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3.jpg" ContentType="image/png"/>
  <Override PartName="/ppt/media/image14.jpg" ContentType="image/png"/>
  <Override PartName="/ppt/media/image16.jpg" ContentType="image/png"/>
  <Override PartName="/ppt/media/image18.jpg" ContentType="image/png"/>
  <Override PartName="/ppt/media/image19.jpg" ContentType="image/png"/>
  <Override PartName="/ppt/media/image20.jpg" ContentType="image/png"/>
  <Override PartName="/ppt/media/image21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257" r:id="rId2"/>
    <p:sldId id="258" r:id="rId3"/>
    <p:sldId id="288" r:id="rId4"/>
    <p:sldId id="296" r:id="rId5"/>
    <p:sldId id="289" r:id="rId6"/>
    <p:sldId id="297" r:id="rId7"/>
    <p:sldId id="313" r:id="rId8"/>
    <p:sldId id="298" r:id="rId9"/>
    <p:sldId id="290" r:id="rId10"/>
    <p:sldId id="294" r:id="rId11"/>
    <p:sldId id="331" r:id="rId12"/>
    <p:sldId id="332" r:id="rId13"/>
    <p:sldId id="315" r:id="rId14"/>
    <p:sldId id="322" r:id="rId15"/>
    <p:sldId id="325" r:id="rId16"/>
    <p:sldId id="326" r:id="rId17"/>
    <p:sldId id="295" r:id="rId18"/>
    <p:sldId id="304" r:id="rId19"/>
    <p:sldId id="320" r:id="rId20"/>
    <p:sldId id="321" r:id="rId21"/>
    <p:sldId id="301" r:id="rId22"/>
    <p:sldId id="302" r:id="rId23"/>
    <p:sldId id="327" r:id="rId24"/>
    <p:sldId id="330" r:id="rId25"/>
    <p:sldId id="328" r:id="rId26"/>
    <p:sldId id="329" r:id="rId27"/>
    <p:sldId id="309" r:id="rId28"/>
    <p:sldId id="310" r:id="rId29"/>
    <p:sldId id="311" r:id="rId30"/>
    <p:sldId id="312" r:id="rId31"/>
    <p:sldId id="292" r:id="rId32"/>
    <p:sldId id="299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729"/>
    <p:restoredTop sz="94633"/>
  </p:normalViewPr>
  <p:slideViewPr>
    <p:cSldViewPr snapToGrid="0" snapToObjects="1">
      <p:cViewPr>
        <p:scale>
          <a:sx n="90" d="100"/>
          <a:sy n="90" d="100"/>
        </p:scale>
        <p:origin x="960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223AE4-0464-1543-A980-755D476CA001}" type="datetimeFigureOut">
              <a:rPr kumimoji="1" lang="ko-KR" altLang="en-US" smtClean="0"/>
              <a:t>2017. 5. 26.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FF34B-FD6A-DA47-969A-A5284DB7CD7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58347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A205-6D7A-A342-8BD2-019DFBBA20DC}" type="datetimeFigureOut">
              <a:rPr kumimoji="1" lang="ko-KR" altLang="en-US" smtClean="0"/>
              <a:t>2017. 5. 26.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9F9BB-FA79-8E47-A523-0F7FAB11B2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278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A205-6D7A-A342-8BD2-019DFBBA20DC}" type="datetimeFigureOut">
              <a:rPr kumimoji="1" lang="ko-KR" altLang="en-US" smtClean="0"/>
              <a:t>2017. 5. 26.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9F9BB-FA79-8E47-A523-0F7FAB11B2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58023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A205-6D7A-A342-8BD2-019DFBBA20DC}" type="datetimeFigureOut">
              <a:rPr kumimoji="1" lang="ko-KR" altLang="en-US" smtClean="0"/>
              <a:t>2017. 5. 26.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9F9BB-FA79-8E47-A523-0F7FAB11B2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34564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A205-6D7A-A342-8BD2-019DFBBA20DC}" type="datetimeFigureOut">
              <a:rPr kumimoji="1" lang="ko-KR" altLang="en-US" smtClean="0"/>
              <a:t>2017. 5. 26.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9F9BB-FA79-8E47-A523-0F7FAB11B2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34945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A205-6D7A-A342-8BD2-019DFBBA20DC}" type="datetimeFigureOut">
              <a:rPr kumimoji="1" lang="ko-KR" altLang="en-US" smtClean="0"/>
              <a:t>2017. 5. 26.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9F9BB-FA79-8E47-A523-0F7FAB11B2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64978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A205-6D7A-A342-8BD2-019DFBBA20DC}" type="datetimeFigureOut">
              <a:rPr kumimoji="1" lang="ko-KR" altLang="en-US" smtClean="0"/>
              <a:t>2017. 5. 26.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9F9BB-FA79-8E47-A523-0F7FAB11B2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867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A205-6D7A-A342-8BD2-019DFBBA20DC}" type="datetimeFigureOut">
              <a:rPr kumimoji="1" lang="ko-KR" altLang="en-US" smtClean="0"/>
              <a:t>2017. 5. 26.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9F9BB-FA79-8E47-A523-0F7FAB11B2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49056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A205-6D7A-A342-8BD2-019DFBBA20DC}" type="datetimeFigureOut">
              <a:rPr kumimoji="1" lang="ko-KR" altLang="en-US" smtClean="0"/>
              <a:t>2017. 5. 26.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9F9BB-FA79-8E47-A523-0F7FAB11B2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55685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A205-6D7A-A342-8BD2-019DFBBA20DC}" type="datetimeFigureOut">
              <a:rPr kumimoji="1" lang="ko-KR" altLang="en-US" smtClean="0"/>
              <a:t>2017. 5. 26.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9F9BB-FA79-8E47-A523-0F7FAB11B2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69723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A205-6D7A-A342-8BD2-019DFBBA20DC}" type="datetimeFigureOut">
              <a:rPr kumimoji="1" lang="ko-KR" altLang="en-US" smtClean="0"/>
              <a:t>2017. 5. 26.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9F9BB-FA79-8E47-A523-0F7FAB11B2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64391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A205-6D7A-A342-8BD2-019DFBBA20DC}" type="datetimeFigureOut">
              <a:rPr kumimoji="1" lang="ko-KR" altLang="en-US" smtClean="0"/>
              <a:t>2017. 5. 26.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9F9BB-FA79-8E47-A523-0F7FAB11B2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6879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FA205-6D7A-A342-8BD2-019DFBBA20DC}" type="datetimeFigureOut">
              <a:rPr kumimoji="1" lang="ko-KR" altLang="en-US" smtClean="0"/>
              <a:t>2017. 5. 26.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9F9BB-FA79-8E47-A523-0F7FAB11B2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7815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aemo.com.au/" TargetMode="External"/><Relationship Id="rId3" Type="http://schemas.openxmlformats.org/officeDocument/2006/relationships/hyperlink" Target="http://www.bom.gov.au/index.s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42452" y="1122363"/>
            <a:ext cx="11356258" cy="2387600"/>
          </a:xfrm>
        </p:spPr>
        <p:txBody>
          <a:bodyPr>
            <a:noAutofit/>
          </a:bodyPr>
          <a:lstStyle/>
          <a:p>
            <a:r>
              <a:rPr kumimoji="1" lang="en-US" altLang="ko-KR" sz="4000" b="1" dirty="0" smtClean="0">
                <a:latin typeface="Arial" charset="0"/>
                <a:ea typeface="Arial" charset="0"/>
                <a:cs typeface="Arial" charset="0"/>
              </a:rPr>
              <a:t>Short-term load forecasting of </a:t>
            </a:r>
            <a:br>
              <a:rPr kumimoji="1" lang="en-US" altLang="ko-KR" sz="4000" b="1" dirty="0" smtClean="0">
                <a:latin typeface="Arial" charset="0"/>
                <a:ea typeface="Arial" charset="0"/>
                <a:cs typeface="Arial" charset="0"/>
              </a:rPr>
            </a:br>
            <a:r>
              <a:rPr kumimoji="1" lang="en-US" altLang="ko-KR" sz="4000" b="1" dirty="0" smtClean="0">
                <a:latin typeface="Arial" charset="0"/>
                <a:ea typeface="Arial" charset="0"/>
                <a:cs typeface="Arial" charset="0"/>
              </a:rPr>
              <a:t>Australian </a:t>
            </a:r>
            <a:r>
              <a:rPr kumimoji="1" lang="en-US" altLang="ko-KR" sz="4000" b="1" dirty="0">
                <a:latin typeface="Arial" charset="0"/>
                <a:ea typeface="Arial" charset="0"/>
                <a:cs typeface="Arial" charset="0"/>
              </a:rPr>
              <a:t>National Electricity Market </a:t>
            </a:r>
            <a:r>
              <a:rPr kumimoji="1" lang="en-US" altLang="ko-KR" sz="4000" b="1" dirty="0" smtClean="0">
                <a:latin typeface="Arial" charset="0"/>
                <a:ea typeface="Arial" charset="0"/>
                <a:cs typeface="Arial" charset="0"/>
              </a:rPr>
              <a:t>by</a:t>
            </a:r>
            <a:br>
              <a:rPr kumimoji="1" lang="en-US" altLang="ko-KR" sz="4000" b="1" dirty="0" smtClean="0">
                <a:latin typeface="Arial" charset="0"/>
                <a:ea typeface="Arial" charset="0"/>
                <a:cs typeface="Arial" charset="0"/>
              </a:rPr>
            </a:br>
            <a:r>
              <a:rPr kumimoji="1" lang="en-US" altLang="ko-KR" sz="4000" b="1" dirty="0" smtClean="0">
                <a:latin typeface="Arial" charset="0"/>
                <a:ea typeface="Arial" charset="0"/>
                <a:cs typeface="Arial" charset="0"/>
              </a:rPr>
              <a:t>hierarchical extreme learning machine</a:t>
            </a:r>
            <a:endParaRPr kumimoji="1" lang="ko-KR" altLang="en-US" sz="40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4144477"/>
            <a:ext cx="9144000" cy="1655762"/>
          </a:xfrm>
        </p:spPr>
        <p:txBody>
          <a:bodyPr>
            <a:normAutofit fontScale="77500" lnSpcReduction="20000"/>
          </a:bodyPr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Park </a:t>
            </a:r>
            <a:r>
              <a:rPr kumimoji="1" lang="en-US" altLang="ko-KR" dirty="0" err="1" smtClean="0">
                <a:latin typeface="Arial" charset="0"/>
                <a:ea typeface="Arial" charset="0"/>
                <a:cs typeface="Arial" charset="0"/>
              </a:rPr>
              <a:t>Jee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 Hyun</a:t>
            </a: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26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MAY 2017</a:t>
            </a:r>
          </a:p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-</a:t>
            </a:r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ko-KR" dirty="0" err="1" smtClean="0">
                <a:latin typeface="Arial" charset="0"/>
                <a:ea typeface="Arial" charset="0"/>
                <a:cs typeface="Arial" charset="0"/>
              </a:rPr>
              <a:t>SungKyunGwan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 University</a:t>
            </a: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Nanyang Technological University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337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Developed structure in this paper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Pre-processing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processes : </a:t>
            </a:r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endParaRPr kumimoji="1" lang="en-US" altLang="ko-KR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11886339"/>
                  </p:ext>
                </p:extLst>
              </p:nvPr>
            </p:nvGraphicFramePr>
            <p:xfrm>
              <a:off x="1517651" y="2114009"/>
              <a:ext cx="9150350" cy="422336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99351"/>
                    <a:gridCol w="3478270"/>
                    <a:gridCol w="3972729"/>
                  </a:tblGrid>
                  <a:tr h="821733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Label</a:t>
                          </a:r>
                          <a:r>
                            <a:rPr lang="en-US" altLang="ko-KR" baseline="0" dirty="0" smtClean="0"/>
                            <a:t> data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Feature data</a:t>
                          </a:r>
                          <a:endParaRPr lang="ko-KR" altLang="en-US" dirty="0"/>
                        </a:p>
                      </a:txBody>
                      <a:tcPr anchor="ctr"/>
                    </a:tc>
                  </a:tr>
                  <a:tr h="82173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Case</a:t>
                          </a:r>
                          <a:r>
                            <a:rPr lang="en-US" altLang="ko-KR" b="1" baseline="0" dirty="0" smtClean="0"/>
                            <a:t> 00</a:t>
                          </a:r>
                          <a:endParaRPr lang="ko-KR" altLang="en-US" b="1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 algn="l" latinLnBrk="1">
                            <a:buFont typeface="Arial" charset="0"/>
                            <a:buChar char="•"/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mr-IN" altLang="ko-KR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</m:t>
                                  </m:r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…,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(</m:t>
                                  </m:r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48</m:t>
                                  </m:r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)</m:t>
                                  </m:r>
                                </m:e>
                              </m:d>
                            </m:oMath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 algn="l" latinLnBrk="1">
                            <a:buFont typeface="Arial" charset="0"/>
                            <a:buChar char="•"/>
                          </a:pPr>
                          <a14:m>
                            <m:oMath xmlns:m="http://schemas.openxmlformats.org/officeDocument/2006/math"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[</m:t>
                              </m:r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𝑀𝑎𝑥</m:t>
                                  </m:r>
                                </m:sup>
                              </m:sSubSup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, </m:t>
                              </m:r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𝑚𝑖𝑛</m:t>
                                  </m:r>
                                </m:sup>
                              </m:sSubSup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]</m:t>
                              </m:r>
                            </m:oMath>
                          </a14:m>
                          <a:endParaRPr lang="ko-KR" altLang="en-US" dirty="0"/>
                        </a:p>
                      </a:txBody>
                      <a:tcPr anchor="ctr"/>
                    </a:tc>
                  </a:tr>
                  <a:tr h="82173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Case</a:t>
                          </a:r>
                          <a:r>
                            <a:rPr lang="en-US" altLang="ko-KR" b="1" baseline="0" dirty="0" smtClean="0"/>
                            <a:t> 01</a:t>
                          </a:r>
                          <a:endParaRPr lang="ko-KR" altLang="en-US" b="1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 algn="l" latinLnBrk="1">
                            <a:buFont typeface="Arial" charset="0"/>
                            <a:buChar char="•"/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mr-IN" altLang="ko-KR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(48)</m:t>
                                  </m:r>
                                </m:e>
                              </m:d>
                            </m:oMath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 algn="l" latinLnBrk="1">
                            <a:buFont typeface="Arial" charset="0"/>
                            <a:buChar char="•"/>
                          </a:pPr>
                          <a14:m>
                            <m:oMath xmlns:m="http://schemas.openxmlformats.org/officeDocument/2006/math"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[</m:t>
                              </m:r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𝑀𝑎𝑥</m:t>
                                  </m:r>
                                </m:sup>
                              </m:sSubSup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, </m:t>
                              </m:r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𝑚𝑖𝑛</m:t>
                                  </m:r>
                                </m:sup>
                              </m:sSubSup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]</m:t>
                              </m:r>
                            </m:oMath>
                          </a14:m>
                          <a:endParaRPr lang="en-US" altLang="ko-KR" i="1" dirty="0" smtClean="0">
                            <a:latin typeface="Cambria Math" charset="0"/>
                          </a:endParaRPr>
                        </a:p>
                        <a:p>
                          <a:pPr marL="285750" indent="-285750" algn="l" latinLnBrk="1">
                            <a:buFont typeface="Arial" charset="0"/>
                            <a:buChar char="•"/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mr-IN" altLang="ko-KR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(48)</m:t>
                                  </m:r>
                                </m:e>
                              </m:d>
                            </m:oMath>
                          </a14:m>
                          <a:endParaRPr lang="ko-KR" altLang="en-US" dirty="0"/>
                        </a:p>
                      </a:txBody>
                      <a:tcPr anchor="ctr"/>
                    </a:tc>
                  </a:tr>
                  <a:tr h="82173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Case</a:t>
                          </a:r>
                          <a:r>
                            <a:rPr lang="en-US" altLang="ko-KR" b="1" baseline="0" dirty="0" smtClean="0"/>
                            <a:t> 02</a:t>
                          </a:r>
                          <a:endParaRPr lang="ko-KR" altLang="en-US" b="1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 algn="l" latinLnBrk="1">
                            <a:buFont typeface="Arial" charset="0"/>
                            <a:buChar char="•"/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mr-IN" altLang="ko-KR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(48)</m:t>
                                  </m:r>
                                </m:e>
                              </m:d>
                            </m:oMath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 algn="l" latinLnBrk="1">
                            <a:buFont typeface="Arial" charset="0"/>
                            <a:buChar char="•"/>
                          </a:pPr>
                          <a14:m>
                            <m:oMath xmlns:m="http://schemas.openxmlformats.org/officeDocument/2006/math"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[</m:t>
                              </m:r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𝑀𝑎𝑥</m:t>
                                  </m:r>
                                </m:sup>
                              </m:sSubSup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, </m:t>
                              </m:r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𝑚𝑖𝑛</m:t>
                                  </m:r>
                                </m:sup>
                              </m:sSubSup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]</m:t>
                              </m:r>
                            </m:oMath>
                          </a14:m>
                          <a:endParaRPr lang="en-US" altLang="ko-KR" i="1" dirty="0" smtClean="0">
                            <a:latin typeface="Cambria Math" charset="0"/>
                          </a:endParaRPr>
                        </a:p>
                        <a:p>
                          <a:pPr marL="285750" indent="-285750" algn="l" latinLnBrk="1">
                            <a:buFont typeface="Arial" charset="0"/>
                            <a:buChar char="•"/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mr-IN" altLang="ko-KR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−7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−7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−7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(48)</m:t>
                                  </m:r>
                                </m:e>
                              </m:d>
                            </m:oMath>
                          </a14:m>
                          <a:endParaRPr lang="ko-KR" altLang="en-US" dirty="0"/>
                        </a:p>
                      </a:txBody>
                      <a:tcPr anchor="ctr"/>
                    </a:tc>
                  </a:tr>
                  <a:tr h="93636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Case</a:t>
                          </a:r>
                          <a:r>
                            <a:rPr lang="en-US" altLang="ko-KR" b="1" baseline="0" dirty="0" smtClean="0"/>
                            <a:t> 03</a:t>
                          </a:r>
                          <a:endParaRPr lang="ko-KR" altLang="en-US" b="1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 algn="l" latinLnBrk="1">
                            <a:buFont typeface="Arial" charset="0"/>
                            <a:buChar char="•"/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mr-IN" altLang="ko-KR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(48)</m:t>
                                  </m:r>
                                </m:e>
                              </m:d>
                            </m:oMath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 algn="l" latinLnBrk="1">
                            <a:buFont typeface="Arial" charset="0"/>
                            <a:buChar char="•"/>
                          </a:pPr>
                          <a14:m>
                            <m:oMath xmlns:m="http://schemas.openxmlformats.org/officeDocument/2006/math"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[</m:t>
                              </m:r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𝑀𝑎𝑥</m:t>
                                  </m:r>
                                </m:sup>
                              </m:sSubSup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, </m:t>
                              </m:r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𝑚𝑖𝑛</m:t>
                                  </m:r>
                                </m:sup>
                              </m:sSubSup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]</m:t>
                              </m:r>
                            </m:oMath>
                          </a14:m>
                          <a:endParaRPr lang="en-US" altLang="ko-KR" i="1" dirty="0" smtClean="0">
                            <a:latin typeface="Cambria Math" charset="0"/>
                          </a:endParaRPr>
                        </a:p>
                        <a:p>
                          <a:pPr marL="285750" indent="-285750" algn="l" latinLnBrk="1">
                            <a:buFont typeface="Arial" charset="0"/>
                            <a:buChar char="•"/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mr-IN" altLang="ko-KR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(48)</m:t>
                                  </m:r>
                                </m:e>
                              </m:d>
                            </m:oMath>
                          </a14:m>
                          <a:endParaRPr lang="en-US" altLang="ko-KR" dirty="0" smtClean="0"/>
                        </a:p>
                        <a:p>
                          <a:pPr marL="285750" indent="-285750" algn="l" latinLnBrk="1">
                            <a:buFont typeface="Arial" charset="0"/>
                            <a:buChar char="•"/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mr-IN" altLang="ko-KR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−7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−7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−7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(48)</m:t>
                                  </m:r>
                                </m:e>
                              </m:d>
                            </m:oMath>
                          </a14:m>
                          <a:endParaRPr lang="ko-KR" alt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11886339"/>
                  </p:ext>
                </p:extLst>
              </p:nvPr>
            </p:nvGraphicFramePr>
            <p:xfrm>
              <a:off x="1517651" y="2114009"/>
              <a:ext cx="9150350" cy="422336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99351"/>
                    <a:gridCol w="3478270"/>
                    <a:gridCol w="3972729"/>
                  </a:tblGrid>
                  <a:tr h="821733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Label</a:t>
                          </a:r>
                          <a:r>
                            <a:rPr lang="en-US" altLang="ko-KR" baseline="0" dirty="0" smtClean="0"/>
                            <a:t> data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Feature data</a:t>
                          </a:r>
                          <a:endParaRPr lang="ko-KR" altLang="en-US" dirty="0"/>
                        </a:p>
                      </a:txBody>
                      <a:tcPr anchor="ctr"/>
                    </a:tc>
                  </a:tr>
                  <a:tr h="82173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Case</a:t>
                          </a:r>
                          <a:r>
                            <a:rPr lang="en-US" altLang="ko-KR" b="1" baseline="0" dirty="0" smtClean="0"/>
                            <a:t> 00</a:t>
                          </a:r>
                          <a:endParaRPr lang="ko-KR" altLang="en-US" b="1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2"/>
                          <a:stretch>
                            <a:fillRect l="-49037" t="-100741" r="-115061" b="-323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30322" t="-100741" r="-613" b="-323704"/>
                          </a:stretch>
                        </a:blipFill>
                      </a:tcPr>
                    </a:tc>
                  </a:tr>
                  <a:tr h="82173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Case</a:t>
                          </a:r>
                          <a:r>
                            <a:rPr lang="en-US" altLang="ko-KR" b="1" baseline="0" dirty="0" smtClean="0"/>
                            <a:t> 01</a:t>
                          </a:r>
                          <a:endParaRPr lang="ko-KR" altLang="en-US" b="1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2"/>
                          <a:stretch>
                            <a:fillRect l="-49037" t="-200741" r="-115061" b="-223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30322" t="-200741" r="-613" b="-223704"/>
                          </a:stretch>
                        </a:blipFill>
                      </a:tcPr>
                    </a:tc>
                  </a:tr>
                  <a:tr h="82173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Case</a:t>
                          </a:r>
                          <a:r>
                            <a:rPr lang="en-US" altLang="ko-KR" b="1" baseline="0" dirty="0" smtClean="0"/>
                            <a:t> 02</a:t>
                          </a:r>
                          <a:endParaRPr lang="ko-KR" altLang="en-US" b="1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2"/>
                          <a:stretch>
                            <a:fillRect l="-49037" t="-300741" r="-115061" b="-123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30322" t="-300741" r="-613" b="-123704"/>
                          </a:stretch>
                        </a:blipFill>
                      </a:tcPr>
                    </a:tc>
                  </a:tr>
                  <a:tr h="93643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Case</a:t>
                          </a:r>
                          <a:r>
                            <a:rPr lang="en-US" altLang="ko-KR" b="1" baseline="0" dirty="0" smtClean="0"/>
                            <a:t> 03</a:t>
                          </a:r>
                          <a:endParaRPr lang="ko-KR" altLang="en-US" b="1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2"/>
                          <a:stretch>
                            <a:fillRect l="-49037" t="-351299" r="-115061" b="-84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30322" t="-351299" r="-613" b="-844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88349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Developed structure in this paper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Pre-processing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processes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:</a:t>
            </a:r>
          </a:p>
          <a:p>
            <a:pPr lvl="1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Pearson’s Correlation Coefficient</a:t>
            </a:r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endParaRPr kumimoji="1" lang="en-US" altLang="ko-KR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263" y="2097406"/>
            <a:ext cx="6749473" cy="4640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887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Developed structure in this paper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63847"/>
                <a:ext cx="10515600" cy="5284922"/>
              </a:xfrm>
            </p:spPr>
            <p:txBody>
              <a:bodyPr/>
              <a:lstStyle/>
              <a:p>
                <a:r>
                  <a:rPr kumimoji="1" lang="en-US" altLang="ko-KR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Pre-processing </a:t>
                </a:r>
                <a:r>
                  <a:rPr kumimoji="1" lang="en-US" altLang="ko-KR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processes </a:t>
                </a:r>
                <a:r>
                  <a:rPr kumimoji="1" lang="en-US" altLang="ko-KR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:</a:t>
                </a:r>
              </a:p>
              <a:p>
                <a:pPr lvl="1"/>
                <a:r>
                  <a:rPr kumimoji="1" lang="en-US" altLang="ko-KR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Pearson’s Correlation Coefficient</a:t>
                </a:r>
              </a:p>
              <a:p>
                <a:pPr lvl="1"/>
                <a:endParaRPr kumimoji="1" lang="en-US" altLang="ko-KR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lvl="2"/>
                <a:r>
                  <a:rPr kumimoji="1" lang="en-US" altLang="ko-KR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Through PCC </a:t>
                </a:r>
                <a:r>
                  <a:rPr kumimoji="1" lang="en-US" altLang="ko-KR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data trend, it is possible to observe the power consumption which changes in a weekly cycle and the power consumption which changes according to the seasonal change in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an</a:t>
                </a:r>
                <a:r>
                  <a:rPr kumimoji="1" lang="en-US" altLang="ko-KR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ko-KR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annual </a:t>
                </a:r>
                <a:r>
                  <a:rPr kumimoji="1" lang="en-US" altLang="ko-KR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cycle</a:t>
                </a:r>
              </a:p>
              <a:p>
                <a:pPr lvl="2"/>
                <a:endParaRPr kumimoji="1" lang="en-US" altLang="ko-KR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lvl="2"/>
                <a:r>
                  <a:rPr lang="en-US" altLang="ko-KR" dirty="0">
                    <a:latin typeface="Arial" charset="0"/>
                    <a:ea typeface="Arial" charset="0"/>
                    <a:cs typeface="Arial" charset="0"/>
                  </a:rPr>
                  <a:t>To avoid too many </a:t>
                </a:r>
                <a:r>
                  <a:rPr lang="en-US" altLang="ko-KR" dirty="0" smtClean="0">
                    <a:latin typeface="Arial" charset="0"/>
                    <a:ea typeface="Arial" charset="0"/>
                    <a:cs typeface="Arial" charset="0"/>
                  </a:rPr>
                  <a:t>inputs, t</a:t>
                </a:r>
                <a:r>
                  <a:rPr kumimoji="1" lang="en-US" altLang="ko-KR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he </a:t>
                </a:r>
                <a:r>
                  <a:rPr kumimoji="1" lang="en-US" altLang="ko-KR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data with the highest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PCC</a:t>
                </a:r>
                <a:r>
                  <a:rPr kumimoji="1" lang="en-US" altLang="ko-KR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ko-KR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will be selected and </a:t>
                </a:r>
                <a:r>
                  <a:rPr kumimoji="1" lang="en-US" altLang="ko-KR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used</a:t>
                </a:r>
              </a:p>
              <a:p>
                <a:pPr lvl="3"/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Too many inputs will be considered as noise</a:t>
                </a:r>
              </a:p>
              <a:p>
                <a:pPr lvl="3"/>
                <a:r>
                  <a:rPr kumimoji="1" lang="en-US" altLang="ko-KR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Selected input data</a:t>
                </a:r>
              </a:p>
              <a:p>
                <a:pPr lvl="4"/>
                <a:r>
                  <a:rPr kumimoji="1" lang="en-US" altLang="ko-KR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the load </a:t>
                </a:r>
                <a:r>
                  <a:rPr kumimoji="1" lang="en-US" altLang="ko-KR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data of </a:t>
                </a:r>
                <a:r>
                  <a:rPr kumimoji="1" lang="en-US" altLang="ko-KR" b="1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the previous </a:t>
                </a:r>
                <a:r>
                  <a:rPr kumimoji="1" lang="en-US" altLang="ko-KR" b="1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day</a:t>
                </a:r>
                <a:r>
                  <a:rPr kumimoji="1" lang="ko-KR" altLang="en-US" b="1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ko-KR" b="1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b="1" i="1">
                            <a:solidFill>
                              <a:schemeClr val="tx1"/>
                            </a:solidFill>
                            <a:latin typeface="Arial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kumimoji="1" lang="en-US" altLang="ko-KR" b="1" i="1">
                            <a:solidFill>
                              <a:schemeClr val="tx1"/>
                            </a:solidFill>
                            <a:latin typeface="Arial" charset="0"/>
                            <a:ea typeface="Arial" charset="0"/>
                            <a:cs typeface="Arial" charset="0"/>
                          </a:rPr>
                          <m:t>𝑷</m:t>
                        </m:r>
                      </m:e>
                      <m:sub>
                        <m:r>
                          <a:rPr kumimoji="1" lang="en-US" altLang="ko-KR" b="1" i="1">
                            <a:solidFill>
                              <a:schemeClr val="tx1"/>
                            </a:solidFill>
                            <a:latin typeface="Arial" charset="0"/>
                            <a:ea typeface="Arial" charset="0"/>
                            <a:cs typeface="Arial" charset="0"/>
                          </a:rPr>
                          <m:t>𝒌</m:t>
                        </m:r>
                        <m:r>
                          <a:rPr kumimoji="1" lang="en-US" altLang="ko-KR" b="1" i="1">
                            <a:solidFill>
                              <a:schemeClr val="tx1"/>
                            </a:solidFill>
                            <a:latin typeface="Arial" charset="0"/>
                            <a:ea typeface="Arial" charset="0"/>
                            <a:cs typeface="Arial" charset="0"/>
                          </a:rPr>
                          <m:t>−</m:t>
                        </m:r>
                        <m:r>
                          <a:rPr kumimoji="1" lang="en-US" altLang="ko-KR" b="1" i="1">
                            <a:solidFill>
                              <a:schemeClr val="tx1"/>
                            </a:solidFill>
                            <a:latin typeface="Arial" charset="0"/>
                            <a:ea typeface="Arial" charset="0"/>
                            <a:cs typeface="Arial" charset="0"/>
                          </a:rPr>
                          <m:t>𝟏</m:t>
                        </m:r>
                      </m:sub>
                    </m:sSub>
                    <m:r>
                      <a:rPr kumimoji="1" lang="en-US" altLang="ko-KR" b="1" i="1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m:t>(</m:t>
                    </m:r>
                    <m:r>
                      <a:rPr kumimoji="1" lang="en-US" altLang="ko-KR" b="1" i="1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m:t>𝒊</m:t>
                    </m:r>
                    <m:r>
                      <a:rPr kumimoji="1" lang="en-US" altLang="ko-KR" b="1" i="1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m:t>)</m:t>
                    </m:r>
                  </m:oMath>
                </a14:m>
                <a:r>
                  <a:rPr kumimoji="1" lang="en-US" altLang="ko-KR" b="1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)</a:t>
                </a:r>
                <a:endParaRPr kumimoji="1" lang="en-US" altLang="ko-KR" b="1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lvl="4"/>
                <a:r>
                  <a:rPr kumimoji="1" lang="en-US" altLang="ko-KR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the load </a:t>
                </a:r>
                <a:r>
                  <a:rPr kumimoji="1" lang="en-US" altLang="ko-KR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data of </a:t>
                </a:r>
                <a:r>
                  <a:rPr kumimoji="1" lang="en-US" altLang="ko-KR" b="1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t</a:t>
                </a:r>
                <a:r>
                  <a:rPr lang="en-US" altLang="ko-KR" b="1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he </a:t>
                </a:r>
                <a:r>
                  <a:rPr lang="en-US" altLang="ko-KR" b="1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same day of the previous week </a:t>
                </a:r>
                <a:r>
                  <a:rPr kumimoji="1" lang="en-US" altLang="ko-KR" b="1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b="1" i="1">
                            <a:solidFill>
                              <a:schemeClr val="tx1"/>
                            </a:solidFill>
                            <a:latin typeface="Arial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kumimoji="1" lang="en-US" altLang="ko-KR" b="1" i="1">
                            <a:solidFill>
                              <a:schemeClr val="tx1"/>
                            </a:solidFill>
                            <a:latin typeface="Arial" charset="0"/>
                            <a:ea typeface="Arial" charset="0"/>
                            <a:cs typeface="Arial" charset="0"/>
                          </a:rPr>
                          <m:t>𝑷</m:t>
                        </m:r>
                      </m:e>
                      <m:sub>
                        <m:r>
                          <a:rPr kumimoji="1" lang="en-US" altLang="ko-KR" b="1" i="1">
                            <a:solidFill>
                              <a:schemeClr val="tx1"/>
                            </a:solidFill>
                            <a:latin typeface="Arial" charset="0"/>
                            <a:ea typeface="Arial" charset="0"/>
                            <a:cs typeface="Arial" charset="0"/>
                          </a:rPr>
                          <m:t>𝒌</m:t>
                        </m:r>
                        <m:r>
                          <a:rPr kumimoji="1" lang="en-US" altLang="ko-KR" b="1" i="1">
                            <a:solidFill>
                              <a:schemeClr val="tx1"/>
                            </a:solidFill>
                            <a:latin typeface="Arial" charset="0"/>
                            <a:ea typeface="Arial" charset="0"/>
                            <a:cs typeface="Arial" charset="0"/>
                          </a:rPr>
                          <m:t>−</m:t>
                        </m:r>
                        <m:r>
                          <a:rPr kumimoji="1" lang="en-US" altLang="ko-KR" b="1" i="1">
                            <a:solidFill>
                              <a:schemeClr val="tx1"/>
                            </a:solidFill>
                            <a:latin typeface="Arial" charset="0"/>
                            <a:ea typeface="Arial" charset="0"/>
                            <a:cs typeface="Arial" charset="0"/>
                          </a:rPr>
                          <m:t>𝟕</m:t>
                        </m:r>
                      </m:sub>
                    </m:sSub>
                    <m:r>
                      <a:rPr kumimoji="1" lang="en-US" altLang="ko-KR" b="1" i="1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m:t>(</m:t>
                    </m:r>
                    <m:r>
                      <a:rPr kumimoji="1" lang="en-US" altLang="ko-KR" b="1" i="1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m:t>𝒊</m:t>
                    </m:r>
                    <m:r>
                      <a:rPr kumimoji="1" lang="en-US" altLang="ko-KR" b="1" i="1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m:t>)</m:t>
                    </m:r>
                  </m:oMath>
                </a14:m>
                <a:r>
                  <a:rPr kumimoji="1" lang="en-US" altLang="ko-KR" b="1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)</a:t>
                </a:r>
                <a:endParaRPr kumimoji="1" lang="en-US" altLang="ko-KR" b="1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lvl="3"/>
                <a:endParaRPr kumimoji="1" lang="en-US" altLang="ko-KR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63847"/>
                <a:ext cx="10515600" cy="5284922"/>
              </a:xfrm>
              <a:blipFill rotWithShape="0">
                <a:blip r:embed="rId2"/>
                <a:stretch>
                  <a:fillRect l="-1043" t="-20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4065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Developed structure in this paper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63847"/>
                <a:ext cx="10515600" cy="5284922"/>
              </a:xfrm>
            </p:spPr>
            <p:txBody>
              <a:bodyPr>
                <a:normAutofit fontScale="85000" lnSpcReduction="20000"/>
              </a:bodyPr>
              <a:lstStyle/>
              <a:p>
                <a:pPr marL="342900" lvl="1" indent="-342900" latinLnBrk="0">
                  <a:lnSpc>
                    <a:spcPct val="100000"/>
                  </a:lnSpc>
                  <a:spcBef>
                    <a:spcPts val="0"/>
                  </a:spcBef>
                  <a:defRPr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Case 00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</a:br>
                <a:endParaRPr kumimoji="1" lang="en-US" altLang="ko-KR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pPr marL="971550" lvl="1" indent="-514350" latinLnBrk="0">
                  <a:lnSpc>
                    <a:spcPct val="100000"/>
                  </a:lnSpc>
                  <a:spcBef>
                    <a:spcPts val="0"/>
                  </a:spcBef>
                  <a:buFontTx/>
                  <a:buAutoNum type="alphaLcParenR"/>
                  <a:defRPr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Training</a:t>
                </a: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2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Feature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vector</a:t>
                </a:r>
                <a:r>
                  <a:rPr kumimoji="1" lang="mr-IN" altLang="ko-KR" dirty="0">
                    <a:ea typeface="Arial" charset="0"/>
                    <a:cs typeface="Arial" charset="0"/>
                  </a:rPr>
                  <a:t> </a:t>
                </a:r>
                <a:endParaRPr kumimoji="1" lang="en-US" altLang="ko-KR" dirty="0" smtClean="0">
                  <a:ea typeface="Arial" charset="0"/>
                  <a:cs typeface="Arial" charset="0"/>
                </a:endParaRP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Max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temperature of day k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Min temperature of day k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Rainfall of day k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Solar exposer of day k</a:t>
                </a:r>
                <a:b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</a:br>
                <a:r>
                  <a:rPr kumimoji="1" lang="en-US" altLang="ko-KR" dirty="0"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dirty="0">
                    <a:ea typeface="Arial" charset="0"/>
                    <a:cs typeface="Arial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mr-IN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Sup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  <m:sup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𝑀𝑎𝑥</m:t>
                            </m:r>
                          </m:sup>
                        </m:sSubSup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</m:t>
                        </m:r>
                        <m:sSubSup>
                          <m:sSubSup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Sup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  <m:sup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𝑚𝑖𝑛</m:t>
                            </m:r>
                          </m:sup>
                        </m:sSubSup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 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𝑅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𝑆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ko-KR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2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Label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vector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24 hourly loads of day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k </a:t>
                </a: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(</a:t>
                </a:r>
                <a14:m>
                  <m:oMath xmlns:m="http://schemas.openxmlformats.org/officeDocument/2006/math">
                    <m:r>
                      <a:rPr kumimoji="1" lang="en-US" altLang="ko-KR" i="1">
                        <a:latin typeface="Cambria Math" charset="0"/>
                        <a:ea typeface="Arial" charset="0"/>
                        <a:cs typeface="Arial" charset="0"/>
                      </a:rPr>
                      <m:t>𝑖</m:t>
                    </m:r>
                    <m:r>
                      <a:rPr kumimoji="1" lang="en-US" altLang="ko-KR" i="1">
                        <a:latin typeface="Cambria Math" charset="0"/>
                        <a:ea typeface="Arial" charset="0"/>
                        <a:cs typeface="Arial" charset="0"/>
                      </a:rPr>
                      <m:t>=1, 2, 3, …, 48</m:t>
                    </m:r>
                  </m:oMath>
                </a14:m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)</a:t>
                </a:r>
                <a:b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</a:b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mr-IN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𝑖</m:t>
                            </m:r>
                          </m:e>
                        </m:d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 </m:t>
                        </m:r>
                      </m:e>
                    </m:d>
                  </m:oMath>
                </a14:m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2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marL="971550" lvl="1" indent="-514350" latinLnBrk="0">
                  <a:lnSpc>
                    <a:spcPct val="100000"/>
                  </a:lnSpc>
                  <a:spcBef>
                    <a:spcPts val="0"/>
                  </a:spcBef>
                  <a:buFontTx/>
                  <a:buAutoNum type="alphaLcParenR"/>
                  <a:defRPr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Testing </a:t>
                </a:r>
              </a:p>
              <a:p>
                <a:pPr lvl="2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Feature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vector</a:t>
                </a: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 (same format as training stage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)</a:t>
                </a: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2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Forecasted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vector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T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he </a:t>
                </a: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48 load points corresponding to each half-hour of a day :</a:t>
                </a:r>
                <a:b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</a:br>
                <a:r>
                  <a:rPr kumimoji="1" lang="en-US" altLang="ko-KR" i="1" dirty="0">
                    <a:latin typeface="Cambria Math" charset="0"/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i="1" dirty="0">
                    <a:latin typeface="Cambria Math" charset="0"/>
                    <a:ea typeface="Arial" charset="0"/>
                    <a:cs typeface="Arial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mr-IN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1</m:t>
                            </m:r>
                          </m:e>
                        </m:d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2</m:t>
                            </m:r>
                          </m:e>
                        </m:d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 …,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48</m:t>
                            </m:r>
                          </m:e>
                        </m:d>
                      </m:e>
                    </m:d>
                  </m:oMath>
                </a14:m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63847"/>
                <a:ext cx="10515600" cy="5284922"/>
              </a:xfrm>
              <a:blipFill rotWithShape="0">
                <a:blip r:embed="rId2"/>
                <a:stretch>
                  <a:fillRect l="-522" t="-17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텍스트 상자 3"/>
          <p:cNvSpPr txBox="1"/>
          <p:nvPr/>
        </p:nvSpPr>
        <p:spPr>
          <a:xfrm>
            <a:off x="8756650" y="3712077"/>
            <a:ext cx="24511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Because the number </a:t>
            </a:r>
            <a:r>
              <a:rPr kumimoji="1" lang="en-US" altLang="ko-KR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of input</a:t>
            </a:r>
            <a:r>
              <a:rPr kumimoji="1" lang="ko-KR" altLang="en-US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ko-KR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features </a:t>
            </a:r>
            <a:r>
              <a:rPr kumimoji="1" lang="en-US" altLang="ko-KR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is too small, the predicted result always outputs the same </a:t>
            </a:r>
            <a:r>
              <a:rPr kumimoji="1" lang="en-US" altLang="ko-KR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result, which are not valuable, </a:t>
            </a:r>
            <a:r>
              <a:rPr kumimoji="1" lang="en-US" altLang="ko-KR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at all </a:t>
            </a:r>
            <a:r>
              <a:rPr kumimoji="1" lang="en-US" altLang="ko-KR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times.</a:t>
            </a:r>
            <a:endParaRPr kumimoji="1" lang="ko-KR" altLang="en-US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왼쪽으로 구부러진 화살표[C] 11"/>
          <p:cNvSpPr/>
          <p:nvPr/>
        </p:nvSpPr>
        <p:spPr>
          <a:xfrm>
            <a:off x="7658100" y="3236188"/>
            <a:ext cx="952500" cy="2983105"/>
          </a:xfrm>
          <a:prstGeom prst="curvedLef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3576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Developed structure in this paper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63847"/>
                <a:ext cx="10515600" cy="5284922"/>
              </a:xfrm>
            </p:spPr>
            <p:txBody>
              <a:bodyPr>
                <a:normAutofit fontScale="77500" lnSpcReduction="20000"/>
              </a:bodyPr>
              <a:lstStyle/>
              <a:p>
                <a:pPr marL="342900" lvl="1" indent="-342900" latinLnBrk="0">
                  <a:lnSpc>
                    <a:spcPct val="100000"/>
                  </a:lnSpc>
                  <a:spcBef>
                    <a:spcPts val="0"/>
                  </a:spcBef>
                  <a:defRPr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Case 01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</a:br>
                <a:endParaRPr kumimoji="1" lang="en-US" altLang="ko-KR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pPr marL="971550" lvl="1" indent="-514350" latinLnBrk="0">
                  <a:lnSpc>
                    <a:spcPct val="100000"/>
                  </a:lnSpc>
                  <a:spcBef>
                    <a:spcPts val="0"/>
                  </a:spcBef>
                  <a:buFontTx/>
                  <a:buAutoNum type="alphaLcParenR"/>
                  <a:defRPr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Training</a:t>
                </a: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2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Feature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vector</a:t>
                </a:r>
                <a:r>
                  <a:rPr kumimoji="1" lang="mr-IN" altLang="ko-KR" dirty="0">
                    <a:ea typeface="Arial" charset="0"/>
                    <a:cs typeface="Arial" charset="0"/>
                  </a:rPr>
                  <a:t> </a:t>
                </a:r>
                <a:endParaRPr kumimoji="1" lang="en-US" altLang="ko-KR" dirty="0" smtClean="0">
                  <a:ea typeface="Arial" charset="0"/>
                  <a:cs typeface="Arial" charset="0"/>
                </a:endParaRP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Max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temperature of day k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Min temperature of day k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Rainfall of day k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Solar exposer of day k</a:t>
                </a:r>
                <a:b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</a:br>
                <a:r>
                  <a:rPr kumimoji="1" lang="en-US" altLang="ko-KR" dirty="0"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dirty="0">
                    <a:ea typeface="Arial" charset="0"/>
                    <a:cs typeface="Arial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mr-IN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Sup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  <m:sup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𝑀𝑎𝑥</m:t>
                            </m:r>
                          </m:sup>
                        </m:sSubSup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</m:t>
                        </m:r>
                        <m:sSubSup>
                          <m:sSubSup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Sup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  <m:sup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𝑚𝑖𝑛</m:t>
                            </m:r>
                          </m:sup>
                        </m:sSubSup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 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𝑅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𝑆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ko-KR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endParaRPr kumimoji="1" lang="en-US" altLang="ko-KR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24 hourly loads of day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k-1</a:t>
                </a: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</a:b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mr-IN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−1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1</m:t>
                            </m:r>
                          </m:e>
                        </m:d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−1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2</m:t>
                            </m:r>
                          </m:e>
                        </m:d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 …,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−1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48</m:t>
                            </m:r>
                          </m:e>
                        </m:d>
                      </m:e>
                    </m:d>
                  </m:oMath>
                </a14:m>
                <a:endParaRPr kumimoji="1" lang="en-US" altLang="ko-KR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2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Label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vector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24 hourly loads of day k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</a:b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mr-IN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1</m:t>
                            </m:r>
                          </m:e>
                        </m:d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2</m:t>
                            </m:r>
                          </m:e>
                        </m:d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 …,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48</m:t>
                            </m:r>
                          </m:e>
                        </m:d>
                      </m:e>
                    </m:d>
                  </m:oMath>
                </a14:m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2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marL="971550" lvl="1" indent="-514350" latinLnBrk="0">
                  <a:lnSpc>
                    <a:spcPct val="100000"/>
                  </a:lnSpc>
                  <a:spcBef>
                    <a:spcPts val="0"/>
                  </a:spcBef>
                  <a:buFontTx/>
                  <a:buAutoNum type="alphaLcParenR"/>
                  <a:defRPr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Testing </a:t>
                </a:r>
              </a:p>
              <a:p>
                <a:pPr lvl="2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Feature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vector</a:t>
                </a: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 (same format as training stage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)</a:t>
                </a: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2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Forecasted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vector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The </a:t>
                </a: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48 load points corresponding to each half-hour of a day :</a:t>
                </a:r>
                <a:b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</a:br>
                <a:r>
                  <a:rPr kumimoji="1" lang="en-US" altLang="ko-KR" i="1" dirty="0">
                    <a:latin typeface="Cambria Math" charset="0"/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i="1" dirty="0">
                    <a:latin typeface="Cambria Math" charset="0"/>
                    <a:ea typeface="Arial" charset="0"/>
                    <a:cs typeface="Arial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mr-IN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1</m:t>
                            </m:r>
                          </m:e>
                        </m:d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2</m:t>
                            </m:r>
                          </m:e>
                        </m:d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 …,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48</m:t>
                            </m:r>
                          </m:e>
                        </m:d>
                      </m:e>
                    </m:d>
                  </m:oMath>
                </a14:m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63847"/>
                <a:ext cx="10515600" cy="5284922"/>
              </a:xfrm>
              <a:blipFill rotWithShape="0">
                <a:blip r:embed="rId2"/>
                <a:stretch>
                  <a:fillRect l="-464" t="-17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텍스트 상자 3"/>
              <p:cNvSpPr txBox="1"/>
              <p:nvPr/>
            </p:nvSpPr>
            <p:spPr>
              <a:xfrm>
                <a:off x="8115300" y="2463800"/>
                <a:ext cx="3492500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In order to increase the number of input features, </a:t>
                </a:r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the </a:t>
                </a:r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load </a:t>
                </a:r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data of the previous </a:t>
                </a:r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day</a:t>
                </a:r>
                <a:r>
                  <a:rPr kumimoji="1" lang="ko-KR" altLang="en-US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 smtClean="0">
                            <a:solidFill>
                              <a:srgbClr val="FF0000"/>
                            </a:solidFill>
                            <a:latin typeface="Arial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kumimoji="1" lang="en-US" altLang="ko-KR" b="0" i="1" smtClean="0">
                            <a:solidFill>
                              <a:srgbClr val="FF0000"/>
                            </a:solidFill>
                            <a:latin typeface="Arial" charset="0"/>
                            <a:ea typeface="Arial" charset="0"/>
                            <a:cs typeface="Arial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ko-KR" b="0" i="1" smtClean="0">
                            <a:solidFill>
                              <a:srgbClr val="FF0000"/>
                            </a:solidFill>
                            <a:latin typeface="Arial" charset="0"/>
                            <a:ea typeface="Arial" charset="0"/>
                            <a:cs typeface="Arial" charset="0"/>
                          </a:rPr>
                          <m:t>𝑘</m:t>
                        </m:r>
                        <m:r>
                          <a:rPr kumimoji="1" lang="en-US" altLang="ko-KR" b="0" i="1" smtClean="0">
                            <a:solidFill>
                              <a:srgbClr val="FF0000"/>
                            </a:solidFill>
                            <a:latin typeface="Arial" charset="0"/>
                            <a:ea typeface="Arial" charset="0"/>
                            <a:cs typeface="Arial" charset="0"/>
                          </a:rPr>
                          <m:t>−1</m:t>
                        </m:r>
                      </m:sub>
                    </m:sSub>
                    <m:r>
                      <a:rPr kumimoji="1" lang="en-US" altLang="ko-KR" b="0" i="1" smtClean="0">
                        <a:solidFill>
                          <a:srgbClr val="FF0000"/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m:t>(</m:t>
                    </m:r>
                    <m:r>
                      <a:rPr kumimoji="1" lang="en-US" altLang="ko-KR" b="0" i="1" smtClean="0">
                        <a:solidFill>
                          <a:srgbClr val="FF0000"/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m:t>𝑖</m:t>
                    </m:r>
                    <m:r>
                      <a:rPr kumimoji="1" lang="en-US" altLang="ko-KR" b="0" i="1" smtClean="0">
                        <a:solidFill>
                          <a:srgbClr val="FF0000"/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m:t>)</m:t>
                    </m:r>
                  </m:oMath>
                </a14:m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) </a:t>
                </a:r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is input together with the weather data of the corresponding </a:t>
                </a:r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day.</a:t>
                </a:r>
              </a:p>
              <a:p>
                <a:endParaRPr kumimoji="1" lang="en-US" altLang="ko-KR" dirty="0" smtClean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T</a:t>
                </a:r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he </a:t>
                </a:r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load </a:t>
                </a:r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data of the previous </a:t>
                </a:r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day</a:t>
                </a:r>
                <a:r>
                  <a:rPr kumimoji="1" lang="ko-KR" altLang="en-US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>
                            <a:solidFill>
                              <a:srgbClr val="FF0000"/>
                            </a:solidFill>
                            <a:latin typeface="Arial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kumimoji="1" lang="en-US" altLang="ko-KR" i="1">
                            <a:solidFill>
                              <a:srgbClr val="FF0000"/>
                            </a:solidFill>
                            <a:latin typeface="Arial" charset="0"/>
                            <a:ea typeface="Arial" charset="0"/>
                            <a:cs typeface="Arial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ko-KR" i="1">
                            <a:solidFill>
                              <a:srgbClr val="FF0000"/>
                            </a:solidFill>
                            <a:latin typeface="Arial" charset="0"/>
                            <a:ea typeface="Arial" charset="0"/>
                            <a:cs typeface="Arial" charset="0"/>
                          </a:rPr>
                          <m:t>𝑘</m:t>
                        </m:r>
                        <m:r>
                          <a:rPr kumimoji="1" lang="en-US" altLang="ko-KR" i="1">
                            <a:solidFill>
                              <a:srgbClr val="FF0000"/>
                            </a:solidFill>
                            <a:latin typeface="Arial" charset="0"/>
                            <a:ea typeface="Arial" charset="0"/>
                            <a:cs typeface="Arial" charset="0"/>
                          </a:rPr>
                          <m:t>−1</m:t>
                        </m:r>
                      </m:sub>
                    </m:sSub>
                    <m:r>
                      <a:rPr kumimoji="1" lang="en-US" altLang="ko-KR" i="1">
                        <a:solidFill>
                          <a:srgbClr val="FF0000"/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m:t>(</m:t>
                    </m:r>
                    <m:r>
                      <a:rPr kumimoji="1" lang="en-US" altLang="ko-KR" i="1">
                        <a:solidFill>
                          <a:srgbClr val="FF0000"/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m:t>𝑖</m:t>
                    </m:r>
                    <m:r>
                      <a:rPr kumimoji="1" lang="en-US" altLang="ko-KR" i="1">
                        <a:solidFill>
                          <a:srgbClr val="FF0000"/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m:t>)</m:t>
                    </m:r>
                  </m:oMath>
                </a14:m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)</a:t>
                </a:r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acts as a hint in the </a:t>
                </a:r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forecasting process.</a:t>
                </a:r>
                <a:endParaRPr kumimoji="1" lang="ko-KR" altLang="en-US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>
          <p:sp>
            <p:nvSpPr>
              <p:cNvPr id="4" name="텍스트 상자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5300" y="2463800"/>
                <a:ext cx="3492500" cy="2585323"/>
              </a:xfrm>
              <a:prstGeom prst="rect">
                <a:avLst/>
              </a:prstGeom>
              <a:blipFill rotWithShape="0">
                <a:blip r:embed="rId3"/>
                <a:stretch>
                  <a:fillRect l="-1396" t="-1179" b="-28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오른쪽 화살표[R] 5"/>
          <p:cNvSpPr/>
          <p:nvPr/>
        </p:nvSpPr>
        <p:spPr>
          <a:xfrm>
            <a:off x="7213600" y="2616200"/>
            <a:ext cx="584200" cy="393700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3999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Developed structure in this paper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63847"/>
                <a:ext cx="10515600" cy="5284922"/>
              </a:xfrm>
            </p:spPr>
            <p:txBody>
              <a:bodyPr>
                <a:normAutofit fontScale="77500" lnSpcReduction="20000"/>
              </a:bodyPr>
              <a:lstStyle/>
              <a:p>
                <a:pPr marL="342900" lvl="1" indent="-342900" latinLnBrk="0">
                  <a:lnSpc>
                    <a:spcPct val="100000"/>
                  </a:lnSpc>
                  <a:spcBef>
                    <a:spcPts val="0"/>
                  </a:spcBef>
                  <a:defRPr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Case 02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</a:br>
                <a:endParaRPr kumimoji="1" lang="en-US" altLang="ko-KR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pPr marL="971550" lvl="1" indent="-514350" latinLnBrk="0">
                  <a:lnSpc>
                    <a:spcPct val="100000"/>
                  </a:lnSpc>
                  <a:spcBef>
                    <a:spcPts val="0"/>
                  </a:spcBef>
                  <a:buFontTx/>
                  <a:buAutoNum type="alphaLcParenR"/>
                  <a:defRPr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Training</a:t>
                </a: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2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Feature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vector</a:t>
                </a:r>
                <a:r>
                  <a:rPr kumimoji="1" lang="mr-IN" altLang="ko-KR" dirty="0">
                    <a:ea typeface="Arial" charset="0"/>
                    <a:cs typeface="Arial" charset="0"/>
                  </a:rPr>
                  <a:t> </a:t>
                </a:r>
                <a:endParaRPr kumimoji="1" lang="en-US" altLang="ko-KR" dirty="0" smtClean="0">
                  <a:ea typeface="Arial" charset="0"/>
                  <a:cs typeface="Arial" charset="0"/>
                </a:endParaRP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Max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temperature of day k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Min temperature of day k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Rainfall of day k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Solar exposer of day k</a:t>
                </a:r>
                <a:b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</a:br>
                <a:r>
                  <a:rPr kumimoji="1" lang="en-US" altLang="ko-KR" dirty="0"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dirty="0">
                    <a:ea typeface="Arial" charset="0"/>
                    <a:cs typeface="Arial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mr-IN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Sup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  <m:sup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𝑀𝑎𝑥</m:t>
                            </m:r>
                          </m:sup>
                        </m:sSubSup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</m:t>
                        </m:r>
                        <m:sSubSup>
                          <m:sSubSup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Sup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  <m:sup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𝑚𝑖𝑛</m:t>
                            </m:r>
                          </m:sup>
                        </m:sSubSup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 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𝑅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𝑆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ko-KR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endParaRPr kumimoji="1" lang="en-US" altLang="ko-KR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24 hourly loads of day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k-7 </a:t>
                </a: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</a:b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mr-IN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−7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1</m:t>
                            </m:r>
                          </m:e>
                        </m:d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−7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2</m:t>
                            </m:r>
                          </m:e>
                        </m:d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 …,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−7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48</m:t>
                            </m:r>
                          </m:e>
                        </m:d>
                      </m:e>
                    </m:d>
                  </m:oMath>
                </a14:m>
                <a:endParaRPr kumimoji="1" lang="en-US" altLang="ko-KR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2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Label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vector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24 hourly loads of day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k </a:t>
                </a:r>
                <a:b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</a:b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mr-IN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1</m:t>
                            </m:r>
                          </m:e>
                        </m:d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2</m:t>
                            </m:r>
                          </m:e>
                        </m:d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 …,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48</m:t>
                            </m:r>
                          </m:e>
                        </m:d>
                      </m:e>
                    </m:d>
                  </m:oMath>
                </a14:m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2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marL="971550" lvl="1" indent="-514350" latinLnBrk="0">
                  <a:lnSpc>
                    <a:spcPct val="100000"/>
                  </a:lnSpc>
                  <a:spcBef>
                    <a:spcPts val="0"/>
                  </a:spcBef>
                  <a:buFontTx/>
                  <a:buAutoNum type="alphaLcParenR"/>
                  <a:defRPr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Testing </a:t>
                </a:r>
              </a:p>
              <a:p>
                <a:pPr lvl="2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Feature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vector</a:t>
                </a: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 (same format as training stage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)</a:t>
                </a: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2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Forecasted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vector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The </a:t>
                </a: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48 load points corresponding to each half-hour of a day :</a:t>
                </a:r>
                <a:b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</a:br>
                <a:r>
                  <a:rPr kumimoji="1" lang="en-US" altLang="ko-KR" i="1" dirty="0">
                    <a:latin typeface="Cambria Math" charset="0"/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i="1" dirty="0">
                    <a:latin typeface="Cambria Math" charset="0"/>
                    <a:ea typeface="Arial" charset="0"/>
                    <a:cs typeface="Arial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mr-IN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1</m:t>
                            </m:r>
                          </m:e>
                        </m:d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2</m:t>
                            </m:r>
                          </m:e>
                        </m:d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 …,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48</m:t>
                            </m:r>
                          </m:e>
                        </m:d>
                      </m:e>
                    </m:d>
                  </m:oMath>
                </a14:m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63847"/>
                <a:ext cx="10515600" cy="5284922"/>
              </a:xfrm>
              <a:blipFill rotWithShape="0">
                <a:blip r:embed="rId2"/>
                <a:stretch>
                  <a:fillRect l="-464" t="-17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텍스트 상자 5"/>
              <p:cNvSpPr txBox="1"/>
              <p:nvPr/>
            </p:nvSpPr>
            <p:spPr>
              <a:xfrm>
                <a:off x="8115300" y="2463800"/>
                <a:ext cx="3492500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In order to increase the number of input features, </a:t>
                </a:r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the </a:t>
                </a:r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load </a:t>
                </a:r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data of </a:t>
                </a:r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t</a:t>
                </a:r>
                <a:r>
                  <a:rPr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he </a:t>
                </a:r>
                <a:r>
                  <a:rPr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same day of the previous week </a:t>
                </a:r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 smtClean="0">
                            <a:solidFill>
                              <a:srgbClr val="FF0000"/>
                            </a:solidFill>
                            <a:latin typeface="Arial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kumimoji="1" lang="en-US" altLang="ko-KR" b="0" i="1" smtClean="0">
                            <a:solidFill>
                              <a:srgbClr val="FF0000"/>
                            </a:solidFill>
                            <a:latin typeface="Arial" charset="0"/>
                            <a:ea typeface="Arial" charset="0"/>
                            <a:cs typeface="Arial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ko-KR" b="0" i="1" smtClean="0">
                            <a:solidFill>
                              <a:srgbClr val="FF0000"/>
                            </a:solidFill>
                            <a:latin typeface="Arial" charset="0"/>
                            <a:ea typeface="Arial" charset="0"/>
                            <a:cs typeface="Arial" charset="0"/>
                          </a:rPr>
                          <m:t>𝑘</m:t>
                        </m:r>
                        <m:r>
                          <a:rPr kumimoji="1" lang="en-US" altLang="ko-KR" b="0" i="1" smtClean="0">
                            <a:solidFill>
                              <a:srgbClr val="FF0000"/>
                            </a:solidFill>
                            <a:latin typeface="Arial" charset="0"/>
                            <a:ea typeface="Arial" charset="0"/>
                            <a:cs typeface="Arial" charset="0"/>
                          </a:rPr>
                          <m:t>−7</m:t>
                        </m:r>
                      </m:sub>
                    </m:sSub>
                    <m:r>
                      <a:rPr kumimoji="1" lang="en-US" altLang="ko-KR" b="0" i="1" smtClean="0">
                        <a:solidFill>
                          <a:srgbClr val="FF0000"/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m:t>(</m:t>
                    </m:r>
                    <m:r>
                      <a:rPr kumimoji="1" lang="en-US" altLang="ko-KR" b="0" i="1" smtClean="0">
                        <a:solidFill>
                          <a:srgbClr val="FF0000"/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m:t>𝑖</m:t>
                    </m:r>
                    <m:r>
                      <a:rPr kumimoji="1" lang="en-US" altLang="ko-KR" b="0" i="1" smtClean="0">
                        <a:solidFill>
                          <a:srgbClr val="FF0000"/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m:t>)</m:t>
                    </m:r>
                  </m:oMath>
                </a14:m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) </a:t>
                </a:r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is input together with the weather data of the corresponding </a:t>
                </a:r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day.</a:t>
                </a:r>
              </a:p>
              <a:p>
                <a:endParaRPr kumimoji="1" lang="en-US" altLang="ko-KR" dirty="0" smtClean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T</a:t>
                </a:r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he </a:t>
                </a:r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load </a:t>
                </a:r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data of </a:t>
                </a:r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t</a:t>
                </a:r>
                <a:r>
                  <a:rPr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he </a:t>
                </a:r>
                <a:r>
                  <a:rPr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same day of the previous week </a:t>
                </a:r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kumimoji="1" lang="en-US" altLang="ko-KR" i="1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ko-KR" i="1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𝑘</m:t>
                        </m:r>
                        <m:r>
                          <a:rPr kumimoji="1" lang="en-US" altLang="ko-KR" i="1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−7</m:t>
                        </m:r>
                      </m:sub>
                    </m:sSub>
                    <m:r>
                      <a:rPr kumimoji="1" lang="en-US" altLang="ko-KR" i="1">
                        <a:solidFill>
                          <a:srgbClr val="FF0000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(</m:t>
                    </m:r>
                    <m:r>
                      <a:rPr kumimoji="1" lang="en-US" altLang="ko-KR" i="1">
                        <a:solidFill>
                          <a:srgbClr val="FF0000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𝑖</m:t>
                    </m:r>
                    <m:r>
                      <a:rPr kumimoji="1" lang="en-US" altLang="ko-KR" i="1">
                        <a:solidFill>
                          <a:srgbClr val="FF0000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)</m:t>
                    </m:r>
                  </m:oMath>
                </a14:m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) </a:t>
                </a:r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acts as a hint in the </a:t>
                </a:r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forecasting process.</a:t>
                </a:r>
                <a:endParaRPr kumimoji="1" lang="ko-KR" altLang="en-US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>
          <p:sp>
            <p:nvSpPr>
              <p:cNvPr id="6" name="텍스트 상자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5300" y="2463800"/>
                <a:ext cx="3492500" cy="3139321"/>
              </a:xfrm>
              <a:prstGeom prst="rect">
                <a:avLst/>
              </a:prstGeom>
              <a:blipFill rotWithShape="0">
                <a:blip r:embed="rId3"/>
                <a:stretch>
                  <a:fillRect l="-1396" t="-971" b="-21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오른쪽 화살표[R] 6"/>
          <p:cNvSpPr/>
          <p:nvPr/>
        </p:nvSpPr>
        <p:spPr>
          <a:xfrm>
            <a:off x="7213600" y="2616200"/>
            <a:ext cx="584200" cy="393700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0103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Developed structure in this paper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63847"/>
                <a:ext cx="10515600" cy="5284922"/>
              </a:xfrm>
            </p:spPr>
            <p:txBody>
              <a:bodyPr>
                <a:normAutofit fontScale="77500" lnSpcReduction="20000"/>
              </a:bodyPr>
              <a:lstStyle/>
              <a:p>
                <a:pPr marL="342900" lvl="1" indent="-342900" latinLnBrk="0">
                  <a:lnSpc>
                    <a:spcPct val="100000"/>
                  </a:lnSpc>
                  <a:spcBef>
                    <a:spcPts val="0"/>
                  </a:spcBef>
                  <a:defRPr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Case 03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</a:br>
                <a:endParaRPr kumimoji="1" lang="en-US" altLang="ko-KR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pPr marL="971550" lvl="1" indent="-514350" latinLnBrk="0">
                  <a:lnSpc>
                    <a:spcPct val="100000"/>
                  </a:lnSpc>
                  <a:spcBef>
                    <a:spcPts val="0"/>
                  </a:spcBef>
                  <a:buFontTx/>
                  <a:buAutoNum type="alphaLcParenR"/>
                  <a:defRPr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Training</a:t>
                </a: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2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Feature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vector</a:t>
                </a:r>
                <a:r>
                  <a:rPr kumimoji="1" lang="mr-IN" altLang="ko-KR" dirty="0">
                    <a:ea typeface="Arial" charset="0"/>
                    <a:cs typeface="Arial" charset="0"/>
                  </a:rPr>
                  <a:t> </a:t>
                </a:r>
                <a:endParaRPr kumimoji="1" lang="en-US" altLang="ko-KR" dirty="0" smtClean="0">
                  <a:ea typeface="Arial" charset="0"/>
                  <a:cs typeface="Arial" charset="0"/>
                </a:endParaRP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Max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temperature of day k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Min temperature of day k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Rainfall of day k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Solar exposer of day k</a:t>
                </a:r>
                <a:b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</a:br>
                <a:r>
                  <a:rPr kumimoji="1" lang="en-US" altLang="ko-KR" dirty="0"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dirty="0">
                    <a:ea typeface="Arial" charset="0"/>
                    <a:cs typeface="Arial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mr-IN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Sup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  <m:sup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𝑀𝑎𝑥</m:t>
                            </m:r>
                          </m:sup>
                        </m:sSubSup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</m:t>
                        </m:r>
                        <m:sSubSup>
                          <m:sSubSup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Sup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  <m:sup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𝑚𝑖𝑛</m:t>
                            </m:r>
                          </m:sup>
                        </m:sSubSup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 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𝑅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𝑆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ko-KR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endParaRPr kumimoji="1" lang="en-US" altLang="ko-KR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24 hourly loads of day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k-7 &amp; k-1</a:t>
                </a: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</a:b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mr-IN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  <m:r>
                              <a:rPr kumimoji="1" lang="en-US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−7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1</m:t>
                            </m:r>
                          </m:e>
                        </m:d>
                        <m:r>
                          <a:rPr kumimoji="1" lang="en-US" altLang="ko-KR" b="0" i="1" smtClean="0">
                            <a:latin typeface="Cambria Math" charset="0"/>
                            <a:ea typeface="Arial" charset="0"/>
                            <a:cs typeface="Arial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−7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2</m:t>
                            </m:r>
                          </m:e>
                        </m:d>
                        <m:r>
                          <a:rPr kumimoji="1" lang="en-US" altLang="ko-KR" b="0" i="1" smtClean="0">
                            <a:latin typeface="Cambria Math" charset="0"/>
                            <a:ea typeface="Arial" charset="0"/>
                            <a:cs typeface="Arial" charset="0"/>
                          </a:rPr>
                          <m:t>, …,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−7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48</m:t>
                            </m:r>
                          </m:e>
                        </m:d>
                      </m:e>
                    </m:d>
                    <m:r>
                      <a:rPr kumimoji="1" lang="en-US" altLang="ko-KR" b="0" i="1" smtClean="0">
                        <a:latin typeface="Cambria Math" charset="0"/>
                        <a:ea typeface="Arial" charset="0"/>
                        <a:cs typeface="Arial" charset="0"/>
                      </a:rPr>
                      <m:t>,</m:t>
                    </m:r>
                    <m:d>
                      <m:dPr>
                        <m:begChr m:val="["/>
                        <m:endChr m:val="]"/>
                        <m:ctrlPr>
                          <a:rPr kumimoji="1" lang="mr-IN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−</m:t>
                            </m:r>
                            <m:r>
                              <a:rPr kumimoji="1" lang="en-US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1</m:t>
                            </m:r>
                          </m:e>
                        </m:d>
                        <m:r>
                          <a:rPr kumimoji="1" lang="en-US" altLang="ko-KR" b="0" i="1" smtClean="0">
                            <a:latin typeface="Cambria Math" charset="0"/>
                            <a:ea typeface="Arial" charset="0"/>
                            <a:cs typeface="Arial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−1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2</m:t>
                            </m:r>
                          </m:e>
                        </m:d>
                        <m:r>
                          <a:rPr kumimoji="1" lang="en-US" altLang="ko-KR" b="0" i="1" smtClean="0">
                            <a:latin typeface="Cambria Math" charset="0"/>
                            <a:ea typeface="Arial" charset="0"/>
                            <a:cs typeface="Arial" charset="0"/>
                          </a:rPr>
                          <m:t>, …,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−1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48</m:t>
                            </m:r>
                          </m:e>
                        </m:d>
                      </m:e>
                    </m:d>
                  </m:oMath>
                </a14:m>
                <a:endParaRPr kumimoji="1" lang="en-US" altLang="ko-KR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2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Label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vector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24 hourly loads of day k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</a:b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mr-IN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1</m:t>
                            </m:r>
                          </m:e>
                        </m:d>
                        <m:r>
                          <a:rPr kumimoji="1" lang="en-US" altLang="ko-KR" b="0" i="1" smtClean="0">
                            <a:latin typeface="Cambria Math" charset="0"/>
                            <a:ea typeface="Arial" charset="0"/>
                            <a:cs typeface="Arial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2</m:t>
                            </m:r>
                          </m:e>
                        </m:d>
                        <m:r>
                          <a:rPr kumimoji="1" lang="en-US" altLang="ko-KR" b="0" i="1" smtClean="0">
                            <a:latin typeface="Cambria Math" charset="0"/>
                            <a:ea typeface="Arial" charset="0"/>
                            <a:cs typeface="Arial" charset="0"/>
                          </a:rPr>
                          <m:t>, …,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48</m:t>
                            </m:r>
                          </m:e>
                        </m:d>
                      </m:e>
                    </m:d>
                  </m:oMath>
                </a14:m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2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marL="971550" lvl="1" indent="-514350" latinLnBrk="0">
                  <a:lnSpc>
                    <a:spcPct val="100000"/>
                  </a:lnSpc>
                  <a:spcBef>
                    <a:spcPts val="0"/>
                  </a:spcBef>
                  <a:buFontTx/>
                  <a:buAutoNum type="alphaLcParenR"/>
                  <a:defRPr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Testing </a:t>
                </a:r>
              </a:p>
              <a:p>
                <a:pPr lvl="2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Feature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vector</a:t>
                </a: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 (same format as training stage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)</a:t>
                </a: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2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Forecasted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vector</a:t>
                </a:r>
              </a:p>
              <a:p>
                <a:pPr lvl="3" latinLnBrk="0">
                  <a:lnSpc>
                    <a:spcPct val="100000"/>
                  </a:lnSpc>
                  <a:spcBef>
                    <a:spcPts val="0"/>
                  </a:spcBef>
                  <a:buFont typeface="Arial" charset="0"/>
                  <a:buChar char="•"/>
                </a:pP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The </a:t>
                </a: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48 load points corresponding to each half-hour of a day :</a:t>
                </a:r>
                <a:b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</a:br>
                <a:r>
                  <a:rPr kumimoji="1" lang="en-US" altLang="ko-KR" i="1" dirty="0">
                    <a:latin typeface="Cambria Math" charset="0"/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i="1" dirty="0">
                    <a:latin typeface="Cambria Math" charset="0"/>
                    <a:ea typeface="Arial" charset="0"/>
                    <a:cs typeface="Arial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mr-IN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1</m:t>
                            </m:r>
                          </m:e>
                        </m:d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2</m:t>
                            </m:r>
                          </m:e>
                        </m:d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 …,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ko-KR" i="1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mr-IN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48</m:t>
                            </m:r>
                          </m:e>
                        </m:d>
                      </m:e>
                    </m:d>
                  </m:oMath>
                </a14:m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63847"/>
                <a:ext cx="10515600" cy="5284922"/>
              </a:xfrm>
              <a:blipFill rotWithShape="0">
                <a:blip r:embed="rId2"/>
                <a:stretch>
                  <a:fillRect l="-464" t="-17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텍스트 상자 5"/>
              <p:cNvSpPr txBox="1"/>
              <p:nvPr/>
            </p:nvSpPr>
            <p:spPr>
              <a:xfrm>
                <a:off x="8115300" y="2463800"/>
                <a:ext cx="3492500" cy="3693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In order to increase the number of input features, </a:t>
                </a:r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the </a:t>
                </a:r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load </a:t>
                </a:r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data of </a:t>
                </a:r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t</a:t>
                </a:r>
                <a:r>
                  <a:rPr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he </a:t>
                </a:r>
                <a:r>
                  <a:rPr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same day of the previous week </a:t>
                </a:r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 smtClean="0">
                            <a:solidFill>
                              <a:srgbClr val="FF0000"/>
                            </a:solidFill>
                            <a:latin typeface="Arial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kumimoji="1" lang="en-US" altLang="ko-KR" b="0" i="1" smtClean="0">
                            <a:solidFill>
                              <a:srgbClr val="FF0000"/>
                            </a:solidFill>
                            <a:latin typeface="Arial" charset="0"/>
                            <a:ea typeface="Arial" charset="0"/>
                            <a:cs typeface="Arial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ko-KR" b="0" i="1" smtClean="0">
                            <a:solidFill>
                              <a:srgbClr val="FF0000"/>
                            </a:solidFill>
                            <a:latin typeface="Arial" charset="0"/>
                            <a:ea typeface="Arial" charset="0"/>
                            <a:cs typeface="Arial" charset="0"/>
                          </a:rPr>
                          <m:t>𝑘</m:t>
                        </m:r>
                        <m:r>
                          <a:rPr kumimoji="1" lang="en-US" altLang="ko-KR" b="0" i="1" smtClean="0">
                            <a:solidFill>
                              <a:srgbClr val="FF0000"/>
                            </a:solidFill>
                            <a:latin typeface="Arial" charset="0"/>
                            <a:ea typeface="Arial" charset="0"/>
                            <a:cs typeface="Arial" charset="0"/>
                          </a:rPr>
                          <m:t>−7</m:t>
                        </m:r>
                      </m:sub>
                    </m:sSub>
                    <m:r>
                      <a:rPr kumimoji="1" lang="en-US" altLang="ko-KR" b="0" i="1" smtClean="0">
                        <a:solidFill>
                          <a:srgbClr val="FF0000"/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m:t>(</m:t>
                    </m:r>
                    <m:r>
                      <a:rPr kumimoji="1" lang="en-US" altLang="ko-KR" b="0" i="1" smtClean="0">
                        <a:solidFill>
                          <a:srgbClr val="FF0000"/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m:t>𝑖</m:t>
                    </m:r>
                    <m:r>
                      <a:rPr kumimoji="1" lang="en-US" altLang="ko-KR" b="0" i="1" smtClean="0">
                        <a:solidFill>
                          <a:srgbClr val="FF0000"/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m:t>)</m:t>
                    </m:r>
                  </m:oMath>
                </a14:m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) and </a:t>
                </a:r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the load </a:t>
                </a:r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data of the previous </a:t>
                </a:r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day</a:t>
                </a:r>
                <a:r>
                  <a:rPr kumimoji="1" lang="ko-KR" altLang="en-US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kumimoji="1" lang="en-US" altLang="ko-KR" i="1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ko-KR" i="1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𝑘</m:t>
                        </m:r>
                        <m:r>
                          <a:rPr kumimoji="1" lang="en-US" altLang="ko-KR" i="1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−1</m:t>
                        </m:r>
                      </m:sub>
                    </m:sSub>
                    <m:r>
                      <a:rPr kumimoji="1" lang="en-US" altLang="ko-KR" i="1">
                        <a:solidFill>
                          <a:srgbClr val="FF0000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(</m:t>
                    </m:r>
                    <m:r>
                      <a:rPr kumimoji="1" lang="en-US" altLang="ko-KR" i="1">
                        <a:solidFill>
                          <a:srgbClr val="FF0000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𝑖</m:t>
                    </m:r>
                    <m:r>
                      <a:rPr kumimoji="1" lang="en-US" altLang="ko-KR" i="1">
                        <a:solidFill>
                          <a:srgbClr val="FF0000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)</m:t>
                    </m:r>
                  </m:oMath>
                </a14:m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) </a:t>
                </a:r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are </a:t>
                </a:r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input together with the weather data of the corresponding </a:t>
                </a:r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day.</a:t>
                </a:r>
              </a:p>
              <a:p>
                <a:endParaRPr kumimoji="1" lang="en-US" altLang="ko-KR" dirty="0" smtClean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T</a:t>
                </a:r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he </a:t>
                </a:r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load </a:t>
                </a:r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data of </a:t>
                </a:r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t</a:t>
                </a:r>
                <a:r>
                  <a:rPr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he </a:t>
                </a:r>
                <a:r>
                  <a:rPr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same day of the previous week </a:t>
                </a:r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kumimoji="1" lang="en-US" altLang="ko-KR" i="1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ko-KR" i="1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𝑘</m:t>
                        </m:r>
                        <m:r>
                          <a:rPr kumimoji="1" lang="en-US" altLang="ko-KR" i="1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−7</m:t>
                        </m:r>
                      </m:sub>
                    </m:sSub>
                    <m:r>
                      <a:rPr kumimoji="1" lang="en-US" altLang="ko-KR" i="1">
                        <a:solidFill>
                          <a:srgbClr val="FF0000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(</m:t>
                    </m:r>
                    <m:r>
                      <a:rPr kumimoji="1" lang="en-US" altLang="ko-KR" i="1">
                        <a:solidFill>
                          <a:srgbClr val="FF0000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𝑖</m:t>
                    </m:r>
                    <m:r>
                      <a:rPr kumimoji="1" lang="en-US" altLang="ko-KR" i="1">
                        <a:solidFill>
                          <a:srgbClr val="FF0000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)</m:t>
                    </m:r>
                  </m:oMath>
                </a14:m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)</a:t>
                </a:r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 and </a:t>
                </a:r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the load </a:t>
                </a:r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data of the previous </a:t>
                </a:r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day</a:t>
                </a:r>
                <a:r>
                  <a:rPr kumimoji="1" lang="ko-KR" altLang="en-US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kumimoji="1" lang="en-US" altLang="ko-KR" i="1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ko-KR" i="1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𝑘</m:t>
                        </m:r>
                        <m:r>
                          <a:rPr kumimoji="1" lang="en-US" altLang="ko-KR" i="1">
                            <a:solidFill>
                              <a:srgbClr val="FF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−1</m:t>
                        </m:r>
                      </m:sub>
                    </m:sSub>
                    <m:r>
                      <a:rPr kumimoji="1" lang="en-US" altLang="ko-KR" i="1">
                        <a:solidFill>
                          <a:srgbClr val="FF0000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(</m:t>
                    </m:r>
                    <m:r>
                      <a:rPr kumimoji="1" lang="en-US" altLang="ko-KR" i="1">
                        <a:solidFill>
                          <a:srgbClr val="FF0000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𝑖</m:t>
                    </m:r>
                    <m:r>
                      <a:rPr kumimoji="1" lang="en-US" altLang="ko-KR" i="1">
                        <a:solidFill>
                          <a:srgbClr val="FF0000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)</m:t>
                    </m:r>
                  </m:oMath>
                </a14:m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)</a:t>
                </a:r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 act </a:t>
                </a:r>
                <a:r>
                  <a:rPr kumimoji="1" lang="en-US" altLang="ko-KR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as a hint in the </a:t>
                </a:r>
                <a:r>
                  <a:rPr kumimoji="1" lang="en-US" altLang="ko-KR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forecasting process.</a:t>
                </a:r>
                <a:endParaRPr kumimoji="1" lang="ko-KR" altLang="en-US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>
          <p:sp>
            <p:nvSpPr>
              <p:cNvPr id="6" name="텍스트 상자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5300" y="2463800"/>
                <a:ext cx="3492500" cy="3693319"/>
              </a:xfrm>
              <a:prstGeom prst="rect">
                <a:avLst/>
              </a:prstGeom>
              <a:blipFill rotWithShape="0">
                <a:blip r:embed="rId3"/>
                <a:stretch>
                  <a:fillRect l="-1396" t="-825" r="-2792" b="-16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오른쪽 화살표[R] 6"/>
          <p:cNvSpPr/>
          <p:nvPr/>
        </p:nvSpPr>
        <p:spPr>
          <a:xfrm>
            <a:off x="7213600" y="2616200"/>
            <a:ext cx="584200" cy="393700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88988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Experiments</a:t>
            </a:r>
            <a:endParaRPr kumimoji="1" lang="ko-KR" altLang="en-US" b="1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550" y="1524000"/>
            <a:ext cx="6692900" cy="473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4648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Load data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Input load data types :</a:t>
            </a:r>
          </a:p>
          <a:p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pPr lvl="1"/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표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27047260"/>
                  </p:ext>
                </p:extLst>
              </p:nvPr>
            </p:nvGraphicFramePr>
            <p:xfrm>
              <a:off x="1517651" y="2114009"/>
              <a:ext cx="9150350" cy="422336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99351"/>
                    <a:gridCol w="3478270"/>
                    <a:gridCol w="3972729"/>
                  </a:tblGrid>
                  <a:tr h="821733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Label</a:t>
                          </a:r>
                          <a:r>
                            <a:rPr lang="en-US" altLang="ko-KR" baseline="0" dirty="0" smtClean="0"/>
                            <a:t> data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Feature data</a:t>
                          </a:r>
                          <a:endParaRPr lang="ko-KR" altLang="en-US" dirty="0"/>
                        </a:p>
                      </a:txBody>
                      <a:tcPr anchor="ctr"/>
                    </a:tc>
                  </a:tr>
                  <a:tr h="82173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Case</a:t>
                          </a:r>
                          <a:r>
                            <a:rPr lang="en-US" altLang="ko-KR" b="1" baseline="0" dirty="0" smtClean="0"/>
                            <a:t> 00</a:t>
                          </a:r>
                          <a:endParaRPr lang="ko-KR" altLang="en-US" b="1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 algn="l" latinLnBrk="1">
                            <a:buFont typeface="Arial" charset="0"/>
                            <a:buChar char="•"/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mr-IN" altLang="ko-KR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</m:t>
                                  </m:r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…,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(</m:t>
                                  </m:r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48</m:t>
                                  </m:r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)</m:t>
                                  </m:r>
                                </m:e>
                              </m:d>
                            </m:oMath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 algn="l" latinLnBrk="1">
                            <a:buFont typeface="Arial" charset="0"/>
                            <a:buChar char="•"/>
                          </a:pPr>
                          <a14:m>
                            <m:oMath xmlns:m="http://schemas.openxmlformats.org/officeDocument/2006/math"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[</m:t>
                              </m:r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𝑀𝑎𝑥</m:t>
                                  </m:r>
                                </m:sup>
                              </m:sSubSup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, </m:t>
                              </m:r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𝑚𝑖𝑛</m:t>
                                  </m:r>
                                </m:sup>
                              </m:sSubSup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]</m:t>
                              </m:r>
                            </m:oMath>
                          </a14:m>
                          <a:endParaRPr lang="ko-KR" altLang="en-US" dirty="0"/>
                        </a:p>
                      </a:txBody>
                      <a:tcPr anchor="ctr"/>
                    </a:tc>
                  </a:tr>
                  <a:tr h="82173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Case</a:t>
                          </a:r>
                          <a:r>
                            <a:rPr lang="en-US" altLang="ko-KR" b="1" baseline="0" dirty="0" smtClean="0"/>
                            <a:t> 01</a:t>
                          </a:r>
                          <a:endParaRPr lang="ko-KR" altLang="en-US" b="1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 algn="l" latinLnBrk="1">
                            <a:buFont typeface="Arial" charset="0"/>
                            <a:buChar char="•"/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mr-IN" altLang="ko-KR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(48)</m:t>
                                  </m:r>
                                </m:e>
                              </m:d>
                            </m:oMath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 algn="l" latinLnBrk="1">
                            <a:buFont typeface="Arial" charset="0"/>
                            <a:buChar char="•"/>
                          </a:pPr>
                          <a14:m>
                            <m:oMath xmlns:m="http://schemas.openxmlformats.org/officeDocument/2006/math"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[</m:t>
                              </m:r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𝑀𝑎𝑥</m:t>
                                  </m:r>
                                </m:sup>
                              </m:sSubSup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, </m:t>
                              </m:r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𝑚𝑖𝑛</m:t>
                                  </m:r>
                                </m:sup>
                              </m:sSubSup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]</m:t>
                              </m:r>
                            </m:oMath>
                          </a14:m>
                          <a:endParaRPr lang="en-US" altLang="ko-KR" i="1" dirty="0" smtClean="0">
                            <a:latin typeface="Cambria Math" charset="0"/>
                          </a:endParaRPr>
                        </a:p>
                        <a:p>
                          <a:pPr marL="285750" indent="-285750" algn="l" latinLnBrk="1">
                            <a:buFont typeface="Arial" charset="0"/>
                            <a:buChar char="•"/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mr-IN" altLang="ko-KR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(48)</m:t>
                                  </m:r>
                                </m:e>
                              </m:d>
                            </m:oMath>
                          </a14:m>
                          <a:endParaRPr lang="ko-KR" altLang="en-US" dirty="0"/>
                        </a:p>
                      </a:txBody>
                      <a:tcPr anchor="ctr"/>
                    </a:tc>
                  </a:tr>
                  <a:tr h="82173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Case</a:t>
                          </a:r>
                          <a:r>
                            <a:rPr lang="en-US" altLang="ko-KR" b="1" baseline="0" dirty="0" smtClean="0"/>
                            <a:t> 02</a:t>
                          </a:r>
                          <a:endParaRPr lang="ko-KR" altLang="en-US" b="1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 algn="l" latinLnBrk="1">
                            <a:buFont typeface="Arial" charset="0"/>
                            <a:buChar char="•"/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mr-IN" altLang="ko-KR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(48)</m:t>
                                  </m:r>
                                </m:e>
                              </m:d>
                            </m:oMath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 algn="l" latinLnBrk="1">
                            <a:buFont typeface="Arial" charset="0"/>
                            <a:buChar char="•"/>
                          </a:pPr>
                          <a14:m>
                            <m:oMath xmlns:m="http://schemas.openxmlformats.org/officeDocument/2006/math"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[</m:t>
                              </m:r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𝑀𝑎𝑥</m:t>
                                  </m:r>
                                </m:sup>
                              </m:sSubSup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, </m:t>
                              </m:r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𝑚𝑖𝑛</m:t>
                                  </m:r>
                                </m:sup>
                              </m:sSubSup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]</m:t>
                              </m:r>
                            </m:oMath>
                          </a14:m>
                          <a:endParaRPr lang="en-US" altLang="ko-KR" i="1" dirty="0" smtClean="0">
                            <a:latin typeface="Cambria Math" charset="0"/>
                          </a:endParaRPr>
                        </a:p>
                        <a:p>
                          <a:pPr marL="285750" indent="-285750" algn="l" latinLnBrk="1">
                            <a:buFont typeface="Arial" charset="0"/>
                            <a:buChar char="•"/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mr-IN" altLang="ko-KR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−7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−7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−7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(48)</m:t>
                                  </m:r>
                                </m:e>
                              </m:d>
                            </m:oMath>
                          </a14:m>
                          <a:endParaRPr lang="ko-KR" altLang="en-US" dirty="0"/>
                        </a:p>
                      </a:txBody>
                      <a:tcPr anchor="ctr"/>
                    </a:tc>
                  </a:tr>
                  <a:tr h="93636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Case</a:t>
                          </a:r>
                          <a:r>
                            <a:rPr lang="en-US" altLang="ko-KR" b="1" baseline="0" dirty="0" smtClean="0"/>
                            <a:t> 03</a:t>
                          </a:r>
                          <a:endParaRPr lang="ko-KR" altLang="en-US" b="1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 algn="l" latinLnBrk="1">
                            <a:buFont typeface="Arial" charset="0"/>
                            <a:buChar char="•"/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mr-IN" altLang="ko-KR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(48)</m:t>
                                  </m:r>
                                </m:e>
                              </m:d>
                            </m:oMath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 algn="l" latinLnBrk="1">
                            <a:buFont typeface="Arial" charset="0"/>
                            <a:buChar char="•"/>
                          </a:pPr>
                          <a14:m>
                            <m:oMath xmlns:m="http://schemas.openxmlformats.org/officeDocument/2006/math"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[</m:t>
                              </m:r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𝑀𝑎𝑥</m:t>
                                  </m:r>
                                </m:sup>
                              </m:sSubSup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, </m:t>
                              </m:r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𝑚𝑖𝑛</m:t>
                                  </m:r>
                                </m:sup>
                              </m:sSubSup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]</m:t>
                              </m:r>
                            </m:oMath>
                          </a14:m>
                          <a:endParaRPr lang="en-US" altLang="ko-KR" i="1" dirty="0" smtClean="0">
                            <a:latin typeface="Cambria Math" charset="0"/>
                          </a:endParaRPr>
                        </a:p>
                        <a:p>
                          <a:pPr marL="285750" indent="-285750" algn="l" latinLnBrk="1">
                            <a:buFont typeface="Arial" charset="0"/>
                            <a:buChar char="•"/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mr-IN" altLang="ko-KR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(48)</m:t>
                                  </m:r>
                                </m:e>
                              </m:d>
                            </m:oMath>
                          </a14:m>
                          <a:endParaRPr lang="en-US" altLang="ko-KR" dirty="0" smtClean="0"/>
                        </a:p>
                        <a:p>
                          <a:pPr marL="285750" indent="-285750" algn="l" latinLnBrk="1">
                            <a:buFont typeface="Arial" charset="0"/>
                            <a:buChar char="•"/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mr-IN" altLang="ko-KR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−7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−7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b="0" i="1" smtClean="0">
                                          <a:latin typeface="Cambria Math" charset="0"/>
                                        </a:rPr>
                                        <m:t>−7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charset="0"/>
                                    </a:rPr>
                                    <m:t>(48)</m:t>
                                  </m:r>
                                </m:e>
                              </m:d>
                            </m:oMath>
                          </a14:m>
                          <a:endParaRPr lang="ko-KR" alt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6" name="표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27047260"/>
                  </p:ext>
                </p:extLst>
              </p:nvPr>
            </p:nvGraphicFramePr>
            <p:xfrm>
              <a:off x="1517651" y="2114009"/>
              <a:ext cx="9150350" cy="422336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99351"/>
                    <a:gridCol w="3478270"/>
                    <a:gridCol w="3972729"/>
                  </a:tblGrid>
                  <a:tr h="821733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Label</a:t>
                          </a:r>
                          <a:r>
                            <a:rPr lang="en-US" altLang="ko-KR" baseline="0" dirty="0" smtClean="0"/>
                            <a:t> data</a:t>
                          </a: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Feature data</a:t>
                          </a:r>
                          <a:endParaRPr lang="ko-KR" altLang="en-US" dirty="0"/>
                        </a:p>
                      </a:txBody>
                      <a:tcPr anchor="ctr"/>
                    </a:tc>
                  </a:tr>
                  <a:tr h="82173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Case</a:t>
                          </a:r>
                          <a:r>
                            <a:rPr lang="en-US" altLang="ko-KR" b="1" baseline="0" dirty="0" smtClean="0"/>
                            <a:t> 00</a:t>
                          </a:r>
                          <a:endParaRPr lang="ko-KR" altLang="en-US" b="1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2"/>
                          <a:stretch>
                            <a:fillRect l="-49037" t="-100741" r="-115061" b="-323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30322" t="-100741" r="-613" b="-323704"/>
                          </a:stretch>
                        </a:blipFill>
                      </a:tcPr>
                    </a:tc>
                  </a:tr>
                  <a:tr h="82173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Case</a:t>
                          </a:r>
                          <a:r>
                            <a:rPr lang="en-US" altLang="ko-KR" b="1" baseline="0" dirty="0" smtClean="0"/>
                            <a:t> 01</a:t>
                          </a:r>
                          <a:endParaRPr lang="ko-KR" altLang="en-US" b="1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2"/>
                          <a:stretch>
                            <a:fillRect l="-49037" t="-200741" r="-115061" b="-223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30322" t="-200741" r="-613" b="-223704"/>
                          </a:stretch>
                        </a:blipFill>
                      </a:tcPr>
                    </a:tc>
                  </a:tr>
                  <a:tr h="82173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Case</a:t>
                          </a:r>
                          <a:r>
                            <a:rPr lang="en-US" altLang="ko-KR" b="1" baseline="0" dirty="0" smtClean="0"/>
                            <a:t> 02</a:t>
                          </a:r>
                          <a:endParaRPr lang="ko-KR" altLang="en-US" b="1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2"/>
                          <a:stretch>
                            <a:fillRect l="-49037" t="-300741" r="-115061" b="-123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30322" t="-300741" r="-613" b="-123704"/>
                          </a:stretch>
                        </a:blipFill>
                      </a:tcPr>
                    </a:tc>
                  </a:tr>
                  <a:tr h="93643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/>
                            <a:t>Case</a:t>
                          </a:r>
                          <a:r>
                            <a:rPr lang="en-US" altLang="ko-KR" b="1" baseline="0" dirty="0" smtClean="0"/>
                            <a:t> 03</a:t>
                          </a:r>
                          <a:endParaRPr lang="ko-KR" altLang="en-US" b="1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2"/>
                          <a:stretch>
                            <a:fillRect l="-49037" t="-351299" r="-115061" b="-84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30322" t="-351299" r="-613" b="-844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20474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Learning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Algorithm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63847"/>
                <a:ext cx="10515600" cy="5284922"/>
              </a:xfrm>
            </p:spPr>
            <p:txBody>
              <a:bodyPr/>
              <a:lstStyle/>
              <a:p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Single ELM </a:t>
                </a:r>
              </a:p>
              <a:p>
                <a:pPr lvl="1"/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Optimization algorithm :</a:t>
                </a:r>
              </a:p>
              <a:p>
                <a:pPr lvl="2"/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Optimal hidden node range </a:t>
                </a:r>
                <a:endParaRPr kumimoji="1" lang="en-US" altLang="ko-KR" i="1" dirty="0" smtClean="0">
                  <a:latin typeface="Cambria Math" charset="0"/>
                  <a:ea typeface="Arial" charset="0"/>
                  <a:cs typeface="Arial" charset="0"/>
                </a:endParaRPr>
              </a:p>
              <a:p>
                <a:pPr lvl="3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mr-IN" altLang="ko-KR" i="1" smtClean="0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𝐿</m:t>
                            </m:r>
                          </m:e>
                          <m:sub>
                            <m:r>
                              <a:rPr kumimoji="1" lang="en-US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ko-KR" b="0" i="1" smtClean="0">
                            <a:latin typeface="Cambria Math" charset="0"/>
                            <a:ea typeface="Arial" charset="0"/>
                            <a:cs typeface="Arial" charset="0"/>
                          </a:rPr>
                          <m:t>, </m:t>
                        </m:r>
                        <m:sSub>
                          <m:sSubPr>
                            <m:ctrlPr>
                              <a:rPr kumimoji="1" lang="en-US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kumimoji="1" lang="en-US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𝐿</m:t>
                            </m:r>
                          </m:e>
                          <m:sub>
                            <m:r>
                              <a:rPr kumimoji="1" lang="en-US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 : determined range of hidden nodes yielding lowest validation errors</a:t>
                </a:r>
              </a:p>
              <a:p>
                <a:pPr lvl="3"/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the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RMSE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at each node number is the average value of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30 trails</a:t>
                </a: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1"/>
                <a:endParaRPr kumimoji="1" lang="ko-KR" altLang="en-US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63847"/>
                <a:ext cx="10515600" cy="5284922"/>
              </a:xfrm>
              <a:blipFill rotWithShape="0">
                <a:blip r:embed="rId2"/>
                <a:stretch>
                  <a:fillRect l="-1043" t="-20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100" y="2910777"/>
            <a:ext cx="5771573" cy="3967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378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Contents</a:t>
            </a:r>
            <a:endParaRPr kumimoji="1" lang="ko-KR" alt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Introduction</a:t>
            </a: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Hierarchical extreme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l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earning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m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achine (H-ELM)</a:t>
            </a:r>
          </a:p>
          <a:p>
            <a:pPr lvl="1"/>
            <a:r>
              <a:rPr kumimoji="1" lang="en-US" altLang="ko-KR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Pros &amp;</a:t>
            </a:r>
            <a:r>
              <a:rPr kumimoji="1" lang="en-US" altLang="ko-KR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ko-KR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cons of </a:t>
            </a:r>
            <a:r>
              <a:rPr kumimoji="1" lang="en-US" altLang="ko-KR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ELM</a:t>
            </a:r>
          </a:p>
          <a:p>
            <a:pPr lvl="1"/>
            <a:r>
              <a:rPr kumimoji="1" lang="en-US" altLang="ko-KR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Comparison </a:t>
            </a:r>
            <a:r>
              <a:rPr kumimoji="1" lang="en-US" altLang="ko-KR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b</a:t>
            </a:r>
            <a:r>
              <a:rPr kumimoji="1" lang="en-US" altLang="ko-KR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etween ELM </a:t>
            </a:r>
            <a:r>
              <a:rPr kumimoji="1" lang="en-US" altLang="ko-KR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&amp; </a:t>
            </a:r>
            <a:r>
              <a:rPr kumimoji="1" lang="en-US" altLang="ko-KR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H-ELM</a:t>
            </a: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Implementation structure</a:t>
            </a:r>
          </a:p>
          <a:p>
            <a:pPr lvl="1"/>
            <a:r>
              <a:rPr kumimoji="1" lang="en-US" altLang="ko-KR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Developed </a:t>
            </a:r>
            <a:r>
              <a:rPr kumimoji="1" lang="en-US" altLang="ko-KR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structure in this </a:t>
            </a:r>
            <a:r>
              <a:rPr kumimoji="1" lang="en-US" altLang="ko-KR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paper</a:t>
            </a:r>
            <a:endParaRPr kumimoji="1" lang="en-US" altLang="ko-KR" dirty="0" smtClean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Experiments</a:t>
            </a:r>
          </a:p>
          <a:p>
            <a:pPr lvl="1"/>
            <a:r>
              <a:rPr kumimoji="1" lang="en-US" altLang="ko-KR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Load data</a:t>
            </a:r>
          </a:p>
          <a:p>
            <a:pPr lvl="1"/>
            <a:r>
              <a:rPr kumimoji="1" lang="en-US" altLang="ko-KR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Learning algorithm </a:t>
            </a:r>
            <a:r>
              <a:rPr kumimoji="1" lang="en-US" altLang="ko-KR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: </a:t>
            </a:r>
            <a:r>
              <a:rPr kumimoji="1" lang="en-US" altLang="ko-KR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ELM vs. H-ELM</a:t>
            </a:r>
          </a:p>
          <a:p>
            <a:pPr lvl="1"/>
            <a:r>
              <a:rPr kumimoji="1" lang="en-US" altLang="ko-KR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Performance comparing </a:t>
            </a:r>
            <a:r>
              <a:rPr kumimoji="1" lang="en-US" altLang="ko-KR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measurements</a:t>
            </a:r>
          </a:p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R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esults</a:t>
            </a: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Conclusion</a:t>
            </a: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References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346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Learning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Algorithm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63847"/>
                <a:ext cx="10515600" cy="5284922"/>
              </a:xfrm>
            </p:spPr>
            <p:txBody>
              <a:bodyPr/>
              <a:lstStyle/>
              <a:p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Hierarchical ELM </a:t>
                </a:r>
              </a:p>
              <a:p>
                <a:pPr lvl="1"/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Optimization algorithm :</a:t>
                </a:r>
              </a:p>
              <a:p>
                <a:pPr lvl="2"/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Optimal hidden node range for each layers</a:t>
                </a:r>
              </a:p>
              <a:p>
                <a:pPr lvl="3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mr-IN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kumimoji="1" lang="en-US" altLang="ko-KR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SupPr>
                          <m:e>
                            <m:r>
                              <a:rPr kumimoji="1" lang="en-US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𝐿</m:t>
                            </m:r>
                          </m:e>
                          <m:sub>
                            <m:r>
                              <a:rPr kumimoji="1" lang="en-US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1</m:t>
                            </m:r>
                          </m:sub>
                          <m:sup>
                            <m:r>
                              <a:rPr kumimoji="1" lang="en-US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p>
                        </m:sSubSup>
                        <m:r>
                          <a:rPr kumimoji="1" lang="en-US" altLang="ko-KR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,</m:t>
                        </m:r>
                        <m:sSubSup>
                          <m:sSubSupPr>
                            <m:ctrlP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SupPr>
                          <m:e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𝐿</m:t>
                            </m:r>
                          </m:e>
                          <m:sub>
                            <m:r>
                              <a:rPr kumimoji="1" lang="en-US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2</m:t>
                            </m:r>
                          </m:sub>
                          <m:sup>
                            <m:r>
                              <a:rPr kumimoji="1" lang="en-US" altLang="ko-KR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𝑘</m:t>
                            </m:r>
                          </m:sup>
                        </m:sSubSup>
                      </m:e>
                    </m:d>
                  </m:oMath>
                </a14:m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 : determined range of hidden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nodes on </a:t>
                </a:r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charset="0"/>
                        <a:ea typeface="Arial" charset="0"/>
                        <a:cs typeface="Arial" charset="0"/>
                      </a:rPr>
                      <m:t>𝑘</m:t>
                    </m:r>
                    <m:r>
                      <a:rPr kumimoji="1" lang="en-US" altLang="ko-KR" b="0" i="1" smtClean="0">
                        <a:latin typeface="Cambria Math" charset="0"/>
                        <a:ea typeface="Arial" charset="0"/>
                        <a:cs typeface="Arial" charset="0"/>
                      </a:rPr>
                      <m:t>−</m:t>
                    </m:r>
                    <m:r>
                      <a:rPr kumimoji="1" lang="en-US" altLang="ko-KR" b="0" i="1" smtClean="0">
                        <a:latin typeface="Cambria Math" charset="0"/>
                        <a:ea typeface="Arial" charset="0"/>
                        <a:cs typeface="Arial" charset="0"/>
                      </a:rPr>
                      <m:t>𝑡h</m:t>
                    </m:r>
                  </m:oMath>
                </a14:m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 layer</a:t>
                </a:r>
              </a:p>
              <a:p>
                <a:pPr lvl="3"/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the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RMSE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ko-KR" dirty="0">
                    <a:latin typeface="Arial" charset="0"/>
                    <a:ea typeface="Arial" charset="0"/>
                    <a:cs typeface="Arial" charset="0"/>
                  </a:rPr>
                  <a:t>at each node number is the average value of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30 trails</a:t>
                </a:r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3"/>
                <a:endParaRPr kumimoji="1" lang="en-US" altLang="ko-KR" dirty="0">
                  <a:latin typeface="Arial" charset="0"/>
                  <a:ea typeface="Arial" charset="0"/>
                  <a:cs typeface="Arial" charset="0"/>
                </a:endParaRPr>
              </a:p>
              <a:p>
                <a:pPr lvl="1"/>
                <a:endParaRPr kumimoji="1" lang="ko-KR" altLang="en-US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63847"/>
                <a:ext cx="10515600" cy="5284922"/>
              </a:xfrm>
              <a:blipFill rotWithShape="0">
                <a:blip r:embed="rId2"/>
                <a:stretch>
                  <a:fillRect l="-1043" t="-20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텍스트 상자 5"/>
          <p:cNvSpPr txBox="1"/>
          <p:nvPr/>
        </p:nvSpPr>
        <p:spPr>
          <a:xfrm rot="19363460">
            <a:off x="-944467" y="-739704"/>
            <a:ext cx="25042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Need supplementary contents</a:t>
            </a:r>
            <a:endParaRPr kumimoji="1" lang="ko-KR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100" y="2910777"/>
            <a:ext cx="5771573" cy="3967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2881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Performance comparing measurements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63847"/>
                <a:ext cx="10515600" cy="5284922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Accuracy</a:t>
                </a:r>
              </a:p>
              <a:p>
                <a:pPr lvl="1"/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RMSE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/>
                </a:r>
                <a:b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</a:br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charset="0"/>
                        <a:ea typeface="Arial" charset="0"/>
                        <a:cs typeface="Arial" charset="0"/>
                      </a:rPr>
                      <m:t>𝑅𝑀𝑆𝐸</m:t>
                    </m:r>
                    <m:r>
                      <a:rPr kumimoji="1" lang="en-US" altLang="ko-KR" b="0" i="1" smtClean="0">
                        <a:latin typeface="Cambria Math" charset="0"/>
                        <a:ea typeface="Arial" charset="0"/>
                        <a:cs typeface="Arial" charset="0"/>
                      </a:rPr>
                      <m:t>=</m:t>
                    </m:r>
                    <m:rad>
                      <m:radPr>
                        <m:ctrlPr>
                          <a:rPr kumimoji="1" lang="mr-IN" altLang="ko-KR" b="0" i="1" smtClean="0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radPr>
                      <m:deg>
                        <m:r>
                          <a:rPr kumimoji="1" lang="mr-IN" altLang="ko-KR" b="0" i="1" smtClean="0">
                            <a:latin typeface="Cambria Math" charset="0"/>
                            <a:ea typeface="Arial" charset="0"/>
                            <a:cs typeface="Arial" charset="0"/>
                          </a:rPr>
                          <m:t>2</m:t>
                        </m:r>
                      </m:deg>
                      <m:e>
                        <m:f>
                          <m:fPr>
                            <m:ctrlPr>
                              <a:rPr kumimoji="1" lang="mr-IN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fPr>
                          <m:num>
                            <m:r>
                              <a:rPr kumimoji="1" lang="en-US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1</m:t>
                            </m:r>
                          </m:num>
                          <m:den>
                            <m:r>
                              <a:rPr kumimoji="1" lang="en-US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𝑁</m:t>
                            </m:r>
                          </m:den>
                        </m:f>
                        <m:nary>
                          <m:naryPr>
                            <m:chr m:val="∑"/>
                            <m:limLoc m:val="subSup"/>
                            <m:ctrlPr>
                              <a:rPr kumimoji="1" lang="is-IS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kumimoji="1" lang="en-US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𝑖</m:t>
                            </m:r>
                            <m:r>
                              <a:rPr kumimoji="1" lang="en-US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=1</m:t>
                            </m:r>
                          </m:sub>
                          <m:sup>
                            <m:r>
                              <a:rPr kumimoji="1" lang="en-US" altLang="ko-KR" b="0" i="1" smtClean="0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48</m:t>
                            </m:r>
                          </m:sup>
                          <m:e>
                            <m:sSup>
                              <m:sSupPr>
                                <m:ctrlPr>
                                  <a:rPr kumimoji="1" lang="is-IS" altLang="ko-KR" b="0" i="1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kumimoji="1" lang="mr-IN" altLang="ko-KR" b="0" i="1" smtClean="0">
                                        <a:latin typeface="Cambria Math" charset="0"/>
                                        <a:ea typeface="Arial" charset="0"/>
                                        <a:cs typeface="Arial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1" lang="en-US" altLang="ko-KR" b="0" i="1" smtClean="0">
                                            <a:latin typeface="Cambria Math" charset="0"/>
                                            <a:ea typeface="Arial" charset="0"/>
                                            <a:cs typeface="Arial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charset="0"/>
                                            <a:ea typeface="Arial" charset="0"/>
                                            <a:cs typeface="Arial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charset="0"/>
                                            <a:ea typeface="Arial" charset="0"/>
                                            <a:cs typeface="Arial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kumimoji="1" lang="mr-IN" altLang="ko-KR" b="0" i="1" smtClean="0">
                                            <a:latin typeface="Cambria Math" charset="0"/>
                                            <a:ea typeface="Arial" charset="0"/>
                                            <a:cs typeface="Arial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charset="0"/>
                                            <a:ea typeface="Arial" charset="0"/>
                                            <a:cs typeface="Arial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  <m:r>
                                      <a:rPr kumimoji="1" lang="en-US" altLang="ko-KR" b="0" i="1" smtClean="0">
                                        <a:latin typeface="Cambria Math" charset="0"/>
                                        <a:ea typeface="Arial" charset="0"/>
                                        <a:cs typeface="Arial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kumimoji="1" lang="en-US" altLang="ko-KR" b="0" i="1" smtClean="0">
                                            <a:latin typeface="Cambria Math" charset="0"/>
                                            <a:ea typeface="Arial" charset="0"/>
                                            <a:cs typeface="Arial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kumimoji="1" lang="en-US" altLang="ko-KR" b="0" i="1" smtClean="0">
                                                <a:latin typeface="Cambria Math" charset="0"/>
                                                <a:ea typeface="Arial" charset="0"/>
                                                <a:cs typeface="Arial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kumimoji="1" lang="en-US" altLang="ko-KR" b="0" i="1" smtClean="0">
                                                <a:latin typeface="Cambria Math" charset="0"/>
                                                <a:ea typeface="Arial" charset="0"/>
                                                <a:cs typeface="Arial" charset="0"/>
                                              </a:rPr>
                                              <m:t>𝑃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charset="0"/>
                                            <a:ea typeface="Arial" charset="0"/>
                                            <a:cs typeface="Arial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kumimoji="1" lang="mr-IN" altLang="ko-KR" b="0" i="1" smtClean="0">
                                            <a:latin typeface="Cambria Math" charset="0"/>
                                            <a:ea typeface="Arial" charset="0"/>
                                            <a:cs typeface="Arial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1" lang="en-US" altLang="ko-KR" b="0" i="1" smtClean="0">
                                            <a:latin typeface="Cambria Math" charset="0"/>
                                            <a:ea typeface="Arial" charset="0"/>
                                            <a:cs typeface="Arial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kumimoji="1" lang="en-US" altLang="ko-KR" b="0" i="1" smtClean="0">
                                    <a:latin typeface="Cambria Math" charset="0"/>
                                    <a:ea typeface="Arial" charset="0"/>
                                    <a:cs typeface="Arial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endParaRPr kumimoji="1" lang="en-US" altLang="ko-KR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Stability</a:t>
                </a:r>
              </a:p>
              <a:p>
                <a:pPr lvl="1"/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Standard deviation of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RMSE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of 1,000 trails</a:t>
                </a:r>
              </a:p>
              <a:p>
                <a:pPr lvl="1"/>
                <a:endParaRPr kumimoji="1" lang="en-US" altLang="ko-KR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Efficiency</a:t>
                </a:r>
              </a:p>
              <a:p>
                <a:pPr lvl="1"/>
                <a:r>
                  <a:rPr kumimoji="1" lang="en-US" altLang="ko-KR" dirty="0" smtClean="0">
                    <a:latin typeface="Arial" charset="0"/>
                    <a:ea typeface="Arial" charset="0"/>
                    <a:cs typeface="Arial" charset="0"/>
                  </a:rPr>
                  <a:t>Average of training time of 1,000 trails</a:t>
                </a:r>
              </a:p>
              <a:p>
                <a:endParaRPr kumimoji="1" lang="en-US" altLang="ko-KR" dirty="0" smtClean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63847"/>
                <a:ext cx="10515600" cy="5284922"/>
              </a:xfrm>
              <a:blipFill rotWithShape="0">
                <a:blip r:embed="rId2"/>
                <a:stretch>
                  <a:fillRect l="-1043" t="-20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26926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Results</a:t>
            </a:r>
            <a:endParaRPr kumimoji="1" lang="ko-KR" alt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Training : ELM RMSE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500" y="1536700"/>
            <a:ext cx="7740073" cy="532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6810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Results</a:t>
            </a:r>
            <a:endParaRPr kumimoji="1" lang="ko-KR" alt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Training : H-ELM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 RMSE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500" y="1536700"/>
            <a:ext cx="7740073" cy="532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614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Results</a:t>
            </a:r>
            <a:endParaRPr kumimoji="1" lang="ko-KR" alt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Training :</a:t>
            </a:r>
          </a:p>
          <a:p>
            <a:pPr lvl="1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Data pre-processing</a:t>
            </a:r>
          </a:p>
          <a:p>
            <a:pPr lvl="2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ko-KR" dirty="0"/>
              <a:t>As the number of input features increases through the data preprocessing process, the RMSE tends to </a:t>
            </a:r>
            <a:r>
              <a:rPr lang="en-US" altLang="ko-KR" dirty="0" smtClean="0"/>
              <a:t>decrease</a:t>
            </a:r>
          </a:p>
          <a:p>
            <a:pPr lvl="2">
              <a:buFont typeface="Wingdings" charset="2"/>
              <a:buChar char="è"/>
            </a:pP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  <a:sym typeface="Wingdings"/>
              </a:rPr>
              <a:t> Data pre-processing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  <a:sym typeface="Wingdings"/>
              </a:rPr>
              <a:t>allows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  <a:sym typeface="Wingdings"/>
              </a:rPr>
              <a:t>extract more valuable features from input data </a:t>
            </a:r>
          </a:p>
          <a:p>
            <a:pPr lvl="2">
              <a:buFont typeface="Wingdings" charset="2"/>
              <a:buChar char="è"/>
            </a:pP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  <a:sym typeface="Wingdings"/>
              </a:rPr>
              <a:t> Data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  <a:sym typeface="Wingdings"/>
              </a:rPr>
              <a:t>pre-processing allows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  <a:sym typeface="Wingdings"/>
              </a:rPr>
              <a:t> accurate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  <a:sym typeface="Wingdings"/>
              </a:rPr>
              <a:t>learning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ELM vs. H-ELM</a:t>
            </a:r>
          </a:p>
          <a:p>
            <a:pPr lvl="2"/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HELM shows a smaller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value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of RMSE than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ELM</a:t>
            </a:r>
          </a:p>
          <a:p>
            <a:pPr marL="914400" lvl="2" indent="0">
              <a:buNone/>
            </a:pP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  <a:sym typeface="Wingdings"/>
              </a:rPr>
              <a:t></a:t>
            </a:r>
            <a:r>
              <a:rPr kumimoji="1" lang="ko-KR" altLang="en-US" dirty="0" smtClean="0">
                <a:latin typeface="Arial" charset="0"/>
                <a:ea typeface="Arial" charset="0"/>
                <a:cs typeface="Arial" charset="0"/>
                <a:sym typeface="Wingdings"/>
              </a:rPr>
              <a:t>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  <a:sym typeface="Wingdings"/>
              </a:rPr>
              <a:t>Compared to ELM, HELM allows accurate learning</a:t>
            </a:r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pPr lvl="2"/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HELM shows dense RMSE distribution compared to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ELM</a:t>
            </a:r>
          </a:p>
          <a:p>
            <a:pPr marL="914400" lvl="2" indent="0">
              <a:buNone/>
            </a:pP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  <a:sym typeface="Wingdings"/>
              </a:rPr>
              <a:t></a:t>
            </a:r>
            <a:r>
              <a:rPr kumimoji="1" lang="ko-KR" altLang="en-US" dirty="0" smtClean="0">
                <a:latin typeface="Arial" charset="0"/>
                <a:ea typeface="Arial" charset="0"/>
                <a:cs typeface="Arial" charset="0"/>
                <a:sym typeface="Wingdings"/>
              </a:rPr>
              <a:t>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  <a:sym typeface="Wingdings"/>
              </a:rPr>
              <a:t>C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ompared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to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ELM,</a:t>
            </a:r>
            <a:r>
              <a:rPr kumimoji="1" lang="ko-KR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HELM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shows stable RMSE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distribution</a:t>
            </a: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2846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Results</a:t>
            </a:r>
            <a:endParaRPr kumimoji="1" lang="ko-KR" alt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Testing : ELM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 RMSE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500" y="1536700"/>
            <a:ext cx="7740073" cy="532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9623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Results</a:t>
            </a:r>
            <a:endParaRPr kumimoji="1" lang="ko-KR" alt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Testing : H-ELM RMSE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963" y="1536700"/>
            <a:ext cx="7740073" cy="532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0703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Result of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case 00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Testing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: </a:t>
            </a:r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Data-preprocessing</a:t>
            </a:r>
          </a:p>
          <a:p>
            <a:pPr lvl="2"/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It seems to show stable predicted values, but it outputs inaccurate predictions each time because the feature types of the input data are too small</a:t>
            </a:r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ELM vs. H-ELM</a:t>
            </a:r>
          </a:p>
          <a:p>
            <a:pPr lvl="2"/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ELM shows a prediction with a smaller RMSE than HELM, but this is not meaningful because it is an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inaccurate prediction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  <a:p>
            <a:endParaRPr kumimoji="1" lang="en-US" altLang="ko-KR" dirty="0">
              <a:latin typeface="Arial" charset="0"/>
              <a:ea typeface="Arial" charset="0"/>
              <a:cs typeface="Arial" charset="0"/>
            </a:endParaRPr>
          </a:p>
          <a:p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  <a:p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4227859"/>
              </p:ext>
            </p:extLst>
          </p:nvPr>
        </p:nvGraphicFramePr>
        <p:xfrm>
          <a:off x="962332" y="4374534"/>
          <a:ext cx="10267336" cy="1470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6834"/>
                <a:gridCol w="2566834"/>
                <a:gridCol w="2566834"/>
                <a:gridCol w="2566834"/>
              </a:tblGrid>
              <a:tr h="4006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Method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RMSE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Standard</a:t>
                      </a:r>
                      <a:r>
                        <a:rPr lang="en-US" altLang="ko-KR" baseline="0" dirty="0" smtClean="0"/>
                        <a:t> deviation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Training time [sec]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5347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Single ELM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nb-NO" altLang="ko-KR" dirty="0" smtClean="0">
                          <a:solidFill>
                            <a:schemeClr val="accent1"/>
                          </a:solidFill>
                        </a:rPr>
                        <a:t>0.14251752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is-IS" altLang="ko-KR" dirty="0" smtClean="0">
                          <a:solidFill>
                            <a:srgbClr val="FF0000"/>
                          </a:solidFill>
                        </a:rPr>
                        <a:t>0.000223489260592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nb-NO" altLang="ko-KR" dirty="0" smtClean="0"/>
                        <a:t>0.0896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5347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H-ELM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is-IS" altLang="ko-KR" dirty="0" smtClean="0">
                          <a:solidFill>
                            <a:srgbClr val="FF0000"/>
                          </a:solidFill>
                        </a:rPr>
                        <a:t>0.16046469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nb-NO" altLang="ko-KR" dirty="0" smtClean="0">
                          <a:solidFill>
                            <a:schemeClr val="accent1"/>
                          </a:solidFill>
                        </a:rPr>
                        <a:t>0.000211855384402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nb-NO" altLang="ko-KR" dirty="0" smtClean="0"/>
                        <a:t>0.0337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02090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Result of case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01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Testing : </a:t>
            </a:r>
          </a:p>
          <a:p>
            <a:pPr lvl="1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Data-preprocessing</a:t>
            </a:r>
          </a:p>
          <a:p>
            <a:pPr lvl="2"/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The number of types of features input through the data preprocessing has been increased, and as a result more accurate prediction has become possible</a:t>
            </a:r>
          </a:p>
          <a:p>
            <a:pPr lvl="1"/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ELM vs.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H-ELM</a:t>
            </a:r>
          </a:p>
          <a:p>
            <a:pPr lvl="2"/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ELM and HELM show similar RMSE results, but HELM performs more stable predictions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  <a:p>
            <a:pPr lvl="1"/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2577207"/>
              </p:ext>
            </p:extLst>
          </p:nvPr>
        </p:nvGraphicFramePr>
        <p:xfrm>
          <a:off x="962332" y="4398597"/>
          <a:ext cx="10267336" cy="1470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6834"/>
                <a:gridCol w="2566834"/>
                <a:gridCol w="2566834"/>
                <a:gridCol w="2566834"/>
              </a:tblGrid>
              <a:tr h="4006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Method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RMSE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Standard</a:t>
                      </a:r>
                      <a:r>
                        <a:rPr lang="en-US" altLang="ko-KR" baseline="0" dirty="0" smtClean="0"/>
                        <a:t> deviation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Training time [sec]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5347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Single ELM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nb-NO" altLang="ko-KR" dirty="0" smtClean="0">
                          <a:solidFill>
                            <a:srgbClr val="FF0000"/>
                          </a:solidFill>
                        </a:rPr>
                        <a:t>0.084615210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is-IS" altLang="ko-KR" dirty="0" smtClean="0">
                          <a:solidFill>
                            <a:srgbClr val="FF0000"/>
                          </a:solidFill>
                        </a:rPr>
                        <a:t>0.001075866072470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is-IS" altLang="ko-KR" dirty="0" smtClean="0"/>
                        <a:t>0.1073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5347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H-ELM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is-IS" altLang="ko-KR" dirty="0" smtClean="0">
                          <a:solidFill>
                            <a:schemeClr val="accent1"/>
                          </a:solidFill>
                        </a:rPr>
                        <a:t>0.084134204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is-IS" altLang="ko-KR" dirty="0" smtClean="0">
                          <a:solidFill>
                            <a:schemeClr val="accent1"/>
                          </a:solidFill>
                        </a:rPr>
                        <a:t>0.000738290998444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is-IS" altLang="ko-KR" dirty="0" smtClean="0"/>
                        <a:t>0.0670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8947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Result of case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02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Testing : </a:t>
            </a:r>
          </a:p>
          <a:p>
            <a:pPr lvl="1"/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Data-preprocessing</a:t>
            </a:r>
          </a:p>
          <a:p>
            <a:pPr lvl="2"/>
            <a:r>
              <a:rPr lang="en-US" altLang="ko-KR" dirty="0"/>
              <a:t>Similar to the result of </a:t>
            </a:r>
            <a:r>
              <a:rPr lang="en-US" altLang="ko-KR" dirty="0" smtClean="0"/>
              <a:t>case01,</a:t>
            </a:r>
            <a:r>
              <a:rPr lang="ko-KR" altLang="en-US" dirty="0" smtClean="0"/>
              <a:t>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t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he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number of types of features input through the data preprocessing has been increased, and as a result more accurate prediction has become possible</a:t>
            </a:r>
          </a:p>
          <a:p>
            <a:pPr lvl="1"/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ELM vs. H-ELM</a:t>
            </a:r>
          </a:p>
          <a:p>
            <a:pPr lvl="2"/>
            <a:r>
              <a:rPr lang="en-US" altLang="ko-KR" dirty="0"/>
              <a:t>Similar to the result of </a:t>
            </a:r>
            <a:r>
              <a:rPr lang="en-US" altLang="ko-KR" dirty="0" smtClean="0"/>
              <a:t>case01,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ELM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and HELM show similar RMSE results, but HELM performs more stable predictions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  <a:p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4119644"/>
              </p:ext>
            </p:extLst>
          </p:nvPr>
        </p:nvGraphicFramePr>
        <p:xfrm>
          <a:off x="962332" y="4398597"/>
          <a:ext cx="10267336" cy="1470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6834"/>
                <a:gridCol w="2566834"/>
                <a:gridCol w="2566834"/>
                <a:gridCol w="2566834"/>
              </a:tblGrid>
              <a:tr h="4006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Method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RMSE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Standard</a:t>
                      </a:r>
                      <a:r>
                        <a:rPr lang="en-US" altLang="ko-KR" baseline="0" dirty="0" smtClean="0"/>
                        <a:t> deviation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Training time [sec]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5347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Single ELM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is-IS" altLang="ko-KR" dirty="0" smtClean="0">
                          <a:solidFill>
                            <a:srgbClr val="FF0000"/>
                          </a:solidFill>
                        </a:rPr>
                        <a:t>0.091727159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is-IS" altLang="ko-KR" dirty="0" smtClean="0">
                          <a:solidFill>
                            <a:srgbClr val="FF0000"/>
                          </a:solidFill>
                        </a:rPr>
                        <a:t>0.000965011574915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nb-NO" altLang="ko-KR" dirty="0" smtClean="0"/>
                        <a:t>0.1543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5347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H-ELM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is-IS" altLang="ko-KR" dirty="0" smtClean="0">
                          <a:solidFill>
                            <a:schemeClr val="accent1"/>
                          </a:solidFill>
                        </a:rPr>
                        <a:t>0.091034215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is-IS" altLang="ko-KR" dirty="0" smtClean="0">
                          <a:solidFill>
                            <a:schemeClr val="accent1"/>
                          </a:solidFill>
                        </a:rPr>
                        <a:t>0.000730282875860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is-IS" altLang="ko-KR" dirty="0" smtClean="0"/>
                        <a:t>0.0807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6690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Introduction</a:t>
            </a:r>
            <a:endParaRPr kumimoji="1" lang="ko-KR" alt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r>
              <a:rPr lang="en-US" altLang="ko-KR" dirty="0" smtClean="0">
                <a:latin typeface="Arial" charset="0"/>
                <a:ea typeface="Arial" charset="0"/>
                <a:cs typeface="Arial" charset="0"/>
              </a:rPr>
              <a:t>With</a:t>
            </a:r>
            <a:r>
              <a:rPr lang="en-US" altLang="ko-KR" b="1" dirty="0" smtClean="0">
                <a:latin typeface="Arial" charset="0"/>
                <a:ea typeface="Arial" charset="0"/>
                <a:cs typeface="Arial" charset="0"/>
              </a:rPr>
              <a:t> machine learning</a:t>
            </a:r>
            <a:r>
              <a:rPr lang="en-US" altLang="ko-KR" dirty="0" smtClean="0">
                <a:latin typeface="Arial" charset="0"/>
                <a:ea typeface="Arial" charset="0"/>
                <a:cs typeface="Arial" charset="0"/>
              </a:rPr>
              <a:t>, we can effectively </a:t>
            </a:r>
            <a:r>
              <a:rPr lang="en-US" altLang="ko-KR" dirty="0">
                <a:latin typeface="Arial" charset="0"/>
                <a:ea typeface="Arial" charset="0"/>
                <a:cs typeface="Arial" charset="0"/>
              </a:rPr>
              <a:t>approach for short-term electricity </a:t>
            </a:r>
            <a:r>
              <a:rPr lang="en-US" altLang="ko-KR" dirty="0" smtClean="0">
                <a:latin typeface="Arial" charset="0"/>
                <a:ea typeface="Arial" charset="0"/>
                <a:cs typeface="Arial" charset="0"/>
              </a:rPr>
              <a:t>load forecasting (STLF).</a:t>
            </a:r>
            <a:endParaRPr lang="en-US" altLang="ko-KR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altLang="ko-KR" dirty="0" smtClean="0">
                <a:latin typeface="Arial" charset="0"/>
                <a:ea typeface="Arial" charset="0"/>
                <a:cs typeface="Arial" charset="0"/>
              </a:rPr>
              <a:t>Accurate load </a:t>
            </a:r>
            <a:r>
              <a:rPr lang="en-US" altLang="ko-KR" dirty="0">
                <a:latin typeface="Arial" charset="0"/>
                <a:ea typeface="Arial" charset="0"/>
                <a:cs typeface="Arial" charset="0"/>
              </a:rPr>
              <a:t>forecasting is pivotal for the economic and secure operation of the power </a:t>
            </a:r>
            <a:r>
              <a:rPr lang="en-US" altLang="ko-KR" dirty="0" smtClean="0">
                <a:latin typeface="Arial" charset="0"/>
                <a:ea typeface="Arial" charset="0"/>
                <a:cs typeface="Arial" charset="0"/>
              </a:rPr>
              <a:t>system.</a:t>
            </a:r>
            <a:endParaRPr lang="en-US" altLang="ko-KR" dirty="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T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here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have been continuous efforts to achieve high load forecasting accuracy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pPr lvl="1"/>
            <a:r>
              <a:rPr lang="en-US" altLang="ko-KR" dirty="0">
                <a:latin typeface="Arial" charset="0"/>
                <a:ea typeface="Arial" charset="0"/>
                <a:cs typeface="Arial" charset="0"/>
              </a:rPr>
              <a:t>improvement of the performance of the</a:t>
            </a:r>
            <a:r>
              <a:rPr lang="en-US" altLang="ko-KR" b="1" dirty="0">
                <a:latin typeface="Arial" charset="0"/>
                <a:ea typeface="Arial" charset="0"/>
                <a:cs typeface="Arial" charset="0"/>
              </a:rPr>
              <a:t> learning </a:t>
            </a:r>
            <a:r>
              <a:rPr lang="en-US" altLang="ko-KR" b="1" dirty="0" smtClean="0">
                <a:latin typeface="Arial" charset="0"/>
                <a:ea typeface="Arial" charset="0"/>
                <a:cs typeface="Arial" charset="0"/>
              </a:rPr>
              <a:t>algorithm model</a:t>
            </a:r>
            <a:endParaRPr lang="en-US" altLang="ko-KR" b="1" dirty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lang="en-US" altLang="ko-KR" dirty="0">
                <a:latin typeface="Arial" charset="0"/>
                <a:ea typeface="Arial" charset="0"/>
                <a:cs typeface="Arial" charset="0"/>
              </a:rPr>
              <a:t>how well the </a:t>
            </a:r>
            <a:r>
              <a:rPr lang="en-US" altLang="ko-KR" b="1" dirty="0">
                <a:latin typeface="Arial" charset="0"/>
                <a:ea typeface="Arial" charset="0"/>
                <a:cs typeface="Arial" charset="0"/>
              </a:rPr>
              <a:t>data features</a:t>
            </a:r>
            <a:r>
              <a:rPr lang="en-US" altLang="ko-KR" dirty="0">
                <a:latin typeface="Arial" charset="0"/>
                <a:ea typeface="Arial" charset="0"/>
                <a:cs typeface="Arial" charset="0"/>
              </a:rPr>
              <a:t> are extracted through the </a:t>
            </a:r>
            <a:r>
              <a:rPr lang="en-US" altLang="ko-KR" b="1" dirty="0" smtClean="0">
                <a:latin typeface="Arial" charset="0"/>
                <a:ea typeface="Arial" charset="0"/>
                <a:cs typeface="Arial" charset="0"/>
              </a:rPr>
              <a:t>pre-processing process</a:t>
            </a:r>
          </a:p>
          <a:p>
            <a:endParaRPr lang="en-US" altLang="ko-KR" dirty="0">
              <a:latin typeface="Arial" charset="0"/>
              <a:ea typeface="Arial" charset="0"/>
              <a:cs typeface="Arial" charset="0"/>
            </a:endParaRPr>
          </a:p>
          <a:p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08596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Result of case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03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Testing : </a:t>
            </a:r>
          </a:p>
          <a:p>
            <a:pPr lvl="1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Data-preprocessing</a:t>
            </a:r>
          </a:p>
          <a:p>
            <a:pPr lvl="2"/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Data preprocessing has provided enough types of features to be input, resulting in accurate prediction</a:t>
            </a:r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ELM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vs.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H-ELM</a:t>
            </a:r>
          </a:p>
          <a:p>
            <a:pPr lvl="2"/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HELM performed more accurate and more stable predictions than ELM</a:t>
            </a:r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pPr lvl="1"/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  <a:p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7774489"/>
              </p:ext>
            </p:extLst>
          </p:nvPr>
        </p:nvGraphicFramePr>
        <p:xfrm>
          <a:off x="962332" y="4398597"/>
          <a:ext cx="10267336" cy="1470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6834"/>
                <a:gridCol w="2566834"/>
                <a:gridCol w="2566834"/>
                <a:gridCol w="2566834"/>
              </a:tblGrid>
              <a:tr h="4006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Method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RMSE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Standard</a:t>
                      </a:r>
                      <a:r>
                        <a:rPr lang="en-US" altLang="ko-KR" baseline="0" dirty="0" smtClean="0"/>
                        <a:t> deviation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Training time [sec]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5347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Single ELM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is-IS" altLang="ko-KR" dirty="0" smtClean="0">
                          <a:solidFill>
                            <a:srgbClr val="FF0000"/>
                          </a:solidFill>
                        </a:rPr>
                        <a:t>0.081853308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fi-FI" altLang="ko-KR" dirty="0" smtClean="0">
                          <a:solidFill>
                            <a:srgbClr val="FF0000"/>
                          </a:solidFill>
                        </a:rPr>
                        <a:t>0.001019103848060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hr-HR" altLang="ko-KR" dirty="0" smtClean="0"/>
                        <a:t>0.0932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5347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H-ELM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is-IS" altLang="ko-KR" dirty="0" smtClean="0">
                          <a:solidFill>
                            <a:schemeClr val="accent1"/>
                          </a:solidFill>
                        </a:rPr>
                        <a:t>0.080043132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is-IS" altLang="ko-KR" dirty="0" smtClean="0">
                          <a:solidFill>
                            <a:schemeClr val="accent1"/>
                          </a:solidFill>
                        </a:rPr>
                        <a:t>0.000597998594125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hr-HR" altLang="ko-KR" dirty="0" smtClean="0"/>
                        <a:t>0.0755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4810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Conclusion</a:t>
            </a:r>
            <a:endParaRPr kumimoji="1" lang="ko-KR" alt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Data pre-processing</a:t>
            </a:r>
          </a:p>
          <a:p>
            <a:pPr lvl="1"/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All experiments</a:t>
            </a:r>
            <a:r>
              <a:rPr kumimoji="1" lang="ko-KR" alt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with various methods show that </a:t>
            </a:r>
            <a:r>
              <a:rPr kumimoji="1" lang="en-US" altLang="ko-KR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data preprocessing can help to get better performance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 in load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forecasting</a:t>
            </a:r>
          </a:p>
          <a:p>
            <a:pPr lvl="1"/>
            <a:endParaRPr kumimoji="1" lang="en-US" altLang="ko-KR" dirty="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Learning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algorithm</a:t>
            </a:r>
          </a:p>
          <a:p>
            <a:pPr lvl="1"/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H-ELM showed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better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prediction accuracy compared to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ELM</a:t>
            </a:r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pPr lvl="2"/>
            <a:r>
              <a:rPr kumimoji="1" lang="en-US" altLang="ko-KR" dirty="0" smtClean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More </a:t>
            </a:r>
            <a:r>
              <a:rPr kumimoji="1" lang="en-US" altLang="ko-KR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accurate forecasting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result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than single ELM</a:t>
            </a:r>
          </a:p>
          <a:p>
            <a:pPr lvl="2"/>
            <a:r>
              <a:rPr kumimoji="1" lang="en-US" altLang="ko-KR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Eliminating the problem of stability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, which was a disadvantage of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ELM</a:t>
            </a:r>
          </a:p>
          <a:p>
            <a:pPr lvl="2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Similar training time compare to ELM</a:t>
            </a:r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pPr lvl="2"/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99944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References</a:t>
            </a:r>
            <a:endParaRPr kumimoji="1" lang="ko-KR" alt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>
            <a:normAutofit/>
          </a:bodyPr>
          <a:lstStyle/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ko-KR" sz="1600" dirty="0" smtClean="0">
                <a:latin typeface="Arial" charset="0"/>
                <a:ea typeface="Arial" charset="0"/>
                <a:cs typeface="Arial" charset="0"/>
              </a:rPr>
              <a:t>[</a:t>
            </a:r>
            <a:r>
              <a:rPr kumimoji="1" lang="en-US" altLang="ko-KR" sz="1600" dirty="0">
                <a:latin typeface="Arial" charset="0"/>
                <a:ea typeface="Arial" charset="0"/>
                <a:cs typeface="Arial" charset="0"/>
              </a:rPr>
              <a:t>1] </a:t>
            </a:r>
            <a:r>
              <a:rPr kumimoji="1" lang="en-US" altLang="ko-KR" sz="1600" dirty="0" err="1">
                <a:latin typeface="Arial" charset="0"/>
                <a:ea typeface="Arial" charset="0"/>
                <a:cs typeface="Arial" charset="0"/>
              </a:rPr>
              <a:t>Jiexiong</a:t>
            </a:r>
            <a:r>
              <a:rPr kumimoji="1" lang="en-US" altLang="ko-KR" sz="16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ko-KR" sz="1600" dirty="0" smtClean="0">
                <a:latin typeface="Arial" charset="0"/>
                <a:ea typeface="Arial" charset="0"/>
                <a:cs typeface="Arial" charset="0"/>
              </a:rPr>
              <a:t>Tang, </a:t>
            </a:r>
            <a:r>
              <a:rPr kumimoji="1" lang="en-US" altLang="ko-KR" sz="1600" dirty="0" err="1">
                <a:latin typeface="Arial" charset="0"/>
                <a:ea typeface="Arial" charset="0"/>
                <a:cs typeface="Arial" charset="0"/>
              </a:rPr>
              <a:t>Chenwei</a:t>
            </a:r>
            <a:r>
              <a:rPr kumimoji="1" lang="en-US" altLang="ko-KR" sz="16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ko-KR" sz="1600" dirty="0" smtClean="0">
                <a:latin typeface="Arial" charset="0"/>
                <a:ea typeface="Arial" charset="0"/>
                <a:cs typeface="Arial" charset="0"/>
              </a:rPr>
              <a:t>Deng, </a:t>
            </a:r>
            <a:r>
              <a:rPr kumimoji="1" lang="en-US" altLang="ko-KR" sz="1600" dirty="0" err="1">
                <a:latin typeface="Arial" charset="0"/>
                <a:ea typeface="Arial" charset="0"/>
                <a:cs typeface="Arial" charset="0"/>
              </a:rPr>
              <a:t>Guang</a:t>
            </a:r>
            <a:r>
              <a:rPr kumimoji="1" lang="en-US" altLang="ko-KR" sz="1600" dirty="0">
                <a:latin typeface="Arial" charset="0"/>
                <a:ea typeface="Arial" charset="0"/>
                <a:cs typeface="Arial" charset="0"/>
              </a:rPr>
              <a:t>-Bin Huang, Extreme Learning Machine for Multilayer </a:t>
            </a:r>
            <a:r>
              <a:rPr kumimoji="1" lang="en-US" altLang="ko-KR" sz="1600" dirty="0" smtClean="0">
                <a:latin typeface="Arial" charset="0"/>
                <a:ea typeface="Arial" charset="0"/>
                <a:cs typeface="Arial" charset="0"/>
              </a:rPr>
              <a:t>Perceptron, IEEE </a:t>
            </a:r>
            <a:r>
              <a:rPr kumimoji="1" lang="en-US" altLang="ko-KR" sz="1600" dirty="0">
                <a:latin typeface="Arial" charset="0"/>
                <a:ea typeface="Arial" charset="0"/>
                <a:cs typeface="Arial" charset="0"/>
              </a:rPr>
              <a:t>t</a:t>
            </a:r>
            <a:r>
              <a:rPr kumimoji="1" lang="en-US" altLang="ko-KR" sz="1600" dirty="0" smtClean="0">
                <a:latin typeface="Arial" charset="0"/>
                <a:ea typeface="Arial" charset="0"/>
                <a:cs typeface="Arial" charset="0"/>
              </a:rPr>
              <a:t>ransactions on neural Network and learning systems, Vol. </a:t>
            </a:r>
            <a:r>
              <a:rPr kumimoji="1" lang="en-US" altLang="ko-KR" sz="1600" dirty="0">
                <a:latin typeface="Arial" charset="0"/>
                <a:ea typeface="Arial" charset="0"/>
                <a:cs typeface="Arial" charset="0"/>
              </a:rPr>
              <a:t>27, </a:t>
            </a:r>
            <a:r>
              <a:rPr kumimoji="1" lang="en-US" altLang="ko-KR" sz="1600" dirty="0" smtClean="0">
                <a:latin typeface="Arial" charset="0"/>
                <a:ea typeface="Arial" charset="0"/>
                <a:cs typeface="Arial" charset="0"/>
              </a:rPr>
              <a:t>No. </a:t>
            </a:r>
            <a:r>
              <a:rPr kumimoji="1" lang="en-US" altLang="ko-KR" sz="1600" dirty="0">
                <a:latin typeface="Arial" charset="0"/>
                <a:ea typeface="Arial" charset="0"/>
                <a:cs typeface="Arial" charset="0"/>
              </a:rPr>
              <a:t>4, </a:t>
            </a:r>
            <a:r>
              <a:rPr kumimoji="1" lang="en-US" altLang="ko-KR" sz="1600" dirty="0" smtClean="0">
                <a:latin typeface="Arial" charset="0"/>
                <a:ea typeface="Arial" charset="0"/>
                <a:cs typeface="Arial" charset="0"/>
              </a:rPr>
              <a:t>April 2016</a:t>
            </a: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</a:pPr>
            <a:endParaRPr kumimoji="1" lang="en-US" altLang="ko-KR" sz="1600" dirty="0" smtClean="0">
              <a:latin typeface="Arial" charset="0"/>
              <a:ea typeface="Arial" charset="0"/>
              <a:cs typeface="Arial" charset="0"/>
            </a:endParaRP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ko-KR" sz="1600" dirty="0" smtClean="0">
                <a:latin typeface="Arial" charset="0"/>
                <a:ea typeface="Arial" charset="0"/>
                <a:cs typeface="Arial" charset="0"/>
              </a:rPr>
              <a:t>[2] </a:t>
            </a:r>
            <a:r>
              <a:rPr kumimoji="1" lang="en-US" altLang="ko-KR" sz="1600" dirty="0" err="1" smtClean="0">
                <a:latin typeface="Arial" charset="0"/>
                <a:ea typeface="Arial" charset="0"/>
                <a:cs typeface="Arial" charset="0"/>
              </a:rPr>
              <a:t>Rui</a:t>
            </a:r>
            <a:r>
              <a:rPr kumimoji="1" lang="en-US" altLang="ko-KR" sz="1600" dirty="0" smtClean="0">
                <a:latin typeface="Arial" charset="0"/>
                <a:ea typeface="Arial" charset="0"/>
                <a:cs typeface="Arial" charset="0"/>
              </a:rPr>
              <a:t> Zhang, Zhao Yang Dong, Yan Xu, </a:t>
            </a:r>
            <a:r>
              <a:rPr kumimoji="1" lang="en-US" altLang="ko-KR" sz="1600" dirty="0" err="1" smtClean="0">
                <a:latin typeface="Arial" charset="0"/>
                <a:ea typeface="Arial" charset="0"/>
                <a:cs typeface="Arial" charset="0"/>
              </a:rPr>
              <a:t>Ke</a:t>
            </a:r>
            <a:r>
              <a:rPr kumimoji="1" lang="en-US" altLang="ko-KR" sz="16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ko-KR" sz="1600" dirty="0" err="1" smtClean="0">
                <a:latin typeface="Arial" charset="0"/>
                <a:ea typeface="Arial" charset="0"/>
                <a:cs typeface="Arial" charset="0"/>
              </a:rPr>
              <a:t>Meng</a:t>
            </a:r>
            <a:r>
              <a:rPr kumimoji="1" lang="en-US" altLang="ko-KR" sz="1600" dirty="0">
                <a:latin typeface="Arial" charset="0"/>
                <a:ea typeface="Arial" charset="0"/>
                <a:cs typeface="Arial" charset="0"/>
              </a:rPr>
              <a:t>, Kit Po Wong, Short-term load forecasting of Australian National Electricity Market by an ensemble model of extreme learning machine, December 2012</a:t>
            </a:r>
            <a:endParaRPr kumimoji="1" lang="en-US" altLang="ko-KR" sz="1600" dirty="0" smtClean="0">
              <a:latin typeface="Arial" charset="0"/>
              <a:ea typeface="Arial" charset="0"/>
              <a:cs typeface="Arial" charset="0"/>
            </a:endParaRP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</a:pPr>
            <a:endParaRPr kumimoji="1" lang="en-US" altLang="ko-KR" sz="1600" dirty="0" smtClean="0">
              <a:latin typeface="Arial" charset="0"/>
              <a:ea typeface="Arial" charset="0"/>
              <a:cs typeface="Arial" charset="0"/>
            </a:endParaRP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ko-KR" sz="1600" dirty="0" smtClean="0">
                <a:latin typeface="Arial" charset="0"/>
                <a:ea typeface="Arial" charset="0"/>
                <a:cs typeface="Arial" charset="0"/>
              </a:rPr>
              <a:t>[3</a:t>
            </a:r>
            <a:r>
              <a:rPr kumimoji="1" lang="en-US" altLang="ko-KR" sz="1600" dirty="0">
                <a:latin typeface="Arial" charset="0"/>
                <a:ea typeface="Arial" charset="0"/>
                <a:cs typeface="Arial" charset="0"/>
              </a:rPr>
              <a:t>] Bartlett, P.L.: ‘The sample complexity of pattern classification with neural networks: the size of the weights is more important than the size of the network’, IEEE Trans. Inf. Theory, 1998, 44, (2), pp. 525–536</a:t>
            </a:r>
            <a:endParaRPr kumimoji="1" lang="en-US" altLang="ko-KR" sz="1600" dirty="0" smtClean="0">
              <a:latin typeface="Arial" charset="0"/>
              <a:ea typeface="Arial" charset="0"/>
              <a:cs typeface="Arial" charset="0"/>
            </a:endParaRP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</a:pPr>
            <a:endParaRPr kumimoji="1" lang="en-US" altLang="ko-KR" sz="1600" dirty="0" smtClean="0">
              <a:latin typeface="Arial" charset="0"/>
              <a:ea typeface="Arial" charset="0"/>
              <a:cs typeface="Arial" charset="0"/>
            </a:endParaRP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ko-KR" sz="1600" dirty="0">
                <a:latin typeface="Arial" charset="0"/>
                <a:ea typeface="Arial" charset="0"/>
                <a:cs typeface="Arial" charset="0"/>
              </a:rPr>
              <a:t>[4] Huang, G.-B., Zhu, Q.-Y., Siew, C.-K.: ‘Extreme learning machine: theory and applications’, </a:t>
            </a:r>
            <a:r>
              <a:rPr kumimoji="1" lang="en-US" altLang="ko-KR" sz="1600" dirty="0" err="1">
                <a:latin typeface="Arial" charset="0"/>
                <a:ea typeface="Arial" charset="0"/>
                <a:cs typeface="Arial" charset="0"/>
              </a:rPr>
              <a:t>Neurocomputing</a:t>
            </a:r>
            <a:r>
              <a:rPr kumimoji="1" lang="en-US" altLang="ko-KR" sz="1600" dirty="0">
                <a:latin typeface="Arial" charset="0"/>
                <a:ea typeface="Arial" charset="0"/>
                <a:cs typeface="Arial" charset="0"/>
              </a:rPr>
              <a:t>, 2006, 70, pp. 489–501</a:t>
            </a: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</a:pPr>
            <a:endParaRPr kumimoji="1" lang="en-US" altLang="ko-KR" sz="1600" dirty="0" smtClean="0">
              <a:latin typeface="Arial" charset="0"/>
              <a:ea typeface="Arial" charset="0"/>
              <a:cs typeface="Arial" charset="0"/>
            </a:endParaRP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ko-KR" sz="1600" dirty="0" smtClean="0">
                <a:latin typeface="Arial" charset="0"/>
                <a:ea typeface="Arial" charset="0"/>
                <a:cs typeface="Arial" charset="0"/>
              </a:rPr>
              <a:t>[5] </a:t>
            </a:r>
            <a:r>
              <a:rPr kumimoji="1" lang="en-US" altLang="ko-KR" sz="1600" dirty="0">
                <a:latin typeface="Arial" charset="0"/>
                <a:ea typeface="Arial" charset="0"/>
                <a:cs typeface="Arial" charset="0"/>
              </a:rPr>
              <a:t>Australian Energy Market Operator [Online]. Available at </a:t>
            </a:r>
            <a:r>
              <a:rPr kumimoji="1" lang="en-US" altLang="ko-KR" sz="1600" dirty="0">
                <a:latin typeface="Arial" charset="0"/>
                <a:ea typeface="Arial" charset="0"/>
                <a:cs typeface="Arial" charset="0"/>
                <a:hlinkClick r:id="rId2"/>
              </a:rPr>
              <a:t>http://</a:t>
            </a:r>
            <a:r>
              <a:rPr kumimoji="1" lang="en-US" altLang="ko-KR" sz="1600" dirty="0" smtClean="0">
                <a:latin typeface="Arial" charset="0"/>
                <a:ea typeface="Arial" charset="0"/>
                <a:cs typeface="Arial" charset="0"/>
                <a:hlinkClick r:id="rId2"/>
              </a:rPr>
              <a:t>www.aemo.com.au/</a:t>
            </a:r>
            <a:endParaRPr kumimoji="1" lang="en-US" altLang="ko-KR" sz="1600" dirty="0" smtClean="0">
              <a:latin typeface="Arial" charset="0"/>
              <a:ea typeface="Arial" charset="0"/>
              <a:cs typeface="Arial" charset="0"/>
            </a:endParaRP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</a:pPr>
            <a:endParaRPr kumimoji="1" lang="en-US" altLang="ko-KR" sz="1600" dirty="0">
              <a:latin typeface="Arial" charset="0"/>
              <a:ea typeface="Arial" charset="0"/>
              <a:cs typeface="Arial" charset="0"/>
            </a:endParaRP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ko-KR" sz="1600" dirty="0" smtClean="0">
                <a:latin typeface="Arial" charset="0"/>
                <a:ea typeface="Arial" charset="0"/>
                <a:cs typeface="Arial" charset="0"/>
              </a:rPr>
              <a:t>[6] </a:t>
            </a:r>
            <a:r>
              <a:rPr kumimoji="1" lang="en-US" altLang="ko-KR" sz="1600" dirty="0">
                <a:latin typeface="Arial" charset="0"/>
                <a:ea typeface="Arial" charset="0"/>
                <a:cs typeface="Arial" charset="0"/>
              </a:rPr>
              <a:t>Bureau of Meteorology of Australian Government [Online]. Available at </a:t>
            </a:r>
            <a:r>
              <a:rPr kumimoji="1" lang="en-US" altLang="ko-KR" sz="1600" dirty="0">
                <a:latin typeface="Arial" charset="0"/>
                <a:ea typeface="Arial" charset="0"/>
                <a:cs typeface="Arial" charset="0"/>
                <a:hlinkClick r:id="rId3"/>
              </a:rPr>
              <a:t>http://</a:t>
            </a:r>
            <a:r>
              <a:rPr kumimoji="1" lang="en-US" altLang="ko-KR" sz="1600" dirty="0" smtClean="0">
                <a:latin typeface="Arial" charset="0"/>
                <a:ea typeface="Arial" charset="0"/>
                <a:cs typeface="Arial" charset="0"/>
                <a:hlinkClick r:id="rId3"/>
              </a:rPr>
              <a:t>www.bom.gov.au/index.shtml</a:t>
            </a:r>
            <a:endParaRPr kumimoji="1" lang="en-US" altLang="ko-KR" sz="1600" dirty="0" smtClean="0">
              <a:latin typeface="Arial" charset="0"/>
              <a:ea typeface="Arial" charset="0"/>
              <a:cs typeface="Arial" charset="0"/>
            </a:endParaRPr>
          </a:p>
          <a:p>
            <a:pPr marL="0" lvl="0" indent="0" latinLnBrk="0">
              <a:lnSpc>
                <a:spcPct val="100000"/>
              </a:lnSpc>
              <a:spcBef>
                <a:spcPts val="0"/>
              </a:spcBef>
              <a:buNone/>
            </a:pPr>
            <a:endParaRPr kumimoji="1" lang="en-US" altLang="ko-KR" sz="1600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3397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Introduction</a:t>
            </a:r>
            <a:endParaRPr kumimoji="1" lang="ko-KR" alt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r>
              <a:rPr lang="en-US" altLang="ko-KR" dirty="0"/>
              <a:t>In this </a:t>
            </a:r>
            <a:r>
              <a:rPr lang="en-US" altLang="ko-KR" dirty="0" smtClean="0"/>
              <a:t>paper</a:t>
            </a:r>
            <a:r>
              <a:rPr lang="mr-IN" altLang="ko-KR" dirty="0" smtClean="0"/>
              <a:t>…</a:t>
            </a:r>
            <a:endParaRPr lang="en-US" altLang="ko-KR" dirty="0" smtClean="0"/>
          </a:p>
          <a:p>
            <a:endParaRPr lang="en-US" altLang="ko-KR" dirty="0" smtClean="0"/>
          </a:p>
          <a:p>
            <a:pPr lvl="1"/>
            <a:r>
              <a:rPr lang="en-US" altLang="ko-KR" dirty="0" smtClean="0"/>
              <a:t>We </a:t>
            </a:r>
            <a:r>
              <a:rPr lang="en-US" altLang="ko-KR" dirty="0"/>
              <a:t>design Hierarchical extreme learning machine (</a:t>
            </a:r>
            <a:r>
              <a:rPr lang="en-US" altLang="ko-KR" dirty="0" smtClean="0"/>
              <a:t>H-ELM) </a:t>
            </a:r>
            <a:r>
              <a:rPr lang="en-US" altLang="ko-KR" dirty="0"/>
              <a:t>based model for predicting the electricity load of </a:t>
            </a:r>
            <a:r>
              <a:rPr lang="en-US" altLang="ko-KR" b="1" dirty="0"/>
              <a:t>Australian National Electricity Market (NEM)</a:t>
            </a:r>
            <a:r>
              <a:rPr lang="en-US" altLang="ko-KR" dirty="0"/>
              <a:t> </a:t>
            </a:r>
            <a:r>
              <a:rPr lang="en-US" altLang="ko-KR" dirty="0" smtClean="0"/>
              <a:t>data </a:t>
            </a:r>
            <a:r>
              <a:rPr lang="en-US" altLang="ko-KR" dirty="0" smtClean="0"/>
              <a:t>[5]. 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Owing </a:t>
            </a:r>
            <a:r>
              <a:rPr lang="en-US" altLang="ko-KR" dirty="0"/>
              <a:t>to the very fast training/tuning speed of ELM and multilayer concept, </a:t>
            </a:r>
            <a:r>
              <a:rPr lang="en-US" altLang="ko-KR" b="1" dirty="0"/>
              <a:t>H-ELM</a:t>
            </a:r>
            <a:r>
              <a:rPr lang="en-US" altLang="ko-KR" dirty="0"/>
              <a:t> show that the training efficiency and the forecasting accuracy are superior over the competitive algorithms and get better performance due to data pre-processing.</a:t>
            </a:r>
          </a:p>
          <a:p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텍스트 상자 3"/>
          <p:cNvSpPr txBox="1"/>
          <p:nvPr/>
        </p:nvSpPr>
        <p:spPr>
          <a:xfrm rot="19363460">
            <a:off x="-944467" y="-739704"/>
            <a:ext cx="25042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Need supplementary contents</a:t>
            </a:r>
            <a:endParaRPr kumimoji="1" lang="ko-KR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035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b="1" dirty="0">
                <a:latin typeface="Arial" charset="0"/>
                <a:ea typeface="Arial" charset="0"/>
                <a:cs typeface="Arial" charset="0"/>
              </a:rPr>
              <a:t>Hierarchical </a:t>
            </a:r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extreme </a:t>
            </a:r>
            <a:r>
              <a:rPr kumimoji="1" lang="en-US" altLang="ko-KR" b="1" dirty="0">
                <a:latin typeface="Arial" charset="0"/>
                <a:ea typeface="Arial" charset="0"/>
                <a:cs typeface="Arial" charset="0"/>
              </a:rPr>
              <a:t>l</a:t>
            </a:r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earning machine</a:t>
            </a:r>
            <a:endParaRPr kumimoji="1" lang="ko-KR" alt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>
            <a:normAutofit fontScale="85000" lnSpcReduction="20000"/>
          </a:bodyPr>
          <a:lstStyle/>
          <a:p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endParaRPr kumimoji="1" lang="en-US" altLang="ko-KR" dirty="0">
              <a:latin typeface="Arial" charset="0"/>
              <a:ea typeface="Arial" charset="0"/>
              <a:cs typeface="Arial" charset="0"/>
            </a:endParaRPr>
          </a:p>
          <a:p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endParaRPr kumimoji="1" lang="en-US" altLang="ko-KR" dirty="0">
              <a:latin typeface="Arial" charset="0"/>
              <a:ea typeface="Arial" charset="0"/>
              <a:cs typeface="Arial" charset="0"/>
            </a:endParaRPr>
          </a:p>
          <a:p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endParaRPr kumimoji="1" lang="en-US" altLang="ko-KR" dirty="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H-ELM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is built in a </a:t>
            </a:r>
            <a:r>
              <a:rPr kumimoji="1" lang="en-US" altLang="ko-KR" b="1" dirty="0">
                <a:latin typeface="Arial" charset="0"/>
                <a:ea typeface="Arial" charset="0"/>
                <a:cs typeface="Arial" charset="0"/>
              </a:rPr>
              <a:t>multilayer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manner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[1]</a:t>
            </a:r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H-ELM training architecture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is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divided into two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separate phases :</a:t>
            </a:r>
          </a:p>
          <a:p>
            <a:pPr lvl="1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Phase (1) unsupervised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hierarchical feature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representation</a:t>
            </a:r>
          </a:p>
          <a:p>
            <a:pPr lvl="2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A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new </a:t>
            </a:r>
            <a:r>
              <a:rPr kumimoji="1" lang="en-US" altLang="ko-KR" b="1" dirty="0">
                <a:latin typeface="Arial" charset="0"/>
                <a:ea typeface="Arial" charset="0"/>
                <a:cs typeface="Arial" charset="0"/>
              </a:rPr>
              <a:t>ELM-based autoencoder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 is developed to </a:t>
            </a:r>
            <a:r>
              <a:rPr kumimoji="1" lang="en-US" altLang="ko-KR" b="1" dirty="0">
                <a:latin typeface="Arial" charset="0"/>
                <a:ea typeface="Arial" charset="0"/>
                <a:cs typeface="Arial" charset="0"/>
              </a:rPr>
              <a:t>extract multilayer sparse features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 of the input data, which is to be discussed in the next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section.</a:t>
            </a:r>
            <a:endParaRPr kumimoji="1" lang="en-US" altLang="ko-KR" dirty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Phase (2) supervised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feature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classification</a:t>
            </a:r>
          </a:p>
          <a:p>
            <a:pPr lvl="2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The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original ELM-based regression is performed for </a:t>
            </a:r>
            <a:r>
              <a:rPr kumimoji="1" lang="en-US" altLang="ko-KR" b="1" dirty="0">
                <a:latin typeface="Arial" charset="0"/>
                <a:ea typeface="Arial" charset="0"/>
                <a:cs typeface="Arial" charset="0"/>
              </a:rPr>
              <a:t>final decision </a:t>
            </a:r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making.</a:t>
            </a: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771" y="1363847"/>
            <a:ext cx="10278458" cy="265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264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b="1" dirty="0">
                <a:latin typeface="Arial" charset="0"/>
                <a:ea typeface="Arial" charset="0"/>
                <a:cs typeface="Arial" charset="0"/>
              </a:rPr>
              <a:t>Hierarchical </a:t>
            </a:r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extreme </a:t>
            </a:r>
            <a:r>
              <a:rPr kumimoji="1" lang="en-US" altLang="ko-KR" b="1" dirty="0">
                <a:latin typeface="Arial" charset="0"/>
                <a:ea typeface="Arial" charset="0"/>
                <a:cs typeface="Arial" charset="0"/>
              </a:rPr>
              <a:t>l</a:t>
            </a:r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earning machine</a:t>
            </a:r>
            <a:endParaRPr kumimoji="1" lang="ko-KR" alt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>
            <a:normAutofit/>
          </a:bodyPr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Phase (1) unsupervised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hierarchical feature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representation</a:t>
            </a:r>
          </a:p>
          <a:p>
            <a:pPr lvl="1"/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Before unsupervised feature learning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, the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input raw data should be transformed into an ELM </a:t>
            </a:r>
            <a:r>
              <a:rPr kumimoji="1" lang="en-US" altLang="ko-KR" b="1" dirty="0">
                <a:latin typeface="Arial" charset="0"/>
                <a:ea typeface="Arial" charset="0"/>
                <a:cs typeface="Arial" charset="0"/>
              </a:rPr>
              <a:t>random feature space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which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can help to </a:t>
            </a:r>
            <a:r>
              <a:rPr kumimoji="1" lang="en-US" altLang="ko-KR" b="1" dirty="0">
                <a:latin typeface="Arial" charset="0"/>
                <a:ea typeface="Arial" charset="0"/>
                <a:cs typeface="Arial" charset="0"/>
              </a:rPr>
              <a:t>exploit hidden information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 among training samples. </a:t>
            </a:r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Then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, a N-layer unsupervised learning is performed to eventually obtain </a:t>
            </a:r>
            <a:r>
              <a:rPr kumimoji="1" lang="en-US" altLang="ko-KR" b="1" dirty="0">
                <a:latin typeface="Arial" charset="0"/>
                <a:ea typeface="Arial" charset="0"/>
                <a:cs typeface="Arial" charset="0"/>
              </a:rPr>
              <a:t>the high-level sparse </a:t>
            </a:r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features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pPr lvl="1"/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Phase (2) supervised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feature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classification</a:t>
            </a:r>
          </a:p>
          <a:p>
            <a:pPr lvl="1"/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The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resultant outputs of the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last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layer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of phase 1 are </a:t>
            </a:r>
            <a:r>
              <a:rPr kumimoji="1" lang="en-US" altLang="ko-KR" b="1" dirty="0">
                <a:latin typeface="Arial" charset="0"/>
                <a:ea typeface="Arial" charset="0"/>
                <a:cs typeface="Arial" charset="0"/>
              </a:rPr>
              <a:t>randomly perturbed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, and then </a:t>
            </a:r>
            <a:r>
              <a:rPr kumimoji="1" lang="en-US" altLang="ko-KR" b="1" dirty="0">
                <a:latin typeface="Arial" charset="0"/>
                <a:ea typeface="Arial" charset="0"/>
                <a:cs typeface="Arial" charset="0"/>
              </a:rPr>
              <a:t>utilized as the inputs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 of the </a:t>
            </a:r>
            <a:r>
              <a:rPr kumimoji="1" lang="en-US" altLang="ko-KR" b="1" dirty="0">
                <a:latin typeface="Arial" charset="0"/>
                <a:ea typeface="Arial" charset="0"/>
                <a:cs typeface="Arial" charset="0"/>
              </a:rPr>
              <a:t>supervised ELM-based regression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 to obtain the final results of the whole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network.</a:t>
            </a: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7240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Pros &amp; cons of ELM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>
            <a:normAutofit fontScale="85000" lnSpcReduction="20000"/>
          </a:bodyPr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According to ANN theory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[3] [4],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for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feed-forward neural networks reaching smaller training error, the smaller the norm of weights is, the </a:t>
            </a:r>
            <a:r>
              <a:rPr kumimoji="1" lang="en-US" altLang="ko-KR" b="1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better </a:t>
            </a:r>
            <a:r>
              <a:rPr kumimoji="1" lang="en-US" altLang="ko-KR" b="1" dirty="0" smtClean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generalization </a:t>
            </a:r>
            <a:r>
              <a:rPr kumimoji="1" lang="en-US" altLang="ko-KR" b="1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performance</a:t>
            </a:r>
            <a:r>
              <a:rPr kumimoji="1" lang="en-US" altLang="ko-KR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the networks tend to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have. </a:t>
            </a:r>
            <a:r>
              <a:rPr kumimoji="1" lang="en-US" altLang="ko-KR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{</a:t>
            </a:r>
            <a:r>
              <a:rPr kumimoji="1" lang="en-US" altLang="ko-KR" dirty="0" smtClean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✓}</a:t>
            </a:r>
          </a:p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Unlike with traditional ANN learning algorithms,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ELM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requires </a:t>
            </a:r>
            <a:r>
              <a:rPr kumimoji="1" lang="en-US" altLang="ko-KR" b="1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no iteratively adjustments</a:t>
            </a:r>
            <a:r>
              <a:rPr kumimoji="1" lang="en-US" altLang="ko-KR" b="1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(back-propagation) of network parameters during the training; therefore its training speed can be thousands times </a:t>
            </a:r>
            <a:r>
              <a:rPr kumimoji="1" lang="en-US" altLang="ko-KR" b="1" dirty="0" smtClean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faster</a:t>
            </a:r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.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{✓}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 </a:t>
            </a:r>
            <a:br>
              <a:rPr kumimoji="1" lang="en-US" altLang="ko-KR" dirty="0">
                <a:latin typeface="Arial" charset="0"/>
                <a:ea typeface="Arial" charset="0"/>
                <a:cs typeface="Arial" charset="0"/>
              </a:rPr>
            </a:br>
            <a:r>
              <a:rPr kumimoji="1" lang="en-US" altLang="ko-KR" dirty="0">
                <a:latin typeface="Arial" charset="0"/>
                <a:ea typeface="Arial" charset="0"/>
                <a:cs typeface="Arial" charset="0"/>
                <a:sym typeface="Wingdings"/>
              </a:rPr>
              <a:t> feed-forward neural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  <a:sym typeface="Wingdings"/>
              </a:rPr>
              <a:t>network</a:t>
            </a:r>
            <a:endParaRPr kumimoji="1" lang="en-US" altLang="ko-KR" dirty="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ELM has </a:t>
            </a:r>
            <a:r>
              <a:rPr kumimoji="1" lang="en-US" altLang="ko-KR" b="1" dirty="0" smtClean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efficient </a:t>
            </a:r>
            <a:r>
              <a:rPr kumimoji="1" lang="en-US" altLang="ko-KR" b="1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tuning mechanism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: given an activation function, only the hidden neuron nodes number needs to be tuned, which can be efficiently achieved via a linear validation procedure. </a:t>
            </a:r>
            <a:r>
              <a:rPr kumimoji="1" lang="en-US" altLang="ko-KR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{✓}</a:t>
            </a:r>
            <a:endParaRPr kumimoji="1" lang="en-US" altLang="ko-KR" dirty="0" smtClean="0">
              <a:solidFill>
                <a:schemeClr val="accent1"/>
              </a:solidFill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Besides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, ELM can </a:t>
            </a:r>
            <a:r>
              <a:rPr kumimoji="1" lang="en-US" altLang="ko-KR" b="1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avoid difficulties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such as stopping criteria, learning rate, learning epochs and local minima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that can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be commonly encountered by traditional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algorithms. </a:t>
            </a:r>
            <a:r>
              <a:rPr kumimoji="1" lang="en-US" altLang="ko-KR" dirty="0" smtClean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{✓}</a:t>
            </a:r>
          </a:p>
          <a:p>
            <a:pPr marL="0" indent="0">
              <a:buNone/>
            </a:pPr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ELM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randomly selects the input weights and biases for hidden nodes,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and it cause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a </a:t>
            </a:r>
            <a:r>
              <a:rPr kumimoji="1" lang="en-US" altLang="ko-KR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crux in the stability</a:t>
            </a:r>
            <a:r>
              <a:rPr kumimoji="1" lang="en-US" altLang="ko-KR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of the forecasting results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.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ko-KR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{✗}</a:t>
            </a:r>
            <a:endParaRPr kumimoji="1" lang="en-US" altLang="ko-KR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  <a:p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89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ELM vs. H-ELM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The major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difference[1]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between H-ELM and the original ELM is that before ELM-based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regression.</a:t>
            </a:r>
          </a:p>
          <a:p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The </a:t>
            </a:r>
            <a:r>
              <a:rPr kumimoji="1" lang="en-US" altLang="ko-KR" b="1" dirty="0">
                <a:latin typeface="Arial" charset="0"/>
                <a:ea typeface="Arial" charset="0"/>
                <a:cs typeface="Arial" charset="0"/>
              </a:rPr>
              <a:t>ELM sparse autoencoder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 of H-ELM helps to generate a better performance by providing more robust features extract from the data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itself.</a:t>
            </a:r>
          </a:p>
          <a:p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H-ELM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uses hierarchical training to obtain </a:t>
            </a:r>
            <a:r>
              <a:rPr kumimoji="1" lang="en-US" altLang="ko-KR" b="1" dirty="0">
                <a:latin typeface="Arial" charset="0"/>
                <a:ea typeface="Arial" charset="0"/>
                <a:cs typeface="Arial" charset="0"/>
              </a:rPr>
              <a:t>multilayer sparse representation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 of the input raw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data.</a:t>
            </a: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While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in ELM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scheme,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the </a:t>
            </a:r>
            <a:r>
              <a:rPr kumimoji="1" lang="en-US" altLang="ko-KR" b="1" dirty="0">
                <a:latin typeface="Arial" charset="0"/>
                <a:ea typeface="Arial" charset="0"/>
                <a:cs typeface="Arial" charset="0"/>
              </a:rPr>
              <a:t>raw data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 is used for regression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or classification.</a:t>
            </a:r>
          </a:p>
          <a:p>
            <a:pPr>
              <a:buFont typeface="Wingdings" charset="2"/>
              <a:buChar char="è"/>
            </a:pPr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pPr>
              <a:buFont typeface="Wingdings" charset="2"/>
              <a:buChar char="è"/>
            </a:pP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 Generally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speaking, the </a:t>
            </a:r>
            <a:r>
              <a:rPr kumimoji="1" lang="en-US" altLang="ko-KR" b="1" dirty="0">
                <a:latin typeface="Arial" charset="0"/>
                <a:ea typeface="Arial" charset="0"/>
                <a:cs typeface="Arial" charset="0"/>
              </a:rPr>
              <a:t>compact features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can help to remove 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redundancy </a:t>
            </a:r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of the original inputs, and thus improve the overall learning performance.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40132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6113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2138"/>
            <a:ext cx="10515600" cy="688760"/>
          </a:xfrm>
        </p:spPr>
        <p:txBody>
          <a:bodyPr>
            <a:normAutofit fontScale="90000"/>
          </a:bodyPr>
          <a:lstStyle/>
          <a:p>
            <a:r>
              <a:rPr kumimoji="1" lang="en-US" altLang="ko-KR" b="1" dirty="0" smtClean="0">
                <a:latin typeface="Arial" charset="0"/>
                <a:ea typeface="Arial" charset="0"/>
                <a:cs typeface="Arial" charset="0"/>
              </a:rPr>
              <a:t>Implementation structure</a:t>
            </a:r>
            <a:endParaRPr kumimoji="1" lang="ko-KR" alt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3847"/>
            <a:ext cx="10515600" cy="5284922"/>
          </a:xfrm>
        </p:spPr>
        <p:txBody>
          <a:bodyPr/>
          <a:lstStyle/>
          <a:p>
            <a:r>
              <a:rPr kumimoji="1" lang="en-US" altLang="ko-KR" dirty="0">
                <a:latin typeface="Arial" charset="0"/>
                <a:ea typeface="Arial" charset="0"/>
                <a:cs typeface="Arial" charset="0"/>
              </a:rPr>
              <a:t>Training &amp;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Testing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[R] 4"/>
          <p:cNvCxnSpPr/>
          <p:nvPr/>
        </p:nvCxnSpPr>
        <p:spPr>
          <a:xfrm>
            <a:off x="838200" y="1133882"/>
            <a:ext cx="10515600" cy="0"/>
          </a:xfrm>
          <a:prstGeom prst="line">
            <a:avLst/>
          </a:prstGeom>
          <a:ln w="77851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1141630" y="2149573"/>
            <a:ext cx="9908739" cy="4126423"/>
            <a:chOff x="1157221" y="1785162"/>
            <a:chExt cx="9908739" cy="4126423"/>
          </a:xfrm>
        </p:grpSpPr>
        <p:grpSp>
          <p:nvGrpSpPr>
            <p:cNvPr id="6" name="그룹 5"/>
            <p:cNvGrpSpPr/>
            <p:nvPr/>
          </p:nvGrpSpPr>
          <p:grpSpPr>
            <a:xfrm>
              <a:off x="1562715" y="2156426"/>
              <a:ext cx="9503245" cy="3755159"/>
              <a:chOff x="1796142" y="1616528"/>
              <a:chExt cx="9503245" cy="3755159"/>
            </a:xfrm>
          </p:grpSpPr>
          <p:sp>
            <p:nvSpPr>
              <p:cNvPr id="7" name="직사각형 6"/>
              <p:cNvSpPr/>
              <p:nvPr/>
            </p:nvSpPr>
            <p:spPr>
              <a:xfrm>
                <a:off x="1796142" y="1910444"/>
                <a:ext cx="1698171" cy="8001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 smtClean="0">
                    <a:solidFill>
                      <a:schemeClr val="tx1"/>
                    </a:solidFill>
                  </a:rPr>
                  <a:t>Feature</a:t>
                </a:r>
                <a:br>
                  <a:rPr kumimoji="1" lang="en-US" altLang="ko-KR" dirty="0" smtClean="0">
                    <a:solidFill>
                      <a:schemeClr val="tx1"/>
                    </a:solidFill>
                  </a:rPr>
                </a:br>
                <a:r>
                  <a:rPr kumimoji="1" lang="en-US" altLang="ko-KR" dirty="0" smtClean="0">
                    <a:solidFill>
                      <a:schemeClr val="tx1"/>
                    </a:solidFill>
                  </a:rPr>
                  <a:t>Vector</a:t>
                </a:r>
                <a:endParaRPr kumimoji="1"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9508673" y="1910442"/>
                <a:ext cx="1698171" cy="8001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 smtClean="0">
                    <a:solidFill>
                      <a:schemeClr val="tx1"/>
                    </a:solidFill>
                  </a:rPr>
                  <a:t>Label</a:t>
                </a:r>
                <a:r>
                  <a:rPr kumimoji="1" lang="en-US" altLang="ko-KR" dirty="0">
                    <a:solidFill>
                      <a:schemeClr val="tx1"/>
                    </a:solidFill>
                  </a:rPr>
                  <a:t/>
                </a:r>
                <a:br>
                  <a:rPr kumimoji="1" lang="en-US" altLang="ko-KR" dirty="0">
                    <a:solidFill>
                      <a:schemeClr val="tx1"/>
                    </a:solidFill>
                  </a:rPr>
                </a:br>
                <a:r>
                  <a:rPr kumimoji="1" lang="en-US" altLang="ko-KR" dirty="0" smtClean="0">
                    <a:solidFill>
                      <a:schemeClr val="tx1"/>
                    </a:solidFill>
                  </a:rPr>
                  <a:t>Vector</a:t>
                </a:r>
                <a:endParaRPr kumimoji="1"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모서리가 둥근 직사각형 8"/>
              <p:cNvSpPr/>
              <p:nvPr/>
            </p:nvSpPr>
            <p:spPr>
              <a:xfrm>
                <a:off x="6057904" y="1616528"/>
                <a:ext cx="1763486" cy="1387929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 smtClean="0">
                    <a:solidFill>
                      <a:schemeClr val="tx1"/>
                    </a:solidFill>
                  </a:rPr>
                  <a:t>Learning Algorithm</a:t>
                </a:r>
                <a:endParaRPr kumimoji="1" lang="ko-KR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" name="직선 화살표 연결선 9"/>
              <p:cNvCxnSpPr>
                <a:stCxn id="8" idx="3"/>
                <a:endCxn id="11" idx="1"/>
              </p:cNvCxnSpPr>
              <p:nvPr/>
            </p:nvCxnSpPr>
            <p:spPr>
              <a:xfrm flipV="1">
                <a:off x="3494313" y="2310493"/>
                <a:ext cx="2563591" cy="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화살표 연결선 10"/>
              <p:cNvCxnSpPr>
                <a:stCxn id="10" idx="1"/>
                <a:endCxn id="11" idx="3"/>
              </p:cNvCxnSpPr>
              <p:nvPr/>
            </p:nvCxnSpPr>
            <p:spPr>
              <a:xfrm flipH="1">
                <a:off x="7821390" y="2310492"/>
                <a:ext cx="1687283" cy="1"/>
              </a:xfrm>
              <a:prstGeom prst="straightConnector1">
                <a:avLst/>
              </a:prstGeom>
              <a:ln w="38100">
                <a:headEnd w="lg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직사각형 11"/>
              <p:cNvSpPr/>
              <p:nvPr/>
            </p:nvSpPr>
            <p:spPr>
              <a:xfrm>
                <a:off x="1796142" y="4279606"/>
                <a:ext cx="1698171" cy="8001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 smtClean="0">
                    <a:solidFill>
                      <a:schemeClr val="tx1"/>
                    </a:solidFill>
                  </a:rPr>
                  <a:t>Feature</a:t>
                </a:r>
                <a:br>
                  <a:rPr kumimoji="1" lang="en-US" altLang="ko-KR" dirty="0" smtClean="0">
                    <a:solidFill>
                      <a:schemeClr val="tx1"/>
                    </a:solidFill>
                  </a:rPr>
                </a:br>
                <a:r>
                  <a:rPr kumimoji="1" lang="en-US" altLang="ko-KR" dirty="0" smtClean="0">
                    <a:solidFill>
                      <a:schemeClr val="tx1"/>
                    </a:solidFill>
                  </a:rPr>
                  <a:t>Vector</a:t>
                </a:r>
                <a:endParaRPr kumimoji="1"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모서리가 둥근 직사각형 12"/>
              <p:cNvSpPr/>
              <p:nvPr/>
            </p:nvSpPr>
            <p:spPr>
              <a:xfrm>
                <a:off x="6057904" y="3983758"/>
                <a:ext cx="1763486" cy="1387929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 smtClean="0">
                    <a:solidFill>
                      <a:schemeClr val="tx1"/>
                    </a:solidFill>
                  </a:rPr>
                  <a:t>Learning Algorithm</a:t>
                </a:r>
                <a:endParaRPr kumimoji="1" lang="ko-KR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4" name="직선 화살표 연결선 13"/>
              <p:cNvCxnSpPr/>
              <p:nvPr/>
            </p:nvCxnSpPr>
            <p:spPr>
              <a:xfrm flipV="1">
                <a:off x="3494313" y="4677722"/>
                <a:ext cx="2563591" cy="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직사각형 14"/>
              <p:cNvSpPr/>
              <p:nvPr/>
            </p:nvSpPr>
            <p:spPr>
              <a:xfrm>
                <a:off x="9601216" y="4279606"/>
                <a:ext cx="1698171" cy="8001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 smtClean="0">
                    <a:solidFill>
                      <a:schemeClr val="tx1"/>
                    </a:solidFill>
                  </a:rPr>
                  <a:t>Forecasted Vector</a:t>
                </a:r>
                <a:endParaRPr kumimoji="1" lang="ko-KR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" name="직선 화살표 연결선 15"/>
              <p:cNvCxnSpPr>
                <a:stCxn id="19" idx="3"/>
                <a:endCxn id="21" idx="1"/>
              </p:cNvCxnSpPr>
              <p:nvPr/>
            </p:nvCxnSpPr>
            <p:spPr>
              <a:xfrm>
                <a:off x="7821390" y="4677723"/>
                <a:ext cx="1779826" cy="1933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화살표 연결선 16"/>
              <p:cNvCxnSpPr>
                <a:stCxn id="11" idx="2"/>
                <a:endCxn id="19" idx="0"/>
              </p:cNvCxnSpPr>
              <p:nvPr/>
            </p:nvCxnSpPr>
            <p:spPr>
              <a:xfrm>
                <a:off x="6939647" y="3004457"/>
                <a:ext cx="0" cy="97930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텍스트 상자 17"/>
            <p:cNvSpPr txBox="1"/>
            <p:nvPr/>
          </p:nvSpPr>
          <p:spPr>
            <a:xfrm>
              <a:off x="1157221" y="1785162"/>
              <a:ext cx="16981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2400" dirty="0" smtClean="0"/>
                <a:t>a) Training</a:t>
              </a:r>
              <a:endParaRPr kumimoji="1" lang="ko-KR" altLang="en-US" dirty="0"/>
            </a:p>
          </p:txBody>
        </p:sp>
        <p:sp>
          <p:nvSpPr>
            <p:cNvPr id="19" name="텍스트 상자 18"/>
            <p:cNvSpPr txBox="1"/>
            <p:nvPr/>
          </p:nvSpPr>
          <p:spPr>
            <a:xfrm>
              <a:off x="1157221" y="4154324"/>
              <a:ext cx="18124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2400" dirty="0"/>
                <a:t>b</a:t>
              </a:r>
              <a:r>
                <a:rPr kumimoji="1" lang="en-US" altLang="ko-KR" sz="2400" dirty="0" smtClean="0"/>
                <a:t>) Testing</a:t>
              </a:r>
              <a:endParaRPr kumimoji="1" lang="ko-KR" altLang="en-US" sz="2400" dirty="0"/>
            </a:p>
          </p:txBody>
        </p:sp>
        <p:sp>
          <p:nvSpPr>
            <p:cNvPr id="20" name="텍스트 상자 19"/>
            <p:cNvSpPr txBox="1"/>
            <p:nvPr/>
          </p:nvSpPr>
          <p:spPr>
            <a:xfrm>
              <a:off x="6706220" y="3600326"/>
              <a:ext cx="151855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400" smtClean="0"/>
                <a:t>transplant trained </a:t>
              </a:r>
            </a:p>
            <a:p>
              <a:r>
                <a:rPr kumimoji="1" lang="en-US" altLang="ko-KR" sz="1400" dirty="0" smtClean="0"/>
                <a:t>model</a:t>
              </a:r>
              <a:endParaRPr kumimoji="1" lang="ko-KR" altLang="en-US" sz="1400" dirty="0"/>
            </a:p>
          </p:txBody>
        </p:sp>
        <p:sp>
          <p:nvSpPr>
            <p:cNvPr id="21" name="텍스트 상자 20"/>
            <p:cNvSpPr txBox="1"/>
            <p:nvPr/>
          </p:nvSpPr>
          <p:spPr>
            <a:xfrm>
              <a:off x="3786123" y="4909841"/>
              <a:ext cx="15185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400" i="1" dirty="0"/>
                <a:t>f</a:t>
              </a:r>
              <a:r>
                <a:rPr kumimoji="1" lang="en-US" altLang="ko-KR" sz="1400" i="1" dirty="0" smtClean="0"/>
                <a:t>eature data</a:t>
              </a:r>
              <a:endParaRPr kumimoji="1" lang="ko-KR" altLang="en-US" sz="1400" i="1" dirty="0"/>
            </a:p>
          </p:txBody>
        </p:sp>
        <p:sp>
          <p:nvSpPr>
            <p:cNvPr id="22" name="텍스트 상자 21"/>
            <p:cNvSpPr txBox="1"/>
            <p:nvPr/>
          </p:nvSpPr>
          <p:spPr>
            <a:xfrm>
              <a:off x="7868271" y="4864674"/>
              <a:ext cx="15185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400" b="1" i="1" dirty="0" smtClean="0"/>
                <a:t>forecasting</a:t>
              </a:r>
              <a:endParaRPr kumimoji="1" lang="ko-KR" altLang="en-US" sz="1400" b="1" i="1" dirty="0"/>
            </a:p>
          </p:txBody>
        </p:sp>
        <p:sp>
          <p:nvSpPr>
            <p:cNvPr id="23" name="텍스트 상자 22"/>
            <p:cNvSpPr txBox="1"/>
            <p:nvPr/>
          </p:nvSpPr>
          <p:spPr>
            <a:xfrm>
              <a:off x="7868272" y="2534882"/>
              <a:ext cx="11036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400" i="1" dirty="0" smtClean="0"/>
                <a:t>label data</a:t>
              </a:r>
              <a:endParaRPr kumimoji="1" lang="ko-KR" altLang="en-US" sz="1400" i="1" dirty="0"/>
            </a:p>
          </p:txBody>
        </p:sp>
        <p:sp>
          <p:nvSpPr>
            <p:cNvPr id="24" name="텍스트 상자 23"/>
            <p:cNvSpPr txBox="1"/>
            <p:nvPr/>
          </p:nvSpPr>
          <p:spPr>
            <a:xfrm>
              <a:off x="3909026" y="2541123"/>
              <a:ext cx="15185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400" i="1" dirty="0"/>
                <a:t>f</a:t>
              </a:r>
              <a:r>
                <a:rPr kumimoji="1" lang="en-US" altLang="ko-KR" sz="1400" i="1" dirty="0" smtClean="0"/>
                <a:t>eature data</a:t>
              </a:r>
              <a:endParaRPr kumimoji="1" lang="ko-KR" altLang="en-US" sz="14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502659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2895</TotalTime>
  <Words>2343</Words>
  <Application>Microsoft Macintosh PowerPoint</Application>
  <PresentationFormat>와이드스크린</PresentationFormat>
  <Paragraphs>361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8" baseType="lpstr">
      <vt:lpstr>맑은 고딕</vt:lpstr>
      <vt:lpstr>Cambria Math</vt:lpstr>
      <vt:lpstr>Mangal</vt:lpstr>
      <vt:lpstr>Wingdings</vt:lpstr>
      <vt:lpstr>Arial</vt:lpstr>
      <vt:lpstr>Office 테마</vt:lpstr>
      <vt:lpstr>Short-term load forecasting of  Australian National Electricity Market by hierarchical extreme learning machine</vt:lpstr>
      <vt:lpstr>Contents</vt:lpstr>
      <vt:lpstr>Introduction</vt:lpstr>
      <vt:lpstr>Introduction</vt:lpstr>
      <vt:lpstr>Hierarchical extreme learning machine</vt:lpstr>
      <vt:lpstr>Hierarchical extreme learning machine</vt:lpstr>
      <vt:lpstr>Pros &amp; cons of ELM</vt:lpstr>
      <vt:lpstr>ELM vs. H-ELM</vt:lpstr>
      <vt:lpstr>Implementation structure</vt:lpstr>
      <vt:lpstr>Developed structure in this paper</vt:lpstr>
      <vt:lpstr>Developed structure in this paper</vt:lpstr>
      <vt:lpstr>Developed structure in this paper</vt:lpstr>
      <vt:lpstr>Developed structure in this paper</vt:lpstr>
      <vt:lpstr>Developed structure in this paper</vt:lpstr>
      <vt:lpstr>Developed structure in this paper</vt:lpstr>
      <vt:lpstr>Developed structure in this paper</vt:lpstr>
      <vt:lpstr>Experiments</vt:lpstr>
      <vt:lpstr>Load data</vt:lpstr>
      <vt:lpstr>Learning Algorithm</vt:lpstr>
      <vt:lpstr>Learning Algorithm</vt:lpstr>
      <vt:lpstr>Performance comparing measurements</vt:lpstr>
      <vt:lpstr>Results</vt:lpstr>
      <vt:lpstr>Results</vt:lpstr>
      <vt:lpstr>Results</vt:lpstr>
      <vt:lpstr>Results</vt:lpstr>
      <vt:lpstr>Results</vt:lpstr>
      <vt:lpstr>Result of case 00</vt:lpstr>
      <vt:lpstr>Result of case 01</vt:lpstr>
      <vt:lpstr>Result of case 02</vt:lpstr>
      <vt:lpstr>Result of case 03</vt:lpstr>
      <vt:lpstr>Conclusion</vt:lpstr>
      <vt:lpstr>References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H-ELM for Prediction of Power Load</dc:title>
  <dc:creator>박지현</dc:creator>
  <cp:lastModifiedBy>박지현</cp:lastModifiedBy>
  <cp:revision>162</cp:revision>
  <dcterms:created xsi:type="dcterms:W3CDTF">2017-02-16T02:39:46Z</dcterms:created>
  <dcterms:modified xsi:type="dcterms:W3CDTF">2017-05-26T07:50:45Z</dcterms:modified>
</cp:coreProperties>
</file>