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media/image2.jpg" ContentType="image/png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media/image5.jpg" ContentType="image/png"/>
  <Override PartName="/ppt/notesSlides/notesSlide3.xml" ContentType="application/vnd.openxmlformats-officedocument.presentationml.notesSlide+xml"/>
  <Override PartName="/ppt/media/image13.jpg" ContentType="image/png"/>
  <Override PartName="/ppt/media/image14.jpg" ContentType="image/png"/>
  <Override PartName="/ppt/notesSlides/notesSlide4.xml" ContentType="application/vnd.openxmlformats-officedocument.presentationml.notesSlide+xml"/>
  <Override PartName="/ppt/media/image15.jpg" ContentType="image/png"/>
  <Override PartName="/ppt/media/image16.jpg" ContentType="image/png"/>
  <Override PartName="/ppt/notesSlides/notesSlide5.xml" ContentType="application/vnd.openxmlformats-officedocument.presentationml.notesSlide+xml"/>
  <Override PartName="/ppt/media/image17.jpg" ContentType="image/png"/>
  <Override PartName="/ppt/media/image18.jpg" ContentType="image/png"/>
  <Override PartName="/ppt/media/image19.jpg" ContentType="image/png"/>
  <Override PartName="/ppt/media/image20.jpg" ContentType="image/png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88" r:id="rId4"/>
    <p:sldId id="296" r:id="rId5"/>
    <p:sldId id="289" r:id="rId6"/>
    <p:sldId id="297" r:id="rId7"/>
    <p:sldId id="313" r:id="rId8"/>
    <p:sldId id="298" r:id="rId9"/>
    <p:sldId id="290" r:id="rId10"/>
    <p:sldId id="294" r:id="rId11"/>
    <p:sldId id="333" r:id="rId12"/>
    <p:sldId id="331" r:id="rId13"/>
    <p:sldId id="334" r:id="rId14"/>
    <p:sldId id="315" r:id="rId15"/>
    <p:sldId id="322" r:id="rId16"/>
    <p:sldId id="325" r:id="rId17"/>
    <p:sldId id="326" r:id="rId18"/>
    <p:sldId id="295" r:id="rId19"/>
    <p:sldId id="304" r:id="rId20"/>
    <p:sldId id="320" r:id="rId21"/>
    <p:sldId id="321" r:id="rId22"/>
    <p:sldId id="301" r:id="rId23"/>
    <p:sldId id="302" r:id="rId24"/>
    <p:sldId id="327" r:id="rId25"/>
    <p:sldId id="337" r:id="rId26"/>
    <p:sldId id="338" r:id="rId27"/>
    <p:sldId id="330" r:id="rId28"/>
    <p:sldId id="328" r:id="rId29"/>
    <p:sldId id="329" r:id="rId30"/>
    <p:sldId id="335" r:id="rId31"/>
    <p:sldId id="336" r:id="rId32"/>
    <p:sldId id="309" r:id="rId33"/>
    <p:sldId id="310" r:id="rId34"/>
    <p:sldId id="311" r:id="rId35"/>
    <p:sldId id="312" r:id="rId36"/>
    <p:sldId id="292" r:id="rId37"/>
    <p:sldId id="29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지현" initials="박" lastIdx="1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9"/>
    <p:restoredTop sz="93887"/>
  </p:normalViewPr>
  <p:slideViewPr>
    <p:cSldViewPr snapToGrid="0" snapToObjects="1">
      <p:cViewPr varScale="1">
        <p:scale>
          <a:sx n="84" d="100"/>
          <a:sy n="84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44.444" idx="3">
    <p:pos x="10" y="10"/>
    <p:text>수요 예측의 장점 &amp; 필요성에 대한 내용 논문 찾아 인용하기</p:text>
    <p:extLst>
      <p:ext uri="{C676402C-5697-4E1C-873F-D02D1690AC5C}">
        <p15:threadingInfo xmlns:p15="http://schemas.microsoft.com/office/powerpoint/2012/main" timeZoneBias="-480"/>
      </p:ext>
    </p:extLst>
  </p:cm>
  <p:cm authorId="1" dt="2017-05-27T20:15:27.266" idx="10">
    <p:pos x="146" y="146"/>
    <p:text>수요예측이 경제적으로, 그리고 망 안정성에도 기여한다는 내용의 논문 첮아 인용</p:text>
    <p:extLst>
      <p:ext uri="{C676402C-5697-4E1C-873F-D02D1690AC5C}">
        <p15:threadingInfo xmlns:p15="http://schemas.microsoft.com/office/powerpoint/2012/main" timeZoneBias="-480"/>
      </p:ext>
    </p:extLst>
  </p:cm>
  <p:cm authorId="1" dt="2017-05-27T20:16:16.684" idx="11">
    <p:pos x="282" y="282"/>
    <p:text>예측 알고리즘의 성능을 좌우하는 두가지 요소에 대한 근거 논문 찾아 인용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6:16.070" idx="8">
    <p:pos x="10" y="10"/>
    <p:text>[1]에 대한 관련 내용 파악하기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5:53.694" idx="7">
    <p:pos x="10" y="10"/>
    <p:text>[3][4]에 대한 논문 찾아 내용 파악하기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3:09.533" idx="5">
    <p:pos x="10" y="10"/>
    <p:text>figure 00 implemented forecasting algorithm structure 논문용 다시 그리기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4:54.642" idx="6">
    <p:pos x="10" y="10"/>
    <p:text>figure00 experiment flowchart 논문용 다시 그리기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AE4-0464-1543-A980-755D476CA001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F34B-FD6A-DA47-969A-A5284DB7C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앞에 무슨 내용으로 이야기를 시작할 지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..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81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을 기반으로한 예측 알고리즘이 있다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 ELM</a:t>
            </a:r>
            <a:r>
              <a:rPr kumimoji="1" lang="ko-KR" altLang="en-US" dirty="0" smtClean="0"/>
              <a:t>기반의 알고리즘은 </a:t>
            </a:r>
            <a:r>
              <a:rPr kumimoji="1" lang="en-US" altLang="ko-KR" dirty="0" smtClean="0"/>
              <a:t>gradient</a:t>
            </a:r>
            <a:r>
              <a:rPr kumimoji="1" lang="en-US" altLang="ko-KR" baseline="0" dirty="0" smtClean="0"/>
              <a:t> descent</a:t>
            </a:r>
            <a:r>
              <a:rPr kumimoji="1" lang="ko-KR" altLang="en-US" baseline="0" dirty="0" smtClean="0"/>
              <a:t> 방식과 비교하여 여러 장점을 가진다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하지만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기반은 안정성에 문제가 있다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그 근거는 </a:t>
            </a:r>
            <a:r>
              <a:rPr kumimoji="1" lang="en-US" altLang="ko-KR" dirty="0" smtClean="0"/>
              <a:t>randomly selected</a:t>
            </a:r>
            <a:r>
              <a:rPr kumimoji="1" lang="en-US" altLang="ko-KR" baseline="0" dirty="0" smtClean="0"/>
              <a:t>~</a:t>
            </a:r>
          </a:p>
          <a:p>
            <a:r>
              <a:rPr kumimoji="1" lang="en-US" altLang="ko-KR" baseline="0" dirty="0" smtClean="0"/>
              <a:t>#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HELM</a:t>
            </a:r>
            <a:r>
              <a:rPr kumimoji="1" lang="ko-KR" altLang="en-US" baseline="0" dirty="0" smtClean="0"/>
              <a:t>은 </a:t>
            </a:r>
            <a:r>
              <a:rPr kumimoji="1" lang="en-US" altLang="ko-KR" baseline="0" dirty="0" smtClean="0"/>
              <a:t>ELM</a:t>
            </a:r>
            <a:r>
              <a:rPr kumimoji="1" lang="ko-KR" altLang="en-US" baseline="0" dirty="0" smtClean="0"/>
              <a:t>의 발전된 형태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ELM</a:t>
            </a:r>
            <a:r>
              <a:rPr kumimoji="1" lang="ko-KR" altLang="en-US" baseline="0" dirty="0" smtClean="0"/>
              <a:t>의 장점을 그대로 유지하면서 단점을 보완할 수 있다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# HELM</a:t>
            </a:r>
            <a:r>
              <a:rPr kumimoji="1" lang="ko-KR" altLang="en-US" baseline="0" dirty="0" smtClean="0"/>
              <a:t>을 기반으로 예측 알고리즘을 만든다면 보다 정확한 예측으로 </a:t>
            </a:r>
            <a:r>
              <a:rPr kumimoji="1" lang="en-US" altLang="ko-KR" baseline="0" dirty="0" smtClean="0"/>
              <a:t>~</a:t>
            </a:r>
            <a:r>
              <a:rPr kumimoji="1" lang="ko-KR" altLang="en-US" baseline="0" dirty="0" smtClean="0"/>
              <a:t>에 기여할 수 있을 것이다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06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RELM</a:t>
            </a:r>
            <a:r>
              <a:rPr kumimoji="1" lang="ko-KR" altLang="en-US" dirty="0" smtClean="0"/>
              <a:t>은 하나의 층만 구성되어 있는 상태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RELM</a:t>
            </a:r>
            <a:r>
              <a:rPr kumimoji="1" lang="ko-KR" altLang="en-US" dirty="0" smtClean="0"/>
              <a:t> 층이 추가로 구성되면 성능이 저하된다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그 이유는 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case 00</a:t>
            </a:r>
            <a:r>
              <a:rPr kumimoji="1" lang="ko-KR" altLang="en-US" dirty="0" smtClean="0"/>
              <a:t>의 결과값의 그래프는 좀 이상해 보이는데 무시 가능하다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그 이유는 </a:t>
            </a:r>
            <a:r>
              <a:rPr kumimoji="1" lang="mr-IN" altLang="ko-KR" dirty="0" smtClean="0"/>
              <a:t>…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7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training</a:t>
            </a:r>
            <a:r>
              <a:rPr kumimoji="1" lang="en-US" altLang="ko-KR" baseline="0" dirty="0" smtClean="0"/>
              <a:t> MAPE</a:t>
            </a:r>
            <a:r>
              <a:rPr kumimoji="1" lang="ko-KR" altLang="en-US" dirty="0" smtClean="0"/>
              <a:t>를 </a:t>
            </a:r>
            <a:r>
              <a:rPr kumimoji="1" lang="ko-KR" altLang="en-US" dirty="0" smtClean="0"/>
              <a:t>보면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HELM</a:t>
            </a:r>
            <a:r>
              <a:rPr kumimoji="1" lang="ko-KR" altLang="en-US" dirty="0" smtClean="0"/>
              <a:t>으로 변화를 줌에 따라 </a:t>
            </a:r>
            <a:r>
              <a:rPr kumimoji="1" lang="en-US" altLang="ko-KR" dirty="0" smtClean="0"/>
              <a:t>case01~03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MAPE</a:t>
            </a:r>
            <a:r>
              <a:rPr kumimoji="1" lang="ko-KR" altLang="en-US" dirty="0" smtClean="0"/>
              <a:t>가 </a:t>
            </a:r>
            <a:r>
              <a:rPr kumimoji="1" lang="ko-KR" altLang="en-US" dirty="0" smtClean="0"/>
              <a:t>떨어지지만 </a:t>
            </a:r>
            <a:r>
              <a:rPr kumimoji="1" lang="en-US" altLang="ko-KR" dirty="0" smtClean="0"/>
              <a:t>case00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MAPE</a:t>
            </a:r>
            <a:r>
              <a:rPr kumimoji="1" lang="ko-KR" altLang="en-US" dirty="0" smtClean="0"/>
              <a:t>는 </a:t>
            </a:r>
            <a:r>
              <a:rPr kumimoji="1" lang="ko-KR" altLang="en-US" dirty="0" smtClean="0"/>
              <a:t>증가하는 것을 보면 </a:t>
            </a:r>
            <a:r>
              <a:rPr kumimoji="1" lang="en-US" altLang="ko-KR" dirty="0" smtClean="0"/>
              <a:t>feature</a:t>
            </a:r>
            <a:r>
              <a:rPr kumimoji="1" lang="ko-KR" altLang="en-US" dirty="0" smtClean="0"/>
              <a:t>의 갯수가 문제였음을 알 수 잇음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109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trainingMAE</a:t>
            </a:r>
            <a:r>
              <a:rPr kumimoji="1" lang="ko-KR" altLang="en-US" dirty="0" smtClean="0"/>
              <a:t>를 </a:t>
            </a:r>
            <a:r>
              <a:rPr kumimoji="1" lang="ko-KR" altLang="en-US" dirty="0" smtClean="0"/>
              <a:t>보면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HELM</a:t>
            </a:r>
            <a:r>
              <a:rPr kumimoji="1" lang="ko-KR" altLang="en-US" dirty="0" smtClean="0"/>
              <a:t>으로 변화를 줌에 따라 </a:t>
            </a:r>
            <a:r>
              <a:rPr kumimoji="1" lang="en-US" altLang="ko-KR" dirty="0" smtClean="0"/>
              <a:t>case01~03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MAE</a:t>
            </a:r>
            <a:r>
              <a:rPr kumimoji="1" lang="ko-KR" altLang="en-US" dirty="0" smtClean="0"/>
              <a:t>가 </a:t>
            </a:r>
            <a:r>
              <a:rPr kumimoji="1" lang="ko-KR" altLang="en-US" dirty="0" smtClean="0"/>
              <a:t>떨어지지만 </a:t>
            </a:r>
            <a:r>
              <a:rPr kumimoji="1" lang="en-US" altLang="ko-KR" dirty="0" smtClean="0"/>
              <a:t>case00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MAE</a:t>
            </a:r>
            <a:r>
              <a:rPr kumimoji="1" lang="ko-KR" altLang="en-US" dirty="0" smtClean="0"/>
              <a:t>는 </a:t>
            </a:r>
            <a:r>
              <a:rPr kumimoji="1" lang="ko-KR" altLang="en-US" dirty="0" smtClean="0"/>
              <a:t>증가하는 것을 보면 </a:t>
            </a:r>
            <a:r>
              <a:rPr kumimoji="1" lang="en-US" altLang="ko-KR" dirty="0" smtClean="0"/>
              <a:t>feature</a:t>
            </a:r>
            <a:r>
              <a:rPr kumimoji="1" lang="ko-KR" altLang="en-US" dirty="0" smtClean="0"/>
              <a:t>의 갯수가 문제였음을 알 수 잇음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4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5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3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205-6D7A-A342-8BD2-019DFBBA20DC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comments" Target="../comments/commen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comments" Target="../comments/commen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comments" Target="../comments/commen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comments" Target="../comments/commen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emo.com.au/" TargetMode="External"/><Relationship Id="rId3" Type="http://schemas.openxmlformats.org/officeDocument/2006/relationships/hyperlink" Target="http://www.bom.gov.au/index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11356258" cy="2387600"/>
          </a:xfrm>
        </p:spPr>
        <p:txBody>
          <a:bodyPr>
            <a:noAutofit/>
          </a:bodyPr>
          <a:lstStyle/>
          <a:p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Short-term load forecasting of 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Australian </a:t>
            </a:r>
            <a:r>
              <a:rPr kumimoji="1" lang="en-US" altLang="ko-KR" sz="4000" b="1" dirty="0">
                <a:latin typeface="Arial" charset="0"/>
                <a:ea typeface="Arial" charset="0"/>
                <a:cs typeface="Arial" charset="0"/>
              </a:rPr>
              <a:t>National Electricity Market </a:t>
            </a: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by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hierarchical extreme learning machine</a:t>
            </a:r>
            <a:endParaRPr kumimoji="1" lang="ko-KR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26 MAY 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undergraduate student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exchange student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Pre-processing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processes : 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3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kumimoji="1" lang="en-US" altLang="ko-KR" sz="2800" dirty="0">
                    <a:latin typeface="Arial" charset="0"/>
                    <a:ea typeface="Arial" charset="0"/>
                    <a:cs typeface="Arial" charset="0"/>
                  </a:rPr>
                  <a:t>Correlation </a:t>
                </a:r>
                <a:r>
                  <a:rPr kumimoji="1" lang="en-US" altLang="ko-KR" sz="2800" dirty="0" smtClean="0">
                    <a:latin typeface="Arial" charset="0"/>
                    <a:ea typeface="Arial" charset="0"/>
                    <a:cs typeface="Arial" charset="0"/>
                  </a:rPr>
                  <a:t>study :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Pearson’s Correlation Coefficient</a:t>
                </a: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Pearson's correlation coefficient is the covariance of the two variables divided by the product of their standard deviations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𝑋</m:t>
                        </m:r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𝑌</m:t>
                        </m:r>
                      </m:sub>
                    </m:sSub>
                    <m:r>
                      <a:rPr kumimoji="1" lang="mr-IN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kumimoji="1" lang="is-IS" altLang="ko-K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kumimoji="1" lang="mr-IN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kumimoji="1" lang="mr-IN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kumimoji="1" lang="mr-IN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is-IS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is-I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mr-IN" altLang="ko-KR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kumimoji="1" lang="mr-IN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is-I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is-I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mr-IN" altLang="ko-KR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correlation coefficient ranges from −1 to 1. </a:t>
                </a: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value of 1 implies that a linear equation describes the relationship between X and Y perfectly, with all data points lying on a line for which Y increases as X increases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 lvl="3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 value of −1 implies that all data points lie on a line for which Y decreases as X increases. A value of 0 implies that there is no linear correlation between the variables.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0" indent="0">
                  <a:buNone/>
                </a:pPr>
                <a:r>
                  <a:rPr kumimoji="1" lang="en-US" altLang="ko-KR" dirty="0" smtClean="0">
                    <a:ea typeface="Arial" charset="0"/>
                    <a:cs typeface="Arial" charset="0"/>
                  </a:rPr>
                  <a:t>		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Correlation study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Pearson’s Correlation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Coefficient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63" y="2097406"/>
            <a:ext cx="6749473" cy="46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Correlation study</a:t>
                </a:r>
              </a:p>
              <a:p>
                <a:pPr lvl="1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Pearson’s Correlation Coefficient</a:t>
                </a: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Through PCC trend, it is possible to observe the power consumption which changes in a weekly cycle and the power consumption which changes according to the seasonal change in an annual cycle</a:t>
                </a:r>
              </a:p>
              <a:p>
                <a:pPr lvl="2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To avoid too many inputs, the data with the highest PCC will be selected and used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Too many inputs will be considered as noise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Selected input data</a:t>
                </a:r>
              </a:p>
              <a:p>
                <a:pPr lvl="4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load data of the previous day </a:t>
                </a:r>
                <a: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4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load data of the same day of the previous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week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00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522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>
            <a:off x="8756650" y="3712077"/>
            <a:ext cx="245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Because the number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of input</a:t>
            </a:r>
            <a:r>
              <a:rPr kumimoji="1" lang="ko-KR" alt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features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is too small, the predicted result always outputs the same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result, which are not valuable and not accurate,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at all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times.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왼쪽으로 구부러진 화살표[C] 11"/>
          <p:cNvSpPr/>
          <p:nvPr/>
        </p:nvSpPr>
        <p:spPr>
          <a:xfrm>
            <a:off x="7658100" y="3236188"/>
            <a:ext cx="952500" cy="2983105"/>
          </a:xfrm>
          <a:prstGeom prst="curved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01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396" t="-1179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[R] 5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02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 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1396" t="-971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1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03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&amp; 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are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act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1396" t="-825" r="-2792" b="-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8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1531937"/>
            <a:ext cx="6756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Load data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load data types :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extreme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earning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achine (H-ELM)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Pros &amp;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cons of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Comparison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etween ELM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&amp;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Implemented structure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Pearson’s Correlation Coefficient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Developed structure in this paper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Experiments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Load data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Learning algorithm : ELM vs. H-ELM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Performance comparing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measurements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esults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Conclusion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Single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</a:t>
                </a:r>
                <a:endParaRPr kumimoji="1" lang="en-US" altLang="ko-KR" i="1" dirty="0" smtClean="0">
                  <a:latin typeface="Cambria Math" charset="0"/>
                  <a:ea typeface="Arial" charset="0"/>
                  <a:cs typeface="Arial" charset="0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: determined range of hidden nodes yielding lowest validation errors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MAPE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0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918733"/>
            <a:ext cx="57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Hierarchical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for each layers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: determined range of hidden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nodes on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𝑘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−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𝑡h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layer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MAPE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0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3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918733"/>
            <a:ext cx="57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Performance comparing measurements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Accuracy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Stability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Standard deviation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of 1,000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trails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Standard deviation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1,000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trails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Average of training time of 1,000 trails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92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1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H-ELM 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03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H-ELM 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0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As the number of input features increases through the data preprocessing process, 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MAPE &amp; MAE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tends to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decrease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Data pre-processing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allows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extract more valuable features from input data 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Data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pre-processing allows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accurate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learning</a:t>
            </a:r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a smaller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value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Compared to ELM, HELM allows accurate learning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dense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distribution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C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ompared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ELM,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shows stable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MAPE &amp; MAE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distribution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4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ELM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2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H-ELM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2" y="1968769"/>
            <a:ext cx="6807600" cy="46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 machine learning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, we can effectively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approach for short-term electricity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load forecasting (STLF).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Accurate load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forecasting is pivotal for the economic and secure operation of the power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system.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here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have been continuous efforts to achieve high load forecasting accuracy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improvement of the performance of the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 learning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algorithm model</a:t>
            </a:r>
            <a:endParaRPr lang="en-US" altLang="ko-KR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how well the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data features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are extracted through the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pre-processing process</a:t>
            </a:r>
          </a:p>
          <a:p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ELM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67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H-ELM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43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case 00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It seems to show stable predicted values, but it outputs inaccurate predictions each time because the feature types of the input data are too small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shows a prediction with a smaller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MAPE &amp; MAE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than HELM, but this is not meaningful because it is 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inaccurate prediction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27898"/>
              </p:ext>
            </p:extLst>
          </p:nvPr>
        </p:nvGraphicFramePr>
        <p:xfrm>
          <a:off x="1104277" y="4216169"/>
          <a:ext cx="9983448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/>
                <a:gridCol w="1663908"/>
                <a:gridCol w="1663908"/>
                <a:gridCol w="1663908"/>
                <a:gridCol w="1663908"/>
                <a:gridCol w="1663908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(MAPE)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22.973061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rgbClr val="FF0000"/>
                          </a:solidFill>
                        </a:rPr>
                        <a:t>0.0336759154144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19056.307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26.8281335728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0.0681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26.892541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chemeClr val="accent1"/>
                          </a:solidFill>
                        </a:rPr>
                        <a:t>0.0286463665933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21624.653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13.8147237034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>
                          <a:solidFill>
                            <a:schemeClr val="accent1"/>
                          </a:solidFill>
                        </a:rPr>
                        <a:t>0.0581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09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01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number of types of features input through the data preprocessing has been increased, and as a result more accurate prediction has become possible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vs.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and HELM show similar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MAPE &amp; MAE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results, but HELM performs more stable predictions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34035"/>
              </p:ext>
            </p:extLst>
          </p:nvPr>
        </p:nvGraphicFramePr>
        <p:xfrm>
          <a:off x="1104277" y="4216169"/>
          <a:ext cx="9983448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/>
                <a:gridCol w="1663908"/>
                <a:gridCol w="1663908"/>
                <a:gridCol w="1663908"/>
                <a:gridCol w="1663908"/>
                <a:gridCol w="1663908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(MAPE)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11.807609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fi-FI" altLang="ko-KR" sz="1400" dirty="0" smtClean="0">
                          <a:solidFill>
                            <a:srgbClr val="FF0000"/>
                          </a:solidFill>
                        </a:rPr>
                        <a:t>0.168111879768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10909.385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117.971109917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0.1383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11.657106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0.103974760226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ko-KR" sz="1400" dirty="0" smtClean="0">
                          <a:solidFill>
                            <a:schemeClr val="accent1"/>
                          </a:solidFill>
                        </a:rPr>
                        <a:t>10828.877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78.9932773785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chemeClr val="accent1"/>
                          </a:solidFill>
                        </a:rPr>
                        <a:t>0.1030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4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02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lang="en-US" altLang="ko-KR" dirty="0"/>
              <a:t>Similar to the result of </a:t>
            </a:r>
            <a:r>
              <a:rPr lang="en-US" altLang="ko-KR" dirty="0" smtClean="0"/>
              <a:t>case01,</a:t>
            </a:r>
            <a:r>
              <a:rPr lang="ko-KR" altLang="en-US" dirty="0" smtClean="0"/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types of features input through the data preprocessing has been increased, and as a result more accurate prediction has become possible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lang="en-US" altLang="ko-KR" dirty="0"/>
              <a:t>Similar to the result of </a:t>
            </a:r>
            <a:r>
              <a:rPr lang="en-US" altLang="ko-KR" dirty="0" smtClean="0"/>
              <a:t>case01,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and HELM show similar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 &amp; MAE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results, but HELM performs more stable predictions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55679"/>
              </p:ext>
            </p:extLst>
          </p:nvPr>
        </p:nvGraphicFramePr>
        <p:xfrm>
          <a:off x="1104277" y="4216169"/>
          <a:ext cx="9983448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/>
                <a:gridCol w="1663908"/>
                <a:gridCol w="1663908"/>
                <a:gridCol w="1663908"/>
                <a:gridCol w="1663908"/>
                <a:gridCol w="1663908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(MAPE)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12.846329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cs-CZ" altLang="ko-KR" sz="1400" dirty="0" smtClean="0">
                          <a:solidFill>
                            <a:srgbClr val="FF0000"/>
                          </a:solidFill>
                        </a:rPr>
                        <a:t>0.145121675704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11819.954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113.70928671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chemeClr val="accent1"/>
                          </a:solidFill>
                        </a:rPr>
                        <a:t>0.1173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12.784406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0.116388595507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400" dirty="0" smtClean="0">
                          <a:solidFill>
                            <a:schemeClr val="accent1"/>
                          </a:solidFill>
                        </a:rPr>
                        <a:t>11737.837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85.2619283796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0.1244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690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03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preprocessing has provided enough types of features to be input, resulting in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accurate and stable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vs.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performed more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accurate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predictions than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more stable predictions than ELM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20499"/>
              </p:ext>
            </p:extLst>
          </p:nvPr>
        </p:nvGraphicFramePr>
        <p:xfrm>
          <a:off x="1104277" y="4216169"/>
          <a:ext cx="9983448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/>
                <a:gridCol w="1663908"/>
                <a:gridCol w="1663908"/>
                <a:gridCol w="1663908"/>
                <a:gridCol w="1663908"/>
                <a:gridCol w="1663908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(MAPE)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rgbClr val="FF0000"/>
                          </a:solidFill>
                        </a:rPr>
                        <a:t>11.618014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rgbClr val="FF0000"/>
                          </a:solidFill>
                        </a:rPr>
                        <a:t>0.177854591743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10645.320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123.732960847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rgbClr val="FF0000"/>
                          </a:solidFill>
                        </a:rPr>
                        <a:t>0.1400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chemeClr val="accent1"/>
                          </a:solidFill>
                        </a:rPr>
                        <a:t>11.364907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chemeClr val="accent1"/>
                          </a:solidFill>
                        </a:rPr>
                        <a:t>0.103866743239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10373.912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ko-KR" sz="1400" dirty="0" smtClean="0">
                          <a:solidFill>
                            <a:schemeClr val="accent1"/>
                          </a:solidFill>
                        </a:rPr>
                        <a:t>74.8755918574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chemeClr val="accent1"/>
                          </a:solidFill>
                        </a:rPr>
                        <a:t>0.0970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81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All experiments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with various methods show that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data preprocessing can help to get better performance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in load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forecasting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Learning algorithm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showed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 accuracy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More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accurate forecasting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than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single ELM</a:t>
            </a:r>
          </a:p>
          <a:p>
            <a:pPr lvl="2"/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Eliminating the problem of stability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which was a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disadvantage of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Similar training time compare to ELM</a:t>
            </a:r>
          </a:p>
          <a:p>
            <a:pPr lvl="2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994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1]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Jiexiong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Tang,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Chenwei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Deng,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Guang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-Bin Huang, Extreme Learning Machine for Multilayer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Perceptron, IEEE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ransactions on neural Network and learning systems, Vol.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27,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No.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4,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April 2016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[2]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Rui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Zhang, Zhao Yang Dong, Yan Xu,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Ke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Meng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Kit Po Wong, Short-term load forecasting of Australian National Electricity Market by an ensemble model of extreme learning machine, December 2012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[3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] Bartlett, P.L.: ‘The sample complexity of pattern classification with neural networks: the size of the weights is more important than the size of the network’, IEEE Trans. Inf. Theory, 1998, 44, (2), pp. 525–536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[4] Huang, G.-B., Zhu, Q.-Y., Siew, C.-K.: ‘Extreme learning machine: theory and applications’,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Neurocomputing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2006, 70, pp. 489–501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[5]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Australian Energy Market Operator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2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2"/>
              </a:rPr>
              <a:t>www.aemo.com.au/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[6]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Bureau of Meteorology of Australian Government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3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3"/>
              </a:rPr>
              <a:t>www.bom.gov.au/index.shtml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9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In this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paper</a:t>
            </a:r>
            <a:r>
              <a:rPr lang="mr-IN" altLang="ko-KR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We designed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Hierarchical extreme learning machine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H-ELM)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based model for predicting the electricity load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Australian National Electricity Market (NEM)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data [5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] and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historical weather data are obtained from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[6]. </a:t>
            </a:r>
          </a:p>
          <a:p>
            <a:pPr lvl="1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Owing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to the very </a:t>
            </a:r>
            <a:r>
              <a:rPr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 training/tuning speed of ELM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 concept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H-ELM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show that the training efficiency and the forecasting accuracy are superior over the competitive algorithms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able to overcome </a:t>
            </a:r>
            <a:r>
              <a:rPr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overcome instability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which is characteristic of ELM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algorithm.</a:t>
            </a:r>
          </a:p>
          <a:p>
            <a:pPr lvl="1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Also, we checked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whether the HELM-based prediction algorithm can perform better due to the data preprocessing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process.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is built in a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manner [1]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training architecture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divided into two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separate phases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new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ELM-based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developed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extract multilayer sparse features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data, which is to be discussed in the next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section.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original ELM-based regression is performed for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final decision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making.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1" y="1363847"/>
            <a:ext cx="10278458" cy="26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Before unsupervised feature learning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, 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input raw data should be transformed into an ELM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 feature space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which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exploit hidden information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among training samples.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 N-layer unsupervised learning is performed to eventually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the high-level sparse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resultant outputs of the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last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layer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of phase 1 are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randomly perturbed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and then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utilized as the inputs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supervised ELM-based regression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to obtain the final results of the whole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network.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Pros &amp; cons of 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According to ANN theory [3] [4], for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feed-forward neural networks reaching smaller training error, the smaller the norm of weights is, the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generalization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performance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networks tend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have.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✓}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Unlike with traditional ANN learning algorithms,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requires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no iteratively adjustments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(back-propagation) of network parameters during the training; therefore its training speed can be thousands times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faster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br>
              <a:rPr kumimoji="1" lang="en-US" altLang="ko-KR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 feed-forward neural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network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has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efficient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tuning mechanism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given an activation function, only the hidden neuron nodes number needs to be tuned, which can be efficiently achieved via a linear validation procedure.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endParaRPr kumimoji="1" lang="en-US" altLang="ko-KR" dirty="0" smtClean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Besides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ELM can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avoid difficulties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such as stopping criteria, learning rate, learning epochs and local minima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that can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 commonly encountered by traditional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algorithms. 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</a:p>
          <a:p>
            <a:pPr marL="0" indent="0">
              <a:buNone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randomly selects the input weights and biases for hidden nodes,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and it cause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crux in the stability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forecasting results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{✗}</a:t>
            </a:r>
            <a:endParaRPr kumimoji="1" lang="en-US" altLang="ko-KR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major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difference[1]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between H-ELM and the original ELM is that before ELM-based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regression.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 sparse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H-ELM helps to generate a better performance by providing more robust features extract from the data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itself.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uses hierarchical training to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 sparse representation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raw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 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scheme,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raw data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used for regression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or classification.</a:t>
            </a:r>
          </a:p>
          <a:p>
            <a:pPr>
              <a:buFont typeface="Wingdings" charset="2"/>
              <a:buChar char="è"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Generally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speaking,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compact features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remove 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redundancy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original inputs, and thus improve the overall learning performance.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Implemented structure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&amp;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141630" y="2149573"/>
            <a:ext cx="9908739" cy="4126423"/>
            <a:chOff x="1157221" y="1785162"/>
            <a:chExt cx="9908739" cy="4126423"/>
          </a:xfrm>
        </p:grpSpPr>
        <p:grpSp>
          <p:nvGrpSpPr>
            <p:cNvPr id="6" name="그룹 5"/>
            <p:cNvGrpSpPr/>
            <p:nvPr/>
          </p:nvGrpSpPr>
          <p:grpSpPr>
            <a:xfrm>
              <a:off x="1562715" y="2156426"/>
              <a:ext cx="9503245" cy="3755159"/>
              <a:chOff x="1796142" y="1616528"/>
              <a:chExt cx="9503245" cy="375515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796142" y="1910444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508673" y="1910442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Label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ko-KR" dirty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057904" y="161652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stCxn id="8" idx="3"/>
                <a:endCxn id="11" idx="1"/>
              </p:cNvCxnSpPr>
              <p:nvPr/>
            </p:nvCxnSpPr>
            <p:spPr>
              <a:xfrm flipV="1">
                <a:off x="3494313" y="2310493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7821390" y="2310492"/>
                <a:ext cx="1687283" cy="1"/>
              </a:xfrm>
              <a:prstGeom prst="straightConnector1">
                <a:avLst/>
              </a:prstGeom>
              <a:ln w="38100"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1796142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57904" y="398375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3494313" y="4677722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9601216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Forecasted 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화살표 연결선 15"/>
              <p:cNvCxnSpPr>
                <a:stCxn id="19" idx="3"/>
                <a:endCxn id="21" idx="1"/>
              </p:cNvCxnSpPr>
              <p:nvPr/>
            </p:nvCxnSpPr>
            <p:spPr>
              <a:xfrm>
                <a:off x="7821390" y="4677723"/>
                <a:ext cx="1779826" cy="19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1" idx="2"/>
                <a:endCxn id="19" idx="0"/>
              </p:cNvCxnSpPr>
              <p:nvPr/>
            </p:nvCxnSpPr>
            <p:spPr>
              <a:xfrm>
                <a:off x="6939647" y="3004457"/>
                <a:ext cx="0" cy="9793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텍스트 상자 17"/>
            <p:cNvSpPr txBox="1"/>
            <p:nvPr/>
          </p:nvSpPr>
          <p:spPr>
            <a:xfrm>
              <a:off x="1157221" y="1785162"/>
              <a:ext cx="1698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 smtClean="0"/>
                <a:t>a) Training</a:t>
              </a:r>
              <a:endParaRPr kumimoji="1" lang="ko-KR" altLang="en-US" dirty="0"/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1157221" y="4154324"/>
              <a:ext cx="1812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/>
                <a:t>b</a:t>
              </a:r>
              <a:r>
                <a:rPr kumimoji="1" lang="en-US" altLang="ko-KR" sz="2400" dirty="0" smtClean="0"/>
                <a:t>) Testing</a:t>
              </a:r>
              <a:endParaRPr kumimoji="1" lang="ko-KR" altLang="en-US" sz="2400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6706220" y="3600326"/>
              <a:ext cx="15185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smtClean="0"/>
                <a:t>transplant trained </a:t>
              </a:r>
            </a:p>
            <a:p>
              <a:r>
                <a:rPr kumimoji="1" lang="en-US" altLang="ko-KR" sz="1400" dirty="0" smtClean="0"/>
                <a:t>model</a:t>
              </a:r>
              <a:endParaRPr kumimoji="1" lang="ko-KR" altLang="en-US" sz="1400" dirty="0"/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3786123" y="4909841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7868271" y="4864674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i="1" dirty="0" smtClean="0"/>
                <a:t>“forecasting”</a:t>
              </a:r>
              <a:endParaRPr kumimoji="1" lang="ko-KR" altLang="en-US" sz="1400" b="1" i="1" dirty="0"/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7868272" y="2534882"/>
              <a:ext cx="1103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 smtClean="0"/>
                <a:t>label data</a:t>
              </a:r>
              <a:endParaRPr kumimoji="1" lang="ko-KR" altLang="en-US" sz="1400" i="1" dirty="0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909026" y="2541123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26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5156</TotalTime>
  <Words>2683</Words>
  <Application>Microsoft Macintosh PowerPoint</Application>
  <PresentationFormat>와이드스크린</PresentationFormat>
  <Paragraphs>447</Paragraphs>
  <Slides>37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Cambria Math</vt:lpstr>
      <vt:lpstr>Mangal</vt:lpstr>
      <vt:lpstr>Wingdings</vt:lpstr>
      <vt:lpstr>Arial</vt:lpstr>
      <vt:lpstr>Office 테마</vt:lpstr>
      <vt:lpstr>Short-term load forecasting of  Australian National Electricity Market by hierarchical extreme learning machine</vt:lpstr>
      <vt:lpstr>Contents</vt:lpstr>
      <vt:lpstr>Introduction</vt:lpstr>
      <vt:lpstr>Introduction</vt:lpstr>
      <vt:lpstr>Hierarchical extreme learning machine</vt:lpstr>
      <vt:lpstr>Hierarchical extreme learning machine</vt:lpstr>
      <vt:lpstr>Pros &amp; cons of ELM</vt:lpstr>
      <vt:lpstr>ELM vs. H-ELM</vt:lpstr>
      <vt:lpstr>Implemented structure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Experiments</vt:lpstr>
      <vt:lpstr>Load data</vt:lpstr>
      <vt:lpstr>Learning Algorithm</vt:lpstr>
      <vt:lpstr>Learning Algorithm</vt:lpstr>
      <vt:lpstr>Performance comparing measurements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 of case 00</vt:lpstr>
      <vt:lpstr>Result of case 01</vt:lpstr>
      <vt:lpstr>Result of case 02</vt:lpstr>
      <vt:lpstr>Result of case 03</vt:lpstr>
      <vt:lpstr>Conclusion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H-ELM for Prediction of Power Load</dc:title>
  <dc:creator>박지현</dc:creator>
  <cp:lastModifiedBy>박지현</cp:lastModifiedBy>
  <cp:revision>204</cp:revision>
  <dcterms:created xsi:type="dcterms:W3CDTF">2017-02-16T02:39:46Z</dcterms:created>
  <dcterms:modified xsi:type="dcterms:W3CDTF">2017-05-29T05:40:44Z</dcterms:modified>
</cp:coreProperties>
</file>