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9" r:id="rId1"/>
    <p:sldMasterId id="2147483669" r:id="rId2"/>
  </p:sldMasterIdLst>
  <p:notesMasterIdLst>
    <p:notesMasterId r:id="rId19"/>
  </p:notesMasterIdLst>
  <p:sldIdLst>
    <p:sldId id="714" r:id="rId3"/>
    <p:sldId id="710" r:id="rId4"/>
    <p:sldId id="737" r:id="rId5"/>
    <p:sldId id="715" r:id="rId6"/>
    <p:sldId id="724" r:id="rId7"/>
    <p:sldId id="729" r:id="rId8"/>
    <p:sldId id="738" r:id="rId9"/>
    <p:sldId id="721" r:id="rId10"/>
    <p:sldId id="716" r:id="rId11"/>
    <p:sldId id="736" r:id="rId12"/>
    <p:sldId id="727" r:id="rId13"/>
    <p:sldId id="733" r:id="rId14"/>
    <p:sldId id="734" r:id="rId15"/>
    <p:sldId id="728" r:id="rId16"/>
    <p:sldId id="717" r:id="rId17"/>
    <p:sldId id="718" r:id="rId18"/>
  </p:sldIdLst>
  <p:sldSz cx="9144000" cy="5143500" type="screen16x9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Title" id="{7AD63337-F0AE-C24C-B298-026ED8A00414}">
          <p14:sldIdLst>
            <p14:sldId id="714"/>
          </p14:sldIdLst>
        </p14:section>
        <p14:section name="Motivation" id="{46C71E97-F1B4-A24C-83FC-D3240F718E7C}">
          <p14:sldIdLst>
            <p14:sldId id="710"/>
            <p14:sldId id="737"/>
          </p14:sldIdLst>
        </p14:section>
        <p14:section name="Proposed Approach" id="{9A748B1F-55D8-6842-8470-A79846166790}">
          <p14:sldIdLst>
            <p14:sldId id="715"/>
            <p14:sldId id="724"/>
            <p14:sldId id="729"/>
            <p14:sldId id="738"/>
            <p14:sldId id="721"/>
          </p14:sldIdLst>
        </p14:section>
        <p14:section name="Experiments &amp; Result" id="{0516C425-80E1-374F-81C9-8B27B1650AC0}">
          <p14:sldIdLst>
            <p14:sldId id="716"/>
            <p14:sldId id="736"/>
            <p14:sldId id="727"/>
            <p14:sldId id="733"/>
            <p14:sldId id="734"/>
            <p14:sldId id="728"/>
          </p14:sldIdLst>
        </p14:section>
        <p14:section name="Conclusions" id="{783DA0FB-F91C-9948-9CD4-A671788899CC}">
          <p14:sldIdLst>
            <p14:sldId id="717"/>
          </p14:sldIdLst>
        </p14:section>
        <p14:section name="References" id="{31E296A9-5DBD-6049-A87E-13851444A6FC}">
          <p14:sldIdLst>
            <p14:sldId id="7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clrMru>
    <a:srgbClr val="BF5700"/>
    <a:srgbClr val="C6531F"/>
    <a:srgbClr val="C01338"/>
    <a:srgbClr val="C00000"/>
    <a:srgbClr val="79C82A"/>
    <a:srgbClr val="DE7E7A"/>
    <a:srgbClr val="D61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47" autoAdjust="0"/>
    <p:restoredTop sz="91040" autoAdjust="0"/>
  </p:normalViewPr>
  <p:slideViewPr>
    <p:cSldViewPr>
      <p:cViewPr varScale="1">
        <p:scale>
          <a:sx n="184" d="100"/>
          <a:sy n="184" d="100"/>
        </p:scale>
        <p:origin x="184" y="15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DF61BC03-C347-4B76-B102-C0B229770122}"/>
    <pc:docChg chg="modSld">
      <pc:chgData name="" userId="" providerId="" clId="Web-{DF61BC03-C347-4B76-B102-C0B229770122}" dt="2018-03-19T17:40:31.207" v="3"/>
      <pc:docMkLst>
        <pc:docMk/>
      </pc:docMkLst>
      <pc:sldChg chg="modSp">
        <pc:chgData name="" userId="" providerId="" clId="Web-{DF61BC03-C347-4B76-B102-C0B229770122}" dt="2018-03-19T17:40:31.207" v="3"/>
        <pc:sldMkLst>
          <pc:docMk/>
          <pc:sldMk cId="247584020" sldId="711"/>
        </pc:sldMkLst>
        <pc:spChg chg="mod">
          <ac:chgData name="" userId="" providerId="" clId="Web-{DF61BC03-C347-4B76-B102-C0B229770122}" dt="2018-03-19T17:40:31.207" v="3"/>
          <ac:spMkLst>
            <pc:docMk/>
            <pc:sldMk cId="247584020" sldId="711"/>
            <ac:spMk id="12" creationId="{00000000-0000-0000-0000-000000000000}"/>
          </ac:spMkLst>
        </pc:spChg>
      </pc:sldChg>
    </pc:docChg>
  </pc:docChgLst>
  <pc:docChgLst>
    <pc:chgData clId="Web-{6F3EA92A-6327-4760-B8BE-E7EAE48D3FC4}"/>
    <pc:docChg chg="modSld">
      <pc:chgData name="" userId="" providerId="" clId="Web-{6F3EA92A-6327-4760-B8BE-E7EAE48D3FC4}" dt="2018-03-19T17:41:55.319" v="2"/>
      <pc:docMkLst>
        <pc:docMk/>
      </pc:docMkLst>
      <pc:sldChg chg="modSp">
        <pc:chgData name="" userId="" providerId="" clId="Web-{6F3EA92A-6327-4760-B8BE-E7EAE48D3FC4}" dt="2018-03-19T17:41:55.319" v="2"/>
        <pc:sldMkLst>
          <pc:docMk/>
          <pc:sldMk cId="247584020" sldId="711"/>
        </pc:sldMkLst>
        <pc:spChg chg="mod">
          <ac:chgData name="" userId="" providerId="" clId="Web-{6F3EA92A-6327-4760-B8BE-E7EAE48D3FC4}" dt="2018-03-19T17:41:55.319" v="2"/>
          <ac:spMkLst>
            <pc:docMk/>
            <pc:sldMk cId="247584020" sldId="711"/>
            <ac:spMk id="1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F6FD56A5-6355-4B13-B783-7CC5477550B3}" type="datetimeFigureOut">
              <a:rPr lang="en-US"/>
              <a:pPr>
                <a:defRPr/>
              </a:pPr>
              <a:t>5/13/21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7025" y="700088"/>
            <a:ext cx="62039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4085"/>
            <a:ext cx="5486400" cy="419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6E074355-CE0D-4C68-A6CB-C364ED71B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979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11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BD5CB1-AD94-334F-8DE4-A413257E72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2A756-2E33-D546-B3FB-557369187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07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8238B-B5E3-A047-A7FA-180D17D51D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5ABD0-22CF-1D43-A1CF-C7C2E82CF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85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7478"/>
            <a:ext cx="82296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1650"/>
            <a:ext cx="8229600" cy="2914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86904-B73D-7C48-826D-1E37255DE9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5ABD0-22CF-1D43-A1CF-C7C2E82CF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01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9CBDAE-ED67-474F-AB3D-0416674751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5ABD0-22CF-1D43-A1CF-C7C2E82CF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58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9028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9028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8B99C2-0838-2C4F-9C1E-A0E9F3D07B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5ABD0-22CF-1D43-A1CF-C7C2E82CF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3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0688" y="64151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920884"/>
            <a:ext cx="5111750" cy="40511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8" y="1601629"/>
            <a:ext cx="3008313" cy="3141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8CC8BC-FB8A-524A-9C1F-C6FBFE9AC1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5ABD0-22CF-1D43-A1CF-C7C2E82CF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21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2288" y="3829050"/>
            <a:ext cx="5486400" cy="425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54817"/>
            <a:ext cx="5486400" cy="6029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304165-C751-B545-A4BD-395D35E15B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5ABD0-22CF-1D43-A1CF-C7C2E82CF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08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95300" y="1200150"/>
            <a:ext cx="7886700" cy="17526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r>
              <a:rPr lang="en-US" dirty="0"/>
              <a:t>Insert your</a:t>
            </a:r>
            <a:br>
              <a:rPr lang="en-US" dirty="0"/>
            </a:br>
            <a:r>
              <a:rPr lang="en-US" dirty="0"/>
              <a:t>headline here</a:t>
            </a:r>
            <a:br>
              <a:rPr lang="en-US" dirty="0"/>
            </a:br>
            <a:r>
              <a:rPr lang="en-US" dirty="0"/>
              <a:t>up to 3 lines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95300" y="33337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Insert your subtitle or any additional description text here up to</a:t>
            </a:r>
            <a:br>
              <a:rPr lang="en-US" dirty="0"/>
            </a:br>
            <a:r>
              <a:rPr lang="en-US" dirty="0"/>
              <a:t>two lines of text or you can delete this text box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28650" y="3105150"/>
            <a:ext cx="5619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9"/>
          <p:cNvSpPr txBox="1">
            <a:spLocks/>
          </p:cNvSpPr>
          <p:nvPr userDrawn="1"/>
        </p:nvSpPr>
        <p:spPr>
          <a:xfrm>
            <a:off x="490384" y="41719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050" b="0" i="0" cap="all" baseline="0" dirty="0">
                <a:latin typeface="Arial Black" charset="0"/>
              </a:rPr>
              <a:t>Presenter or speaker name</a:t>
            </a:r>
          </a:p>
          <a:p>
            <a:pPr fontAlgn="auto">
              <a:lnSpc>
                <a:spcPct val="30000"/>
              </a:lnSpc>
              <a:spcAft>
                <a:spcPts val="0"/>
              </a:spcAft>
            </a:pPr>
            <a:r>
              <a:rPr lang="en-US" sz="1050" dirty="0"/>
              <a:t>Position/Role,</a:t>
            </a:r>
            <a:r>
              <a:rPr lang="en-US" sz="1050" baseline="0" dirty="0"/>
              <a:t> The University of Texas at Austin</a:t>
            </a:r>
            <a:endParaRPr lang="en-US" sz="1050" dirty="0"/>
          </a:p>
        </p:txBody>
      </p:sp>
      <p:sp>
        <p:nvSpPr>
          <p:cNvPr id="16" name="Text Placeholder 9"/>
          <p:cNvSpPr txBox="1">
            <a:spLocks/>
          </p:cNvSpPr>
          <p:nvPr userDrawn="1"/>
        </p:nvSpPr>
        <p:spPr>
          <a:xfrm>
            <a:off x="548640" y="457200"/>
            <a:ext cx="7828444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200" b="0" i="0" cap="all" baseline="0" dirty="0">
                <a:latin typeface="Arial Black" charset="0"/>
              </a:rPr>
              <a:t>Month 20xx</a:t>
            </a:r>
            <a:endParaRPr lang="en-US" sz="1200" b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F4F661-B558-E640-8E3F-DEE6D82CD1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2A756-2E33-D546-B3FB-557369187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22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hf hdr="0" ftr="0" dt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800" b="1" i="0" kern="800" cap="all" normalizeH="0" baseline="0">
          <a:solidFill>
            <a:schemeClr val="bg1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400" b="0" i="0" kern="1200" baseline="0">
          <a:solidFill>
            <a:schemeClr val="bg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9972"/>
            <a:ext cx="822960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CE2D60-F753-3E46-9EFF-0EE511814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5ABD0-22CF-1D43-A1CF-C7C2E82CF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3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7" r:id="rId5"/>
    <p:sldLayoutId id="2147483678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10.10903" TargetMode="External"/><Relationship Id="rId2" Type="http://schemas.openxmlformats.org/officeDocument/2006/relationships/hyperlink" Target="https://arxiv.org/abs/1609.02907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rxiv.org/abs/1809.02709" TargetMode="External"/><Relationship Id="rId5" Type="http://schemas.openxmlformats.org/officeDocument/2006/relationships/hyperlink" Target="https://github.com/power-grid-lib/pglib-opf" TargetMode="External"/><Relationship Id="rId4" Type="http://schemas.openxmlformats.org/officeDocument/2006/relationships/hyperlink" Target="https://ai.googleblog.com/2017/08/transformer-novel-neural-network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i.googleblog.com/2017/08/transformer-novel-neural-network.html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628650" y="3105150"/>
            <a:ext cx="561975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/>
          <p:cNvSpPr txBox="1">
            <a:spLocks/>
          </p:cNvSpPr>
          <p:nvPr/>
        </p:nvSpPr>
        <p:spPr>
          <a:xfrm>
            <a:off x="548640" y="4114800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050" cap="all" dirty="0" err="1">
                <a:solidFill>
                  <a:srgbClr val="BF5700"/>
                </a:solidFill>
                <a:latin typeface="Arial Black" charset="0"/>
              </a:rPr>
              <a:t>Jeehyun</a:t>
            </a:r>
            <a:r>
              <a:rPr lang="en-US" sz="1050" cap="all" dirty="0">
                <a:solidFill>
                  <a:srgbClr val="BF5700"/>
                </a:solidFill>
                <a:latin typeface="Arial Black" charset="0"/>
              </a:rPr>
              <a:t> park</a:t>
            </a:r>
            <a:endParaRPr lang="en-US" sz="1050" b="0" i="0" cap="all" baseline="0" dirty="0">
              <a:solidFill>
                <a:srgbClr val="BF5700"/>
              </a:solidFill>
              <a:latin typeface="Arial Black" charset="0"/>
            </a:endParaRPr>
          </a:p>
          <a:p>
            <a:pPr fontAlgn="auto">
              <a:lnSpc>
                <a:spcPct val="30000"/>
              </a:lnSpc>
              <a:spcAft>
                <a:spcPts val="0"/>
              </a:spcAft>
            </a:pPr>
            <a:r>
              <a:rPr lang="en-US" sz="1050" dirty="0">
                <a:solidFill>
                  <a:srgbClr val="BF5700"/>
                </a:solidFill>
              </a:rPr>
              <a:t>M.S. Student,</a:t>
            </a:r>
            <a:r>
              <a:rPr lang="en-US" sz="1050" baseline="0" dirty="0">
                <a:solidFill>
                  <a:srgbClr val="BF5700"/>
                </a:solidFill>
              </a:rPr>
              <a:t> The University of Texas at Austin</a:t>
            </a:r>
            <a:endParaRPr lang="en-US" sz="1050" dirty="0">
              <a:solidFill>
                <a:srgbClr val="BF5700"/>
              </a:solidFill>
            </a:endParaRPr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548640" y="457200"/>
            <a:ext cx="7828444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200" b="0" i="0" cap="all" baseline="0" dirty="0">
                <a:solidFill>
                  <a:srgbClr val="BF5700"/>
                </a:solidFill>
                <a:latin typeface="Arial Black" charset="0"/>
              </a:rPr>
              <a:t>May 2021</a:t>
            </a:r>
            <a:endParaRPr lang="en-US" sz="1200" b="0" dirty="0">
              <a:solidFill>
                <a:srgbClr val="BF5700"/>
              </a:solidFill>
            </a:endParaRPr>
          </a:p>
        </p:txBody>
      </p:sp>
      <p:sp>
        <p:nvSpPr>
          <p:cNvPr id="13" name="Title Placeholder 7"/>
          <p:cNvSpPr txBox="1">
            <a:spLocks/>
          </p:cNvSpPr>
          <p:nvPr/>
        </p:nvSpPr>
        <p:spPr>
          <a:xfrm>
            <a:off x="502920" y="1200150"/>
            <a:ext cx="7886700" cy="17526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b="1" i="0" kern="800" cap="all" normalizeH="0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solidFill>
                  <a:srgbClr val="BF5700"/>
                </a:solidFill>
              </a:rPr>
              <a:t>Learning for DC-OPF: </a:t>
            </a:r>
            <a:br>
              <a:rPr lang="en-US" sz="2400" dirty="0">
                <a:solidFill>
                  <a:srgbClr val="BF5700"/>
                </a:solidFill>
              </a:rPr>
            </a:br>
            <a:r>
              <a:rPr lang="en-US" sz="2400" dirty="0">
                <a:solidFill>
                  <a:srgbClr val="BF5700"/>
                </a:solidFill>
              </a:rPr>
              <a:t>Classifying Active GEN Constraints using Graph Attention Networks</a:t>
            </a:r>
          </a:p>
        </p:txBody>
      </p:sp>
      <p:sp>
        <p:nvSpPr>
          <p:cNvPr id="15" name="Text Placeholder 9"/>
          <p:cNvSpPr txBox="1">
            <a:spLocks/>
          </p:cNvSpPr>
          <p:nvPr/>
        </p:nvSpPr>
        <p:spPr>
          <a:xfrm>
            <a:off x="548640" y="33337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>
                <a:solidFill>
                  <a:srgbClr val="BF5700"/>
                </a:solidFill>
              </a:rPr>
              <a:t>EE 394V DAPS Final Project Presentation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699" y="320040"/>
            <a:ext cx="1877397" cy="91439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6A60D9-22CC-DE48-8779-9A314A797E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5ABD0-22CF-1D43-A1CF-C7C2E82CF8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05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48878"/>
            <a:ext cx="8229600" cy="575072"/>
          </a:xfrm>
        </p:spPr>
        <p:txBody>
          <a:bodyPr>
            <a:normAutofit/>
          </a:bodyPr>
          <a:lstStyle/>
          <a:p>
            <a:r>
              <a:rPr lang="en-US" sz="2800" dirty="0"/>
              <a:t>Experiments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76351"/>
            <a:ext cx="8229600" cy="3490912"/>
          </a:xfrm>
        </p:spPr>
        <p:txBody>
          <a:bodyPr>
            <a:normAutofit/>
          </a:bodyPr>
          <a:lstStyle/>
          <a:p>
            <a:r>
              <a:rPr lang="en-US" sz="2000" dirty="0"/>
              <a:t>Examples of data</a:t>
            </a:r>
          </a:p>
          <a:p>
            <a:pPr lvl="1"/>
            <a:r>
              <a:rPr lang="en-US" sz="1800" dirty="0"/>
              <a:t>pglib_opf_case24_ieee_rts: graph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8FE63A-3EC5-264C-B290-6DF9C0DFCA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5ABD0-22CF-1D43-A1CF-C7C2E82CF8C4}" type="slidenum">
              <a:rPr lang="en-US" smtClean="0"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46A426-CF12-9B44-8C36-484A06F36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259" y="2014823"/>
            <a:ext cx="4011691" cy="303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606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48878"/>
            <a:ext cx="8229600" cy="575072"/>
          </a:xfrm>
        </p:spPr>
        <p:txBody>
          <a:bodyPr>
            <a:normAutofit/>
          </a:bodyPr>
          <a:lstStyle/>
          <a:p>
            <a:r>
              <a:rPr lang="en-US" sz="2800" dirty="0"/>
              <a:t>Experiments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76351"/>
            <a:ext cx="8229600" cy="3490912"/>
          </a:xfrm>
        </p:spPr>
        <p:txBody>
          <a:bodyPr>
            <a:normAutofit/>
          </a:bodyPr>
          <a:lstStyle/>
          <a:p>
            <a:r>
              <a:rPr lang="en-US" sz="2000" dirty="0"/>
              <a:t>Examples of data</a:t>
            </a:r>
          </a:p>
          <a:p>
            <a:pPr lvl="1"/>
            <a:r>
              <a:rPr lang="en-US" sz="1800" dirty="0"/>
              <a:t>pglib_opf_case24_ieee_rts:  input features &amp; output targets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8FE63A-3EC5-264C-B290-6DF9C0DFCA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5ABD0-22CF-1D43-A1CF-C7C2E82CF8C4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11478A-3548-004F-AED2-53FF56A82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038350"/>
            <a:ext cx="2353315" cy="30723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CA6338-CD61-404A-B7D8-5FDB1EEB5C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041566"/>
            <a:ext cx="2480754" cy="306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846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48878"/>
            <a:ext cx="8229600" cy="575072"/>
          </a:xfrm>
        </p:spPr>
        <p:txBody>
          <a:bodyPr>
            <a:normAutofit/>
          </a:bodyPr>
          <a:lstStyle/>
          <a:p>
            <a:r>
              <a:rPr lang="en-US" sz="2800" dirty="0"/>
              <a:t>Results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76351"/>
            <a:ext cx="8229600" cy="3490912"/>
          </a:xfrm>
        </p:spPr>
        <p:txBody>
          <a:bodyPr>
            <a:normAutofit/>
          </a:bodyPr>
          <a:lstStyle/>
          <a:p>
            <a:r>
              <a:rPr lang="en-US" sz="1800" dirty="0"/>
              <a:t>Case: pglib_opf_case24_ieee_rts</a:t>
            </a:r>
          </a:p>
          <a:p>
            <a:pPr lvl="1"/>
            <a:r>
              <a:rPr lang="en-US" sz="1600" dirty="0"/>
              <a:t>GCN: min loss = 0.0254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8FE63A-3EC5-264C-B290-6DF9C0DFCA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5ABD0-22CF-1D43-A1CF-C7C2E82CF8C4}" type="slidenum">
              <a:rPr lang="en-US" smtClean="0"/>
              <a:t>12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14F40D-80CF-9643-BB22-0EE224AB3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841500"/>
            <a:ext cx="4217581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200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48878"/>
            <a:ext cx="8229600" cy="575072"/>
          </a:xfrm>
        </p:spPr>
        <p:txBody>
          <a:bodyPr>
            <a:normAutofit/>
          </a:bodyPr>
          <a:lstStyle/>
          <a:p>
            <a:r>
              <a:rPr lang="en-US" sz="2800" dirty="0"/>
              <a:t>Results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76351"/>
            <a:ext cx="8229600" cy="3490912"/>
          </a:xfrm>
        </p:spPr>
        <p:txBody>
          <a:bodyPr>
            <a:normAutofit/>
          </a:bodyPr>
          <a:lstStyle/>
          <a:p>
            <a:r>
              <a:rPr lang="en-US" sz="1800" dirty="0"/>
              <a:t>Case: pglib_opf_case24_ieee_rts</a:t>
            </a:r>
          </a:p>
          <a:p>
            <a:pPr lvl="1"/>
            <a:r>
              <a:rPr lang="en-US" sz="1600" dirty="0"/>
              <a:t>GAT: min loss = 0.0206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8FE63A-3EC5-264C-B290-6DF9C0DFCA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5ABD0-22CF-1D43-A1CF-C7C2E82CF8C4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A42945-B06C-9149-AD15-F73FC9BD8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841500"/>
            <a:ext cx="4217582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902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48878"/>
            <a:ext cx="8229600" cy="575072"/>
          </a:xfrm>
        </p:spPr>
        <p:txBody>
          <a:bodyPr>
            <a:normAutofit/>
          </a:bodyPr>
          <a:lstStyle/>
          <a:p>
            <a:r>
              <a:rPr lang="en-US" sz="2800" dirty="0"/>
              <a:t>Results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76351"/>
            <a:ext cx="8229600" cy="3490912"/>
          </a:xfrm>
        </p:spPr>
        <p:txBody>
          <a:bodyPr>
            <a:normAutofit/>
          </a:bodyPr>
          <a:lstStyle/>
          <a:p>
            <a:r>
              <a:rPr lang="en-US" sz="2000" dirty="0"/>
              <a:t>Interpretability (attention weights visualization)</a:t>
            </a:r>
          </a:p>
          <a:p>
            <a:pPr lvl="1"/>
            <a:r>
              <a:rPr lang="en-US" sz="1600" dirty="0"/>
              <a:t>Attention weights visualization figure captured from </a:t>
            </a:r>
            <a:r>
              <a:rPr lang="en-US" sz="1600" dirty="0">
                <a:solidFill>
                  <a:srgbClr val="FF0000"/>
                </a:solidFill>
              </a:rPr>
              <a:t>Deep Graph Library documentation page.</a:t>
            </a:r>
          </a:p>
          <a:p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8FE63A-3EC5-264C-B290-6DF9C0DFCA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5ABD0-22CF-1D43-A1CF-C7C2E82CF8C4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37457F-4C9D-134E-9235-0531A5127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205449"/>
            <a:ext cx="4495800" cy="288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559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48878"/>
            <a:ext cx="8229600" cy="575072"/>
          </a:xfrm>
        </p:spPr>
        <p:txBody>
          <a:bodyPr>
            <a:normAutofit/>
          </a:bodyPr>
          <a:lstStyle/>
          <a:p>
            <a:r>
              <a:rPr lang="en-US" sz="2800" dirty="0"/>
              <a:t>Conclusion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76351"/>
            <a:ext cx="8229600" cy="3490912"/>
          </a:xfrm>
        </p:spPr>
        <p:txBody>
          <a:bodyPr>
            <a:normAutofit/>
          </a:bodyPr>
          <a:lstStyle/>
          <a:p>
            <a:r>
              <a:rPr lang="en-US" sz="2400" dirty="0"/>
              <a:t>Attention algorithm in graph nets helps improve performance.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Visualizing the attention weights allows interpretation of the model.</a:t>
            </a:r>
          </a:p>
          <a:p>
            <a:endParaRPr lang="en-US" sz="2400" dirty="0">
              <a:solidFill>
                <a:schemeClr val="tx1"/>
              </a:solidFill>
              <a:sym typeface="Wingdings" pitchFamily="2" charset="2"/>
            </a:endParaRPr>
          </a:p>
          <a:p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Future Study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Utilize features from the edges (e.g. line flow) by Edge enhanced Graph Neural Nets [6]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8FE63A-3EC5-264C-B290-6DF9C0DFCA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5ABD0-22CF-1D43-A1CF-C7C2E82CF8C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460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48878"/>
            <a:ext cx="8229600" cy="575072"/>
          </a:xfrm>
        </p:spPr>
        <p:txBody>
          <a:bodyPr>
            <a:normAutofit/>
          </a:bodyPr>
          <a:lstStyle/>
          <a:p>
            <a:r>
              <a:rPr lang="en-US" sz="2800" dirty="0"/>
              <a:t>Reference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76351"/>
            <a:ext cx="8229600" cy="34909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/>
              <a:t>[1] D. Deka and S. </a:t>
            </a:r>
            <a:r>
              <a:rPr lang="en-US" sz="1100" dirty="0" err="1"/>
              <a:t>Misra</a:t>
            </a:r>
            <a:r>
              <a:rPr lang="en-US" sz="1100" dirty="0"/>
              <a:t>, “Learning for DC-OPF: Classifying active sets using neural nets,” 2019 IEEE Milan </a:t>
            </a:r>
            <a:r>
              <a:rPr lang="en-US" sz="1100" dirty="0" err="1"/>
              <a:t>PowerTech</a:t>
            </a:r>
            <a:r>
              <a:rPr lang="en-US" sz="1100" dirty="0"/>
              <a:t>, Milan, Italy, 2019, pp. 1-6.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[2] T. </a:t>
            </a:r>
            <a:r>
              <a:rPr lang="en-US" sz="1100" dirty="0" err="1"/>
              <a:t>Kipf</a:t>
            </a:r>
            <a:r>
              <a:rPr lang="en-US" sz="1100" dirty="0"/>
              <a:t> and M. Welling, "Semi-Supervised Classification with Graph Convolutional Networks", </a:t>
            </a:r>
            <a:r>
              <a:rPr lang="en-US" sz="1100" i="1" dirty="0" err="1"/>
              <a:t>arXiv.org</a:t>
            </a:r>
            <a:r>
              <a:rPr lang="en-US" sz="1100" dirty="0"/>
              <a:t>, 2021. [Online]. Available: </a:t>
            </a:r>
            <a:r>
              <a:rPr lang="en-US" sz="1100" dirty="0">
                <a:hlinkClick r:id="rId2"/>
              </a:rPr>
              <a:t>https://arxiv.org/abs/1609.02907</a:t>
            </a:r>
            <a:r>
              <a:rPr lang="en-US" sz="1100" dirty="0"/>
              <a:t>. [Accessed: 13- May- 2021].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[3] P. </a:t>
            </a:r>
            <a:r>
              <a:rPr lang="en-US" sz="1100" dirty="0" err="1"/>
              <a:t>Veličković</a:t>
            </a:r>
            <a:r>
              <a:rPr lang="en-US" sz="1100" dirty="0"/>
              <a:t>, G. </a:t>
            </a:r>
            <a:r>
              <a:rPr lang="en-US" sz="1100" dirty="0" err="1"/>
              <a:t>Cucurull</a:t>
            </a:r>
            <a:r>
              <a:rPr lang="en-US" sz="1100" dirty="0"/>
              <a:t>, A. Casanova, A. Romero, P. </a:t>
            </a:r>
            <a:r>
              <a:rPr lang="en-US" sz="1100" dirty="0" err="1"/>
              <a:t>Liò</a:t>
            </a:r>
            <a:r>
              <a:rPr lang="en-US" sz="1100" dirty="0"/>
              <a:t> and Y. </a:t>
            </a:r>
            <a:r>
              <a:rPr lang="en-US" sz="1100" dirty="0" err="1"/>
              <a:t>Bengio</a:t>
            </a:r>
            <a:r>
              <a:rPr lang="en-US" sz="1100" dirty="0"/>
              <a:t>, "Graph Attention Networks", </a:t>
            </a:r>
            <a:r>
              <a:rPr lang="en-US" sz="1100" i="1" dirty="0" err="1"/>
              <a:t>arXiv.org</a:t>
            </a:r>
            <a:r>
              <a:rPr lang="en-US" sz="1100" dirty="0"/>
              <a:t>, 2021. [Online]. Available: </a:t>
            </a:r>
            <a:r>
              <a:rPr lang="en-US" sz="1100" dirty="0">
                <a:hlinkClick r:id="rId3"/>
              </a:rPr>
              <a:t>https://arxiv.org/abs/1710.10903</a:t>
            </a:r>
            <a:r>
              <a:rPr lang="en-US" sz="1100" dirty="0"/>
              <a:t>. [Accessed: 13- May- 2021].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[4] T. Understanding, "Transformer: A Novel Neural Network Architecture for Language Understanding", </a:t>
            </a:r>
            <a:r>
              <a:rPr lang="en-US" sz="1100" i="1" dirty="0"/>
              <a:t>Google AI Blog</a:t>
            </a:r>
            <a:r>
              <a:rPr lang="en-US" sz="1100" dirty="0"/>
              <a:t>, 2021. [Online]. Available: </a:t>
            </a:r>
            <a:r>
              <a:rPr lang="en-US" sz="1100" dirty="0">
                <a:hlinkClick r:id="rId4"/>
              </a:rPr>
              <a:t>https://ai.googleblog.com/2017/08/transformer-novel-neural-network.html</a:t>
            </a:r>
            <a:r>
              <a:rPr lang="en-US" sz="1100" dirty="0"/>
              <a:t>. [Accessed: 13- May- 2021].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[5] The IEEE PES Task Force on Benchmarks for Validation of Emerging Power System Algorithms, “</a:t>
            </a:r>
            <a:r>
              <a:rPr lang="en-US" sz="1100" dirty="0" err="1"/>
              <a:t>PGLib</a:t>
            </a:r>
            <a:r>
              <a:rPr lang="en-US" sz="1100" dirty="0"/>
              <a:t> Optimal Power Flow Bench-marks,” Published online at </a:t>
            </a:r>
            <a:r>
              <a:rPr lang="en-US" sz="1100" dirty="0">
                <a:hlinkClick r:id="rId5"/>
              </a:rPr>
              <a:t>https://github.com/power-grid-lib/pglib-opf</a:t>
            </a:r>
            <a:r>
              <a:rPr lang="en-US" sz="1100" dirty="0"/>
              <a:t>, [Accessed: 3- Apr- 2020].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[6] L. Gong and Q. Cheng, "Exploiting Edge Features in Graph Neural Networks", </a:t>
            </a:r>
            <a:r>
              <a:rPr lang="en-US" sz="1100" i="1" dirty="0" err="1"/>
              <a:t>arXiv.org</a:t>
            </a:r>
            <a:r>
              <a:rPr lang="en-US" sz="1100" dirty="0"/>
              <a:t>, 2021. [Online]. Available: </a:t>
            </a:r>
            <a:r>
              <a:rPr lang="en-US" sz="1100" dirty="0">
                <a:hlinkClick r:id="rId6"/>
              </a:rPr>
              <a:t>https://arxiv.org/abs/1809.02709</a:t>
            </a:r>
            <a:r>
              <a:rPr lang="en-US" sz="1100" dirty="0"/>
              <a:t>. [Accessed: 29- Apr- 2021].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8FE63A-3EC5-264C-B290-6DF9C0DFCA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5ABD0-22CF-1D43-A1CF-C7C2E82CF8C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461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48878"/>
            <a:ext cx="8229600" cy="575072"/>
          </a:xfrm>
        </p:spPr>
        <p:txBody>
          <a:bodyPr>
            <a:normAutofit/>
          </a:bodyPr>
          <a:lstStyle/>
          <a:p>
            <a:r>
              <a:rPr lang="en-US" sz="2800" dirty="0"/>
              <a:t>Motivation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76351"/>
            <a:ext cx="8229600" cy="34909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Optimal Power Flow (OPF) problem.</a:t>
            </a:r>
          </a:p>
          <a:p>
            <a:pPr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dirty="0"/>
              <a:t>Increasing uncertainty and variability in energy sources and demands. </a:t>
            </a:r>
            <a:br>
              <a:rPr lang="en-US" sz="2000" dirty="0"/>
            </a:br>
            <a:r>
              <a:rPr lang="en-US" sz="2000" dirty="0">
                <a:sym typeface="Wingdings" pitchFamily="2" charset="2"/>
              </a:rPr>
              <a:t> Increasing </a:t>
            </a:r>
            <a:r>
              <a:rPr lang="en-US" sz="2000" dirty="0"/>
              <a:t>uncertainty realizations [1].</a:t>
            </a:r>
            <a:r>
              <a:rPr lang="en-US" sz="2000" dirty="0">
                <a:sym typeface="Wingdings" pitchFamily="2" charset="2"/>
              </a:rPr>
              <a:t> </a:t>
            </a:r>
            <a:endParaRPr lang="en-US" sz="2000" dirty="0"/>
          </a:p>
          <a:p>
            <a:pPr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dirty="0"/>
              <a:t>To respond to the observed uncertainty realizations </a:t>
            </a:r>
            <a:endParaRPr lang="en-US" sz="2000" dirty="0">
              <a:sym typeface="Wingdings" pitchFamily="2" charset="2"/>
            </a:endParaRPr>
          </a:p>
          <a:p>
            <a:pPr lvl="1">
              <a:lnSpc>
                <a:spcPct val="110000"/>
              </a:lnSpc>
            </a:pPr>
            <a:r>
              <a:rPr lang="en-US" sz="1600" dirty="0"/>
              <a:t>The optimal solution needs to be updated near real-time.</a:t>
            </a:r>
          </a:p>
          <a:p>
            <a:pPr lvl="1">
              <a:lnSpc>
                <a:spcPct val="110000"/>
              </a:lnSpc>
            </a:pPr>
            <a:r>
              <a:rPr lang="en-US" sz="1600" dirty="0">
                <a:sym typeface="Wingdings" pitchFamily="2" charset="2"/>
              </a:rPr>
              <a:t>Utilize Neural Nets (Fully Connected) for fast OPF solving [1].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8FE63A-3EC5-264C-B290-6DF9C0DFCA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5ABD0-22CF-1D43-A1CF-C7C2E82CF8C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48878"/>
            <a:ext cx="8229600" cy="575072"/>
          </a:xfrm>
        </p:spPr>
        <p:txBody>
          <a:bodyPr>
            <a:normAutofit/>
          </a:bodyPr>
          <a:lstStyle/>
          <a:p>
            <a:r>
              <a:rPr lang="en-US" sz="2800" dirty="0"/>
              <a:t>Problem Formulation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76351"/>
            <a:ext cx="8229600" cy="34909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Limitations of Fully Connected Neural Nets (FCNN).</a:t>
            </a:r>
          </a:p>
          <a:p>
            <a:pPr lvl="1">
              <a:lnSpc>
                <a:spcPct val="110000"/>
              </a:lnSpc>
            </a:pPr>
            <a:r>
              <a:rPr lang="en-US" sz="1600" dirty="0">
                <a:sym typeface="Wingdings" pitchFamily="2" charset="2"/>
              </a:rPr>
              <a:t>Requires too many training parameters for sufficient performance.</a:t>
            </a:r>
          </a:p>
          <a:p>
            <a:pPr lvl="1">
              <a:lnSpc>
                <a:spcPct val="110000"/>
              </a:lnSpc>
            </a:pPr>
            <a:r>
              <a:rPr lang="en-US" sz="1600" dirty="0">
                <a:sym typeface="Wingdings" pitchFamily="2" charset="2"/>
              </a:rPr>
              <a:t>No interpretability.</a:t>
            </a:r>
          </a:p>
          <a:p>
            <a:pPr lvl="1">
              <a:lnSpc>
                <a:spcPct val="110000"/>
              </a:lnSpc>
            </a:pPr>
            <a:endParaRPr lang="en-US" sz="1600" dirty="0">
              <a:sym typeface="Wingdings" pitchFamily="2" charset="2"/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sym typeface="Wingdings" pitchFamily="2" charset="2"/>
              </a:rPr>
              <a:t>Utilize attention algorithms to have </a:t>
            </a:r>
            <a:br>
              <a:rPr lang="en-US" sz="2000" dirty="0">
                <a:sym typeface="Wingdings" pitchFamily="2" charset="2"/>
              </a:rPr>
            </a:br>
            <a:r>
              <a:rPr lang="en-US" sz="2000" dirty="0">
                <a:sym typeface="Wingdings" pitchFamily="2" charset="2"/>
              </a:rPr>
              <a:t>better performance and interpretability of the model.</a:t>
            </a:r>
          </a:p>
          <a:p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8FE63A-3EC5-264C-B290-6DF9C0DFCA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5ABD0-22CF-1D43-A1CF-C7C2E82CF8C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273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48878"/>
            <a:ext cx="8229600" cy="575072"/>
          </a:xfrm>
        </p:spPr>
        <p:txBody>
          <a:bodyPr>
            <a:normAutofit/>
          </a:bodyPr>
          <a:lstStyle/>
          <a:p>
            <a:r>
              <a:rPr lang="en-US" sz="2800" dirty="0"/>
              <a:t>Proposed Approach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76351"/>
            <a:ext cx="8229600" cy="349091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Utilize Graph Conv Nets and Graph Attention Nets to solve OPF problems.</a:t>
            </a:r>
          </a:p>
          <a:p>
            <a:pPr>
              <a:lnSpc>
                <a:spcPct val="120000"/>
              </a:lnSpc>
            </a:pP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/>
              <a:t>Graph Conv Networks [2]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Training the parameters based on the power system’s topology.</a:t>
            </a:r>
            <a:br>
              <a:rPr lang="en-US" sz="2000" dirty="0"/>
            </a:br>
            <a:r>
              <a:rPr lang="en-US" sz="2000" dirty="0">
                <a:sym typeface="Wingdings" pitchFamily="2" charset="2"/>
              </a:rPr>
              <a:t> L</a:t>
            </a:r>
            <a:r>
              <a:rPr lang="en-US" sz="2000" dirty="0"/>
              <a:t>ess training parameters.</a:t>
            </a:r>
            <a:br>
              <a:rPr lang="en-US" sz="2000" dirty="0"/>
            </a:br>
            <a:r>
              <a:rPr lang="en-US" sz="2000" dirty="0">
                <a:sym typeface="Wingdings" pitchFamily="2" charset="2"/>
              </a:rPr>
              <a:t> Allows us to utilize attention algorithms.</a:t>
            </a:r>
            <a:r>
              <a:rPr lang="en-US" sz="2000" dirty="0"/>
              <a:t> </a:t>
            </a:r>
          </a:p>
          <a:p>
            <a:pPr lvl="2">
              <a:lnSpc>
                <a:spcPct val="120000"/>
              </a:lnSpc>
            </a:pPr>
            <a:endParaRPr lang="en-US" sz="1600" dirty="0"/>
          </a:p>
          <a:p>
            <a:pPr>
              <a:lnSpc>
                <a:spcPct val="120000"/>
              </a:lnSpc>
            </a:pPr>
            <a:r>
              <a:rPr lang="en-US" sz="2400" dirty="0"/>
              <a:t>Graph Attention Networks [3]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Better performance.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Model’s interpretability.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8FE63A-3EC5-264C-B290-6DF9C0DFCA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5ABD0-22CF-1D43-A1CF-C7C2E82CF8C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844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48878"/>
            <a:ext cx="8229600" cy="575072"/>
          </a:xfrm>
        </p:spPr>
        <p:txBody>
          <a:bodyPr>
            <a:normAutofit/>
          </a:bodyPr>
          <a:lstStyle/>
          <a:p>
            <a:r>
              <a:rPr lang="en-US" sz="2800" dirty="0"/>
              <a:t>Graph Conv Networks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76351"/>
                <a:ext cx="8229600" cy="349091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𝒩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e>
                    </m:nary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p>
                    </m:sSup>
                  </m:oMath>
                </a14:m>
                <a:r>
                  <a:rPr lang="en-US" sz="2000" dirty="0"/>
                  <a:t>: feature vector of node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p>
                    </m:sSup>
                  </m:oMath>
                </a14:m>
                <a:r>
                  <a:rPr lang="en-US" sz="2000" dirty="0"/>
                  <a:t>: weights (training parameters)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000" dirty="0"/>
                  <a:t>: activation function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Reduce the number of training parameters</a:t>
                </a:r>
              </a:p>
              <a:p>
                <a:pPr lvl="1"/>
                <a:r>
                  <a:rPr lang="en-US" sz="2000" dirty="0"/>
                  <a:t>Less overfitting, low computational cost</a:t>
                </a:r>
              </a:p>
              <a:p>
                <a:r>
                  <a:rPr lang="en-US" sz="2400" dirty="0"/>
                  <a:t>Learn local features</a:t>
                </a:r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76351"/>
                <a:ext cx="8229600" cy="3490912"/>
              </a:xfrm>
              <a:blipFill>
                <a:blip r:embed="rId2"/>
                <a:stretch>
                  <a:fillRect l="-1080" t="-17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8FE63A-3EC5-264C-B290-6DF9C0DFCA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5ABD0-22CF-1D43-A1CF-C7C2E82CF8C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769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48878"/>
            <a:ext cx="8229600" cy="575072"/>
          </a:xfrm>
        </p:spPr>
        <p:txBody>
          <a:bodyPr>
            <a:normAutofit/>
          </a:bodyPr>
          <a:lstStyle/>
          <a:p>
            <a:r>
              <a:rPr lang="en-US" sz="2800" dirty="0"/>
              <a:t>Graph Attention Networks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76351"/>
                <a:ext cx="8229600" cy="349091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Attention coefficient: </a:t>
                </a:r>
                <a:endParaRPr lang="en-US" sz="2000" dirty="0"/>
              </a:p>
              <a:p>
                <a:pPr lvl="1"/>
                <a:r>
                  <a:rPr lang="en-US" sz="1600" dirty="0"/>
                  <a:t>Importance of node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600" dirty="0"/>
                  <a:t>’s features to node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600" dirty="0"/>
                  <a:t>.</a:t>
                </a:r>
                <a:br>
                  <a:rPr lang="en-US" sz="1600" dirty="0"/>
                </a:br>
                <a:br>
                  <a:rPr lang="en-US" sz="16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𝑾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sz="1200" b="0" i="1" dirty="0">
                    <a:latin typeface="Cambria Math" panose="02040503050406030204" pitchFamily="18" charset="0"/>
                  </a:rPr>
                </a:br>
                <a:br>
                  <a:rPr lang="en-US" sz="12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endParaRPr lang="en-US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000" dirty="0"/>
                  <a:t>Normalized Attention coefficient </a:t>
                </a:r>
              </a:p>
              <a:p>
                <a:pPr lvl="1"/>
                <a:r>
                  <a:rPr lang="en-US" sz="1600" dirty="0"/>
                  <a:t>Easily comparable across different neighbor nodes</a:t>
                </a:r>
                <a:br>
                  <a:rPr lang="en-US" sz="1600" dirty="0"/>
                </a:br>
                <a:br>
                  <a:rPr lang="en-US" sz="16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𝒩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76351"/>
                <a:ext cx="8229600" cy="3490912"/>
              </a:xfrm>
              <a:blipFill>
                <a:blip r:embed="rId2"/>
                <a:stretch>
                  <a:fillRect l="-1080" t="-2174" b="-9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8FE63A-3EC5-264C-B290-6DF9C0DFCA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5ABD0-22CF-1D43-A1CF-C7C2E82CF8C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278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48878"/>
            <a:ext cx="8229600" cy="575072"/>
          </a:xfrm>
        </p:spPr>
        <p:txBody>
          <a:bodyPr>
            <a:normAutofit/>
          </a:bodyPr>
          <a:lstStyle/>
          <a:p>
            <a:r>
              <a:rPr lang="en-US" sz="2800" dirty="0"/>
              <a:t>Graph Attention Networks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76351"/>
                <a:ext cx="8229600" cy="34909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e>
                      </m:nary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76351"/>
                <a:ext cx="8229600" cy="3490912"/>
              </a:xfrm>
              <a:blipFill>
                <a:blip r:embed="rId2"/>
                <a:stretch>
                  <a:fillRect t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8FE63A-3EC5-264C-B290-6DF9C0DFCA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5ABD0-22CF-1D43-A1CF-C7C2E82CF8C4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F0F26F-C726-1244-856A-90EA039AF5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644" y="2518768"/>
            <a:ext cx="3949987" cy="255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234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48878"/>
            <a:ext cx="8229600" cy="575072"/>
          </a:xfrm>
        </p:spPr>
        <p:txBody>
          <a:bodyPr>
            <a:normAutofit/>
          </a:bodyPr>
          <a:lstStyle/>
          <a:p>
            <a:r>
              <a:rPr lang="en-US" sz="2800" dirty="0"/>
              <a:t>Attention in Natural Language Process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76351"/>
            <a:ext cx="8229600" cy="3490912"/>
          </a:xfrm>
        </p:spPr>
        <p:txBody>
          <a:bodyPr>
            <a:normAutofit/>
          </a:bodyPr>
          <a:lstStyle/>
          <a:p>
            <a:r>
              <a:rPr lang="en-US" sz="2400" dirty="0"/>
              <a:t>Interpretability in NLP [4]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8FE63A-3EC5-264C-B290-6DF9C0DFCA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5ABD0-22CF-1D43-A1CF-C7C2E82CF8C4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844439D6-AFAB-5B44-B4F0-83550EDB5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1812608"/>
            <a:ext cx="7160029" cy="295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327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48878"/>
            <a:ext cx="8229600" cy="575072"/>
          </a:xfrm>
        </p:spPr>
        <p:txBody>
          <a:bodyPr>
            <a:normAutofit/>
          </a:bodyPr>
          <a:lstStyle/>
          <a:p>
            <a:r>
              <a:rPr lang="en-US" sz="2800" dirty="0"/>
              <a:t>Experiments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76351"/>
            <a:ext cx="8229600" cy="349091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US" sz="2400" dirty="0"/>
              <a:t>Dataset</a:t>
            </a:r>
          </a:p>
          <a:p>
            <a:pPr lvl="1">
              <a:lnSpc>
                <a:spcPct val="170000"/>
              </a:lnSpc>
            </a:pPr>
            <a:r>
              <a:rPr lang="en-US" sz="2000" dirty="0"/>
              <a:t>IEEE PES </a:t>
            </a:r>
            <a:r>
              <a:rPr lang="en-US" sz="2000" dirty="0" err="1"/>
              <a:t>PGLib</a:t>
            </a:r>
            <a:r>
              <a:rPr lang="en-US" sz="2000" dirty="0"/>
              <a:t>-OPF benchmark library [5]</a:t>
            </a:r>
          </a:p>
          <a:p>
            <a:pPr>
              <a:lnSpc>
                <a:spcPct val="170000"/>
              </a:lnSpc>
            </a:pPr>
            <a:r>
              <a:rPr lang="en-US" sz="2400" dirty="0"/>
              <a:t>Generating datasets for the learning</a:t>
            </a:r>
          </a:p>
          <a:p>
            <a:pPr lvl="1">
              <a:lnSpc>
                <a:spcPct val="170000"/>
              </a:lnSpc>
            </a:pPr>
            <a:r>
              <a:rPr lang="en-US" sz="2000" dirty="0"/>
              <a:t>Input features</a:t>
            </a:r>
          </a:p>
          <a:p>
            <a:pPr lvl="2">
              <a:lnSpc>
                <a:spcPct val="170000"/>
              </a:lnSpc>
            </a:pPr>
            <a:r>
              <a:rPr lang="en-US" sz="1600" dirty="0"/>
              <a:t>Demand loads + uncertainty realization </a:t>
            </a:r>
          </a:p>
          <a:p>
            <a:pPr lvl="2">
              <a:lnSpc>
                <a:spcPct val="170000"/>
              </a:lnSpc>
            </a:pPr>
            <a:endParaRPr lang="en-US" sz="2000" dirty="0"/>
          </a:p>
          <a:p>
            <a:pPr lvl="1">
              <a:lnSpc>
                <a:spcPct val="170000"/>
              </a:lnSpc>
            </a:pPr>
            <a:r>
              <a:rPr lang="en-US" sz="2000" dirty="0"/>
              <a:t>Output targets</a:t>
            </a:r>
          </a:p>
          <a:p>
            <a:pPr lvl="2">
              <a:lnSpc>
                <a:spcPct val="170000"/>
              </a:lnSpc>
            </a:pPr>
            <a:r>
              <a:rPr lang="en-US" sz="1600" dirty="0"/>
              <a:t>OPF solution (solved by Matpower7.1): Generators in active constraint condition.</a:t>
            </a:r>
          </a:p>
          <a:p>
            <a:pPr lvl="2">
              <a:lnSpc>
                <a:spcPct val="170000"/>
              </a:lnSpc>
            </a:pPr>
            <a:endParaRPr lang="en-US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8FE63A-3EC5-264C-B290-6DF9C0DFCA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5ABD0-22CF-1D43-A1CF-C7C2E82CF8C4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948ECF-E624-F148-9429-FE334C5A3C8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536" y="3562350"/>
            <a:ext cx="2569464" cy="19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3202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"/>
  <p:tag name="ORIGINALWIDTH" val="1686"/>
  <p:tag name="LATEXADDIN" val="\documentclass{article}&#10;\usepackage{amsmath}&#10;\usepackage{amssymb}&#10;\pagestyle{empty}&#10;\begin{document}&#10;&#10;$$&#10;d := d + \mathcal{N}(\mu=0, \sigma = 0.09 * d)&#10;$$&#10;&#10;\end{document}"/>
  <p:tag name="IGUANATEXSIZE" val="15"/>
  <p:tag name="IGUANATEXCURSOR" val="146"/>
  <p:tag name="TRANSPARENCY" val="True"/>
  <p:tag name="FILENAME" val=""/>
  <p:tag name="LATEXENGINEID" val="0"/>
  <p:tag name="TEMPFOLDER" val="/private/var/folders/zp/bfdd5f395s5c35fkblw_8g9h0000gn/T/com.microsoft.Powerpoint/TemporaryItems/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16-9 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6-9 White Backgrou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6540</TotalTime>
  <Words>779</Words>
  <Application>Microsoft Macintosh PowerPoint</Application>
  <PresentationFormat>On-screen Show (16:9)</PresentationFormat>
  <Paragraphs>107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Black</vt:lpstr>
      <vt:lpstr>Calibri</vt:lpstr>
      <vt:lpstr>Cambria Math</vt:lpstr>
      <vt:lpstr>16-9 Cover</vt:lpstr>
      <vt:lpstr>16-9 White Backgroud</vt:lpstr>
      <vt:lpstr>PowerPoint Presentation</vt:lpstr>
      <vt:lpstr>Motivation</vt:lpstr>
      <vt:lpstr>Problem Formulation</vt:lpstr>
      <vt:lpstr>Proposed Approach</vt:lpstr>
      <vt:lpstr>Graph Conv Networks</vt:lpstr>
      <vt:lpstr>Graph Attention Networks</vt:lpstr>
      <vt:lpstr>Graph Attention Networks</vt:lpstr>
      <vt:lpstr>Attention in Natural Language Process</vt:lpstr>
      <vt:lpstr>Experiments</vt:lpstr>
      <vt:lpstr>Experiments</vt:lpstr>
      <vt:lpstr>Experiments</vt:lpstr>
      <vt:lpstr>Results</vt:lpstr>
      <vt:lpstr>Results</vt:lpstr>
      <vt:lpstr>Results</vt:lpstr>
      <vt:lpstr>Conclusion</vt:lpstr>
      <vt:lpstr>Reference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University Marketing and Creative Services</dc:creator>
  <cp:keywords/>
  <dc:description/>
  <cp:lastModifiedBy>Park JeeHyun</cp:lastModifiedBy>
  <cp:revision>445</cp:revision>
  <cp:lastPrinted>2021-05-13T18:12:27Z</cp:lastPrinted>
  <dcterms:created xsi:type="dcterms:W3CDTF">2011-06-30T15:04:08Z</dcterms:created>
  <dcterms:modified xsi:type="dcterms:W3CDTF">2021-05-13T18:19:27Z</dcterms:modified>
  <cp:category/>
</cp:coreProperties>
</file>