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669" r:id="rId2"/>
  </p:sldMasterIdLst>
  <p:notesMasterIdLst>
    <p:notesMasterId r:id="rId18"/>
  </p:notesMasterIdLst>
  <p:sldIdLst>
    <p:sldId id="714" r:id="rId3"/>
    <p:sldId id="719" r:id="rId4"/>
    <p:sldId id="710" r:id="rId5"/>
    <p:sldId id="715" r:id="rId6"/>
    <p:sldId id="724" r:id="rId7"/>
    <p:sldId id="725" r:id="rId8"/>
    <p:sldId id="722" r:id="rId9"/>
    <p:sldId id="726" r:id="rId10"/>
    <p:sldId id="721" r:id="rId11"/>
    <p:sldId id="716" r:id="rId12"/>
    <p:sldId id="727" r:id="rId13"/>
    <p:sldId id="723" r:id="rId14"/>
    <p:sldId id="728" r:id="rId15"/>
    <p:sldId id="717" r:id="rId16"/>
    <p:sldId id="718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7AD63337-F0AE-C24C-B298-026ED8A00414}">
          <p14:sldIdLst>
            <p14:sldId id="714"/>
            <p14:sldId id="719"/>
          </p14:sldIdLst>
        </p14:section>
        <p14:section name="Motivation" id="{46C71E97-F1B4-A24C-83FC-D3240F718E7C}">
          <p14:sldIdLst>
            <p14:sldId id="710"/>
          </p14:sldIdLst>
        </p14:section>
        <p14:section name="Proposed Approach" id="{9A748B1F-55D8-6842-8470-A79846166790}">
          <p14:sldIdLst>
            <p14:sldId id="715"/>
            <p14:sldId id="724"/>
            <p14:sldId id="725"/>
            <p14:sldId id="722"/>
            <p14:sldId id="726"/>
            <p14:sldId id="721"/>
          </p14:sldIdLst>
        </p14:section>
        <p14:section name="Experiments &amp; Result" id="{0516C425-80E1-374F-81C9-8B27B1650AC0}">
          <p14:sldIdLst>
            <p14:sldId id="716"/>
            <p14:sldId id="727"/>
            <p14:sldId id="723"/>
            <p14:sldId id="728"/>
          </p14:sldIdLst>
        </p14:section>
        <p14:section name="Conclusions" id="{783DA0FB-F91C-9948-9CD4-A671788899CC}">
          <p14:sldIdLst>
            <p14:sldId id="717"/>
          </p14:sldIdLst>
        </p14:section>
        <p14:section name="References" id="{31E296A9-5DBD-6049-A87E-13851444A6FC}">
          <p14:sldIdLst>
            <p14:sldId id="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0952" autoAdjust="0"/>
  </p:normalViewPr>
  <p:slideViewPr>
    <p:cSldViewPr>
      <p:cViewPr varScale="1">
        <p:scale>
          <a:sx n="155" d="100"/>
          <a:sy n="155" d="100"/>
        </p:scale>
        <p:origin x="9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4/13/21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5CB1-AD94-334F-8DE4-A413257E7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A756-2E33-D546-B3FB-557369187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238B-B5E3-A047-A7FA-180D17D51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6904-B73D-7C48-826D-1E37255DE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CBDAE-ED67-474F-AB3D-041667475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99C2-0838-2C4F-9C1E-A0E9F3D07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CC8BC-FB8A-524A-9C1F-C6FBFE9AC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04165-C751-B545-A4BD-395D35E15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4F661-B558-E640-8E3F-DEE6D82C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A756-2E33-D546-B3FB-557369187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E2D60-F753-3E46-9EFF-0EE51181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ABD0-22CF-1D43-A1CF-C7C2E82C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cap="all" dirty="0" err="1">
                <a:solidFill>
                  <a:srgbClr val="BF5700"/>
                </a:solidFill>
                <a:latin typeface="Arial Black" charset="0"/>
              </a:rPr>
              <a:t>Jeehyun</a:t>
            </a:r>
            <a:r>
              <a:rPr lang="en-US" sz="1050" cap="all" dirty="0">
                <a:solidFill>
                  <a:srgbClr val="BF5700"/>
                </a:solidFill>
                <a:latin typeface="Arial Black" charset="0"/>
              </a:rPr>
              <a:t> park</a:t>
            </a:r>
            <a:endParaRPr lang="en-US" sz="1050" b="0" i="0" cap="all" baseline="0" dirty="0">
              <a:solidFill>
                <a:srgbClr val="BF5700"/>
              </a:solidFill>
              <a:latin typeface="Arial Black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M.S. Student,</a:t>
            </a:r>
            <a:r>
              <a:rPr lang="en-US" sz="1050" baseline="0" dirty="0">
                <a:solidFill>
                  <a:srgbClr val="BF5700"/>
                </a:solidFill>
              </a:rPr>
              <a:t> 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charset="0"/>
              </a:rPr>
              <a:t>Month 20xx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BF5700"/>
                </a:solidFill>
              </a:rPr>
              <a:t>Learning for DC-OPF: </a:t>
            </a:r>
            <a:br>
              <a:rPr lang="en-US" sz="2800" dirty="0">
                <a:solidFill>
                  <a:srgbClr val="BF5700"/>
                </a:solidFill>
              </a:rPr>
            </a:br>
            <a:r>
              <a:rPr lang="en-US" sz="2800" dirty="0">
                <a:solidFill>
                  <a:srgbClr val="BF5700"/>
                </a:solidFill>
              </a:rPr>
              <a:t>Classifying Active Constraints using Graph Attention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Insert your subtitle or any additional description text here up to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A60D9-22CC-DE48-8779-9A314A79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Experiment settings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NNs (baseline)</a:t>
            </a:r>
          </a:p>
          <a:p>
            <a:pPr lvl="1"/>
            <a:r>
              <a:rPr lang="en-US" sz="2000" dirty="0"/>
              <a:t>GNN</a:t>
            </a:r>
          </a:p>
          <a:p>
            <a:pPr lvl="1"/>
            <a:r>
              <a:rPr lang="en-US" sz="2000" dirty="0"/>
              <a:t>GAT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000" dirty="0"/>
              <a:t>Interpretability (weights visualization)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5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Proposed Approach</a:t>
            </a:r>
          </a:p>
          <a:p>
            <a:pPr lvl="1"/>
            <a:r>
              <a:rPr lang="en-US" sz="2000" dirty="0"/>
              <a:t>Graph Neural Network</a:t>
            </a:r>
          </a:p>
          <a:p>
            <a:pPr lvl="1"/>
            <a:r>
              <a:rPr lang="en-US" sz="2000" dirty="0"/>
              <a:t>Attention Method</a:t>
            </a:r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Optimal Power Flow (OPF) problem.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Increasing uncertainty and variability in energy sources and demand. 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Increasing </a:t>
            </a:r>
            <a:r>
              <a:rPr lang="en-US" sz="2000" dirty="0"/>
              <a:t>uncertainty realizations.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To respond to observed uncertainty realizations 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The optimal solution needs to be updated near real-time.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Neural Nets for fast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Neural Nets works well, but it is like a black box.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 No interpretability.</a:t>
            </a:r>
            <a:br>
              <a:rPr lang="en-US" sz="2000" dirty="0">
                <a:sym typeface="Wingdings" pitchFamily="2" charset="2"/>
              </a:rPr>
            </a:br>
            <a:endParaRPr lang="en-US" sz="2000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ym typeface="Wingdings" pitchFamily="2" charset="2"/>
              </a:rPr>
              <a:t>We want to figure out which sources or demand loads (uncertainty elements) keep causing the OPF update.  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Proposed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Graph Neural Network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Why?</a:t>
            </a:r>
          </a:p>
          <a:p>
            <a:pPr lvl="2"/>
            <a:r>
              <a:rPr lang="en-US" sz="1600" dirty="0"/>
              <a:t>Training the parameters based on the power system topology.</a:t>
            </a:r>
          </a:p>
          <a:p>
            <a:pPr lvl="2"/>
            <a:r>
              <a:rPr lang="en-US" sz="1600" dirty="0"/>
              <a:t>Less training parameters.</a:t>
            </a:r>
          </a:p>
          <a:p>
            <a:pPr lvl="2"/>
            <a:r>
              <a:rPr lang="en-US" sz="1600" dirty="0"/>
              <a:t>Topology based training </a:t>
            </a:r>
            <a:r>
              <a:rPr lang="en-US" sz="1600" dirty="0">
                <a:sym typeface="Wingdings" pitchFamily="2" charset="2"/>
              </a:rPr>
              <a:t> allows us to utilize attention algorithm.</a:t>
            </a:r>
            <a:r>
              <a:rPr lang="en-US" sz="1600" dirty="0"/>
              <a:t> </a:t>
            </a:r>
          </a:p>
          <a:p>
            <a:pPr lvl="2"/>
            <a:endParaRPr lang="en-US" sz="1600" dirty="0"/>
          </a:p>
          <a:p>
            <a:r>
              <a:rPr lang="en-US" sz="2400" b="1" dirty="0"/>
              <a:t>Attention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Why?</a:t>
            </a:r>
          </a:p>
          <a:p>
            <a:pPr lvl="2"/>
            <a:r>
              <a:rPr lang="en-US" sz="1600" dirty="0"/>
              <a:t>Interpretability, it is not like a black box.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Graph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What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Graph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Why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Attention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What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Attention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Why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5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575072"/>
          </a:xfrm>
        </p:spPr>
        <p:txBody>
          <a:bodyPr>
            <a:normAutofit/>
          </a:bodyPr>
          <a:lstStyle/>
          <a:p>
            <a:r>
              <a:rPr lang="en-US" sz="2800" dirty="0"/>
              <a:t>Attention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490912"/>
          </a:xfrm>
        </p:spPr>
        <p:txBody>
          <a:bodyPr>
            <a:normAutofit/>
          </a:bodyPr>
          <a:lstStyle/>
          <a:p>
            <a:r>
              <a:rPr lang="en-US" sz="2400" dirty="0"/>
              <a:t>Interpretability in NLP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FE63A-3EC5-264C-B290-6DF9C0DFC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5ABD0-22CF-1D43-A1CF-C7C2E82CF8C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44439D6-AFAB-5B44-B4F0-83550EDB5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12608"/>
            <a:ext cx="7160029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700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</TotalTime>
  <Words>258</Words>
  <Application>Microsoft Macintosh PowerPoint</Application>
  <PresentationFormat>On-screen Show (16:9)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16-9 Cover</vt:lpstr>
      <vt:lpstr>16-9 White Backgroud</vt:lpstr>
      <vt:lpstr>PowerPoint Presentation</vt:lpstr>
      <vt:lpstr>Contents</vt:lpstr>
      <vt:lpstr>Motivation</vt:lpstr>
      <vt:lpstr>Proposed Approach</vt:lpstr>
      <vt:lpstr>Graph Neural Network</vt:lpstr>
      <vt:lpstr>Graph Neural Network</vt:lpstr>
      <vt:lpstr>Attention</vt:lpstr>
      <vt:lpstr>Attention</vt:lpstr>
      <vt:lpstr>Attention</vt:lpstr>
      <vt:lpstr>Experiments</vt:lpstr>
      <vt:lpstr>Experiments</vt:lpstr>
      <vt:lpstr>Results</vt:lpstr>
      <vt:lpstr>Results</vt:lpstr>
      <vt:lpstr>Conclusion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Park JeeHyun</cp:lastModifiedBy>
  <cp:revision>416</cp:revision>
  <cp:lastPrinted>2011-01-24T02:49:42Z</cp:lastPrinted>
  <dcterms:created xsi:type="dcterms:W3CDTF">2011-06-30T15:04:08Z</dcterms:created>
  <dcterms:modified xsi:type="dcterms:W3CDTF">2021-04-13T22:55:34Z</dcterms:modified>
  <cp:category/>
</cp:coreProperties>
</file>