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6" r:id="rId5"/>
    <p:sldId id="271" r:id="rId6"/>
    <p:sldId id="280" r:id="rId7"/>
    <p:sldId id="284" r:id="rId8"/>
    <p:sldId id="283" r:id="rId9"/>
    <p:sldId id="267" r:id="rId10"/>
    <p:sldId id="268" r:id="rId11"/>
    <p:sldId id="269" r:id="rId12"/>
    <p:sldId id="274" r:id="rId13"/>
    <p:sldId id="285" r:id="rId14"/>
    <p:sldId id="264" r:id="rId15"/>
    <p:sldId id="265" r:id="rId16"/>
    <p:sldId id="26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24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9F99E-8FC3-4F46-BA84-B9BD6B4E2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D7A503-070E-453A-A424-A69BF150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68AFA-A6E0-4C55-B810-CCBA2ECD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2020. 6. 24.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A78F0-9D9F-4EAB-83CC-2949EEE5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DA2D7-9E08-4172-B3DC-9AD2EF3E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70F11-73BA-487F-871E-8455BFB1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0ABB8-5A11-4D61-9603-5958FDE06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C6B2C-A75F-4EBE-AAC1-1DB08FF4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2020. 6. 24.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E3142-BE4C-4B23-A615-076C0B9D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568BE-7A40-4716-93D6-F0AA2EAD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8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1A42F2-CCED-4AB0-A962-653BDEB55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A7AF3E-6F4B-455B-9660-239009E50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9AFC7-40EB-4EB5-9144-9C0A5FB4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2020. 6. 24.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200EB-919B-4315-9BEC-E0DDD2E2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FD83D-1F14-4CDC-B37B-2FC53330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6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C134C-62DE-4357-9721-C6307B9B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E7B9A-30BD-4DD0-9A74-33411FD0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996BA-5A68-4D62-9C34-64B4E1EE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2020. 6. 24.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E08E5-2DD6-42E4-A50F-BEF3B399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AAF52-AA26-45A0-8E32-61A2F351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7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85B44-2464-4B14-B47E-9FE00BD4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8E9C8-311B-47F1-8C45-50334E66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49701-5097-4756-85EF-9993A48F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2020. 6. 24.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828E97-2E76-4721-97A2-444BBB90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91DA9-50B1-441E-B89E-B79A1937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73E48-9C8A-4FFE-8906-B235B594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9EB96-2B6D-4A23-9001-F7A39EBCA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235ACC-6DF9-4624-AE79-9079A42BF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5EEBA5-A398-4B52-BAF0-C399EEFF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2020. 6. 24.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86F078-2B96-4906-9DB3-1C78FAE9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D24EC-F8EA-45D9-BD52-B05B7728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3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23BD8-E1AA-4595-9E51-87848BD7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742871-AF4F-4D22-991E-47A528C06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00B61-786B-41F8-A830-A881F9169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78E2AB-B507-4EDB-AE26-359393748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3A50E6-DE1D-4D82-AAEB-953F7EE9C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80F8A0-DF37-4273-966D-D46C5353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2020. 6. 24.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6B9715-C008-496F-A9AD-F4714DCA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6ABAD5-EB05-4C1C-9FBF-D0FE785D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2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CDDA8-C8ED-4E17-B4C6-880EE0CD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577247-360E-4536-B240-DFC88A36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2020. 6. 24.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4E4055-A94E-4D0F-B0F3-5D57D3D4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DC248D-55F1-4D70-A929-1A2484A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2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A19C1F-CA9A-4BD3-B160-6D573CFA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2020. 6. 24.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F788A6-BD57-4956-A97A-E394419C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2AF659-7C28-40EA-8D4D-D72D4641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3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11AFB-21CA-46D9-AD36-B24C9012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1FED7-4C5E-45C8-9E70-4C8488A30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1C0AA6-0C64-40D9-8B5B-BCF00E48E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AC5655-7E71-4DB2-AFB6-305461E9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2020. 6. 24.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430242-7D65-4B1A-9686-FA805425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364A9-5675-4006-961D-6F57307F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8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7E319-6F52-4A2D-877D-8024987B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8DBA68-208A-4665-AB1D-75689A8F3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73E795-24A9-47CB-8569-6A8BBC30D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BEEB1-E870-4FC1-99F5-6A279D0C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2020. 6. 24.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DDE000-92CF-41A3-B90B-A15A5F0C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BF034-FAAC-4ED7-A947-9614E71C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5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6961F-CE17-41C1-B870-1C2D42B7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25A21-7CC9-4486-8FF7-76D275817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0AE08-AE86-40ED-A5B6-3C33B7837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7F239-EE01-4A70-A7D1-E3DF21DB9FCB}" type="datetimeFigureOut">
              <a:rPr lang="ko-KR" altLang="en-US" smtClean="0"/>
              <a:t>2020. 6. 24.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3573F-FC06-481B-BD7F-1FE92F65F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443A0-5A51-4E7B-B91D-FF12D4CCF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7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llustrated-self-attention-2d627e33b20a?fbclid=IwAR3GakW_fs1c_29ho4THqjpH5ltaK5tgvw9Fg5smUH3xWfeGAEBo_73mGhA" TargetMode="External"/><Relationship Id="rId2" Type="http://schemas.openxmlformats.org/officeDocument/2006/relationships/hyperlink" Target="https://ai.googleblog.com/2017/08/transformer-novel-neural-network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rPk3ohrmVclqhH7uQ7qys4oznDdAhpzF?fbclid=IwAR27cyz_wrgXN_dBtWx9tzt55zlMBBtLe2CcxWhWECuSkY_2g8WmCVZuhwU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90B53-0965-408E-A78D-4BD742024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3600" b="1" dirty="0">
                <a:latin typeface="D2Coding" charset="-127"/>
                <a:ea typeface="D2Coding" charset="-127"/>
                <a:cs typeface="D2Coding" charset="-127"/>
              </a:rPr>
              <a:t>Learning OPF using Attention</a:t>
            </a:r>
            <a:br>
              <a:rPr lang="en-US" altLang="ko-KR" sz="3600" b="1" dirty="0">
                <a:latin typeface="D2Coding" charset="-127"/>
                <a:ea typeface="D2Coding" charset="-127"/>
                <a:cs typeface="D2Coding" charset="-127"/>
              </a:rPr>
            </a:br>
            <a:r>
              <a:rPr lang="en-US" altLang="ko-KR" sz="3600" b="1" dirty="0">
                <a:latin typeface="D2Coding" charset="-127"/>
                <a:ea typeface="D2Coding" charset="-127"/>
                <a:cs typeface="D2Coding" charset="-127"/>
              </a:rPr>
              <a:t>(Proposal ver.)</a:t>
            </a:r>
            <a:endParaRPr lang="ko-KR" altLang="en-US" sz="36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2F529E-C580-4396-B5D8-BF2B6654A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-</a:t>
            </a: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Slides by Park JeeHyun</a:t>
            </a: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Date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42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4. Results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317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5. Conclusion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457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References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[1] D. Deka and S.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"Learning for DC-OPF: Classifying active sets using neural nets," 2019 IEEE Milan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PowerTech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Milan, Italy, 2019, pp. 1-6,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doi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: 10.1109/PTC.2019.8810819.</a:t>
            </a:r>
          </a:p>
          <a:p>
            <a:pPr marL="0" indent="0">
              <a:buNone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[2] Vaswani, et al. “Attention Is All You Need.”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ArXiv.org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6 Dec. 2017,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arxiv.org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/abs/1706.03762.</a:t>
            </a:r>
          </a:p>
          <a:p>
            <a:pPr marL="0" indent="0">
              <a:buNone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[3] Karim, Raimi. “Illustrated: Self-Attention.” </a:t>
            </a:r>
            <a:r>
              <a:rPr lang="en-US" sz="1600" i="1" dirty="0">
                <a:latin typeface="D2Coding" panose="020B0609020101020101" pitchFamily="49" charset="-127"/>
                <a:ea typeface="D2Coding" panose="020B0609020101020101" pitchFamily="49" charset="-127"/>
              </a:rPr>
              <a:t>Medium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Towards Data Science, 29 Dec. 2019,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towardsdatascience.com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/illustrated-self-attention-2d627e33b20a.</a:t>
            </a:r>
          </a:p>
          <a:p>
            <a:pPr marL="0" indent="0">
              <a:buNone/>
            </a:pP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[4] “Transformer: A Novel Neural Network Architecture for Language Understanding.” Google AI Blog, 31 Aug. 2017, 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ai.googleblog.com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/2017/08/transformer-novel-neural-</a:t>
            </a:r>
            <a:r>
              <a:rPr 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network.html</a:t>
            </a:r>
            <a:r>
              <a:rPr 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[5]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Mikolov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, et al. “Distributed Representations of Words and Phrases and Their Compositionality.”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ArXiv.org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, 16 Oct. 2013,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arxiv.org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/abs/1310.4546.</a:t>
            </a:r>
          </a:p>
          <a:p>
            <a:pPr marL="0" indent="0">
              <a:buNone/>
            </a:pP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02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Appendix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Useful links for Transformer</a:t>
            </a: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Transformer: A Novel Neural Network Architecture for Language Understanding</a:t>
            </a:r>
          </a:p>
          <a:p>
            <a:pPr lvl="2"/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https://ai.googleblog.com/2017/08/transformer-novel-neural-network.html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Illustrated: Self-Attention</a:t>
            </a:r>
          </a:p>
          <a:p>
            <a:pPr lvl="2"/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  <a:hlinkClick r:id="rId3"/>
              </a:rPr>
              <a:t>https://towardsdatascience.com/illustrated-self-attention-2d627e33b20a?fbclid=IwAR3GakW_fs1c_29ho4THqjpH5ltaK5tgvw9Fg5smUH3xWfeGAEBo_73mGhA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Illustrated: Self-Attention [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Colab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]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  <a:hlinkClick r:id="rId4"/>
            </a:endParaRPr>
          </a:p>
          <a:p>
            <a:pPr lvl="2"/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  <a:hlinkClick r:id="rId4"/>
              </a:rPr>
              <a:t>https://colab.research.google.com/drive/1rPk3ohrmVclqhH7uQ7qys4oznDdAhpzF?fbclid=IwAR27cyz_wrgXN_dBtWx9tzt55zlMBBtLe2CcxWhWECuSkY_2g8WmCVZuhwU</a:t>
            </a:r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88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518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Main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432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sub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62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Contents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Problem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Proposed Method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Experiments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Results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Conclusion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33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1. Problem Definition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There have been attempts to solve OPF problem using a neural network.</a:t>
            </a:r>
            <a:r>
              <a:rPr lang="ko-KR" altLang="en-US" dirty="0">
                <a:latin typeface="D2Coding" charset="-127"/>
                <a:ea typeface="D2Coding" charset="-127"/>
                <a:cs typeface="D2Coding" charset="-127"/>
              </a:rPr>
              <a:t> </a:t>
            </a: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In [1], a method to learn the mapping between uncertainty realization and active constraints set has been proposed. 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Through this method, if uncertainty realization is given, an active constraint set corresponding to this can be predicted.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However, with this method, the relationship between each uncertainty realization element and constraints cannot be known.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If we can estimate the mapping between each uncertainty realization element and constraints, we can have a deeper understanding of the given power system.</a:t>
            </a:r>
          </a:p>
          <a:p>
            <a:pPr>
              <a:lnSpc>
                <a:spcPct val="120000"/>
              </a:lnSpc>
            </a:pP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09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2. Proposed Method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We want to set up a model learning the mapping between the elements of uncertainty realization and the optimal solution (constraints).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We need to choose which neural network architecture to use in the model.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In [1], the model use Dense layers. However, the mapping between the input feature (uncertainty realization) and the output (constraints) cannot be estimated with Dense layers.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If input feature has spatial relationships, we need to use Convolutional Neural Network (CNN) layer.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If input feature has temporal relationships, we need to use Recurrent Neural Network (RNN) layer. 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We have no idea whether uncertainty realization has temporal/spatial relationships across the feature data.</a:t>
            </a:r>
          </a:p>
          <a:p>
            <a:pPr lvl="1">
              <a:lnSpc>
                <a:spcPct val="120000"/>
              </a:lnSpc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 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We will use </a:t>
            </a:r>
            <a:r>
              <a:rPr lang="en-US" altLang="ko-KR" b="1" dirty="0">
                <a:solidFill>
                  <a:schemeClr val="accent1"/>
                </a:solidFill>
                <a:latin typeface="D2Coding" charset="-127"/>
                <a:ea typeface="D2Coding" charset="-127"/>
                <a:cs typeface="D2Coding" charset="-127"/>
              </a:rPr>
              <a:t>Transformer-Based Architecture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.</a:t>
            </a:r>
          </a:p>
          <a:p>
            <a:pPr lvl="1">
              <a:lnSpc>
                <a:spcPct val="120000"/>
              </a:lnSpc>
            </a:pP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22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2.1) Transformer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  <a:t>Transformer-Based Architecture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An attention function, Transformer, can be described as </a:t>
            </a:r>
            <a:r>
              <a:rPr lang="en-US" altLang="ko-KR" sz="1800" b="1" dirty="0">
                <a:solidFill>
                  <a:schemeClr val="accent1"/>
                </a:solidFill>
                <a:latin typeface="D2Coding" charset="-127"/>
                <a:ea typeface="D2Coding" charset="-127"/>
                <a:cs typeface="D2Coding" charset="-127"/>
              </a:rPr>
              <a:t>mapping a query and a set of key-value pairs to an output</a:t>
            </a: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, where the query, keys, values, and output are all vectors [2].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The output is computed as a </a:t>
            </a:r>
            <a:r>
              <a:rPr lang="en-US" altLang="ko-KR" sz="1800" b="1" dirty="0">
                <a:solidFill>
                  <a:schemeClr val="accent1"/>
                </a:solidFill>
                <a:latin typeface="D2Coding" charset="-127"/>
                <a:ea typeface="D2Coding" charset="-127"/>
                <a:cs typeface="D2Coding" charset="-127"/>
              </a:rPr>
              <a:t>weighted sum</a:t>
            </a: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 of the values, where </a:t>
            </a:r>
            <a:r>
              <a:rPr lang="en-US" altLang="ko-KR" sz="1800" b="1" dirty="0">
                <a:solidFill>
                  <a:schemeClr val="accent1"/>
                </a:solidFill>
                <a:latin typeface="D2Coding" charset="-127"/>
                <a:ea typeface="D2Coding" charset="-127"/>
                <a:cs typeface="D2Coding" charset="-127"/>
              </a:rPr>
              <a:t>the weight assigned to each value</a:t>
            </a: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 is computed by a compatibility function of the query with the corresponding key [2].</a:t>
            </a:r>
          </a:p>
          <a:p>
            <a:pPr lvl="1">
              <a:lnSpc>
                <a:spcPct val="100000"/>
              </a:lnSpc>
            </a:pPr>
            <a:endParaRPr lang="en-US" altLang="ko-KR" sz="1800" dirty="0">
              <a:latin typeface="D2Coding" charset="-127"/>
              <a:ea typeface="D2Coding" charset="-127"/>
              <a:cs typeface="D2Coding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Transformer-based architectures are primarily used in modelling language understanding tasks [3]. 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It eschews the use of recurrence in neural network and instead trust entirely on self-attention mechanisms to draw </a:t>
            </a:r>
            <a:r>
              <a:rPr lang="en-US" altLang="ko-KR" sz="1800" b="1" dirty="0">
                <a:solidFill>
                  <a:schemeClr val="accent1"/>
                </a:solidFill>
                <a:latin typeface="D2Coding" charset="-127"/>
                <a:ea typeface="D2Coding" charset="-127"/>
                <a:cs typeface="D2Coding" charset="-127"/>
              </a:rPr>
              <a:t>global dependencies between inputs and outputs</a:t>
            </a: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 [3].</a:t>
            </a:r>
          </a:p>
          <a:p>
            <a:pPr lvl="1">
              <a:lnSpc>
                <a:spcPct val="100000"/>
              </a:lnSpc>
            </a:pPr>
            <a:endParaRPr lang="en-US" altLang="ko-KR" sz="2000" dirty="0">
              <a:latin typeface="D2Coding" charset="-127"/>
              <a:ea typeface="D2Coding" charset="-127"/>
              <a:cs typeface="D2Coding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chemeClr val="accent1"/>
                </a:solidFill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</a:t>
            </a:r>
            <a:r>
              <a:rPr lang="ko-KR" altLang="en-US" sz="2000" b="1" dirty="0">
                <a:solidFill>
                  <a:schemeClr val="accent1"/>
                </a:solidFill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 </a:t>
            </a:r>
            <a:r>
              <a:rPr lang="en-US" altLang="ko-KR" sz="2000" b="1" dirty="0">
                <a:solidFill>
                  <a:schemeClr val="accent1"/>
                </a:solidFill>
                <a:latin typeface="D2Coding" charset="-127"/>
                <a:ea typeface="D2Coding" charset="-127"/>
                <a:cs typeface="D2Coding" charset="-127"/>
              </a:rPr>
              <a:t>Transformer Advantages We Need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Mapping a query and a set of key-value pairs to an output,</a:t>
            </a:r>
            <a:r>
              <a:rPr lang="ko-KR" altLang="en-US" sz="1800" dirty="0">
                <a:latin typeface="D2Coding" charset="-127"/>
                <a:ea typeface="D2Coding" charset="-127"/>
                <a:cs typeface="D2Coding" charset="-127"/>
              </a:rPr>
              <a:t> </a:t>
            </a: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based on weighted sum computation.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It draws global dependencies between inputs and outputs.</a:t>
            </a:r>
          </a:p>
          <a:p>
            <a:pPr lvl="1">
              <a:lnSpc>
                <a:spcPct val="100000"/>
              </a:lnSpc>
            </a:pPr>
            <a:endParaRPr lang="en-US" altLang="ko-KR" sz="1800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57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2.1) Transformer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  <a:t>Transformer applied to solving OPF problems</a:t>
            </a:r>
          </a:p>
          <a:p>
            <a:pPr lvl="1">
              <a:lnSpc>
                <a:spcPct val="100000"/>
              </a:lnSpc>
            </a:pPr>
            <a:endParaRPr lang="en-US" altLang="ko-KR" sz="1800" dirty="0">
              <a:latin typeface="D2Coding" charset="-127"/>
              <a:ea typeface="D2Coding" charset="-127"/>
              <a:cs typeface="D2Coding" charset="-127"/>
            </a:endParaRPr>
          </a:p>
          <a:p>
            <a:pPr lvl="1">
              <a:lnSpc>
                <a:spcPct val="100000"/>
              </a:lnSpc>
            </a:pPr>
            <a:endParaRPr lang="en-US" altLang="ko-KR" sz="1800" dirty="0">
              <a:latin typeface="D2Coding" charset="-127"/>
              <a:ea typeface="D2Coding" charset="-127"/>
              <a:cs typeface="D2Coding" charset="-127"/>
            </a:endParaRPr>
          </a:p>
          <a:p>
            <a:pPr>
              <a:lnSpc>
                <a:spcPct val="100000"/>
              </a:lnSpc>
            </a:pPr>
            <a:endParaRPr lang="ko-KR" altLang="en-US" sz="2000" dirty="0">
              <a:latin typeface="D2Coding" charset="-127"/>
              <a:ea typeface="D2Coding" charset="-127"/>
              <a:cs typeface="D2Coding" charset="-127"/>
            </a:endParaRPr>
          </a:p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2F55CD-52AE-1443-9E2E-84F24FF37650}"/>
              </a:ext>
            </a:extLst>
          </p:cNvPr>
          <p:cNvGrpSpPr/>
          <p:nvPr/>
        </p:nvGrpSpPr>
        <p:grpSpPr>
          <a:xfrm>
            <a:off x="1508163" y="1738437"/>
            <a:ext cx="9930115" cy="4754437"/>
            <a:chOff x="1178761" y="1757818"/>
            <a:chExt cx="9930115" cy="475443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A37E6D3-0384-6F47-9CAB-F40A52A254B5}"/>
                </a:ext>
              </a:extLst>
            </p:cNvPr>
            <p:cNvGrpSpPr/>
            <p:nvPr/>
          </p:nvGrpSpPr>
          <p:grpSpPr>
            <a:xfrm>
              <a:off x="1178761" y="1757818"/>
              <a:ext cx="9930115" cy="4754437"/>
              <a:chOff x="1861667" y="1757818"/>
              <a:chExt cx="9930115" cy="475443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3BCDD1D-1FFE-FC4B-B938-4AC85DB707F2}"/>
                  </a:ext>
                </a:extLst>
              </p:cNvPr>
              <p:cNvGrpSpPr/>
              <p:nvPr/>
            </p:nvGrpSpPr>
            <p:grpSpPr>
              <a:xfrm>
                <a:off x="1861667" y="1757818"/>
                <a:ext cx="9930115" cy="2653002"/>
                <a:chOff x="3173889" y="1181486"/>
                <a:chExt cx="9930115" cy="2653002"/>
              </a:xfrm>
            </p:grpSpPr>
            <p:pic>
              <p:nvPicPr>
                <p:cNvPr id="6" name="Picture 5" descr="A close up of a map&#10;&#10;Description automatically generated">
                  <a:extLst>
                    <a:ext uri="{FF2B5EF4-FFF2-40B4-BE49-F238E27FC236}">
                      <a16:creationId xmlns:a16="http://schemas.microsoft.com/office/drawing/2014/main" id="{A9616366-3453-6F41-93AF-8E11EEB763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73889" y="1181486"/>
                  <a:ext cx="5867974" cy="2420540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A5BE8B0-37CD-6241-83A5-8876E3D41EAB}"/>
                    </a:ext>
                  </a:extLst>
                </p:cNvPr>
                <p:cNvSpPr txBox="1"/>
                <p:nvPr/>
              </p:nvSpPr>
              <p:spPr>
                <a:xfrm>
                  <a:off x="3224376" y="3526711"/>
                  <a:ext cx="98796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The encoder self-attention distribution for the word “it” from the 5th to the 6th layer of a Transformer [4]</a:t>
                  </a:r>
                </a:p>
              </p:txBody>
            </p:sp>
          </p:grpSp>
          <p:sp>
            <p:nvSpPr>
              <p:cNvPr id="9" name="Down Arrow 8">
                <a:extLst>
                  <a:ext uri="{FF2B5EF4-FFF2-40B4-BE49-F238E27FC236}">
                    <a16:creationId xmlns:a16="http://schemas.microsoft.com/office/drawing/2014/main" id="{4BFB5248-4DC0-E141-BBE1-00C07FAF011C}"/>
                  </a:ext>
                </a:extLst>
              </p:cNvPr>
              <p:cNvSpPr/>
              <p:nvPr/>
            </p:nvSpPr>
            <p:spPr>
              <a:xfrm>
                <a:off x="4823360" y="4618231"/>
                <a:ext cx="716477" cy="40376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C01396E-B960-4241-BA9D-521186573BB6}"/>
                  </a:ext>
                </a:extLst>
              </p:cNvPr>
              <p:cNvSpPr/>
              <p:nvPr/>
            </p:nvSpPr>
            <p:spPr>
              <a:xfrm>
                <a:off x="1934973" y="5501815"/>
                <a:ext cx="1769424" cy="9487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Uncertainty </a:t>
                </a:r>
              </a:p>
              <a:p>
                <a:pPr algn="ctr"/>
                <a:r>
                  <a:rPr lang="en-US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Realization </a:t>
                </a:r>
              </a:p>
              <a:p>
                <a:pPr algn="ctr"/>
                <a:r>
                  <a:rPr lang="en-US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vector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DE3CE8F-A9B2-0441-8596-9B68F7A08578}"/>
                  </a:ext>
                </a:extLst>
              </p:cNvPr>
              <p:cNvSpPr/>
              <p:nvPr/>
            </p:nvSpPr>
            <p:spPr>
              <a:xfrm>
                <a:off x="8478899" y="5616156"/>
                <a:ext cx="1769423" cy="7123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Constraints </a:t>
                </a:r>
              </a:p>
              <a:p>
                <a:pPr algn="ctr"/>
                <a:r>
                  <a:rPr lang="en-US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vector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7BCF37BC-B0F9-FD4A-BF2B-9233CC49F84B}"/>
                  </a:ext>
                </a:extLst>
              </p:cNvPr>
              <p:cNvSpPr/>
              <p:nvPr/>
            </p:nvSpPr>
            <p:spPr>
              <a:xfrm>
                <a:off x="4330577" y="5432365"/>
                <a:ext cx="3530841" cy="1079890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Query based on Weighted sum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&amp; </a:t>
                </a:r>
                <a:br>
                  <a:rPr lang="en-US" dirty="0">
                    <a:solidFill>
                      <a:schemeClr val="tx1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</a:br>
                <a:r>
                  <a:rPr lang="en-US" dirty="0">
                    <a:solidFill>
                      <a:schemeClr val="tx1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Global dependencies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2D739AC-36DB-964F-A110-AAEA356C1C72}"/>
                  </a:ext>
                </a:extLst>
              </p:cNvPr>
              <p:cNvCxnSpPr>
                <a:cxnSpLocks/>
                <a:stCxn id="11" idx="3"/>
                <a:endCxn id="14" idx="1"/>
              </p:cNvCxnSpPr>
              <p:nvPr/>
            </p:nvCxnSpPr>
            <p:spPr>
              <a:xfrm flipV="1">
                <a:off x="3704397" y="5972310"/>
                <a:ext cx="626180" cy="386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D3D2888-3391-6544-83D6-4F55A6E24494}"/>
                  </a:ext>
                </a:extLst>
              </p:cNvPr>
              <p:cNvCxnSpPr>
                <a:cxnSpLocks/>
                <a:stCxn id="14" idx="3"/>
                <a:endCxn id="12" idx="1"/>
              </p:cNvCxnSpPr>
              <p:nvPr/>
            </p:nvCxnSpPr>
            <p:spPr>
              <a:xfrm>
                <a:off x="7861418" y="5972310"/>
                <a:ext cx="617481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04DC9D-E5CC-754A-8295-99470AEB2519}"/>
                </a:ext>
              </a:extLst>
            </p:cNvPr>
            <p:cNvSpPr txBox="1"/>
            <p:nvPr/>
          </p:nvSpPr>
          <p:spPr>
            <a:xfrm>
              <a:off x="5294550" y="4555561"/>
              <a:ext cx="4396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Sentence </a:t>
              </a:r>
              <a:r>
                <a:rPr lang="en-US" sz="1400" dirty="0">
                  <a:latin typeface="D2Coding" panose="020B0609020101020101" pitchFamily="49" charset="-127"/>
                  <a:ea typeface="D2Coding" panose="020B0609020101020101" pitchFamily="49" charset="-127"/>
                  <a:sym typeface="Wingdings" pitchFamily="2" charset="2"/>
                </a:rPr>
                <a:t> Uncertainty realization vector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D2Coding" panose="020B0609020101020101" pitchFamily="49" charset="-127"/>
                  <a:ea typeface="D2Coding" panose="020B0609020101020101" pitchFamily="49" charset="-127"/>
                  <a:sym typeface="Wingdings" pitchFamily="2" charset="2"/>
                </a:rPr>
                <a:t>Words  Elements of uncertainty realization </a:t>
              </a:r>
              <a:endParaRPr 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75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2.1) Transformer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  <a:t>Visualization of how Transformer works (gif) [4]</a:t>
            </a:r>
          </a:p>
          <a:p>
            <a:pPr lvl="1">
              <a:lnSpc>
                <a:spcPct val="100000"/>
              </a:lnSpc>
            </a:pPr>
            <a:endParaRPr lang="en-US" altLang="ko-KR" sz="1800" dirty="0">
              <a:latin typeface="D2Coding" charset="-127"/>
              <a:ea typeface="D2Coding" charset="-127"/>
              <a:cs typeface="D2Coding" charset="-127"/>
            </a:endParaRPr>
          </a:p>
          <a:p>
            <a:pPr lvl="1">
              <a:lnSpc>
                <a:spcPct val="100000"/>
              </a:lnSpc>
            </a:pPr>
            <a:endParaRPr lang="en-US" altLang="ko-KR" sz="1800" dirty="0">
              <a:latin typeface="D2Coding" charset="-127"/>
              <a:ea typeface="D2Coding" charset="-127"/>
              <a:cs typeface="D2Coding" charset="-127"/>
            </a:endParaRPr>
          </a:p>
          <a:p>
            <a:pPr>
              <a:lnSpc>
                <a:spcPct val="100000"/>
              </a:lnSpc>
            </a:pPr>
            <a:endParaRPr lang="ko-KR" altLang="en-US" sz="2000" dirty="0">
              <a:latin typeface="D2Coding" charset="-127"/>
              <a:ea typeface="D2Coding" charset="-127"/>
              <a:cs typeface="D2Coding" charset="-127"/>
            </a:endParaRPr>
          </a:p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010C6A7-086C-B14B-BD18-0979F5A89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916" y="1865368"/>
            <a:ext cx="5420167" cy="479346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514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2.2) Expectations &amp; Risks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chemeClr val="accent1"/>
                </a:solidFill>
                <a:latin typeface="D2Coding" charset="-127"/>
                <a:ea typeface="D2Coding" charset="-127"/>
                <a:cs typeface="D2Coding" charset="-127"/>
              </a:rPr>
              <a:t>Expectations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It is possible to track the mapping between changes in each uncertainty realization element and constraints.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Since it draws global dependencies, we do not need to care about whether the input feature</a:t>
            </a:r>
            <a:r>
              <a:rPr lang="ko-KR" altLang="en-US" sz="1600" dirty="0">
                <a:latin typeface="D2Coding" charset="-127"/>
                <a:ea typeface="D2Coding" charset="-127"/>
                <a:cs typeface="D2Coding" charset="-127"/>
              </a:rPr>
              <a:t> </a:t>
            </a:r>
            <a:r>
              <a:rPr lang="en-US" altLang="ko-KR" sz="1600" dirty="0">
                <a:latin typeface="D2Coding" charset="-127"/>
                <a:ea typeface="D2Coding" charset="-127"/>
                <a:cs typeface="D2Coding" charset="-127"/>
              </a:rPr>
              <a:t>(uncertainty realization) has temporal/spatial relationships.</a:t>
            </a:r>
          </a:p>
          <a:p>
            <a:pPr lvl="1">
              <a:lnSpc>
                <a:spcPct val="100000"/>
              </a:lnSpc>
            </a:pPr>
            <a:endParaRPr lang="en-US" altLang="ko-KR" sz="1600" dirty="0">
              <a:latin typeface="D2Coding" charset="-127"/>
              <a:ea typeface="D2Coding" charset="-127"/>
              <a:cs typeface="D2Coding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D2Coding" charset="-127"/>
                <a:ea typeface="D2Coding" charset="-127"/>
                <a:cs typeface="D2Coding" charset="-127"/>
              </a:rPr>
              <a:t>Risks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Transformer is an architecture designed for language translation models.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Vectors representing words (e.g. word2vec [5]) are usually 200~300 dimension.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Vectors representing uncertainty realization elements are 1 dimension.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We are not sure Transformer will work well with low dimensional input features.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To use Transformer properly, </a:t>
            </a:r>
            <a:r>
              <a:rPr lang="en-US" altLang="ko-KR" sz="1800" dirty="0">
                <a:solidFill>
                  <a:srgbClr val="FF0000"/>
                </a:solidFill>
                <a:latin typeface="D2Coding" charset="-127"/>
                <a:ea typeface="D2Coding" charset="-127"/>
                <a:cs typeface="D2Coding" charset="-127"/>
              </a:rPr>
              <a:t>we need to develop a new function to expand the dimension of uncertainty realization elements</a:t>
            </a: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, just like word2vec.</a:t>
            </a:r>
          </a:p>
          <a:p>
            <a:pPr lvl="1">
              <a:lnSpc>
                <a:spcPct val="100000"/>
              </a:lnSpc>
            </a:pPr>
            <a:endParaRPr lang="en-US" altLang="ko-KR" sz="1800" dirty="0">
              <a:latin typeface="D2Coding" charset="-127"/>
              <a:ea typeface="D2Coding" charset="-127"/>
              <a:cs typeface="D2Coding" charset="-127"/>
            </a:endParaRPr>
          </a:p>
          <a:p>
            <a:pPr>
              <a:lnSpc>
                <a:spcPct val="100000"/>
              </a:lnSpc>
            </a:pPr>
            <a:endParaRPr lang="ko-KR" altLang="en-US" sz="2000" dirty="0">
              <a:latin typeface="D2Coding" charset="-127"/>
              <a:ea typeface="D2Coding" charset="-127"/>
              <a:cs typeface="D2Coding" charset="-127"/>
            </a:endParaRPr>
          </a:p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28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3. Experiments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latin typeface="D2Coding" charset="-127"/>
                <a:ea typeface="D2Coding" charset="-127"/>
                <a:cs typeface="D2Coding" charset="-127"/>
              </a:rPr>
              <a:t>Plan for Experiments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Generate uncertainty realization dataset.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Build a model based on Transformer architecture.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Test the model if it works well with low dimensional input features.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Develop a new function for expanding dimension of input features.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Expand the input feature dimension with the developed function.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altLang="ko-KR" sz="1800" dirty="0">
                <a:latin typeface="D2Coding" charset="-127"/>
                <a:ea typeface="D2Coding" charset="-127"/>
                <a:cs typeface="D2Coding" charset="-127"/>
              </a:rPr>
              <a:t>Test the model again and check if the performance is improved.</a:t>
            </a:r>
            <a:endParaRPr lang="ko-KR" altLang="en-US" sz="1800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03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944</Words>
  <Application>Microsoft Macintosh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D2Coding</vt:lpstr>
      <vt:lpstr>맑은 고딕</vt:lpstr>
      <vt:lpstr>Arial</vt:lpstr>
      <vt:lpstr>Office 테마</vt:lpstr>
      <vt:lpstr>Learning OPF using Attention (Proposal ver.)</vt:lpstr>
      <vt:lpstr>Contents</vt:lpstr>
      <vt:lpstr>1. Problem Definition</vt:lpstr>
      <vt:lpstr>2. Proposed Method</vt:lpstr>
      <vt:lpstr>2.1) Transformer</vt:lpstr>
      <vt:lpstr>2.1) Transformer</vt:lpstr>
      <vt:lpstr>2.1) Transformer</vt:lpstr>
      <vt:lpstr>2.2) Expectations &amp; Risks</vt:lpstr>
      <vt:lpstr>3. Experiments</vt:lpstr>
      <vt:lpstr>4. Results</vt:lpstr>
      <vt:lpstr>5. Conclusion</vt:lpstr>
      <vt:lpstr>References</vt:lpstr>
      <vt:lpstr>Appendix</vt:lpstr>
      <vt:lpstr>PowerPoint Presentation</vt:lpstr>
      <vt:lpstr>Main</vt:lpstr>
      <vt:lpstr>sub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JeeHyun Park</dc:creator>
  <cp:lastModifiedBy>Park JeeHyun</cp:lastModifiedBy>
  <cp:revision>45</cp:revision>
  <dcterms:created xsi:type="dcterms:W3CDTF">2017-09-04T00:01:07Z</dcterms:created>
  <dcterms:modified xsi:type="dcterms:W3CDTF">2020-06-24T14:03:15Z</dcterms:modified>
</cp:coreProperties>
</file>