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73" r:id="rId4"/>
    <p:sldId id="262" r:id="rId5"/>
    <p:sldId id="271" r:id="rId6"/>
    <p:sldId id="279" r:id="rId7"/>
    <p:sldId id="278" r:id="rId8"/>
    <p:sldId id="284" r:id="rId9"/>
    <p:sldId id="285" r:id="rId10"/>
    <p:sldId id="283" r:id="rId11"/>
    <p:sldId id="282" r:id="rId12"/>
    <p:sldId id="263" r:id="rId13"/>
    <p:sldId id="270" r:id="rId14"/>
    <p:sldId id="281" r:id="rId15"/>
    <p:sldId id="276" r:id="rId16"/>
    <p:sldId id="277" r:id="rId17"/>
    <p:sldId id="257" r:id="rId18"/>
    <p:sldId id="272" r:id="rId19"/>
    <p:sldId id="265" r:id="rId20"/>
    <p:sldId id="267" r:id="rId21"/>
    <p:sldId id="286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5" autoAdjust="0"/>
    <p:restoredTop sz="68845"/>
  </p:normalViewPr>
  <p:slideViewPr>
    <p:cSldViewPr snapToGrid="0">
      <p:cViewPr>
        <p:scale>
          <a:sx n="98" d="100"/>
          <a:sy n="98" d="100"/>
        </p:scale>
        <p:origin x="23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C4AE-C812-E948-A6C5-9079B8E4AD74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A6A3-09F9-DE44-8DBD-78129A3F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self.get_stock_items</a:t>
            </a:r>
            <a:r>
              <a:rPr lang="en-US" altLang="ko-KR" sz="1200" dirty="0" smtClean="0">
                <a:solidFill>
                  <a:schemeClr val="tx1"/>
                </a:solidFill>
              </a:rPr>
              <a:t>()</a:t>
            </a:r>
            <a:r>
              <a:rPr lang="ko-KR" altLang="en-US" sz="1200" dirty="0" smtClean="0">
                <a:solidFill>
                  <a:schemeClr val="tx1"/>
                </a:solidFill>
              </a:rPr>
              <a:t> 함수를 이용하여 </a:t>
            </a:r>
            <a:r>
              <a:rPr lang="en-US" altLang="ko-KR" sz="1200" dirty="0" smtClean="0">
                <a:solidFill>
                  <a:schemeClr val="tx1"/>
                </a:solidFill>
              </a:rPr>
              <a:t>__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init</a:t>
            </a:r>
            <a:r>
              <a:rPr lang="en-US" altLang="ko-KR" sz="1200" dirty="0" smtClean="0">
                <a:solidFill>
                  <a:schemeClr val="tx1"/>
                </a:solidFill>
              </a:rPr>
              <a:t>__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미리 선언했던 각 기업의 고유번호 데이터들을 불러온다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그리고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beatifulsoup</a:t>
            </a:r>
            <a:r>
              <a:rPr lang="ko-KR" altLang="en-US" sz="1200" dirty="0" smtClean="0">
                <a:solidFill>
                  <a:schemeClr val="tx1"/>
                </a:solidFill>
              </a:rPr>
              <a:t>를 통해 </a:t>
            </a:r>
            <a:r>
              <a:rPr lang="en-US" altLang="ko-KR" sz="12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dirty="0" smtClean="0">
                <a:solidFill>
                  <a:schemeClr val="tx1"/>
                </a:solidFill>
              </a:rPr>
              <a:t>해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올 </a:t>
            </a:r>
            <a:r>
              <a:rPr lang="en-US" altLang="ko-KR" sz="1200" dirty="0" smtClean="0">
                <a:solidFill>
                  <a:schemeClr val="tx1"/>
                </a:solidFill>
              </a:rPr>
              <a:t>historical finance data</a:t>
            </a:r>
            <a:r>
              <a:rPr lang="ko-KR" altLang="en-US" sz="1200" dirty="0" smtClean="0">
                <a:solidFill>
                  <a:schemeClr val="tx1"/>
                </a:solidFill>
              </a:rPr>
              <a:t>를 저장할 리스트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quites</a:t>
            </a:r>
            <a:r>
              <a:rPr lang="ko-KR" altLang="en-US" sz="1200" dirty="0" smtClean="0">
                <a:solidFill>
                  <a:schemeClr val="tx1"/>
                </a:solidFill>
              </a:rPr>
              <a:t>를 미리 만들어 준다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------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# for</a:t>
            </a:r>
            <a:r>
              <a:rPr lang="ko-KR" altLang="en-US" sz="1200" dirty="0" smtClean="0">
                <a:solidFill>
                  <a:schemeClr val="tx1"/>
                </a:solidFill>
              </a:rPr>
              <a:t>문을 통해 기업 각각의 고유 번호를 이용하여 </a:t>
            </a:r>
            <a:r>
              <a:rPr lang="en-US" altLang="ko-KR" sz="120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dirty="0" smtClean="0">
                <a:solidFill>
                  <a:schemeClr val="tx1"/>
                </a:solidFill>
              </a:rPr>
              <a:t>을 하는 과정을 거치게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실제로 </a:t>
            </a:r>
            <a:r>
              <a:rPr lang="en-US" altLang="ko-KR" sz="1200" dirty="0" smtClean="0">
                <a:solidFill>
                  <a:schemeClr val="tx1"/>
                </a:solidFill>
              </a:rPr>
              <a:t>data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 parsing</a:t>
            </a:r>
            <a:r>
              <a:rPr lang="ko-KR" altLang="en-US" sz="1200" dirty="0" smtClean="0">
                <a:solidFill>
                  <a:schemeClr val="tx1"/>
                </a:solidFill>
              </a:rPr>
              <a:t>이 이루어지는 함수는 </a:t>
            </a:r>
            <a:r>
              <a:rPr lang="en-US" sz="1200" b="0" dirty="0" smtClean="0">
                <a:solidFill>
                  <a:schemeClr val="tx1"/>
                </a:solidFill>
              </a:rPr>
              <a:t>_</a:t>
            </a:r>
            <a:r>
              <a:rPr lang="en-US" sz="1200" b="0" dirty="0" err="1" smtClean="0">
                <a:solidFill>
                  <a:schemeClr val="tx1"/>
                </a:solidFill>
              </a:rPr>
              <a:t>historical_finance</a:t>
            </a:r>
            <a:r>
              <a:rPr lang="ko-KR" altLang="en-US" sz="1200" b="0" dirty="0" smtClean="0">
                <a:solidFill>
                  <a:schemeClr val="tx1"/>
                </a:solidFill>
              </a:rPr>
              <a:t> 이며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0" dirty="0" smtClean="0">
                <a:solidFill>
                  <a:schemeClr val="tx1"/>
                </a:solidFill>
              </a:rPr>
              <a:t> </a:t>
            </a:r>
            <a:endParaRPr lang="en-US" altLang="ko-KR" sz="1200" b="0" dirty="0" smtClean="0">
              <a:solidFill>
                <a:schemeClr val="tx1"/>
              </a:solidFill>
            </a:endParaRPr>
          </a:p>
          <a:p>
            <a:r>
              <a:rPr lang="ko-KR" altLang="en-US" sz="1200" b="0" dirty="0" smtClean="0">
                <a:solidFill>
                  <a:schemeClr val="tx1"/>
                </a:solidFill>
              </a:rPr>
              <a:t>이 함수는 </a:t>
            </a:r>
            <a:r>
              <a:rPr lang="en-US" altLang="ko-KR" sz="1200" b="0" dirty="0" smtClean="0">
                <a:solidFill>
                  <a:schemeClr val="tx1"/>
                </a:solidFill>
              </a:rPr>
              <a:t>input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 parameter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로 기업의 고유번호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(item)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과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을 시작할 날짜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0" baseline="0" dirty="0" err="1" smtClean="0">
                <a:solidFill>
                  <a:schemeClr val="tx1"/>
                </a:solidFill>
              </a:rPr>
              <a:t>start_date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를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argument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로 받는다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b="0" baseline="0" dirty="0" smtClean="0">
              <a:solidFill>
                <a:schemeClr val="tx1"/>
              </a:solidFill>
            </a:endParaRPr>
          </a:p>
          <a:p>
            <a:r>
              <a:rPr lang="en-US" sz="1200" b="0" baseline="0" dirty="0" smtClean="0">
                <a:solidFill>
                  <a:schemeClr val="tx1"/>
                </a:solidFill>
              </a:rPr>
              <a:t>Parsing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한 한 기업에 대한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data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는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quote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에 저장이 되며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,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 </a:t>
            </a:r>
            <a:endParaRPr lang="en-US" altLang="ko-KR" sz="1200" b="0" baseline="0" dirty="0" smtClean="0">
              <a:solidFill>
                <a:schemeClr val="tx1"/>
              </a:solidFill>
            </a:endParaRPr>
          </a:p>
          <a:p>
            <a:r>
              <a:rPr lang="en-US" sz="1200" b="0" baseline="0" dirty="0" smtClean="0">
                <a:solidFill>
                  <a:schemeClr val="tx1"/>
                </a:solidFill>
              </a:rPr>
              <a:t>quotes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에 순서대로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append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된다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b="0" baseline="0" dirty="0" smtClean="0">
              <a:solidFill>
                <a:schemeClr val="tx1"/>
              </a:solidFill>
            </a:endParaRPr>
          </a:p>
          <a:p>
            <a:r>
              <a:rPr lang="ko-KR" altLang="en-US" sz="1200" b="0" baseline="0" dirty="0" smtClean="0">
                <a:solidFill>
                  <a:schemeClr val="tx1"/>
                </a:solidFill>
              </a:rPr>
              <a:t>모든 기업의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quote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가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quotes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 리스트에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append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되고나면 이를 </a:t>
            </a:r>
            <a:r>
              <a:rPr lang="en-US" altLang="ko-KR" sz="1200" b="0" baseline="0" dirty="0" err="1" smtClean="0">
                <a:solidFill>
                  <a:schemeClr val="tx1"/>
                </a:solidFill>
              </a:rPr>
              <a:t>numpy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0" baseline="0" dirty="0" err="1" smtClean="0">
                <a:solidFill>
                  <a:schemeClr val="tx1"/>
                </a:solidFill>
              </a:rPr>
              <a:t>arrray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로 변환하여 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return</a:t>
            </a:r>
            <a:r>
              <a:rPr lang="ko-KR" altLang="en-US" sz="1200" b="0" baseline="0" dirty="0" smtClean="0">
                <a:solidFill>
                  <a:schemeClr val="tx1"/>
                </a:solidFill>
              </a:rPr>
              <a:t>해게 된다</a:t>
            </a:r>
            <a:r>
              <a:rPr lang="en-US" altLang="ko-KR" sz="1200" b="0" baseline="0" dirty="0" smtClean="0">
                <a:solidFill>
                  <a:schemeClr val="tx1"/>
                </a:solidFill>
              </a:rPr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set date info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argument인</a:t>
            </a:r>
            <a:r>
              <a:rPr lang="en-US" dirty="0" smtClean="0"/>
              <a:t> </a:t>
            </a:r>
            <a:r>
              <a:rPr lang="en-US" dirty="0" err="1" smtClean="0"/>
              <a:t>start_date는</a:t>
            </a:r>
            <a:r>
              <a:rPr lang="en-US" dirty="0" smtClean="0"/>
              <a:t> </a:t>
            </a:r>
            <a:r>
              <a:rPr lang="en-US" dirty="0" err="1" smtClean="0"/>
              <a:t>None으로</a:t>
            </a:r>
            <a:r>
              <a:rPr lang="en-US" dirty="0" smtClean="0"/>
              <a:t> 초기화되어 있다. 만약 </a:t>
            </a:r>
            <a:r>
              <a:rPr lang="en-US" dirty="0" err="1" smtClean="0"/>
              <a:t>none이라면</a:t>
            </a:r>
            <a:r>
              <a:rPr lang="en-US" dirty="0" smtClean="0"/>
              <a:t> self._</a:t>
            </a:r>
            <a:r>
              <a:rPr lang="en-US" dirty="0" err="1" smtClean="0"/>
              <a:t>start_date로</a:t>
            </a:r>
            <a:r>
              <a:rPr lang="en-US" dirty="0" smtClean="0"/>
              <a:t> 정의된 </a:t>
            </a:r>
            <a:r>
              <a:rPr lang="en-US" dirty="0" err="1" smtClean="0"/>
              <a:t>start_data를</a:t>
            </a:r>
            <a:r>
              <a:rPr lang="en-US" dirty="0" smtClean="0"/>
              <a:t> 사용한다. </a:t>
            </a:r>
            <a:r>
              <a:rPr lang="en-US" dirty="0" err="1" smtClean="0"/>
              <a:t>strptime</a:t>
            </a:r>
            <a:r>
              <a:rPr lang="en-US" dirty="0" smtClean="0"/>
              <a:t>()함수와 </a:t>
            </a:r>
            <a:r>
              <a:rPr lang="en-US" dirty="0" err="1" smtClean="0"/>
              <a:t>fmt메소드를</a:t>
            </a:r>
            <a:r>
              <a:rPr lang="en-US" dirty="0" smtClean="0"/>
              <a:t> 사용하여 날짜를 숫자로써 취급하여 연산을 쉽게 만든다.</a:t>
            </a:r>
          </a:p>
          <a:p>
            <a:endParaRPr lang="en-US" dirty="0" smtClean="0"/>
          </a:p>
          <a:p>
            <a:r>
              <a:rPr lang="en-US" dirty="0" smtClean="0"/>
              <a:t># read data from the source</a:t>
            </a:r>
          </a:p>
          <a:p>
            <a:r>
              <a:rPr lang="en-US" dirty="0" smtClean="0"/>
              <a:t>  self._</a:t>
            </a:r>
            <a:r>
              <a:rPr lang="en-US" dirty="0" err="1" smtClean="0"/>
              <a:t>url에</a:t>
            </a:r>
            <a:r>
              <a:rPr lang="en-US" dirty="0" smtClean="0"/>
              <a:t> 저장된 공통으로 갖는 </a:t>
            </a:r>
            <a:r>
              <a:rPr lang="en-US" dirty="0" err="1" smtClean="0"/>
              <a:t>url기본</a:t>
            </a:r>
            <a:r>
              <a:rPr lang="en-US" dirty="0" smtClean="0"/>
              <a:t> 주소와 각 회사들의 고유번호인 </a:t>
            </a:r>
            <a:r>
              <a:rPr lang="en-US" dirty="0" err="1" smtClean="0"/>
              <a:t>stock_item을</a:t>
            </a:r>
            <a:r>
              <a:rPr lang="en-US" dirty="0" smtClean="0"/>
              <a:t> 합쳐서 읽어올 </a:t>
            </a:r>
            <a:r>
              <a:rPr lang="en-US" dirty="0" err="1" smtClean="0"/>
              <a:t>url주소를</a:t>
            </a:r>
            <a:r>
              <a:rPr lang="en-US" dirty="0" smtClean="0"/>
              <a:t> 만든다. </a:t>
            </a:r>
            <a:r>
              <a:rPr lang="en-US" dirty="0" err="1" smtClean="0"/>
              <a:t>url주소를</a:t>
            </a:r>
            <a:r>
              <a:rPr lang="en-US" dirty="0" smtClean="0"/>
              <a:t> </a:t>
            </a:r>
            <a:r>
              <a:rPr lang="en-US" dirty="0" err="1" smtClean="0"/>
              <a:t>html로서</a:t>
            </a:r>
            <a:r>
              <a:rPr lang="en-US" dirty="0" smtClean="0"/>
              <a:t> </a:t>
            </a:r>
            <a:r>
              <a:rPr lang="en-US" dirty="0" err="1" smtClean="0"/>
              <a:t>open한</a:t>
            </a:r>
            <a:r>
              <a:rPr lang="en-US" dirty="0" smtClean="0"/>
              <a:t> 뒤, </a:t>
            </a:r>
            <a:r>
              <a:rPr lang="en-US" dirty="0" err="1" smtClean="0"/>
              <a:t>BeautifulSoup를</a:t>
            </a:r>
            <a:r>
              <a:rPr lang="en-US" dirty="0" smtClean="0"/>
              <a:t> 사용하여 </a:t>
            </a:r>
            <a:r>
              <a:rPr lang="en-US" dirty="0" err="1" smtClean="0"/>
              <a:t>source에</a:t>
            </a:r>
            <a:r>
              <a:rPr lang="en-US" dirty="0" smtClean="0"/>
              <a:t> </a:t>
            </a:r>
            <a:r>
              <a:rPr lang="en-US" dirty="0" err="1" smtClean="0"/>
              <a:t>html로서</a:t>
            </a:r>
            <a:r>
              <a:rPr lang="en-US" dirty="0" smtClean="0"/>
              <a:t> open 및 해석한다.</a:t>
            </a:r>
          </a:p>
          <a:p>
            <a:endParaRPr lang="en-US" dirty="0" smtClean="0"/>
          </a:p>
          <a:p>
            <a:r>
              <a:rPr lang="en-US" dirty="0" smtClean="0"/>
              <a:t># get max page number</a:t>
            </a:r>
          </a:p>
          <a:p>
            <a:r>
              <a:rPr lang="en-US" dirty="0" smtClean="0"/>
              <a:t>  html 소스 코드를 보면 &lt;table ~align="center"&gt;부분에 페이지 네비게이션이 존재하며 &lt;td class="</a:t>
            </a:r>
            <a:r>
              <a:rPr lang="en-US" dirty="0" err="1" smtClean="0"/>
              <a:t>pgRR</a:t>
            </a:r>
            <a:r>
              <a:rPr lang="en-US" dirty="0" smtClean="0"/>
              <a:t>"&gt;의 </a:t>
            </a:r>
            <a:r>
              <a:rPr lang="en-US" dirty="0" err="1" smtClean="0"/>
              <a:t>href</a:t>
            </a:r>
            <a:r>
              <a:rPr lang="en-US" dirty="0" smtClean="0"/>
              <a:t> 부분에 맨 뒷페이지 </a:t>
            </a:r>
            <a:r>
              <a:rPr lang="en-US" dirty="0" err="1" smtClean="0"/>
              <a:t>url이</a:t>
            </a:r>
            <a:r>
              <a:rPr lang="en-US" dirty="0" smtClean="0"/>
              <a:t> 있다. </a:t>
            </a:r>
          </a:p>
          <a:p>
            <a:r>
              <a:rPr lang="en-US" dirty="0" err="1" smtClean="0"/>
              <a:t>mpNum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mp</a:t>
            </a:r>
            <a:r>
              <a:rPr lang="en-US" dirty="0" smtClean="0"/>
              <a:t>[0].</a:t>
            </a:r>
            <a:r>
              <a:rPr lang="en-US" dirty="0" err="1" smtClean="0"/>
              <a:t>a.get</a:t>
            </a:r>
            <a:r>
              <a:rPr lang="en-US" dirty="0" smtClean="0"/>
              <a:t>('</a:t>
            </a:r>
            <a:r>
              <a:rPr lang="en-US" dirty="0" err="1" smtClean="0"/>
              <a:t>href</a:t>
            </a:r>
            <a:r>
              <a:rPr lang="en-US" dirty="0" smtClean="0"/>
              <a:t>')[-3:])을 사용하여 </a:t>
            </a:r>
            <a:r>
              <a:rPr lang="en-US" dirty="0" err="1" smtClean="0"/>
              <a:t>url의</a:t>
            </a:r>
            <a:r>
              <a:rPr lang="en-US" dirty="0" smtClean="0"/>
              <a:t> 뒤에서 3번째 숫자(maximum page number)만 </a:t>
            </a:r>
            <a:r>
              <a:rPr lang="en-US" dirty="0" err="1" smtClean="0"/>
              <a:t>mpNum에</a:t>
            </a:r>
            <a:r>
              <a:rPr lang="en-US" dirty="0" smtClean="0"/>
              <a:t> 따온다.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7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parse selective data</a:t>
            </a:r>
          </a:p>
          <a:p>
            <a:r>
              <a:rPr lang="en-US" dirty="0" smtClean="0"/>
              <a:t>   quote = list()에 리스트를 하나 만든다. </a:t>
            </a:r>
            <a:r>
              <a:rPr lang="en-US" dirty="0" err="1" smtClean="0"/>
              <a:t>mpNum만큼</a:t>
            </a:r>
            <a:r>
              <a:rPr lang="en-US" dirty="0" smtClean="0"/>
              <a:t> </a:t>
            </a:r>
            <a:r>
              <a:rPr lang="en-US" dirty="0" err="1" smtClean="0"/>
              <a:t>for문을</a:t>
            </a:r>
            <a:r>
              <a:rPr lang="en-US" dirty="0" smtClean="0"/>
              <a:t> 반복한다. </a:t>
            </a:r>
            <a:r>
              <a:rPr lang="en-US" dirty="0" err="1" smtClean="0"/>
              <a:t>url주소에</a:t>
            </a:r>
            <a:r>
              <a:rPr lang="en-US" dirty="0" smtClean="0"/>
              <a:t> &amp;page=(</a:t>
            </a:r>
            <a:r>
              <a:rPr lang="en-US" dirty="0" err="1" smtClean="0"/>
              <a:t>for문변수</a:t>
            </a:r>
            <a:r>
              <a:rPr lang="en-US" dirty="0" smtClean="0"/>
              <a:t>=page)를 추가하고 </a:t>
            </a:r>
            <a:r>
              <a:rPr lang="en-US" dirty="0" err="1" smtClean="0"/>
              <a:t>BeautifulSoup를</a:t>
            </a:r>
            <a:r>
              <a:rPr lang="en-US" dirty="0" smtClean="0"/>
              <a:t> 사용하여 각 </a:t>
            </a:r>
            <a:r>
              <a:rPr lang="en-US" dirty="0" err="1" smtClean="0"/>
              <a:t>page에서</a:t>
            </a:r>
            <a:r>
              <a:rPr lang="en-US" dirty="0" smtClean="0"/>
              <a:t> </a:t>
            </a:r>
            <a:r>
              <a:rPr lang="en-US" dirty="0" err="1" smtClean="0"/>
              <a:t>data를</a:t>
            </a:r>
            <a:r>
              <a:rPr lang="en-US" dirty="0" smtClean="0"/>
              <a:t> 계속 </a:t>
            </a:r>
            <a:r>
              <a:rPr lang="en-US" dirty="0" err="1" smtClean="0"/>
              <a:t>parsing해온다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 ~ &lt;/</a:t>
            </a:r>
            <a:r>
              <a:rPr lang="en-US" dirty="0" err="1" smtClean="0"/>
              <a:t>tr</a:t>
            </a:r>
            <a:r>
              <a:rPr lang="en-US" dirty="0" smtClean="0"/>
              <a:t>&gt;사이에 주식 </a:t>
            </a:r>
            <a:r>
              <a:rPr lang="en-US" dirty="0" err="1" smtClean="0"/>
              <a:t>data가</a:t>
            </a:r>
            <a:r>
              <a:rPr lang="en-US" dirty="0" smtClean="0"/>
              <a:t> 있으므로 </a:t>
            </a:r>
            <a:r>
              <a:rPr lang="en-US" dirty="0" err="1" smtClean="0"/>
              <a:t>src_list에</a:t>
            </a:r>
            <a:r>
              <a:rPr lang="en-US" dirty="0" smtClean="0"/>
              <a:t> 그 사이의 값을 저장한다.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src_list에</a:t>
            </a:r>
            <a:r>
              <a:rPr lang="en-US" dirty="0" smtClean="0"/>
              <a:t> 대해 </a:t>
            </a:r>
            <a:r>
              <a:rPr lang="en-US" dirty="0" err="1" smtClean="0"/>
              <a:t>for문과</a:t>
            </a:r>
            <a:r>
              <a:rPr lang="en-US" dirty="0" smtClean="0"/>
              <a:t> </a:t>
            </a:r>
            <a:r>
              <a:rPr lang="en-US" dirty="0" err="1" smtClean="0"/>
              <a:t>span메소드를</a:t>
            </a:r>
            <a:r>
              <a:rPr lang="en-US" dirty="0" smtClean="0"/>
              <a:t> 사용하여 </a:t>
            </a:r>
            <a:r>
              <a:rPr lang="en-US" dirty="0" err="1" smtClean="0"/>
              <a:t>src_list의</a:t>
            </a:r>
            <a:r>
              <a:rPr lang="en-US" dirty="0" smtClean="0"/>
              <a:t> </a:t>
            </a:r>
            <a:r>
              <a:rPr lang="en-US" dirty="0" err="1" smtClean="0"/>
              <a:t>data가</a:t>
            </a:r>
            <a:r>
              <a:rPr lang="en-US" dirty="0" smtClean="0"/>
              <a:t> </a:t>
            </a:r>
            <a:r>
              <a:rPr lang="en-US" dirty="0" err="1" smtClean="0"/>
              <a:t>empty가</a:t>
            </a:r>
            <a:r>
              <a:rPr lang="en-US" dirty="0" smtClean="0"/>
              <a:t> 아닌 경우에 해석한다. </a:t>
            </a:r>
          </a:p>
          <a:p>
            <a:r>
              <a:rPr lang="en-US" dirty="0" smtClean="0"/>
              <a:t>  ① "td", align="</a:t>
            </a:r>
            <a:r>
              <a:rPr lang="en-US" dirty="0" err="1" smtClean="0"/>
              <a:t>center"부분에서</a:t>
            </a:r>
            <a:r>
              <a:rPr lang="en-US" dirty="0" smtClean="0"/>
              <a:t> </a:t>
            </a:r>
            <a:r>
              <a:rPr lang="en-US" dirty="0" err="1" smtClean="0"/>
              <a:t>date를</a:t>
            </a:r>
            <a:r>
              <a:rPr lang="en-US" dirty="0" smtClean="0"/>
              <a:t> 찾는다. 만약 date &gt;= </a:t>
            </a:r>
            <a:r>
              <a:rPr lang="en-US" dirty="0" err="1" smtClean="0"/>
              <a:t>start_date가</a:t>
            </a:r>
            <a:r>
              <a:rPr lang="en-US" dirty="0" smtClean="0"/>
              <a:t> 아니라면 </a:t>
            </a:r>
            <a:r>
              <a:rPr lang="en-US" dirty="0" err="1" smtClean="0"/>
              <a:t>quote를</a:t>
            </a:r>
            <a:r>
              <a:rPr lang="en-US" dirty="0" smtClean="0"/>
              <a:t> </a:t>
            </a:r>
            <a:r>
              <a:rPr lang="en-US" dirty="0" err="1" smtClean="0"/>
              <a:t>return하고</a:t>
            </a:r>
            <a:r>
              <a:rPr lang="en-US" dirty="0" smtClean="0"/>
              <a:t> 함수를 종료한다.</a:t>
            </a:r>
          </a:p>
          <a:p>
            <a:r>
              <a:rPr lang="en-US" dirty="0" smtClean="0"/>
              <a:t>  ② ("td", class_="</a:t>
            </a:r>
            <a:r>
              <a:rPr lang="en-US" dirty="0" err="1" smtClean="0"/>
              <a:t>num</a:t>
            </a:r>
            <a:r>
              <a:rPr lang="en-US" dirty="0" smtClean="0"/>
              <a:t>")[0]에서 종가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close_p에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③ ("td", class_="</a:t>
            </a:r>
            <a:r>
              <a:rPr lang="en-US" dirty="0" err="1" smtClean="0"/>
              <a:t>num</a:t>
            </a:r>
            <a:r>
              <a:rPr lang="en-US" dirty="0" smtClean="0"/>
              <a:t>")[2]에서 시가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open_p에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④ ("td", class_="</a:t>
            </a:r>
            <a:r>
              <a:rPr lang="en-US" dirty="0" err="1" smtClean="0"/>
              <a:t>num</a:t>
            </a:r>
            <a:r>
              <a:rPr lang="en-US" dirty="0" smtClean="0"/>
              <a:t>")[3]에서 고가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high_p에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⑤ ("td", class_="</a:t>
            </a:r>
            <a:r>
              <a:rPr lang="en-US" dirty="0" err="1" smtClean="0"/>
              <a:t>num</a:t>
            </a:r>
            <a:r>
              <a:rPr lang="en-US" dirty="0" smtClean="0"/>
              <a:t>")[4]에서 저가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low_p에</a:t>
            </a:r>
            <a:r>
              <a:rPr lang="en-US" dirty="0" smtClean="0"/>
              <a:t> 저장한다.</a:t>
            </a:r>
          </a:p>
          <a:p>
            <a:r>
              <a:rPr lang="en-US" dirty="0" smtClean="0"/>
              <a:t>  ⑥ ("td", class_="</a:t>
            </a:r>
            <a:r>
              <a:rPr lang="en-US" dirty="0" err="1" smtClean="0"/>
              <a:t>num</a:t>
            </a:r>
            <a:r>
              <a:rPr lang="en-US" dirty="0" smtClean="0"/>
              <a:t>")[5]에서 거래량 </a:t>
            </a:r>
            <a:r>
              <a:rPr lang="en-US" dirty="0" err="1" smtClean="0"/>
              <a:t>data를</a:t>
            </a:r>
            <a:r>
              <a:rPr lang="en-US" dirty="0" smtClean="0"/>
              <a:t> 찾는다. </a:t>
            </a:r>
            <a:r>
              <a:rPr lang="en-US" dirty="0" err="1" smtClean="0"/>
              <a:t>float형으로</a:t>
            </a:r>
            <a:r>
              <a:rPr lang="en-US" dirty="0" smtClean="0"/>
              <a:t> 변환 후 </a:t>
            </a:r>
            <a:r>
              <a:rPr lang="en-US" dirty="0" err="1" smtClean="0"/>
              <a:t>volume에</a:t>
            </a:r>
            <a:r>
              <a:rPr lang="en-US" dirty="0" smtClean="0"/>
              <a:t> 저장한다.</a:t>
            </a:r>
          </a:p>
          <a:p>
            <a:endParaRPr lang="en-US" dirty="0" smtClean="0"/>
          </a:p>
          <a:p>
            <a:r>
              <a:rPr lang="en-US" dirty="0" smtClean="0"/>
              <a:t>  append 메소드를 사용하여 위의 값들을 quote </a:t>
            </a:r>
            <a:r>
              <a:rPr lang="en-US" dirty="0" err="1" smtClean="0"/>
              <a:t>list에</a:t>
            </a:r>
            <a:r>
              <a:rPr lang="en-US" dirty="0" smtClean="0"/>
              <a:t> 추가해준다.</a:t>
            </a:r>
          </a:p>
          <a:p>
            <a:r>
              <a:rPr lang="en-US" dirty="0" err="1" smtClean="0"/>
              <a:t>quote.append</a:t>
            </a:r>
            <a:r>
              <a:rPr lang="en-US" dirty="0" smtClean="0"/>
              <a:t>((date, </a:t>
            </a:r>
            <a:r>
              <a:rPr lang="en-US" dirty="0" err="1" smtClean="0"/>
              <a:t>open_p</a:t>
            </a:r>
            <a:r>
              <a:rPr lang="en-US" dirty="0" smtClean="0"/>
              <a:t>, </a:t>
            </a:r>
            <a:r>
              <a:rPr lang="en-US" dirty="0" err="1" smtClean="0"/>
              <a:t>high_p</a:t>
            </a:r>
            <a:r>
              <a:rPr lang="en-US" dirty="0" smtClean="0"/>
              <a:t>, </a:t>
            </a:r>
            <a:r>
              <a:rPr lang="en-US" dirty="0" err="1" smtClean="0"/>
              <a:t>low_p</a:t>
            </a:r>
            <a:r>
              <a:rPr lang="en-US" dirty="0" smtClean="0"/>
              <a:t>, </a:t>
            </a:r>
            <a:r>
              <a:rPr lang="en-US" dirty="0" err="1" smtClean="0"/>
              <a:t>close_p</a:t>
            </a:r>
            <a:r>
              <a:rPr lang="en-US" dirty="0" smtClean="0"/>
              <a:t>, volume))</a:t>
            </a:r>
          </a:p>
          <a:p>
            <a:endParaRPr lang="en-US" dirty="0" smtClean="0"/>
          </a:p>
          <a:p>
            <a:r>
              <a:rPr lang="ko-KR" altLang="en-US" dirty="0" smtClean="0"/>
              <a:t>마지막으로 지금까지 모은 </a:t>
            </a:r>
            <a:r>
              <a:rPr lang="en-US" altLang="ko-KR" dirty="0" smtClean="0"/>
              <a:t>quote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argument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 로는 </a:t>
            </a:r>
            <a:r>
              <a:rPr lang="en-US" altLang="ko-KR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idx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quotes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를 받는다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200" baseline="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Idx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는 기업의 인덱스 번호이고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quotes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는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parsing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한 전체 데이터이다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우선은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quotes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에 저장된 정보를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모듈의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vstack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이라는 함수를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이용해 각 항목마다 세로열로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저장해준다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양이 많기 때문에 순서형 자료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보다는 </a:t>
            </a:r>
            <a:r>
              <a:rPr 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값으로 호출하기 쉬운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형식으로 바꿔준다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즉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원하는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만 호출하는 것이 목적이기 때문에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Dictionary 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사용</a:t>
            </a:r>
            <a:endParaRPr lang="en-US" altLang="ko-KR" sz="1200" strike="sngStrik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을 만들기 위해서는 먼저 지금까지 파싱한 데이터를 각각의 항목을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값으로 가지는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만들어줘야한다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이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 형식으로 요구하기 때문이다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데이터를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날짜순으로 정렬하고 </a:t>
            </a:r>
            <a:r>
              <a:rPr lang="en-US" altLang="ko-KR" sz="1200" u="none" strike="sngStrike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ko-KR" altLang="en-US" sz="1200" u="none" strike="sngStrike" dirty="0" smtClean="0">
                <a:solidFill>
                  <a:schemeClr val="accent6">
                    <a:lumMod val="75000"/>
                  </a:schemeClr>
                </a:solidFill>
              </a:rPr>
              <a:t>으로 날짜를 입력시키면 해당날짜의 정보를 불러올 수 있게 하였다</a:t>
            </a:r>
            <a:r>
              <a:rPr lang="en-US" altLang="ko-KR" sz="1200" u="none" strike="sngStrike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index column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을 날짜 항목의 열로 설정을 하여 날짜를 입력하면 해당 행을 호출해 올수 있도록 하였다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--------</a:t>
            </a:r>
          </a:p>
          <a:p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로 </a:t>
            </a:r>
            <a:r>
              <a:rPr lang="en-US" altLang="ko-KR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ko-KR" altLang="en-US" sz="1200" strike="sngStrike" dirty="0" smtClean="0">
                <a:solidFill>
                  <a:schemeClr val="accent6">
                    <a:lumMod val="75000"/>
                  </a:schemeClr>
                </a:solidFill>
              </a:rPr>
              <a:t>를 저장하였기 때문에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dictionary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US" altLang="ko-KR" sz="1200" baseline="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값으로 받아 생성한 </a:t>
            </a:r>
            <a:r>
              <a:rPr lang="en-US" altLang="ko-KR" sz="1200" baseline="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baseline="0" dirty="0" smtClean="0">
                <a:solidFill>
                  <a:schemeClr val="accent6">
                    <a:lumMod val="75000"/>
                  </a:schemeClr>
                </a:solidFill>
              </a:rPr>
              <a:t>은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순서가 없다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이 과정을 통해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column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의 순서를 정렬하였다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         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마지막으로 지금까지 가공한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dataframe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200" dirty="0" err="1" smtClean="0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</a:rPr>
              <a:t> 한다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5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A6A3-09F9-DE44-8DBD-78129A3F9B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E9F99E-8FC3-4F46-BA84-B9BD6B4E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FD7A503-070E-453A-A424-A69BF150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968AFA-A6E0-4C55-B810-CCBA2EC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CA78F0-9D9F-4EAB-83CC-2949EEE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0EDA2D7-9E08-4172-B3DC-9AD2EF3E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070F11-73BA-487F-871E-8455BFB1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570ABB8-5A11-4D61-9603-5958FDE06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A5C6B2C-A75F-4EBE-AAC1-1DB08FF4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EE3142-BE4C-4B23-A615-076C0B9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B568BE-7A40-4716-93D6-F0AA2EA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81A42F2-CCED-4AB0-A962-653BDEB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EA7AF3E-6F4B-455B-9660-239009E5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79AFC7-40EB-4EB5-9144-9C0A5FB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2C200EB-919B-4315-9BEC-E0DDD2E2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6FD83D-1F14-4CDC-B37B-2FC5333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6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8C134C-62DE-4357-9721-C6307B9B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EFE7B9A-30BD-4DD0-9A74-33411FD06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30996BA-5A68-4D62-9C34-64B4E1EE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FE08E5-2DD6-42E4-A50F-BEF3B399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1AAF52-AA26-45A0-8E32-61A2F3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485B44-2464-4B14-B47E-9FE00BD4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0A8E9C8-311B-47F1-8C45-50334E66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949701-5097-4756-85EF-9993A48F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B828E97-2E76-4721-97A2-444BBB9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F91DA9-50B1-441E-B89E-B79A1937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773E48-9C8A-4FFE-8906-B235B594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C59EB96-2B6D-4A23-9001-F7A39EBC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2235ACC-6DF9-4624-AE79-9079A42B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65EEBA5-A398-4B52-BAF0-C399EEFF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686F078-2B96-4906-9DB3-1C78FAE9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22D24EC-F8EA-45D9-BD52-B05B772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3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823BD8-E1AA-4595-9E51-87848BD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742871-AF4F-4D22-991E-47A528C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900B61-786B-41F8-A830-A881F9169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F78E2AB-B507-4EDB-AE26-35939374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13A50E6-DE1D-4D82-AAEB-953F7EE9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480F8A0-DF37-4273-966D-D46C5353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66B9715-C008-496F-A9AD-F4714DC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46ABAD5-EB05-4C1C-9FBF-D0FE785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2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3CDDA8-C8ED-4E17-B4C6-880EE0C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2577247-360E-4536-B240-DFC88A3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04E4055-A94E-4D0F-B0F3-5D57D3D4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2DC248D-55F1-4D70-A929-1A2484A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3A19C1F-CA9A-4BD3-B160-6D573CFA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CF788A6-BD57-4956-A97A-E394419C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C2AF659-7C28-40EA-8D4D-D72D464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911AFB-21CA-46D9-AD36-B24C901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E1FED7-4C5E-45C8-9E70-4C8488A3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01C0AA6-0C64-40D9-8B5B-BCF00E48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AC5655-7E71-4DB2-AFB6-305461E9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F430242-7D65-4B1A-9686-FA805425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86364A9-5675-4006-961D-6F57307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07E319-6F52-4A2D-877D-8024987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E8DBA68-208A-4665-AB1D-75689A8F3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F73E795-24A9-47CB-8569-6A8BBC30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FBEEB1-E870-4FC1-99F5-6A279D0C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DDDE000-92CF-41A3-B90B-A15A5F0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15BF034-FAAC-4ED7-A947-9614E71C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F16961F-CE17-41C1-B870-1C2D42B7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1A25A21-7CC9-4486-8FF7-76D275817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160AE08-AE86-40ED-A5B6-3C33B783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7F239-EE01-4A70-A7D1-E3DF21DB9FCB}" type="datetimeFigureOut">
              <a:rPr lang="ko-KR" altLang="en-US" smtClean="0"/>
              <a:t>2017. 12. 8.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03573F-FC06-481B-BD7F-1FE92F65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5443A0-5A51-4E7B-B91D-FF12D4CC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3A55-6931-4B32-A603-7F2093F0C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candlestick-charts/" TargetMode="External"/><Relationship Id="rId4" Type="http://schemas.openxmlformats.org/officeDocument/2006/relationships/hyperlink" Target="http://scikit-learn.org/stable/modules/clustering.html#clustering" TargetMode="External"/><Relationship Id="rId5" Type="http://schemas.openxmlformats.org/officeDocument/2006/relationships/hyperlink" Target="http://scikit-learn.org/stable/auto_examples/applications/plot_stock_marke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tenpark.tistory.com/353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AD90B53-0965-408E-A78D-4BD742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Historical Finance Data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22F529E-C580-4396-B5D8-BF2B6654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Group 16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Park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JeeHyun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/>
          <p:cNvSpPr/>
          <p:nvPr/>
        </p:nvSpPr>
        <p:spPr>
          <a:xfrm flipV="1">
            <a:off x="1108363" y="1457634"/>
            <a:ext cx="9975273" cy="4750856"/>
          </a:xfrm>
          <a:prstGeom prst="round2Same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08363" y="1281212"/>
            <a:ext cx="9975273" cy="204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7512" y="1253502"/>
            <a:ext cx="7910946" cy="477322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mr-IN" sz="1400" dirty="0" err="1">
                <a:solidFill>
                  <a:schemeClr val="tx1"/>
                </a:solidFill>
              </a:rPr>
              <a:t>quote</a:t>
            </a:r>
            <a:r>
              <a:rPr lang="mr-IN" sz="1400" dirty="0">
                <a:solidFill>
                  <a:schemeClr val="tx1"/>
                </a:solidFill>
              </a:rPr>
              <a:t> = </a:t>
            </a:r>
            <a:r>
              <a:rPr lang="mr-IN" sz="1400" dirty="0" err="1">
                <a:solidFill>
                  <a:schemeClr val="tx1"/>
                </a:solidFill>
              </a:rPr>
              <a:t>list</a:t>
            </a:r>
            <a:r>
              <a:rPr lang="mr-IN" sz="1400" dirty="0">
                <a:solidFill>
                  <a:schemeClr val="tx1"/>
                </a:solidFill>
              </a:rPr>
              <a:t>()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mr-IN" sz="1400" dirty="0" err="1" smtClean="0">
                <a:solidFill>
                  <a:schemeClr val="tx1"/>
                </a:solidFill>
              </a:rPr>
              <a:t>locale.setlocale</a:t>
            </a:r>
            <a:r>
              <a:rPr lang="mr-IN" sz="1400" dirty="0" smtClean="0">
                <a:solidFill>
                  <a:schemeClr val="tx1"/>
                </a:solidFill>
              </a:rPr>
              <a:t>(</a:t>
            </a:r>
            <a:r>
              <a:rPr lang="mr-IN" sz="1400" dirty="0" err="1" smtClean="0">
                <a:solidFill>
                  <a:schemeClr val="tx1"/>
                </a:solidFill>
              </a:rPr>
              <a:t>locale.LC_ALL</a:t>
            </a:r>
            <a:r>
              <a:rPr lang="mr-IN" sz="1400" dirty="0">
                <a:solidFill>
                  <a:schemeClr val="tx1"/>
                </a:solidFill>
              </a:rPr>
              <a:t>, 'en_US.UTF-8')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mr-IN" sz="1400" dirty="0" err="1" smtClean="0">
                <a:solidFill>
                  <a:schemeClr val="tx1"/>
                </a:solidFill>
              </a:rPr>
              <a:t>for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page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in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range</a:t>
            </a:r>
            <a:r>
              <a:rPr lang="mr-IN" sz="1400" dirty="0">
                <a:solidFill>
                  <a:schemeClr val="tx1"/>
                </a:solidFill>
              </a:rPr>
              <a:t>(1, </a:t>
            </a:r>
            <a:r>
              <a:rPr lang="mr-IN" sz="1400" dirty="0" err="1">
                <a:solidFill>
                  <a:schemeClr val="tx1"/>
                </a:solidFill>
              </a:rPr>
              <a:t>mpNum</a:t>
            </a:r>
            <a:r>
              <a:rPr lang="mr-IN" sz="1400" dirty="0">
                <a:solidFill>
                  <a:schemeClr val="tx1"/>
                </a:solidFill>
              </a:rPr>
              <a:t> + 1):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url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self</a:t>
            </a:r>
            <a:r>
              <a:rPr lang="mr-IN" sz="1400" dirty="0">
                <a:solidFill>
                  <a:schemeClr val="tx1"/>
                </a:solidFill>
              </a:rPr>
              <a:t>._</a:t>
            </a:r>
            <a:r>
              <a:rPr lang="mr-IN" sz="1400" dirty="0" err="1">
                <a:solidFill>
                  <a:schemeClr val="tx1"/>
                </a:solidFill>
              </a:rPr>
              <a:t>url</a:t>
            </a:r>
            <a:r>
              <a:rPr lang="mr-IN" sz="1400" dirty="0">
                <a:solidFill>
                  <a:schemeClr val="tx1"/>
                </a:solidFill>
              </a:rPr>
              <a:t> + </a:t>
            </a:r>
            <a:r>
              <a:rPr lang="mr-IN" sz="1400" dirty="0" err="1">
                <a:solidFill>
                  <a:schemeClr val="tx1"/>
                </a:solidFill>
              </a:rPr>
              <a:t>str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stock_item</a:t>
            </a:r>
            <a:r>
              <a:rPr lang="mr-IN" sz="1400" dirty="0">
                <a:solidFill>
                  <a:schemeClr val="tx1"/>
                </a:solidFill>
              </a:rPr>
              <a:t>) + '&amp;</a:t>
            </a:r>
            <a:r>
              <a:rPr lang="mr-IN" sz="1400" dirty="0" err="1">
                <a:solidFill>
                  <a:schemeClr val="tx1"/>
                </a:solidFill>
              </a:rPr>
              <a:t>page</a:t>
            </a:r>
            <a:r>
              <a:rPr lang="mr-IN" sz="1400" dirty="0">
                <a:solidFill>
                  <a:schemeClr val="tx1"/>
                </a:solidFill>
              </a:rPr>
              <a:t>=' + </a:t>
            </a:r>
            <a:r>
              <a:rPr lang="mr-IN" sz="1400" dirty="0" err="1">
                <a:solidFill>
                  <a:schemeClr val="tx1"/>
                </a:solidFill>
              </a:rPr>
              <a:t>str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page</a:t>
            </a:r>
            <a:r>
              <a:rPr lang="mr-IN" sz="1400" dirty="0">
                <a:solidFill>
                  <a:schemeClr val="tx1"/>
                </a:solidFill>
              </a:rPr>
              <a:t>)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html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urlopen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url</a:t>
            </a:r>
            <a:r>
              <a:rPr lang="mr-IN" sz="1400" dirty="0">
                <a:solidFill>
                  <a:schemeClr val="tx1"/>
                </a:solidFill>
              </a:rPr>
              <a:t>)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source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BeautifulSoup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html.read</a:t>
            </a:r>
            <a:r>
              <a:rPr lang="mr-IN" sz="1400" dirty="0">
                <a:solidFill>
                  <a:schemeClr val="tx1"/>
                </a:solidFill>
              </a:rPr>
              <a:t>(), "</a:t>
            </a:r>
            <a:r>
              <a:rPr lang="mr-IN" sz="1400" dirty="0" err="1">
                <a:solidFill>
                  <a:schemeClr val="tx1"/>
                </a:solidFill>
              </a:rPr>
              <a:t>html.parser</a:t>
            </a:r>
            <a:r>
              <a:rPr lang="mr-IN" sz="1400" dirty="0">
                <a:solidFill>
                  <a:schemeClr val="tx1"/>
                </a:solidFill>
              </a:rPr>
              <a:t>")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src_list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source.find_all</a:t>
            </a:r>
            <a:r>
              <a:rPr lang="mr-IN" sz="1400" dirty="0">
                <a:solidFill>
                  <a:schemeClr val="tx1"/>
                </a:solidFill>
              </a:rPr>
              <a:t>("</a:t>
            </a:r>
            <a:r>
              <a:rPr lang="mr-IN" sz="1400" dirty="0" err="1">
                <a:solidFill>
                  <a:schemeClr val="tx1"/>
                </a:solidFill>
              </a:rPr>
              <a:t>tr</a:t>
            </a:r>
            <a:r>
              <a:rPr lang="mr-IN" sz="1400" dirty="0">
                <a:solidFill>
                  <a:schemeClr val="tx1"/>
                </a:solidFill>
              </a:rPr>
              <a:t>")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</a:t>
            </a:r>
            <a:r>
              <a:rPr lang="mr-IN" sz="1400" dirty="0" err="1" smtClean="0">
                <a:solidFill>
                  <a:schemeClr val="tx1"/>
                </a:solidFill>
              </a:rPr>
              <a:t>for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in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range</a:t>
            </a:r>
            <a:r>
              <a:rPr lang="mr-IN" sz="1400" dirty="0">
                <a:solidFill>
                  <a:schemeClr val="tx1"/>
                </a:solidFill>
              </a:rPr>
              <a:t>(1, </a:t>
            </a:r>
            <a:r>
              <a:rPr lang="mr-IN" sz="1400" dirty="0" err="1">
                <a:solidFill>
                  <a:schemeClr val="tx1"/>
                </a:solidFill>
              </a:rPr>
              <a:t>len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) - 1):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</a:t>
            </a:r>
            <a:r>
              <a:rPr lang="mr-IN" sz="1400" dirty="0" err="1" smtClean="0">
                <a:solidFill>
                  <a:schemeClr val="tx1"/>
                </a:solidFill>
              </a:rPr>
              <a:t>data_checker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span</a:t>
            </a:r>
            <a:r>
              <a:rPr lang="mr-IN" sz="1400" dirty="0">
                <a:solidFill>
                  <a:schemeClr val="tx1"/>
                </a:solidFill>
              </a:rPr>
              <a:t>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</a:t>
            </a:r>
            <a:r>
              <a:rPr lang="mr-IN" sz="1400" dirty="0" err="1" smtClean="0">
                <a:solidFill>
                  <a:schemeClr val="tx1"/>
                </a:solidFill>
              </a:rPr>
              <a:t>if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data_checker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is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not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None</a:t>
            </a:r>
            <a:r>
              <a:rPr lang="mr-IN" sz="1400" dirty="0">
                <a:solidFill>
                  <a:schemeClr val="tx1"/>
                </a:solidFill>
              </a:rPr>
              <a:t>: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raw_date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find_all</a:t>
            </a:r>
            <a:r>
              <a:rPr lang="mr-IN" sz="1400" dirty="0">
                <a:solidFill>
                  <a:schemeClr val="tx1"/>
                </a:solidFill>
              </a:rPr>
              <a:t>("</a:t>
            </a:r>
            <a:r>
              <a:rPr lang="mr-IN" sz="1400" dirty="0" err="1">
                <a:solidFill>
                  <a:schemeClr val="tx1"/>
                </a:solidFill>
              </a:rPr>
              <a:t>td</a:t>
            </a:r>
            <a:r>
              <a:rPr lang="mr-IN" sz="1400" dirty="0">
                <a:solidFill>
                  <a:schemeClr val="tx1"/>
                </a:solidFill>
              </a:rPr>
              <a:t>", </a:t>
            </a:r>
            <a:r>
              <a:rPr lang="mr-IN" sz="1400" dirty="0" err="1">
                <a:solidFill>
                  <a:schemeClr val="tx1"/>
                </a:solidFill>
              </a:rPr>
              <a:t>align</a:t>
            </a:r>
            <a:r>
              <a:rPr lang="mr-IN" sz="1400" dirty="0">
                <a:solidFill>
                  <a:schemeClr val="tx1"/>
                </a:solidFill>
              </a:rPr>
              <a:t>="</a:t>
            </a:r>
            <a:r>
              <a:rPr lang="mr-IN" sz="1400" dirty="0" err="1">
                <a:solidFill>
                  <a:schemeClr val="tx1"/>
                </a:solidFill>
              </a:rPr>
              <a:t>center</a:t>
            </a:r>
            <a:r>
              <a:rPr lang="mr-IN" sz="1400" dirty="0">
                <a:solidFill>
                  <a:schemeClr val="tx1"/>
                </a:solidFill>
              </a:rPr>
              <a:t>")[0].</a:t>
            </a:r>
            <a:r>
              <a:rPr lang="mr-IN" sz="1400" dirty="0" err="1">
                <a:solidFill>
                  <a:schemeClr val="tx1"/>
                </a:solidFill>
              </a:rPr>
              <a:t>text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date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datetime.strptime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raw_date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fmt</a:t>
            </a:r>
            <a:r>
              <a:rPr lang="mr-IN" sz="1400" dirty="0">
                <a:solidFill>
                  <a:schemeClr val="tx1"/>
                </a:solidFill>
              </a:rPr>
              <a:t>).</a:t>
            </a:r>
            <a:r>
              <a:rPr lang="mr-IN" sz="1400" dirty="0" err="1">
                <a:solidFill>
                  <a:schemeClr val="tx1"/>
                </a:solidFill>
              </a:rPr>
              <a:t>date</a:t>
            </a:r>
            <a:r>
              <a:rPr lang="mr-IN" sz="1400" dirty="0">
                <a:solidFill>
                  <a:schemeClr val="tx1"/>
                </a:solidFill>
              </a:rPr>
              <a:t>()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if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not</a:t>
            </a:r>
            <a:r>
              <a:rPr lang="mr-IN" sz="1400" dirty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date</a:t>
            </a:r>
            <a:r>
              <a:rPr lang="mr-IN" sz="1400" dirty="0">
                <a:solidFill>
                  <a:schemeClr val="tx1"/>
                </a:solidFill>
              </a:rPr>
              <a:t> &gt;= </a:t>
            </a:r>
            <a:r>
              <a:rPr lang="mr-IN" sz="1400" dirty="0" err="1">
                <a:solidFill>
                  <a:schemeClr val="tx1"/>
                </a:solidFill>
              </a:rPr>
              <a:t>start_date</a:t>
            </a:r>
            <a:r>
              <a:rPr lang="mr-IN" sz="1400" dirty="0">
                <a:solidFill>
                  <a:schemeClr val="tx1"/>
                </a:solidFill>
              </a:rPr>
              <a:t>:    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    </a:t>
            </a:r>
            <a:r>
              <a:rPr lang="mr-IN" sz="1400" b="1" dirty="0" err="1" smtClean="0">
                <a:solidFill>
                  <a:schemeClr val="tx1"/>
                </a:solidFill>
              </a:rPr>
              <a:t>return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 err="1">
                <a:solidFill>
                  <a:schemeClr val="tx1"/>
                </a:solidFill>
              </a:rPr>
              <a:t>quote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raw_close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find_all</a:t>
            </a:r>
            <a:r>
              <a:rPr lang="mr-IN" sz="1400" dirty="0">
                <a:solidFill>
                  <a:schemeClr val="tx1"/>
                </a:solidFill>
              </a:rPr>
              <a:t>("</a:t>
            </a:r>
            <a:r>
              <a:rPr lang="mr-IN" sz="1400" dirty="0" err="1">
                <a:solidFill>
                  <a:schemeClr val="tx1"/>
                </a:solidFill>
              </a:rPr>
              <a:t>td</a:t>
            </a:r>
            <a:r>
              <a:rPr lang="mr-IN" sz="1400" dirty="0">
                <a:solidFill>
                  <a:schemeClr val="tx1"/>
                </a:solidFill>
              </a:rPr>
              <a:t>", </a:t>
            </a:r>
            <a:r>
              <a:rPr lang="mr-IN" sz="1400" dirty="0" err="1">
                <a:solidFill>
                  <a:schemeClr val="tx1"/>
                </a:solidFill>
              </a:rPr>
              <a:t>class</a:t>
            </a:r>
            <a:r>
              <a:rPr lang="mr-IN" sz="1400" dirty="0">
                <a:solidFill>
                  <a:schemeClr val="tx1"/>
                </a:solidFill>
              </a:rPr>
              <a:t>_="</a:t>
            </a:r>
            <a:r>
              <a:rPr lang="mr-IN" sz="1400" dirty="0" err="1">
                <a:solidFill>
                  <a:schemeClr val="tx1"/>
                </a:solidFill>
              </a:rPr>
              <a:t>num</a:t>
            </a:r>
            <a:r>
              <a:rPr lang="mr-IN" sz="1400" dirty="0">
                <a:solidFill>
                  <a:schemeClr val="tx1"/>
                </a:solidFill>
              </a:rPr>
              <a:t>")[0].</a:t>
            </a:r>
            <a:r>
              <a:rPr lang="mr-IN" sz="1400" dirty="0" err="1">
                <a:solidFill>
                  <a:schemeClr val="tx1"/>
                </a:solidFill>
              </a:rPr>
              <a:t>text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close_p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float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locale.atof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raw_close</a:t>
            </a:r>
            <a:r>
              <a:rPr lang="mr-IN" sz="1400" dirty="0" smtClean="0">
                <a:solidFill>
                  <a:schemeClr val="tx1"/>
                </a:solidFill>
              </a:rPr>
              <a:t>))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altLang="ko-KR" sz="1400" dirty="0" smtClean="0">
                <a:solidFill>
                  <a:schemeClr val="tx1"/>
                </a:solidFill>
              </a:rPr>
              <a:t>…</a:t>
            </a:r>
            <a:r>
              <a:rPr lang="mr-IN" sz="1400" dirty="0" smtClean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raw_volume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src_list</a:t>
            </a:r>
            <a:r>
              <a:rPr lang="mr-IN" sz="1400" dirty="0">
                <a:solidFill>
                  <a:schemeClr val="tx1"/>
                </a:solidFill>
              </a:rPr>
              <a:t>[</a:t>
            </a:r>
            <a:r>
              <a:rPr lang="mr-IN" sz="1400" dirty="0" err="1">
                <a:solidFill>
                  <a:schemeClr val="tx1"/>
                </a:solidFill>
              </a:rPr>
              <a:t>i</a:t>
            </a:r>
            <a:r>
              <a:rPr lang="mr-IN" sz="1400" dirty="0">
                <a:solidFill>
                  <a:schemeClr val="tx1"/>
                </a:solidFill>
              </a:rPr>
              <a:t>].</a:t>
            </a:r>
            <a:r>
              <a:rPr lang="mr-IN" sz="1400" dirty="0" err="1">
                <a:solidFill>
                  <a:schemeClr val="tx1"/>
                </a:solidFill>
              </a:rPr>
              <a:t>find_all</a:t>
            </a:r>
            <a:r>
              <a:rPr lang="mr-IN" sz="1400" dirty="0">
                <a:solidFill>
                  <a:schemeClr val="tx1"/>
                </a:solidFill>
              </a:rPr>
              <a:t>("</a:t>
            </a:r>
            <a:r>
              <a:rPr lang="mr-IN" sz="1400" dirty="0" err="1">
                <a:solidFill>
                  <a:schemeClr val="tx1"/>
                </a:solidFill>
              </a:rPr>
              <a:t>td</a:t>
            </a:r>
            <a:r>
              <a:rPr lang="mr-IN" sz="1400" dirty="0">
                <a:solidFill>
                  <a:schemeClr val="tx1"/>
                </a:solidFill>
              </a:rPr>
              <a:t>", </a:t>
            </a:r>
            <a:r>
              <a:rPr lang="mr-IN" sz="1400" dirty="0" err="1">
                <a:solidFill>
                  <a:schemeClr val="tx1"/>
                </a:solidFill>
              </a:rPr>
              <a:t>class</a:t>
            </a:r>
            <a:r>
              <a:rPr lang="mr-IN" sz="1400" dirty="0">
                <a:solidFill>
                  <a:schemeClr val="tx1"/>
                </a:solidFill>
              </a:rPr>
              <a:t>_="</a:t>
            </a:r>
            <a:r>
              <a:rPr lang="mr-IN" sz="1400" dirty="0" err="1">
                <a:solidFill>
                  <a:schemeClr val="tx1"/>
                </a:solidFill>
              </a:rPr>
              <a:t>num</a:t>
            </a:r>
            <a:r>
              <a:rPr lang="mr-IN" sz="1400" dirty="0">
                <a:solidFill>
                  <a:schemeClr val="tx1"/>
                </a:solidFill>
              </a:rPr>
              <a:t>")[5].</a:t>
            </a:r>
            <a:r>
              <a:rPr lang="mr-IN" sz="1400" dirty="0" err="1">
                <a:solidFill>
                  <a:schemeClr val="tx1"/>
                </a:solidFill>
              </a:rPr>
              <a:t>text</a:t>
            </a:r>
            <a:r>
              <a:rPr lang="mr-IN" sz="1400" dirty="0">
                <a:solidFill>
                  <a:schemeClr val="tx1"/>
                </a:solidFill>
              </a:rPr>
              <a:t>     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volume</a:t>
            </a:r>
            <a:r>
              <a:rPr lang="mr-IN" sz="1400" dirty="0" smtClean="0">
                <a:solidFill>
                  <a:schemeClr val="tx1"/>
                </a:solidFill>
              </a:rPr>
              <a:t> </a:t>
            </a:r>
            <a:r>
              <a:rPr lang="mr-IN" sz="1400" dirty="0">
                <a:solidFill>
                  <a:schemeClr val="tx1"/>
                </a:solidFill>
              </a:rPr>
              <a:t>= </a:t>
            </a:r>
            <a:r>
              <a:rPr lang="mr-IN" sz="1400" dirty="0" err="1">
                <a:solidFill>
                  <a:schemeClr val="tx1"/>
                </a:solidFill>
              </a:rPr>
              <a:t>float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locale.atof</a:t>
            </a:r>
            <a:r>
              <a:rPr lang="mr-IN" sz="1400" dirty="0">
                <a:solidFill>
                  <a:schemeClr val="tx1"/>
                </a:solidFill>
              </a:rPr>
              <a:t>(</a:t>
            </a:r>
            <a:r>
              <a:rPr lang="mr-IN" sz="1400" dirty="0" err="1">
                <a:solidFill>
                  <a:schemeClr val="tx1"/>
                </a:solidFill>
              </a:rPr>
              <a:t>raw_volume</a:t>
            </a:r>
            <a:r>
              <a:rPr lang="mr-IN" sz="1400" dirty="0">
                <a:solidFill>
                  <a:schemeClr val="tx1"/>
                </a:solidFill>
              </a:rPr>
              <a:t>))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mr-IN" sz="1400" dirty="0" smtClean="0">
                <a:solidFill>
                  <a:schemeClr val="tx1"/>
                </a:solidFill>
              </a:rPr>
              <a:t>   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            </a:t>
            </a:r>
            <a:r>
              <a:rPr lang="mr-IN" sz="1400" dirty="0" err="1" smtClean="0">
                <a:solidFill>
                  <a:schemeClr val="tx1"/>
                </a:solidFill>
              </a:rPr>
              <a:t>quote.append</a:t>
            </a:r>
            <a:r>
              <a:rPr lang="mr-IN" sz="1400" dirty="0">
                <a:solidFill>
                  <a:schemeClr val="tx1"/>
                </a:solidFill>
              </a:rPr>
              <a:t>((</a:t>
            </a:r>
            <a:r>
              <a:rPr lang="mr-IN" sz="1400" dirty="0" err="1">
                <a:solidFill>
                  <a:schemeClr val="tx1"/>
                </a:solidFill>
              </a:rPr>
              <a:t>date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open_p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high_p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low_p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close_p</a:t>
            </a:r>
            <a:r>
              <a:rPr lang="mr-IN" sz="1400" dirty="0">
                <a:solidFill>
                  <a:schemeClr val="tx1"/>
                </a:solidFill>
              </a:rPr>
              <a:t>, </a:t>
            </a:r>
            <a:r>
              <a:rPr lang="mr-IN" sz="1400" dirty="0" err="1">
                <a:solidFill>
                  <a:schemeClr val="tx1"/>
                </a:solidFill>
              </a:rPr>
              <a:t>volume</a:t>
            </a:r>
            <a:r>
              <a:rPr lang="mr-IN" sz="1400" dirty="0">
                <a:solidFill>
                  <a:schemeClr val="tx1"/>
                </a:solidFill>
              </a:rPr>
              <a:t>))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13181" y="6160299"/>
            <a:ext cx="1433146" cy="222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809018" y="6074207"/>
            <a:ext cx="3274618" cy="729216"/>
            <a:chOff x="6138529" y="4901580"/>
            <a:chExt cx="3274618" cy="729216"/>
          </a:xfrm>
        </p:grpSpPr>
        <p:sp>
          <p:nvSpPr>
            <p:cNvPr id="6" name="Rectangle 5"/>
            <p:cNvSpPr/>
            <p:nvPr/>
          </p:nvSpPr>
          <p:spPr>
            <a:xfrm>
              <a:off x="6138529" y="5291439"/>
              <a:ext cx="3274618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quote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61190" y="4939981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901580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58" y="1186993"/>
            <a:ext cx="8958483" cy="56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2. Show Historical Finance Data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With pandas &amp;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refine the data and plot a graph of it for easy understanding.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71" y="2421276"/>
            <a:ext cx="8827458" cy="41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dirty="0"/>
              <a:t>Libraries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  <a:p>
            <a:pPr lvl="1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plotly.graph_objs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as go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matplotlib.collections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LineCollectionimport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set_dataframe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249941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idx</a:t>
            </a:r>
            <a:r>
              <a:rPr lang="en-US" sz="1400" dirty="0"/>
              <a:t>, quotes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08363" y="1619430"/>
            <a:ext cx="9975273" cy="4581385"/>
            <a:chOff x="1108363" y="1906817"/>
            <a:chExt cx="9975273" cy="3101103"/>
          </a:xfrm>
        </p:grpSpPr>
        <p:sp>
          <p:nvSpPr>
            <p:cNvPr id="13" name="Rounded Rectangle 12"/>
            <p:cNvSpPr/>
            <p:nvPr/>
          </p:nvSpPr>
          <p:spPr>
            <a:xfrm>
              <a:off x="1108363" y="2013121"/>
              <a:ext cx="9975273" cy="2994799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300" y="1906817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2667300" y="1649144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035803" y="6011843"/>
            <a:ext cx="4047833" cy="739326"/>
            <a:chOff x="6096000" y="4891470"/>
            <a:chExt cx="4047833" cy="739326"/>
          </a:xfrm>
        </p:grpSpPr>
        <p:sp>
          <p:nvSpPr>
            <p:cNvPr id="6" name="Rectangle 5"/>
            <p:cNvSpPr/>
            <p:nvPr/>
          </p:nvSpPr>
          <p:spPr>
            <a:xfrm>
              <a:off x="6096000" y="5291439"/>
              <a:ext cx="4047833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</a:t>
              </a:r>
              <a:r>
                <a:rPr lang="en-US" sz="1400" dirty="0" err="1" smtClean="0"/>
                <a:t>df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47886" y="4956915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891470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37512" y="2046144"/>
            <a:ext cx="7910946" cy="3853949"/>
            <a:chOff x="2237512" y="2046144"/>
            <a:chExt cx="7910946" cy="3853949"/>
          </a:xfrm>
        </p:grpSpPr>
        <p:sp>
          <p:nvSpPr>
            <p:cNvPr id="7" name="Rectangle 6"/>
            <p:cNvSpPr/>
            <p:nvPr/>
          </p:nvSpPr>
          <p:spPr>
            <a:xfrm>
              <a:off x="2237512" y="2046144"/>
              <a:ext cx="7910946" cy="140582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market_dates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([q['date'] for q in quotes])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open_prices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([q['open'] for q in quotes])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high_prices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([q['high'] for q in quotes])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low_prices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([q['low'] for q in quotes])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close_prices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([q['close'] for q in quotes])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volume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np.vstack</a:t>
              </a:r>
              <a:r>
                <a:rPr lang="en-US" sz="1400" dirty="0">
                  <a:solidFill>
                    <a:schemeClr val="tx1"/>
                  </a:solidFill>
                </a:rPr>
                <a:t>([q['volume'] for q in quotes])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7512" y="3511736"/>
              <a:ext cx="7910946" cy="137230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data_dictionary</a:t>
              </a:r>
              <a:r>
                <a:rPr lang="mr-IN" sz="1400" dirty="0">
                  <a:solidFill>
                    <a:schemeClr val="tx1"/>
                  </a:solidFill>
                </a:rPr>
                <a:t> = {'</a:t>
              </a:r>
              <a:r>
                <a:rPr lang="mr-IN" sz="1400" dirty="0" err="1">
                  <a:solidFill>
                    <a:schemeClr val="tx1"/>
                  </a:solidFill>
                </a:rPr>
                <a:t>market_dates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market_dates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 smtClean="0">
                  <a:solidFill>
                    <a:schemeClr val="tx1"/>
                  </a:solidFill>
                </a:rPr>
                <a:t>]),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open_prices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open_prices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high_prices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high_prices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low_prices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low_prices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close_prices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close_prices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]),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mr-IN" sz="1400" dirty="0" smtClean="0">
                  <a:solidFill>
                    <a:schemeClr val="tx1"/>
                  </a:solidFill>
                </a:rPr>
                <a:t>'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volume</a:t>
              </a:r>
              <a:r>
                <a:rPr lang="mr-IN" sz="1400" dirty="0">
                  <a:solidFill>
                    <a:schemeClr val="tx1"/>
                  </a:solidFill>
                </a:rPr>
                <a:t>': </a:t>
              </a:r>
              <a:r>
                <a:rPr lang="mr-IN" sz="1400" dirty="0" err="1">
                  <a:solidFill>
                    <a:schemeClr val="tx1"/>
                  </a:solidFill>
                </a:rPr>
                <a:t>list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volume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idx</a:t>
              </a:r>
              <a:r>
                <a:rPr lang="mr-IN" sz="1400" dirty="0">
                  <a:solidFill>
                    <a:schemeClr val="tx1"/>
                  </a:solidFill>
                </a:rPr>
                <a:t>])}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37512" y="4947184"/>
              <a:ext cx="7910946" cy="36939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df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pd.DataFrame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data_dictionary</a:t>
              </a:r>
              <a:r>
                <a:rPr lang="en-US" sz="1400" dirty="0" smtClean="0">
                  <a:solidFill>
                    <a:schemeClr val="tx1"/>
                  </a:solidFill>
                </a:rPr>
                <a:t>).</a:t>
              </a:r>
              <a:r>
                <a:rPr lang="en-US" sz="1400" dirty="0" err="1">
                  <a:solidFill>
                    <a:schemeClr val="tx1"/>
                  </a:solidFill>
                </a:rPr>
                <a:t>sort_values</a:t>
              </a:r>
              <a:r>
                <a:rPr lang="en-US" sz="1400" dirty="0">
                  <a:solidFill>
                    <a:schemeClr val="tx1"/>
                  </a:solidFill>
                </a:rPr>
                <a:t>(by='</a:t>
              </a:r>
              <a:r>
                <a:rPr lang="en-US" sz="1400" dirty="0" err="1">
                  <a:solidFill>
                    <a:schemeClr val="tx1"/>
                  </a:solidFill>
                </a:rPr>
                <a:t>market_dates</a:t>
              </a:r>
              <a:r>
                <a:rPr lang="en-US" sz="1400" dirty="0" smtClean="0">
                  <a:solidFill>
                    <a:schemeClr val="tx1"/>
                  </a:solidFill>
                </a:rPr>
                <a:t>').</a:t>
              </a:r>
              <a:r>
                <a:rPr lang="en-US" sz="1400" dirty="0" err="1">
                  <a:solidFill>
                    <a:schemeClr val="tx1"/>
                  </a:solidFill>
                </a:rPr>
                <a:t>set_index</a:t>
              </a:r>
              <a:r>
                <a:rPr lang="en-US" sz="1400" dirty="0">
                  <a:solidFill>
                    <a:schemeClr val="tx1"/>
                  </a:solidFill>
                </a:rPr>
                <a:t>('</a:t>
              </a:r>
              <a:r>
                <a:rPr lang="en-US" sz="1400" dirty="0" err="1">
                  <a:solidFill>
                    <a:schemeClr val="tx1"/>
                  </a:solidFill>
                </a:rPr>
                <a:t>market_dates</a:t>
              </a:r>
              <a:r>
                <a:rPr lang="en-US" sz="1400" dirty="0">
                  <a:solidFill>
                    <a:schemeClr val="tx1"/>
                  </a:solidFill>
                </a:rPr>
                <a:t>')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37512" y="5382188"/>
              <a:ext cx="7910946" cy="51790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col_names</a:t>
              </a:r>
              <a:r>
                <a:rPr lang="en-US" sz="1400" dirty="0">
                  <a:solidFill>
                    <a:schemeClr val="tx1"/>
                  </a:solidFill>
                </a:rPr>
                <a:t> = ['</a:t>
              </a:r>
              <a:r>
                <a:rPr lang="en-US" sz="1400" dirty="0" err="1">
                  <a:solidFill>
                    <a:schemeClr val="tx1"/>
                  </a:solidFill>
                </a:rPr>
                <a:t>close_prices</a:t>
              </a:r>
              <a:r>
                <a:rPr lang="en-US" sz="1400" dirty="0">
                  <a:solidFill>
                    <a:schemeClr val="tx1"/>
                  </a:solidFill>
                </a:rPr>
                <a:t>', '</a:t>
              </a:r>
              <a:r>
                <a:rPr lang="en-US" sz="1400" dirty="0" err="1">
                  <a:solidFill>
                    <a:schemeClr val="tx1"/>
                  </a:solidFill>
                </a:rPr>
                <a:t>open_prices</a:t>
              </a:r>
              <a:r>
                <a:rPr lang="en-US" sz="1400" dirty="0">
                  <a:solidFill>
                    <a:schemeClr val="tx1"/>
                  </a:solidFill>
                </a:rPr>
                <a:t>', '</a:t>
              </a:r>
              <a:r>
                <a:rPr lang="en-US" sz="1400" dirty="0" err="1">
                  <a:solidFill>
                    <a:schemeClr val="tx1"/>
                  </a:solidFill>
                </a:rPr>
                <a:t>high_prices</a:t>
              </a:r>
              <a:r>
                <a:rPr lang="en-US" sz="1400" dirty="0">
                  <a:solidFill>
                    <a:schemeClr val="tx1"/>
                  </a:solidFill>
                </a:rPr>
                <a:t>', '</a:t>
              </a:r>
              <a:r>
                <a:rPr lang="en-US" sz="1400" dirty="0" err="1">
                  <a:solidFill>
                    <a:schemeClr val="tx1"/>
                  </a:solidFill>
                </a:rPr>
                <a:t>low_prices</a:t>
              </a:r>
              <a:r>
                <a:rPr lang="en-US" sz="1400" dirty="0">
                  <a:solidFill>
                    <a:schemeClr val="tx1"/>
                  </a:solidFill>
                </a:rPr>
                <a:t>', 'volume']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df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df</a:t>
              </a:r>
              <a:r>
                <a:rPr lang="en-US" sz="1400" dirty="0">
                  <a:solidFill>
                    <a:schemeClr val="tx1"/>
                  </a:solidFill>
                </a:rPr>
                <a:t>[</a:t>
              </a:r>
              <a:r>
                <a:rPr lang="en-US" sz="1400" dirty="0" err="1">
                  <a:solidFill>
                    <a:schemeClr val="tx1"/>
                  </a:solidFill>
                </a:rPr>
                <a:t>col_names</a:t>
              </a:r>
              <a:r>
                <a:rPr lang="en-US" sz="1400" dirty="0">
                  <a:solidFill>
                    <a:schemeClr val="tx1"/>
                  </a:solidFill>
                </a:rPr>
                <a:t>]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1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set_candelstick_data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41382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df</a:t>
            </a:r>
            <a:r>
              <a:rPr lang="en-US" sz="1400" dirty="0"/>
              <a:t>, name, </a:t>
            </a:r>
            <a:r>
              <a:rPr lang="en-US" sz="1400" dirty="0" err="1"/>
              <a:t>stock_item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108363" y="1906817"/>
            <a:ext cx="9975273" cy="3758067"/>
            <a:chOff x="1108363" y="1906817"/>
            <a:chExt cx="9975273" cy="3101103"/>
          </a:xfrm>
        </p:grpSpPr>
        <p:sp>
          <p:nvSpPr>
            <p:cNvPr id="13" name="Rounded Rectangle 12"/>
            <p:cNvSpPr/>
            <p:nvPr/>
          </p:nvSpPr>
          <p:spPr>
            <a:xfrm>
              <a:off x="1108363" y="2013121"/>
              <a:ext cx="9975273" cy="2994799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300" y="1906817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2667300" y="1740585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428415" y="5554635"/>
            <a:ext cx="3655221" cy="765452"/>
            <a:chOff x="6096000" y="4865344"/>
            <a:chExt cx="3655221" cy="765452"/>
          </a:xfrm>
        </p:grpSpPr>
        <p:sp>
          <p:nvSpPr>
            <p:cNvPr id="6" name="Rectangle 5"/>
            <p:cNvSpPr/>
            <p:nvPr/>
          </p:nvSpPr>
          <p:spPr>
            <a:xfrm>
              <a:off x="6096000" y="5291439"/>
              <a:ext cx="3655221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</a:t>
              </a:r>
              <a:r>
                <a:rPr lang="en-US" sz="1400" dirty="0" smtClean="0"/>
                <a:t>fig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61190" y="4939981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865344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37512" y="2307404"/>
            <a:ext cx="7910946" cy="3045223"/>
            <a:chOff x="2237512" y="2215963"/>
            <a:chExt cx="7910946" cy="3045223"/>
          </a:xfrm>
        </p:grpSpPr>
        <p:sp>
          <p:nvSpPr>
            <p:cNvPr id="7" name="Rectangle 6"/>
            <p:cNvSpPr/>
            <p:nvPr/>
          </p:nvSpPr>
          <p:spPr>
            <a:xfrm>
              <a:off x="2237512" y="2215963"/>
              <a:ext cx="7910946" cy="177520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layout</a:t>
              </a:r>
              <a:r>
                <a:rPr lang="mr-IN" sz="1400" dirty="0">
                  <a:solidFill>
                    <a:schemeClr val="tx1"/>
                  </a:solidFill>
                </a:rPr>
                <a:t> = </a:t>
              </a:r>
              <a:r>
                <a:rPr lang="mr-IN" sz="1400" dirty="0" err="1">
                  <a:solidFill>
                    <a:schemeClr val="tx1"/>
                  </a:solidFill>
                </a:rPr>
                <a:t>go.Layout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title</a:t>
              </a:r>
              <a:r>
                <a:rPr lang="mr-IN" sz="1400" dirty="0">
                  <a:solidFill>
                    <a:schemeClr val="tx1"/>
                  </a:solidFill>
                </a:rPr>
                <a:t>=</a:t>
              </a:r>
              <a:r>
                <a:rPr lang="mr-IN" sz="1400" dirty="0" err="1">
                  <a:solidFill>
                    <a:schemeClr val="tx1"/>
                  </a:solidFill>
                </a:rPr>
                <a:t>name</a:t>
              </a:r>
              <a:r>
                <a:rPr lang="mr-IN" sz="1400" dirty="0">
                  <a:solidFill>
                    <a:schemeClr val="tx1"/>
                  </a:solidFill>
                </a:rPr>
                <a:t> + ' : ' + </a:t>
              </a:r>
              <a:r>
                <a:rPr lang="mr-IN" sz="1400" dirty="0" err="1">
                  <a:solidFill>
                    <a:schemeClr val="tx1"/>
                  </a:solidFill>
                </a:rPr>
                <a:t>stock_item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trace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b="1" dirty="0" err="1">
                  <a:solidFill>
                    <a:schemeClr val="tx1"/>
                  </a:solidFill>
                </a:rPr>
                <a:t>go.Candlestick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x</a:t>
              </a:r>
              <a:r>
                <a:rPr lang="mr-IN" sz="1400" dirty="0">
                  <a:solidFill>
                    <a:schemeClr val="tx1"/>
                  </a:solidFill>
                </a:rPr>
                <a:t>=</a:t>
              </a:r>
              <a:r>
                <a:rPr lang="mr-IN" sz="1400" dirty="0" err="1">
                  <a:solidFill>
                    <a:schemeClr val="tx1"/>
                  </a:solidFill>
                </a:rPr>
                <a:t>df.index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open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df.open_prices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high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df.high_prices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low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df.low_prices</a:t>
              </a:r>
              <a:r>
                <a:rPr lang="mr-IN" sz="1400" dirty="0">
                  <a:solidFill>
                    <a:schemeClr val="tx1"/>
                  </a:solidFill>
                </a:rPr>
                <a:t>,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close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df.close_prices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7512" y="4208844"/>
              <a:ext cx="7910946" cy="4173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data</a:t>
              </a:r>
              <a:r>
                <a:rPr lang="mr-IN" sz="1400" dirty="0">
                  <a:solidFill>
                    <a:schemeClr val="tx1"/>
                  </a:solidFill>
                </a:rPr>
                <a:t> = [</a:t>
              </a:r>
              <a:r>
                <a:rPr lang="mr-IN" sz="1400" dirty="0" err="1">
                  <a:solidFill>
                    <a:schemeClr val="tx1"/>
                  </a:solidFill>
                </a:rPr>
                <a:t>trace</a:t>
              </a:r>
              <a:r>
                <a:rPr lang="mr-IN" sz="1400" dirty="0">
                  <a:solidFill>
                    <a:schemeClr val="tx1"/>
                  </a:solidFill>
                </a:rPr>
                <a:t>]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37512" y="4843852"/>
              <a:ext cx="7910946" cy="4173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f</a:t>
              </a:r>
              <a:r>
                <a:rPr lang="en-US" sz="1400" dirty="0" smtClean="0">
                  <a:solidFill>
                    <a:schemeClr val="tx1"/>
                  </a:solidFill>
                </a:rPr>
                <a:t>ig = </a:t>
              </a:r>
              <a:r>
                <a:rPr lang="en-US" sz="1400" b="1" dirty="0" err="1">
                  <a:solidFill>
                    <a:schemeClr val="tx1"/>
                  </a:solidFill>
                </a:rPr>
                <a:t>go.Figure</a:t>
              </a:r>
              <a:r>
                <a:rPr lang="en-US" sz="1400" dirty="0">
                  <a:solidFill>
                    <a:schemeClr val="tx1"/>
                  </a:solidFill>
                </a:rPr>
                <a:t>(data=data, layout=layout</a:t>
              </a:r>
              <a:r>
                <a:rPr lang="en-US" sz="1400" dirty="0" smtClean="0">
                  <a:solidFill>
                    <a:schemeClr val="tx1"/>
                  </a:solidFill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1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dataDecorator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show_cluster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41382"/>
            <a:ext cx="5084281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edge_model</a:t>
            </a:r>
            <a:r>
              <a:rPr lang="en-US" sz="1400" dirty="0"/>
              <a:t>, embedding, names, </a:t>
            </a:r>
            <a:r>
              <a:rPr lang="en-US" sz="1400" dirty="0" err="1"/>
              <a:t>n_labels</a:t>
            </a:r>
            <a:r>
              <a:rPr lang="en-US" sz="1400" dirty="0"/>
              <a:t>, labels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08363" y="1862115"/>
            <a:ext cx="9975273" cy="4896494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00300" y="1723929"/>
            <a:ext cx="1433146" cy="175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667300" y="1740420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37171" y="2151340"/>
            <a:ext cx="7911286" cy="4458240"/>
            <a:chOff x="2237171" y="2131462"/>
            <a:chExt cx="7911286" cy="4458240"/>
          </a:xfrm>
        </p:grpSpPr>
        <p:sp>
          <p:nvSpPr>
            <p:cNvPr id="7" name="Rectangle 6"/>
            <p:cNvSpPr/>
            <p:nvPr/>
          </p:nvSpPr>
          <p:spPr>
            <a:xfrm>
              <a:off x="2237511" y="2131462"/>
              <a:ext cx="7910946" cy="11477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edge_model.precision_.copy</a:t>
              </a:r>
              <a:r>
                <a:rPr lang="en-US" sz="1400" dirty="0">
                  <a:solidFill>
                    <a:schemeClr val="tx1"/>
                  </a:solidFill>
                </a:rPr>
                <a:t>()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d </a:t>
              </a:r>
              <a:r>
                <a:rPr lang="en-US" sz="1400" dirty="0">
                  <a:solidFill>
                    <a:schemeClr val="tx1"/>
                  </a:solidFill>
                </a:rPr>
                <a:t>= 1 / </a:t>
              </a:r>
              <a:r>
                <a:rPr lang="en-US" sz="1400" dirty="0" err="1">
                  <a:solidFill>
                    <a:schemeClr val="tx1"/>
                  </a:solidFill>
                </a:rPr>
                <a:t>np.sqrt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np.diag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>
                  <a:solidFill>
                    <a:schemeClr val="tx1"/>
                  </a:solidFill>
                </a:rPr>
                <a:t>))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*= d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*= d[:, </a:t>
              </a:r>
              <a:r>
                <a:rPr lang="en-US" sz="1400" dirty="0" err="1">
                  <a:solidFill>
                    <a:schemeClr val="tx1"/>
                  </a:solidFill>
                </a:rPr>
                <a:t>np.newaxis</a:t>
              </a:r>
              <a:r>
                <a:rPr lang="en-US" sz="1400" dirty="0">
                  <a:solidFill>
                    <a:schemeClr val="tx1"/>
                  </a:solidFill>
                </a:rPr>
                <a:t>]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non_zero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(</a:t>
              </a:r>
              <a:r>
                <a:rPr lang="en-US" sz="1400" dirty="0" err="1">
                  <a:solidFill>
                    <a:schemeClr val="tx1"/>
                  </a:solidFill>
                </a:rPr>
                <a:t>np.abs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np.triu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en-US" sz="1400" dirty="0">
                  <a:solidFill>
                    <a:schemeClr val="tx1"/>
                  </a:solidFill>
                </a:rPr>
                <a:t>, k=1)) &gt; 0.02)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7171" y="3372348"/>
              <a:ext cx="7910946" cy="4042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</a:rPr>
                <a:t>plt.scatter</a:t>
              </a:r>
              <a:r>
                <a:rPr lang="en-US" sz="1400" dirty="0" smtClean="0">
                  <a:solidFill>
                    <a:schemeClr val="tx1"/>
                  </a:solidFill>
                </a:rPr>
                <a:t>(embedding[0</a:t>
              </a:r>
              <a:r>
                <a:rPr lang="en-US" sz="1400" dirty="0">
                  <a:solidFill>
                    <a:schemeClr val="tx1"/>
                  </a:solidFill>
                </a:rPr>
                <a:t>], embedding[1], s=100 * d ** 2, </a:t>
              </a:r>
              <a:r>
                <a:rPr lang="en-US" sz="1400" dirty="0" smtClean="0">
                  <a:solidFill>
                    <a:schemeClr val="tx1"/>
                  </a:solidFill>
                </a:rPr>
                <a:t>c=labels,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cmap</a:t>
              </a:r>
              <a:r>
                <a:rPr lang="en-US" sz="1400" dirty="0" smtClean="0">
                  <a:solidFill>
                    <a:schemeClr val="tx1"/>
                  </a:solidFill>
                </a:rPr>
                <a:t>=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plt.cm.spectral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7171" y="6192688"/>
              <a:ext cx="7910946" cy="39701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plt.show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37171" y="3869766"/>
              <a:ext cx="7910946" cy="225236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start_idx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r>
                <a:rPr lang="mr-IN" sz="1400" dirty="0" err="1">
                  <a:solidFill>
                    <a:schemeClr val="tx1"/>
                  </a:solidFill>
                </a:rPr>
                <a:t>end_idx</a:t>
              </a:r>
              <a:r>
                <a:rPr lang="mr-IN" sz="1400" dirty="0">
                  <a:solidFill>
                    <a:schemeClr val="tx1"/>
                  </a:solidFill>
                </a:rPr>
                <a:t> = </a:t>
              </a:r>
              <a:r>
                <a:rPr lang="mr-IN" sz="1400" dirty="0" err="1">
                  <a:solidFill>
                    <a:schemeClr val="tx1"/>
                  </a:solidFill>
                </a:rPr>
                <a:t>np.where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non_zero</a:t>
              </a:r>
              <a:r>
                <a:rPr lang="mr-IN" sz="1400" dirty="0">
                  <a:solidFill>
                    <a:schemeClr val="tx1"/>
                  </a:solidFill>
                </a:rPr>
                <a:t>)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segments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[[</a:t>
              </a:r>
              <a:r>
                <a:rPr lang="mr-IN" sz="1400" dirty="0" err="1">
                  <a:solidFill>
                    <a:schemeClr val="tx1"/>
                  </a:solidFill>
                </a:rPr>
                <a:t>embedding</a:t>
              </a:r>
              <a:r>
                <a:rPr lang="mr-IN" sz="1400" dirty="0">
                  <a:solidFill>
                    <a:schemeClr val="tx1"/>
                  </a:solidFill>
                </a:rPr>
                <a:t>[:, </a:t>
              </a:r>
              <a:r>
                <a:rPr lang="mr-IN" sz="1400" dirty="0" err="1">
                  <a:solidFill>
                    <a:schemeClr val="tx1"/>
                  </a:solidFill>
                </a:rPr>
                <a:t>start</a:t>
              </a:r>
              <a:r>
                <a:rPr lang="mr-IN" sz="1400" dirty="0">
                  <a:solidFill>
                    <a:schemeClr val="tx1"/>
                  </a:solidFill>
                </a:rPr>
                <a:t>], </a:t>
              </a:r>
              <a:r>
                <a:rPr lang="mr-IN" sz="1400" dirty="0" err="1">
                  <a:solidFill>
                    <a:schemeClr val="tx1"/>
                  </a:solidFill>
                </a:rPr>
                <a:t>embedding</a:t>
              </a:r>
              <a:r>
                <a:rPr lang="mr-IN" sz="1400" dirty="0">
                  <a:solidFill>
                    <a:schemeClr val="tx1"/>
                  </a:solidFill>
                </a:rPr>
                <a:t>[:, </a:t>
              </a:r>
              <a:r>
                <a:rPr lang="mr-IN" sz="1400" dirty="0" err="1">
                  <a:solidFill>
                    <a:schemeClr val="tx1"/>
                  </a:solidFill>
                </a:rPr>
                <a:t>stop</a:t>
              </a:r>
              <a:r>
                <a:rPr lang="mr-IN" sz="1400" dirty="0" smtClean="0">
                  <a:solidFill>
                    <a:schemeClr val="tx1"/>
                  </a:solidFill>
                </a:rPr>
                <a:t>]]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for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 err="1">
                  <a:solidFill>
                    <a:schemeClr val="tx1"/>
                  </a:solidFill>
                </a:rPr>
                <a:t>start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r>
                <a:rPr lang="mr-IN" sz="1400" dirty="0" err="1">
                  <a:solidFill>
                    <a:schemeClr val="tx1"/>
                  </a:solidFill>
                </a:rPr>
                <a:t>stop</a:t>
              </a:r>
              <a:r>
                <a:rPr lang="mr-IN" sz="1400" dirty="0">
                  <a:solidFill>
                    <a:schemeClr val="tx1"/>
                  </a:solidFill>
                </a:rPr>
                <a:t> </a:t>
              </a:r>
              <a:r>
                <a:rPr lang="mr-IN" sz="1400" dirty="0" err="1">
                  <a:solidFill>
                    <a:schemeClr val="tx1"/>
                  </a:solidFill>
                </a:rPr>
                <a:t>in</a:t>
              </a:r>
              <a:r>
                <a:rPr lang="mr-IN" sz="1400" dirty="0">
                  <a:solidFill>
                    <a:schemeClr val="tx1"/>
                  </a:solidFill>
                </a:rPr>
                <a:t> </a:t>
              </a:r>
              <a:r>
                <a:rPr lang="mr-IN" sz="1400" dirty="0" err="1">
                  <a:solidFill>
                    <a:schemeClr val="tx1"/>
                  </a:solidFill>
                </a:rPr>
                <a:t>zip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start_idx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r>
                <a:rPr lang="mr-IN" sz="1400" dirty="0" err="1">
                  <a:solidFill>
                    <a:schemeClr val="tx1"/>
                  </a:solidFill>
                </a:rPr>
                <a:t>end_idx</a:t>
              </a:r>
              <a:r>
                <a:rPr lang="mr-IN" sz="1400" dirty="0">
                  <a:solidFill>
                    <a:schemeClr val="tx1"/>
                  </a:solidFill>
                </a:rPr>
                <a:t>)]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values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dirty="0" err="1">
                  <a:solidFill>
                    <a:schemeClr val="tx1"/>
                  </a:solidFill>
                </a:rPr>
                <a:t>np.abs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partial_correlations</a:t>
              </a:r>
              <a:r>
                <a:rPr lang="mr-IN" sz="1400" dirty="0">
                  <a:solidFill>
                    <a:schemeClr val="tx1"/>
                  </a:solidFill>
                </a:rPr>
                <a:t>[</a:t>
              </a:r>
              <a:r>
                <a:rPr lang="mr-IN" sz="1400" dirty="0" err="1">
                  <a:solidFill>
                    <a:schemeClr val="tx1"/>
                  </a:solidFill>
                </a:rPr>
                <a:t>non_zero</a:t>
              </a:r>
              <a:r>
                <a:rPr lang="mr-IN" sz="1400" dirty="0">
                  <a:solidFill>
                    <a:schemeClr val="tx1"/>
                  </a:solidFill>
                </a:rPr>
                <a:t>])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lc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LineCollection</a:t>
              </a:r>
              <a:r>
                <a:rPr lang="mr-IN" sz="1400" dirty="0" smtClean="0">
                  <a:solidFill>
                    <a:schemeClr val="tx1"/>
                  </a:solidFill>
                </a:rPr>
                <a:t>(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segments</a:t>
              </a:r>
              <a:r>
                <a:rPr lang="mr-IN" sz="1400" dirty="0" smtClean="0">
                  <a:solidFill>
                    <a:schemeClr val="tx1"/>
                  </a:solidFill>
                </a:rPr>
                <a:t>,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zorder</a:t>
              </a:r>
              <a:r>
                <a:rPr lang="mr-IN" sz="1400" dirty="0" smtClean="0">
                  <a:solidFill>
                    <a:schemeClr val="tx1"/>
                  </a:solidFill>
                </a:rPr>
                <a:t>=0</a:t>
              </a:r>
              <a:r>
                <a:rPr lang="mr-IN" sz="1400" dirty="0">
                  <a:solidFill>
                    <a:schemeClr val="tx1"/>
                  </a:solidFill>
                </a:rPr>
                <a:t>,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cmap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plt.cm.hot_r</a:t>
              </a:r>
              <a:r>
                <a:rPr lang="mr-IN" sz="1400" dirty="0" smtClean="0">
                  <a:solidFill>
                    <a:schemeClr val="tx1"/>
                  </a:solidFill>
                </a:rPr>
                <a:t>,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norm</a:t>
              </a:r>
              <a:r>
                <a:rPr lang="mr-IN" sz="1400" dirty="0" smtClean="0">
                  <a:solidFill>
                    <a:schemeClr val="tx1"/>
                  </a:solidFill>
                </a:rPr>
                <a:t>=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plt.Normalize</a:t>
              </a:r>
              <a:r>
                <a:rPr lang="mr-IN" sz="1400" dirty="0" smtClean="0">
                  <a:solidFill>
                    <a:schemeClr val="tx1"/>
                  </a:solidFill>
                </a:rPr>
                <a:t>(0</a:t>
              </a:r>
              <a:r>
                <a:rPr lang="mr-IN" sz="1400" dirty="0">
                  <a:solidFill>
                    <a:schemeClr val="tx1"/>
                  </a:solidFill>
                </a:rPr>
                <a:t>, .7 * </a:t>
              </a:r>
              <a:r>
                <a:rPr lang="mr-IN" sz="1400" dirty="0" err="1">
                  <a:solidFill>
                    <a:schemeClr val="tx1"/>
                  </a:solidFill>
                </a:rPr>
                <a:t>values.max</a:t>
              </a:r>
              <a:r>
                <a:rPr lang="mr-IN" sz="1400" dirty="0">
                  <a:solidFill>
                    <a:schemeClr val="tx1"/>
                  </a:solidFill>
                </a:rPr>
                <a:t>()))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lc.set_array</a:t>
              </a:r>
              <a:r>
                <a:rPr lang="mr-IN" sz="1400" dirty="0" smtClean="0">
                  <a:solidFill>
                    <a:schemeClr val="tx1"/>
                  </a:solidFill>
                </a:rPr>
                <a:t>(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values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lc.set_linewidths</a:t>
              </a:r>
              <a:r>
                <a:rPr lang="mr-IN" sz="1400" dirty="0" smtClean="0">
                  <a:solidFill>
                    <a:schemeClr val="tx1"/>
                  </a:solidFill>
                </a:rPr>
                <a:t>(15 </a:t>
              </a:r>
              <a:r>
                <a:rPr lang="mr-IN" sz="1400" dirty="0">
                  <a:solidFill>
                    <a:schemeClr val="tx1"/>
                  </a:solidFill>
                </a:rPr>
                <a:t>* </a:t>
              </a:r>
              <a:r>
                <a:rPr lang="mr-IN" sz="1400" dirty="0" err="1">
                  <a:solidFill>
                    <a:schemeClr val="tx1"/>
                  </a:solidFill>
                </a:rPr>
                <a:t>values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ax.add_collection</a:t>
              </a:r>
              <a:r>
                <a:rPr lang="mr-IN" sz="1400" dirty="0" smtClean="0">
                  <a:solidFill>
                    <a:schemeClr val="tx1"/>
                  </a:solidFill>
                </a:rPr>
                <a:t>(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lc</a:t>
              </a:r>
              <a:r>
                <a:rPr lang="mr-IN" sz="1400" dirty="0">
                  <a:solidFill>
                    <a:schemeClr val="tx1"/>
                  </a:solidFill>
                </a:rPr>
                <a:t>)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7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3. Clustering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Finally, with affinity clustering 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show that the financial data trend of each company can grasp the "relation &amp; tendency among companies".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69" y="2709370"/>
            <a:ext cx="8305441" cy="39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dirty="0" smtClean="0"/>
              <a:t>Libraries</a:t>
            </a:r>
          </a:p>
          <a:p>
            <a:pPr lvl="1"/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cluster, covariance, manifold</a:t>
            </a:r>
            <a:endParaRPr lang="en-US" dirty="0" smtClean="0"/>
          </a:p>
          <a:p>
            <a:pPr lvl="1"/>
            <a:r>
              <a:rPr lang="en-US" dirty="0" err="1" smtClean="0"/>
              <a:t>financeDataParser</a:t>
            </a:r>
            <a:r>
              <a:rPr lang="en-US" dirty="0"/>
              <a:t> </a:t>
            </a:r>
            <a:r>
              <a:rPr lang="en-US" dirty="0" smtClean="0"/>
              <a:t>[user defined]</a:t>
            </a:r>
            <a:endParaRPr lang="en-US" dirty="0"/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affinity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41382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: quotes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528218" y="6317599"/>
            <a:ext cx="6555418" cy="33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output: </a:t>
            </a:r>
            <a:r>
              <a:rPr lang="en-US" sz="1400" dirty="0" err="1"/>
              <a:t>edge_model</a:t>
            </a:r>
            <a:r>
              <a:rPr lang="en-US" sz="1400" dirty="0"/>
              <a:t>, embedding, names, </a:t>
            </a:r>
            <a:r>
              <a:rPr lang="en-US" sz="1400" dirty="0" err="1"/>
              <a:t>n_labels</a:t>
            </a:r>
            <a:r>
              <a:rPr lang="en-US" sz="1400" dirty="0"/>
              <a:t>, labels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37511" y="2208391"/>
            <a:ext cx="7910947" cy="3583583"/>
            <a:chOff x="838200" y="2232775"/>
            <a:chExt cx="7910947" cy="3583583"/>
          </a:xfrm>
        </p:grpSpPr>
        <p:sp>
          <p:nvSpPr>
            <p:cNvPr id="7" name="Rectangle 6"/>
            <p:cNvSpPr/>
            <p:nvPr/>
          </p:nvSpPr>
          <p:spPr>
            <a:xfrm>
              <a:off x="838200" y="2232775"/>
              <a:ext cx="7910946" cy="11477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variation = </a:t>
              </a:r>
              <a:r>
                <a:rPr lang="en-US" sz="1400" b="1" dirty="0" err="1">
                  <a:solidFill>
                    <a:schemeClr val="tx1"/>
                  </a:solidFill>
                </a:rPr>
                <a:t>close_prices</a:t>
              </a:r>
              <a:r>
                <a:rPr lang="en-US" sz="1400" b="1" dirty="0">
                  <a:solidFill>
                    <a:schemeClr val="tx1"/>
                  </a:solidFill>
                </a:rPr>
                <a:t> -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open_prices</a:t>
              </a:r>
              <a:endParaRPr lang="en-US" sz="1400" b="1" dirty="0" smtClean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edge_model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covariance.GraphLassoCV</a:t>
              </a:r>
              <a:r>
                <a:rPr lang="en-US" sz="1400" dirty="0">
                  <a:solidFill>
                    <a:schemeClr val="tx1"/>
                  </a:solidFill>
                </a:rPr>
                <a:t>()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X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variation.copy</a:t>
              </a:r>
              <a:r>
                <a:rPr lang="en-US" sz="1400" dirty="0">
                  <a:solidFill>
                    <a:schemeClr val="tx1"/>
                  </a:solidFill>
                </a:rPr>
                <a:t>().T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b="1" dirty="0" err="1" smtClean="0">
                  <a:solidFill>
                    <a:schemeClr val="tx1"/>
                  </a:solidFill>
                </a:rPr>
                <a:t>edge_model.fit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(X</a:t>
              </a:r>
              <a:r>
                <a:rPr lang="en-US" sz="14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3503010"/>
              <a:ext cx="7910946" cy="113413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names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>
                  <a:solidFill>
                    <a:schemeClr val="tx1"/>
                  </a:solidFill>
                </a:rPr>
                <a:t>FinanceDataParser</a:t>
              </a:r>
              <a:r>
                <a:rPr lang="en-US" sz="1400" dirty="0">
                  <a:solidFill>
                    <a:schemeClr val="tx1"/>
                  </a:solidFill>
                </a:rPr>
                <a:t>().</a:t>
              </a:r>
              <a:r>
                <a:rPr lang="en-US" sz="1400" dirty="0" err="1">
                  <a:solidFill>
                    <a:schemeClr val="tx1"/>
                  </a:solidFill>
                </a:rPr>
                <a:t>get_stock_names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labels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b="1" dirty="0" err="1">
                  <a:solidFill>
                    <a:schemeClr val="tx1"/>
                  </a:solidFill>
                </a:rPr>
                <a:t>cluster.affinity_propagation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edge_model.covariance</a:t>
              </a:r>
              <a:r>
                <a:rPr lang="en-US" sz="1400" dirty="0" smtClean="0">
                  <a:solidFill>
                    <a:schemeClr val="tx1"/>
                  </a:solidFill>
                </a:rPr>
                <a:t>_)</a:t>
              </a: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n_labels</a:t>
              </a:r>
              <a:r>
                <a:rPr lang="en-US" sz="1400" dirty="0">
                  <a:solidFill>
                    <a:schemeClr val="tx1"/>
                  </a:solidFill>
                </a:rPr>
                <a:t> = </a:t>
              </a:r>
              <a:r>
                <a:rPr lang="en-US" sz="1400" dirty="0" err="1">
                  <a:solidFill>
                    <a:schemeClr val="tx1"/>
                  </a:solidFill>
                </a:rPr>
                <a:t>labels.max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1" y="4759645"/>
              <a:ext cx="7910946" cy="105671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mr-IN" sz="1400" dirty="0" err="1">
                  <a:solidFill>
                    <a:schemeClr val="tx1"/>
                  </a:solidFill>
                </a:rPr>
                <a:t>node_position_model</a:t>
              </a:r>
              <a:r>
                <a:rPr lang="mr-IN" sz="1400" dirty="0">
                  <a:solidFill>
                    <a:schemeClr val="tx1"/>
                  </a:solidFill>
                </a:rPr>
                <a:t> = </a:t>
              </a:r>
              <a:r>
                <a:rPr lang="mr-IN" sz="1400" dirty="0" err="1">
                  <a:solidFill>
                    <a:schemeClr val="tx1"/>
                  </a:solidFill>
                </a:rPr>
                <a:t>manifold.LocallyLinearEmbedding</a:t>
              </a:r>
              <a:r>
                <a:rPr lang="mr-IN" sz="1400" dirty="0">
                  <a:solidFill>
                    <a:schemeClr val="tx1"/>
                  </a:solidFill>
                </a:rPr>
                <a:t>(</a:t>
              </a:r>
              <a:r>
                <a:rPr lang="mr-IN" sz="1400" dirty="0" err="1">
                  <a:solidFill>
                    <a:schemeClr val="tx1"/>
                  </a:solidFill>
                </a:rPr>
                <a:t>n_components</a:t>
              </a:r>
              <a:r>
                <a:rPr lang="mr-IN" sz="1400" dirty="0">
                  <a:solidFill>
                    <a:schemeClr val="tx1"/>
                  </a:solidFill>
                </a:rPr>
                <a:t>=2,                                                             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                    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eigen_solver</a:t>
              </a:r>
              <a:r>
                <a:rPr lang="mr-IN" sz="1400" dirty="0">
                  <a:solidFill>
                    <a:schemeClr val="tx1"/>
                  </a:solidFill>
                </a:rPr>
                <a:t>='</a:t>
              </a:r>
              <a:r>
                <a:rPr lang="mr-IN" sz="1400" dirty="0" err="1">
                  <a:solidFill>
                    <a:schemeClr val="tx1"/>
                  </a:solidFill>
                </a:rPr>
                <a:t>dense</a:t>
              </a:r>
              <a:r>
                <a:rPr lang="mr-IN" sz="1400" dirty="0">
                  <a:solidFill>
                    <a:schemeClr val="tx1"/>
                  </a:solidFill>
                </a:rPr>
                <a:t>',                                                  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                                                                         </a:t>
              </a:r>
              <a:r>
                <a:rPr lang="mr-IN" sz="1400" dirty="0" err="1" smtClean="0">
                  <a:solidFill>
                    <a:schemeClr val="tx1"/>
                  </a:solidFill>
                </a:rPr>
                <a:t>n_neighbors</a:t>
              </a:r>
              <a:r>
                <a:rPr lang="mr-IN" sz="1400" dirty="0" smtClean="0">
                  <a:solidFill>
                    <a:schemeClr val="tx1"/>
                  </a:solidFill>
                </a:rPr>
                <a:t>=6</a:t>
              </a:r>
              <a:r>
                <a:rPr lang="mr-IN" sz="1400" dirty="0">
                  <a:solidFill>
                    <a:schemeClr val="tx1"/>
                  </a:solidFill>
                </a:rPr>
                <a:t>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mr-IN" sz="1400" dirty="0" err="1" smtClean="0">
                  <a:solidFill>
                    <a:schemeClr val="tx1"/>
                  </a:solidFill>
                </a:rPr>
                <a:t>embedding</a:t>
              </a:r>
              <a:r>
                <a:rPr lang="mr-IN" sz="1400" dirty="0" smtClean="0">
                  <a:solidFill>
                    <a:schemeClr val="tx1"/>
                  </a:solidFill>
                </a:rPr>
                <a:t> </a:t>
              </a:r>
              <a:r>
                <a:rPr lang="mr-IN" sz="1400" dirty="0">
                  <a:solidFill>
                    <a:schemeClr val="tx1"/>
                  </a:solidFill>
                </a:rPr>
                <a:t>= </a:t>
              </a:r>
              <a:r>
                <a:rPr lang="mr-IN" sz="1400" dirty="0" err="1">
                  <a:solidFill>
                    <a:schemeClr val="tx1"/>
                  </a:solidFill>
                </a:rPr>
                <a:t>node_position_model.fit_transform</a:t>
              </a:r>
              <a:r>
                <a:rPr lang="mr-IN" sz="1400" dirty="0">
                  <a:solidFill>
                    <a:schemeClr val="tx1"/>
                  </a:solidFill>
                </a:rPr>
                <a:t>(X.T).</a:t>
              </a:r>
              <a:r>
                <a:rPr lang="mr-IN" sz="1400" dirty="0" err="1">
                  <a:solidFill>
                    <a:schemeClr val="tx1"/>
                  </a:solidFill>
                </a:rPr>
                <a:t>T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108363" y="2020765"/>
            <a:ext cx="9975273" cy="3964953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00300" y="1906817"/>
            <a:ext cx="1433146" cy="175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61190" y="5834061"/>
            <a:ext cx="1433146" cy="175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667300" y="1757838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28190" y="5901664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 Structure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Parse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Historical Finance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BeatifulSoup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Historical Finance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charset="2"/>
              <a:buChar char="v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References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 fontScale="90000"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ko-KR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 invalidUrl="https://github.com/jhyun0919/skku_python_proj/blob/master/codes/%5BPROJECT_FILE%5D Historical Finance Data.ipynb"/>
              </a:rPr>
              <a:t>https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 invalidUrl="https://github.com/jhyun0919/skku_python_proj/blob/master/codes/%5BPROJECT_FILE%5D Historical Finance Data.ipynb"/>
              </a:rPr>
              <a:t>://github.com/jhyun0919/skku_python_proj/blob/master/codes/%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 invalidUrl="https://github.com/jhyun0919/skku_python_proj/blob/master/codes/%5BPROJECT_FILE%5D Historical Finance Data.ipynb"/>
              </a:rPr>
              <a:t>5BPROJECT_FILE%5D%20Historical%20Finance%20Data.ipynb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통한 주식정보 크롤링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Jaeyeon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Baek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estenpark.tistory.com/353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Candlestick-Chart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https://plot.ly/python/candlestick-charts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Scikit-learn clustering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scikit-learn.org/stable/modules/clustering.html#clustering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Stock Market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scikit-learn.org/stable/auto_examples/applications/plot_stock_market.html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1659007"/>
            <a:ext cx="10515600" cy="4797287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98119" y="1914964"/>
            <a:ext cx="3255825" cy="4219136"/>
            <a:chOff x="1681841" y="1466961"/>
            <a:chExt cx="2460172" cy="4219136"/>
          </a:xfrm>
        </p:grpSpPr>
        <p:sp>
          <p:nvSpPr>
            <p:cNvPr id="8" name="Rectangle 7"/>
            <p:cNvSpPr/>
            <p:nvPr/>
          </p:nvSpPr>
          <p:spPr>
            <a:xfrm>
              <a:off x="1681841" y="1992086"/>
              <a:ext cx="2460172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quotes_historical_finance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_</a:t>
              </a:r>
              <a:r>
                <a:rPr lang="en-US" dirty="0" err="1" smtClean="0">
                  <a:solidFill>
                    <a:schemeClr val="tx1"/>
                  </a:solidFill>
                </a:rPr>
                <a:t>historical_finance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get_stock_items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dirty="0" err="1" smtClean="0">
                  <a:solidFill>
                    <a:schemeClr val="tx1"/>
                  </a:solidFill>
                </a:rPr>
                <a:t>get_stock_names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financeDataParser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98648" y="1948082"/>
            <a:ext cx="2910938" cy="4219136"/>
            <a:chOff x="1681842" y="1466961"/>
            <a:chExt cx="2460171" cy="4219136"/>
          </a:xfrm>
        </p:grpSpPr>
        <p:sp>
          <p:nvSpPr>
            <p:cNvPr id="22" name="Rectangle 21"/>
            <p:cNvSpPr/>
            <p:nvPr/>
          </p:nvSpPr>
          <p:spPr>
            <a:xfrm>
              <a:off x="1681842" y="1992086"/>
              <a:ext cx="2460171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set_dataframe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set_candelstick_data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err="1" smtClean="0">
                  <a:solidFill>
                    <a:schemeClr val="tx1"/>
                  </a:solidFill>
                </a:rPr>
                <a:t>show_cluster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dataDecorator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54290" y="1948082"/>
            <a:ext cx="2646217" cy="4219136"/>
            <a:chOff x="1681842" y="1466961"/>
            <a:chExt cx="2460171" cy="4219136"/>
          </a:xfrm>
        </p:grpSpPr>
        <p:sp>
          <p:nvSpPr>
            <p:cNvPr id="25" name="Rectangle 24"/>
            <p:cNvSpPr/>
            <p:nvPr/>
          </p:nvSpPr>
          <p:spPr>
            <a:xfrm>
              <a:off x="1681842" y="1992086"/>
              <a:ext cx="2460171" cy="3694011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charset="0"/>
                <a:buChar char="•"/>
              </a:pP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ko-KR" dirty="0" smtClean="0">
                  <a:solidFill>
                    <a:schemeClr val="tx1"/>
                  </a:solidFill>
                </a:rPr>
                <a:t>affinity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1681843" y="1466961"/>
              <a:ext cx="2460170" cy="505109"/>
            </a:xfrm>
            <a:prstGeom prst="round2Same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cluster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59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1. Parse </a:t>
            </a:r>
            <a:r>
              <a:rPr lang="en-US" altLang="ko-K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Historical Finance Data</a:t>
            </a:r>
            <a:endParaRPr lang="ko-KR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Beat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fulSoup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parse historical finance data of Korean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(#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45).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="" xmlns:a16="http://schemas.microsoft.com/office/drawing/2014/main" id="{F4E50221-88C2-4005-B5EF-D66A73C8F41E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81" y="2408631"/>
            <a:ext cx="8384437" cy="39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</a:p>
          <a:p>
            <a:pPr lvl="1"/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urllib.request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urlopen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bs4 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import locale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3600" dirty="0" smtClean="0"/>
              <a:t>__</a:t>
            </a:r>
            <a:r>
              <a:rPr lang="en-US" altLang="ko-KR" sz="3600" dirty="0" err="1" smtClean="0"/>
              <a:t>init</a:t>
            </a:r>
            <a:r>
              <a:rPr lang="en-US" altLang="ko-KR" sz="3600" dirty="0" smtClean="0"/>
              <a:t>__(self)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="" xmlns:a16="http://schemas.microsoft.com/office/drawing/2014/main" id="{0470C672-E5AB-4574-9338-CC36B55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015"/>
            <a:ext cx="10515600" cy="51778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finance.naver.com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sise_day.nhn?code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='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start_date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'2017.01.01'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{'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['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'],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formats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['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'f4', 'f4', 'f4', 'f4', 'f4']}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mr-IN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._</a:t>
            </a:r>
            <a:r>
              <a:rPr lang="mr-IN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stock_items_dict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{'042660':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대우조선해양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'010140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삼성중공업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'009540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현대중공업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           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mr-IN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'020560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': '</a:t>
            </a:r>
            <a:r>
              <a:rPr lang="ko-KR" altLang="mr-IN" sz="2400" dirty="0">
                <a:latin typeface="Arial" panose="020B0604020202020204" pitchFamily="34" charset="0"/>
                <a:cs typeface="Arial" panose="020B0604020202020204" pitchFamily="34" charset="0"/>
              </a:rPr>
              <a:t>아시아나항공</a:t>
            </a:r>
            <a:r>
              <a:rPr lang="mr-I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'}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3600" dirty="0" err="1"/>
              <a:t>quotes_historical_finance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08363" y="1327527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 smtClean="0"/>
              <a:t>start_date</a:t>
            </a:r>
            <a:r>
              <a:rPr lang="en-US" sz="1400" dirty="0" smtClean="0"/>
              <a:t>=None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37512" y="2272967"/>
            <a:ext cx="7910946" cy="3206208"/>
            <a:chOff x="838201" y="2549473"/>
            <a:chExt cx="7910946" cy="2315864"/>
          </a:xfrm>
        </p:grpSpPr>
        <p:sp>
          <p:nvSpPr>
            <p:cNvPr id="7" name="Rectangle 6"/>
            <p:cNvSpPr/>
            <p:nvPr/>
          </p:nvSpPr>
          <p:spPr>
            <a:xfrm>
              <a:off x="838201" y="2549473"/>
              <a:ext cx="7910946" cy="71106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items = </a:t>
              </a:r>
              <a:r>
                <a:rPr lang="en-US" sz="1400" dirty="0" err="1">
                  <a:solidFill>
                    <a:schemeClr val="tx1"/>
                  </a:solidFill>
                </a:rPr>
                <a:t>self.get_stock_items</a:t>
              </a:r>
              <a:r>
                <a:rPr lang="en-US" sz="14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quotes = list()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1" y="3367422"/>
              <a:ext cx="7910946" cy="149791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print('&gt; parsing historical finance data')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err="1" smtClean="0">
                  <a:solidFill>
                    <a:schemeClr val="tx1"/>
                  </a:solidFill>
                </a:rPr>
                <a:t>num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= 0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b="1" dirty="0" smtClean="0">
                  <a:solidFill>
                    <a:schemeClr val="tx1"/>
                  </a:solidFill>
                </a:rPr>
                <a:t>for </a:t>
              </a:r>
              <a:r>
                <a:rPr lang="en-US" sz="1400" b="1" dirty="0">
                  <a:solidFill>
                    <a:schemeClr val="tx1"/>
                  </a:solidFill>
                </a:rPr>
                <a:t>item in items:</a:t>
              </a:r>
              <a:r>
                <a:rPr lang="en-US" sz="1400" dirty="0">
                  <a:solidFill>
                    <a:schemeClr val="tx1"/>
                  </a:solidFill>
                </a:rPr>
                <a:t>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    print</a:t>
              </a:r>
              <a:r>
                <a:rPr lang="en-US" sz="1400" dirty="0">
                  <a:solidFill>
                    <a:schemeClr val="tx1"/>
                  </a:solidFill>
                </a:rPr>
                <a:t>('\t- </a:t>
              </a:r>
              <a:r>
                <a:rPr lang="en-US" sz="1400" dirty="0" err="1">
                  <a:solidFill>
                    <a:schemeClr val="tx1"/>
                  </a:solidFill>
                </a:rPr>
                <a:t>index_num</a:t>
              </a:r>
              <a:r>
                <a:rPr lang="en-US" sz="1400" dirty="0">
                  <a:solidFill>
                    <a:schemeClr val="tx1"/>
                  </a:solidFill>
                </a:rPr>
                <a:t> : {step}.'.format(step=</a:t>
              </a:r>
              <a:r>
                <a:rPr lang="en-US" sz="1400" dirty="0" err="1">
                  <a:solidFill>
                    <a:schemeClr val="tx1"/>
                  </a:solidFill>
                </a:rPr>
                <a:t>num</a:t>
              </a:r>
              <a:r>
                <a:rPr lang="en-US" sz="1400" dirty="0">
                  <a:solidFill>
                    <a:schemeClr val="tx1"/>
                  </a:solidFill>
                </a:rPr>
                <a:t>), end='\t')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num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+= 1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print</a:t>
              </a:r>
              <a:r>
                <a:rPr lang="en-US" sz="1400" dirty="0">
                  <a:solidFill>
                    <a:schemeClr val="tx1"/>
                  </a:solidFill>
                </a:rPr>
                <a:t>('fetching quote history of', end=' ')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print</a:t>
              </a:r>
              <a:r>
                <a:rPr lang="en-US" sz="1400" dirty="0">
                  <a:solidFill>
                    <a:schemeClr val="tx1"/>
                  </a:solidFill>
                </a:rPr>
                <a:t>('\"{</a:t>
              </a:r>
              <a:r>
                <a:rPr lang="en-US" sz="1400" dirty="0" err="1">
                  <a:solidFill>
                    <a:schemeClr val="tx1"/>
                  </a:solidFill>
                </a:rPr>
                <a:t>stock_item</a:t>
              </a:r>
              <a:r>
                <a:rPr lang="en-US" sz="1400" dirty="0">
                  <a:solidFill>
                    <a:schemeClr val="tx1"/>
                  </a:solidFill>
                </a:rPr>
                <a:t>}\"'.format(</a:t>
              </a:r>
              <a:r>
                <a:rPr lang="en-US" sz="1400" dirty="0" err="1">
                  <a:solidFill>
                    <a:schemeClr val="tx1"/>
                  </a:solidFill>
                </a:rPr>
                <a:t>stock_item</a:t>
              </a:r>
              <a:r>
                <a:rPr lang="en-US" sz="1400" dirty="0">
                  <a:solidFill>
                    <a:schemeClr val="tx1"/>
                  </a:solidFill>
                </a:rPr>
                <a:t>=self._</a:t>
              </a:r>
              <a:r>
                <a:rPr lang="en-US" sz="1400" dirty="0" err="1">
                  <a:solidFill>
                    <a:schemeClr val="tx1"/>
                  </a:solidFill>
                </a:rPr>
                <a:t>stock_items_dict</a:t>
              </a:r>
              <a:r>
                <a:rPr lang="en-US" sz="1400" dirty="0">
                  <a:solidFill>
                    <a:schemeClr val="tx1"/>
                  </a:solidFill>
                </a:rPr>
                <a:t>[item]))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quote </a:t>
              </a:r>
              <a:r>
                <a:rPr lang="en-US" sz="1400" dirty="0">
                  <a:solidFill>
                    <a:schemeClr val="tx1"/>
                  </a:solidFill>
                </a:rPr>
                <a:t>=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self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._</a:t>
              </a:r>
              <a:r>
                <a:rPr lang="en-US" sz="1400" dirty="0" err="1">
                  <a:solidFill>
                    <a:schemeClr val="tx1"/>
                  </a:solidFill>
                </a:rPr>
                <a:t>retry</a:t>
              </a:r>
              <a:r>
                <a:rPr lang="en-US" sz="1400" b="1" dirty="0">
                  <a:solidFill>
                    <a:schemeClr val="tx1"/>
                  </a:solidFill>
                </a:rPr>
                <a:t>(self._</a:t>
              </a:r>
              <a:r>
                <a:rPr lang="en-US" sz="1400" b="1" dirty="0" err="1">
                  <a:solidFill>
                    <a:schemeClr val="tx1"/>
                  </a:solidFill>
                </a:rPr>
                <a:t>historical_finance</a:t>
              </a:r>
              <a:r>
                <a:rPr lang="en-US" sz="1400" b="1" dirty="0">
                  <a:solidFill>
                    <a:schemeClr val="tx1"/>
                  </a:solidFill>
                </a:rPr>
                <a:t>)(item, </a:t>
              </a:r>
              <a:r>
                <a:rPr lang="en-US" sz="1400" b="1" dirty="0" err="1">
                  <a:solidFill>
                    <a:schemeClr val="tx1"/>
                  </a:solidFill>
                </a:rPr>
                <a:t>start_date</a:t>
              </a:r>
              <a:r>
                <a:rPr lang="en-US" sz="1400" b="1" dirty="0">
                  <a:solidFill>
                    <a:schemeClr val="tx1"/>
                  </a:solidFill>
                </a:rPr>
                <a:t>)</a:t>
              </a:r>
              <a:r>
                <a:rPr lang="en-US" sz="1400" dirty="0">
                  <a:solidFill>
                    <a:schemeClr val="tx1"/>
                  </a:solidFill>
                </a:rPr>
                <a:t>            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  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quotes.append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(quote</a:t>
              </a:r>
              <a:r>
                <a:rPr lang="en-US" sz="14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08363" y="1851398"/>
            <a:ext cx="9975273" cy="4033194"/>
            <a:chOff x="1108363" y="1906817"/>
            <a:chExt cx="9975273" cy="3190290"/>
          </a:xfrm>
        </p:grpSpPr>
        <p:grpSp>
          <p:nvGrpSpPr>
            <p:cNvPr id="8" name="Group 7"/>
            <p:cNvGrpSpPr/>
            <p:nvPr/>
          </p:nvGrpSpPr>
          <p:grpSpPr>
            <a:xfrm>
              <a:off x="1108363" y="2013121"/>
              <a:ext cx="9975273" cy="3083986"/>
              <a:chOff x="1108363" y="2013121"/>
              <a:chExt cx="9975273" cy="308398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108363" y="2013121"/>
                <a:ext cx="9975273" cy="2994799"/>
              </a:xfrm>
              <a:prstGeom prst="round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295540" y="4921261"/>
                <a:ext cx="1433146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400300" y="1906817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2667300" y="1782149"/>
            <a:ext cx="899146" cy="34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096000" y="5587883"/>
            <a:ext cx="4987636" cy="791578"/>
            <a:chOff x="6096000" y="4865344"/>
            <a:chExt cx="4987636" cy="791578"/>
          </a:xfrm>
        </p:grpSpPr>
        <p:sp>
          <p:nvSpPr>
            <p:cNvPr id="6" name="Rectangle 5"/>
            <p:cNvSpPr/>
            <p:nvPr/>
          </p:nvSpPr>
          <p:spPr>
            <a:xfrm>
              <a:off x="6096000" y="5317565"/>
              <a:ext cx="4987636" cy="3393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charset="0"/>
                <a:buChar char="•"/>
              </a:pPr>
              <a:r>
                <a:rPr lang="en-US" sz="1400" dirty="0" smtClean="0"/>
                <a:t>output</a:t>
              </a:r>
              <a:r>
                <a:rPr lang="en-US" sz="1400" dirty="0"/>
                <a:t>: </a:t>
              </a:r>
              <a:r>
                <a:rPr lang="en-US" sz="1400" dirty="0" err="1"/>
                <a:t>np.array</a:t>
              </a:r>
              <a:r>
                <a:rPr lang="en-US" sz="1400" dirty="0"/>
                <a:t>(quotes, </a:t>
              </a:r>
              <a:r>
                <a:rPr lang="en-US" sz="1400" dirty="0" err="1"/>
                <a:t>dtype</a:t>
              </a:r>
              <a:r>
                <a:rPr lang="en-US" sz="1400" dirty="0"/>
                <a:t>=self._</a:t>
              </a:r>
              <a:r>
                <a:rPr lang="en-US" sz="1400" dirty="0" err="1"/>
                <a:t>dtype</a:t>
              </a:r>
              <a:r>
                <a:rPr lang="en-US" sz="1400" dirty="0"/>
                <a:t>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61190" y="4939981"/>
              <a:ext cx="1433146" cy="175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628190" y="4865344"/>
              <a:ext cx="899146" cy="3410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6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00300" y="1619430"/>
            <a:ext cx="1433146" cy="259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7512" y="2425966"/>
            <a:ext cx="7910946" cy="111983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if </a:t>
            </a:r>
            <a:r>
              <a:rPr lang="en-US" sz="1400" dirty="0" err="1">
                <a:solidFill>
                  <a:schemeClr val="tx1"/>
                </a:solidFill>
              </a:rPr>
              <a:t>start_date</a:t>
            </a:r>
            <a:r>
              <a:rPr lang="en-US" sz="1400" dirty="0">
                <a:solidFill>
                  <a:schemeClr val="tx1"/>
                </a:solidFill>
              </a:rPr>
              <a:t> is None:    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start_date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self._</a:t>
            </a:r>
            <a:r>
              <a:rPr lang="en-US" sz="1400" dirty="0" err="1">
                <a:solidFill>
                  <a:schemeClr val="tx1"/>
                </a:solidFill>
              </a:rPr>
              <a:t>start_date</a:t>
            </a:r>
            <a:r>
              <a:rPr lang="en-US" sz="1400" dirty="0">
                <a:solidFill>
                  <a:schemeClr val="tx1"/>
                </a:solidFill>
              </a:rPr>
              <a:t>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fmt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"%</a:t>
            </a:r>
            <a:r>
              <a:rPr lang="en-US" sz="1400" dirty="0" err="1">
                <a:solidFill>
                  <a:schemeClr val="tx1"/>
                </a:solidFill>
              </a:rPr>
              <a:t>Y.%m.%d</a:t>
            </a:r>
            <a:r>
              <a:rPr lang="en-US" sz="1400" dirty="0">
                <a:solidFill>
                  <a:schemeClr val="tx1"/>
                </a:solidFill>
              </a:rPr>
              <a:t>"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start_date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datetime.strptime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start_date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fmt</a:t>
            </a:r>
            <a:r>
              <a:rPr lang="en-US" sz="1400" dirty="0">
                <a:solidFill>
                  <a:schemeClr val="tx1"/>
                </a:solidFill>
              </a:rPr>
              <a:t>).date()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7512" y="3745644"/>
            <a:ext cx="7910946" cy="8490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= self._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+ </a:t>
            </a:r>
            <a:r>
              <a:rPr lang="en-US" sz="1400" dirty="0" err="1">
                <a:solidFill>
                  <a:schemeClr val="tx1"/>
                </a:solidFill>
              </a:rPr>
              <a:t>str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stock_item</a:t>
            </a:r>
            <a:r>
              <a:rPr lang="en-US" sz="1400" dirty="0">
                <a:solidFill>
                  <a:schemeClr val="tx1"/>
                </a:solidFill>
              </a:rPr>
              <a:t>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html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urlopen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source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BeautifulSoup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html.read</a:t>
            </a:r>
            <a:r>
              <a:rPr lang="en-US" sz="1400" dirty="0">
                <a:solidFill>
                  <a:schemeClr val="tx1"/>
                </a:solidFill>
              </a:rPr>
              <a:t>(), "</a:t>
            </a:r>
            <a:r>
              <a:rPr lang="en-US" sz="1400" dirty="0" err="1">
                <a:solidFill>
                  <a:schemeClr val="tx1"/>
                </a:solidFill>
              </a:rPr>
              <a:t>html.parser</a:t>
            </a:r>
            <a:r>
              <a:rPr lang="en-US" sz="1400" dirty="0">
                <a:solidFill>
                  <a:schemeClr val="tx1"/>
                </a:solidFill>
              </a:rPr>
              <a:t>")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7512" y="4807475"/>
            <a:ext cx="7910946" cy="86419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max_page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source.find_all</a:t>
            </a:r>
            <a:r>
              <a:rPr lang="en-US" sz="1400" dirty="0">
                <a:solidFill>
                  <a:schemeClr val="tx1"/>
                </a:solidFill>
              </a:rPr>
              <a:t>("table", align="center")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mp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max_page</a:t>
            </a:r>
            <a:r>
              <a:rPr lang="en-US" sz="1400" dirty="0">
                <a:solidFill>
                  <a:schemeClr val="tx1"/>
                </a:solidFill>
              </a:rPr>
              <a:t>[0].</a:t>
            </a:r>
            <a:r>
              <a:rPr lang="en-US" sz="1400" dirty="0" err="1">
                <a:solidFill>
                  <a:schemeClr val="tx1"/>
                </a:solidFill>
              </a:rPr>
              <a:t>find_all</a:t>
            </a:r>
            <a:r>
              <a:rPr lang="en-US" sz="1400" dirty="0">
                <a:solidFill>
                  <a:schemeClr val="tx1"/>
                </a:solidFill>
              </a:rPr>
              <a:t>("td", class_="</a:t>
            </a:r>
            <a:r>
              <a:rPr lang="en-US" sz="1400" dirty="0" err="1">
                <a:solidFill>
                  <a:schemeClr val="tx1"/>
                </a:solidFill>
              </a:rPr>
              <a:t>pgRR</a:t>
            </a:r>
            <a:r>
              <a:rPr lang="en-US" sz="1400" dirty="0">
                <a:solidFill>
                  <a:schemeClr val="tx1"/>
                </a:solidFill>
              </a:rPr>
              <a:t>")       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mpNum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mp</a:t>
            </a:r>
            <a:r>
              <a:rPr lang="en-US" sz="1400" dirty="0">
                <a:solidFill>
                  <a:schemeClr val="tx1"/>
                </a:solidFill>
              </a:rPr>
              <a:t>[0].</a:t>
            </a:r>
            <a:r>
              <a:rPr lang="en-US" sz="1400" dirty="0" err="1">
                <a:solidFill>
                  <a:schemeClr val="tx1"/>
                </a:solidFill>
              </a:rPr>
              <a:t>a.get</a:t>
            </a:r>
            <a:r>
              <a:rPr lang="en-US" sz="1400" dirty="0">
                <a:solidFill>
                  <a:schemeClr val="tx1"/>
                </a:solidFill>
              </a:rPr>
              <a:t>('</a:t>
            </a:r>
            <a:r>
              <a:rPr lang="en-US" sz="1400" dirty="0" err="1">
                <a:solidFill>
                  <a:schemeClr val="tx1"/>
                </a:solidFill>
              </a:rPr>
              <a:t>href</a:t>
            </a:r>
            <a:r>
              <a:rPr lang="en-US" sz="1400" dirty="0">
                <a:solidFill>
                  <a:schemeClr val="tx1"/>
                </a:solidFill>
              </a:rPr>
              <a:t>')[-3:])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8363" y="1485471"/>
            <a:ext cx="3419855" cy="341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input </a:t>
            </a:r>
            <a:r>
              <a:rPr lang="en-US" sz="1400" dirty="0"/>
              <a:t>: </a:t>
            </a:r>
            <a:r>
              <a:rPr lang="en-US" sz="1400" dirty="0" err="1"/>
              <a:t>stock_item</a:t>
            </a:r>
            <a:r>
              <a:rPr lang="en-US" sz="1400" dirty="0"/>
              <a:t>, </a:t>
            </a:r>
            <a:r>
              <a:rPr lang="en-US" sz="1400" dirty="0" err="1"/>
              <a:t>start_date</a:t>
            </a:r>
            <a:r>
              <a:rPr lang="en-US" sz="1400" dirty="0"/>
              <a:t>=None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55964" y="1926238"/>
            <a:ext cx="10397835" cy="4324868"/>
            <a:chOff x="955964" y="1926238"/>
            <a:chExt cx="10397835" cy="4324868"/>
          </a:xfrm>
        </p:grpSpPr>
        <p:grpSp>
          <p:nvGrpSpPr>
            <p:cNvPr id="18" name="Group 17"/>
            <p:cNvGrpSpPr/>
            <p:nvPr/>
          </p:nvGrpSpPr>
          <p:grpSpPr>
            <a:xfrm>
              <a:off x="1108363" y="1926238"/>
              <a:ext cx="9975273" cy="4157600"/>
              <a:chOff x="1108363" y="1926238"/>
              <a:chExt cx="9975273" cy="4157600"/>
            </a:xfrm>
          </p:grpSpPr>
          <p:sp>
            <p:nvSpPr>
              <p:cNvPr id="8" name="Round Same Side Corner Rectangle 7"/>
              <p:cNvSpPr/>
              <p:nvPr/>
            </p:nvSpPr>
            <p:spPr>
              <a:xfrm>
                <a:off x="1108363" y="2147463"/>
                <a:ext cx="9975273" cy="3936375"/>
              </a:xfrm>
              <a:prstGeom prst="round2Same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00300" y="2018854"/>
                <a:ext cx="1433146" cy="222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own Arrow 15"/>
              <p:cNvSpPr/>
              <p:nvPr/>
            </p:nvSpPr>
            <p:spPr>
              <a:xfrm>
                <a:off x="2667300" y="1926238"/>
                <a:ext cx="899146" cy="341041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955964" y="5838511"/>
              <a:ext cx="10397835" cy="412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0127DC8-B287-420B-940B-C4C0C3DE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520"/>
          </a:xfrm>
        </p:spPr>
        <p:txBody>
          <a:bodyPr>
            <a:normAutofit/>
          </a:bodyPr>
          <a:lstStyle/>
          <a:p>
            <a:r>
              <a:rPr lang="en-US" altLang="ko-KR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financeDataParser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: _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historical_finance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[R] 4">
            <a:extLst>
              <a:ext uri="{FF2B5EF4-FFF2-40B4-BE49-F238E27FC236}">
                <a16:creationId xmlns="" xmlns:a16="http://schemas.microsoft.com/office/drawing/2014/main" id="{5BD8E0DD-24F6-47D4-B48B-D66106AA114B}"/>
              </a:ext>
            </a:extLst>
          </p:cNvPr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863702"/>
            <a:ext cx="10839994" cy="2301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383"/>
            <a:ext cx="7403133" cy="18650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78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1764</Words>
  <Application>Microsoft Macintosh PowerPoint</Application>
  <PresentationFormat>Widescreen</PresentationFormat>
  <Paragraphs>276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Mangal</vt:lpstr>
      <vt:lpstr>Wingdings</vt:lpstr>
      <vt:lpstr>맑은 고딕</vt:lpstr>
      <vt:lpstr>Arial</vt:lpstr>
      <vt:lpstr>Office 테마</vt:lpstr>
      <vt:lpstr>Historical Finance Data</vt:lpstr>
      <vt:lpstr>Contents</vt:lpstr>
      <vt:lpstr>Structure</vt:lpstr>
      <vt:lpstr>1. Parse Historical Finance Data</vt:lpstr>
      <vt:lpstr>financeDataParser</vt:lpstr>
      <vt:lpstr>financeDataParser : __init__(self)</vt:lpstr>
      <vt:lpstr>financeDataParser : quotes_historical_finance</vt:lpstr>
      <vt:lpstr>financeDataParser : _historical_finance</vt:lpstr>
      <vt:lpstr>financeDataParser : _historical_finance</vt:lpstr>
      <vt:lpstr>financeDataParser : _historical_finance</vt:lpstr>
      <vt:lpstr>financeDataParser : _historical_finance</vt:lpstr>
      <vt:lpstr>2. Show Historical Finance Data</vt:lpstr>
      <vt:lpstr>dataDecorator</vt:lpstr>
      <vt:lpstr>dataDecorator : set_dataframe</vt:lpstr>
      <vt:lpstr>dataDecorator : set_candelstick_data</vt:lpstr>
      <vt:lpstr>dataDecorator : show_cluster</vt:lpstr>
      <vt:lpstr>3. Clustering</vt:lpstr>
      <vt:lpstr>cluster</vt:lpstr>
      <vt:lpstr>cluster : affinity</vt:lpstr>
      <vt:lpstr>4. Results</vt:lpstr>
      <vt:lpstr>References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JeeHyun Park</dc:creator>
  <cp:lastModifiedBy>박지현</cp:lastModifiedBy>
  <cp:revision>46</cp:revision>
  <dcterms:created xsi:type="dcterms:W3CDTF">2017-09-04T00:01:07Z</dcterms:created>
  <dcterms:modified xsi:type="dcterms:W3CDTF">2017-12-08T11:35:18Z</dcterms:modified>
</cp:coreProperties>
</file>