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48"/>
  </p:notesMasterIdLst>
  <p:handoutMasterIdLst>
    <p:handoutMasterId r:id="rId49"/>
  </p:handoutMasterIdLst>
  <p:sldIdLst>
    <p:sldId id="302" r:id="rId2"/>
    <p:sldId id="312" r:id="rId3"/>
    <p:sldId id="304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0" r:id="rId22"/>
    <p:sldId id="291" r:id="rId23"/>
    <p:sldId id="276" r:id="rId24"/>
    <p:sldId id="277" r:id="rId25"/>
    <p:sldId id="309" r:id="rId26"/>
    <p:sldId id="292" r:id="rId27"/>
    <p:sldId id="278" r:id="rId28"/>
    <p:sldId id="279" r:id="rId29"/>
    <p:sldId id="280" r:id="rId30"/>
    <p:sldId id="282" r:id="rId31"/>
    <p:sldId id="310" r:id="rId32"/>
    <p:sldId id="283" r:id="rId33"/>
    <p:sldId id="284" r:id="rId34"/>
    <p:sldId id="285" r:id="rId35"/>
    <p:sldId id="293" r:id="rId36"/>
    <p:sldId id="287" r:id="rId37"/>
    <p:sldId id="288" r:id="rId38"/>
    <p:sldId id="311" r:id="rId39"/>
    <p:sldId id="289" r:id="rId40"/>
    <p:sldId id="294" r:id="rId41"/>
    <p:sldId id="295" r:id="rId42"/>
    <p:sldId id="301" r:id="rId43"/>
    <p:sldId id="306" r:id="rId44"/>
    <p:sldId id="307" r:id="rId45"/>
    <p:sldId id="308" r:id="rId46"/>
    <p:sldId id="258" r:id="rId4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89" autoAdjust="0"/>
    <p:restoredTop sz="94660"/>
  </p:normalViewPr>
  <p:slideViewPr>
    <p:cSldViewPr>
      <p:cViewPr varScale="1">
        <p:scale>
          <a:sx n="90" d="100"/>
          <a:sy n="90" d="100"/>
        </p:scale>
        <p:origin x="-1086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381000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2022-08-14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sz="3600" b="1" dirty="0">
                <a:solidFill>
                  <a:schemeClr val="bg1"/>
                </a:solidFill>
              </a:rPr>
              <a:t>네트워크와 소켓 프로그래밍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 구조 </a:t>
            </a:r>
            <a:r>
              <a:rPr lang="en-US" altLang="ko-KR" smtClean="0"/>
              <a:t>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네트워크 접근 계층</a:t>
            </a:r>
          </a:p>
          <a:p>
            <a:pPr lvl="1" eaLnBrk="1" hangingPunct="1"/>
            <a:r>
              <a:rPr lang="ko-KR" altLang="en-US" smtClean="0"/>
              <a:t>역할</a:t>
            </a:r>
          </a:p>
          <a:p>
            <a:pPr lvl="2" eaLnBrk="1" hangingPunct="1"/>
            <a:r>
              <a:rPr lang="ko-KR" altLang="en-US" smtClean="0"/>
              <a:t>물리적 네트워크를 통한 데이터 송수신</a:t>
            </a:r>
          </a:p>
          <a:p>
            <a:pPr lvl="1" eaLnBrk="1" hangingPunct="1"/>
            <a:r>
              <a:rPr lang="ko-KR" altLang="en-US" smtClean="0"/>
              <a:t>구성 요소</a:t>
            </a:r>
          </a:p>
          <a:p>
            <a:pPr lvl="2" eaLnBrk="1" hangingPunct="1"/>
            <a:r>
              <a:rPr lang="ko-KR" altLang="en-US" smtClean="0"/>
              <a:t>네트워크 하드웨어 </a:t>
            </a:r>
            <a:r>
              <a:rPr lang="en-US" altLang="ko-KR" smtClean="0"/>
              <a:t>+ </a:t>
            </a:r>
            <a:r>
              <a:rPr lang="ko-KR" altLang="en-US" smtClean="0"/>
              <a:t>장치 드라이버</a:t>
            </a:r>
          </a:p>
          <a:p>
            <a:pPr lvl="1" eaLnBrk="1" hangingPunct="1"/>
            <a:r>
              <a:rPr lang="ko-KR" altLang="en-US" smtClean="0"/>
              <a:t>주소 지정 방식</a:t>
            </a:r>
          </a:p>
          <a:p>
            <a:pPr lvl="2" eaLnBrk="1" hangingPunct="1"/>
            <a:r>
              <a:rPr lang="ko-KR" altLang="en-US" smtClean="0"/>
              <a:t>물리 주소</a:t>
            </a:r>
          </a:p>
          <a:p>
            <a:pPr lvl="3" eaLnBrk="1" hangingPunct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이더넷</a:t>
            </a:r>
            <a:r>
              <a:rPr lang="en-US" altLang="ko-KR" smtClean="0"/>
              <a:t>: 48</a:t>
            </a:r>
            <a:r>
              <a:rPr lang="ko-KR" altLang="en-US" smtClean="0"/>
              <a:t>비트 물리 주소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47800"/>
            <a:ext cx="6477000" cy="4675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 구조 </a:t>
            </a:r>
            <a:r>
              <a:rPr lang="en-US" altLang="ko-KR" smtClean="0"/>
              <a:t>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143000"/>
            <a:ext cx="11161945" cy="551834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dirty="0" smtClean="0"/>
              <a:t>인터넷 계층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smtClean="0"/>
              <a:t>역할</a:t>
            </a:r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 smtClean="0"/>
              <a:t>네트워크 접근 계층의 도움을 받아 데이터를 목적지 호스트까지 전달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smtClean="0"/>
              <a:t>구성 요소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dirty="0" smtClean="0"/>
              <a:t>IP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라우팅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라우터</a:t>
            </a:r>
            <a:r>
              <a:rPr lang="en-US" altLang="ko-KR" dirty="0" smtClean="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smtClean="0"/>
              <a:t>주소 지정 방식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</a:p>
          <a:p>
            <a:pPr lvl="3" eaLnBrk="1" hangingPunct="1"/>
            <a:r>
              <a:rPr lang="ko-KR" altLang="en-US" dirty="0" smtClean="0"/>
              <a:t>소프트웨어적으로 정의된 논리 주소</a:t>
            </a:r>
          </a:p>
          <a:p>
            <a:pPr lvl="3" eaLnBrk="1" hangingPunct="1"/>
            <a:r>
              <a:rPr lang="ko-KR" altLang="en-US" dirty="0" smtClean="0"/>
              <a:t>전 세계적인 유일성과 하드웨어 독립성을 가짐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err="1" smtClean="0"/>
              <a:t>라우팅</a:t>
            </a:r>
            <a:endParaRPr lang="ko-KR" altLang="en-US" dirty="0" smtClean="0"/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 smtClean="0"/>
              <a:t>데이터를 목적지까지 전달하는 일련의 작업</a:t>
            </a:r>
          </a:p>
          <a:p>
            <a:pPr lvl="3" eaLnBrk="1" hangingPunct="1"/>
            <a:r>
              <a:rPr lang="ko-KR" altLang="en-US" dirty="0" err="1" smtClean="0"/>
              <a:t>라우팅에</a:t>
            </a:r>
            <a:r>
              <a:rPr lang="ko-KR" altLang="en-US" dirty="0" smtClean="0"/>
              <a:t> 필요한 정보 수집</a:t>
            </a:r>
          </a:p>
          <a:p>
            <a:pPr lvl="3" eaLnBrk="1" hangingPunct="1"/>
            <a:r>
              <a:rPr lang="ko-KR" altLang="en-US" dirty="0" err="1" smtClean="0"/>
              <a:t>라우팅</a:t>
            </a:r>
            <a:r>
              <a:rPr lang="ko-KR" altLang="en-US" dirty="0" smtClean="0"/>
              <a:t> 정보를 기초로 데이터 전달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 구조 </a:t>
            </a:r>
            <a:r>
              <a:rPr lang="en-US" altLang="ko-KR" smtClean="0"/>
              <a:t>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전송 계층</a:t>
            </a:r>
          </a:p>
          <a:p>
            <a:pPr lvl="1" eaLnBrk="1" hangingPunct="1"/>
            <a:r>
              <a:rPr lang="ko-KR" altLang="en-US" smtClean="0"/>
              <a:t>역할</a:t>
            </a:r>
          </a:p>
          <a:p>
            <a:pPr lvl="2" eaLnBrk="1" hangingPunct="1"/>
            <a:r>
              <a:rPr lang="ko-KR" altLang="en-US" smtClean="0"/>
              <a:t>최종 통신 목적지</a:t>
            </a:r>
            <a:r>
              <a:rPr lang="en-US" altLang="ko-KR" smtClean="0"/>
              <a:t>(</a:t>
            </a:r>
            <a:r>
              <a:rPr lang="ko-KR" altLang="en-US" smtClean="0"/>
              <a:t>응용 프로그램</a:t>
            </a:r>
            <a:r>
              <a:rPr lang="en-US" altLang="ko-KR" smtClean="0"/>
              <a:t>)</a:t>
            </a:r>
            <a:r>
              <a:rPr lang="ko-KR" altLang="en-US" smtClean="0"/>
              <a:t>를 지정하고</a:t>
            </a:r>
            <a:r>
              <a:rPr lang="en-US" altLang="ko-KR" smtClean="0"/>
              <a:t>, </a:t>
            </a:r>
            <a:r>
              <a:rPr lang="ko-KR" altLang="en-US" smtClean="0"/>
              <a:t>오류 없이 데이터를 전송</a:t>
            </a:r>
          </a:p>
          <a:p>
            <a:pPr lvl="3" eaLnBrk="1" hangingPunct="1"/>
            <a:r>
              <a:rPr lang="ko-KR" altLang="en-US" smtClean="0"/>
              <a:t>데이터 손실 또는 손상을 검출해 잘못된 데이터가 목적지에 전달되는 일을 방지</a:t>
            </a:r>
          </a:p>
          <a:p>
            <a:pPr lvl="1" eaLnBrk="1" hangingPunct="1"/>
            <a:r>
              <a:rPr lang="ko-KR" altLang="en-US" smtClean="0"/>
              <a:t>주소 지정 방식</a:t>
            </a:r>
          </a:p>
          <a:p>
            <a:pPr lvl="2" eaLnBrk="1" hangingPunct="1"/>
            <a:r>
              <a:rPr lang="ko-KR" altLang="en-US" smtClean="0"/>
              <a:t>포트 번호</a:t>
            </a:r>
          </a:p>
          <a:p>
            <a:pPr lvl="1" eaLnBrk="1" hangingPunct="1"/>
            <a:r>
              <a:rPr lang="ko-KR" altLang="en-US" smtClean="0"/>
              <a:t>대표 프로토콜</a:t>
            </a:r>
          </a:p>
          <a:p>
            <a:pPr lvl="2" eaLnBrk="1" hangingPunct="1"/>
            <a:r>
              <a:rPr lang="en-US" altLang="ko-KR" smtClean="0"/>
              <a:t>TCP</a:t>
            </a:r>
          </a:p>
          <a:p>
            <a:pPr lvl="2" eaLnBrk="1" hangingPunct="1"/>
            <a:r>
              <a:rPr lang="en-US" altLang="ko-KR" smtClean="0"/>
              <a:t>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 구조 </a:t>
            </a:r>
            <a:r>
              <a:rPr lang="en-US" altLang="ko-KR" smtClean="0"/>
              <a:t>(5)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TCP</a:t>
            </a:r>
            <a:r>
              <a:rPr lang="ko-KR" altLang="en-US" smtClean="0"/>
              <a:t>와 </a:t>
            </a:r>
            <a:r>
              <a:rPr lang="en-US" altLang="ko-KR" smtClean="0"/>
              <a:t>UDP</a:t>
            </a:r>
          </a:p>
          <a:p>
            <a:endParaRPr lang="en-US" altLang="ko-KR" smtClean="0"/>
          </a:p>
        </p:txBody>
      </p:sp>
      <p:graphicFrame>
        <p:nvGraphicFramePr>
          <p:cNvPr id="1949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68962"/>
              </p:ext>
            </p:extLst>
          </p:nvPr>
        </p:nvGraphicFramePr>
        <p:xfrm>
          <a:off x="914400" y="1676400"/>
          <a:ext cx="8382000" cy="4073526"/>
        </p:xfrm>
        <a:graphic>
          <a:graphicData uri="http://schemas.openxmlformats.org/drawingml/2006/table">
            <a:tbl>
              <a:tblPr/>
              <a:tblGrid>
                <a:gridCol w="4343400"/>
                <a:gridCol w="40386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연결형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(connection-oriented)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후 통신 가능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비연결형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(connectionless)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없이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있는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없는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(unicast)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(unicast),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일대다 통신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(broadcast, multicast)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 안 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바이트 스트림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(byte-stream)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데이터그램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(datagram)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 구조 </a:t>
            </a:r>
            <a:r>
              <a:rPr lang="en-US" altLang="ko-KR" smtClean="0"/>
              <a:t>(6)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응용 계층</a:t>
            </a:r>
          </a:p>
          <a:p>
            <a:pPr lvl="1" eaLnBrk="1" hangingPunct="1"/>
            <a:r>
              <a:rPr lang="ko-KR" altLang="en-US" smtClean="0"/>
              <a:t>역할</a:t>
            </a:r>
          </a:p>
          <a:p>
            <a:pPr lvl="2" eaLnBrk="1" hangingPunct="1"/>
            <a:r>
              <a:rPr lang="ko-KR" altLang="en-US" smtClean="0"/>
              <a:t>전송 계층을 기반으로 한 다수의 프로토콜과 이 프로토콜을 사용하는 응용 프로그램을 포괄</a:t>
            </a:r>
          </a:p>
          <a:p>
            <a:pPr lvl="1" eaLnBrk="1" hangingPunct="1"/>
            <a:r>
              <a:rPr lang="ko-KR" altLang="en-US" smtClean="0"/>
              <a:t>대표 프로토콜</a:t>
            </a:r>
          </a:p>
          <a:p>
            <a:pPr lvl="2" eaLnBrk="1" hangingPunct="1"/>
            <a:r>
              <a:rPr lang="en-US" altLang="ko-KR" smtClean="0"/>
              <a:t>Telnet, FTP, HTTP, SMTP, ...</a:t>
            </a:r>
          </a:p>
          <a:p>
            <a:pPr lvl="2"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전송 원리 </a:t>
            </a:r>
            <a:r>
              <a:rPr lang="en-US" altLang="ko-KR" smtClean="0"/>
              <a:t>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패킷이란</a:t>
            </a:r>
            <a:r>
              <a:rPr lang="en-US" altLang="ko-KR" smtClean="0"/>
              <a:t>?</a:t>
            </a:r>
          </a:p>
          <a:p>
            <a:pPr lvl="1" eaLnBrk="1" hangingPunct="1"/>
            <a:r>
              <a:rPr lang="ko-KR" altLang="en-US" smtClean="0"/>
              <a:t>각 프로토콜에서 정의한 제어 정보</a:t>
            </a:r>
            <a:r>
              <a:rPr lang="en-US" altLang="ko-KR" smtClean="0"/>
              <a:t>(IP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포트 번호</a:t>
            </a:r>
            <a:r>
              <a:rPr lang="en-US" altLang="ko-KR" smtClean="0"/>
              <a:t>, </a:t>
            </a:r>
            <a:r>
              <a:rPr lang="ko-KR" altLang="en-US" smtClean="0"/>
              <a:t>오류 체크 코드 등</a:t>
            </a:r>
            <a:r>
              <a:rPr lang="en-US" altLang="ko-KR" smtClean="0"/>
              <a:t>) + </a:t>
            </a:r>
            <a:r>
              <a:rPr lang="ko-KR" altLang="en-US" smtClean="0"/>
              <a:t>데이터</a:t>
            </a:r>
          </a:p>
          <a:p>
            <a:pPr lvl="1" eaLnBrk="1" hangingPunct="1"/>
            <a:r>
              <a:rPr lang="ko-KR" altLang="en-US" smtClean="0"/>
              <a:t>제어 정보의 위치에 따라 앞쪽에 붙는 헤더</a:t>
            </a:r>
            <a:r>
              <a:rPr lang="en-US" altLang="ko-KR" smtClean="0"/>
              <a:t>(</a:t>
            </a:r>
            <a:r>
              <a:rPr lang="en-US" altLang="ko-KR" i="1" smtClean="0"/>
              <a:t>header</a:t>
            </a:r>
            <a:r>
              <a:rPr lang="en-US" altLang="ko-KR" smtClean="0"/>
              <a:t>)</a:t>
            </a:r>
            <a:r>
              <a:rPr lang="ko-KR" altLang="en-US" smtClean="0"/>
              <a:t>와 뒤쪽에 붙는 트레일러</a:t>
            </a:r>
            <a:r>
              <a:rPr lang="en-US" altLang="ko-KR" smtClean="0"/>
              <a:t>(</a:t>
            </a:r>
            <a:r>
              <a:rPr lang="en-US" altLang="ko-KR" i="1" smtClean="0"/>
              <a:t>trailer</a:t>
            </a:r>
            <a:r>
              <a:rPr lang="en-US" altLang="ko-KR" smtClean="0"/>
              <a:t>)</a:t>
            </a:r>
            <a:r>
              <a:rPr lang="ko-KR" altLang="en-US" smtClean="0"/>
              <a:t>로 구분</a:t>
            </a:r>
          </a:p>
          <a:p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전송 원리 </a:t>
            </a:r>
            <a:r>
              <a:rPr lang="en-US" altLang="ko-KR" smtClean="0"/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패킷 전송 형태</a:t>
            </a:r>
          </a:p>
          <a:p>
            <a:pPr lvl="1" eaLnBrk="1" hangingPunct="1"/>
            <a:r>
              <a:rPr lang="ko-KR" altLang="en-US" smtClean="0"/>
              <a:t>송신측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81200" y="2362200"/>
            <a:ext cx="8153400" cy="3733800"/>
            <a:chOff x="1371600" y="2209800"/>
            <a:chExt cx="8153400" cy="3733800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1371600" y="50101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이더넷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371600" y="40767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IP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1371600" y="31432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371600" y="22098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6239608" y="24431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239608" y="33766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5181600" y="33766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239608" y="43100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5181600" y="431006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4296508" y="431006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solidFill>
                    <a:schemeClr val="bg1"/>
                  </a:solidFill>
                </a:rPr>
                <a:t>IP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181600" y="52435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4296508" y="524351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IP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096358" y="5243513"/>
              <a:ext cx="1200150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헤더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239608" y="52435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954108" y="5243513"/>
              <a:ext cx="15708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트레일러</a:t>
              </a: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7954108" y="29098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7954108" y="384333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7946781" y="4776788"/>
              <a:ext cx="7327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6239608" y="29098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5181600" y="3843338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296508" y="47767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전송 원리 </a:t>
            </a:r>
            <a:r>
              <a:rPr lang="en-US" altLang="ko-KR" smtClean="0"/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패킷</a:t>
            </a:r>
            <a:r>
              <a:rPr lang="ko-KR" altLang="en-US" dirty="0" smtClean="0"/>
              <a:t> 전송 형태</a:t>
            </a:r>
          </a:p>
          <a:p>
            <a:pPr lvl="1" eaLnBrk="1" hangingPunct="1"/>
            <a:r>
              <a:rPr lang="ko-KR" altLang="en-US" dirty="0" err="1" smtClean="0"/>
              <a:t>수신측</a:t>
            </a:r>
            <a:endParaRPr lang="ko-KR" altLang="en-US" dirty="0" smtClean="0"/>
          </a:p>
          <a:p>
            <a:endParaRPr lang="en-US" altLang="ko-KR" dirty="0" smtClean="0"/>
          </a:p>
        </p:txBody>
      </p:sp>
      <p:grpSp>
        <p:nvGrpSpPr>
          <p:cNvPr id="26" name="그룹 2"/>
          <p:cNvGrpSpPr>
            <a:grpSpLocks/>
          </p:cNvGrpSpPr>
          <p:nvPr/>
        </p:nvGrpSpPr>
        <p:grpSpPr bwMode="auto">
          <a:xfrm>
            <a:off x="1981200" y="2362200"/>
            <a:ext cx="8153400" cy="3733800"/>
            <a:chOff x="457200" y="2362200"/>
            <a:chExt cx="8153400" cy="3733800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457200" y="51625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이더넷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57200" y="42291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IP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457200" y="32956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57200" y="23622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5325208" y="25955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5325208" y="35290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4267200" y="35290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5325208" y="44624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4267200" y="446246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382108" y="446246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solidFill>
                    <a:schemeClr val="bg1"/>
                  </a:solidFill>
                </a:rPr>
                <a:t>IP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4267200" y="53959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3382108" y="539591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IP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181958" y="5395913"/>
              <a:ext cx="1200150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헤더</a:t>
              </a: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5325208" y="53959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7039708" y="5395913"/>
              <a:ext cx="15708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트레일러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7039708" y="30622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7039708" y="399573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H="1">
              <a:off x="7032381" y="4929188"/>
              <a:ext cx="7327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5325208" y="30622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>
              <a:off x="4267200" y="3995738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3382108" y="49291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전송 원리 </a:t>
            </a:r>
            <a:r>
              <a:rPr lang="en-US" altLang="ko-KR" smtClean="0"/>
              <a:t>(4)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패킷 전송 형태</a:t>
            </a:r>
          </a:p>
          <a:p>
            <a:pPr lvl="1" eaLnBrk="1" hangingPunct="1"/>
            <a:r>
              <a:rPr lang="ko-KR" altLang="en-US" smtClean="0"/>
              <a:t>계층별</a:t>
            </a:r>
          </a:p>
          <a:p>
            <a:pPr lvl="2" eaLnBrk="1" hangingPunct="1"/>
            <a:r>
              <a:rPr lang="ko-KR" altLang="en-US" smtClean="0"/>
              <a:t>각 계층은 동일 위치의 상대 계층과 통신하는 것으로 간주</a:t>
            </a: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295400" y="2667000"/>
            <a:ext cx="8001000" cy="2209800"/>
            <a:chOff x="366" y="2112"/>
            <a:chExt cx="5040" cy="139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66" y="2112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응용 프로그램</a:t>
              </a: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1506" y="2285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4266" y="2112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응용 프로그램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64" y="2112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66" y="2640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TCP</a:t>
              </a: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506" y="2807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266" y="2640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TCP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544" y="2640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TCP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264" y="2640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66" y="3168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IP</a:t>
              </a: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1506" y="3348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266" y="3168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IP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1824" y="3168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IP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544" y="3168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TCP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264" y="3168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데이터 전송 원리 </a:t>
            </a:r>
            <a:r>
              <a:rPr lang="en-US" altLang="ko-KR" smtClean="0"/>
              <a:t>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패킷 전송 형태</a:t>
            </a:r>
          </a:p>
          <a:p>
            <a:pPr lvl="1" eaLnBrk="1" hangingPunct="1"/>
            <a:r>
              <a:rPr lang="ko-KR" altLang="en-US" smtClean="0"/>
              <a:t>인터넷</a:t>
            </a:r>
          </a:p>
          <a:p>
            <a:pPr lvl="2" eaLnBrk="1" hangingPunct="1"/>
            <a:r>
              <a:rPr lang="ko-KR" altLang="en-US" smtClean="0"/>
              <a:t>응용 계층</a:t>
            </a:r>
            <a:r>
              <a:rPr lang="en-US" altLang="ko-KR" smtClean="0"/>
              <a:t>, </a:t>
            </a:r>
            <a:r>
              <a:rPr lang="ko-KR" altLang="en-US" smtClean="0"/>
              <a:t>전송 계층</a:t>
            </a:r>
          </a:p>
          <a:p>
            <a:pPr lvl="3" eaLnBrk="1" hangingPunct="1"/>
            <a:r>
              <a:rPr lang="ko-KR" altLang="en-US" smtClean="0"/>
              <a:t>하부 계층이 제공하는 가상적인 연결을 사용해 동작</a:t>
            </a:r>
          </a:p>
          <a:p>
            <a:pPr lvl="2" eaLnBrk="1" hangingPunct="1"/>
            <a:r>
              <a:rPr lang="ko-KR" altLang="en-US" smtClean="0"/>
              <a:t>인터넷 계층</a:t>
            </a:r>
          </a:p>
          <a:p>
            <a:pPr lvl="3" eaLnBrk="1" hangingPunct="1"/>
            <a:r>
              <a:rPr lang="en-US" altLang="ko-KR" smtClean="0"/>
              <a:t>IP </a:t>
            </a:r>
            <a:r>
              <a:rPr lang="ko-KR" altLang="en-US" smtClean="0"/>
              <a:t>주소와 라우팅 기능을 이용해 패킷 전송 경로 결정</a:t>
            </a:r>
          </a:p>
          <a:p>
            <a:pPr lvl="2" eaLnBrk="1" hangingPunct="1"/>
            <a:r>
              <a:rPr lang="ko-KR" altLang="en-US" smtClean="0"/>
              <a:t>네트워크 접근 계층</a:t>
            </a:r>
          </a:p>
          <a:p>
            <a:pPr lvl="3" eaLnBrk="1" hangingPunct="1"/>
            <a:r>
              <a:rPr lang="ko-KR" altLang="en-US" smtClean="0"/>
              <a:t>물리 주소를 사용해 실제 패킷 전송</a:t>
            </a:r>
          </a:p>
        </p:txBody>
      </p: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1511300" y="4724400"/>
            <a:ext cx="8699500" cy="1676400"/>
            <a:chOff x="144" y="1776"/>
            <a:chExt cx="5480" cy="1440"/>
          </a:xfrm>
        </p:grpSpPr>
        <p:sp>
          <p:nvSpPr>
            <p:cNvPr id="33" name="AutoShape 37"/>
            <p:cNvSpPr>
              <a:spLocks noChangeArrowheads="1"/>
            </p:cNvSpPr>
            <p:nvPr/>
          </p:nvSpPr>
          <p:spPr bwMode="auto">
            <a:xfrm>
              <a:off x="2688" y="2304"/>
              <a:ext cx="384" cy="672"/>
            </a:xfrm>
            <a:prstGeom prst="cloudCallout">
              <a:avLst>
                <a:gd name="adj1" fmla="val 5731"/>
                <a:gd name="adj2" fmla="val -565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000" b="1"/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2832" y="2335"/>
              <a:ext cx="197" cy="3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144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144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44" y="2064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전송 계층</a:t>
              </a: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144" y="177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응용 계층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512" y="2640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12" y="2352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4512" y="2064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전송 계층</a:t>
              </a: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4512" y="1776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응용 계층</a:t>
              </a: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488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1488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168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3168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1248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1248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2592" y="249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4272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4272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2592" y="278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>
              <a:off x="1248" y="2208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34"/>
            <p:cNvSpPr>
              <a:spLocks noChangeShapeType="1"/>
            </p:cNvSpPr>
            <p:nvPr/>
          </p:nvSpPr>
          <p:spPr bwMode="auto">
            <a:xfrm>
              <a:off x="1248" y="1920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144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호스트</a:t>
              </a: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488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라우터</a:t>
              </a: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3168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라우터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4512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호스트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TCP/IP </a:t>
            </a:r>
            <a:r>
              <a:rPr lang="ko-KR" altLang="en-US"/>
              <a:t>프로토콜의 동작 원리를 살펴본다</a:t>
            </a:r>
            <a:r>
              <a:rPr lang="en-US" altLang="ko-KR"/>
              <a:t>.</a:t>
            </a:r>
          </a:p>
          <a:p>
            <a:r>
              <a:rPr lang="ko-KR" altLang="en-US"/>
              <a:t>소켓의 기본 개념을 이해한다</a:t>
            </a:r>
            <a:r>
              <a:rPr lang="en-US" altLang="ko-KR"/>
              <a:t>.</a:t>
            </a:r>
          </a:p>
          <a:p>
            <a:r>
              <a:rPr lang="ko-KR" altLang="en-US"/>
              <a:t>소켓의 역사와 특징을 살펴본다</a:t>
            </a:r>
            <a:r>
              <a:rPr lang="en-US" altLang="ko-KR"/>
              <a:t>.</a:t>
            </a:r>
          </a:p>
          <a:p>
            <a:r>
              <a:rPr lang="ko-KR" altLang="en-US"/>
              <a:t>소켓 프로그램을 작성하고 실행하는 과정을 이해한다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포트 번호 </a:t>
            </a:r>
            <a:r>
              <a:rPr lang="en-US" altLang="ko-KR" smtClean="0"/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IP </a:t>
            </a:r>
            <a:r>
              <a:rPr lang="ko-KR" altLang="en-US" smtClean="0"/>
              <a:t>주소</a:t>
            </a:r>
          </a:p>
          <a:p>
            <a:pPr lvl="1" eaLnBrk="1" hangingPunct="1"/>
            <a:r>
              <a:rPr lang="ko-KR" altLang="en-US" smtClean="0"/>
              <a:t>인터넷에 있는 호스트와 라우터의 식별자</a:t>
            </a:r>
          </a:p>
          <a:p>
            <a:pPr lvl="2" eaLnBrk="1" hangingPunct="1"/>
            <a:r>
              <a:rPr lang="ko-KR" altLang="en-US" b="0" smtClean="0"/>
              <a:t>폐쇄된 네트워크이거나 </a:t>
            </a:r>
            <a:r>
              <a:rPr lang="en-US" altLang="ko-KR" b="0" smtClean="0"/>
              <a:t>IP</a:t>
            </a:r>
            <a:r>
              <a:rPr lang="ko-KR" altLang="en-US" b="0" smtClean="0"/>
              <a:t>를 공유하는 경우가 아니면 전 세계적으로 값이 유일</a:t>
            </a:r>
            <a:endParaRPr lang="ko-KR" altLang="en-US" smtClean="0"/>
          </a:p>
          <a:p>
            <a:pPr lvl="1" eaLnBrk="1" hangingPunct="1"/>
            <a:r>
              <a:rPr lang="en-US" altLang="ko-KR" smtClean="0"/>
              <a:t>IPv4</a:t>
            </a:r>
            <a:r>
              <a:rPr lang="ko-KR" altLang="en-US" smtClean="0"/>
              <a:t>는 </a:t>
            </a:r>
            <a:r>
              <a:rPr lang="en-US" altLang="ko-KR" smtClean="0"/>
              <a:t>32</a:t>
            </a:r>
            <a:r>
              <a:rPr lang="ko-KR" altLang="en-US" smtClean="0"/>
              <a:t>비트</a:t>
            </a:r>
            <a:r>
              <a:rPr lang="en-US" altLang="ko-KR" smtClean="0"/>
              <a:t>, IPv6</a:t>
            </a:r>
            <a:r>
              <a:rPr lang="ko-KR" altLang="en-US" smtClean="0"/>
              <a:t>는 </a:t>
            </a:r>
            <a:r>
              <a:rPr lang="en-US" altLang="ko-KR" smtClean="0"/>
              <a:t>128</a:t>
            </a:r>
            <a:r>
              <a:rPr lang="ko-KR" altLang="en-US" smtClean="0"/>
              <a:t>비트 사용</a:t>
            </a:r>
          </a:p>
          <a:p>
            <a:pPr lvl="1" eaLnBrk="1" hangingPunct="1"/>
            <a:r>
              <a:rPr lang="en-US" altLang="ko-KR" smtClean="0"/>
              <a:t>IPv4</a:t>
            </a:r>
            <a:r>
              <a:rPr lang="ko-KR" altLang="en-US" smtClean="0"/>
              <a:t>는 </a:t>
            </a:r>
            <a:r>
              <a:rPr lang="en-US" altLang="ko-KR" smtClean="0"/>
              <a:t>8</a:t>
            </a:r>
            <a:r>
              <a:rPr lang="ko-KR" altLang="en-US" smtClean="0"/>
              <a:t>비트 단위로 </a:t>
            </a:r>
            <a:r>
              <a:rPr lang="en-US" altLang="ko-KR" smtClean="0"/>
              <a:t>.(dot)</a:t>
            </a:r>
            <a:r>
              <a:rPr lang="ko-KR" altLang="en-US" smtClean="0"/>
              <a:t>로 구분하여 </a:t>
            </a:r>
            <a:r>
              <a:rPr lang="en-US" altLang="ko-KR" smtClean="0"/>
              <a:t>10</a:t>
            </a:r>
            <a:r>
              <a:rPr lang="ko-KR" altLang="en-US" smtClean="0"/>
              <a:t>진수 </a:t>
            </a:r>
            <a:r>
              <a:rPr lang="en-US" altLang="ko-KR" smtClean="0"/>
              <a:t>4</a:t>
            </a:r>
            <a:r>
              <a:rPr lang="ko-KR" altLang="en-US" smtClean="0"/>
              <a:t>개로 표기 </a:t>
            </a:r>
            <a:r>
              <a:rPr lang="ko-KR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☞ </a:t>
            </a:r>
            <a:r>
              <a:rPr lang="ko-KR" altLang="ko-KR" b="0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dotted-decimal notation</a:t>
            </a:r>
            <a:endParaRPr lang="ko-KR" altLang="ko-KR" i="1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) 147.46.114.70</a:t>
            </a:r>
          </a:p>
          <a:p>
            <a:pPr lvl="1" eaLnBrk="1" hangingPunct="1"/>
            <a:r>
              <a:rPr lang="en-US" altLang="ko-KR" smtClean="0"/>
              <a:t>IPv6</a:t>
            </a:r>
            <a:r>
              <a:rPr lang="ko-KR" altLang="en-US" smtClean="0"/>
              <a:t>는 </a:t>
            </a:r>
            <a:r>
              <a:rPr lang="en-US" altLang="ko-KR" smtClean="0"/>
              <a:t>16</a:t>
            </a:r>
            <a:r>
              <a:rPr lang="ko-KR" altLang="en-US" smtClean="0"/>
              <a:t>비트 단위로 </a:t>
            </a:r>
            <a:r>
              <a:rPr lang="en-US" altLang="ko-KR" smtClean="0"/>
              <a:t>:(colon)</a:t>
            </a:r>
            <a:r>
              <a:rPr lang="ko-KR" altLang="en-US" smtClean="0"/>
              <a:t>으로 구분하여 </a:t>
            </a:r>
            <a:r>
              <a:rPr lang="en-US" altLang="ko-KR" smtClean="0"/>
              <a:t>16</a:t>
            </a:r>
            <a:r>
              <a:rPr lang="ko-KR" altLang="en-US" smtClean="0"/>
              <a:t>진수 </a:t>
            </a:r>
            <a:r>
              <a:rPr lang="en-US" altLang="ko-KR" smtClean="0"/>
              <a:t>8</a:t>
            </a:r>
            <a:r>
              <a:rPr lang="ko-KR" altLang="en-US" smtClean="0"/>
              <a:t>개로 표기 </a:t>
            </a:r>
            <a:r>
              <a:rPr lang="ko-KR" altLang="en-US" smtClean="0">
                <a:solidFill>
                  <a:schemeClr val="hlink"/>
                </a:solidFill>
              </a:rPr>
              <a:t>☞ </a:t>
            </a:r>
            <a:r>
              <a:rPr lang="ko-KR" altLang="ko-KR" b="0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colon</a:t>
            </a:r>
            <a:r>
              <a:rPr lang="en-US" altLang="ko-KR" b="0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  <a:r>
              <a:rPr lang="ko-KR" altLang="ko-KR" b="0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hexadecimal</a:t>
            </a:r>
            <a:r>
              <a:rPr lang="en-US" altLang="ko-KR" b="0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ko-KR" altLang="ko-KR" b="0" i="1" smtClean="0">
                <a:solidFill>
                  <a:schemeClr val="hlink"/>
                </a:solidFill>
                <a:latin typeface="Times New Roman" panose="02020603050405020304" pitchFamily="18" charset="0"/>
              </a:rPr>
              <a:t>notation</a:t>
            </a:r>
            <a:endParaRPr lang="en-US" altLang="ko-KR" b="0" i="1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) 2001:0230:abcd:ffab:0023:eb00:ffff:1111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포트 번호 </a:t>
            </a:r>
            <a:r>
              <a:rPr lang="en-US" altLang="ko-KR" smtClean="0"/>
              <a:t>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포트 번호</a:t>
            </a:r>
          </a:p>
          <a:p>
            <a:pPr lvl="1" eaLnBrk="1" hangingPunct="1"/>
            <a:r>
              <a:rPr lang="ko-KR" altLang="en-US" smtClean="0"/>
              <a:t>인터넷 통신의 종착점</a:t>
            </a:r>
            <a:r>
              <a:rPr lang="en-US" altLang="ko-KR" smtClean="0"/>
              <a:t>(</a:t>
            </a:r>
            <a:r>
              <a:rPr lang="ko-KR" altLang="en-US" smtClean="0"/>
              <a:t>하나 혹은 여러 프로세스</a:t>
            </a:r>
            <a:r>
              <a:rPr lang="en-US" altLang="ko-KR" smtClean="0"/>
              <a:t>)</a:t>
            </a:r>
            <a:r>
              <a:rPr lang="ko-KR" altLang="en-US" smtClean="0"/>
              <a:t>을 나타내는 식별자</a:t>
            </a:r>
          </a:p>
          <a:p>
            <a:pPr lvl="1" eaLnBrk="1" hangingPunct="1"/>
            <a:r>
              <a:rPr lang="en-US" altLang="ko-KR" smtClean="0"/>
              <a:t>TCP</a:t>
            </a:r>
            <a:r>
              <a:rPr lang="ko-KR" altLang="en-US" smtClean="0"/>
              <a:t>와 </a:t>
            </a:r>
            <a:r>
              <a:rPr lang="en-US" altLang="ko-KR" smtClean="0"/>
              <a:t>UDP</a:t>
            </a:r>
            <a:r>
              <a:rPr lang="ko-KR" altLang="en-US" smtClean="0"/>
              <a:t>는 포트 번호로 부호 없는 </a:t>
            </a:r>
            <a:r>
              <a:rPr lang="en-US" altLang="ko-KR" smtClean="0"/>
              <a:t>16</a:t>
            </a:r>
            <a:r>
              <a:rPr lang="ko-KR" altLang="en-US" smtClean="0"/>
              <a:t>비트 정수를 사용하므로 </a:t>
            </a:r>
            <a:r>
              <a:rPr lang="en-US" altLang="ko-KR" smtClean="0"/>
              <a:t>0~65535 </a:t>
            </a:r>
            <a:r>
              <a:rPr lang="ko-KR" altLang="en-US" smtClean="0"/>
              <a:t>범위가 가능</a:t>
            </a:r>
          </a:p>
          <a:p>
            <a:pPr lvl="1" eaLnBrk="1" hangingPunct="1"/>
            <a:r>
              <a:rPr lang="ko-KR" altLang="en-US" smtClean="0"/>
              <a:t>영역별 포트 번호</a:t>
            </a:r>
          </a:p>
        </p:txBody>
      </p:sp>
      <p:graphicFrame>
        <p:nvGraphicFramePr>
          <p:cNvPr id="43081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34749"/>
              </p:ext>
            </p:extLst>
          </p:nvPr>
        </p:nvGraphicFramePr>
        <p:xfrm>
          <a:off x="1066800" y="3048000"/>
          <a:ext cx="7318375" cy="1727200"/>
        </p:xfrm>
        <a:graphic>
          <a:graphicData uri="http://schemas.openxmlformats.org/drawingml/2006/table">
            <a:tbl>
              <a:tblPr/>
              <a:tblGrid>
                <a:gridCol w="1941513"/>
                <a:gridCol w="53768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포트 번호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분류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0 ~ 1023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알려진 포트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(well-known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1024 ~ 49151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등록된 포트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(registered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49152 ~ 65535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동적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사설 포트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(dynamic and/or private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포트 번호 </a:t>
            </a:r>
            <a:r>
              <a:rPr lang="en-US" altLang="ko-KR" smtClean="0"/>
              <a:t>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mtClean="0"/>
              <a:t>IP </a:t>
            </a:r>
            <a:r>
              <a:rPr lang="ko-KR" altLang="en-US" smtClean="0"/>
              <a:t>주소와 포트 번호</a:t>
            </a: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2667000" y="2362200"/>
            <a:ext cx="6781800" cy="3505200"/>
            <a:chOff x="720" y="1680"/>
            <a:chExt cx="4272" cy="2208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536" y="2727"/>
              <a:ext cx="91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064" y="3120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960" y="1776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720" y="1680"/>
              <a:ext cx="360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H="1" flipV="1">
              <a:off x="1404" y="2016"/>
              <a:ext cx="2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1968" y="1776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 flipV="1">
              <a:off x="1440" y="2016"/>
              <a:ext cx="360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793" y="2016"/>
              <a:ext cx="603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2688" y="21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2592" y="2727"/>
              <a:ext cx="91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UDP</a:t>
              </a: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 flipH="1" flipV="1">
              <a:off x="2448" y="2016"/>
              <a:ext cx="277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flipV="1">
              <a:off x="2965" y="2352"/>
              <a:ext cx="155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 flipV="1">
              <a:off x="3089" y="2352"/>
              <a:ext cx="79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2304" y="35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2640" y="35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3332" y="2544"/>
              <a:ext cx="412" cy="144"/>
            </a:xfrm>
            <a:custGeom>
              <a:avLst/>
              <a:gdLst>
                <a:gd name="T0" fmla="*/ 0 w 912"/>
                <a:gd name="T1" fmla="*/ 0 h 296"/>
                <a:gd name="T2" fmla="*/ 0 w 912"/>
                <a:gd name="T3" fmla="*/ 0 h 296"/>
                <a:gd name="T4" fmla="*/ 0 w 912"/>
                <a:gd name="T5" fmla="*/ 0 h 296"/>
                <a:gd name="T6" fmla="*/ 1 w 91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96"/>
                <a:gd name="T14" fmla="*/ 912 w 91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96">
                  <a:moveTo>
                    <a:pt x="0" y="288"/>
                  </a:moveTo>
                  <a:cubicBezTo>
                    <a:pt x="60" y="168"/>
                    <a:pt x="120" y="48"/>
                    <a:pt x="192" y="48"/>
                  </a:cubicBezTo>
                  <a:cubicBezTo>
                    <a:pt x="264" y="48"/>
                    <a:pt x="312" y="296"/>
                    <a:pt x="432" y="288"/>
                  </a:cubicBezTo>
                  <a:cubicBezTo>
                    <a:pt x="552" y="280"/>
                    <a:pt x="832" y="48"/>
                    <a:pt x="912" y="0"/>
                  </a:cubicBez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3696" y="2400"/>
              <a:ext cx="1296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포트 번호</a:t>
              </a:r>
              <a:r>
                <a:rPr lang="en-US" altLang="ko-KR" sz="1600" b="1"/>
                <a:t>(0~65535)</a:t>
              </a: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 flipV="1">
              <a:off x="2736" y="3600"/>
              <a:ext cx="412" cy="144"/>
            </a:xfrm>
            <a:custGeom>
              <a:avLst/>
              <a:gdLst>
                <a:gd name="T0" fmla="*/ 0 w 912"/>
                <a:gd name="T1" fmla="*/ 0 h 296"/>
                <a:gd name="T2" fmla="*/ 0 w 912"/>
                <a:gd name="T3" fmla="*/ 0 h 296"/>
                <a:gd name="T4" fmla="*/ 0 w 912"/>
                <a:gd name="T5" fmla="*/ 0 h 296"/>
                <a:gd name="T6" fmla="*/ 1 w 91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96"/>
                <a:gd name="T14" fmla="*/ 912 w 91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96">
                  <a:moveTo>
                    <a:pt x="0" y="288"/>
                  </a:moveTo>
                  <a:cubicBezTo>
                    <a:pt x="60" y="168"/>
                    <a:pt x="120" y="48"/>
                    <a:pt x="192" y="48"/>
                  </a:cubicBezTo>
                  <a:cubicBezTo>
                    <a:pt x="264" y="48"/>
                    <a:pt x="312" y="296"/>
                    <a:pt x="432" y="288"/>
                  </a:cubicBezTo>
                  <a:cubicBezTo>
                    <a:pt x="552" y="280"/>
                    <a:pt x="832" y="48"/>
                    <a:pt x="912" y="0"/>
                  </a:cubicBez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3024" y="3792"/>
              <a:ext cx="6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2352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 flipH="1" flipV="1">
              <a:off x="2544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163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175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187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199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4" name="Oval 22"/>
            <p:cNvSpPr>
              <a:spLocks noChangeArrowheads="1"/>
            </p:cNvSpPr>
            <p:nvPr/>
          </p:nvSpPr>
          <p:spPr bwMode="auto">
            <a:xfrm>
              <a:off x="211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5" name="Oval 23"/>
            <p:cNvSpPr>
              <a:spLocks noChangeArrowheads="1"/>
            </p:cNvSpPr>
            <p:nvPr/>
          </p:nvSpPr>
          <p:spPr bwMode="auto">
            <a:xfrm>
              <a:off x="223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268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281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292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305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316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329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포트 번호 </a:t>
            </a:r>
            <a:r>
              <a:rPr lang="en-US" altLang="ko-KR" smtClean="0"/>
              <a:t>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도메인 이름</a:t>
            </a:r>
          </a:p>
          <a:p>
            <a:pPr lvl="1" eaLnBrk="1" hangingPunct="1"/>
            <a:r>
              <a:rPr lang="en-US" altLang="ko-KR" smtClean="0"/>
              <a:t>IP </a:t>
            </a:r>
            <a:r>
              <a:rPr lang="ko-KR" altLang="en-US" smtClean="0"/>
              <a:t>주소에 대한 </a:t>
            </a:r>
            <a:r>
              <a:rPr lang="en-US" altLang="ko-KR" smtClean="0"/>
              <a:t>(</a:t>
            </a:r>
            <a:r>
              <a:rPr lang="ko-KR" altLang="en-US" smtClean="0"/>
              <a:t>기억하기 쉬운</a:t>
            </a:r>
            <a:r>
              <a:rPr lang="en-US" altLang="ko-KR" smtClean="0"/>
              <a:t>) </a:t>
            </a:r>
            <a:r>
              <a:rPr lang="ko-KR" altLang="en-US" smtClean="0"/>
              <a:t>별명</a:t>
            </a:r>
          </a:p>
          <a:p>
            <a:pPr lvl="1" eaLnBrk="1" hangingPunct="1"/>
            <a:r>
              <a:rPr lang="ko-KR" altLang="en-US" smtClean="0"/>
              <a:t>실제 통신할 때는 </a:t>
            </a:r>
            <a:r>
              <a:rPr lang="en-US" altLang="ko-KR" smtClean="0"/>
              <a:t>IP </a:t>
            </a:r>
            <a:r>
              <a:rPr lang="ko-KR" altLang="en-US" smtClean="0"/>
              <a:t>주소로 변환해야 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클라이언트</a:t>
            </a:r>
            <a:r>
              <a:rPr lang="en-US" altLang="ko-KR" smtClean="0"/>
              <a:t>-</a:t>
            </a:r>
            <a:r>
              <a:rPr lang="ko-KR" altLang="en-US" smtClean="0"/>
              <a:t>서버 모델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클라이언트</a:t>
            </a:r>
            <a:r>
              <a:rPr lang="en-US" altLang="ko-KR" smtClean="0"/>
              <a:t>-</a:t>
            </a:r>
            <a:r>
              <a:rPr lang="ko-KR" altLang="en-US" smtClean="0"/>
              <a:t>서버</a:t>
            </a:r>
            <a:r>
              <a:rPr lang="en-US" altLang="ko-KR" smtClean="0"/>
              <a:t>(Client/Server) </a:t>
            </a:r>
            <a:r>
              <a:rPr lang="ko-KR" altLang="en-US" smtClean="0"/>
              <a:t>모델</a:t>
            </a:r>
          </a:p>
          <a:p>
            <a:pPr lvl="1" eaLnBrk="1" hangingPunct="1"/>
            <a:r>
              <a:rPr lang="ko-KR" altLang="en-US" smtClean="0"/>
              <a:t>두 프로그램이 상호 작용하는 방식을 나타내는 용어</a:t>
            </a:r>
          </a:p>
          <a:p>
            <a:pPr lvl="1" eaLnBrk="1" hangingPunct="1"/>
            <a:r>
              <a:rPr lang="ko-KR" altLang="en-US" smtClean="0"/>
              <a:t>서비스를 요청하는 쪽은 클라이언트</a:t>
            </a:r>
            <a:r>
              <a:rPr lang="en-US" altLang="ko-KR" smtClean="0"/>
              <a:t>(Client), </a:t>
            </a:r>
            <a:r>
              <a:rPr lang="ko-KR" altLang="en-US" smtClean="0"/>
              <a:t>클라이언트가 요청하는 서비스를 처리하는 쪽은 서버</a:t>
            </a:r>
            <a:r>
              <a:rPr lang="en-US" altLang="ko-KR" smtClean="0"/>
              <a:t>(Server)</a:t>
            </a: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048000" y="3124200"/>
            <a:ext cx="6019800" cy="2895600"/>
            <a:chOff x="960" y="2112"/>
            <a:chExt cx="3792" cy="1824"/>
          </a:xfrm>
        </p:grpSpPr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960" y="2112"/>
              <a:ext cx="1296" cy="6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프로그램 </a:t>
              </a: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3456" y="2112"/>
              <a:ext cx="1296" cy="6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프로그램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2256" y="246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rot="10800000">
              <a:off x="2976" y="2465"/>
              <a:ext cx="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2208" y="2505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접속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072" y="2505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접속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960" y="3033"/>
              <a:ext cx="1296" cy="66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3456" y="3033"/>
              <a:ext cx="1296" cy="66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클라이언트</a:t>
              </a: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rot="10800000">
              <a:off x="2256" y="3386"/>
              <a:ext cx="1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1344" y="3740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대기</a:t>
              </a: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2688" y="3425"/>
              <a:ext cx="4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접속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소켓의 개념</a:t>
            </a:r>
          </a:p>
        </p:txBody>
      </p:sp>
    </p:spTree>
    <p:extLst>
      <p:ext uri="{BB962C8B-B14F-4D97-AF65-F5344CB8AC3E}">
        <p14:creationId xmlns:p14="http://schemas.microsoft.com/office/powerpoint/2010/main" val="22992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소켓의 개념 </a:t>
            </a:r>
            <a:r>
              <a:rPr lang="en-US" altLang="ko-KR" smtClean="0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전화 통신과 소켓 통신 비교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57" y="1600200"/>
            <a:ext cx="9958843" cy="5134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소켓의 개념 </a:t>
            </a:r>
            <a:r>
              <a:rPr lang="en-US" altLang="ko-KR" smtClean="0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세 가지 관점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① 데이터 타입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② 통신 종단점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③ 네트워크 프로그래밍 인터페이스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소켓의 개념 </a:t>
            </a:r>
            <a:r>
              <a:rPr lang="en-US" altLang="ko-KR" smtClean="0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</a:p>
          <a:p>
            <a:pPr lvl="1" eaLnBrk="1" hangingPunct="1"/>
            <a:r>
              <a:rPr lang="ko-KR" altLang="en-US" smtClean="0"/>
              <a:t>파일 디스크립터 혹은 핸들과 유사한 개념</a:t>
            </a:r>
          </a:p>
          <a:p>
            <a:pPr lvl="1" eaLnBrk="1" hangingPunct="1"/>
            <a:r>
              <a:rPr lang="ko-KR" altLang="en-US" smtClean="0"/>
              <a:t>생성과 설정 과정이 끝나면 운영체제의 통신 관련 정보를 참조해 다양한 작업을 편리하게 할 수 있는 데이터 타입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11353800" cy="2615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소켓의 개념 </a:t>
            </a:r>
            <a:r>
              <a:rPr lang="en-US" altLang="ko-KR" smtClean="0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11196415" cy="5518344"/>
          </a:xfrm>
        </p:spPr>
        <p:txBody>
          <a:bodyPr/>
          <a:lstStyle/>
          <a:p>
            <a:r>
              <a:rPr lang="ko-KR" altLang="en-US" smtClean="0"/>
              <a:t>통신 종단점</a:t>
            </a:r>
          </a:p>
          <a:p>
            <a:pPr lvl="1" eaLnBrk="1" hangingPunct="1"/>
            <a:r>
              <a:rPr lang="ko-KR" altLang="en-US" smtClean="0"/>
              <a:t>응용 프로그램은 자신의 소켓이 상대편의 소켓과 연결된 것으로 생각하고 데이터를 주고받음</a:t>
            </a: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133600" y="2508853"/>
            <a:ext cx="7848600" cy="3657600"/>
            <a:chOff x="442" y="1440"/>
            <a:chExt cx="5356" cy="235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42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클라이언트</a:t>
              </a:r>
            </a:p>
            <a:p>
              <a:pPr algn="ctr" eaLnBrk="1" hangingPunct="1"/>
              <a:endParaRPr lang="ko-KR" altLang="en-US" b="1"/>
            </a:p>
            <a:p>
              <a:pPr algn="ctr" eaLnBrk="1" hangingPunct="1"/>
              <a:r>
                <a:rPr lang="en-US" altLang="ko-KR" b="1"/>
                <a:t>send(sock, ...)</a:t>
              </a: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001" y="2272"/>
              <a:ext cx="2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368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서버</a:t>
              </a:r>
            </a:p>
            <a:p>
              <a:pPr algn="ctr" eaLnBrk="1" hangingPunct="1"/>
              <a:endParaRPr lang="ko-KR" altLang="en-US" b="1"/>
            </a:p>
            <a:p>
              <a:pPr algn="ctr" eaLnBrk="1" hangingPunct="1"/>
              <a:r>
                <a:rPr lang="en-US" altLang="ko-KR" b="1"/>
                <a:t>recv(sock, ...)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704" y="2160"/>
              <a:ext cx="78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741" y="2185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263" y="2190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612" y="2304"/>
              <a:ext cx="260" cy="720"/>
            </a:xfrm>
            <a:custGeom>
              <a:avLst/>
              <a:gdLst>
                <a:gd name="T0" fmla="*/ 2943 w 192"/>
                <a:gd name="T1" fmla="*/ 0 h 624"/>
                <a:gd name="T2" fmla="*/ 731 w 192"/>
                <a:gd name="T3" fmla="*/ 1221 h 624"/>
                <a:gd name="T4" fmla="*/ 2210 w 192"/>
                <a:gd name="T5" fmla="*/ 1914 h 624"/>
                <a:gd name="T6" fmla="*/ 0 w 192"/>
                <a:gd name="T7" fmla="*/ 2264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124" y="124"/>
                    <a:pt x="56" y="248"/>
                    <a:pt x="48" y="336"/>
                  </a:cubicBezTo>
                  <a:cubicBezTo>
                    <a:pt x="40" y="424"/>
                    <a:pt x="152" y="480"/>
                    <a:pt x="144" y="528"/>
                  </a:cubicBezTo>
                  <a:cubicBezTo>
                    <a:pt x="136" y="576"/>
                    <a:pt x="68" y="600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650" y="2976"/>
              <a:ext cx="2210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&lt;</a:t>
              </a:r>
              <a:r>
                <a:rPr lang="ko-KR" altLang="en-US" b="1"/>
                <a:t>클라이언트 소켓</a:t>
              </a:r>
              <a:r>
                <a:rPr lang="en-US" altLang="ko-KR" b="1"/>
                <a:t>&gt;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프로토콜</a:t>
              </a:r>
              <a:r>
                <a:rPr lang="en-US" altLang="ko-KR" b="1"/>
                <a:t>: TCP/IP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IP </a:t>
              </a:r>
              <a:r>
                <a:rPr lang="ko-KR" altLang="en-US" b="1"/>
                <a:t>주소</a:t>
              </a:r>
              <a:r>
                <a:rPr lang="en-US" altLang="ko-KR" b="1"/>
                <a:t>: 147.46.114.70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포트 번호</a:t>
              </a:r>
              <a:r>
                <a:rPr lang="en-US" altLang="ko-KR" b="1"/>
                <a:t>: 12023</a:t>
              </a: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4108" y="2304"/>
              <a:ext cx="260" cy="720"/>
            </a:xfrm>
            <a:custGeom>
              <a:avLst/>
              <a:gdLst>
                <a:gd name="T0" fmla="*/ 2943 w 192"/>
                <a:gd name="T1" fmla="*/ 0 h 624"/>
                <a:gd name="T2" fmla="*/ 731 w 192"/>
                <a:gd name="T3" fmla="*/ 1221 h 624"/>
                <a:gd name="T4" fmla="*/ 2210 w 192"/>
                <a:gd name="T5" fmla="*/ 1914 h 624"/>
                <a:gd name="T6" fmla="*/ 0 w 192"/>
                <a:gd name="T7" fmla="*/ 2264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124" y="124"/>
                    <a:pt x="56" y="248"/>
                    <a:pt x="48" y="336"/>
                  </a:cubicBezTo>
                  <a:cubicBezTo>
                    <a:pt x="40" y="424"/>
                    <a:pt x="152" y="480"/>
                    <a:pt x="144" y="528"/>
                  </a:cubicBezTo>
                  <a:cubicBezTo>
                    <a:pt x="136" y="576"/>
                    <a:pt x="68" y="600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588" y="2976"/>
              <a:ext cx="179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&lt;</a:t>
              </a:r>
              <a:r>
                <a:rPr lang="ko-KR" altLang="en-US" b="1"/>
                <a:t>서버 소켓</a:t>
              </a:r>
              <a:r>
                <a:rPr lang="en-US" altLang="ko-KR" b="1"/>
                <a:t>&gt;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프로토콜</a:t>
              </a:r>
              <a:r>
                <a:rPr lang="en-US" altLang="ko-KR" b="1"/>
                <a:t>: TCP/IP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IP </a:t>
              </a:r>
              <a:r>
                <a:rPr lang="ko-KR" altLang="en-US" b="1"/>
                <a:t>주소</a:t>
              </a:r>
              <a:r>
                <a:rPr lang="en-US" altLang="ko-KR" b="1"/>
                <a:t>: 61.72.244.22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포트 번호</a:t>
              </a:r>
              <a:r>
                <a:rPr lang="en-US" altLang="ko-KR" b="1"/>
                <a:t>: 9001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</a:t>
            </a:r>
            <a:r>
              <a:rPr lang="en-US" altLang="ko-KR" dirty="0" smtClean="0"/>
              <a:t>TCP/IP </a:t>
            </a:r>
            <a:r>
              <a:rPr lang="ko-KR" altLang="en-US" dirty="0"/>
              <a:t>프로토콜 개요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소켓의 개념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소켓의 특징과 구조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04</a:t>
            </a:r>
            <a:r>
              <a:rPr lang="en-US" altLang="ko-KR" dirty="0"/>
              <a:t> </a:t>
            </a:r>
            <a:r>
              <a:rPr lang="ko-KR" altLang="en-US" dirty="0"/>
              <a:t>소켓 프로그램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소켓의 개념 </a:t>
            </a:r>
            <a:r>
              <a:rPr lang="en-US" altLang="ko-KR" smtClean="0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네트워크 프로그래밍 인터페이스</a:t>
            </a:r>
          </a:p>
          <a:p>
            <a:pPr lvl="1" eaLnBrk="1" hangingPunct="1"/>
            <a:r>
              <a:rPr lang="ko-KR" altLang="en-US" smtClean="0"/>
              <a:t>통신 양단이 모두 소켓을 사용할 필요는 없음</a:t>
            </a:r>
          </a:p>
          <a:p>
            <a:pPr lvl="1"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프로토콜에서 </a:t>
            </a:r>
            <a:r>
              <a:rPr lang="en-US" altLang="ko-KR" smtClean="0"/>
              <a:t>(</a:t>
            </a:r>
            <a:r>
              <a:rPr lang="ko-KR" altLang="en-US" smtClean="0"/>
              <a:t>일반적으로</a:t>
            </a:r>
            <a:r>
              <a:rPr lang="en-US" altLang="ko-KR" smtClean="0"/>
              <a:t>) </a:t>
            </a:r>
            <a:r>
              <a:rPr lang="ko-KR" altLang="en-US" smtClean="0"/>
              <a:t>응용 계층과 전송 계층 사이에 위치하는 것으로 간주</a:t>
            </a: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2171700" y="2895600"/>
            <a:ext cx="7810500" cy="3200400"/>
            <a:chOff x="806" y="2016"/>
            <a:chExt cx="5330" cy="168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80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806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806" y="3456"/>
              <a:ext cx="396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2171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UDP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806" y="2400"/>
              <a:ext cx="3965" cy="2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600" b="1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171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53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456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821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438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369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4358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745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5031" y="2400"/>
              <a:ext cx="110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소켓 인터페이스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4641" y="2529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876" y="22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3796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3146" y="3120"/>
              <a:ext cx="113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ICMP, IGMP</a:t>
              </a: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731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3731" y="2880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456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2821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3731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소켓의 특징과 구조</a:t>
            </a:r>
          </a:p>
        </p:txBody>
      </p:sp>
    </p:spTree>
    <p:extLst>
      <p:ext uri="{BB962C8B-B14F-4D97-AF65-F5344CB8AC3E}">
        <p14:creationId xmlns:p14="http://schemas.microsoft.com/office/powerpoint/2010/main" val="13578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</a:t>
            </a:r>
            <a:r>
              <a:rPr lang="en-US" altLang="ko-KR" smtClean="0"/>
              <a:t>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윈도우 소켓</a:t>
            </a:r>
            <a:r>
              <a:rPr lang="en-US" altLang="ko-KR" smtClean="0"/>
              <a:t>(</a:t>
            </a:r>
            <a:r>
              <a:rPr lang="ko-KR" altLang="en-US" smtClean="0"/>
              <a:t>윈속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ko-KR" altLang="en-US" smtClean="0"/>
              <a:t>버클리 유닉스에서 개발한 네트워크 프로그래밍 인터페이스를 윈도우 환경에서 사용할 수 있게 만든 것</a:t>
            </a:r>
          </a:p>
          <a:p>
            <a:pPr lvl="1" eaLnBrk="1" hangingPunct="1"/>
            <a:r>
              <a:rPr lang="ko-KR" altLang="en-US" smtClean="0"/>
              <a:t>윈도우 </a:t>
            </a:r>
            <a:r>
              <a:rPr lang="en-US" altLang="ko-KR" smtClean="0"/>
              <a:t>95 </a:t>
            </a:r>
            <a:r>
              <a:rPr lang="ko-KR" altLang="en-US" smtClean="0"/>
              <a:t>버전부터 </a:t>
            </a:r>
            <a:r>
              <a:rPr lang="en-US" altLang="ko-KR" smtClean="0"/>
              <a:t>API</a:t>
            </a:r>
            <a:r>
              <a:rPr lang="ko-KR" altLang="en-US" smtClean="0"/>
              <a:t>에 정식으로 포함하여 제공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</a:t>
            </a:r>
            <a:r>
              <a:rPr lang="en-US" altLang="ko-KR" smtClean="0"/>
              <a:t>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윈도우 소켓과 유닉스 소켓의 차이점</a:t>
            </a:r>
          </a:p>
          <a:p>
            <a:pPr lvl="1" eaLnBrk="1" hangingPunct="1"/>
            <a:r>
              <a:rPr lang="ko-KR" altLang="en-US" smtClean="0"/>
              <a:t>윈도우 소켓은 </a:t>
            </a:r>
            <a:r>
              <a:rPr lang="en-US" altLang="ko-KR" smtClean="0"/>
              <a:t>DLL</a:t>
            </a:r>
            <a:r>
              <a:rPr lang="ko-KR" altLang="en-US" smtClean="0"/>
              <a:t>을 통해 대부분의 기능이 제공되므로 </a:t>
            </a:r>
            <a:r>
              <a:rPr lang="en-US" altLang="ko-KR" smtClean="0"/>
              <a:t>DLL </a:t>
            </a:r>
            <a:r>
              <a:rPr lang="ko-KR" altLang="en-US" smtClean="0"/>
              <a:t>초기화와 종료 작업을 </a:t>
            </a:r>
            <a:r>
              <a:rPr lang="ko-KR" altLang="en-US" smtClean="0"/>
              <a:t>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함수가 필요</a:t>
            </a:r>
            <a:endParaRPr lang="ko-KR" altLang="en-US" sz="800"/>
          </a:p>
          <a:p>
            <a:pPr lvl="1" eaLnBrk="1" hangingPunct="1"/>
            <a:r>
              <a:rPr lang="ko-KR" altLang="en-US" smtClean="0"/>
              <a:t>윈도우 프로그램은 대개 </a:t>
            </a:r>
            <a:r>
              <a:rPr lang="en-US" altLang="ko-KR" smtClean="0"/>
              <a:t>GUI</a:t>
            </a:r>
            <a:r>
              <a:rPr lang="ko-KR" altLang="en-US" smtClean="0"/>
              <a:t>를 갖추고 메시지 구동 방식으로 동작하므로 이를 위한 </a:t>
            </a:r>
            <a:r>
              <a:rPr lang="ko-KR" altLang="en-US" smtClean="0"/>
              <a:t>확장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함수가 존재</a:t>
            </a:r>
            <a:endParaRPr lang="ko-KR" altLang="en-US" sz="800"/>
          </a:p>
          <a:p>
            <a:pPr lvl="1" eaLnBrk="1" hangingPunct="1"/>
            <a:r>
              <a:rPr lang="ko-KR" altLang="en-US" smtClean="0"/>
              <a:t>윈도우는 운영체제 차원에서 멀티스레드를 지원하므로 멀티스레드 환경에서 </a:t>
            </a:r>
            <a:r>
              <a:rPr lang="ko-KR" altLang="en-US" smtClean="0"/>
              <a:t>안정적으로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동작하는 </a:t>
            </a:r>
            <a:r>
              <a:rPr lang="ko-KR" altLang="en-US" smtClean="0"/>
              <a:t>구조와 이를 위한 함수가 필요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</a:t>
            </a:r>
            <a:r>
              <a:rPr lang="en-US" altLang="ko-KR" smtClean="0"/>
              <a:t>(3)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143000"/>
            <a:ext cx="11161945" cy="5518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윈도우 운영체제의 </a:t>
            </a:r>
            <a:r>
              <a:rPr lang="ko-KR" altLang="en-US" dirty="0" err="1" smtClean="0"/>
              <a:t>윈속</a:t>
            </a:r>
            <a:r>
              <a:rPr lang="ko-KR" altLang="en-US" dirty="0" smtClean="0"/>
              <a:t> 지원</a:t>
            </a:r>
          </a:p>
          <a:p>
            <a:pPr>
              <a:lnSpc>
                <a:spcPct val="90000"/>
              </a:lnSpc>
            </a:pPr>
            <a:endParaRPr lang="ko-KR" altLang="en-US" dirty="0" smtClean="0"/>
          </a:p>
          <a:p>
            <a:pPr>
              <a:lnSpc>
                <a:spcPct val="90000"/>
              </a:lnSpc>
            </a:pPr>
            <a:endParaRPr lang="ko-KR" altLang="en-US" dirty="0" smtClean="0"/>
          </a:p>
          <a:p>
            <a:pPr>
              <a:lnSpc>
                <a:spcPct val="90000"/>
              </a:lnSpc>
            </a:pPr>
            <a:endParaRPr lang="ko-KR" altLang="en-US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err="1" smtClean="0"/>
              <a:t>윈속에서</a:t>
            </a:r>
            <a:r>
              <a:rPr lang="ko-KR" altLang="en-US" dirty="0" smtClean="0"/>
              <a:t> 지원하는 통신 프로토콜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IPv4 </a:t>
            </a:r>
            <a:r>
              <a:rPr lang="en-US" altLang="ko-KR" dirty="0"/>
              <a:t>- </a:t>
            </a:r>
            <a:r>
              <a:rPr lang="ko-KR" altLang="en-US" dirty="0"/>
              <a:t>윈도우 </a:t>
            </a:r>
            <a:r>
              <a:rPr lang="en-US" altLang="ko-KR" dirty="0"/>
              <a:t>95 </a:t>
            </a:r>
            <a:r>
              <a:rPr lang="ko-KR" altLang="en-US" dirty="0"/>
              <a:t>이상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IPv6 </a:t>
            </a:r>
            <a:r>
              <a:rPr lang="en-US" altLang="ko-KR" dirty="0"/>
              <a:t>- </a:t>
            </a:r>
            <a:r>
              <a:rPr lang="ko-KR" altLang="en-US" dirty="0"/>
              <a:t>윈도우 </a:t>
            </a:r>
            <a:r>
              <a:rPr lang="en-US" altLang="ko-KR" dirty="0"/>
              <a:t>XP SP1 </a:t>
            </a:r>
            <a:r>
              <a:rPr lang="ko-KR" altLang="en-US" dirty="0"/>
              <a:t>이상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Bluetooth </a:t>
            </a:r>
            <a:r>
              <a:rPr lang="en-US" altLang="ko-KR" dirty="0"/>
              <a:t>- </a:t>
            </a:r>
            <a:r>
              <a:rPr lang="ko-KR" altLang="en-US" dirty="0"/>
              <a:t>윈도우 </a:t>
            </a:r>
            <a:r>
              <a:rPr lang="en-US" altLang="ko-KR" dirty="0"/>
              <a:t>XP SP2 </a:t>
            </a:r>
            <a:r>
              <a:rPr lang="ko-KR" altLang="en-US" dirty="0"/>
              <a:t>이상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IrDA</a:t>
            </a:r>
            <a:r>
              <a:rPr lang="en-US" altLang="ko-KR" dirty="0"/>
              <a:t>(</a:t>
            </a:r>
            <a:r>
              <a:rPr lang="ko-KR" altLang="en-US" dirty="0"/>
              <a:t>적외선 통신</a:t>
            </a:r>
            <a:r>
              <a:rPr lang="en-US" altLang="ko-KR" dirty="0"/>
              <a:t>) - </a:t>
            </a:r>
            <a:r>
              <a:rPr lang="ko-KR" altLang="en-US" dirty="0"/>
              <a:t>윈도우 </a:t>
            </a:r>
            <a:r>
              <a:rPr lang="en-US" altLang="ko-KR" dirty="0"/>
              <a:t>98 </a:t>
            </a:r>
            <a:r>
              <a:rPr lang="ko-KR" altLang="en-US" dirty="0"/>
              <a:t>이상</a:t>
            </a:r>
            <a:endParaRPr lang="en-US" altLang="ko-KR" sz="2200" dirty="0"/>
          </a:p>
        </p:txBody>
      </p:sp>
      <p:graphicFrame>
        <p:nvGraphicFramePr>
          <p:cNvPr id="3791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67218"/>
              </p:ext>
            </p:extLst>
          </p:nvPr>
        </p:nvGraphicFramePr>
        <p:xfrm>
          <a:off x="990600" y="1711326"/>
          <a:ext cx="8504236" cy="1260474"/>
        </p:xfrm>
        <a:graphic>
          <a:graphicData uri="http://schemas.openxmlformats.org/drawingml/2006/table">
            <a:tbl>
              <a:tblPr/>
              <a:tblGrid>
                <a:gridCol w="4048069"/>
                <a:gridCol w="4456167"/>
              </a:tblGrid>
              <a:tr h="4201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운영체제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윈속 버전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4201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윈도우 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95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 (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업그레이드를 통해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버전을 지원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1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윈도우 </a:t>
                      </a:r>
                      <a:r>
                        <a:rPr kumimoji="1" lang="en-US" altLang="ko-K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98 </a:t>
                      </a:r>
                      <a:r>
                        <a:rPr kumimoji="1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이후 모든 버전</a:t>
                      </a:r>
                      <a:endParaRPr kumimoji="1" lang="en-US" altLang="ko-KR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2.2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</a:t>
            </a:r>
            <a:r>
              <a:rPr lang="en-US" altLang="ko-KR" smtClean="0"/>
              <a:t>(4)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윈속의 장점</a:t>
            </a:r>
          </a:p>
          <a:p>
            <a:pPr lvl="1" eaLnBrk="1" hangingPunct="1"/>
            <a:r>
              <a:rPr lang="ko-KR" altLang="en-US" smtClean="0"/>
              <a:t>유닉스 소켓과 소스 코드 수준에서 호환성이 높으므로 기존 코드를 이식하여 활용하기 </a:t>
            </a:r>
            <a:r>
              <a:rPr lang="ko-KR" altLang="en-US" smtClean="0"/>
              <a:t>쉬움</a:t>
            </a:r>
            <a:endParaRPr lang="ko-KR" altLang="en-US" sz="800"/>
          </a:p>
          <a:p>
            <a:pPr lvl="1" eaLnBrk="1" hangingPunct="1"/>
            <a:r>
              <a:rPr lang="ko-KR" altLang="en-US" smtClean="0"/>
              <a:t>가장 널리 </a:t>
            </a:r>
            <a:r>
              <a:rPr lang="ko-KR" altLang="en-US" smtClean="0"/>
              <a:t>사용</a:t>
            </a:r>
            <a:r>
              <a:rPr lang="ko-KR" altLang="en-US"/>
              <a:t>되</a:t>
            </a:r>
            <a:r>
              <a:rPr lang="ko-KR" altLang="en-US" smtClean="0"/>
              <a:t>는 </a:t>
            </a:r>
            <a:r>
              <a:rPr lang="ko-KR" altLang="en-US" smtClean="0"/>
              <a:t>네트워크 프로그래밍 인터페이스이므로 한번 배우면 여러 </a:t>
            </a:r>
            <a:r>
              <a:rPr lang="ko-KR" altLang="en-US" smtClean="0"/>
              <a:t>운영체제</a:t>
            </a:r>
            <a:r>
              <a:rPr lang="en-US" altLang="ko-KR" smtClean="0"/>
              <a:t>(</a:t>
            </a:r>
            <a:r>
              <a:rPr lang="ko-KR" altLang="en-US" smtClean="0"/>
              <a:t>윈도우</a:t>
            </a:r>
            <a:r>
              <a:rPr lang="en-US" altLang="ko-KR" smtClean="0"/>
              <a:t>, </a:t>
            </a:r>
            <a:r>
              <a:rPr lang="ko-KR" altLang="en-US" smtClean="0"/>
              <a:t>리눅스 등</a:t>
            </a:r>
            <a:r>
              <a:rPr lang="en-US" altLang="ko-KR" smtClean="0"/>
              <a:t>)</a:t>
            </a:r>
            <a:r>
              <a:rPr lang="ko-KR" altLang="en-US" smtClean="0"/>
              <a:t>에서 사용 </a:t>
            </a:r>
            <a:r>
              <a:rPr lang="ko-KR" altLang="en-US" smtClean="0"/>
              <a:t>가능</a:t>
            </a:r>
            <a:endParaRPr lang="ko-KR" altLang="en-US" sz="800"/>
          </a:p>
          <a:p>
            <a:pPr lvl="1" eaLnBrk="1" hangingPunct="1"/>
            <a:r>
              <a:rPr lang="en-US" altLang="ko-KR" smtClean="0"/>
              <a:t>TCP/IP </a:t>
            </a:r>
            <a:r>
              <a:rPr lang="ko-KR" altLang="en-US" smtClean="0"/>
              <a:t>외의 프로토콜도 지원하므로 최소 코드 수정으로 응용 프로그램이 사용할 </a:t>
            </a:r>
            <a:r>
              <a:rPr lang="ko-KR" altLang="en-US" smtClean="0"/>
              <a:t>프로토콜 변경 가능</a:t>
            </a:r>
            <a:endParaRPr lang="ko-KR" altLang="en-US" sz="800"/>
          </a:p>
          <a:p>
            <a:pPr lvl="1" eaLnBrk="1" hangingPunct="1"/>
            <a:r>
              <a:rPr lang="ko-KR" altLang="en-US" smtClean="0"/>
              <a:t>비교적 저수준 프로그래밍 인터페이스이므로 세부 제어가 가능하며 고성능 네트워크 프로그램 개발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</a:t>
            </a:r>
            <a:r>
              <a:rPr lang="en-US" altLang="ko-KR" smtClean="0"/>
              <a:t>(5)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윈속의 단점</a:t>
            </a:r>
          </a:p>
          <a:p>
            <a:pPr lvl="1" eaLnBrk="1" hangingPunct="1"/>
            <a:r>
              <a:rPr lang="ko-KR" altLang="en-US" smtClean="0"/>
              <a:t>응용 프로그램 수준의 프로토콜을 프로그래머가 직접 설계해야 함</a:t>
            </a:r>
          </a:p>
          <a:p>
            <a:pPr lvl="2" eaLnBrk="1" hangingPunct="1"/>
            <a:r>
              <a:rPr lang="ko-KR" altLang="en-US" smtClean="0"/>
              <a:t>주고받는 데이터 형식이나 전송 절차 등을 고려해 프로그래밍해야 하며</a:t>
            </a:r>
            <a:r>
              <a:rPr lang="en-US" altLang="ko-KR" smtClean="0"/>
              <a:t>, </a:t>
            </a:r>
            <a:r>
              <a:rPr lang="ko-KR" altLang="en-US" smtClean="0"/>
              <a:t>설계 변경 시에는 코드 수정이 불가피함</a:t>
            </a:r>
          </a:p>
          <a:p>
            <a:pPr lvl="1" eaLnBrk="1" hangingPunct="1"/>
            <a:r>
              <a:rPr lang="ko-KR" altLang="en-US" smtClean="0"/>
              <a:t>서로 다른 바이트 정렬 방식을 사용하거나 데이터 처리 단위가 서로 다른 호스트끼리 통신할 경우</a:t>
            </a:r>
            <a:r>
              <a:rPr lang="en-US" altLang="ko-KR" smtClean="0"/>
              <a:t>, </a:t>
            </a:r>
            <a:r>
              <a:rPr lang="ko-KR" altLang="en-US" smtClean="0"/>
              <a:t>응용 프로그램 수준에서 데이터 변환을 처리해야 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</a:t>
            </a:r>
            <a:r>
              <a:rPr lang="en-US" altLang="ko-KR" smtClean="0"/>
              <a:t>(6)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윈속 구조</a:t>
            </a:r>
          </a:p>
        </p:txBody>
      </p:sp>
      <p:grpSp>
        <p:nvGrpSpPr>
          <p:cNvPr id="67" name="그룹 2"/>
          <p:cNvGrpSpPr>
            <a:grpSpLocks/>
          </p:cNvGrpSpPr>
          <p:nvPr/>
        </p:nvGrpSpPr>
        <p:grpSpPr bwMode="auto">
          <a:xfrm>
            <a:off x="2209800" y="1981200"/>
            <a:ext cx="7715250" cy="4267200"/>
            <a:chOff x="1055688" y="1828800"/>
            <a:chExt cx="7715250" cy="426720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1055688" y="1828800"/>
              <a:ext cx="1809750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2.x</a:t>
              </a:r>
            </a:p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3055938" y="1828800"/>
              <a:ext cx="1809750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1.x</a:t>
              </a:r>
            </a:p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70" name="Rectangle 7"/>
            <p:cNvSpPr>
              <a:spLocks noChangeArrowheads="1"/>
            </p:cNvSpPr>
            <p:nvPr/>
          </p:nvSpPr>
          <p:spPr bwMode="auto">
            <a:xfrm>
              <a:off x="2389188" y="3205163"/>
              <a:ext cx="3143250" cy="619125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WSOCK32.DLL </a:t>
              </a:r>
            </a:p>
          </p:txBody>
        </p:sp>
        <p:sp>
          <p:nvSpPr>
            <p:cNvPr id="71" name="Rectangle 8"/>
            <p:cNvSpPr>
              <a:spLocks noChangeArrowheads="1"/>
            </p:cNvSpPr>
            <p:nvPr/>
          </p:nvSpPr>
          <p:spPr bwMode="auto">
            <a:xfrm>
              <a:off x="1055688" y="4305300"/>
              <a:ext cx="6667500" cy="620713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WS2_32.DLL</a:t>
              </a:r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>
              <a:off x="1055688" y="4168775"/>
              <a:ext cx="6667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>
              <a:off x="2389188" y="3068638"/>
              <a:ext cx="3143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>
              <a:off x="1912938" y="2447925"/>
              <a:ext cx="0" cy="1720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4008438" y="2447925"/>
              <a:ext cx="0" cy="620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3913188" y="2586038"/>
              <a:ext cx="180975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1.x API</a:t>
              </a:r>
            </a:p>
          </p:txBody>
        </p:sp>
        <p:sp>
          <p:nvSpPr>
            <p:cNvPr id="77" name="Rectangle 14"/>
            <p:cNvSpPr>
              <a:spLocks noChangeArrowheads="1"/>
            </p:cNvSpPr>
            <p:nvPr/>
          </p:nvSpPr>
          <p:spPr bwMode="auto">
            <a:xfrm>
              <a:off x="2103438" y="3687763"/>
              <a:ext cx="1809750" cy="617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2.x API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1055688" y="5064125"/>
              <a:ext cx="6667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1055688" y="5476875"/>
              <a:ext cx="1687512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TCP/IP</a:t>
              </a:r>
            </a:p>
          </p:txBody>
        </p:sp>
        <p:sp>
          <p:nvSpPr>
            <p:cNvPr id="80" name="Rectangle 17"/>
            <p:cNvSpPr>
              <a:spLocks noChangeArrowheads="1"/>
            </p:cNvSpPr>
            <p:nvPr/>
          </p:nvSpPr>
          <p:spPr bwMode="auto">
            <a:xfrm>
              <a:off x="2922588" y="5476875"/>
              <a:ext cx="1192212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IrDA</a:t>
              </a: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1905000" y="5064125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505200" y="5064125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>
              <a:off x="6781800" y="5064125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4008438" y="3824288"/>
              <a:ext cx="0" cy="344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Rectangle 24"/>
            <p:cNvSpPr>
              <a:spLocks noChangeArrowheads="1"/>
            </p:cNvSpPr>
            <p:nvPr/>
          </p:nvSpPr>
          <p:spPr bwMode="auto">
            <a:xfrm>
              <a:off x="5722938" y="3205163"/>
              <a:ext cx="2000250" cy="619125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MSWSOCK.DLL</a:t>
              </a:r>
            </a:p>
          </p:txBody>
        </p:sp>
        <p:sp>
          <p:nvSpPr>
            <p:cNvPr id="86" name="Rectangle 25"/>
            <p:cNvSpPr>
              <a:spLocks noChangeArrowheads="1"/>
            </p:cNvSpPr>
            <p:nvPr/>
          </p:nvSpPr>
          <p:spPr bwMode="auto">
            <a:xfrm>
              <a:off x="5867400" y="5476875"/>
              <a:ext cx="1855788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...</a:t>
              </a:r>
            </a:p>
          </p:txBody>
        </p:sp>
        <p:sp>
          <p:nvSpPr>
            <p:cNvPr id="87" name="Rectangle 26"/>
            <p:cNvSpPr>
              <a:spLocks noChangeArrowheads="1"/>
            </p:cNvSpPr>
            <p:nvPr/>
          </p:nvSpPr>
          <p:spPr bwMode="auto">
            <a:xfrm>
              <a:off x="4267200" y="5476875"/>
              <a:ext cx="1428750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Bluetooth</a:t>
              </a:r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>
              <a:off x="4953000" y="5064125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28"/>
            <p:cNvSpPr>
              <a:spLocks noChangeShapeType="1"/>
            </p:cNvSpPr>
            <p:nvPr/>
          </p:nvSpPr>
          <p:spPr bwMode="auto">
            <a:xfrm>
              <a:off x="5722938" y="3068638"/>
              <a:ext cx="2000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6770688" y="2586038"/>
              <a:ext cx="200025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1.x </a:t>
              </a:r>
              <a:r>
                <a:rPr lang="ko-KR" altLang="en-US" sz="1600" b="1"/>
                <a:t>확장 </a:t>
              </a:r>
              <a:r>
                <a:rPr lang="en-US" altLang="ko-KR" sz="1600" b="1"/>
                <a:t>API</a:t>
              </a: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6675438" y="3824288"/>
              <a:ext cx="0" cy="344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2103438" y="2447925"/>
              <a:ext cx="0" cy="274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2103438" y="2722563"/>
              <a:ext cx="438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>
              <a:off x="6484938" y="2722563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>
              <a:off x="4198938" y="2447925"/>
              <a:ext cx="0" cy="138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4198938" y="2586038"/>
              <a:ext cx="2476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Line 36"/>
            <p:cNvSpPr>
              <a:spLocks noChangeShapeType="1"/>
            </p:cNvSpPr>
            <p:nvPr/>
          </p:nvSpPr>
          <p:spPr bwMode="auto">
            <a:xfrm>
              <a:off x="6675438" y="2586038"/>
              <a:ext cx="0" cy="48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>
              <a:off x="5530850" y="3505200"/>
              <a:ext cx="190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/>
              <a:t>소켓 프로그램 맛보기</a:t>
            </a:r>
          </a:p>
        </p:txBody>
      </p:sp>
    </p:spTree>
    <p:extLst>
      <p:ext uri="{BB962C8B-B14F-4D97-AF65-F5344CB8AC3E}">
        <p14:creationId xmlns:p14="http://schemas.microsoft.com/office/powerpoint/2010/main" val="1694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프로그램 맛보기 </a:t>
            </a:r>
            <a:r>
              <a:rPr lang="en-US" altLang="ko-KR" smtClean="0"/>
              <a:t>(1)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프로젝트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472130" cy="50012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0" y="1600200"/>
            <a:ext cx="7315200" cy="5100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TCP/IP </a:t>
            </a:r>
            <a:r>
              <a:rPr lang="ko-KR" altLang="en-US" dirty="0"/>
              <a:t>프로토콜 개요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프로그램 맛보기 </a:t>
            </a:r>
            <a:r>
              <a:rPr lang="en-US" altLang="ko-KR" smtClean="0"/>
              <a:t>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설정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491413" cy="5147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소켓 프로그램 맛보기 </a:t>
            </a:r>
            <a:r>
              <a:rPr lang="en-US" altLang="ko-KR" smtClean="0"/>
              <a:t>(3)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소스 파일 추가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162800" cy="5079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윈도우 소켓 프로그램 맛보기 </a:t>
            </a:r>
            <a:r>
              <a:rPr lang="en-US" altLang="ko-KR" dirty="0" smtClean="0"/>
              <a:t>(4)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서버 실행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8303243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윈도우 소켓 프로그램 맛보기 </a:t>
            </a:r>
            <a:r>
              <a:rPr lang="en-US" altLang="ko-KR" dirty="0" smtClean="0"/>
              <a:t>(5)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통신 테스트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9757248" cy="868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8786" b="864"/>
          <a:stretch/>
        </p:blipFill>
        <p:spPr>
          <a:xfrm>
            <a:off x="2189199" y="2286001"/>
            <a:ext cx="975724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리눅스</a:t>
            </a:r>
            <a:r>
              <a:rPr lang="ko-KR" altLang="en-US" dirty="0" smtClean="0"/>
              <a:t> 소켓 프로그램 맛보기 </a:t>
            </a:r>
            <a:r>
              <a:rPr lang="en-US" altLang="ko-KR" dirty="0" smtClean="0"/>
              <a:t>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g++ </a:t>
            </a:r>
            <a:r>
              <a:rPr lang="ko-KR" altLang="en-US" dirty="0"/>
              <a:t>컴파일러와 </a:t>
            </a:r>
            <a:r>
              <a:rPr lang="en-US" altLang="ko-KR" dirty="0"/>
              <a:t>make </a:t>
            </a:r>
            <a:r>
              <a:rPr lang="ko-KR" altLang="en-US" dirty="0"/>
              <a:t>명령 확인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84582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리눅스</a:t>
            </a:r>
            <a:r>
              <a:rPr lang="ko-KR" altLang="en-US" dirty="0" smtClean="0"/>
              <a:t> 소켓 프로그램 맛보기 </a:t>
            </a:r>
            <a:r>
              <a:rPr lang="en-US" altLang="ko-KR" dirty="0" smtClean="0"/>
              <a:t>(2)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10967815" cy="3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인터넷 구성 요소 </a:t>
            </a:r>
            <a:r>
              <a:rPr lang="en-US" altLang="ko-KR" smtClean="0"/>
              <a:t>(1)</a:t>
            </a:r>
          </a:p>
        </p:txBody>
      </p:sp>
      <p:grpSp>
        <p:nvGrpSpPr>
          <p:cNvPr id="149" name="Group 295"/>
          <p:cNvGrpSpPr>
            <a:grpSpLocks/>
          </p:cNvGrpSpPr>
          <p:nvPr/>
        </p:nvGrpSpPr>
        <p:grpSpPr bwMode="auto">
          <a:xfrm>
            <a:off x="1828800" y="1428750"/>
            <a:ext cx="8458200" cy="4972050"/>
            <a:chOff x="192" y="720"/>
            <a:chExt cx="5328" cy="3132"/>
          </a:xfrm>
        </p:grpSpPr>
        <p:sp>
          <p:nvSpPr>
            <p:cNvPr id="150" name="Rectangle 195"/>
            <p:cNvSpPr>
              <a:spLocks noChangeArrowheads="1"/>
            </p:cNvSpPr>
            <p:nvPr/>
          </p:nvSpPr>
          <p:spPr bwMode="auto">
            <a:xfrm>
              <a:off x="192" y="1488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grpSp>
          <p:nvGrpSpPr>
            <p:cNvPr id="151" name="Group 196"/>
            <p:cNvGrpSpPr>
              <a:grpSpLocks/>
            </p:cNvGrpSpPr>
            <p:nvPr/>
          </p:nvGrpSpPr>
          <p:grpSpPr bwMode="auto">
            <a:xfrm>
              <a:off x="336" y="720"/>
              <a:ext cx="816" cy="759"/>
              <a:chOff x="2366" y="1497"/>
              <a:chExt cx="1391" cy="1374"/>
            </a:xfrm>
          </p:grpSpPr>
          <p:sp>
            <p:nvSpPr>
              <p:cNvPr id="230" name="Freeform 197"/>
              <p:cNvSpPr>
                <a:spLocks/>
              </p:cNvSpPr>
              <p:nvPr/>
            </p:nvSpPr>
            <p:spPr bwMode="auto">
              <a:xfrm>
                <a:off x="2578" y="1530"/>
                <a:ext cx="768" cy="760"/>
              </a:xfrm>
              <a:custGeom>
                <a:avLst/>
                <a:gdLst>
                  <a:gd name="T0" fmla="*/ 0 w 1537"/>
                  <a:gd name="T1" fmla="*/ 3 h 1520"/>
                  <a:gd name="T2" fmla="*/ 0 w 1537"/>
                  <a:gd name="T3" fmla="*/ 3 h 1520"/>
                  <a:gd name="T4" fmla="*/ 0 w 1537"/>
                  <a:gd name="T5" fmla="*/ 1 h 1520"/>
                  <a:gd name="T6" fmla="*/ 0 w 1537"/>
                  <a:gd name="T7" fmla="*/ 1 h 1520"/>
                  <a:gd name="T8" fmla="*/ 0 w 1537"/>
                  <a:gd name="T9" fmla="*/ 1 h 1520"/>
                  <a:gd name="T10" fmla="*/ 0 w 1537"/>
                  <a:gd name="T11" fmla="*/ 1 h 1520"/>
                  <a:gd name="T12" fmla="*/ 0 w 1537"/>
                  <a:gd name="T13" fmla="*/ 1 h 1520"/>
                  <a:gd name="T14" fmla="*/ 1 w 1537"/>
                  <a:gd name="T15" fmla="*/ 1 h 1520"/>
                  <a:gd name="T16" fmla="*/ 2 w 1537"/>
                  <a:gd name="T17" fmla="*/ 0 h 1520"/>
                  <a:gd name="T18" fmla="*/ 2 w 1537"/>
                  <a:gd name="T19" fmla="*/ 0 h 1520"/>
                  <a:gd name="T20" fmla="*/ 2 w 1537"/>
                  <a:gd name="T21" fmla="*/ 1 h 1520"/>
                  <a:gd name="T22" fmla="*/ 2 w 1537"/>
                  <a:gd name="T23" fmla="*/ 1 h 1520"/>
                  <a:gd name="T24" fmla="*/ 2 w 1537"/>
                  <a:gd name="T25" fmla="*/ 1 h 1520"/>
                  <a:gd name="T26" fmla="*/ 2 w 1537"/>
                  <a:gd name="T27" fmla="*/ 2 h 1520"/>
                  <a:gd name="T28" fmla="*/ 2 w 1537"/>
                  <a:gd name="T29" fmla="*/ 1 h 1520"/>
                  <a:gd name="T30" fmla="*/ 2 w 1537"/>
                  <a:gd name="T31" fmla="*/ 1 h 1520"/>
                  <a:gd name="T32" fmla="*/ 2 w 1537"/>
                  <a:gd name="T33" fmla="*/ 1 h 1520"/>
                  <a:gd name="T34" fmla="*/ 3 w 1537"/>
                  <a:gd name="T35" fmla="*/ 1 h 1520"/>
                  <a:gd name="T36" fmla="*/ 2 w 1537"/>
                  <a:gd name="T37" fmla="*/ 2 h 1520"/>
                  <a:gd name="T38" fmla="*/ 2 w 1537"/>
                  <a:gd name="T39" fmla="*/ 3 h 1520"/>
                  <a:gd name="T40" fmla="*/ 2 w 1537"/>
                  <a:gd name="T41" fmla="*/ 3 h 1520"/>
                  <a:gd name="T42" fmla="*/ 2 w 1537"/>
                  <a:gd name="T43" fmla="*/ 3 h 1520"/>
                  <a:gd name="T44" fmla="*/ 0 w 1537"/>
                  <a:gd name="T45" fmla="*/ 3 h 1520"/>
                  <a:gd name="T46" fmla="*/ 0 w 1537"/>
                  <a:gd name="T47" fmla="*/ 3 h 1520"/>
                  <a:gd name="T48" fmla="*/ 0 w 1537"/>
                  <a:gd name="T49" fmla="*/ 3 h 1520"/>
                  <a:gd name="T50" fmla="*/ 0 w 1537"/>
                  <a:gd name="T51" fmla="*/ 3 h 1520"/>
                  <a:gd name="T52" fmla="*/ 0 w 1537"/>
                  <a:gd name="T53" fmla="*/ 3 h 1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37"/>
                  <a:gd name="T82" fmla="*/ 0 h 1520"/>
                  <a:gd name="T83" fmla="*/ 1537 w 1537"/>
                  <a:gd name="T84" fmla="*/ 1520 h 15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37" h="1520">
                    <a:moveTo>
                      <a:pt x="222" y="1483"/>
                    </a:moveTo>
                    <a:lnTo>
                      <a:pt x="161" y="1336"/>
                    </a:lnTo>
                    <a:lnTo>
                      <a:pt x="0" y="458"/>
                    </a:lnTo>
                    <a:lnTo>
                      <a:pt x="5" y="357"/>
                    </a:lnTo>
                    <a:lnTo>
                      <a:pt x="61" y="311"/>
                    </a:lnTo>
                    <a:lnTo>
                      <a:pt x="217" y="245"/>
                    </a:lnTo>
                    <a:lnTo>
                      <a:pt x="459" y="186"/>
                    </a:lnTo>
                    <a:lnTo>
                      <a:pt x="958" y="59"/>
                    </a:lnTo>
                    <a:lnTo>
                      <a:pt x="1229" y="0"/>
                    </a:lnTo>
                    <a:lnTo>
                      <a:pt x="1351" y="0"/>
                    </a:lnTo>
                    <a:lnTo>
                      <a:pt x="1376" y="8"/>
                    </a:lnTo>
                    <a:lnTo>
                      <a:pt x="1376" y="160"/>
                    </a:lnTo>
                    <a:lnTo>
                      <a:pt x="1351" y="397"/>
                    </a:lnTo>
                    <a:lnTo>
                      <a:pt x="1361" y="730"/>
                    </a:lnTo>
                    <a:lnTo>
                      <a:pt x="1452" y="73"/>
                    </a:lnTo>
                    <a:lnTo>
                      <a:pt x="1482" y="64"/>
                    </a:lnTo>
                    <a:lnTo>
                      <a:pt x="1517" y="145"/>
                    </a:lnTo>
                    <a:lnTo>
                      <a:pt x="1537" y="250"/>
                    </a:lnTo>
                    <a:lnTo>
                      <a:pt x="1471" y="791"/>
                    </a:lnTo>
                    <a:lnTo>
                      <a:pt x="1382" y="1471"/>
                    </a:lnTo>
                    <a:lnTo>
                      <a:pt x="1316" y="1504"/>
                    </a:lnTo>
                    <a:lnTo>
                      <a:pt x="1077" y="1520"/>
                    </a:lnTo>
                    <a:lnTo>
                      <a:pt x="342" y="1512"/>
                    </a:lnTo>
                    <a:lnTo>
                      <a:pt x="269" y="1495"/>
                    </a:lnTo>
                    <a:lnTo>
                      <a:pt x="222" y="148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1" name="Freeform 198"/>
              <p:cNvSpPr>
                <a:spLocks/>
              </p:cNvSpPr>
              <p:nvPr/>
            </p:nvSpPr>
            <p:spPr bwMode="auto">
              <a:xfrm>
                <a:off x="2671" y="1636"/>
                <a:ext cx="535" cy="537"/>
              </a:xfrm>
              <a:custGeom>
                <a:avLst/>
                <a:gdLst>
                  <a:gd name="T0" fmla="*/ 1 w 1069"/>
                  <a:gd name="T1" fmla="*/ 2 h 1074"/>
                  <a:gd name="T2" fmla="*/ 1 w 1069"/>
                  <a:gd name="T3" fmla="*/ 1 h 1074"/>
                  <a:gd name="T4" fmla="*/ 0 w 1069"/>
                  <a:gd name="T5" fmla="*/ 1 h 1074"/>
                  <a:gd name="T6" fmla="*/ 1 w 1069"/>
                  <a:gd name="T7" fmla="*/ 1 h 1074"/>
                  <a:gd name="T8" fmla="*/ 1 w 1069"/>
                  <a:gd name="T9" fmla="*/ 1 h 1074"/>
                  <a:gd name="T10" fmla="*/ 2 w 1069"/>
                  <a:gd name="T11" fmla="*/ 0 h 1074"/>
                  <a:gd name="T12" fmla="*/ 2 w 1069"/>
                  <a:gd name="T13" fmla="*/ 1 h 1074"/>
                  <a:gd name="T14" fmla="*/ 3 w 1069"/>
                  <a:gd name="T15" fmla="*/ 1 h 1074"/>
                  <a:gd name="T16" fmla="*/ 3 w 1069"/>
                  <a:gd name="T17" fmla="*/ 1 h 1074"/>
                  <a:gd name="T18" fmla="*/ 2 w 1069"/>
                  <a:gd name="T19" fmla="*/ 2 h 1074"/>
                  <a:gd name="T20" fmla="*/ 1 w 1069"/>
                  <a:gd name="T21" fmla="*/ 3 h 1074"/>
                  <a:gd name="T22" fmla="*/ 1 w 1069"/>
                  <a:gd name="T23" fmla="*/ 2 h 1074"/>
                  <a:gd name="T24" fmla="*/ 1 w 1069"/>
                  <a:gd name="T25" fmla="*/ 2 h 1074"/>
                  <a:gd name="T26" fmla="*/ 1 w 1069"/>
                  <a:gd name="T27" fmla="*/ 2 h 1074"/>
                  <a:gd name="T28" fmla="*/ 1 w 1069"/>
                  <a:gd name="T29" fmla="*/ 2 h 10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9"/>
                  <a:gd name="T46" fmla="*/ 0 h 1074"/>
                  <a:gd name="T47" fmla="*/ 1069 w 1069"/>
                  <a:gd name="T48" fmla="*/ 1074 h 10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9" h="1074">
                    <a:moveTo>
                      <a:pt x="30" y="623"/>
                    </a:moveTo>
                    <a:lnTo>
                      <a:pt x="14" y="500"/>
                    </a:lnTo>
                    <a:lnTo>
                      <a:pt x="0" y="388"/>
                    </a:lnTo>
                    <a:lnTo>
                      <a:pt x="43" y="196"/>
                    </a:lnTo>
                    <a:lnTo>
                      <a:pt x="168" y="148"/>
                    </a:lnTo>
                    <a:lnTo>
                      <a:pt x="732" y="0"/>
                    </a:lnTo>
                    <a:lnTo>
                      <a:pt x="905" y="4"/>
                    </a:lnTo>
                    <a:lnTo>
                      <a:pt x="1034" y="94"/>
                    </a:lnTo>
                    <a:lnTo>
                      <a:pt x="1069" y="274"/>
                    </a:lnTo>
                    <a:lnTo>
                      <a:pt x="951" y="977"/>
                    </a:lnTo>
                    <a:lnTo>
                      <a:pt x="156" y="1074"/>
                    </a:lnTo>
                    <a:lnTo>
                      <a:pt x="116" y="1012"/>
                    </a:lnTo>
                    <a:lnTo>
                      <a:pt x="30" y="623"/>
                    </a:lnTo>
                    <a:close/>
                  </a:path>
                </a:pathLst>
              </a:custGeom>
              <a:solidFill>
                <a:srgbClr val="A5B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2" name="Freeform 199"/>
              <p:cNvSpPr>
                <a:spLocks/>
              </p:cNvSpPr>
              <p:nvPr/>
            </p:nvSpPr>
            <p:spPr bwMode="auto">
              <a:xfrm>
                <a:off x="2751" y="2323"/>
                <a:ext cx="473" cy="89"/>
              </a:xfrm>
              <a:custGeom>
                <a:avLst/>
                <a:gdLst>
                  <a:gd name="T0" fmla="*/ 0 w 945"/>
                  <a:gd name="T1" fmla="*/ 1 h 177"/>
                  <a:gd name="T2" fmla="*/ 1 w 945"/>
                  <a:gd name="T3" fmla="*/ 1 h 177"/>
                  <a:gd name="T4" fmla="*/ 1 w 945"/>
                  <a:gd name="T5" fmla="*/ 1 h 177"/>
                  <a:gd name="T6" fmla="*/ 2 w 945"/>
                  <a:gd name="T7" fmla="*/ 1 h 177"/>
                  <a:gd name="T8" fmla="*/ 2 w 945"/>
                  <a:gd name="T9" fmla="*/ 1 h 177"/>
                  <a:gd name="T10" fmla="*/ 2 w 945"/>
                  <a:gd name="T11" fmla="*/ 0 h 177"/>
                  <a:gd name="T12" fmla="*/ 2 w 945"/>
                  <a:gd name="T13" fmla="*/ 1 h 177"/>
                  <a:gd name="T14" fmla="*/ 2 w 945"/>
                  <a:gd name="T15" fmla="*/ 1 h 177"/>
                  <a:gd name="T16" fmla="*/ 1 w 945"/>
                  <a:gd name="T17" fmla="*/ 1 h 177"/>
                  <a:gd name="T18" fmla="*/ 1 w 945"/>
                  <a:gd name="T19" fmla="*/ 1 h 177"/>
                  <a:gd name="T20" fmla="*/ 0 w 945"/>
                  <a:gd name="T21" fmla="*/ 1 h 177"/>
                  <a:gd name="T22" fmla="*/ 0 w 945"/>
                  <a:gd name="T23" fmla="*/ 1 h 177"/>
                  <a:gd name="T24" fmla="*/ 0 w 945"/>
                  <a:gd name="T25" fmla="*/ 1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45"/>
                  <a:gd name="T40" fmla="*/ 0 h 177"/>
                  <a:gd name="T41" fmla="*/ 945 w 945"/>
                  <a:gd name="T42" fmla="*/ 177 h 1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45" h="177">
                    <a:moveTo>
                      <a:pt x="0" y="152"/>
                    </a:moveTo>
                    <a:lnTo>
                      <a:pt x="30" y="116"/>
                    </a:lnTo>
                    <a:lnTo>
                      <a:pt x="221" y="67"/>
                    </a:lnTo>
                    <a:lnTo>
                      <a:pt x="580" y="6"/>
                    </a:lnTo>
                    <a:lnTo>
                      <a:pt x="807" y="16"/>
                    </a:lnTo>
                    <a:lnTo>
                      <a:pt x="945" y="0"/>
                    </a:lnTo>
                    <a:lnTo>
                      <a:pt x="922" y="106"/>
                    </a:lnTo>
                    <a:lnTo>
                      <a:pt x="544" y="111"/>
                    </a:lnTo>
                    <a:lnTo>
                      <a:pt x="206" y="136"/>
                    </a:lnTo>
                    <a:lnTo>
                      <a:pt x="40" y="1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3" name="Freeform 200"/>
              <p:cNvSpPr>
                <a:spLocks/>
              </p:cNvSpPr>
              <p:nvPr/>
            </p:nvSpPr>
            <p:spPr bwMode="auto">
              <a:xfrm>
                <a:off x="2713" y="1722"/>
                <a:ext cx="193" cy="170"/>
              </a:xfrm>
              <a:custGeom>
                <a:avLst/>
                <a:gdLst>
                  <a:gd name="T0" fmla="*/ 0 w 388"/>
                  <a:gd name="T1" fmla="*/ 0 h 341"/>
                  <a:gd name="T2" fmla="*/ 0 w 388"/>
                  <a:gd name="T3" fmla="*/ 0 h 341"/>
                  <a:gd name="T4" fmla="*/ 0 w 388"/>
                  <a:gd name="T5" fmla="*/ 0 h 341"/>
                  <a:gd name="T6" fmla="*/ 0 w 388"/>
                  <a:gd name="T7" fmla="*/ 0 h 341"/>
                  <a:gd name="T8" fmla="*/ 0 w 388"/>
                  <a:gd name="T9" fmla="*/ 0 h 341"/>
                  <a:gd name="T10" fmla="*/ 0 w 388"/>
                  <a:gd name="T11" fmla="*/ 0 h 341"/>
                  <a:gd name="T12" fmla="*/ 0 w 388"/>
                  <a:gd name="T13" fmla="*/ 0 h 341"/>
                  <a:gd name="T14" fmla="*/ 0 w 388"/>
                  <a:gd name="T15" fmla="*/ 0 h 341"/>
                  <a:gd name="T16" fmla="*/ 0 w 388"/>
                  <a:gd name="T17" fmla="*/ 0 h 341"/>
                  <a:gd name="T18" fmla="*/ 0 w 388"/>
                  <a:gd name="T19" fmla="*/ 0 h 341"/>
                  <a:gd name="T20" fmla="*/ 0 w 388"/>
                  <a:gd name="T21" fmla="*/ 0 h 341"/>
                  <a:gd name="T22" fmla="*/ 0 w 388"/>
                  <a:gd name="T23" fmla="*/ 0 h 3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341"/>
                  <a:gd name="T38" fmla="*/ 388 w 388"/>
                  <a:gd name="T39" fmla="*/ 341 h 3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341">
                    <a:moveTo>
                      <a:pt x="266" y="12"/>
                    </a:moveTo>
                    <a:lnTo>
                      <a:pt x="160" y="40"/>
                    </a:lnTo>
                    <a:lnTo>
                      <a:pt x="66" y="87"/>
                    </a:lnTo>
                    <a:lnTo>
                      <a:pt x="23" y="146"/>
                    </a:lnTo>
                    <a:lnTo>
                      <a:pt x="0" y="212"/>
                    </a:lnTo>
                    <a:lnTo>
                      <a:pt x="34" y="341"/>
                    </a:lnTo>
                    <a:lnTo>
                      <a:pt x="109" y="208"/>
                    </a:lnTo>
                    <a:lnTo>
                      <a:pt x="216" y="87"/>
                    </a:lnTo>
                    <a:lnTo>
                      <a:pt x="388" y="0"/>
                    </a:lnTo>
                    <a:lnTo>
                      <a:pt x="266" y="12"/>
                    </a:lnTo>
                    <a:close/>
                  </a:path>
                </a:pathLst>
              </a:custGeom>
              <a:solidFill>
                <a:srgbClr val="DB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4" name="Freeform 201"/>
              <p:cNvSpPr>
                <a:spLocks/>
              </p:cNvSpPr>
              <p:nvPr/>
            </p:nvSpPr>
            <p:spPr bwMode="auto">
              <a:xfrm>
                <a:off x="3010" y="1931"/>
                <a:ext cx="122" cy="161"/>
              </a:xfrm>
              <a:custGeom>
                <a:avLst/>
                <a:gdLst>
                  <a:gd name="T0" fmla="*/ 1 w 243"/>
                  <a:gd name="T1" fmla="*/ 1 h 321"/>
                  <a:gd name="T2" fmla="*/ 1 w 243"/>
                  <a:gd name="T3" fmla="*/ 1 h 321"/>
                  <a:gd name="T4" fmla="*/ 0 w 243"/>
                  <a:gd name="T5" fmla="*/ 1 h 321"/>
                  <a:gd name="T6" fmla="*/ 1 w 243"/>
                  <a:gd name="T7" fmla="*/ 1 h 321"/>
                  <a:gd name="T8" fmla="*/ 1 w 243"/>
                  <a:gd name="T9" fmla="*/ 1 h 321"/>
                  <a:gd name="T10" fmla="*/ 1 w 243"/>
                  <a:gd name="T11" fmla="*/ 1 h 321"/>
                  <a:gd name="T12" fmla="*/ 1 w 243"/>
                  <a:gd name="T13" fmla="*/ 0 h 321"/>
                  <a:gd name="T14" fmla="*/ 1 w 243"/>
                  <a:gd name="T15" fmla="*/ 1 h 321"/>
                  <a:gd name="T16" fmla="*/ 1 w 243"/>
                  <a:gd name="T17" fmla="*/ 1 h 321"/>
                  <a:gd name="T18" fmla="*/ 1 w 243"/>
                  <a:gd name="T19" fmla="*/ 1 h 3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3"/>
                  <a:gd name="T31" fmla="*/ 0 h 321"/>
                  <a:gd name="T32" fmla="*/ 243 w 243"/>
                  <a:gd name="T33" fmla="*/ 321 h 3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3" h="321">
                    <a:moveTo>
                      <a:pt x="187" y="43"/>
                    </a:moveTo>
                    <a:lnTo>
                      <a:pt x="133" y="166"/>
                    </a:lnTo>
                    <a:lnTo>
                      <a:pt x="0" y="302"/>
                    </a:lnTo>
                    <a:lnTo>
                      <a:pt x="101" y="321"/>
                    </a:lnTo>
                    <a:lnTo>
                      <a:pt x="187" y="278"/>
                    </a:lnTo>
                    <a:lnTo>
                      <a:pt x="215" y="173"/>
                    </a:lnTo>
                    <a:lnTo>
                      <a:pt x="243" y="0"/>
                    </a:lnTo>
                    <a:lnTo>
                      <a:pt x="187" y="43"/>
                    </a:lnTo>
                    <a:close/>
                  </a:path>
                </a:pathLst>
              </a:custGeom>
              <a:solidFill>
                <a:srgbClr val="6D7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" name="Freeform 202"/>
              <p:cNvSpPr>
                <a:spLocks/>
              </p:cNvSpPr>
              <p:nvPr/>
            </p:nvSpPr>
            <p:spPr bwMode="auto">
              <a:xfrm>
                <a:off x="3459" y="2580"/>
                <a:ext cx="289" cy="205"/>
              </a:xfrm>
              <a:custGeom>
                <a:avLst/>
                <a:gdLst>
                  <a:gd name="T0" fmla="*/ 1 w 578"/>
                  <a:gd name="T1" fmla="*/ 1 h 410"/>
                  <a:gd name="T2" fmla="*/ 1 w 578"/>
                  <a:gd name="T3" fmla="*/ 1 h 410"/>
                  <a:gd name="T4" fmla="*/ 1 w 578"/>
                  <a:gd name="T5" fmla="*/ 1 h 410"/>
                  <a:gd name="T6" fmla="*/ 1 w 578"/>
                  <a:gd name="T7" fmla="*/ 0 h 410"/>
                  <a:gd name="T8" fmla="*/ 1 w 578"/>
                  <a:gd name="T9" fmla="*/ 1 h 410"/>
                  <a:gd name="T10" fmla="*/ 1 w 578"/>
                  <a:gd name="T11" fmla="*/ 1 h 410"/>
                  <a:gd name="T12" fmla="*/ 1 w 578"/>
                  <a:gd name="T13" fmla="*/ 1 h 410"/>
                  <a:gd name="T14" fmla="*/ 2 w 578"/>
                  <a:gd name="T15" fmla="*/ 1 h 410"/>
                  <a:gd name="T16" fmla="*/ 2 w 578"/>
                  <a:gd name="T17" fmla="*/ 1 h 410"/>
                  <a:gd name="T18" fmla="*/ 2 w 578"/>
                  <a:gd name="T19" fmla="*/ 1 h 410"/>
                  <a:gd name="T20" fmla="*/ 1 w 578"/>
                  <a:gd name="T21" fmla="*/ 1 h 410"/>
                  <a:gd name="T22" fmla="*/ 1 w 578"/>
                  <a:gd name="T23" fmla="*/ 1 h 410"/>
                  <a:gd name="T24" fmla="*/ 1 w 578"/>
                  <a:gd name="T25" fmla="*/ 1 h 410"/>
                  <a:gd name="T26" fmla="*/ 1 w 578"/>
                  <a:gd name="T27" fmla="*/ 1 h 410"/>
                  <a:gd name="T28" fmla="*/ 0 w 578"/>
                  <a:gd name="T29" fmla="*/ 1 h 410"/>
                  <a:gd name="T30" fmla="*/ 1 w 578"/>
                  <a:gd name="T31" fmla="*/ 1 h 410"/>
                  <a:gd name="T32" fmla="*/ 1 w 578"/>
                  <a:gd name="T33" fmla="*/ 1 h 410"/>
                  <a:gd name="T34" fmla="*/ 1 w 578"/>
                  <a:gd name="T35" fmla="*/ 1 h 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8"/>
                  <a:gd name="T55" fmla="*/ 0 h 410"/>
                  <a:gd name="T56" fmla="*/ 578 w 578"/>
                  <a:gd name="T57" fmla="*/ 410 h 4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8" h="410">
                    <a:moveTo>
                      <a:pt x="15" y="131"/>
                    </a:moveTo>
                    <a:lnTo>
                      <a:pt x="91" y="50"/>
                    </a:lnTo>
                    <a:lnTo>
                      <a:pt x="170" y="10"/>
                    </a:lnTo>
                    <a:lnTo>
                      <a:pt x="260" y="0"/>
                    </a:lnTo>
                    <a:lnTo>
                      <a:pt x="333" y="25"/>
                    </a:lnTo>
                    <a:lnTo>
                      <a:pt x="443" y="76"/>
                    </a:lnTo>
                    <a:lnTo>
                      <a:pt x="497" y="115"/>
                    </a:lnTo>
                    <a:lnTo>
                      <a:pt x="537" y="172"/>
                    </a:lnTo>
                    <a:lnTo>
                      <a:pt x="571" y="238"/>
                    </a:lnTo>
                    <a:lnTo>
                      <a:pt x="578" y="296"/>
                    </a:lnTo>
                    <a:lnTo>
                      <a:pt x="503" y="392"/>
                    </a:lnTo>
                    <a:lnTo>
                      <a:pt x="319" y="410"/>
                    </a:lnTo>
                    <a:lnTo>
                      <a:pt x="182" y="311"/>
                    </a:lnTo>
                    <a:lnTo>
                      <a:pt x="61" y="311"/>
                    </a:lnTo>
                    <a:lnTo>
                      <a:pt x="0" y="226"/>
                    </a:lnTo>
                    <a:lnTo>
                      <a:pt x="15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6" name="Freeform 203"/>
              <p:cNvSpPr>
                <a:spLocks/>
              </p:cNvSpPr>
              <p:nvPr/>
            </p:nvSpPr>
            <p:spPr bwMode="auto">
              <a:xfrm>
                <a:off x="3459" y="2617"/>
                <a:ext cx="295" cy="179"/>
              </a:xfrm>
              <a:custGeom>
                <a:avLst/>
                <a:gdLst>
                  <a:gd name="T0" fmla="*/ 1 w 589"/>
                  <a:gd name="T1" fmla="*/ 1 h 358"/>
                  <a:gd name="T2" fmla="*/ 1 w 589"/>
                  <a:gd name="T3" fmla="*/ 0 h 358"/>
                  <a:gd name="T4" fmla="*/ 1 w 589"/>
                  <a:gd name="T5" fmla="*/ 0 h 358"/>
                  <a:gd name="T6" fmla="*/ 1 w 589"/>
                  <a:gd name="T7" fmla="*/ 1 h 358"/>
                  <a:gd name="T8" fmla="*/ 1 w 589"/>
                  <a:gd name="T9" fmla="*/ 1 h 358"/>
                  <a:gd name="T10" fmla="*/ 1 w 589"/>
                  <a:gd name="T11" fmla="*/ 1 h 358"/>
                  <a:gd name="T12" fmla="*/ 1 w 589"/>
                  <a:gd name="T13" fmla="*/ 1 h 358"/>
                  <a:gd name="T14" fmla="*/ 1 w 589"/>
                  <a:gd name="T15" fmla="*/ 1 h 358"/>
                  <a:gd name="T16" fmla="*/ 1 w 589"/>
                  <a:gd name="T17" fmla="*/ 1 h 358"/>
                  <a:gd name="T18" fmla="*/ 1 w 589"/>
                  <a:gd name="T19" fmla="*/ 1 h 358"/>
                  <a:gd name="T20" fmla="*/ 1 w 589"/>
                  <a:gd name="T21" fmla="*/ 1 h 358"/>
                  <a:gd name="T22" fmla="*/ 1 w 589"/>
                  <a:gd name="T23" fmla="*/ 1 h 358"/>
                  <a:gd name="T24" fmla="*/ 1 w 589"/>
                  <a:gd name="T25" fmla="*/ 1 h 358"/>
                  <a:gd name="T26" fmla="*/ 2 w 589"/>
                  <a:gd name="T27" fmla="*/ 1 h 358"/>
                  <a:gd name="T28" fmla="*/ 2 w 589"/>
                  <a:gd name="T29" fmla="*/ 1 h 358"/>
                  <a:gd name="T30" fmla="*/ 2 w 589"/>
                  <a:gd name="T31" fmla="*/ 1 h 358"/>
                  <a:gd name="T32" fmla="*/ 1 w 589"/>
                  <a:gd name="T33" fmla="*/ 1 h 358"/>
                  <a:gd name="T34" fmla="*/ 1 w 589"/>
                  <a:gd name="T35" fmla="*/ 1 h 358"/>
                  <a:gd name="T36" fmla="*/ 1 w 589"/>
                  <a:gd name="T37" fmla="*/ 1 h 358"/>
                  <a:gd name="T38" fmla="*/ 1 w 589"/>
                  <a:gd name="T39" fmla="*/ 1 h 358"/>
                  <a:gd name="T40" fmla="*/ 1 w 589"/>
                  <a:gd name="T41" fmla="*/ 1 h 358"/>
                  <a:gd name="T42" fmla="*/ 1 w 589"/>
                  <a:gd name="T43" fmla="*/ 1 h 358"/>
                  <a:gd name="T44" fmla="*/ 0 w 589"/>
                  <a:gd name="T45" fmla="*/ 1 h 358"/>
                  <a:gd name="T46" fmla="*/ 1 w 589"/>
                  <a:gd name="T47" fmla="*/ 1 h 358"/>
                  <a:gd name="T48" fmla="*/ 1 w 589"/>
                  <a:gd name="T49" fmla="*/ 1 h 358"/>
                  <a:gd name="T50" fmla="*/ 1 w 589"/>
                  <a:gd name="T51" fmla="*/ 1 h 3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9"/>
                  <a:gd name="T79" fmla="*/ 0 h 358"/>
                  <a:gd name="T80" fmla="*/ 589 w 589"/>
                  <a:gd name="T81" fmla="*/ 358 h 3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9" h="358">
                    <a:moveTo>
                      <a:pt x="32" y="37"/>
                    </a:moveTo>
                    <a:lnTo>
                      <a:pt x="82" y="0"/>
                    </a:lnTo>
                    <a:lnTo>
                      <a:pt x="193" y="0"/>
                    </a:lnTo>
                    <a:lnTo>
                      <a:pt x="260" y="19"/>
                    </a:lnTo>
                    <a:lnTo>
                      <a:pt x="182" y="116"/>
                    </a:lnTo>
                    <a:lnTo>
                      <a:pt x="298" y="56"/>
                    </a:lnTo>
                    <a:lnTo>
                      <a:pt x="389" y="23"/>
                    </a:lnTo>
                    <a:lnTo>
                      <a:pt x="460" y="55"/>
                    </a:lnTo>
                    <a:lnTo>
                      <a:pt x="492" y="93"/>
                    </a:lnTo>
                    <a:lnTo>
                      <a:pt x="429" y="111"/>
                    </a:lnTo>
                    <a:lnTo>
                      <a:pt x="359" y="154"/>
                    </a:lnTo>
                    <a:lnTo>
                      <a:pt x="353" y="233"/>
                    </a:lnTo>
                    <a:lnTo>
                      <a:pt x="473" y="133"/>
                    </a:lnTo>
                    <a:lnTo>
                      <a:pt x="523" y="125"/>
                    </a:lnTo>
                    <a:lnTo>
                      <a:pt x="580" y="163"/>
                    </a:lnTo>
                    <a:lnTo>
                      <a:pt x="589" y="220"/>
                    </a:lnTo>
                    <a:lnTo>
                      <a:pt x="454" y="340"/>
                    </a:lnTo>
                    <a:lnTo>
                      <a:pt x="385" y="358"/>
                    </a:lnTo>
                    <a:lnTo>
                      <a:pt x="291" y="345"/>
                    </a:lnTo>
                    <a:lnTo>
                      <a:pt x="217" y="265"/>
                    </a:lnTo>
                    <a:lnTo>
                      <a:pt x="65" y="269"/>
                    </a:lnTo>
                    <a:lnTo>
                      <a:pt x="20" y="214"/>
                    </a:lnTo>
                    <a:lnTo>
                      <a:pt x="0" y="92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" name="Freeform 204"/>
              <p:cNvSpPr>
                <a:spLocks/>
              </p:cNvSpPr>
              <p:nvPr/>
            </p:nvSpPr>
            <p:spPr bwMode="auto">
              <a:xfrm>
                <a:off x="3465" y="2699"/>
                <a:ext cx="278" cy="97"/>
              </a:xfrm>
              <a:custGeom>
                <a:avLst/>
                <a:gdLst>
                  <a:gd name="T0" fmla="*/ 0 w 558"/>
                  <a:gd name="T1" fmla="*/ 1 h 194"/>
                  <a:gd name="T2" fmla="*/ 0 w 558"/>
                  <a:gd name="T3" fmla="*/ 1 h 194"/>
                  <a:gd name="T4" fmla="*/ 0 w 558"/>
                  <a:gd name="T5" fmla="*/ 1 h 194"/>
                  <a:gd name="T6" fmla="*/ 0 w 558"/>
                  <a:gd name="T7" fmla="*/ 1 h 194"/>
                  <a:gd name="T8" fmla="*/ 0 w 558"/>
                  <a:gd name="T9" fmla="*/ 1 h 194"/>
                  <a:gd name="T10" fmla="*/ 0 w 558"/>
                  <a:gd name="T11" fmla="*/ 1 h 194"/>
                  <a:gd name="T12" fmla="*/ 0 w 558"/>
                  <a:gd name="T13" fmla="*/ 1 h 194"/>
                  <a:gd name="T14" fmla="*/ 0 w 558"/>
                  <a:gd name="T15" fmla="*/ 1 h 194"/>
                  <a:gd name="T16" fmla="*/ 0 w 558"/>
                  <a:gd name="T17" fmla="*/ 1 h 194"/>
                  <a:gd name="T18" fmla="*/ 0 w 558"/>
                  <a:gd name="T19" fmla="*/ 1 h 194"/>
                  <a:gd name="T20" fmla="*/ 1 w 558"/>
                  <a:gd name="T21" fmla="*/ 0 h 194"/>
                  <a:gd name="T22" fmla="*/ 1 w 558"/>
                  <a:gd name="T23" fmla="*/ 1 h 194"/>
                  <a:gd name="T24" fmla="*/ 1 w 558"/>
                  <a:gd name="T25" fmla="*/ 1 h 194"/>
                  <a:gd name="T26" fmla="*/ 1 w 558"/>
                  <a:gd name="T27" fmla="*/ 1 h 194"/>
                  <a:gd name="T28" fmla="*/ 0 w 558"/>
                  <a:gd name="T29" fmla="*/ 1 h 194"/>
                  <a:gd name="T30" fmla="*/ 0 w 558"/>
                  <a:gd name="T31" fmla="*/ 1 h 194"/>
                  <a:gd name="T32" fmla="*/ 0 w 558"/>
                  <a:gd name="T33" fmla="*/ 1 h 194"/>
                  <a:gd name="T34" fmla="*/ 0 w 558"/>
                  <a:gd name="T35" fmla="*/ 1 h 194"/>
                  <a:gd name="T36" fmla="*/ 0 w 558"/>
                  <a:gd name="T37" fmla="*/ 1 h 194"/>
                  <a:gd name="T38" fmla="*/ 0 w 558"/>
                  <a:gd name="T39" fmla="*/ 1 h 194"/>
                  <a:gd name="T40" fmla="*/ 0 w 558"/>
                  <a:gd name="T41" fmla="*/ 1 h 194"/>
                  <a:gd name="T42" fmla="*/ 0 w 558"/>
                  <a:gd name="T43" fmla="*/ 1 h 194"/>
                  <a:gd name="T44" fmla="*/ 0 w 558"/>
                  <a:gd name="T45" fmla="*/ 1 h 1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8"/>
                  <a:gd name="T70" fmla="*/ 0 h 194"/>
                  <a:gd name="T71" fmla="*/ 558 w 558"/>
                  <a:gd name="T72" fmla="*/ 194 h 1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8" h="194">
                    <a:moveTo>
                      <a:pt x="0" y="16"/>
                    </a:moveTo>
                    <a:lnTo>
                      <a:pt x="71" y="48"/>
                    </a:lnTo>
                    <a:lnTo>
                      <a:pt x="127" y="30"/>
                    </a:lnTo>
                    <a:lnTo>
                      <a:pt x="178" y="14"/>
                    </a:lnTo>
                    <a:lnTo>
                      <a:pt x="228" y="23"/>
                    </a:lnTo>
                    <a:lnTo>
                      <a:pt x="255" y="49"/>
                    </a:lnTo>
                    <a:lnTo>
                      <a:pt x="275" y="82"/>
                    </a:lnTo>
                    <a:lnTo>
                      <a:pt x="341" y="119"/>
                    </a:lnTo>
                    <a:lnTo>
                      <a:pt x="388" y="59"/>
                    </a:lnTo>
                    <a:lnTo>
                      <a:pt x="454" y="18"/>
                    </a:lnTo>
                    <a:lnTo>
                      <a:pt x="514" y="0"/>
                    </a:lnTo>
                    <a:lnTo>
                      <a:pt x="553" y="31"/>
                    </a:lnTo>
                    <a:lnTo>
                      <a:pt x="558" y="63"/>
                    </a:lnTo>
                    <a:lnTo>
                      <a:pt x="515" y="125"/>
                    </a:lnTo>
                    <a:lnTo>
                      <a:pt x="443" y="176"/>
                    </a:lnTo>
                    <a:lnTo>
                      <a:pt x="374" y="194"/>
                    </a:lnTo>
                    <a:lnTo>
                      <a:pt x="271" y="178"/>
                    </a:lnTo>
                    <a:lnTo>
                      <a:pt x="193" y="109"/>
                    </a:lnTo>
                    <a:lnTo>
                      <a:pt x="75" y="102"/>
                    </a:lnTo>
                    <a:lnTo>
                      <a:pt x="16" y="7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8" name="Freeform 205"/>
              <p:cNvSpPr>
                <a:spLocks/>
              </p:cNvSpPr>
              <p:nvPr/>
            </p:nvSpPr>
            <p:spPr bwMode="auto">
              <a:xfrm>
                <a:off x="3467" y="2631"/>
                <a:ext cx="69" cy="42"/>
              </a:xfrm>
              <a:custGeom>
                <a:avLst/>
                <a:gdLst>
                  <a:gd name="T0" fmla="*/ 0 w 139"/>
                  <a:gd name="T1" fmla="*/ 0 h 84"/>
                  <a:gd name="T2" fmla="*/ 0 w 139"/>
                  <a:gd name="T3" fmla="*/ 1 h 84"/>
                  <a:gd name="T4" fmla="*/ 0 w 139"/>
                  <a:gd name="T5" fmla="*/ 1 h 84"/>
                  <a:gd name="T6" fmla="*/ 0 w 139"/>
                  <a:gd name="T7" fmla="*/ 1 h 84"/>
                  <a:gd name="T8" fmla="*/ 0 w 139"/>
                  <a:gd name="T9" fmla="*/ 1 h 84"/>
                  <a:gd name="T10" fmla="*/ 0 w 139"/>
                  <a:gd name="T11" fmla="*/ 1 h 84"/>
                  <a:gd name="T12" fmla="*/ 0 w 139"/>
                  <a:gd name="T13" fmla="*/ 1 h 84"/>
                  <a:gd name="T14" fmla="*/ 0 w 139"/>
                  <a:gd name="T15" fmla="*/ 1 h 84"/>
                  <a:gd name="T16" fmla="*/ 0 w 139"/>
                  <a:gd name="T17" fmla="*/ 1 h 84"/>
                  <a:gd name="T18" fmla="*/ 0 w 139"/>
                  <a:gd name="T19" fmla="*/ 1 h 84"/>
                  <a:gd name="T20" fmla="*/ 0 w 139"/>
                  <a:gd name="T21" fmla="*/ 0 h 84"/>
                  <a:gd name="T22" fmla="*/ 0 w 139"/>
                  <a:gd name="T23" fmla="*/ 0 h 84"/>
                  <a:gd name="T24" fmla="*/ 0 w 139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4"/>
                  <a:gd name="T41" fmla="*/ 139 w 139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4">
                    <a:moveTo>
                      <a:pt x="23" y="0"/>
                    </a:moveTo>
                    <a:lnTo>
                      <a:pt x="84" y="26"/>
                    </a:lnTo>
                    <a:lnTo>
                      <a:pt x="111" y="48"/>
                    </a:lnTo>
                    <a:lnTo>
                      <a:pt x="137" y="72"/>
                    </a:lnTo>
                    <a:lnTo>
                      <a:pt x="139" y="83"/>
                    </a:lnTo>
                    <a:lnTo>
                      <a:pt x="128" y="84"/>
                    </a:lnTo>
                    <a:lnTo>
                      <a:pt x="100" y="65"/>
                    </a:lnTo>
                    <a:lnTo>
                      <a:pt x="68" y="51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Freeform 206"/>
              <p:cNvSpPr>
                <a:spLocks/>
              </p:cNvSpPr>
              <p:nvPr/>
            </p:nvSpPr>
            <p:spPr bwMode="auto">
              <a:xfrm>
                <a:off x="3680" y="2657"/>
                <a:ext cx="77" cy="133"/>
              </a:xfrm>
              <a:custGeom>
                <a:avLst/>
                <a:gdLst>
                  <a:gd name="T0" fmla="*/ 1 w 153"/>
                  <a:gd name="T1" fmla="*/ 1 h 266"/>
                  <a:gd name="T2" fmla="*/ 1 w 153"/>
                  <a:gd name="T3" fmla="*/ 1 h 266"/>
                  <a:gd name="T4" fmla="*/ 1 w 153"/>
                  <a:gd name="T5" fmla="*/ 1 h 266"/>
                  <a:gd name="T6" fmla="*/ 1 w 153"/>
                  <a:gd name="T7" fmla="*/ 1 h 266"/>
                  <a:gd name="T8" fmla="*/ 1 w 153"/>
                  <a:gd name="T9" fmla="*/ 1 h 266"/>
                  <a:gd name="T10" fmla="*/ 1 w 153"/>
                  <a:gd name="T11" fmla="*/ 1 h 266"/>
                  <a:gd name="T12" fmla="*/ 1 w 153"/>
                  <a:gd name="T13" fmla="*/ 1 h 266"/>
                  <a:gd name="T14" fmla="*/ 0 w 153"/>
                  <a:gd name="T15" fmla="*/ 1 h 266"/>
                  <a:gd name="T16" fmla="*/ 1 w 153"/>
                  <a:gd name="T17" fmla="*/ 1 h 266"/>
                  <a:gd name="T18" fmla="*/ 1 w 153"/>
                  <a:gd name="T19" fmla="*/ 1 h 266"/>
                  <a:gd name="T20" fmla="*/ 1 w 153"/>
                  <a:gd name="T21" fmla="*/ 1 h 266"/>
                  <a:gd name="T22" fmla="*/ 1 w 153"/>
                  <a:gd name="T23" fmla="*/ 1 h 266"/>
                  <a:gd name="T24" fmla="*/ 1 w 153"/>
                  <a:gd name="T25" fmla="*/ 1 h 266"/>
                  <a:gd name="T26" fmla="*/ 1 w 153"/>
                  <a:gd name="T27" fmla="*/ 0 h 266"/>
                  <a:gd name="T28" fmla="*/ 1 w 153"/>
                  <a:gd name="T29" fmla="*/ 1 h 266"/>
                  <a:gd name="T30" fmla="*/ 1 w 153"/>
                  <a:gd name="T31" fmla="*/ 1 h 266"/>
                  <a:gd name="T32" fmla="*/ 1 w 153"/>
                  <a:gd name="T33" fmla="*/ 1 h 2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3"/>
                  <a:gd name="T52" fmla="*/ 0 h 266"/>
                  <a:gd name="T53" fmla="*/ 153 w 153"/>
                  <a:gd name="T54" fmla="*/ 266 h 2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3" h="266">
                    <a:moveTo>
                      <a:pt x="93" y="1"/>
                    </a:moveTo>
                    <a:lnTo>
                      <a:pt x="118" y="34"/>
                    </a:lnTo>
                    <a:lnTo>
                      <a:pt x="153" y="80"/>
                    </a:lnTo>
                    <a:lnTo>
                      <a:pt x="153" y="146"/>
                    </a:lnTo>
                    <a:lnTo>
                      <a:pt x="107" y="214"/>
                    </a:lnTo>
                    <a:lnTo>
                      <a:pt x="48" y="243"/>
                    </a:lnTo>
                    <a:lnTo>
                      <a:pt x="8" y="266"/>
                    </a:lnTo>
                    <a:lnTo>
                      <a:pt x="0" y="254"/>
                    </a:lnTo>
                    <a:lnTo>
                      <a:pt x="67" y="199"/>
                    </a:lnTo>
                    <a:lnTo>
                      <a:pt x="121" y="132"/>
                    </a:lnTo>
                    <a:lnTo>
                      <a:pt x="114" y="67"/>
                    </a:lnTo>
                    <a:lnTo>
                      <a:pt x="100" y="38"/>
                    </a:lnTo>
                    <a:lnTo>
                      <a:pt x="81" y="10"/>
                    </a:lnTo>
                    <a:lnTo>
                      <a:pt x="83" y="0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Freeform 207"/>
              <p:cNvSpPr>
                <a:spLocks/>
              </p:cNvSpPr>
              <p:nvPr/>
            </p:nvSpPr>
            <p:spPr bwMode="auto">
              <a:xfrm>
                <a:off x="3449" y="2578"/>
                <a:ext cx="250" cy="217"/>
              </a:xfrm>
              <a:custGeom>
                <a:avLst/>
                <a:gdLst>
                  <a:gd name="T0" fmla="*/ 1 w 500"/>
                  <a:gd name="T1" fmla="*/ 1 h 433"/>
                  <a:gd name="T2" fmla="*/ 1 w 500"/>
                  <a:gd name="T3" fmla="*/ 1 h 433"/>
                  <a:gd name="T4" fmla="*/ 1 w 500"/>
                  <a:gd name="T5" fmla="*/ 1 h 433"/>
                  <a:gd name="T6" fmla="*/ 1 w 500"/>
                  <a:gd name="T7" fmla="*/ 1 h 433"/>
                  <a:gd name="T8" fmla="*/ 1 w 500"/>
                  <a:gd name="T9" fmla="*/ 1 h 433"/>
                  <a:gd name="T10" fmla="*/ 1 w 500"/>
                  <a:gd name="T11" fmla="*/ 1 h 433"/>
                  <a:gd name="T12" fmla="*/ 1 w 500"/>
                  <a:gd name="T13" fmla="*/ 1 h 433"/>
                  <a:gd name="T14" fmla="*/ 1 w 500"/>
                  <a:gd name="T15" fmla="*/ 1 h 433"/>
                  <a:gd name="T16" fmla="*/ 1 w 500"/>
                  <a:gd name="T17" fmla="*/ 1 h 433"/>
                  <a:gd name="T18" fmla="*/ 1 w 500"/>
                  <a:gd name="T19" fmla="*/ 1 h 433"/>
                  <a:gd name="T20" fmla="*/ 1 w 500"/>
                  <a:gd name="T21" fmla="*/ 1 h 433"/>
                  <a:gd name="T22" fmla="*/ 1 w 500"/>
                  <a:gd name="T23" fmla="*/ 1 h 433"/>
                  <a:gd name="T24" fmla="*/ 1 w 500"/>
                  <a:gd name="T25" fmla="*/ 1 h 433"/>
                  <a:gd name="T26" fmla="*/ 1 w 500"/>
                  <a:gd name="T27" fmla="*/ 1 h 433"/>
                  <a:gd name="T28" fmla="*/ 1 w 500"/>
                  <a:gd name="T29" fmla="*/ 1 h 433"/>
                  <a:gd name="T30" fmla="*/ 1 w 500"/>
                  <a:gd name="T31" fmla="*/ 1 h 433"/>
                  <a:gd name="T32" fmla="*/ 1 w 500"/>
                  <a:gd name="T33" fmla="*/ 1 h 433"/>
                  <a:gd name="T34" fmla="*/ 1 w 500"/>
                  <a:gd name="T35" fmla="*/ 1 h 433"/>
                  <a:gd name="T36" fmla="*/ 1 w 500"/>
                  <a:gd name="T37" fmla="*/ 1 h 433"/>
                  <a:gd name="T38" fmla="*/ 1 w 500"/>
                  <a:gd name="T39" fmla="*/ 1 h 433"/>
                  <a:gd name="T40" fmla="*/ 1 w 500"/>
                  <a:gd name="T41" fmla="*/ 1 h 433"/>
                  <a:gd name="T42" fmla="*/ 1 w 500"/>
                  <a:gd name="T43" fmla="*/ 1 h 433"/>
                  <a:gd name="T44" fmla="*/ 1 w 500"/>
                  <a:gd name="T45" fmla="*/ 1 h 433"/>
                  <a:gd name="T46" fmla="*/ 1 w 500"/>
                  <a:gd name="T47" fmla="*/ 1 h 433"/>
                  <a:gd name="T48" fmla="*/ 1 w 500"/>
                  <a:gd name="T49" fmla="*/ 1 h 433"/>
                  <a:gd name="T50" fmla="*/ 1 w 500"/>
                  <a:gd name="T51" fmla="*/ 1 h 433"/>
                  <a:gd name="T52" fmla="*/ 1 w 500"/>
                  <a:gd name="T53" fmla="*/ 1 h 433"/>
                  <a:gd name="T54" fmla="*/ 1 w 500"/>
                  <a:gd name="T55" fmla="*/ 1 h 433"/>
                  <a:gd name="T56" fmla="*/ 1 w 500"/>
                  <a:gd name="T57" fmla="*/ 1 h 433"/>
                  <a:gd name="T58" fmla="*/ 1 w 500"/>
                  <a:gd name="T59" fmla="*/ 1 h 433"/>
                  <a:gd name="T60" fmla="*/ 1 w 500"/>
                  <a:gd name="T61" fmla="*/ 1 h 433"/>
                  <a:gd name="T62" fmla="*/ 0 w 500"/>
                  <a:gd name="T63" fmla="*/ 1 h 433"/>
                  <a:gd name="T64" fmla="*/ 1 w 500"/>
                  <a:gd name="T65" fmla="*/ 1 h 433"/>
                  <a:gd name="T66" fmla="*/ 1 w 500"/>
                  <a:gd name="T67" fmla="*/ 1 h 433"/>
                  <a:gd name="T68" fmla="*/ 1 w 500"/>
                  <a:gd name="T69" fmla="*/ 1 h 433"/>
                  <a:gd name="T70" fmla="*/ 1 w 500"/>
                  <a:gd name="T71" fmla="*/ 1 h 433"/>
                  <a:gd name="T72" fmla="*/ 1 w 500"/>
                  <a:gd name="T73" fmla="*/ 1 h 433"/>
                  <a:gd name="T74" fmla="*/ 1 w 500"/>
                  <a:gd name="T75" fmla="*/ 1 h 433"/>
                  <a:gd name="T76" fmla="*/ 1 w 500"/>
                  <a:gd name="T77" fmla="*/ 0 h 433"/>
                  <a:gd name="T78" fmla="*/ 1 w 500"/>
                  <a:gd name="T79" fmla="*/ 1 h 433"/>
                  <a:gd name="T80" fmla="*/ 1 w 500"/>
                  <a:gd name="T81" fmla="*/ 1 h 433"/>
                  <a:gd name="T82" fmla="*/ 1 w 500"/>
                  <a:gd name="T83" fmla="*/ 1 h 433"/>
                  <a:gd name="T84" fmla="*/ 1 w 500"/>
                  <a:gd name="T85" fmla="*/ 1 h 433"/>
                  <a:gd name="T86" fmla="*/ 1 w 500"/>
                  <a:gd name="T87" fmla="*/ 1 h 433"/>
                  <a:gd name="T88" fmla="*/ 1 w 500"/>
                  <a:gd name="T89" fmla="*/ 1 h 433"/>
                  <a:gd name="T90" fmla="*/ 1 w 500"/>
                  <a:gd name="T91" fmla="*/ 1 h 4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0"/>
                  <a:gd name="T139" fmla="*/ 0 h 433"/>
                  <a:gd name="T140" fmla="*/ 500 w 500"/>
                  <a:gd name="T141" fmla="*/ 433 h 4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0" h="433">
                    <a:moveTo>
                      <a:pt x="490" y="111"/>
                    </a:moveTo>
                    <a:lnTo>
                      <a:pt x="448" y="80"/>
                    </a:lnTo>
                    <a:lnTo>
                      <a:pt x="429" y="66"/>
                    </a:lnTo>
                    <a:lnTo>
                      <a:pt x="405" y="53"/>
                    </a:lnTo>
                    <a:lnTo>
                      <a:pt x="372" y="40"/>
                    </a:lnTo>
                    <a:lnTo>
                      <a:pt x="342" y="32"/>
                    </a:lnTo>
                    <a:lnTo>
                      <a:pt x="281" y="24"/>
                    </a:lnTo>
                    <a:lnTo>
                      <a:pt x="154" y="48"/>
                    </a:lnTo>
                    <a:lnTo>
                      <a:pt x="117" y="66"/>
                    </a:lnTo>
                    <a:lnTo>
                      <a:pt x="85" y="94"/>
                    </a:lnTo>
                    <a:lnTo>
                      <a:pt x="47" y="134"/>
                    </a:lnTo>
                    <a:lnTo>
                      <a:pt x="30" y="189"/>
                    </a:lnTo>
                    <a:lnTo>
                      <a:pt x="31" y="233"/>
                    </a:lnTo>
                    <a:lnTo>
                      <a:pt x="43" y="273"/>
                    </a:lnTo>
                    <a:lnTo>
                      <a:pt x="66" y="305"/>
                    </a:lnTo>
                    <a:lnTo>
                      <a:pt x="101" y="317"/>
                    </a:lnTo>
                    <a:lnTo>
                      <a:pt x="200" y="318"/>
                    </a:lnTo>
                    <a:lnTo>
                      <a:pt x="243" y="330"/>
                    </a:lnTo>
                    <a:lnTo>
                      <a:pt x="280" y="362"/>
                    </a:lnTo>
                    <a:lnTo>
                      <a:pt x="311" y="389"/>
                    </a:lnTo>
                    <a:lnTo>
                      <a:pt x="343" y="405"/>
                    </a:lnTo>
                    <a:lnTo>
                      <a:pt x="418" y="418"/>
                    </a:lnTo>
                    <a:lnTo>
                      <a:pt x="418" y="433"/>
                    </a:lnTo>
                    <a:lnTo>
                      <a:pt x="329" y="428"/>
                    </a:lnTo>
                    <a:lnTo>
                      <a:pt x="254" y="386"/>
                    </a:lnTo>
                    <a:lnTo>
                      <a:pt x="223" y="361"/>
                    </a:lnTo>
                    <a:lnTo>
                      <a:pt x="186" y="351"/>
                    </a:lnTo>
                    <a:lnTo>
                      <a:pt x="101" y="351"/>
                    </a:lnTo>
                    <a:lnTo>
                      <a:pt x="53" y="336"/>
                    </a:lnTo>
                    <a:lnTo>
                      <a:pt x="21" y="296"/>
                    </a:lnTo>
                    <a:lnTo>
                      <a:pt x="3" y="243"/>
                    </a:lnTo>
                    <a:lnTo>
                      <a:pt x="0" y="186"/>
                    </a:lnTo>
                    <a:lnTo>
                      <a:pt x="17" y="120"/>
                    </a:lnTo>
                    <a:lnTo>
                      <a:pt x="35" y="95"/>
                    </a:lnTo>
                    <a:lnTo>
                      <a:pt x="60" y="70"/>
                    </a:lnTo>
                    <a:lnTo>
                      <a:pt x="101" y="39"/>
                    </a:lnTo>
                    <a:lnTo>
                      <a:pt x="147" y="19"/>
                    </a:lnTo>
                    <a:lnTo>
                      <a:pt x="216" y="2"/>
                    </a:lnTo>
                    <a:lnTo>
                      <a:pt x="299" y="0"/>
                    </a:lnTo>
                    <a:lnTo>
                      <a:pt x="394" y="25"/>
                    </a:lnTo>
                    <a:lnTo>
                      <a:pt x="456" y="66"/>
                    </a:lnTo>
                    <a:lnTo>
                      <a:pt x="498" y="99"/>
                    </a:lnTo>
                    <a:lnTo>
                      <a:pt x="500" y="109"/>
                    </a:lnTo>
                    <a:lnTo>
                      <a:pt x="49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1" name="Freeform 208"/>
              <p:cNvSpPr>
                <a:spLocks/>
              </p:cNvSpPr>
              <p:nvPr/>
            </p:nvSpPr>
            <p:spPr bwMode="auto">
              <a:xfrm>
                <a:off x="3622" y="2678"/>
                <a:ext cx="72" cy="94"/>
              </a:xfrm>
              <a:custGeom>
                <a:avLst/>
                <a:gdLst>
                  <a:gd name="T0" fmla="*/ 1 w 143"/>
                  <a:gd name="T1" fmla="*/ 1 h 187"/>
                  <a:gd name="T2" fmla="*/ 1 w 143"/>
                  <a:gd name="T3" fmla="*/ 1 h 187"/>
                  <a:gd name="T4" fmla="*/ 1 w 143"/>
                  <a:gd name="T5" fmla="*/ 1 h 187"/>
                  <a:gd name="T6" fmla="*/ 1 w 143"/>
                  <a:gd name="T7" fmla="*/ 1 h 187"/>
                  <a:gd name="T8" fmla="*/ 1 w 143"/>
                  <a:gd name="T9" fmla="*/ 1 h 187"/>
                  <a:gd name="T10" fmla="*/ 1 w 143"/>
                  <a:gd name="T11" fmla="*/ 1 h 187"/>
                  <a:gd name="T12" fmla="*/ 0 w 143"/>
                  <a:gd name="T13" fmla="*/ 1 h 187"/>
                  <a:gd name="T14" fmla="*/ 1 w 143"/>
                  <a:gd name="T15" fmla="*/ 1 h 187"/>
                  <a:gd name="T16" fmla="*/ 1 w 143"/>
                  <a:gd name="T17" fmla="*/ 1 h 187"/>
                  <a:gd name="T18" fmla="*/ 1 w 143"/>
                  <a:gd name="T19" fmla="*/ 1 h 187"/>
                  <a:gd name="T20" fmla="*/ 1 w 143"/>
                  <a:gd name="T21" fmla="*/ 1 h 187"/>
                  <a:gd name="T22" fmla="*/ 1 w 143"/>
                  <a:gd name="T23" fmla="*/ 1 h 187"/>
                  <a:gd name="T24" fmla="*/ 1 w 143"/>
                  <a:gd name="T25" fmla="*/ 0 h 187"/>
                  <a:gd name="T26" fmla="*/ 1 w 143"/>
                  <a:gd name="T27" fmla="*/ 1 h 187"/>
                  <a:gd name="T28" fmla="*/ 1 w 143"/>
                  <a:gd name="T29" fmla="*/ 1 h 187"/>
                  <a:gd name="T30" fmla="*/ 1 w 143"/>
                  <a:gd name="T31" fmla="*/ 1 h 187"/>
                  <a:gd name="T32" fmla="*/ 1 w 143"/>
                  <a:gd name="T33" fmla="*/ 1 h 1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3"/>
                  <a:gd name="T52" fmla="*/ 0 h 187"/>
                  <a:gd name="T53" fmla="*/ 143 w 143"/>
                  <a:gd name="T54" fmla="*/ 187 h 1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3" h="187">
                    <a:moveTo>
                      <a:pt x="140" y="13"/>
                    </a:moveTo>
                    <a:lnTo>
                      <a:pt x="53" y="95"/>
                    </a:lnTo>
                    <a:lnTo>
                      <a:pt x="30" y="153"/>
                    </a:lnTo>
                    <a:lnTo>
                      <a:pt x="32" y="179"/>
                    </a:lnTo>
                    <a:lnTo>
                      <a:pt x="28" y="187"/>
                    </a:lnTo>
                    <a:lnTo>
                      <a:pt x="18" y="184"/>
                    </a:lnTo>
                    <a:lnTo>
                      <a:pt x="0" y="153"/>
                    </a:lnTo>
                    <a:lnTo>
                      <a:pt x="11" y="114"/>
                    </a:lnTo>
                    <a:lnTo>
                      <a:pt x="28" y="77"/>
                    </a:lnTo>
                    <a:lnTo>
                      <a:pt x="52" y="53"/>
                    </a:lnTo>
                    <a:lnTo>
                      <a:pt x="77" y="35"/>
                    </a:lnTo>
                    <a:lnTo>
                      <a:pt x="104" y="19"/>
                    </a:lnTo>
                    <a:lnTo>
                      <a:pt x="132" y="0"/>
                    </a:lnTo>
                    <a:lnTo>
                      <a:pt x="143" y="3"/>
                    </a:lnTo>
                    <a:lnTo>
                      <a:pt x="14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2" name="Freeform 209"/>
              <p:cNvSpPr>
                <a:spLocks/>
              </p:cNvSpPr>
              <p:nvPr/>
            </p:nvSpPr>
            <p:spPr bwMode="auto">
              <a:xfrm>
                <a:off x="3540" y="2608"/>
                <a:ext cx="111" cy="67"/>
              </a:xfrm>
              <a:custGeom>
                <a:avLst/>
                <a:gdLst>
                  <a:gd name="T0" fmla="*/ 1 w 222"/>
                  <a:gd name="T1" fmla="*/ 1 h 133"/>
                  <a:gd name="T2" fmla="*/ 1 w 222"/>
                  <a:gd name="T3" fmla="*/ 1 h 133"/>
                  <a:gd name="T4" fmla="*/ 1 w 222"/>
                  <a:gd name="T5" fmla="*/ 1 h 133"/>
                  <a:gd name="T6" fmla="*/ 1 w 222"/>
                  <a:gd name="T7" fmla="*/ 1 h 133"/>
                  <a:gd name="T8" fmla="*/ 1 w 222"/>
                  <a:gd name="T9" fmla="*/ 1 h 133"/>
                  <a:gd name="T10" fmla="*/ 0 w 222"/>
                  <a:gd name="T11" fmla="*/ 1 h 133"/>
                  <a:gd name="T12" fmla="*/ 1 w 222"/>
                  <a:gd name="T13" fmla="*/ 1 h 133"/>
                  <a:gd name="T14" fmla="*/ 1 w 222"/>
                  <a:gd name="T15" fmla="*/ 1 h 133"/>
                  <a:gd name="T16" fmla="*/ 1 w 222"/>
                  <a:gd name="T17" fmla="*/ 1 h 133"/>
                  <a:gd name="T18" fmla="*/ 1 w 222"/>
                  <a:gd name="T19" fmla="*/ 1 h 133"/>
                  <a:gd name="T20" fmla="*/ 1 w 222"/>
                  <a:gd name="T21" fmla="*/ 0 h 133"/>
                  <a:gd name="T22" fmla="*/ 1 w 222"/>
                  <a:gd name="T23" fmla="*/ 1 h 133"/>
                  <a:gd name="T24" fmla="*/ 1 w 222"/>
                  <a:gd name="T25" fmla="*/ 1 h 133"/>
                  <a:gd name="T26" fmla="*/ 1 w 222"/>
                  <a:gd name="T27" fmla="*/ 1 h 133"/>
                  <a:gd name="T28" fmla="*/ 1 w 222"/>
                  <a:gd name="T29" fmla="*/ 1 h 1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"/>
                  <a:gd name="T46" fmla="*/ 0 h 133"/>
                  <a:gd name="T47" fmla="*/ 222 w 222"/>
                  <a:gd name="T48" fmla="*/ 133 h 1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" h="133">
                    <a:moveTo>
                      <a:pt x="217" y="14"/>
                    </a:moveTo>
                    <a:lnTo>
                      <a:pt x="94" y="68"/>
                    </a:lnTo>
                    <a:lnTo>
                      <a:pt x="43" y="107"/>
                    </a:lnTo>
                    <a:lnTo>
                      <a:pt x="19" y="131"/>
                    </a:lnTo>
                    <a:lnTo>
                      <a:pt x="1" y="133"/>
                    </a:lnTo>
                    <a:lnTo>
                      <a:pt x="0" y="114"/>
                    </a:lnTo>
                    <a:lnTo>
                      <a:pt x="22" y="85"/>
                    </a:lnTo>
                    <a:lnTo>
                      <a:pt x="77" y="41"/>
                    </a:lnTo>
                    <a:lnTo>
                      <a:pt x="110" y="25"/>
                    </a:lnTo>
                    <a:lnTo>
                      <a:pt x="143" y="16"/>
                    </a:lnTo>
                    <a:lnTo>
                      <a:pt x="213" y="0"/>
                    </a:lnTo>
                    <a:lnTo>
                      <a:pt x="222" y="5"/>
                    </a:lnTo>
                    <a:lnTo>
                      <a:pt x="2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3" name="Freeform 210"/>
              <p:cNvSpPr>
                <a:spLocks/>
              </p:cNvSpPr>
              <p:nvPr/>
            </p:nvSpPr>
            <p:spPr bwMode="auto">
              <a:xfrm>
                <a:off x="3506" y="2594"/>
                <a:ext cx="74" cy="18"/>
              </a:xfrm>
              <a:custGeom>
                <a:avLst/>
                <a:gdLst>
                  <a:gd name="T0" fmla="*/ 1 w 147"/>
                  <a:gd name="T1" fmla="*/ 1 h 35"/>
                  <a:gd name="T2" fmla="*/ 1 w 147"/>
                  <a:gd name="T3" fmla="*/ 0 h 35"/>
                  <a:gd name="T4" fmla="*/ 1 w 147"/>
                  <a:gd name="T5" fmla="*/ 0 h 35"/>
                  <a:gd name="T6" fmla="*/ 1 w 147"/>
                  <a:gd name="T7" fmla="*/ 1 h 35"/>
                  <a:gd name="T8" fmla="*/ 1 w 147"/>
                  <a:gd name="T9" fmla="*/ 1 h 35"/>
                  <a:gd name="T10" fmla="*/ 1 w 147"/>
                  <a:gd name="T11" fmla="*/ 1 h 35"/>
                  <a:gd name="T12" fmla="*/ 1 w 147"/>
                  <a:gd name="T13" fmla="*/ 1 h 35"/>
                  <a:gd name="T14" fmla="*/ 1 w 147"/>
                  <a:gd name="T15" fmla="*/ 1 h 35"/>
                  <a:gd name="T16" fmla="*/ 1 w 147"/>
                  <a:gd name="T17" fmla="*/ 1 h 35"/>
                  <a:gd name="T18" fmla="*/ 0 w 147"/>
                  <a:gd name="T19" fmla="*/ 1 h 35"/>
                  <a:gd name="T20" fmla="*/ 1 w 147"/>
                  <a:gd name="T21" fmla="*/ 1 h 35"/>
                  <a:gd name="T22" fmla="*/ 1 w 147"/>
                  <a:gd name="T23" fmla="*/ 1 h 35"/>
                  <a:gd name="T24" fmla="*/ 1 w 147"/>
                  <a:gd name="T25" fmla="*/ 1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"/>
                  <a:gd name="T40" fmla="*/ 0 h 35"/>
                  <a:gd name="T41" fmla="*/ 147 w 14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" h="35">
                    <a:moveTo>
                      <a:pt x="9" y="1"/>
                    </a:moveTo>
                    <a:lnTo>
                      <a:pt x="28" y="0"/>
                    </a:lnTo>
                    <a:lnTo>
                      <a:pt x="89" y="0"/>
                    </a:lnTo>
                    <a:lnTo>
                      <a:pt x="143" y="21"/>
                    </a:lnTo>
                    <a:lnTo>
                      <a:pt x="147" y="31"/>
                    </a:lnTo>
                    <a:lnTo>
                      <a:pt x="138" y="35"/>
                    </a:lnTo>
                    <a:lnTo>
                      <a:pt x="86" y="24"/>
                    </a:lnTo>
                    <a:lnTo>
                      <a:pt x="28" y="24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Freeform 211"/>
              <p:cNvSpPr>
                <a:spLocks/>
              </p:cNvSpPr>
              <p:nvPr/>
            </p:nvSpPr>
            <p:spPr bwMode="auto">
              <a:xfrm>
                <a:off x="3394" y="2712"/>
                <a:ext cx="346" cy="159"/>
              </a:xfrm>
              <a:custGeom>
                <a:avLst/>
                <a:gdLst>
                  <a:gd name="T0" fmla="*/ 1 w 690"/>
                  <a:gd name="T1" fmla="*/ 0 h 319"/>
                  <a:gd name="T2" fmla="*/ 1 w 690"/>
                  <a:gd name="T3" fmla="*/ 0 h 319"/>
                  <a:gd name="T4" fmla="*/ 1 w 690"/>
                  <a:gd name="T5" fmla="*/ 0 h 319"/>
                  <a:gd name="T6" fmla="*/ 1 w 690"/>
                  <a:gd name="T7" fmla="*/ 0 h 319"/>
                  <a:gd name="T8" fmla="*/ 1 w 690"/>
                  <a:gd name="T9" fmla="*/ 0 h 319"/>
                  <a:gd name="T10" fmla="*/ 1 w 690"/>
                  <a:gd name="T11" fmla="*/ 0 h 319"/>
                  <a:gd name="T12" fmla="*/ 1 w 690"/>
                  <a:gd name="T13" fmla="*/ 0 h 319"/>
                  <a:gd name="T14" fmla="*/ 1 w 690"/>
                  <a:gd name="T15" fmla="*/ 0 h 319"/>
                  <a:gd name="T16" fmla="*/ 2 w 690"/>
                  <a:gd name="T17" fmla="*/ 0 h 319"/>
                  <a:gd name="T18" fmla="*/ 2 w 690"/>
                  <a:gd name="T19" fmla="*/ 0 h 319"/>
                  <a:gd name="T20" fmla="*/ 2 w 690"/>
                  <a:gd name="T21" fmla="*/ 0 h 319"/>
                  <a:gd name="T22" fmla="*/ 2 w 690"/>
                  <a:gd name="T23" fmla="*/ 0 h 319"/>
                  <a:gd name="T24" fmla="*/ 2 w 690"/>
                  <a:gd name="T25" fmla="*/ 0 h 319"/>
                  <a:gd name="T26" fmla="*/ 2 w 690"/>
                  <a:gd name="T27" fmla="*/ 0 h 319"/>
                  <a:gd name="T28" fmla="*/ 2 w 690"/>
                  <a:gd name="T29" fmla="*/ 0 h 319"/>
                  <a:gd name="T30" fmla="*/ 2 w 690"/>
                  <a:gd name="T31" fmla="*/ 0 h 319"/>
                  <a:gd name="T32" fmla="*/ 2 w 690"/>
                  <a:gd name="T33" fmla="*/ 0 h 319"/>
                  <a:gd name="T34" fmla="*/ 2 w 690"/>
                  <a:gd name="T35" fmla="*/ 0 h 319"/>
                  <a:gd name="T36" fmla="*/ 2 w 690"/>
                  <a:gd name="T37" fmla="*/ 0 h 319"/>
                  <a:gd name="T38" fmla="*/ 2 w 690"/>
                  <a:gd name="T39" fmla="*/ 0 h 319"/>
                  <a:gd name="T40" fmla="*/ 2 w 690"/>
                  <a:gd name="T41" fmla="*/ 0 h 319"/>
                  <a:gd name="T42" fmla="*/ 1 w 690"/>
                  <a:gd name="T43" fmla="*/ 0 h 319"/>
                  <a:gd name="T44" fmla="*/ 1 w 690"/>
                  <a:gd name="T45" fmla="*/ 0 h 319"/>
                  <a:gd name="T46" fmla="*/ 1 w 690"/>
                  <a:gd name="T47" fmla="*/ 0 h 319"/>
                  <a:gd name="T48" fmla="*/ 1 w 690"/>
                  <a:gd name="T49" fmla="*/ 0 h 319"/>
                  <a:gd name="T50" fmla="*/ 1 w 690"/>
                  <a:gd name="T51" fmla="*/ 0 h 319"/>
                  <a:gd name="T52" fmla="*/ 1 w 690"/>
                  <a:gd name="T53" fmla="*/ 0 h 319"/>
                  <a:gd name="T54" fmla="*/ 1 w 690"/>
                  <a:gd name="T55" fmla="*/ 0 h 319"/>
                  <a:gd name="T56" fmla="*/ 1 w 690"/>
                  <a:gd name="T57" fmla="*/ 0 h 319"/>
                  <a:gd name="T58" fmla="*/ 0 w 690"/>
                  <a:gd name="T59" fmla="*/ 0 h 319"/>
                  <a:gd name="T60" fmla="*/ 1 w 690"/>
                  <a:gd name="T61" fmla="*/ 0 h 319"/>
                  <a:gd name="T62" fmla="*/ 1 w 690"/>
                  <a:gd name="T63" fmla="*/ 0 h 3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0"/>
                  <a:gd name="T97" fmla="*/ 0 h 319"/>
                  <a:gd name="T98" fmla="*/ 690 w 690"/>
                  <a:gd name="T99" fmla="*/ 319 h 3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0" h="319">
                    <a:moveTo>
                      <a:pt x="16" y="0"/>
                    </a:moveTo>
                    <a:lnTo>
                      <a:pt x="63" y="23"/>
                    </a:lnTo>
                    <a:lnTo>
                      <a:pt x="106" y="57"/>
                    </a:lnTo>
                    <a:lnTo>
                      <a:pt x="140" y="108"/>
                    </a:lnTo>
                    <a:lnTo>
                      <a:pt x="161" y="176"/>
                    </a:lnTo>
                    <a:lnTo>
                      <a:pt x="218" y="227"/>
                    </a:lnTo>
                    <a:lnTo>
                      <a:pt x="282" y="256"/>
                    </a:lnTo>
                    <a:lnTo>
                      <a:pt x="411" y="281"/>
                    </a:lnTo>
                    <a:lnTo>
                      <a:pt x="527" y="262"/>
                    </a:lnTo>
                    <a:lnTo>
                      <a:pt x="623" y="215"/>
                    </a:lnTo>
                    <a:lnTo>
                      <a:pt x="657" y="169"/>
                    </a:lnTo>
                    <a:lnTo>
                      <a:pt x="662" y="120"/>
                    </a:lnTo>
                    <a:lnTo>
                      <a:pt x="602" y="63"/>
                    </a:lnTo>
                    <a:lnTo>
                      <a:pt x="605" y="43"/>
                    </a:lnTo>
                    <a:lnTo>
                      <a:pt x="619" y="37"/>
                    </a:lnTo>
                    <a:lnTo>
                      <a:pt x="666" y="62"/>
                    </a:lnTo>
                    <a:lnTo>
                      <a:pt x="689" y="109"/>
                    </a:lnTo>
                    <a:lnTo>
                      <a:pt x="690" y="169"/>
                    </a:lnTo>
                    <a:lnTo>
                      <a:pt x="651" y="237"/>
                    </a:lnTo>
                    <a:lnTo>
                      <a:pt x="600" y="281"/>
                    </a:lnTo>
                    <a:lnTo>
                      <a:pt x="526" y="304"/>
                    </a:lnTo>
                    <a:lnTo>
                      <a:pt x="451" y="316"/>
                    </a:lnTo>
                    <a:lnTo>
                      <a:pt x="389" y="319"/>
                    </a:lnTo>
                    <a:lnTo>
                      <a:pt x="291" y="302"/>
                    </a:lnTo>
                    <a:lnTo>
                      <a:pt x="172" y="248"/>
                    </a:lnTo>
                    <a:lnTo>
                      <a:pt x="126" y="188"/>
                    </a:lnTo>
                    <a:lnTo>
                      <a:pt x="107" y="141"/>
                    </a:lnTo>
                    <a:lnTo>
                      <a:pt x="83" y="93"/>
                    </a:lnTo>
                    <a:lnTo>
                      <a:pt x="49" y="50"/>
                    </a:lnTo>
                    <a:lnTo>
                      <a:pt x="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Freeform 212"/>
              <p:cNvSpPr>
                <a:spLocks/>
              </p:cNvSpPr>
              <p:nvPr/>
            </p:nvSpPr>
            <p:spPr bwMode="auto">
              <a:xfrm>
                <a:off x="2376" y="2520"/>
                <a:ext cx="1035" cy="223"/>
              </a:xfrm>
              <a:custGeom>
                <a:avLst/>
                <a:gdLst>
                  <a:gd name="T0" fmla="*/ 0 w 2072"/>
                  <a:gd name="T1" fmla="*/ 0 h 445"/>
                  <a:gd name="T2" fmla="*/ 0 w 2072"/>
                  <a:gd name="T3" fmla="*/ 1 h 445"/>
                  <a:gd name="T4" fmla="*/ 0 w 2072"/>
                  <a:gd name="T5" fmla="*/ 1 h 445"/>
                  <a:gd name="T6" fmla="*/ 0 w 2072"/>
                  <a:gd name="T7" fmla="*/ 1 h 445"/>
                  <a:gd name="T8" fmla="*/ 0 w 2072"/>
                  <a:gd name="T9" fmla="*/ 1 h 445"/>
                  <a:gd name="T10" fmla="*/ 0 w 2072"/>
                  <a:gd name="T11" fmla="*/ 1 h 445"/>
                  <a:gd name="T12" fmla="*/ 3 w 2072"/>
                  <a:gd name="T13" fmla="*/ 1 h 445"/>
                  <a:gd name="T14" fmla="*/ 4 w 2072"/>
                  <a:gd name="T15" fmla="*/ 1 h 445"/>
                  <a:gd name="T16" fmla="*/ 3 w 2072"/>
                  <a:gd name="T17" fmla="*/ 1 h 445"/>
                  <a:gd name="T18" fmla="*/ 3 w 2072"/>
                  <a:gd name="T19" fmla="*/ 1 h 445"/>
                  <a:gd name="T20" fmla="*/ 3 w 2072"/>
                  <a:gd name="T21" fmla="*/ 1 h 445"/>
                  <a:gd name="T22" fmla="*/ 3 w 2072"/>
                  <a:gd name="T23" fmla="*/ 1 h 445"/>
                  <a:gd name="T24" fmla="*/ 2 w 2072"/>
                  <a:gd name="T25" fmla="*/ 1 h 445"/>
                  <a:gd name="T26" fmla="*/ 0 w 2072"/>
                  <a:gd name="T27" fmla="*/ 1 h 445"/>
                  <a:gd name="T28" fmla="*/ 0 w 2072"/>
                  <a:gd name="T29" fmla="*/ 0 h 445"/>
                  <a:gd name="T30" fmla="*/ 0 w 2072"/>
                  <a:gd name="T31" fmla="*/ 0 h 445"/>
                  <a:gd name="T32" fmla="*/ 0 w 2072"/>
                  <a:gd name="T33" fmla="*/ 0 h 4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2"/>
                  <a:gd name="T52" fmla="*/ 0 h 445"/>
                  <a:gd name="T53" fmla="*/ 2072 w 2072"/>
                  <a:gd name="T54" fmla="*/ 445 h 4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2" h="445">
                    <a:moveTo>
                      <a:pt x="323" y="0"/>
                    </a:moveTo>
                    <a:lnTo>
                      <a:pt x="264" y="35"/>
                    </a:lnTo>
                    <a:lnTo>
                      <a:pt x="69" y="287"/>
                    </a:lnTo>
                    <a:lnTo>
                      <a:pt x="0" y="323"/>
                    </a:lnTo>
                    <a:lnTo>
                      <a:pt x="60" y="416"/>
                    </a:lnTo>
                    <a:lnTo>
                      <a:pt x="506" y="394"/>
                    </a:lnTo>
                    <a:lnTo>
                      <a:pt x="1931" y="445"/>
                    </a:lnTo>
                    <a:lnTo>
                      <a:pt x="2072" y="373"/>
                    </a:lnTo>
                    <a:lnTo>
                      <a:pt x="1750" y="338"/>
                    </a:lnTo>
                    <a:lnTo>
                      <a:pt x="2012" y="318"/>
                    </a:lnTo>
                    <a:lnTo>
                      <a:pt x="1952" y="238"/>
                    </a:lnTo>
                    <a:lnTo>
                      <a:pt x="1846" y="91"/>
                    </a:lnTo>
                    <a:lnTo>
                      <a:pt x="1065" y="50"/>
                    </a:lnTo>
                    <a:lnTo>
                      <a:pt x="399" y="5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" name="Freeform 213"/>
              <p:cNvSpPr>
                <a:spLocks/>
              </p:cNvSpPr>
              <p:nvPr/>
            </p:nvSpPr>
            <p:spPr bwMode="auto">
              <a:xfrm>
                <a:off x="2580" y="2391"/>
                <a:ext cx="794" cy="218"/>
              </a:xfrm>
              <a:custGeom>
                <a:avLst/>
                <a:gdLst>
                  <a:gd name="T0" fmla="*/ 0 w 1588"/>
                  <a:gd name="T1" fmla="*/ 1 h 436"/>
                  <a:gd name="T2" fmla="*/ 1 w 1588"/>
                  <a:gd name="T3" fmla="*/ 1 h 436"/>
                  <a:gd name="T4" fmla="*/ 1 w 1588"/>
                  <a:gd name="T5" fmla="*/ 1 h 436"/>
                  <a:gd name="T6" fmla="*/ 2 w 1588"/>
                  <a:gd name="T7" fmla="*/ 1 h 436"/>
                  <a:gd name="T8" fmla="*/ 2 w 1588"/>
                  <a:gd name="T9" fmla="*/ 1 h 436"/>
                  <a:gd name="T10" fmla="*/ 3 w 1588"/>
                  <a:gd name="T11" fmla="*/ 1 h 436"/>
                  <a:gd name="T12" fmla="*/ 4 w 1588"/>
                  <a:gd name="T13" fmla="*/ 1 h 436"/>
                  <a:gd name="T14" fmla="*/ 4 w 1588"/>
                  <a:gd name="T15" fmla="*/ 0 h 436"/>
                  <a:gd name="T16" fmla="*/ 4 w 1588"/>
                  <a:gd name="T17" fmla="*/ 1 h 436"/>
                  <a:gd name="T18" fmla="*/ 3 w 1588"/>
                  <a:gd name="T19" fmla="*/ 1 h 436"/>
                  <a:gd name="T20" fmla="*/ 0 w 1588"/>
                  <a:gd name="T21" fmla="*/ 1 h 436"/>
                  <a:gd name="T22" fmla="*/ 0 w 1588"/>
                  <a:gd name="T23" fmla="*/ 1 h 436"/>
                  <a:gd name="T24" fmla="*/ 0 w 1588"/>
                  <a:gd name="T25" fmla="*/ 1 h 4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8"/>
                  <a:gd name="T40" fmla="*/ 0 h 436"/>
                  <a:gd name="T41" fmla="*/ 1588 w 1588"/>
                  <a:gd name="T42" fmla="*/ 436 h 4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8" h="436">
                    <a:moveTo>
                      <a:pt x="0" y="223"/>
                    </a:moveTo>
                    <a:lnTo>
                      <a:pt x="11" y="103"/>
                    </a:lnTo>
                    <a:lnTo>
                      <a:pt x="136" y="98"/>
                    </a:lnTo>
                    <a:lnTo>
                      <a:pt x="686" y="52"/>
                    </a:lnTo>
                    <a:lnTo>
                      <a:pt x="913" y="27"/>
                    </a:lnTo>
                    <a:lnTo>
                      <a:pt x="1377" y="22"/>
                    </a:lnTo>
                    <a:lnTo>
                      <a:pt x="1537" y="17"/>
                    </a:lnTo>
                    <a:lnTo>
                      <a:pt x="1588" y="0"/>
                    </a:lnTo>
                    <a:lnTo>
                      <a:pt x="1558" y="436"/>
                    </a:lnTo>
                    <a:lnTo>
                      <a:pt x="1478" y="30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7" name="Freeform 214"/>
              <p:cNvSpPr>
                <a:spLocks/>
              </p:cNvSpPr>
              <p:nvPr/>
            </p:nvSpPr>
            <p:spPr bwMode="auto">
              <a:xfrm>
                <a:off x="2787" y="2289"/>
                <a:ext cx="431" cy="95"/>
              </a:xfrm>
              <a:custGeom>
                <a:avLst/>
                <a:gdLst>
                  <a:gd name="T0" fmla="*/ 1 w 862"/>
                  <a:gd name="T1" fmla="*/ 0 h 191"/>
                  <a:gd name="T2" fmla="*/ 1 w 862"/>
                  <a:gd name="T3" fmla="*/ 0 h 191"/>
                  <a:gd name="T4" fmla="*/ 0 w 862"/>
                  <a:gd name="T5" fmla="*/ 0 h 191"/>
                  <a:gd name="T6" fmla="*/ 1 w 862"/>
                  <a:gd name="T7" fmla="*/ 0 h 191"/>
                  <a:gd name="T8" fmla="*/ 1 w 862"/>
                  <a:gd name="T9" fmla="*/ 0 h 191"/>
                  <a:gd name="T10" fmla="*/ 1 w 862"/>
                  <a:gd name="T11" fmla="*/ 0 h 191"/>
                  <a:gd name="T12" fmla="*/ 2 w 862"/>
                  <a:gd name="T13" fmla="*/ 0 h 191"/>
                  <a:gd name="T14" fmla="*/ 2 w 862"/>
                  <a:gd name="T15" fmla="*/ 0 h 191"/>
                  <a:gd name="T16" fmla="*/ 2 w 862"/>
                  <a:gd name="T17" fmla="*/ 0 h 191"/>
                  <a:gd name="T18" fmla="*/ 2 w 862"/>
                  <a:gd name="T19" fmla="*/ 0 h 191"/>
                  <a:gd name="T20" fmla="*/ 1 w 862"/>
                  <a:gd name="T21" fmla="*/ 0 h 191"/>
                  <a:gd name="T22" fmla="*/ 1 w 862"/>
                  <a:gd name="T23" fmla="*/ 0 h 191"/>
                  <a:gd name="T24" fmla="*/ 1 w 862"/>
                  <a:gd name="T25" fmla="*/ 0 h 1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2"/>
                  <a:gd name="T40" fmla="*/ 0 h 191"/>
                  <a:gd name="T41" fmla="*/ 862 w 862"/>
                  <a:gd name="T42" fmla="*/ 191 h 1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2" h="191">
                    <a:moveTo>
                      <a:pt x="44" y="0"/>
                    </a:moveTo>
                    <a:lnTo>
                      <a:pt x="46" y="61"/>
                    </a:lnTo>
                    <a:lnTo>
                      <a:pt x="0" y="151"/>
                    </a:lnTo>
                    <a:lnTo>
                      <a:pt x="268" y="91"/>
                    </a:lnTo>
                    <a:lnTo>
                      <a:pt x="403" y="115"/>
                    </a:lnTo>
                    <a:lnTo>
                      <a:pt x="253" y="191"/>
                    </a:lnTo>
                    <a:lnTo>
                      <a:pt x="862" y="151"/>
                    </a:lnTo>
                    <a:lnTo>
                      <a:pt x="849" y="70"/>
                    </a:lnTo>
                    <a:lnTo>
                      <a:pt x="711" y="86"/>
                    </a:lnTo>
                    <a:lnTo>
                      <a:pt x="640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Freeform 215"/>
              <p:cNvSpPr>
                <a:spLocks/>
              </p:cNvSpPr>
              <p:nvPr/>
            </p:nvSpPr>
            <p:spPr bwMode="auto">
              <a:xfrm>
                <a:off x="3127" y="1665"/>
                <a:ext cx="201" cy="643"/>
              </a:xfrm>
              <a:custGeom>
                <a:avLst/>
                <a:gdLst>
                  <a:gd name="T0" fmla="*/ 0 w 403"/>
                  <a:gd name="T1" fmla="*/ 3 h 1284"/>
                  <a:gd name="T2" fmla="*/ 0 w 403"/>
                  <a:gd name="T3" fmla="*/ 3 h 1284"/>
                  <a:gd name="T4" fmla="*/ 0 w 403"/>
                  <a:gd name="T5" fmla="*/ 1 h 1284"/>
                  <a:gd name="T6" fmla="*/ 0 w 403"/>
                  <a:gd name="T7" fmla="*/ 0 h 1284"/>
                  <a:gd name="T8" fmla="*/ 0 w 403"/>
                  <a:gd name="T9" fmla="*/ 1 h 1284"/>
                  <a:gd name="T10" fmla="*/ 0 w 403"/>
                  <a:gd name="T11" fmla="*/ 2 h 1284"/>
                  <a:gd name="T12" fmla="*/ 0 w 403"/>
                  <a:gd name="T13" fmla="*/ 3 h 1284"/>
                  <a:gd name="T14" fmla="*/ 0 w 403"/>
                  <a:gd name="T15" fmla="*/ 3 h 1284"/>
                  <a:gd name="T16" fmla="*/ 0 w 403"/>
                  <a:gd name="T17" fmla="*/ 3 h 1284"/>
                  <a:gd name="T18" fmla="*/ 0 w 403"/>
                  <a:gd name="T19" fmla="*/ 3 h 1284"/>
                  <a:gd name="T20" fmla="*/ 0 w 403"/>
                  <a:gd name="T21" fmla="*/ 3 h 1284"/>
                  <a:gd name="T22" fmla="*/ 0 w 403"/>
                  <a:gd name="T23" fmla="*/ 3 h 1284"/>
                  <a:gd name="T24" fmla="*/ 0 w 403"/>
                  <a:gd name="T25" fmla="*/ 3 h 12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"/>
                  <a:gd name="T40" fmla="*/ 0 h 1284"/>
                  <a:gd name="T41" fmla="*/ 403 w 403"/>
                  <a:gd name="T42" fmla="*/ 1284 h 12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" h="1284">
                    <a:moveTo>
                      <a:pt x="48" y="1226"/>
                    </a:moveTo>
                    <a:lnTo>
                      <a:pt x="161" y="1190"/>
                    </a:lnTo>
                    <a:lnTo>
                      <a:pt x="328" y="231"/>
                    </a:lnTo>
                    <a:lnTo>
                      <a:pt x="383" y="0"/>
                    </a:lnTo>
                    <a:lnTo>
                      <a:pt x="403" y="71"/>
                    </a:lnTo>
                    <a:lnTo>
                      <a:pt x="357" y="566"/>
                    </a:lnTo>
                    <a:lnTo>
                      <a:pt x="277" y="1180"/>
                    </a:lnTo>
                    <a:lnTo>
                      <a:pt x="260" y="1238"/>
                    </a:lnTo>
                    <a:lnTo>
                      <a:pt x="110" y="1284"/>
                    </a:lnTo>
                    <a:lnTo>
                      <a:pt x="0" y="1256"/>
                    </a:lnTo>
                    <a:lnTo>
                      <a:pt x="48" y="122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Freeform 216"/>
              <p:cNvSpPr>
                <a:spLocks/>
              </p:cNvSpPr>
              <p:nvPr/>
            </p:nvSpPr>
            <p:spPr bwMode="auto">
              <a:xfrm>
                <a:off x="2754" y="2188"/>
                <a:ext cx="384" cy="63"/>
              </a:xfrm>
              <a:custGeom>
                <a:avLst/>
                <a:gdLst>
                  <a:gd name="T0" fmla="*/ 0 w 767"/>
                  <a:gd name="T1" fmla="*/ 1 h 126"/>
                  <a:gd name="T2" fmla="*/ 1 w 767"/>
                  <a:gd name="T3" fmla="*/ 1 h 126"/>
                  <a:gd name="T4" fmla="*/ 1 w 767"/>
                  <a:gd name="T5" fmla="*/ 1 h 126"/>
                  <a:gd name="T6" fmla="*/ 2 w 767"/>
                  <a:gd name="T7" fmla="*/ 1 h 126"/>
                  <a:gd name="T8" fmla="*/ 2 w 767"/>
                  <a:gd name="T9" fmla="*/ 1 h 126"/>
                  <a:gd name="T10" fmla="*/ 1 w 767"/>
                  <a:gd name="T11" fmla="*/ 0 h 126"/>
                  <a:gd name="T12" fmla="*/ 0 w 767"/>
                  <a:gd name="T13" fmla="*/ 1 h 126"/>
                  <a:gd name="T14" fmla="*/ 0 w 767"/>
                  <a:gd name="T15" fmla="*/ 1 h 126"/>
                  <a:gd name="T16" fmla="*/ 0 w 767"/>
                  <a:gd name="T17" fmla="*/ 1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7"/>
                  <a:gd name="T28" fmla="*/ 0 h 126"/>
                  <a:gd name="T29" fmla="*/ 767 w 767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7" h="126">
                    <a:moveTo>
                      <a:pt x="0" y="68"/>
                    </a:moveTo>
                    <a:lnTo>
                      <a:pt x="22" y="126"/>
                    </a:lnTo>
                    <a:lnTo>
                      <a:pt x="76" y="100"/>
                    </a:lnTo>
                    <a:lnTo>
                      <a:pt x="767" y="39"/>
                    </a:lnTo>
                    <a:lnTo>
                      <a:pt x="767" y="7"/>
                    </a:lnTo>
                    <a:lnTo>
                      <a:pt x="463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0" name="Freeform 217"/>
              <p:cNvSpPr>
                <a:spLocks/>
              </p:cNvSpPr>
              <p:nvPr/>
            </p:nvSpPr>
            <p:spPr bwMode="auto">
              <a:xfrm>
                <a:off x="2626" y="1595"/>
                <a:ext cx="594" cy="556"/>
              </a:xfrm>
              <a:custGeom>
                <a:avLst/>
                <a:gdLst>
                  <a:gd name="T0" fmla="*/ 1 w 1188"/>
                  <a:gd name="T1" fmla="*/ 3 h 1112"/>
                  <a:gd name="T2" fmla="*/ 1 w 1188"/>
                  <a:gd name="T3" fmla="*/ 1 h 1112"/>
                  <a:gd name="T4" fmla="*/ 0 w 1188"/>
                  <a:gd name="T5" fmla="*/ 1 h 1112"/>
                  <a:gd name="T6" fmla="*/ 1 w 1188"/>
                  <a:gd name="T7" fmla="*/ 1 h 1112"/>
                  <a:gd name="T8" fmla="*/ 1 w 1188"/>
                  <a:gd name="T9" fmla="*/ 1 h 1112"/>
                  <a:gd name="T10" fmla="*/ 2 w 1188"/>
                  <a:gd name="T11" fmla="*/ 1 h 1112"/>
                  <a:gd name="T12" fmla="*/ 3 w 1188"/>
                  <a:gd name="T13" fmla="*/ 1 h 1112"/>
                  <a:gd name="T14" fmla="*/ 3 w 1188"/>
                  <a:gd name="T15" fmla="*/ 0 h 1112"/>
                  <a:gd name="T16" fmla="*/ 3 w 1188"/>
                  <a:gd name="T17" fmla="*/ 1 h 1112"/>
                  <a:gd name="T18" fmla="*/ 3 w 1188"/>
                  <a:gd name="T19" fmla="*/ 1 h 1112"/>
                  <a:gd name="T20" fmla="*/ 3 w 1188"/>
                  <a:gd name="T21" fmla="*/ 1 h 1112"/>
                  <a:gd name="T22" fmla="*/ 2 w 1188"/>
                  <a:gd name="T23" fmla="*/ 1 h 1112"/>
                  <a:gd name="T24" fmla="*/ 2 w 1188"/>
                  <a:gd name="T25" fmla="*/ 1 h 1112"/>
                  <a:gd name="T26" fmla="*/ 1 w 1188"/>
                  <a:gd name="T27" fmla="*/ 1 h 1112"/>
                  <a:gd name="T28" fmla="*/ 1 w 1188"/>
                  <a:gd name="T29" fmla="*/ 1 h 1112"/>
                  <a:gd name="T30" fmla="*/ 1 w 1188"/>
                  <a:gd name="T31" fmla="*/ 2 h 1112"/>
                  <a:gd name="T32" fmla="*/ 1 w 1188"/>
                  <a:gd name="T33" fmla="*/ 2 h 1112"/>
                  <a:gd name="T34" fmla="*/ 1 w 1188"/>
                  <a:gd name="T35" fmla="*/ 3 h 1112"/>
                  <a:gd name="T36" fmla="*/ 1 w 1188"/>
                  <a:gd name="T37" fmla="*/ 3 h 1112"/>
                  <a:gd name="T38" fmla="*/ 1 w 1188"/>
                  <a:gd name="T39" fmla="*/ 3 h 1112"/>
                  <a:gd name="T40" fmla="*/ 1 w 1188"/>
                  <a:gd name="T41" fmla="*/ 3 h 1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8"/>
                  <a:gd name="T64" fmla="*/ 0 h 1112"/>
                  <a:gd name="T65" fmla="*/ 1188 w 1188"/>
                  <a:gd name="T66" fmla="*/ 1112 h 1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8" h="1112">
                    <a:moveTo>
                      <a:pt x="197" y="1112"/>
                    </a:moveTo>
                    <a:lnTo>
                      <a:pt x="15" y="489"/>
                    </a:lnTo>
                    <a:lnTo>
                      <a:pt x="0" y="338"/>
                    </a:lnTo>
                    <a:lnTo>
                      <a:pt x="25" y="272"/>
                    </a:lnTo>
                    <a:lnTo>
                      <a:pt x="130" y="207"/>
                    </a:lnTo>
                    <a:lnTo>
                      <a:pt x="574" y="86"/>
                    </a:lnTo>
                    <a:lnTo>
                      <a:pt x="1063" y="5"/>
                    </a:lnTo>
                    <a:lnTo>
                      <a:pt x="1168" y="0"/>
                    </a:lnTo>
                    <a:lnTo>
                      <a:pt x="1188" y="51"/>
                    </a:lnTo>
                    <a:lnTo>
                      <a:pt x="1153" y="323"/>
                    </a:lnTo>
                    <a:lnTo>
                      <a:pt x="1078" y="171"/>
                    </a:lnTo>
                    <a:lnTo>
                      <a:pt x="911" y="76"/>
                    </a:lnTo>
                    <a:lnTo>
                      <a:pt x="660" y="106"/>
                    </a:lnTo>
                    <a:lnTo>
                      <a:pt x="206" y="272"/>
                    </a:lnTo>
                    <a:lnTo>
                      <a:pt x="110" y="369"/>
                    </a:lnTo>
                    <a:lnTo>
                      <a:pt x="115" y="621"/>
                    </a:lnTo>
                    <a:lnTo>
                      <a:pt x="211" y="898"/>
                    </a:lnTo>
                    <a:lnTo>
                      <a:pt x="232" y="1039"/>
                    </a:lnTo>
                    <a:lnTo>
                      <a:pt x="197" y="111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1" name="Freeform 218"/>
              <p:cNvSpPr>
                <a:spLocks/>
              </p:cNvSpPr>
              <p:nvPr/>
            </p:nvSpPr>
            <p:spPr bwMode="auto">
              <a:xfrm>
                <a:off x="3086" y="2427"/>
                <a:ext cx="256" cy="93"/>
              </a:xfrm>
              <a:custGeom>
                <a:avLst/>
                <a:gdLst>
                  <a:gd name="T0" fmla="*/ 0 w 511"/>
                  <a:gd name="T1" fmla="*/ 0 h 187"/>
                  <a:gd name="T2" fmla="*/ 1 w 511"/>
                  <a:gd name="T3" fmla="*/ 0 h 187"/>
                  <a:gd name="T4" fmla="*/ 1 w 511"/>
                  <a:gd name="T5" fmla="*/ 0 h 187"/>
                  <a:gd name="T6" fmla="*/ 1 w 511"/>
                  <a:gd name="T7" fmla="*/ 0 h 187"/>
                  <a:gd name="T8" fmla="*/ 1 w 511"/>
                  <a:gd name="T9" fmla="*/ 0 h 187"/>
                  <a:gd name="T10" fmla="*/ 1 w 511"/>
                  <a:gd name="T11" fmla="*/ 0 h 187"/>
                  <a:gd name="T12" fmla="*/ 1 w 511"/>
                  <a:gd name="T13" fmla="*/ 0 h 187"/>
                  <a:gd name="T14" fmla="*/ 0 w 511"/>
                  <a:gd name="T15" fmla="*/ 0 h 187"/>
                  <a:gd name="T16" fmla="*/ 0 w 511"/>
                  <a:gd name="T17" fmla="*/ 0 h 187"/>
                  <a:gd name="T18" fmla="*/ 0 w 511"/>
                  <a:gd name="T19" fmla="*/ 0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1"/>
                  <a:gd name="T31" fmla="*/ 0 h 187"/>
                  <a:gd name="T32" fmla="*/ 511 w 511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1" h="187">
                    <a:moveTo>
                      <a:pt x="0" y="179"/>
                    </a:moveTo>
                    <a:lnTo>
                      <a:pt x="40" y="0"/>
                    </a:lnTo>
                    <a:lnTo>
                      <a:pt x="511" y="19"/>
                    </a:lnTo>
                    <a:lnTo>
                      <a:pt x="494" y="107"/>
                    </a:lnTo>
                    <a:lnTo>
                      <a:pt x="469" y="56"/>
                    </a:lnTo>
                    <a:lnTo>
                      <a:pt x="116" y="76"/>
                    </a:lnTo>
                    <a:lnTo>
                      <a:pt x="51" y="187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2" name="Freeform 219"/>
              <p:cNvSpPr>
                <a:spLocks/>
              </p:cNvSpPr>
              <p:nvPr/>
            </p:nvSpPr>
            <p:spPr bwMode="auto">
              <a:xfrm>
                <a:off x="3184" y="2471"/>
                <a:ext cx="125" cy="56"/>
              </a:xfrm>
              <a:custGeom>
                <a:avLst/>
                <a:gdLst>
                  <a:gd name="T0" fmla="*/ 0 w 250"/>
                  <a:gd name="T1" fmla="*/ 0 h 113"/>
                  <a:gd name="T2" fmla="*/ 1 w 250"/>
                  <a:gd name="T3" fmla="*/ 0 h 113"/>
                  <a:gd name="T4" fmla="*/ 1 w 250"/>
                  <a:gd name="T5" fmla="*/ 0 h 113"/>
                  <a:gd name="T6" fmla="*/ 1 w 250"/>
                  <a:gd name="T7" fmla="*/ 0 h 113"/>
                  <a:gd name="T8" fmla="*/ 1 w 250"/>
                  <a:gd name="T9" fmla="*/ 0 h 113"/>
                  <a:gd name="T10" fmla="*/ 1 w 250"/>
                  <a:gd name="T11" fmla="*/ 0 h 113"/>
                  <a:gd name="T12" fmla="*/ 1 w 250"/>
                  <a:gd name="T13" fmla="*/ 0 h 113"/>
                  <a:gd name="T14" fmla="*/ 0 w 250"/>
                  <a:gd name="T15" fmla="*/ 0 h 113"/>
                  <a:gd name="T16" fmla="*/ 0 w 250"/>
                  <a:gd name="T17" fmla="*/ 0 h 113"/>
                  <a:gd name="T18" fmla="*/ 0 w 250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0"/>
                  <a:gd name="T31" fmla="*/ 0 h 113"/>
                  <a:gd name="T32" fmla="*/ 250 w 250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0" h="113">
                    <a:moveTo>
                      <a:pt x="0" y="82"/>
                    </a:moveTo>
                    <a:lnTo>
                      <a:pt x="42" y="109"/>
                    </a:lnTo>
                    <a:lnTo>
                      <a:pt x="136" y="113"/>
                    </a:lnTo>
                    <a:lnTo>
                      <a:pt x="138" y="75"/>
                    </a:lnTo>
                    <a:lnTo>
                      <a:pt x="250" y="10"/>
                    </a:lnTo>
                    <a:lnTo>
                      <a:pt x="72" y="0"/>
                    </a:lnTo>
                    <a:lnTo>
                      <a:pt x="32" y="5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Freeform 220"/>
              <p:cNvSpPr>
                <a:spLocks/>
              </p:cNvSpPr>
              <p:nvPr/>
            </p:nvSpPr>
            <p:spPr bwMode="auto">
              <a:xfrm>
                <a:off x="2366" y="2679"/>
                <a:ext cx="1033" cy="67"/>
              </a:xfrm>
              <a:custGeom>
                <a:avLst/>
                <a:gdLst>
                  <a:gd name="T0" fmla="*/ 1 w 2066"/>
                  <a:gd name="T1" fmla="*/ 1 h 133"/>
                  <a:gd name="T2" fmla="*/ 0 w 2066"/>
                  <a:gd name="T3" fmla="*/ 1 h 133"/>
                  <a:gd name="T4" fmla="*/ 1 w 2066"/>
                  <a:gd name="T5" fmla="*/ 0 h 133"/>
                  <a:gd name="T6" fmla="*/ 4 w 2066"/>
                  <a:gd name="T7" fmla="*/ 1 h 133"/>
                  <a:gd name="T8" fmla="*/ 5 w 2066"/>
                  <a:gd name="T9" fmla="*/ 1 h 133"/>
                  <a:gd name="T10" fmla="*/ 4 w 2066"/>
                  <a:gd name="T11" fmla="*/ 1 h 133"/>
                  <a:gd name="T12" fmla="*/ 2 w 2066"/>
                  <a:gd name="T13" fmla="*/ 1 h 133"/>
                  <a:gd name="T14" fmla="*/ 1 w 2066"/>
                  <a:gd name="T15" fmla="*/ 1 h 133"/>
                  <a:gd name="T16" fmla="*/ 1 w 2066"/>
                  <a:gd name="T17" fmla="*/ 1 h 133"/>
                  <a:gd name="T18" fmla="*/ 1 w 2066"/>
                  <a:gd name="T19" fmla="*/ 1 h 133"/>
                  <a:gd name="T20" fmla="*/ 1 w 2066"/>
                  <a:gd name="T21" fmla="*/ 1 h 133"/>
                  <a:gd name="T22" fmla="*/ 1 w 2066"/>
                  <a:gd name="T23" fmla="*/ 1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6"/>
                  <a:gd name="T37" fmla="*/ 0 h 133"/>
                  <a:gd name="T38" fmla="*/ 2066 w 2066"/>
                  <a:gd name="T39" fmla="*/ 133 h 1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6" h="133">
                    <a:moveTo>
                      <a:pt x="51" y="87"/>
                    </a:moveTo>
                    <a:lnTo>
                      <a:pt x="0" y="30"/>
                    </a:lnTo>
                    <a:lnTo>
                      <a:pt x="151" y="0"/>
                    </a:lnTo>
                    <a:lnTo>
                      <a:pt x="2016" y="35"/>
                    </a:lnTo>
                    <a:lnTo>
                      <a:pt x="2066" y="74"/>
                    </a:lnTo>
                    <a:lnTo>
                      <a:pt x="1987" y="133"/>
                    </a:lnTo>
                    <a:lnTo>
                      <a:pt x="987" y="101"/>
                    </a:lnTo>
                    <a:lnTo>
                      <a:pt x="328" y="76"/>
                    </a:lnTo>
                    <a:lnTo>
                      <a:pt x="119" y="115"/>
                    </a:lnTo>
                    <a:lnTo>
                      <a:pt x="51" y="87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Freeform 221"/>
              <p:cNvSpPr>
                <a:spLocks/>
              </p:cNvSpPr>
              <p:nvPr/>
            </p:nvSpPr>
            <p:spPr bwMode="auto">
              <a:xfrm>
                <a:off x="2568" y="2359"/>
                <a:ext cx="819" cy="66"/>
              </a:xfrm>
              <a:custGeom>
                <a:avLst/>
                <a:gdLst>
                  <a:gd name="T0" fmla="*/ 1 w 1637"/>
                  <a:gd name="T1" fmla="*/ 1 h 132"/>
                  <a:gd name="T2" fmla="*/ 1 w 1637"/>
                  <a:gd name="T3" fmla="*/ 1 h 132"/>
                  <a:gd name="T4" fmla="*/ 1 w 1637"/>
                  <a:gd name="T5" fmla="*/ 1 h 132"/>
                  <a:gd name="T6" fmla="*/ 1 w 1637"/>
                  <a:gd name="T7" fmla="*/ 1 h 132"/>
                  <a:gd name="T8" fmla="*/ 2 w 1637"/>
                  <a:gd name="T9" fmla="*/ 1 h 132"/>
                  <a:gd name="T10" fmla="*/ 2 w 1637"/>
                  <a:gd name="T11" fmla="*/ 1 h 132"/>
                  <a:gd name="T12" fmla="*/ 2 w 1637"/>
                  <a:gd name="T13" fmla="*/ 1 h 132"/>
                  <a:gd name="T14" fmla="*/ 3 w 1637"/>
                  <a:gd name="T15" fmla="*/ 0 h 132"/>
                  <a:gd name="T16" fmla="*/ 3 w 1637"/>
                  <a:gd name="T17" fmla="*/ 1 h 132"/>
                  <a:gd name="T18" fmla="*/ 3 w 1637"/>
                  <a:gd name="T19" fmla="*/ 1 h 132"/>
                  <a:gd name="T20" fmla="*/ 4 w 1637"/>
                  <a:gd name="T21" fmla="*/ 1 h 132"/>
                  <a:gd name="T22" fmla="*/ 4 w 1637"/>
                  <a:gd name="T23" fmla="*/ 1 h 132"/>
                  <a:gd name="T24" fmla="*/ 4 w 1637"/>
                  <a:gd name="T25" fmla="*/ 1 h 132"/>
                  <a:gd name="T26" fmla="*/ 4 w 1637"/>
                  <a:gd name="T27" fmla="*/ 1 h 132"/>
                  <a:gd name="T28" fmla="*/ 4 w 1637"/>
                  <a:gd name="T29" fmla="*/ 1 h 132"/>
                  <a:gd name="T30" fmla="*/ 3 w 1637"/>
                  <a:gd name="T31" fmla="*/ 1 h 132"/>
                  <a:gd name="T32" fmla="*/ 3 w 1637"/>
                  <a:gd name="T33" fmla="*/ 1 h 132"/>
                  <a:gd name="T34" fmla="*/ 3 w 1637"/>
                  <a:gd name="T35" fmla="*/ 1 h 132"/>
                  <a:gd name="T36" fmla="*/ 2 w 1637"/>
                  <a:gd name="T37" fmla="*/ 1 h 132"/>
                  <a:gd name="T38" fmla="*/ 2 w 1637"/>
                  <a:gd name="T39" fmla="*/ 1 h 132"/>
                  <a:gd name="T40" fmla="*/ 2 w 1637"/>
                  <a:gd name="T41" fmla="*/ 1 h 132"/>
                  <a:gd name="T42" fmla="*/ 1 w 1637"/>
                  <a:gd name="T43" fmla="*/ 1 h 132"/>
                  <a:gd name="T44" fmla="*/ 1 w 1637"/>
                  <a:gd name="T45" fmla="*/ 1 h 132"/>
                  <a:gd name="T46" fmla="*/ 1 w 1637"/>
                  <a:gd name="T47" fmla="*/ 1 h 132"/>
                  <a:gd name="T48" fmla="*/ 0 w 1637"/>
                  <a:gd name="T49" fmla="*/ 1 h 132"/>
                  <a:gd name="T50" fmla="*/ 1 w 1637"/>
                  <a:gd name="T51" fmla="*/ 1 h 132"/>
                  <a:gd name="T52" fmla="*/ 1 w 1637"/>
                  <a:gd name="T53" fmla="*/ 1 h 132"/>
                  <a:gd name="T54" fmla="*/ 1 w 1637"/>
                  <a:gd name="T55" fmla="*/ 1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37"/>
                  <a:gd name="T85" fmla="*/ 0 h 132"/>
                  <a:gd name="T86" fmla="*/ 1637 w 1637"/>
                  <a:gd name="T87" fmla="*/ 132 h 13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37" h="132">
                    <a:moveTo>
                      <a:pt x="10" y="111"/>
                    </a:moveTo>
                    <a:lnTo>
                      <a:pt x="151" y="96"/>
                    </a:lnTo>
                    <a:lnTo>
                      <a:pt x="292" y="82"/>
                    </a:lnTo>
                    <a:lnTo>
                      <a:pt x="476" y="62"/>
                    </a:lnTo>
                    <a:lnTo>
                      <a:pt x="562" y="45"/>
                    </a:lnTo>
                    <a:lnTo>
                      <a:pt x="659" y="25"/>
                    </a:lnTo>
                    <a:lnTo>
                      <a:pt x="825" y="13"/>
                    </a:lnTo>
                    <a:lnTo>
                      <a:pt x="1131" y="0"/>
                    </a:lnTo>
                    <a:lnTo>
                      <a:pt x="1437" y="4"/>
                    </a:lnTo>
                    <a:lnTo>
                      <a:pt x="1501" y="4"/>
                    </a:lnTo>
                    <a:lnTo>
                      <a:pt x="1616" y="11"/>
                    </a:lnTo>
                    <a:lnTo>
                      <a:pt x="1632" y="20"/>
                    </a:lnTo>
                    <a:lnTo>
                      <a:pt x="1637" y="38"/>
                    </a:lnTo>
                    <a:lnTo>
                      <a:pt x="1630" y="53"/>
                    </a:lnTo>
                    <a:lnTo>
                      <a:pt x="1611" y="58"/>
                    </a:lnTo>
                    <a:lnTo>
                      <a:pt x="1501" y="51"/>
                    </a:lnTo>
                    <a:lnTo>
                      <a:pt x="1437" y="51"/>
                    </a:lnTo>
                    <a:lnTo>
                      <a:pt x="1133" y="45"/>
                    </a:lnTo>
                    <a:lnTo>
                      <a:pt x="828" y="58"/>
                    </a:lnTo>
                    <a:lnTo>
                      <a:pt x="668" y="70"/>
                    </a:lnTo>
                    <a:lnTo>
                      <a:pt x="569" y="89"/>
                    </a:lnTo>
                    <a:lnTo>
                      <a:pt x="481" y="101"/>
                    </a:lnTo>
                    <a:lnTo>
                      <a:pt x="294" y="116"/>
                    </a:lnTo>
                    <a:lnTo>
                      <a:pt x="12" y="132"/>
                    </a:lnTo>
                    <a:lnTo>
                      <a:pt x="0" y="12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5" name="Freeform 222"/>
              <p:cNvSpPr>
                <a:spLocks/>
              </p:cNvSpPr>
              <p:nvPr/>
            </p:nvSpPr>
            <p:spPr bwMode="auto">
              <a:xfrm>
                <a:off x="3344" y="2366"/>
                <a:ext cx="52" cy="251"/>
              </a:xfrm>
              <a:custGeom>
                <a:avLst/>
                <a:gdLst>
                  <a:gd name="T0" fmla="*/ 1 w 104"/>
                  <a:gd name="T1" fmla="*/ 1 h 500"/>
                  <a:gd name="T2" fmla="*/ 1 w 104"/>
                  <a:gd name="T3" fmla="*/ 1 h 500"/>
                  <a:gd name="T4" fmla="*/ 1 w 104"/>
                  <a:gd name="T5" fmla="*/ 1 h 500"/>
                  <a:gd name="T6" fmla="*/ 1 w 104"/>
                  <a:gd name="T7" fmla="*/ 1 h 500"/>
                  <a:gd name="T8" fmla="*/ 1 w 104"/>
                  <a:gd name="T9" fmla="*/ 1 h 500"/>
                  <a:gd name="T10" fmla="*/ 0 w 104"/>
                  <a:gd name="T11" fmla="*/ 1 h 500"/>
                  <a:gd name="T12" fmla="*/ 1 w 104"/>
                  <a:gd name="T13" fmla="*/ 1 h 500"/>
                  <a:gd name="T14" fmla="*/ 1 w 104"/>
                  <a:gd name="T15" fmla="*/ 1 h 500"/>
                  <a:gd name="T16" fmla="*/ 1 w 104"/>
                  <a:gd name="T17" fmla="*/ 1 h 500"/>
                  <a:gd name="T18" fmla="*/ 1 w 104"/>
                  <a:gd name="T19" fmla="*/ 1 h 500"/>
                  <a:gd name="T20" fmla="*/ 1 w 104"/>
                  <a:gd name="T21" fmla="*/ 0 h 500"/>
                  <a:gd name="T22" fmla="*/ 1 w 104"/>
                  <a:gd name="T23" fmla="*/ 1 h 500"/>
                  <a:gd name="T24" fmla="*/ 1 w 104"/>
                  <a:gd name="T25" fmla="*/ 1 h 5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500"/>
                  <a:gd name="T41" fmla="*/ 104 w 104"/>
                  <a:gd name="T42" fmla="*/ 500 h 5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500">
                    <a:moveTo>
                      <a:pt x="104" y="23"/>
                    </a:moveTo>
                    <a:lnTo>
                      <a:pt x="93" y="162"/>
                    </a:lnTo>
                    <a:lnTo>
                      <a:pt x="71" y="301"/>
                    </a:lnTo>
                    <a:lnTo>
                      <a:pt x="57" y="390"/>
                    </a:lnTo>
                    <a:lnTo>
                      <a:pt x="41" y="500"/>
                    </a:lnTo>
                    <a:lnTo>
                      <a:pt x="0" y="429"/>
                    </a:lnTo>
                    <a:lnTo>
                      <a:pt x="12" y="370"/>
                    </a:lnTo>
                    <a:lnTo>
                      <a:pt x="33" y="295"/>
                    </a:lnTo>
                    <a:lnTo>
                      <a:pt x="56" y="23"/>
                    </a:lnTo>
                    <a:lnTo>
                      <a:pt x="64" y="5"/>
                    </a:lnTo>
                    <a:lnTo>
                      <a:pt x="80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Freeform 223"/>
              <p:cNvSpPr>
                <a:spLocks/>
              </p:cNvSpPr>
              <p:nvPr/>
            </p:nvSpPr>
            <p:spPr bwMode="auto">
              <a:xfrm>
                <a:off x="3080" y="2434"/>
                <a:ext cx="24" cy="84"/>
              </a:xfrm>
              <a:custGeom>
                <a:avLst/>
                <a:gdLst>
                  <a:gd name="T0" fmla="*/ 1 w 47"/>
                  <a:gd name="T1" fmla="*/ 0 h 169"/>
                  <a:gd name="T2" fmla="*/ 1 w 47"/>
                  <a:gd name="T3" fmla="*/ 0 h 169"/>
                  <a:gd name="T4" fmla="*/ 1 w 47"/>
                  <a:gd name="T5" fmla="*/ 0 h 169"/>
                  <a:gd name="T6" fmla="*/ 1 w 47"/>
                  <a:gd name="T7" fmla="*/ 0 h 169"/>
                  <a:gd name="T8" fmla="*/ 1 w 47"/>
                  <a:gd name="T9" fmla="*/ 0 h 169"/>
                  <a:gd name="T10" fmla="*/ 0 w 47"/>
                  <a:gd name="T11" fmla="*/ 0 h 169"/>
                  <a:gd name="T12" fmla="*/ 1 w 47"/>
                  <a:gd name="T13" fmla="*/ 0 h 169"/>
                  <a:gd name="T14" fmla="*/ 1 w 47"/>
                  <a:gd name="T15" fmla="*/ 0 h 169"/>
                  <a:gd name="T16" fmla="*/ 1 w 47"/>
                  <a:gd name="T17" fmla="*/ 0 h 169"/>
                  <a:gd name="T18" fmla="*/ 1 w 47"/>
                  <a:gd name="T19" fmla="*/ 0 h 169"/>
                  <a:gd name="T20" fmla="*/ 1 w 47"/>
                  <a:gd name="T21" fmla="*/ 0 h 169"/>
                  <a:gd name="T22" fmla="*/ 1 w 47"/>
                  <a:gd name="T23" fmla="*/ 0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169"/>
                  <a:gd name="T38" fmla="*/ 47 w 47"/>
                  <a:gd name="T39" fmla="*/ 169 h 1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169">
                    <a:moveTo>
                      <a:pt x="47" y="20"/>
                    </a:moveTo>
                    <a:lnTo>
                      <a:pt x="34" y="65"/>
                    </a:lnTo>
                    <a:lnTo>
                      <a:pt x="22" y="160"/>
                    </a:lnTo>
                    <a:lnTo>
                      <a:pt x="12" y="169"/>
                    </a:lnTo>
                    <a:lnTo>
                      <a:pt x="3" y="158"/>
                    </a:lnTo>
                    <a:lnTo>
                      <a:pt x="0" y="62"/>
                    </a:lnTo>
                    <a:lnTo>
                      <a:pt x="18" y="9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Freeform 224"/>
              <p:cNvSpPr>
                <a:spLocks/>
              </p:cNvSpPr>
              <p:nvPr/>
            </p:nvSpPr>
            <p:spPr bwMode="auto">
              <a:xfrm>
                <a:off x="3090" y="2422"/>
                <a:ext cx="256" cy="22"/>
              </a:xfrm>
              <a:custGeom>
                <a:avLst/>
                <a:gdLst>
                  <a:gd name="T0" fmla="*/ 1 w 512"/>
                  <a:gd name="T1" fmla="*/ 1 h 43"/>
                  <a:gd name="T2" fmla="*/ 1 w 512"/>
                  <a:gd name="T3" fmla="*/ 0 h 43"/>
                  <a:gd name="T4" fmla="*/ 1 w 512"/>
                  <a:gd name="T5" fmla="*/ 1 h 43"/>
                  <a:gd name="T6" fmla="*/ 1 w 512"/>
                  <a:gd name="T7" fmla="*/ 1 h 43"/>
                  <a:gd name="T8" fmla="*/ 1 w 512"/>
                  <a:gd name="T9" fmla="*/ 1 h 43"/>
                  <a:gd name="T10" fmla="*/ 1 w 512"/>
                  <a:gd name="T11" fmla="*/ 1 h 43"/>
                  <a:gd name="T12" fmla="*/ 1 w 512"/>
                  <a:gd name="T13" fmla="*/ 1 h 43"/>
                  <a:gd name="T14" fmla="*/ 1 w 512"/>
                  <a:gd name="T15" fmla="*/ 1 h 43"/>
                  <a:gd name="T16" fmla="*/ 1 w 512"/>
                  <a:gd name="T17" fmla="*/ 1 h 43"/>
                  <a:gd name="T18" fmla="*/ 0 w 512"/>
                  <a:gd name="T19" fmla="*/ 1 h 43"/>
                  <a:gd name="T20" fmla="*/ 1 w 512"/>
                  <a:gd name="T21" fmla="*/ 1 h 43"/>
                  <a:gd name="T22" fmla="*/ 1 w 512"/>
                  <a:gd name="T23" fmla="*/ 1 h 43"/>
                  <a:gd name="T24" fmla="*/ 1 w 512"/>
                  <a:gd name="T25" fmla="*/ 1 h 43"/>
                  <a:gd name="T26" fmla="*/ 1 w 512"/>
                  <a:gd name="T27" fmla="*/ 1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2"/>
                  <a:gd name="T43" fmla="*/ 0 h 43"/>
                  <a:gd name="T44" fmla="*/ 512 w 512"/>
                  <a:gd name="T45" fmla="*/ 43 h 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2" h="43">
                    <a:moveTo>
                      <a:pt x="14" y="13"/>
                    </a:moveTo>
                    <a:lnTo>
                      <a:pt x="183" y="0"/>
                    </a:lnTo>
                    <a:lnTo>
                      <a:pt x="351" y="5"/>
                    </a:lnTo>
                    <a:lnTo>
                      <a:pt x="503" y="24"/>
                    </a:lnTo>
                    <a:lnTo>
                      <a:pt x="512" y="34"/>
                    </a:lnTo>
                    <a:lnTo>
                      <a:pt x="502" y="43"/>
                    </a:lnTo>
                    <a:lnTo>
                      <a:pt x="350" y="43"/>
                    </a:lnTo>
                    <a:lnTo>
                      <a:pt x="184" y="34"/>
                    </a:lnTo>
                    <a:lnTo>
                      <a:pt x="19" y="43"/>
                    </a:lnTo>
                    <a:lnTo>
                      <a:pt x="0" y="31"/>
                    </a:lnTo>
                    <a:lnTo>
                      <a:pt x="3" y="19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8" name="Freeform 225"/>
              <p:cNvSpPr>
                <a:spLocks/>
              </p:cNvSpPr>
              <p:nvPr/>
            </p:nvSpPr>
            <p:spPr bwMode="auto">
              <a:xfrm>
                <a:off x="3178" y="2468"/>
                <a:ext cx="145" cy="42"/>
              </a:xfrm>
              <a:custGeom>
                <a:avLst/>
                <a:gdLst>
                  <a:gd name="T0" fmla="*/ 1 w 290"/>
                  <a:gd name="T1" fmla="*/ 1 h 84"/>
                  <a:gd name="T2" fmla="*/ 1 w 290"/>
                  <a:gd name="T3" fmla="*/ 1 h 84"/>
                  <a:gd name="T4" fmla="*/ 1 w 290"/>
                  <a:gd name="T5" fmla="*/ 1 h 84"/>
                  <a:gd name="T6" fmla="*/ 1 w 290"/>
                  <a:gd name="T7" fmla="*/ 1 h 84"/>
                  <a:gd name="T8" fmla="*/ 1 w 290"/>
                  <a:gd name="T9" fmla="*/ 1 h 84"/>
                  <a:gd name="T10" fmla="*/ 1 w 290"/>
                  <a:gd name="T11" fmla="*/ 1 h 84"/>
                  <a:gd name="T12" fmla="*/ 1 w 290"/>
                  <a:gd name="T13" fmla="*/ 0 h 84"/>
                  <a:gd name="T14" fmla="*/ 1 w 290"/>
                  <a:gd name="T15" fmla="*/ 0 h 84"/>
                  <a:gd name="T16" fmla="*/ 1 w 290"/>
                  <a:gd name="T17" fmla="*/ 1 h 84"/>
                  <a:gd name="T18" fmla="*/ 1 w 290"/>
                  <a:gd name="T19" fmla="*/ 1 h 84"/>
                  <a:gd name="T20" fmla="*/ 1 w 290"/>
                  <a:gd name="T21" fmla="*/ 1 h 84"/>
                  <a:gd name="T22" fmla="*/ 1 w 290"/>
                  <a:gd name="T23" fmla="*/ 1 h 84"/>
                  <a:gd name="T24" fmla="*/ 1 w 290"/>
                  <a:gd name="T25" fmla="*/ 1 h 84"/>
                  <a:gd name="T26" fmla="*/ 1 w 290"/>
                  <a:gd name="T27" fmla="*/ 1 h 84"/>
                  <a:gd name="T28" fmla="*/ 1 w 290"/>
                  <a:gd name="T29" fmla="*/ 1 h 84"/>
                  <a:gd name="T30" fmla="*/ 1 w 290"/>
                  <a:gd name="T31" fmla="*/ 1 h 84"/>
                  <a:gd name="T32" fmla="*/ 1 w 290"/>
                  <a:gd name="T33" fmla="*/ 1 h 84"/>
                  <a:gd name="T34" fmla="*/ 0 w 290"/>
                  <a:gd name="T35" fmla="*/ 1 h 84"/>
                  <a:gd name="T36" fmla="*/ 1 w 290"/>
                  <a:gd name="T37" fmla="*/ 1 h 84"/>
                  <a:gd name="T38" fmla="*/ 1 w 290"/>
                  <a:gd name="T39" fmla="*/ 1 h 84"/>
                  <a:gd name="T40" fmla="*/ 1 w 290"/>
                  <a:gd name="T41" fmla="*/ 1 h 84"/>
                  <a:gd name="T42" fmla="*/ 1 w 290"/>
                  <a:gd name="T43" fmla="*/ 1 h 84"/>
                  <a:gd name="T44" fmla="*/ 1 w 290"/>
                  <a:gd name="T45" fmla="*/ 1 h 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0"/>
                  <a:gd name="T70" fmla="*/ 0 h 84"/>
                  <a:gd name="T71" fmla="*/ 290 w 290"/>
                  <a:gd name="T72" fmla="*/ 84 h 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0" h="84">
                    <a:moveTo>
                      <a:pt x="26" y="21"/>
                    </a:moveTo>
                    <a:lnTo>
                      <a:pt x="20" y="61"/>
                    </a:lnTo>
                    <a:lnTo>
                      <a:pt x="48" y="47"/>
                    </a:lnTo>
                    <a:lnTo>
                      <a:pt x="62" y="21"/>
                    </a:lnTo>
                    <a:lnTo>
                      <a:pt x="67" y="7"/>
                    </a:lnTo>
                    <a:lnTo>
                      <a:pt x="81" y="2"/>
                    </a:lnTo>
                    <a:lnTo>
                      <a:pt x="130" y="0"/>
                    </a:lnTo>
                    <a:lnTo>
                      <a:pt x="229" y="0"/>
                    </a:lnTo>
                    <a:lnTo>
                      <a:pt x="280" y="12"/>
                    </a:lnTo>
                    <a:lnTo>
                      <a:pt x="290" y="21"/>
                    </a:lnTo>
                    <a:lnTo>
                      <a:pt x="280" y="30"/>
                    </a:lnTo>
                    <a:lnTo>
                      <a:pt x="229" y="45"/>
                    </a:lnTo>
                    <a:lnTo>
                      <a:pt x="130" y="45"/>
                    </a:lnTo>
                    <a:lnTo>
                      <a:pt x="96" y="44"/>
                    </a:lnTo>
                    <a:lnTo>
                      <a:pt x="82" y="61"/>
                    </a:lnTo>
                    <a:lnTo>
                      <a:pt x="60" y="74"/>
                    </a:lnTo>
                    <a:lnTo>
                      <a:pt x="10" y="84"/>
                    </a:lnTo>
                    <a:lnTo>
                      <a:pt x="0" y="75"/>
                    </a:lnTo>
                    <a:lnTo>
                      <a:pt x="8" y="13"/>
                    </a:lnTo>
                    <a:lnTo>
                      <a:pt x="21" y="8"/>
                    </a:ln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9" name="Freeform 226"/>
              <p:cNvSpPr>
                <a:spLocks/>
              </p:cNvSpPr>
              <p:nvPr/>
            </p:nvSpPr>
            <p:spPr bwMode="auto">
              <a:xfrm>
                <a:off x="2518" y="2493"/>
                <a:ext cx="782" cy="55"/>
              </a:xfrm>
              <a:custGeom>
                <a:avLst/>
                <a:gdLst>
                  <a:gd name="T0" fmla="*/ 1 w 1564"/>
                  <a:gd name="T1" fmla="*/ 0 h 110"/>
                  <a:gd name="T2" fmla="*/ 1 w 1564"/>
                  <a:gd name="T3" fmla="*/ 1 h 110"/>
                  <a:gd name="T4" fmla="*/ 3 w 1564"/>
                  <a:gd name="T5" fmla="*/ 1 h 110"/>
                  <a:gd name="T6" fmla="*/ 3 w 1564"/>
                  <a:gd name="T7" fmla="*/ 1 h 110"/>
                  <a:gd name="T8" fmla="*/ 4 w 1564"/>
                  <a:gd name="T9" fmla="*/ 1 h 110"/>
                  <a:gd name="T10" fmla="*/ 4 w 1564"/>
                  <a:gd name="T11" fmla="*/ 1 h 110"/>
                  <a:gd name="T12" fmla="*/ 4 w 1564"/>
                  <a:gd name="T13" fmla="*/ 1 h 110"/>
                  <a:gd name="T14" fmla="*/ 4 w 1564"/>
                  <a:gd name="T15" fmla="*/ 1 h 110"/>
                  <a:gd name="T16" fmla="*/ 4 w 1564"/>
                  <a:gd name="T17" fmla="*/ 1 h 110"/>
                  <a:gd name="T18" fmla="*/ 3 w 1564"/>
                  <a:gd name="T19" fmla="*/ 1 h 110"/>
                  <a:gd name="T20" fmla="*/ 3 w 1564"/>
                  <a:gd name="T21" fmla="*/ 1 h 110"/>
                  <a:gd name="T22" fmla="*/ 1 w 1564"/>
                  <a:gd name="T23" fmla="*/ 1 h 110"/>
                  <a:gd name="T24" fmla="*/ 1 w 1564"/>
                  <a:gd name="T25" fmla="*/ 1 h 110"/>
                  <a:gd name="T26" fmla="*/ 1 w 1564"/>
                  <a:gd name="T27" fmla="*/ 1 h 110"/>
                  <a:gd name="T28" fmla="*/ 0 w 1564"/>
                  <a:gd name="T29" fmla="*/ 1 h 110"/>
                  <a:gd name="T30" fmla="*/ 1 w 1564"/>
                  <a:gd name="T31" fmla="*/ 0 h 110"/>
                  <a:gd name="T32" fmla="*/ 1 w 1564"/>
                  <a:gd name="T33" fmla="*/ 0 h 110"/>
                  <a:gd name="T34" fmla="*/ 1 w 1564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4"/>
                  <a:gd name="T55" fmla="*/ 0 h 110"/>
                  <a:gd name="T56" fmla="*/ 1564 w 1564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4" h="110">
                    <a:moveTo>
                      <a:pt x="10" y="0"/>
                    </a:moveTo>
                    <a:lnTo>
                      <a:pt x="397" y="13"/>
                    </a:lnTo>
                    <a:lnTo>
                      <a:pt x="1136" y="43"/>
                    </a:lnTo>
                    <a:lnTo>
                      <a:pt x="1350" y="51"/>
                    </a:lnTo>
                    <a:lnTo>
                      <a:pt x="1541" y="63"/>
                    </a:lnTo>
                    <a:lnTo>
                      <a:pt x="1559" y="70"/>
                    </a:lnTo>
                    <a:lnTo>
                      <a:pt x="1564" y="86"/>
                    </a:lnTo>
                    <a:lnTo>
                      <a:pt x="1559" y="103"/>
                    </a:lnTo>
                    <a:lnTo>
                      <a:pt x="1541" y="110"/>
                    </a:lnTo>
                    <a:lnTo>
                      <a:pt x="1346" y="98"/>
                    </a:lnTo>
                    <a:lnTo>
                      <a:pt x="1132" y="90"/>
                    </a:lnTo>
                    <a:lnTo>
                      <a:pt x="394" y="47"/>
                    </a:lnTo>
                    <a:lnTo>
                      <a:pt x="202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Freeform 227"/>
              <p:cNvSpPr>
                <a:spLocks/>
              </p:cNvSpPr>
              <p:nvPr/>
            </p:nvSpPr>
            <p:spPr bwMode="auto">
              <a:xfrm>
                <a:off x="2402" y="2660"/>
                <a:ext cx="712" cy="42"/>
              </a:xfrm>
              <a:custGeom>
                <a:avLst/>
                <a:gdLst>
                  <a:gd name="T0" fmla="*/ 1 w 1424"/>
                  <a:gd name="T1" fmla="*/ 0 h 85"/>
                  <a:gd name="T2" fmla="*/ 1 w 1424"/>
                  <a:gd name="T3" fmla="*/ 0 h 85"/>
                  <a:gd name="T4" fmla="*/ 2 w 1424"/>
                  <a:gd name="T5" fmla="*/ 0 h 85"/>
                  <a:gd name="T6" fmla="*/ 2 w 1424"/>
                  <a:gd name="T7" fmla="*/ 0 h 85"/>
                  <a:gd name="T8" fmla="*/ 3 w 1424"/>
                  <a:gd name="T9" fmla="*/ 0 h 85"/>
                  <a:gd name="T10" fmla="*/ 3 w 1424"/>
                  <a:gd name="T11" fmla="*/ 0 h 85"/>
                  <a:gd name="T12" fmla="*/ 3 w 1424"/>
                  <a:gd name="T13" fmla="*/ 0 h 85"/>
                  <a:gd name="T14" fmla="*/ 3 w 1424"/>
                  <a:gd name="T15" fmla="*/ 0 h 85"/>
                  <a:gd name="T16" fmla="*/ 3 w 1424"/>
                  <a:gd name="T17" fmla="*/ 0 h 85"/>
                  <a:gd name="T18" fmla="*/ 3 w 1424"/>
                  <a:gd name="T19" fmla="*/ 0 h 85"/>
                  <a:gd name="T20" fmla="*/ 3 w 1424"/>
                  <a:gd name="T21" fmla="*/ 0 h 85"/>
                  <a:gd name="T22" fmla="*/ 2 w 1424"/>
                  <a:gd name="T23" fmla="*/ 0 h 85"/>
                  <a:gd name="T24" fmla="*/ 1 w 1424"/>
                  <a:gd name="T25" fmla="*/ 0 h 85"/>
                  <a:gd name="T26" fmla="*/ 1 w 1424"/>
                  <a:gd name="T27" fmla="*/ 0 h 85"/>
                  <a:gd name="T28" fmla="*/ 1 w 1424"/>
                  <a:gd name="T29" fmla="*/ 0 h 85"/>
                  <a:gd name="T30" fmla="*/ 0 w 1424"/>
                  <a:gd name="T31" fmla="*/ 0 h 85"/>
                  <a:gd name="T32" fmla="*/ 1 w 1424"/>
                  <a:gd name="T33" fmla="*/ 0 h 85"/>
                  <a:gd name="T34" fmla="*/ 1 w 1424"/>
                  <a:gd name="T35" fmla="*/ 0 h 85"/>
                  <a:gd name="T36" fmla="*/ 1 w 1424"/>
                  <a:gd name="T37" fmla="*/ 0 h 85"/>
                  <a:gd name="T38" fmla="*/ 1 w 1424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24"/>
                  <a:gd name="T61" fmla="*/ 0 h 85"/>
                  <a:gd name="T62" fmla="*/ 1424 w 1424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24" h="85">
                    <a:moveTo>
                      <a:pt x="15" y="4"/>
                    </a:moveTo>
                    <a:lnTo>
                      <a:pt x="273" y="0"/>
                    </a:lnTo>
                    <a:lnTo>
                      <a:pt x="698" y="15"/>
                    </a:lnTo>
                    <a:lnTo>
                      <a:pt x="897" y="27"/>
                    </a:lnTo>
                    <a:lnTo>
                      <a:pt x="1123" y="37"/>
                    </a:lnTo>
                    <a:lnTo>
                      <a:pt x="1270" y="47"/>
                    </a:lnTo>
                    <a:lnTo>
                      <a:pt x="1415" y="55"/>
                    </a:lnTo>
                    <a:lnTo>
                      <a:pt x="1424" y="64"/>
                    </a:lnTo>
                    <a:lnTo>
                      <a:pt x="1415" y="74"/>
                    </a:lnTo>
                    <a:lnTo>
                      <a:pt x="1268" y="80"/>
                    </a:lnTo>
                    <a:lnTo>
                      <a:pt x="1121" y="85"/>
                    </a:lnTo>
                    <a:lnTo>
                      <a:pt x="697" y="64"/>
                    </a:lnTo>
                    <a:lnTo>
                      <a:pt x="498" y="53"/>
                    </a:lnTo>
                    <a:lnTo>
                      <a:pt x="273" y="50"/>
                    </a:lnTo>
                    <a:lnTo>
                      <a:pt x="17" y="37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Freeform 228"/>
              <p:cNvSpPr>
                <a:spLocks/>
              </p:cNvSpPr>
              <p:nvPr/>
            </p:nvSpPr>
            <p:spPr bwMode="auto">
              <a:xfrm>
                <a:off x="3321" y="2539"/>
                <a:ext cx="95" cy="141"/>
              </a:xfrm>
              <a:custGeom>
                <a:avLst/>
                <a:gdLst>
                  <a:gd name="T0" fmla="*/ 1 w 190"/>
                  <a:gd name="T1" fmla="*/ 1 h 281"/>
                  <a:gd name="T2" fmla="*/ 1 w 190"/>
                  <a:gd name="T3" fmla="*/ 1 h 281"/>
                  <a:gd name="T4" fmla="*/ 1 w 190"/>
                  <a:gd name="T5" fmla="*/ 1 h 281"/>
                  <a:gd name="T6" fmla="*/ 1 w 190"/>
                  <a:gd name="T7" fmla="*/ 1 h 281"/>
                  <a:gd name="T8" fmla="*/ 1 w 190"/>
                  <a:gd name="T9" fmla="*/ 1 h 281"/>
                  <a:gd name="T10" fmla="*/ 1 w 190"/>
                  <a:gd name="T11" fmla="*/ 1 h 281"/>
                  <a:gd name="T12" fmla="*/ 1 w 190"/>
                  <a:gd name="T13" fmla="*/ 1 h 281"/>
                  <a:gd name="T14" fmla="*/ 1 w 190"/>
                  <a:gd name="T15" fmla="*/ 1 h 281"/>
                  <a:gd name="T16" fmla="*/ 1 w 190"/>
                  <a:gd name="T17" fmla="*/ 1 h 281"/>
                  <a:gd name="T18" fmla="*/ 1 w 190"/>
                  <a:gd name="T19" fmla="*/ 1 h 281"/>
                  <a:gd name="T20" fmla="*/ 1 w 190"/>
                  <a:gd name="T21" fmla="*/ 1 h 281"/>
                  <a:gd name="T22" fmla="*/ 1 w 190"/>
                  <a:gd name="T23" fmla="*/ 1 h 281"/>
                  <a:gd name="T24" fmla="*/ 1 w 190"/>
                  <a:gd name="T25" fmla="*/ 1 h 281"/>
                  <a:gd name="T26" fmla="*/ 0 w 190"/>
                  <a:gd name="T27" fmla="*/ 1 h 281"/>
                  <a:gd name="T28" fmla="*/ 1 w 190"/>
                  <a:gd name="T29" fmla="*/ 0 h 281"/>
                  <a:gd name="T30" fmla="*/ 1 w 190"/>
                  <a:gd name="T31" fmla="*/ 1 h 281"/>
                  <a:gd name="T32" fmla="*/ 1 w 190"/>
                  <a:gd name="T33" fmla="*/ 1 h 281"/>
                  <a:gd name="T34" fmla="*/ 1 w 190"/>
                  <a:gd name="T35" fmla="*/ 1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0"/>
                  <a:gd name="T55" fmla="*/ 0 h 281"/>
                  <a:gd name="T56" fmla="*/ 190 w 190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0" h="281">
                    <a:moveTo>
                      <a:pt x="16" y="5"/>
                    </a:moveTo>
                    <a:lnTo>
                      <a:pt x="35" y="45"/>
                    </a:lnTo>
                    <a:lnTo>
                      <a:pt x="54" y="79"/>
                    </a:lnTo>
                    <a:lnTo>
                      <a:pt x="77" y="112"/>
                    </a:lnTo>
                    <a:lnTo>
                      <a:pt x="106" y="148"/>
                    </a:lnTo>
                    <a:lnTo>
                      <a:pt x="190" y="259"/>
                    </a:lnTo>
                    <a:lnTo>
                      <a:pt x="185" y="276"/>
                    </a:lnTo>
                    <a:lnTo>
                      <a:pt x="171" y="281"/>
                    </a:lnTo>
                    <a:lnTo>
                      <a:pt x="149" y="262"/>
                    </a:lnTo>
                    <a:lnTo>
                      <a:pt x="142" y="233"/>
                    </a:lnTo>
                    <a:lnTo>
                      <a:pt x="125" y="210"/>
                    </a:lnTo>
                    <a:lnTo>
                      <a:pt x="82" y="167"/>
                    </a:lnTo>
                    <a:lnTo>
                      <a:pt x="34" y="93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2" name="Freeform 229"/>
              <p:cNvSpPr>
                <a:spLocks/>
              </p:cNvSpPr>
              <p:nvPr/>
            </p:nvSpPr>
            <p:spPr bwMode="auto">
              <a:xfrm>
                <a:off x="3365" y="2693"/>
                <a:ext cx="54" cy="54"/>
              </a:xfrm>
              <a:custGeom>
                <a:avLst/>
                <a:gdLst>
                  <a:gd name="T0" fmla="*/ 0 w 109"/>
                  <a:gd name="T1" fmla="*/ 1 h 108"/>
                  <a:gd name="T2" fmla="*/ 0 w 109"/>
                  <a:gd name="T3" fmla="*/ 1 h 108"/>
                  <a:gd name="T4" fmla="*/ 0 w 109"/>
                  <a:gd name="T5" fmla="*/ 1 h 108"/>
                  <a:gd name="T6" fmla="*/ 0 w 109"/>
                  <a:gd name="T7" fmla="*/ 1 h 108"/>
                  <a:gd name="T8" fmla="*/ 0 w 109"/>
                  <a:gd name="T9" fmla="*/ 1 h 108"/>
                  <a:gd name="T10" fmla="*/ 0 w 109"/>
                  <a:gd name="T11" fmla="*/ 1 h 108"/>
                  <a:gd name="T12" fmla="*/ 0 w 109"/>
                  <a:gd name="T13" fmla="*/ 1 h 108"/>
                  <a:gd name="T14" fmla="*/ 0 w 109"/>
                  <a:gd name="T15" fmla="*/ 1 h 108"/>
                  <a:gd name="T16" fmla="*/ 0 w 109"/>
                  <a:gd name="T17" fmla="*/ 0 h 108"/>
                  <a:gd name="T18" fmla="*/ 0 w 109"/>
                  <a:gd name="T19" fmla="*/ 1 h 108"/>
                  <a:gd name="T20" fmla="*/ 0 w 109"/>
                  <a:gd name="T21" fmla="*/ 1 h 108"/>
                  <a:gd name="T22" fmla="*/ 0 w 109"/>
                  <a:gd name="T23" fmla="*/ 1 h 1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08"/>
                  <a:gd name="T38" fmla="*/ 109 w 109"/>
                  <a:gd name="T39" fmla="*/ 108 h 1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08">
                    <a:moveTo>
                      <a:pt x="109" y="14"/>
                    </a:moveTo>
                    <a:lnTo>
                      <a:pt x="90" y="41"/>
                    </a:lnTo>
                    <a:lnTo>
                      <a:pt x="71" y="64"/>
                    </a:lnTo>
                    <a:lnTo>
                      <a:pt x="28" y="108"/>
                    </a:lnTo>
                    <a:lnTo>
                      <a:pt x="4" y="108"/>
                    </a:lnTo>
                    <a:lnTo>
                      <a:pt x="0" y="98"/>
                    </a:lnTo>
                    <a:lnTo>
                      <a:pt x="4" y="85"/>
                    </a:lnTo>
                    <a:lnTo>
                      <a:pt x="93" y="3"/>
                    </a:lnTo>
                    <a:lnTo>
                      <a:pt x="107" y="0"/>
                    </a:lnTo>
                    <a:lnTo>
                      <a:pt x="10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Freeform 230"/>
              <p:cNvSpPr>
                <a:spLocks/>
              </p:cNvSpPr>
              <p:nvPr/>
            </p:nvSpPr>
            <p:spPr bwMode="auto">
              <a:xfrm>
                <a:off x="2383" y="2713"/>
                <a:ext cx="999" cy="41"/>
              </a:xfrm>
              <a:custGeom>
                <a:avLst/>
                <a:gdLst>
                  <a:gd name="T0" fmla="*/ 0 w 2000"/>
                  <a:gd name="T1" fmla="*/ 1 h 81"/>
                  <a:gd name="T2" fmla="*/ 0 w 2000"/>
                  <a:gd name="T3" fmla="*/ 1 h 81"/>
                  <a:gd name="T4" fmla="*/ 0 w 2000"/>
                  <a:gd name="T5" fmla="*/ 1 h 81"/>
                  <a:gd name="T6" fmla="*/ 0 w 2000"/>
                  <a:gd name="T7" fmla="*/ 1 h 81"/>
                  <a:gd name="T8" fmla="*/ 0 w 2000"/>
                  <a:gd name="T9" fmla="*/ 0 h 81"/>
                  <a:gd name="T10" fmla="*/ 1 w 2000"/>
                  <a:gd name="T11" fmla="*/ 0 h 81"/>
                  <a:gd name="T12" fmla="*/ 2 w 2000"/>
                  <a:gd name="T13" fmla="*/ 1 h 81"/>
                  <a:gd name="T14" fmla="*/ 2 w 2000"/>
                  <a:gd name="T15" fmla="*/ 1 h 81"/>
                  <a:gd name="T16" fmla="*/ 2 w 2000"/>
                  <a:gd name="T17" fmla="*/ 1 h 81"/>
                  <a:gd name="T18" fmla="*/ 2 w 2000"/>
                  <a:gd name="T19" fmla="*/ 1 h 81"/>
                  <a:gd name="T20" fmla="*/ 3 w 2000"/>
                  <a:gd name="T21" fmla="*/ 1 h 81"/>
                  <a:gd name="T22" fmla="*/ 3 w 2000"/>
                  <a:gd name="T23" fmla="*/ 1 h 81"/>
                  <a:gd name="T24" fmla="*/ 3 w 2000"/>
                  <a:gd name="T25" fmla="*/ 1 h 81"/>
                  <a:gd name="T26" fmla="*/ 3 w 2000"/>
                  <a:gd name="T27" fmla="*/ 1 h 81"/>
                  <a:gd name="T28" fmla="*/ 3 w 2000"/>
                  <a:gd name="T29" fmla="*/ 1 h 81"/>
                  <a:gd name="T30" fmla="*/ 3 w 2000"/>
                  <a:gd name="T31" fmla="*/ 1 h 81"/>
                  <a:gd name="T32" fmla="*/ 3 w 2000"/>
                  <a:gd name="T33" fmla="*/ 1 h 81"/>
                  <a:gd name="T34" fmla="*/ 2 w 2000"/>
                  <a:gd name="T35" fmla="*/ 1 h 81"/>
                  <a:gd name="T36" fmla="*/ 2 w 2000"/>
                  <a:gd name="T37" fmla="*/ 1 h 81"/>
                  <a:gd name="T38" fmla="*/ 2 w 2000"/>
                  <a:gd name="T39" fmla="*/ 1 h 81"/>
                  <a:gd name="T40" fmla="*/ 2 w 2000"/>
                  <a:gd name="T41" fmla="*/ 1 h 81"/>
                  <a:gd name="T42" fmla="*/ 1 w 2000"/>
                  <a:gd name="T43" fmla="*/ 1 h 81"/>
                  <a:gd name="T44" fmla="*/ 0 w 2000"/>
                  <a:gd name="T45" fmla="*/ 1 h 81"/>
                  <a:gd name="T46" fmla="*/ 0 w 2000"/>
                  <a:gd name="T47" fmla="*/ 1 h 81"/>
                  <a:gd name="T48" fmla="*/ 0 w 2000"/>
                  <a:gd name="T49" fmla="*/ 1 h 81"/>
                  <a:gd name="T50" fmla="*/ 0 w 2000"/>
                  <a:gd name="T51" fmla="*/ 1 h 81"/>
                  <a:gd name="T52" fmla="*/ 0 w 2000"/>
                  <a:gd name="T53" fmla="*/ 1 h 81"/>
                  <a:gd name="T54" fmla="*/ 0 w 2000"/>
                  <a:gd name="T55" fmla="*/ 1 h 81"/>
                  <a:gd name="T56" fmla="*/ 0 w 2000"/>
                  <a:gd name="T57" fmla="*/ 1 h 81"/>
                  <a:gd name="T58" fmla="*/ 0 w 2000"/>
                  <a:gd name="T59" fmla="*/ 1 h 81"/>
                  <a:gd name="T60" fmla="*/ 0 w 2000"/>
                  <a:gd name="T61" fmla="*/ 1 h 8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00"/>
                  <a:gd name="T94" fmla="*/ 0 h 81"/>
                  <a:gd name="T95" fmla="*/ 2000 w 2000"/>
                  <a:gd name="T96" fmla="*/ 81 h 8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00" h="81">
                    <a:moveTo>
                      <a:pt x="17" y="14"/>
                    </a:moveTo>
                    <a:lnTo>
                      <a:pt x="127" y="23"/>
                    </a:lnTo>
                    <a:lnTo>
                      <a:pt x="215" y="10"/>
                    </a:lnTo>
                    <a:lnTo>
                      <a:pt x="293" y="2"/>
                    </a:lnTo>
                    <a:lnTo>
                      <a:pt x="459" y="0"/>
                    </a:lnTo>
                    <a:lnTo>
                      <a:pt x="528" y="0"/>
                    </a:lnTo>
                    <a:lnTo>
                      <a:pt x="1261" y="14"/>
                    </a:lnTo>
                    <a:lnTo>
                      <a:pt x="1322" y="15"/>
                    </a:lnTo>
                    <a:lnTo>
                      <a:pt x="1353" y="16"/>
                    </a:lnTo>
                    <a:lnTo>
                      <a:pt x="1533" y="21"/>
                    </a:lnTo>
                    <a:lnTo>
                      <a:pt x="1564" y="27"/>
                    </a:lnTo>
                    <a:lnTo>
                      <a:pt x="1951" y="40"/>
                    </a:lnTo>
                    <a:lnTo>
                      <a:pt x="2000" y="40"/>
                    </a:lnTo>
                    <a:lnTo>
                      <a:pt x="1982" y="75"/>
                    </a:lnTo>
                    <a:lnTo>
                      <a:pt x="1951" y="81"/>
                    </a:lnTo>
                    <a:lnTo>
                      <a:pt x="1756" y="71"/>
                    </a:lnTo>
                    <a:lnTo>
                      <a:pt x="1562" y="61"/>
                    </a:lnTo>
                    <a:lnTo>
                      <a:pt x="1531" y="59"/>
                    </a:lnTo>
                    <a:lnTo>
                      <a:pt x="1351" y="54"/>
                    </a:lnTo>
                    <a:lnTo>
                      <a:pt x="1320" y="49"/>
                    </a:lnTo>
                    <a:lnTo>
                      <a:pt x="1261" y="52"/>
                    </a:lnTo>
                    <a:lnTo>
                      <a:pt x="528" y="37"/>
                    </a:lnTo>
                    <a:lnTo>
                      <a:pt x="459" y="37"/>
                    </a:lnTo>
                    <a:lnTo>
                      <a:pt x="294" y="30"/>
                    </a:lnTo>
                    <a:lnTo>
                      <a:pt x="129" y="42"/>
                    </a:lnTo>
                    <a:lnTo>
                      <a:pt x="11" y="42"/>
                    </a:lnTo>
                    <a:lnTo>
                      <a:pt x="0" y="25"/>
                    </a:lnTo>
                    <a:lnTo>
                      <a:pt x="5" y="16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Freeform 231"/>
              <p:cNvSpPr>
                <a:spLocks/>
              </p:cNvSpPr>
              <p:nvPr/>
            </p:nvSpPr>
            <p:spPr bwMode="auto">
              <a:xfrm>
                <a:off x="2571" y="2546"/>
                <a:ext cx="533" cy="56"/>
              </a:xfrm>
              <a:custGeom>
                <a:avLst/>
                <a:gdLst>
                  <a:gd name="T0" fmla="*/ 1 w 1066"/>
                  <a:gd name="T1" fmla="*/ 0 h 111"/>
                  <a:gd name="T2" fmla="*/ 1 w 1066"/>
                  <a:gd name="T3" fmla="*/ 1 h 111"/>
                  <a:gd name="T4" fmla="*/ 1 w 1066"/>
                  <a:gd name="T5" fmla="*/ 1 h 111"/>
                  <a:gd name="T6" fmla="*/ 2 w 1066"/>
                  <a:gd name="T7" fmla="*/ 1 h 111"/>
                  <a:gd name="T8" fmla="*/ 2 w 1066"/>
                  <a:gd name="T9" fmla="*/ 1 h 111"/>
                  <a:gd name="T10" fmla="*/ 2 w 1066"/>
                  <a:gd name="T11" fmla="*/ 1 h 111"/>
                  <a:gd name="T12" fmla="*/ 3 w 1066"/>
                  <a:gd name="T13" fmla="*/ 1 h 111"/>
                  <a:gd name="T14" fmla="*/ 3 w 1066"/>
                  <a:gd name="T15" fmla="*/ 1 h 111"/>
                  <a:gd name="T16" fmla="*/ 3 w 1066"/>
                  <a:gd name="T17" fmla="*/ 1 h 111"/>
                  <a:gd name="T18" fmla="*/ 2 w 1066"/>
                  <a:gd name="T19" fmla="*/ 1 h 111"/>
                  <a:gd name="T20" fmla="*/ 1 w 1066"/>
                  <a:gd name="T21" fmla="*/ 1 h 111"/>
                  <a:gd name="T22" fmla="*/ 1 w 1066"/>
                  <a:gd name="T23" fmla="*/ 1 h 111"/>
                  <a:gd name="T24" fmla="*/ 0 w 1066"/>
                  <a:gd name="T25" fmla="*/ 1 h 111"/>
                  <a:gd name="T26" fmla="*/ 1 w 1066"/>
                  <a:gd name="T27" fmla="*/ 1 h 111"/>
                  <a:gd name="T28" fmla="*/ 1 w 1066"/>
                  <a:gd name="T29" fmla="*/ 0 h 111"/>
                  <a:gd name="T30" fmla="*/ 1 w 1066"/>
                  <a:gd name="T31" fmla="*/ 0 h 111"/>
                  <a:gd name="T32" fmla="*/ 1 w 1066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66"/>
                  <a:gd name="T52" fmla="*/ 0 h 111"/>
                  <a:gd name="T53" fmla="*/ 1066 w 1066"/>
                  <a:gd name="T54" fmla="*/ 111 h 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66" h="111">
                    <a:moveTo>
                      <a:pt x="19" y="0"/>
                    </a:moveTo>
                    <a:lnTo>
                      <a:pt x="267" y="10"/>
                    </a:lnTo>
                    <a:lnTo>
                      <a:pt x="429" y="26"/>
                    </a:lnTo>
                    <a:lnTo>
                      <a:pt x="571" y="39"/>
                    </a:lnTo>
                    <a:lnTo>
                      <a:pt x="876" y="65"/>
                    </a:lnTo>
                    <a:lnTo>
                      <a:pt x="966" y="79"/>
                    </a:lnTo>
                    <a:lnTo>
                      <a:pt x="1057" y="91"/>
                    </a:lnTo>
                    <a:lnTo>
                      <a:pt x="1066" y="101"/>
                    </a:lnTo>
                    <a:lnTo>
                      <a:pt x="1057" y="110"/>
                    </a:lnTo>
                    <a:lnTo>
                      <a:pt x="872" y="111"/>
                    </a:lnTo>
                    <a:lnTo>
                      <a:pt x="261" y="54"/>
                    </a:lnTo>
                    <a:lnTo>
                      <a:pt x="16" y="34"/>
                    </a:lnTo>
                    <a:lnTo>
                      <a:pt x="0" y="15"/>
                    </a:lnTo>
                    <a:lnTo>
                      <a:pt x="7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" name="Freeform 232"/>
              <p:cNvSpPr>
                <a:spLocks/>
              </p:cNvSpPr>
              <p:nvPr/>
            </p:nvSpPr>
            <p:spPr bwMode="auto">
              <a:xfrm>
                <a:off x="2544" y="2597"/>
                <a:ext cx="388" cy="41"/>
              </a:xfrm>
              <a:custGeom>
                <a:avLst/>
                <a:gdLst>
                  <a:gd name="T0" fmla="*/ 1 w 776"/>
                  <a:gd name="T1" fmla="*/ 0 h 82"/>
                  <a:gd name="T2" fmla="*/ 1 w 776"/>
                  <a:gd name="T3" fmla="*/ 1 h 82"/>
                  <a:gd name="T4" fmla="*/ 1 w 776"/>
                  <a:gd name="T5" fmla="*/ 1 h 82"/>
                  <a:gd name="T6" fmla="*/ 2 w 776"/>
                  <a:gd name="T7" fmla="*/ 1 h 82"/>
                  <a:gd name="T8" fmla="*/ 2 w 776"/>
                  <a:gd name="T9" fmla="*/ 1 h 82"/>
                  <a:gd name="T10" fmla="*/ 2 w 776"/>
                  <a:gd name="T11" fmla="*/ 1 h 82"/>
                  <a:gd name="T12" fmla="*/ 2 w 776"/>
                  <a:gd name="T13" fmla="*/ 1 h 82"/>
                  <a:gd name="T14" fmla="*/ 2 w 776"/>
                  <a:gd name="T15" fmla="*/ 1 h 82"/>
                  <a:gd name="T16" fmla="*/ 1 w 776"/>
                  <a:gd name="T17" fmla="*/ 1 h 82"/>
                  <a:gd name="T18" fmla="*/ 1 w 776"/>
                  <a:gd name="T19" fmla="*/ 1 h 82"/>
                  <a:gd name="T20" fmla="*/ 1 w 776"/>
                  <a:gd name="T21" fmla="*/ 1 h 82"/>
                  <a:gd name="T22" fmla="*/ 1 w 776"/>
                  <a:gd name="T23" fmla="*/ 1 h 82"/>
                  <a:gd name="T24" fmla="*/ 0 w 776"/>
                  <a:gd name="T25" fmla="*/ 1 h 82"/>
                  <a:gd name="T26" fmla="*/ 1 w 776"/>
                  <a:gd name="T27" fmla="*/ 0 h 82"/>
                  <a:gd name="T28" fmla="*/ 1 w 776"/>
                  <a:gd name="T29" fmla="*/ 0 h 82"/>
                  <a:gd name="T30" fmla="*/ 1 w 776"/>
                  <a:gd name="T31" fmla="*/ 0 h 8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6"/>
                  <a:gd name="T49" fmla="*/ 0 h 82"/>
                  <a:gd name="T50" fmla="*/ 776 w 776"/>
                  <a:gd name="T51" fmla="*/ 82 h 8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6" h="82">
                    <a:moveTo>
                      <a:pt x="10" y="0"/>
                    </a:moveTo>
                    <a:lnTo>
                      <a:pt x="245" y="10"/>
                    </a:lnTo>
                    <a:lnTo>
                      <a:pt x="388" y="21"/>
                    </a:lnTo>
                    <a:lnTo>
                      <a:pt x="578" y="40"/>
                    </a:lnTo>
                    <a:lnTo>
                      <a:pt x="665" y="53"/>
                    </a:lnTo>
                    <a:lnTo>
                      <a:pt x="767" y="64"/>
                    </a:lnTo>
                    <a:lnTo>
                      <a:pt x="776" y="75"/>
                    </a:lnTo>
                    <a:lnTo>
                      <a:pt x="766" y="82"/>
                    </a:lnTo>
                    <a:lnTo>
                      <a:pt x="387" y="62"/>
                    </a:lnTo>
                    <a:lnTo>
                      <a:pt x="241" y="51"/>
                    </a:lnTo>
                    <a:lnTo>
                      <a:pt x="126" y="30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" name="Freeform 233"/>
              <p:cNvSpPr>
                <a:spLocks/>
              </p:cNvSpPr>
              <p:nvPr/>
            </p:nvSpPr>
            <p:spPr bwMode="auto">
              <a:xfrm>
                <a:off x="3179" y="2585"/>
                <a:ext cx="117" cy="23"/>
              </a:xfrm>
              <a:custGeom>
                <a:avLst/>
                <a:gdLst>
                  <a:gd name="T0" fmla="*/ 1 w 234"/>
                  <a:gd name="T1" fmla="*/ 0 h 45"/>
                  <a:gd name="T2" fmla="*/ 1 w 234"/>
                  <a:gd name="T3" fmla="*/ 1 h 45"/>
                  <a:gd name="T4" fmla="*/ 1 w 234"/>
                  <a:gd name="T5" fmla="*/ 1 h 45"/>
                  <a:gd name="T6" fmla="*/ 1 w 234"/>
                  <a:gd name="T7" fmla="*/ 1 h 45"/>
                  <a:gd name="T8" fmla="*/ 1 w 234"/>
                  <a:gd name="T9" fmla="*/ 1 h 45"/>
                  <a:gd name="T10" fmla="*/ 1 w 234"/>
                  <a:gd name="T11" fmla="*/ 1 h 45"/>
                  <a:gd name="T12" fmla="*/ 1 w 234"/>
                  <a:gd name="T13" fmla="*/ 1 h 45"/>
                  <a:gd name="T14" fmla="*/ 0 w 234"/>
                  <a:gd name="T15" fmla="*/ 1 h 45"/>
                  <a:gd name="T16" fmla="*/ 1 w 234"/>
                  <a:gd name="T17" fmla="*/ 0 h 45"/>
                  <a:gd name="T18" fmla="*/ 1 w 234"/>
                  <a:gd name="T19" fmla="*/ 0 h 45"/>
                  <a:gd name="T20" fmla="*/ 1 w 234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4"/>
                  <a:gd name="T34" fmla="*/ 0 h 45"/>
                  <a:gd name="T35" fmla="*/ 234 w 234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4" h="45">
                    <a:moveTo>
                      <a:pt x="10" y="0"/>
                    </a:moveTo>
                    <a:lnTo>
                      <a:pt x="214" y="5"/>
                    </a:lnTo>
                    <a:lnTo>
                      <a:pt x="234" y="25"/>
                    </a:lnTo>
                    <a:lnTo>
                      <a:pt x="229" y="39"/>
                    </a:lnTo>
                    <a:lnTo>
                      <a:pt x="214" y="45"/>
                    </a:lnTo>
                    <a:lnTo>
                      <a:pt x="110" y="35"/>
                    </a:lnTo>
                    <a:lnTo>
                      <a:pt x="7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" name="Freeform 234"/>
              <p:cNvSpPr>
                <a:spLocks/>
              </p:cNvSpPr>
              <p:nvPr/>
            </p:nvSpPr>
            <p:spPr bwMode="auto">
              <a:xfrm>
                <a:off x="3205" y="2615"/>
                <a:ext cx="119" cy="20"/>
              </a:xfrm>
              <a:custGeom>
                <a:avLst/>
                <a:gdLst>
                  <a:gd name="T0" fmla="*/ 1 w 238"/>
                  <a:gd name="T1" fmla="*/ 0 h 41"/>
                  <a:gd name="T2" fmla="*/ 1 w 238"/>
                  <a:gd name="T3" fmla="*/ 0 h 41"/>
                  <a:gd name="T4" fmla="*/ 1 w 238"/>
                  <a:gd name="T5" fmla="*/ 0 h 41"/>
                  <a:gd name="T6" fmla="*/ 1 w 238"/>
                  <a:gd name="T7" fmla="*/ 0 h 41"/>
                  <a:gd name="T8" fmla="*/ 1 w 238"/>
                  <a:gd name="T9" fmla="*/ 0 h 41"/>
                  <a:gd name="T10" fmla="*/ 1 w 238"/>
                  <a:gd name="T11" fmla="*/ 0 h 41"/>
                  <a:gd name="T12" fmla="*/ 1 w 238"/>
                  <a:gd name="T13" fmla="*/ 0 h 41"/>
                  <a:gd name="T14" fmla="*/ 1 w 238"/>
                  <a:gd name="T15" fmla="*/ 0 h 41"/>
                  <a:gd name="T16" fmla="*/ 0 w 238"/>
                  <a:gd name="T17" fmla="*/ 0 h 41"/>
                  <a:gd name="T18" fmla="*/ 1 w 238"/>
                  <a:gd name="T19" fmla="*/ 0 h 41"/>
                  <a:gd name="T20" fmla="*/ 1 w 238"/>
                  <a:gd name="T21" fmla="*/ 0 h 41"/>
                  <a:gd name="T22" fmla="*/ 1 w 238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8"/>
                  <a:gd name="T37" fmla="*/ 0 h 41"/>
                  <a:gd name="T38" fmla="*/ 238 w 23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8" h="41">
                    <a:moveTo>
                      <a:pt x="10" y="13"/>
                    </a:moveTo>
                    <a:lnTo>
                      <a:pt x="113" y="12"/>
                    </a:lnTo>
                    <a:lnTo>
                      <a:pt x="216" y="0"/>
                    </a:lnTo>
                    <a:lnTo>
                      <a:pt x="238" y="19"/>
                    </a:lnTo>
                    <a:lnTo>
                      <a:pt x="234" y="33"/>
                    </a:lnTo>
                    <a:lnTo>
                      <a:pt x="220" y="41"/>
                    </a:lnTo>
                    <a:lnTo>
                      <a:pt x="114" y="41"/>
                    </a:lnTo>
                    <a:lnTo>
                      <a:pt x="7" y="32"/>
                    </a:lnTo>
                    <a:lnTo>
                      <a:pt x="0" y="22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8" name="Freeform 235"/>
              <p:cNvSpPr>
                <a:spLocks/>
              </p:cNvSpPr>
              <p:nvPr/>
            </p:nvSpPr>
            <p:spPr bwMode="auto">
              <a:xfrm>
                <a:off x="3215" y="2650"/>
                <a:ext cx="137" cy="24"/>
              </a:xfrm>
              <a:custGeom>
                <a:avLst/>
                <a:gdLst>
                  <a:gd name="T0" fmla="*/ 1 w 274"/>
                  <a:gd name="T1" fmla="*/ 1 h 48"/>
                  <a:gd name="T2" fmla="*/ 1 w 274"/>
                  <a:gd name="T3" fmla="*/ 1 h 48"/>
                  <a:gd name="T4" fmla="*/ 1 w 274"/>
                  <a:gd name="T5" fmla="*/ 0 h 48"/>
                  <a:gd name="T6" fmla="*/ 1 w 274"/>
                  <a:gd name="T7" fmla="*/ 1 h 48"/>
                  <a:gd name="T8" fmla="*/ 1 w 274"/>
                  <a:gd name="T9" fmla="*/ 1 h 48"/>
                  <a:gd name="T10" fmla="*/ 1 w 274"/>
                  <a:gd name="T11" fmla="*/ 1 h 48"/>
                  <a:gd name="T12" fmla="*/ 1 w 274"/>
                  <a:gd name="T13" fmla="*/ 1 h 48"/>
                  <a:gd name="T14" fmla="*/ 1 w 274"/>
                  <a:gd name="T15" fmla="*/ 1 h 48"/>
                  <a:gd name="T16" fmla="*/ 1 w 274"/>
                  <a:gd name="T17" fmla="*/ 1 h 48"/>
                  <a:gd name="T18" fmla="*/ 0 w 274"/>
                  <a:gd name="T19" fmla="*/ 1 h 48"/>
                  <a:gd name="T20" fmla="*/ 1 w 274"/>
                  <a:gd name="T21" fmla="*/ 1 h 48"/>
                  <a:gd name="T22" fmla="*/ 1 w 274"/>
                  <a:gd name="T23" fmla="*/ 1 h 48"/>
                  <a:gd name="T24" fmla="*/ 1 w 274"/>
                  <a:gd name="T25" fmla="*/ 1 h 48"/>
                  <a:gd name="T26" fmla="*/ 1 w 274"/>
                  <a:gd name="T27" fmla="*/ 1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74"/>
                  <a:gd name="T43" fmla="*/ 0 h 48"/>
                  <a:gd name="T44" fmla="*/ 274 w 274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74" h="48">
                    <a:moveTo>
                      <a:pt x="17" y="11"/>
                    </a:moveTo>
                    <a:lnTo>
                      <a:pt x="218" y="9"/>
                    </a:lnTo>
                    <a:lnTo>
                      <a:pt x="262" y="0"/>
                    </a:lnTo>
                    <a:lnTo>
                      <a:pt x="274" y="6"/>
                    </a:lnTo>
                    <a:lnTo>
                      <a:pt x="269" y="18"/>
                    </a:lnTo>
                    <a:lnTo>
                      <a:pt x="247" y="32"/>
                    </a:lnTo>
                    <a:lnTo>
                      <a:pt x="224" y="46"/>
                    </a:lnTo>
                    <a:lnTo>
                      <a:pt x="120" y="48"/>
                    </a:lnTo>
                    <a:lnTo>
                      <a:pt x="17" y="44"/>
                    </a:lnTo>
                    <a:lnTo>
                      <a:pt x="0" y="28"/>
                    </a:lnTo>
                    <a:lnTo>
                      <a:pt x="4" y="16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9" name="Freeform 236"/>
              <p:cNvSpPr>
                <a:spLocks/>
              </p:cNvSpPr>
              <p:nvPr/>
            </p:nvSpPr>
            <p:spPr bwMode="auto">
              <a:xfrm>
                <a:off x="2552" y="1497"/>
                <a:ext cx="728" cy="198"/>
              </a:xfrm>
              <a:custGeom>
                <a:avLst/>
                <a:gdLst>
                  <a:gd name="T0" fmla="*/ 1 w 1456"/>
                  <a:gd name="T1" fmla="*/ 1 h 396"/>
                  <a:gd name="T2" fmla="*/ 1 w 1456"/>
                  <a:gd name="T3" fmla="*/ 1 h 396"/>
                  <a:gd name="T4" fmla="*/ 1 w 1456"/>
                  <a:gd name="T5" fmla="*/ 1 h 396"/>
                  <a:gd name="T6" fmla="*/ 1 w 1456"/>
                  <a:gd name="T7" fmla="*/ 1 h 396"/>
                  <a:gd name="T8" fmla="*/ 1 w 1456"/>
                  <a:gd name="T9" fmla="*/ 1 h 396"/>
                  <a:gd name="T10" fmla="*/ 1 w 1456"/>
                  <a:gd name="T11" fmla="*/ 1 h 396"/>
                  <a:gd name="T12" fmla="*/ 1 w 1456"/>
                  <a:gd name="T13" fmla="*/ 1 h 396"/>
                  <a:gd name="T14" fmla="*/ 2 w 1456"/>
                  <a:gd name="T15" fmla="*/ 1 h 396"/>
                  <a:gd name="T16" fmla="*/ 2 w 1456"/>
                  <a:gd name="T17" fmla="*/ 1 h 396"/>
                  <a:gd name="T18" fmla="*/ 2 w 1456"/>
                  <a:gd name="T19" fmla="*/ 1 h 396"/>
                  <a:gd name="T20" fmla="*/ 2 w 1456"/>
                  <a:gd name="T21" fmla="*/ 1 h 396"/>
                  <a:gd name="T22" fmla="*/ 2 w 1456"/>
                  <a:gd name="T23" fmla="*/ 1 h 396"/>
                  <a:gd name="T24" fmla="*/ 3 w 1456"/>
                  <a:gd name="T25" fmla="*/ 1 h 396"/>
                  <a:gd name="T26" fmla="*/ 3 w 1456"/>
                  <a:gd name="T27" fmla="*/ 1 h 396"/>
                  <a:gd name="T28" fmla="*/ 3 w 1456"/>
                  <a:gd name="T29" fmla="*/ 0 h 396"/>
                  <a:gd name="T30" fmla="*/ 3 w 1456"/>
                  <a:gd name="T31" fmla="*/ 1 h 396"/>
                  <a:gd name="T32" fmla="*/ 3 w 1456"/>
                  <a:gd name="T33" fmla="*/ 1 h 396"/>
                  <a:gd name="T34" fmla="*/ 3 w 1456"/>
                  <a:gd name="T35" fmla="*/ 1 h 396"/>
                  <a:gd name="T36" fmla="*/ 3 w 1456"/>
                  <a:gd name="T37" fmla="*/ 1 h 396"/>
                  <a:gd name="T38" fmla="*/ 2 w 1456"/>
                  <a:gd name="T39" fmla="*/ 1 h 396"/>
                  <a:gd name="T40" fmla="*/ 2 w 1456"/>
                  <a:gd name="T41" fmla="*/ 1 h 396"/>
                  <a:gd name="T42" fmla="*/ 2 w 1456"/>
                  <a:gd name="T43" fmla="*/ 1 h 396"/>
                  <a:gd name="T44" fmla="*/ 2 w 1456"/>
                  <a:gd name="T45" fmla="*/ 1 h 396"/>
                  <a:gd name="T46" fmla="*/ 1 w 1456"/>
                  <a:gd name="T47" fmla="*/ 1 h 396"/>
                  <a:gd name="T48" fmla="*/ 1 w 1456"/>
                  <a:gd name="T49" fmla="*/ 1 h 396"/>
                  <a:gd name="T50" fmla="*/ 1 w 1456"/>
                  <a:gd name="T51" fmla="*/ 1 h 396"/>
                  <a:gd name="T52" fmla="*/ 1 w 1456"/>
                  <a:gd name="T53" fmla="*/ 1 h 396"/>
                  <a:gd name="T54" fmla="*/ 1 w 1456"/>
                  <a:gd name="T55" fmla="*/ 1 h 396"/>
                  <a:gd name="T56" fmla="*/ 1 w 1456"/>
                  <a:gd name="T57" fmla="*/ 1 h 396"/>
                  <a:gd name="T58" fmla="*/ 1 w 1456"/>
                  <a:gd name="T59" fmla="*/ 1 h 396"/>
                  <a:gd name="T60" fmla="*/ 0 w 1456"/>
                  <a:gd name="T61" fmla="*/ 1 h 396"/>
                  <a:gd name="T62" fmla="*/ 1 w 1456"/>
                  <a:gd name="T63" fmla="*/ 1 h 396"/>
                  <a:gd name="T64" fmla="*/ 1 w 1456"/>
                  <a:gd name="T65" fmla="*/ 1 h 3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56"/>
                  <a:gd name="T100" fmla="*/ 0 h 396"/>
                  <a:gd name="T101" fmla="*/ 1456 w 1456"/>
                  <a:gd name="T102" fmla="*/ 396 h 3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56" h="396">
                    <a:moveTo>
                      <a:pt x="3" y="380"/>
                    </a:moveTo>
                    <a:lnTo>
                      <a:pt x="55" y="343"/>
                    </a:lnTo>
                    <a:lnTo>
                      <a:pt x="104" y="311"/>
                    </a:lnTo>
                    <a:lnTo>
                      <a:pt x="199" y="262"/>
                    </a:lnTo>
                    <a:lnTo>
                      <a:pt x="301" y="223"/>
                    </a:lnTo>
                    <a:lnTo>
                      <a:pt x="419" y="188"/>
                    </a:lnTo>
                    <a:lnTo>
                      <a:pt x="498" y="166"/>
                    </a:lnTo>
                    <a:lnTo>
                      <a:pt x="567" y="143"/>
                    </a:lnTo>
                    <a:lnTo>
                      <a:pt x="636" y="121"/>
                    </a:lnTo>
                    <a:lnTo>
                      <a:pt x="716" y="104"/>
                    </a:lnTo>
                    <a:lnTo>
                      <a:pt x="830" y="76"/>
                    </a:lnTo>
                    <a:lnTo>
                      <a:pt x="947" y="43"/>
                    </a:lnTo>
                    <a:lnTo>
                      <a:pt x="1077" y="17"/>
                    </a:lnTo>
                    <a:lnTo>
                      <a:pt x="1194" y="5"/>
                    </a:lnTo>
                    <a:lnTo>
                      <a:pt x="1446" y="0"/>
                    </a:lnTo>
                    <a:lnTo>
                      <a:pt x="1456" y="10"/>
                    </a:lnTo>
                    <a:lnTo>
                      <a:pt x="1446" y="20"/>
                    </a:lnTo>
                    <a:lnTo>
                      <a:pt x="1200" y="39"/>
                    </a:lnTo>
                    <a:lnTo>
                      <a:pt x="1086" y="63"/>
                    </a:lnTo>
                    <a:lnTo>
                      <a:pt x="958" y="93"/>
                    </a:lnTo>
                    <a:lnTo>
                      <a:pt x="842" y="125"/>
                    </a:lnTo>
                    <a:lnTo>
                      <a:pt x="725" y="152"/>
                    </a:lnTo>
                    <a:lnTo>
                      <a:pt x="578" y="191"/>
                    </a:lnTo>
                    <a:lnTo>
                      <a:pt x="510" y="213"/>
                    </a:lnTo>
                    <a:lnTo>
                      <a:pt x="430" y="235"/>
                    </a:lnTo>
                    <a:lnTo>
                      <a:pt x="313" y="264"/>
                    </a:lnTo>
                    <a:lnTo>
                      <a:pt x="212" y="294"/>
                    </a:lnTo>
                    <a:lnTo>
                      <a:pt x="114" y="334"/>
                    </a:lnTo>
                    <a:lnTo>
                      <a:pt x="66" y="362"/>
                    </a:lnTo>
                    <a:lnTo>
                      <a:pt x="14" y="396"/>
                    </a:lnTo>
                    <a:lnTo>
                      <a:pt x="0" y="394"/>
                    </a:lnTo>
                    <a:lnTo>
                      <a:pt x="3" y="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0" name="Freeform 237"/>
              <p:cNvSpPr>
                <a:spLocks/>
              </p:cNvSpPr>
              <p:nvPr/>
            </p:nvSpPr>
            <p:spPr bwMode="auto">
              <a:xfrm>
                <a:off x="3304" y="1513"/>
                <a:ext cx="75" cy="112"/>
              </a:xfrm>
              <a:custGeom>
                <a:avLst/>
                <a:gdLst>
                  <a:gd name="T0" fmla="*/ 1 w 149"/>
                  <a:gd name="T1" fmla="*/ 0 h 226"/>
                  <a:gd name="T2" fmla="*/ 1 w 149"/>
                  <a:gd name="T3" fmla="*/ 0 h 226"/>
                  <a:gd name="T4" fmla="*/ 1 w 149"/>
                  <a:gd name="T5" fmla="*/ 0 h 226"/>
                  <a:gd name="T6" fmla="*/ 1 w 149"/>
                  <a:gd name="T7" fmla="*/ 0 h 226"/>
                  <a:gd name="T8" fmla="*/ 1 w 149"/>
                  <a:gd name="T9" fmla="*/ 0 h 226"/>
                  <a:gd name="T10" fmla="*/ 1 w 149"/>
                  <a:gd name="T11" fmla="*/ 0 h 226"/>
                  <a:gd name="T12" fmla="*/ 1 w 149"/>
                  <a:gd name="T13" fmla="*/ 0 h 226"/>
                  <a:gd name="T14" fmla="*/ 1 w 149"/>
                  <a:gd name="T15" fmla="*/ 0 h 226"/>
                  <a:gd name="T16" fmla="*/ 1 w 149"/>
                  <a:gd name="T17" fmla="*/ 0 h 226"/>
                  <a:gd name="T18" fmla="*/ 1 w 149"/>
                  <a:gd name="T19" fmla="*/ 0 h 226"/>
                  <a:gd name="T20" fmla="*/ 1 w 149"/>
                  <a:gd name="T21" fmla="*/ 0 h 226"/>
                  <a:gd name="T22" fmla="*/ 1 w 149"/>
                  <a:gd name="T23" fmla="*/ 0 h 226"/>
                  <a:gd name="T24" fmla="*/ 1 w 149"/>
                  <a:gd name="T25" fmla="*/ 0 h 226"/>
                  <a:gd name="T26" fmla="*/ 0 w 149"/>
                  <a:gd name="T27" fmla="*/ 0 h 226"/>
                  <a:gd name="T28" fmla="*/ 1 w 149"/>
                  <a:gd name="T29" fmla="*/ 0 h 226"/>
                  <a:gd name="T30" fmla="*/ 1 w 149"/>
                  <a:gd name="T31" fmla="*/ 0 h 226"/>
                  <a:gd name="T32" fmla="*/ 1 w 149"/>
                  <a:gd name="T33" fmla="*/ 0 h 226"/>
                  <a:gd name="T34" fmla="*/ 1 w 149"/>
                  <a:gd name="T35" fmla="*/ 0 h 2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9"/>
                  <a:gd name="T55" fmla="*/ 0 h 226"/>
                  <a:gd name="T56" fmla="*/ 149 w 149"/>
                  <a:gd name="T57" fmla="*/ 226 h 2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9" h="226">
                    <a:moveTo>
                      <a:pt x="16" y="0"/>
                    </a:moveTo>
                    <a:lnTo>
                      <a:pt x="61" y="46"/>
                    </a:lnTo>
                    <a:lnTo>
                      <a:pt x="96" y="89"/>
                    </a:lnTo>
                    <a:lnTo>
                      <a:pt x="149" y="194"/>
                    </a:lnTo>
                    <a:lnTo>
                      <a:pt x="148" y="214"/>
                    </a:lnTo>
                    <a:lnTo>
                      <a:pt x="134" y="226"/>
                    </a:lnTo>
                    <a:lnTo>
                      <a:pt x="115" y="226"/>
                    </a:lnTo>
                    <a:lnTo>
                      <a:pt x="102" y="211"/>
                    </a:lnTo>
                    <a:lnTo>
                      <a:pt x="82" y="155"/>
                    </a:lnTo>
                    <a:lnTo>
                      <a:pt x="64" y="106"/>
                    </a:lnTo>
                    <a:lnTo>
                      <a:pt x="39" y="60"/>
                    </a:lnTo>
                    <a:lnTo>
                      <a:pt x="23" y="37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1" name="Freeform 238"/>
              <p:cNvSpPr>
                <a:spLocks/>
              </p:cNvSpPr>
              <p:nvPr/>
            </p:nvSpPr>
            <p:spPr bwMode="auto">
              <a:xfrm>
                <a:off x="3255" y="1609"/>
                <a:ext cx="126" cy="661"/>
              </a:xfrm>
              <a:custGeom>
                <a:avLst/>
                <a:gdLst>
                  <a:gd name="T0" fmla="*/ 1 w 252"/>
                  <a:gd name="T1" fmla="*/ 1 h 1321"/>
                  <a:gd name="T2" fmla="*/ 1 w 252"/>
                  <a:gd name="T3" fmla="*/ 1 h 1321"/>
                  <a:gd name="T4" fmla="*/ 1 w 252"/>
                  <a:gd name="T5" fmla="*/ 1 h 1321"/>
                  <a:gd name="T6" fmla="*/ 1 w 252"/>
                  <a:gd name="T7" fmla="*/ 2 h 1321"/>
                  <a:gd name="T8" fmla="*/ 1 w 252"/>
                  <a:gd name="T9" fmla="*/ 2 h 1321"/>
                  <a:gd name="T10" fmla="*/ 1 w 252"/>
                  <a:gd name="T11" fmla="*/ 2 h 1321"/>
                  <a:gd name="T12" fmla="*/ 1 w 252"/>
                  <a:gd name="T13" fmla="*/ 2 h 1321"/>
                  <a:gd name="T14" fmla="*/ 1 w 252"/>
                  <a:gd name="T15" fmla="*/ 3 h 1321"/>
                  <a:gd name="T16" fmla="*/ 1 w 252"/>
                  <a:gd name="T17" fmla="*/ 3 h 1321"/>
                  <a:gd name="T18" fmla="*/ 1 w 252"/>
                  <a:gd name="T19" fmla="*/ 3 h 1321"/>
                  <a:gd name="T20" fmla="*/ 1 w 252"/>
                  <a:gd name="T21" fmla="*/ 3 h 1321"/>
                  <a:gd name="T22" fmla="*/ 0 w 252"/>
                  <a:gd name="T23" fmla="*/ 3 h 1321"/>
                  <a:gd name="T24" fmla="*/ 1 w 252"/>
                  <a:gd name="T25" fmla="*/ 3 h 1321"/>
                  <a:gd name="T26" fmla="*/ 1 w 252"/>
                  <a:gd name="T27" fmla="*/ 3 h 1321"/>
                  <a:gd name="T28" fmla="*/ 1 w 252"/>
                  <a:gd name="T29" fmla="*/ 2 h 1321"/>
                  <a:gd name="T30" fmla="*/ 1 w 252"/>
                  <a:gd name="T31" fmla="*/ 2 h 1321"/>
                  <a:gd name="T32" fmla="*/ 1 w 252"/>
                  <a:gd name="T33" fmla="*/ 2 h 1321"/>
                  <a:gd name="T34" fmla="*/ 1 w 252"/>
                  <a:gd name="T35" fmla="*/ 2 h 1321"/>
                  <a:gd name="T36" fmla="*/ 1 w 252"/>
                  <a:gd name="T37" fmla="*/ 1 h 1321"/>
                  <a:gd name="T38" fmla="*/ 1 w 252"/>
                  <a:gd name="T39" fmla="*/ 1 h 1321"/>
                  <a:gd name="T40" fmla="*/ 1 w 252"/>
                  <a:gd name="T41" fmla="*/ 1 h 1321"/>
                  <a:gd name="T42" fmla="*/ 1 w 252"/>
                  <a:gd name="T43" fmla="*/ 1 h 1321"/>
                  <a:gd name="T44" fmla="*/ 1 w 252"/>
                  <a:gd name="T45" fmla="*/ 0 h 1321"/>
                  <a:gd name="T46" fmla="*/ 1 w 252"/>
                  <a:gd name="T47" fmla="*/ 1 h 1321"/>
                  <a:gd name="T48" fmla="*/ 1 w 252"/>
                  <a:gd name="T49" fmla="*/ 1 h 1321"/>
                  <a:gd name="T50" fmla="*/ 1 w 252"/>
                  <a:gd name="T51" fmla="*/ 1 h 132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2"/>
                  <a:gd name="T79" fmla="*/ 0 h 1321"/>
                  <a:gd name="T80" fmla="*/ 252 w 252"/>
                  <a:gd name="T81" fmla="*/ 1321 h 132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2" h="1321">
                    <a:moveTo>
                      <a:pt x="252" y="24"/>
                    </a:moveTo>
                    <a:lnTo>
                      <a:pt x="213" y="328"/>
                    </a:lnTo>
                    <a:lnTo>
                      <a:pt x="195" y="424"/>
                    </a:lnTo>
                    <a:lnTo>
                      <a:pt x="176" y="519"/>
                    </a:lnTo>
                    <a:lnTo>
                      <a:pt x="160" y="598"/>
                    </a:lnTo>
                    <a:lnTo>
                      <a:pt x="146" y="669"/>
                    </a:lnTo>
                    <a:lnTo>
                      <a:pt x="119" y="799"/>
                    </a:lnTo>
                    <a:lnTo>
                      <a:pt x="78" y="1083"/>
                    </a:lnTo>
                    <a:lnTo>
                      <a:pt x="49" y="1297"/>
                    </a:lnTo>
                    <a:lnTo>
                      <a:pt x="40" y="1316"/>
                    </a:lnTo>
                    <a:lnTo>
                      <a:pt x="23" y="1321"/>
                    </a:lnTo>
                    <a:lnTo>
                      <a:pt x="0" y="1296"/>
                    </a:lnTo>
                    <a:lnTo>
                      <a:pt x="13" y="1187"/>
                    </a:lnTo>
                    <a:lnTo>
                      <a:pt x="30" y="1078"/>
                    </a:lnTo>
                    <a:lnTo>
                      <a:pt x="49" y="926"/>
                    </a:lnTo>
                    <a:lnTo>
                      <a:pt x="73" y="793"/>
                    </a:lnTo>
                    <a:lnTo>
                      <a:pt x="103" y="661"/>
                    </a:lnTo>
                    <a:lnTo>
                      <a:pt x="118" y="590"/>
                    </a:lnTo>
                    <a:lnTo>
                      <a:pt x="134" y="512"/>
                    </a:lnTo>
                    <a:lnTo>
                      <a:pt x="174" y="322"/>
                    </a:lnTo>
                    <a:lnTo>
                      <a:pt x="210" y="16"/>
                    </a:lnTo>
                    <a:lnTo>
                      <a:pt x="219" y="2"/>
                    </a:lnTo>
                    <a:lnTo>
                      <a:pt x="234" y="0"/>
                    </a:lnTo>
                    <a:lnTo>
                      <a:pt x="25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2" name="Freeform 239"/>
              <p:cNvSpPr>
                <a:spLocks/>
              </p:cNvSpPr>
              <p:nvPr/>
            </p:nvSpPr>
            <p:spPr bwMode="auto">
              <a:xfrm>
                <a:off x="3222" y="1556"/>
                <a:ext cx="81" cy="598"/>
              </a:xfrm>
              <a:custGeom>
                <a:avLst/>
                <a:gdLst>
                  <a:gd name="T0" fmla="*/ 1 w 162"/>
                  <a:gd name="T1" fmla="*/ 0 h 1197"/>
                  <a:gd name="T2" fmla="*/ 1 w 162"/>
                  <a:gd name="T3" fmla="*/ 0 h 1197"/>
                  <a:gd name="T4" fmla="*/ 1 w 162"/>
                  <a:gd name="T5" fmla="*/ 0 h 1197"/>
                  <a:gd name="T6" fmla="*/ 1 w 162"/>
                  <a:gd name="T7" fmla="*/ 0 h 1197"/>
                  <a:gd name="T8" fmla="*/ 1 w 162"/>
                  <a:gd name="T9" fmla="*/ 1 h 1197"/>
                  <a:gd name="T10" fmla="*/ 1 w 162"/>
                  <a:gd name="T11" fmla="*/ 1 h 1197"/>
                  <a:gd name="T12" fmla="*/ 1 w 162"/>
                  <a:gd name="T13" fmla="*/ 1 h 1197"/>
                  <a:gd name="T14" fmla="*/ 1 w 162"/>
                  <a:gd name="T15" fmla="*/ 1 h 1197"/>
                  <a:gd name="T16" fmla="*/ 1 w 162"/>
                  <a:gd name="T17" fmla="*/ 2 h 1197"/>
                  <a:gd name="T18" fmla="*/ 1 w 162"/>
                  <a:gd name="T19" fmla="*/ 2 h 1197"/>
                  <a:gd name="T20" fmla="*/ 1 w 162"/>
                  <a:gd name="T21" fmla="*/ 2 h 1197"/>
                  <a:gd name="T22" fmla="*/ 0 w 162"/>
                  <a:gd name="T23" fmla="*/ 2 h 1197"/>
                  <a:gd name="T24" fmla="*/ 1 w 162"/>
                  <a:gd name="T25" fmla="*/ 1 h 1197"/>
                  <a:gd name="T26" fmla="*/ 1 w 162"/>
                  <a:gd name="T27" fmla="*/ 1 h 1197"/>
                  <a:gd name="T28" fmla="*/ 1 w 162"/>
                  <a:gd name="T29" fmla="*/ 0 h 1197"/>
                  <a:gd name="T30" fmla="*/ 1 w 162"/>
                  <a:gd name="T31" fmla="*/ 0 h 1197"/>
                  <a:gd name="T32" fmla="*/ 1 w 162"/>
                  <a:gd name="T33" fmla="*/ 0 h 1197"/>
                  <a:gd name="T34" fmla="*/ 1 w 162"/>
                  <a:gd name="T35" fmla="*/ 0 h 1197"/>
                  <a:gd name="T36" fmla="*/ 1 w 162"/>
                  <a:gd name="T37" fmla="*/ 0 h 1197"/>
                  <a:gd name="T38" fmla="*/ 1 w 162"/>
                  <a:gd name="T39" fmla="*/ 0 h 1197"/>
                  <a:gd name="T40" fmla="*/ 1 w 162"/>
                  <a:gd name="T41" fmla="*/ 0 h 1197"/>
                  <a:gd name="T42" fmla="*/ 1 w 162"/>
                  <a:gd name="T43" fmla="*/ 0 h 1197"/>
                  <a:gd name="T44" fmla="*/ 1 w 162"/>
                  <a:gd name="T45" fmla="*/ 0 h 11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2"/>
                  <a:gd name="T70" fmla="*/ 0 h 1197"/>
                  <a:gd name="T71" fmla="*/ 162 w 162"/>
                  <a:gd name="T72" fmla="*/ 1197 h 11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2" h="1197">
                    <a:moveTo>
                      <a:pt x="162" y="16"/>
                    </a:moveTo>
                    <a:lnTo>
                      <a:pt x="161" y="164"/>
                    </a:lnTo>
                    <a:lnTo>
                      <a:pt x="155" y="221"/>
                    </a:lnTo>
                    <a:lnTo>
                      <a:pt x="144" y="405"/>
                    </a:lnTo>
                    <a:lnTo>
                      <a:pt x="136" y="589"/>
                    </a:lnTo>
                    <a:lnTo>
                      <a:pt x="113" y="746"/>
                    </a:lnTo>
                    <a:lnTo>
                      <a:pt x="86" y="904"/>
                    </a:lnTo>
                    <a:lnTo>
                      <a:pt x="70" y="980"/>
                    </a:lnTo>
                    <a:lnTo>
                      <a:pt x="52" y="1046"/>
                    </a:lnTo>
                    <a:lnTo>
                      <a:pt x="19" y="1188"/>
                    </a:lnTo>
                    <a:lnTo>
                      <a:pt x="8" y="1197"/>
                    </a:lnTo>
                    <a:lnTo>
                      <a:pt x="0" y="1184"/>
                    </a:lnTo>
                    <a:lnTo>
                      <a:pt x="35" y="895"/>
                    </a:lnTo>
                    <a:lnTo>
                      <a:pt x="85" y="585"/>
                    </a:lnTo>
                    <a:lnTo>
                      <a:pt x="98" y="402"/>
                    </a:lnTo>
                    <a:lnTo>
                      <a:pt x="109" y="219"/>
                    </a:lnTo>
                    <a:lnTo>
                      <a:pt x="113" y="164"/>
                    </a:lnTo>
                    <a:lnTo>
                      <a:pt x="129" y="17"/>
                    </a:lnTo>
                    <a:lnTo>
                      <a:pt x="133" y="5"/>
                    </a:lnTo>
                    <a:lnTo>
                      <a:pt x="144" y="0"/>
                    </a:lnTo>
                    <a:lnTo>
                      <a:pt x="16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3" name="Freeform 240"/>
              <p:cNvSpPr>
                <a:spLocks/>
              </p:cNvSpPr>
              <p:nvPr/>
            </p:nvSpPr>
            <p:spPr bwMode="auto">
              <a:xfrm>
                <a:off x="2551" y="1712"/>
                <a:ext cx="140" cy="557"/>
              </a:xfrm>
              <a:custGeom>
                <a:avLst/>
                <a:gdLst>
                  <a:gd name="T0" fmla="*/ 1 w 280"/>
                  <a:gd name="T1" fmla="*/ 0 h 1115"/>
                  <a:gd name="T2" fmla="*/ 1 w 280"/>
                  <a:gd name="T3" fmla="*/ 0 h 1115"/>
                  <a:gd name="T4" fmla="*/ 1 w 280"/>
                  <a:gd name="T5" fmla="*/ 0 h 1115"/>
                  <a:gd name="T6" fmla="*/ 1 w 280"/>
                  <a:gd name="T7" fmla="*/ 0 h 1115"/>
                  <a:gd name="T8" fmla="*/ 1 w 280"/>
                  <a:gd name="T9" fmla="*/ 0 h 1115"/>
                  <a:gd name="T10" fmla="*/ 1 w 280"/>
                  <a:gd name="T11" fmla="*/ 0 h 1115"/>
                  <a:gd name="T12" fmla="*/ 1 w 280"/>
                  <a:gd name="T13" fmla="*/ 0 h 1115"/>
                  <a:gd name="T14" fmla="*/ 1 w 280"/>
                  <a:gd name="T15" fmla="*/ 1 h 1115"/>
                  <a:gd name="T16" fmla="*/ 1 w 280"/>
                  <a:gd name="T17" fmla="*/ 1 h 1115"/>
                  <a:gd name="T18" fmla="*/ 1 w 280"/>
                  <a:gd name="T19" fmla="*/ 2 h 1115"/>
                  <a:gd name="T20" fmla="*/ 1 w 280"/>
                  <a:gd name="T21" fmla="*/ 2 h 1115"/>
                  <a:gd name="T22" fmla="*/ 1 w 280"/>
                  <a:gd name="T23" fmla="*/ 2 h 1115"/>
                  <a:gd name="T24" fmla="*/ 1 w 280"/>
                  <a:gd name="T25" fmla="*/ 2 h 1115"/>
                  <a:gd name="T26" fmla="*/ 1 w 280"/>
                  <a:gd name="T27" fmla="*/ 2 h 1115"/>
                  <a:gd name="T28" fmla="*/ 1 w 280"/>
                  <a:gd name="T29" fmla="*/ 2 h 1115"/>
                  <a:gd name="T30" fmla="*/ 1 w 280"/>
                  <a:gd name="T31" fmla="*/ 1 h 1115"/>
                  <a:gd name="T32" fmla="*/ 1 w 280"/>
                  <a:gd name="T33" fmla="*/ 1 h 1115"/>
                  <a:gd name="T34" fmla="*/ 1 w 280"/>
                  <a:gd name="T35" fmla="*/ 1 h 1115"/>
                  <a:gd name="T36" fmla="*/ 1 w 280"/>
                  <a:gd name="T37" fmla="*/ 1 h 1115"/>
                  <a:gd name="T38" fmla="*/ 1 w 280"/>
                  <a:gd name="T39" fmla="*/ 0 h 1115"/>
                  <a:gd name="T40" fmla="*/ 1 w 280"/>
                  <a:gd name="T41" fmla="*/ 0 h 1115"/>
                  <a:gd name="T42" fmla="*/ 1 w 280"/>
                  <a:gd name="T43" fmla="*/ 0 h 1115"/>
                  <a:gd name="T44" fmla="*/ 0 w 280"/>
                  <a:gd name="T45" fmla="*/ 0 h 1115"/>
                  <a:gd name="T46" fmla="*/ 1 w 280"/>
                  <a:gd name="T47" fmla="*/ 0 h 1115"/>
                  <a:gd name="T48" fmla="*/ 1 w 280"/>
                  <a:gd name="T49" fmla="*/ 0 h 1115"/>
                  <a:gd name="T50" fmla="*/ 1 w 280"/>
                  <a:gd name="T51" fmla="*/ 0 h 1115"/>
                  <a:gd name="T52" fmla="*/ 1 w 280"/>
                  <a:gd name="T53" fmla="*/ 0 h 11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0"/>
                  <a:gd name="T82" fmla="*/ 0 h 1115"/>
                  <a:gd name="T83" fmla="*/ 280 w 280"/>
                  <a:gd name="T84" fmla="*/ 1115 h 11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0" h="1115">
                    <a:moveTo>
                      <a:pt x="20" y="9"/>
                    </a:moveTo>
                    <a:lnTo>
                      <a:pt x="37" y="156"/>
                    </a:lnTo>
                    <a:lnTo>
                      <a:pt x="50" y="221"/>
                    </a:lnTo>
                    <a:lnTo>
                      <a:pt x="65" y="283"/>
                    </a:lnTo>
                    <a:lnTo>
                      <a:pt x="84" y="345"/>
                    </a:lnTo>
                    <a:lnTo>
                      <a:pt x="104" y="409"/>
                    </a:lnTo>
                    <a:lnTo>
                      <a:pt x="126" y="476"/>
                    </a:lnTo>
                    <a:lnTo>
                      <a:pt x="150" y="550"/>
                    </a:lnTo>
                    <a:lnTo>
                      <a:pt x="222" y="854"/>
                    </a:lnTo>
                    <a:lnTo>
                      <a:pt x="278" y="1077"/>
                    </a:lnTo>
                    <a:lnTo>
                      <a:pt x="280" y="1092"/>
                    </a:lnTo>
                    <a:lnTo>
                      <a:pt x="271" y="1115"/>
                    </a:lnTo>
                    <a:lnTo>
                      <a:pt x="250" y="1107"/>
                    </a:lnTo>
                    <a:lnTo>
                      <a:pt x="236" y="1089"/>
                    </a:lnTo>
                    <a:lnTo>
                      <a:pt x="226" y="1029"/>
                    </a:lnTo>
                    <a:lnTo>
                      <a:pt x="213" y="975"/>
                    </a:lnTo>
                    <a:lnTo>
                      <a:pt x="199" y="924"/>
                    </a:lnTo>
                    <a:lnTo>
                      <a:pt x="181" y="865"/>
                    </a:lnTo>
                    <a:lnTo>
                      <a:pt x="119" y="560"/>
                    </a:lnTo>
                    <a:lnTo>
                      <a:pt x="95" y="485"/>
                    </a:lnTo>
                    <a:lnTo>
                      <a:pt x="75" y="416"/>
                    </a:lnTo>
                    <a:lnTo>
                      <a:pt x="41" y="289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4" name="Freeform 241"/>
              <p:cNvSpPr>
                <a:spLocks/>
              </p:cNvSpPr>
              <p:nvPr/>
            </p:nvSpPr>
            <p:spPr bwMode="auto">
              <a:xfrm>
                <a:off x="2705" y="2272"/>
                <a:ext cx="458" cy="29"/>
              </a:xfrm>
              <a:custGeom>
                <a:avLst/>
                <a:gdLst>
                  <a:gd name="T0" fmla="*/ 1 w 916"/>
                  <a:gd name="T1" fmla="*/ 1 h 58"/>
                  <a:gd name="T2" fmla="*/ 1 w 916"/>
                  <a:gd name="T3" fmla="*/ 1 h 58"/>
                  <a:gd name="T4" fmla="*/ 1 w 916"/>
                  <a:gd name="T5" fmla="*/ 0 h 58"/>
                  <a:gd name="T6" fmla="*/ 2 w 916"/>
                  <a:gd name="T7" fmla="*/ 1 h 58"/>
                  <a:gd name="T8" fmla="*/ 2 w 916"/>
                  <a:gd name="T9" fmla="*/ 1 h 58"/>
                  <a:gd name="T10" fmla="*/ 2 w 916"/>
                  <a:gd name="T11" fmla="*/ 1 h 58"/>
                  <a:gd name="T12" fmla="*/ 2 w 916"/>
                  <a:gd name="T13" fmla="*/ 1 h 58"/>
                  <a:gd name="T14" fmla="*/ 2 w 916"/>
                  <a:gd name="T15" fmla="*/ 1 h 58"/>
                  <a:gd name="T16" fmla="*/ 2 w 916"/>
                  <a:gd name="T17" fmla="*/ 1 h 58"/>
                  <a:gd name="T18" fmla="*/ 1 w 916"/>
                  <a:gd name="T19" fmla="*/ 1 h 58"/>
                  <a:gd name="T20" fmla="*/ 1 w 916"/>
                  <a:gd name="T21" fmla="*/ 1 h 58"/>
                  <a:gd name="T22" fmla="*/ 1 w 916"/>
                  <a:gd name="T23" fmla="*/ 1 h 58"/>
                  <a:gd name="T24" fmla="*/ 0 w 916"/>
                  <a:gd name="T25" fmla="*/ 1 h 58"/>
                  <a:gd name="T26" fmla="*/ 1 w 916"/>
                  <a:gd name="T27" fmla="*/ 1 h 58"/>
                  <a:gd name="T28" fmla="*/ 1 w 916"/>
                  <a:gd name="T29" fmla="*/ 1 h 58"/>
                  <a:gd name="T30" fmla="*/ 1 w 916"/>
                  <a:gd name="T31" fmla="*/ 1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6"/>
                  <a:gd name="T49" fmla="*/ 0 h 58"/>
                  <a:gd name="T50" fmla="*/ 916 w 916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6" h="58">
                    <a:moveTo>
                      <a:pt x="11" y="6"/>
                    </a:moveTo>
                    <a:lnTo>
                      <a:pt x="132" y="10"/>
                    </a:lnTo>
                    <a:lnTo>
                      <a:pt x="253" y="0"/>
                    </a:lnTo>
                    <a:lnTo>
                      <a:pt x="891" y="8"/>
                    </a:lnTo>
                    <a:lnTo>
                      <a:pt x="910" y="15"/>
                    </a:lnTo>
                    <a:lnTo>
                      <a:pt x="916" y="33"/>
                    </a:lnTo>
                    <a:lnTo>
                      <a:pt x="910" y="51"/>
                    </a:lnTo>
                    <a:lnTo>
                      <a:pt x="891" y="58"/>
                    </a:lnTo>
                    <a:lnTo>
                      <a:pt x="573" y="51"/>
                    </a:lnTo>
                    <a:lnTo>
                      <a:pt x="253" y="43"/>
                    </a:lnTo>
                    <a:lnTo>
                      <a:pt x="129" y="42"/>
                    </a:lnTo>
                    <a:lnTo>
                      <a:pt x="8" y="27"/>
                    </a:lnTo>
                    <a:lnTo>
                      <a:pt x="0" y="1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5" name="Freeform 242"/>
              <p:cNvSpPr>
                <a:spLocks/>
              </p:cNvSpPr>
              <p:nvPr/>
            </p:nvSpPr>
            <p:spPr bwMode="auto">
              <a:xfrm>
                <a:off x="3173" y="2273"/>
                <a:ext cx="86" cy="32"/>
              </a:xfrm>
              <a:custGeom>
                <a:avLst/>
                <a:gdLst>
                  <a:gd name="T0" fmla="*/ 0 w 174"/>
                  <a:gd name="T1" fmla="*/ 1 h 63"/>
                  <a:gd name="T2" fmla="*/ 0 w 174"/>
                  <a:gd name="T3" fmla="*/ 1 h 63"/>
                  <a:gd name="T4" fmla="*/ 0 w 174"/>
                  <a:gd name="T5" fmla="*/ 0 h 63"/>
                  <a:gd name="T6" fmla="*/ 0 w 174"/>
                  <a:gd name="T7" fmla="*/ 1 h 63"/>
                  <a:gd name="T8" fmla="*/ 0 w 174"/>
                  <a:gd name="T9" fmla="*/ 1 h 63"/>
                  <a:gd name="T10" fmla="*/ 0 w 174"/>
                  <a:gd name="T11" fmla="*/ 1 h 63"/>
                  <a:gd name="T12" fmla="*/ 0 w 174"/>
                  <a:gd name="T13" fmla="*/ 1 h 63"/>
                  <a:gd name="T14" fmla="*/ 0 w 174"/>
                  <a:gd name="T15" fmla="*/ 1 h 63"/>
                  <a:gd name="T16" fmla="*/ 0 w 174"/>
                  <a:gd name="T17" fmla="*/ 1 h 63"/>
                  <a:gd name="T18" fmla="*/ 0 w 174"/>
                  <a:gd name="T19" fmla="*/ 1 h 63"/>
                  <a:gd name="T20" fmla="*/ 0 w 174"/>
                  <a:gd name="T21" fmla="*/ 1 h 63"/>
                  <a:gd name="T22" fmla="*/ 0 w 174"/>
                  <a:gd name="T23" fmla="*/ 1 h 63"/>
                  <a:gd name="T24" fmla="*/ 0 w 174"/>
                  <a:gd name="T25" fmla="*/ 1 h 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4"/>
                  <a:gd name="T40" fmla="*/ 0 h 63"/>
                  <a:gd name="T41" fmla="*/ 174 w 174"/>
                  <a:gd name="T42" fmla="*/ 63 h 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4" h="63">
                    <a:moveTo>
                      <a:pt x="18" y="26"/>
                    </a:moveTo>
                    <a:lnTo>
                      <a:pt x="69" y="16"/>
                    </a:lnTo>
                    <a:lnTo>
                      <a:pt x="161" y="0"/>
                    </a:lnTo>
                    <a:lnTo>
                      <a:pt x="174" y="5"/>
                    </a:lnTo>
                    <a:lnTo>
                      <a:pt x="167" y="19"/>
                    </a:lnTo>
                    <a:lnTo>
                      <a:pt x="123" y="39"/>
                    </a:lnTo>
                    <a:lnTo>
                      <a:pt x="80" y="60"/>
                    </a:lnTo>
                    <a:lnTo>
                      <a:pt x="18" y="63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1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" name="Freeform 243"/>
              <p:cNvSpPr>
                <a:spLocks/>
              </p:cNvSpPr>
              <p:nvPr/>
            </p:nvSpPr>
            <p:spPr bwMode="auto">
              <a:xfrm>
                <a:off x="2751" y="2280"/>
                <a:ext cx="70" cy="94"/>
              </a:xfrm>
              <a:custGeom>
                <a:avLst/>
                <a:gdLst>
                  <a:gd name="T0" fmla="*/ 1 w 139"/>
                  <a:gd name="T1" fmla="*/ 0 h 189"/>
                  <a:gd name="T2" fmla="*/ 1 w 139"/>
                  <a:gd name="T3" fmla="*/ 0 h 189"/>
                  <a:gd name="T4" fmla="*/ 1 w 139"/>
                  <a:gd name="T5" fmla="*/ 0 h 189"/>
                  <a:gd name="T6" fmla="*/ 1 w 139"/>
                  <a:gd name="T7" fmla="*/ 0 h 189"/>
                  <a:gd name="T8" fmla="*/ 1 w 139"/>
                  <a:gd name="T9" fmla="*/ 0 h 189"/>
                  <a:gd name="T10" fmla="*/ 1 w 139"/>
                  <a:gd name="T11" fmla="*/ 0 h 189"/>
                  <a:gd name="T12" fmla="*/ 1 w 139"/>
                  <a:gd name="T13" fmla="*/ 0 h 189"/>
                  <a:gd name="T14" fmla="*/ 0 w 139"/>
                  <a:gd name="T15" fmla="*/ 0 h 189"/>
                  <a:gd name="T16" fmla="*/ 1 w 139"/>
                  <a:gd name="T17" fmla="*/ 0 h 189"/>
                  <a:gd name="T18" fmla="*/ 1 w 139"/>
                  <a:gd name="T19" fmla="*/ 0 h 189"/>
                  <a:gd name="T20" fmla="*/ 1 w 139"/>
                  <a:gd name="T21" fmla="*/ 0 h 189"/>
                  <a:gd name="T22" fmla="*/ 1 w 139"/>
                  <a:gd name="T23" fmla="*/ 0 h 189"/>
                  <a:gd name="T24" fmla="*/ 1 w 139"/>
                  <a:gd name="T25" fmla="*/ 0 h 189"/>
                  <a:gd name="T26" fmla="*/ 1 w 139"/>
                  <a:gd name="T27" fmla="*/ 0 h 189"/>
                  <a:gd name="T28" fmla="*/ 1 w 139"/>
                  <a:gd name="T29" fmla="*/ 0 h 189"/>
                  <a:gd name="T30" fmla="*/ 1 w 139"/>
                  <a:gd name="T31" fmla="*/ 0 h 189"/>
                  <a:gd name="T32" fmla="*/ 1 w 139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189"/>
                  <a:gd name="T53" fmla="*/ 139 w 139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189">
                    <a:moveTo>
                      <a:pt x="112" y="13"/>
                    </a:moveTo>
                    <a:lnTo>
                      <a:pt x="139" y="66"/>
                    </a:lnTo>
                    <a:lnTo>
                      <a:pt x="138" y="83"/>
                    </a:lnTo>
                    <a:lnTo>
                      <a:pt x="116" y="123"/>
                    </a:lnTo>
                    <a:lnTo>
                      <a:pt x="88" y="151"/>
                    </a:lnTo>
                    <a:lnTo>
                      <a:pt x="53" y="171"/>
                    </a:lnTo>
                    <a:lnTo>
                      <a:pt x="13" y="189"/>
                    </a:lnTo>
                    <a:lnTo>
                      <a:pt x="0" y="184"/>
                    </a:lnTo>
                    <a:lnTo>
                      <a:pt x="5" y="171"/>
                    </a:lnTo>
                    <a:lnTo>
                      <a:pt x="55" y="132"/>
                    </a:lnTo>
                    <a:lnTo>
                      <a:pt x="86" y="74"/>
                    </a:lnTo>
                    <a:lnTo>
                      <a:pt x="68" y="32"/>
                    </a:lnTo>
                    <a:lnTo>
                      <a:pt x="68" y="13"/>
                    </a:lnTo>
                    <a:lnTo>
                      <a:pt x="81" y="0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7" name="Freeform 244"/>
              <p:cNvSpPr>
                <a:spLocks/>
              </p:cNvSpPr>
              <p:nvPr/>
            </p:nvSpPr>
            <p:spPr bwMode="auto">
              <a:xfrm>
                <a:off x="2711" y="2366"/>
                <a:ext cx="34" cy="43"/>
              </a:xfrm>
              <a:custGeom>
                <a:avLst/>
                <a:gdLst>
                  <a:gd name="T0" fmla="*/ 1 w 67"/>
                  <a:gd name="T1" fmla="*/ 1 h 86"/>
                  <a:gd name="T2" fmla="*/ 0 w 67"/>
                  <a:gd name="T3" fmla="*/ 1 h 86"/>
                  <a:gd name="T4" fmla="*/ 1 w 67"/>
                  <a:gd name="T5" fmla="*/ 1 h 86"/>
                  <a:gd name="T6" fmla="*/ 1 w 67"/>
                  <a:gd name="T7" fmla="*/ 1 h 86"/>
                  <a:gd name="T8" fmla="*/ 1 w 67"/>
                  <a:gd name="T9" fmla="*/ 0 h 86"/>
                  <a:gd name="T10" fmla="*/ 1 w 67"/>
                  <a:gd name="T11" fmla="*/ 1 h 86"/>
                  <a:gd name="T12" fmla="*/ 1 w 67"/>
                  <a:gd name="T13" fmla="*/ 1 h 86"/>
                  <a:gd name="T14" fmla="*/ 1 w 67"/>
                  <a:gd name="T15" fmla="*/ 1 h 86"/>
                  <a:gd name="T16" fmla="*/ 1 w 67"/>
                  <a:gd name="T17" fmla="*/ 1 h 86"/>
                  <a:gd name="T18" fmla="*/ 1 w 67"/>
                  <a:gd name="T19" fmla="*/ 1 h 86"/>
                  <a:gd name="T20" fmla="*/ 1 w 67"/>
                  <a:gd name="T21" fmla="*/ 1 h 86"/>
                  <a:gd name="T22" fmla="*/ 1 w 67"/>
                  <a:gd name="T23" fmla="*/ 1 h 86"/>
                  <a:gd name="T24" fmla="*/ 1 w 67"/>
                  <a:gd name="T25" fmla="*/ 1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6"/>
                  <a:gd name="T41" fmla="*/ 67 w 67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6">
                    <a:moveTo>
                      <a:pt x="19" y="81"/>
                    </a:moveTo>
                    <a:lnTo>
                      <a:pt x="0" y="53"/>
                    </a:lnTo>
                    <a:lnTo>
                      <a:pt x="2" y="38"/>
                    </a:lnTo>
                    <a:lnTo>
                      <a:pt x="25" y="16"/>
                    </a:lnTo>
                    <a:lnTo>
                      <a:pt x="52" y="0"/>
                    </a:lnTo>
                    <a:lnTo>
                      <a:pt x="67" y="4"/>
                    </a:lnTo>
                    <a:lnTo>
                      <a:pt x="63" y="19"/>
                    </a:lnTo>
                    <a:lnTo>
                      <a:pt x="35" y="50"/>
                    </a:lnTo>
                    <a:lnTo>
                      <a:pt x="40" y="69"/>
                    </a:lnTo>
                    <a:lnTo>
                      <a:pt x="35" y="86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8" name="Freeform 245"/>
              <p:cNvSpPr>
                <a:spLocks/>
              </p:cNvSpPr>
              <p:nvPr/>
            </p:nvSpPr>
            <p:spPr bwMode="auto">
              <a:xfrm>
                <a:off x="3093" y="2278"/>
                <a:ext cx="102" cy="62"/>
              </a:xfrm>
              <a:custGeom>
                <a:avLst/>
                <a:gdLst>
                  <a:gd name="T0" fmla="*/ 1 w 203"/>
                  <a:gd name="T1" fmla="*/ 0 h 125"/>
                  <a:gd name="T2" fmla="*/ 1 w 203"/>
                  <a:gd name="T3" fmla="*/ 0 h 125"/>
                  <a:gd name="T4" fmla="*/ 1 w 203"/>
                  <a:gd name="T5" fmla="*/ 0 h 125"/>
                  <a:gd name="T6" fmla="*/ 1 w 203"/>
                  <a:gd name="T7" fmla="*/ 0 h 125"/>
                  <a:gd name="T8" fmla="*/ 1 w 203"/>
                  <a:gd name="T9" fmla="*/ 0 h 125"/>
                  <a:gd name="T10" fmla="*/ 1 w 203"/>
                  <a:gd name="T11" fmla="*/ 0 h 125"/>
                  <a:gd name="T12" fmla="*/ 1 w 203"/>
                  <a:gd name="T13" fmla="*/ 0 h 125"/>
                  <a:gd name="T14" fmla="*/ 1 w 203"/>
                  <a:gd name="T15" fmla="*/ 0 h 125"/>
                  <a:gd name="T16" fmla="*/ 1 w 203"/>
                  <a:gd name="T17" fmla="*/ 0 h 125"/>
                  <a:gd name="T18" fmla="*/ 1 w 203"/>
                  <a:gd name="T19" fmla="*/ 0 h 125"/>
                  <a:gd name="T20" fmla="*/ 1 w 203"/>
                  <a:gd name="T21" fmla="*/ 0 h 125"/>
                  <a:gd name="T22" fmla="*/ 0 w 203"/>
                  <a:gd name="T23" fmla="*/ 0 h 125"/>
                  <a:gd name="T24" fmla="*/ 1 w 203"/>
                  <a:gd name="T25" fmla="*/ 0 h 125"/>
                  <a:gd name="T26" fmla="*/ 1 w 203"/>
                  <a:gd name="T27" fmla="*/ 0 h 125"/>
                  <a:gd name="T28" fmla="*/ 1 w 203"/>
                  <a:gd name="T29" fmla="*/ 0 h 125"/>
                  <a:gd name="T30" fmla="*/ 1 w 203"/>
                  <a:gd name="T31" fmla="*/ 0 h 125"/>
                  <a:gd name="T32" fmla="*/ 1 w 203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25"/>
                  <a:gd name="T53" fmla="*/ 203 w 203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25">
                    <a:moveTo>
                      <a:pt x="44" y="19"/>
                    </a:moveTo>
                    <a:lnTo>
                      <a:pt x="50" y="42"/>
                    </a:lnTo>
                    <a:lnTo>
                      <a:pt x="63" y="59"/>
                    </a:lnTo>
                    <a:lnTo>
                      <a:pt x="81" y="71"/>
                    </a:lnTo>
                    <a:lnTo>
                      <a:pt x="101" y="83"/>
                    </a:lnTo>
                    <a:lnTo>
                      <a:pt x="191" y="85"/>
                    </a:lnTo>
                    <a:lnTo>
                      <a:pt x="203" y="94"/>
                    </a:lnTo>
                    <a:lnTo>
                      <a:pt x="195" y="104"/>
                    </a:lnTo>
                    <a:lnTo>
                      <a:pt x="143" y="117"/>
                    </a:lnTo>
                    <a:lnTo>
                      <a:pt x="92" y="125"/>
                    </a:lnTo>
                    <a:lnTo>
                      <a:pt x="31" y="87"/>
                    </a:lnTo>
                    <a:lnTo>
                      <a:pt x="0" y="25"/>
                    </a:lnTo>
                    <a:lnTo>
                      <a:pt x="5" y="7"/>
                    </a:lnTo>
                    <a:lnTo>
                      <a:pt x="20" y="0"/>
                    </a:lnTo>
                    <a:lnTo>
                      <a:pt x="4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9" name="Freeform 246"/>
              <p:cNvSpPr>
                <a:spLocks/>
              </p:cNvSpPr>
              <p:nvPr/>
            </p:nvSpPr>
            <p:spPr bwMode="auto">
              <a:xfrm>
                <a:off x="3209" y="2323"/>
                <a:ext cx="16" cy="56"/>
              </a:xfrm>
              <a:custGeom>
                <a:avLst/>
                <a:gdLst>
                  <a:gd name="T0" fmla="*/ 0 w 33"/>
                  <a:gd name="T1" fmla="*/ 1 h 111"/>
                  <a:gd name="T2" fmla="*/ 0 w 33"/>
                  <a:gd name="T3" fmla="*/ 1 h 111"/>
                  <a:gd name="T4" fmla="*/ 0 w 33"/>
                  <a:gd name="T5" fmla="*/ 1 h 111"/>
                  <a:gd name="T6" fmla="*/ 0 w 33"/>
                  <a:gd name="T7" fmla="*/ 1 h 111"/>
                  <a:gd name="T8" fmla="*/ 0 w 33"/>
                  <a:gd name="T9" fmla="*/ 1 h 111"/>
                  <a:gd name="T10" fmla="*/ 0 w 33"/>
                  <a:gd name="T11" fmla="*/ 1 h 111"/>
                  <a:gd name="T12" fmla="*/ 0 w 33"/>
                  <a:gd name="T13" fmla="*/ 1 h 111"/>
                  <a:gd name="T14" fmla="*/ 0 w 33"/>
                  <a:gd name="T15" fmla="*/ 0 h 111"/>
                  <a:gd name="T16" fmla="*/ 0 w 33"/>
                  <a:gd name="T17" fmla="*/ 1 h 111"/>
                  <a:gd name="T18" fmla="*/ 0 w 33"/>
                  <a:gd name="T19" fmla="*/ 1 h 111"/>
                  <a:gd name="T20" fmla="*/ 0 w 33"/>
                  <a:gd name="T21" fmla="*/ 1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11"/>
                  <a:gd name="T35" fmla="*/ 33 w 3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11">
                    <a:moveTo>
                      <a:pt x="30" y="11"/>
                    </a:moveTo>
                    <a:lnTo>
                      <a:pt x="33" y="47"/>
                    </a:lnTo>
                    <a:lnTo>
                      <a:pt x="27" y="101"/>
                    </a:lnTo>
                    <a:lnTo>
                      <a:pt x="17" y="111"/>
                    </a:lnTo>
                    <a:lnTo>
                      <a:pt x="7" y="101"/>
                    </a:lnTo>
                    <a:lnTo>
                      <a:pt x="0" y="47"/>
                    </a:lnTo>
                    <a:lnTo>
                      <a:pt x="4" y="11"/>
                    </a:lnTo>
                    <a:lnTo>
                      <a:pt x="17" y="0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0" name="Freeform 247"/>
              <p:cNvSpPr>
                <a:spLocks/>
              </p:cNvSpPr>
              <p:nvPr/>
            </p:nvSpPr>
            <p:spPr bwMode="auto">
              <a:xfrm>
                <a:off x="2742" y="2208"/>
                <a:ext cx="23" cy="47"/>
              </a:xfrm>
              <a:custGeom>
                <a:avLst/>
                <a:gdLst>
                  <a:gd name="T0" fmla="*/ 1 w 44"/>
                  <a:gd name="T1" fmla="*/ 1 h 94"/>
                  <a:gd name="T2" fmla="*/ 1 w 44"/>
                  <a:gd name="T3" fmla="*/ 1 h 94"/>
                  <a:gd name="T4" fmla="*/ 1 w 44"/>
                  <a:gd name="T5" fmla="*/ 1 h 94"/>
                  <a:gd name="T6" fmla="*/ 1 w 44"/>
                  <a:gd name="T7" fmla="*/ 1 h 94"/>
                  <a:gd name="T8" fmla="*/ 0 w 44"/>
                  <a:gd name="T9" fmla="*/ 1 h 94"/>
                  <a:gd name="T10" fmla="*/ 1 w 44"/>
                  <a:gd name="T11" fmla="*/ 1 h 94"/>
                  <a:gd name="T12" fmla="*/ 1 w 44"/>
                  <a:gd name="T13" fmla="*/ 0 h 94"/>
                  <a:gd name="T14" fmla="*/ 1 w 44"/>
                  <a:gd name="T15" fmla="*/ 1 h 94"/>
                  <a:gd name="T16" fmla="*/ 1 w 44"/>
                  <a:gd name="T17" fmla="*/ 1 h 94"/>
                  <a:gd name="T18" fmla="*/ 1 w 44"/>
                  <a:gd name="T19" fmla="*/ 1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94"/>
                  <a:gd name="T32" fmla="*/ 44 w 44"/>
                  <a:gd name="T33" fmla="*/ 94 h 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94">
                    <a:moveTo>
                      <a:pt x="34" y="18"/>
                    </a:moveTo>
                    <a:lnTo>
                      <a:pt x="44" y="81"/>
                    </a:lnTo>
                    <a:lnTo>
                      <a:pt x="38" y="94"/>
                    </a:lnTo>
                    <a:lnTo>
                      <a:pt x="25" y="89"/>
                    </a:lnTo>
                    <a:lnTo>
                      <a:pt x="0" y="20"/>
                    </a:lnTo>
                    <a:lnTo>
                      <a:pt x="4" y="5"/>
                    </a:lnTo>
                    <a:lnTo>
                      <a:pt x="14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1" name="Freeform 248"/>
              <p:cNvSpPr>
                <a:spLocks/>
              </p:cNvSpPr>
              <p:nvPr/>
            </p:nvSpPr>
            <p:spPr bwMode="auto">
              <a:xfrm>
                <a:off x="2744" y="2180"/>
                <a:ext cx="405" cy="39"/>
              </a:xfrm>
              <a:custGeom>
                <a:avLst/>
                <a:gdLst>
                  <a:gd name="T0" fmla="*/ 1 w 808"/>
                  <a:gd name="T1" fmla="*/ 0 h 80"/>
                  <a:gd name="T2" fmla="*/ 1 w 808"/>
                  <a:gd name="T3" fmla="*/ 0 h 80"/>
                  <a:gd name="T4" fmla="*/ 1 w 808"/>
                  <a:gd name="T5" fmla="*/ 0 h 80"/>
                  <a:gd name="T6" fmla="*/ 2 w 808"/>
                  <a:gd name="T7" fmla="*/ 0 h 80"/>
                  <a:gd name="T8" fmla="*/ 2 w 808"/>
                  <a:gd name="T9" fmla="*/ 0 h 80"/>
                  <a:gd name="T10" fmla="*/ 2 w 808"/>
                  <a:gd name="T11" fmla="*/ 0 h 80"/>
                  <a:gd name="T12" fmla="*/ 2 w 808"/>
                  <a:gd name="T13" fmla="*/ 0 h 80"/>
                  <a:gd name="T14" fmla="*/ 1 w 808"/>
                  <a:gd name="T15" fmla="*/ 0 h 80"/>
                  <a:gd name="T16" fmla="*/ 1 w 808"/>
                  <a:gd name="T17" fmla="*/ 0 h 80"/>
                  <a:gd name="T18" fmla="*/ 1 w 808"/>
                  <a:gd name="T19" fmla="*/ 0 h 80"/>
                  <a:gd name="T20" fmla="*/ 0 w 808"/>
                  <a:gd name="T21" fmla="*/ 0 h 80"/>
                  <a:gd name="T22" fmla="*/ 1 w 808"/>
                  <a:gd name="T23" fmla="*/ 0 h 80"/>
                  <a:gd name="T24" fmla="*/ 1 w 808"/>
                  <a:gd name="T25" fmla="*/ 0 h 80"/>
                  <a:gd name="T26" fmla="*/ 1 w 808"/>
                  <a:gd name="T27" fmla="*/ 0 h 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08"/>
                  <a:gd name="T43" fmla="*/ 0 h 80"/>
                  <a:gd name="T44" fmla="*/ 808 w 808"/>
                  <a:gd name="T45" fmla="*/ 80 h 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08" h="80">
                    <a:moveTo>
                      <a:pt x="1" y="58"/>
                    </a:moveTo>
                    <a:lnTo>
                      <a:pt x="81" y="50"/>
                    </a:lnTo>
                    <a:lnTo>
                      <a:pt x="410" y="13"/>
                    </a:lnTo>
                    <a:lnTo>
                      <a:pt x="605" y="0"/>
                    </a:lnTo>
                    <a:lnTo>
                      <a:pt x="799" y="4"/>
                    </a:lnTo>
                    <a:lnTo>
                      <a:pt x="808" y="14"/>
                    </a:lnTo>
                    <a:lnTo>
                      <a:pt x="799" y="24"/>
                    </a:lnTo>
                    <a:lnTo>
                      <a:pt x="395" y="47"/>
                    </a:lnTo>
                    <a:lnTo>
                      <a:pt x="82" y="76"/>
                    </a:lnTo>
                    <a:lnTo>
                      <a:pt x="16" y="80"/>
                    </a:lnTo>
                    <a:lnTo>
                      <a:pt x="0" y="71"/>
                    </a:ln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2" name="Freeform 249"/>
              <p:cNvSpPr>
                <a:spLocks/>
              </p:cNvSpPr>
              <p:nvPr/>
            </p:nvSpPr>
            <p:spPr bwMode="auto">
              <a:xfrm>
                <a:off x="3137" y="2181"/>
                <a:ext cx="16" cy="54"/>
              </a:xfrm>
              <a:custGeom>
                <a:avLst/>
                <a:gdLst>
                  <a:gd name="T0" fmla="*/ 1 w 32"/>
                  <a:gd name="T1" fmla="*/ 1 h 106"/>
                  <a:gd name="T2" fmla="*/ 1 w 32"/>
                  <a:gd name="T3" fmla="*/ 1 h 106"/>
                  <a:gd name="T4" fmla="*/ 1 w 32"/>
                  <a:gd name="T5" fmla="*/ 1 h 106"/>
                  <a:gd name="T6" fmla="*/ 1 w 32"/>
                  <a:gd name="T7" fmla="*/ 1 h 106"/>
                  <a:gd name="T8" fmla="*/ 0 w 32"/>
                  <a:gd name="T9" fmla="*/ 1 h 106"/>
                  <a:gd name="T10" fmla="*/ 1 w 32"/>
                  <a:gd name="T11" fmla="*/ 1 h 106"/>
                  <a:gd name="T12" fmla="*/ 1 w 32"/>
                  <a:gd name="T13" fmla="*/ 0 h 106"/>
                  <a:gd name="T14" fmla="*/ 1 w 32"/>
                  <a:gd name="T15" fmla="*/ 1 h 106"/>
                  <a:gd name="T16" fmla="*/ 1 w 32"/>
                  <a:gd name="T17" fmla="*/ 1 h 106"/>
                  <a:gd name="T18" fmla="*/ 1 w 32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106"/>
                  <a:gd name="T32" fmla="*/ 32 w 32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106">
                    <a:moveTo>
                      <a:pt x="32" y="16"/>
                    </a:moveTo>
                    <a:lnTo>
                      <a:pt x="26" y="97"/>
                    </a:lnTo>
                    <a:lnTo>
                      <a:pt x="15" y="106"/>
                    </a:lnTo>
                    <a:lnTo>
                      <a:pt x="5" y="97"/>
                    </a:lnTo>
                    <a:lnTo>
                      <a:pt x="0" y="16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3" name="Freeform 250"/>
              <p:cNvSpPr>
                <a:spLocks/>
              </p:cNvSpPr>
              <p:nvPr/>
            </p:nvSpPr>
            <p:spPr bwMode="auto">
              <a:xfrm>
                <a:off x="3054" y="2202"/>
                <a:ext cx="15" cy="41"/>
              </a:xfrm>
              <a:custGeom>
                <a:avLst/>
                <a:gdLst>
                  <a:gd name="T0" fmla="*/ 0 w 31"/>
                  <a:gd name="T1" fmla="*/ 1 h 81"/>
                  <a:gd name="T2" fmla="*/ 0 w 31"/>
                  <a:gd name="T3" fmla="*/ 1 h 81"/>
                  <a:gd name="T4" fmla="*/ 0 w 31"/>
                  <a:gd name="T5" fmla="*/ 1 h 81"/>
                  <a:gd name="T6" fmla="*/ 0 w 31"/>
                  <a:gd name="T7" fmla="*/ 1 h 81"/>
                  <a:gd name="T8" fmla="*/ 0 w 31"/>
                  <a:gd name="T9" fmla="*/ 1 h 81"/>
                  <a:gd name="T10" fmla="*/ 0 w 31"/>
                  <a:gd name="T11" fmla="*/ 1 h 81"/>
                  <a:gd name="T12" fmla="*/ 0 w 31"/>
                  <a:gd name="T13" fmla="*/ 0 h 81"/>
                  <a:gd name="T14" fmla="*/ 0 w 31"/>
                  <a:gd name="T15" fmla="*/ 1 h 81"/>
                  <a:gd name="T16" fmla="*/ 0 w 31"/>
                  <a:gd name="T17" fmla="*/ 1 h 81"/>
                  <a:gd name="T18" fmla="*/ 0 w 31"/>
                  <a:gd name="T19" fmla="*/ 1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81"/>
                  <a:gd name="T32" fmla="*/ 31 w 3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81">
                    <a:moveTo>
                      <a:pt x="31" y="15"/>
                    </a:moveTo>
                    <a:lnTo>
                      <a:pt x="26" y="72"/>
                    </a:lnTo>
                    <a:lnTo>
                      <a:pt x="15" y="81"/>
                    </a:lnTo>
                    <a:lnTo>
                      <a:pt x="7" y="69"/>
                    </a:lnTo>
                    <a:lnTo>
                      <a:pt x="0" y="15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4" name="Freeform 251"/>
              <p:cNvSpPr>
                <a:spLocks/>
              </p:cNvSpPr>
              <p:nvPr/>
            </p:nvSpPr>
            <p:spPr bwMode="auto">
              <a:xfrm>
                <a:off x="2978" y="2202"/>
                <a:ext cx="19" cy="40"/>
              </a:xfrm>
              <a:custGeom>
                <a:avLst/>
                <a:gdLst>
                  <a:gd name="T0" fmla="*/ 1 w 38"/>
                  <a:gd name="T1" fmla="*/ 0 h 81"/>
                  <a:gd name="T2" fmla="*/ 1 w 38"/>
                  <a:gd name="T3" fmla="*/ 0 h 81"/>
                  <a:gd name="T4" fmla="*/ 1 w 38"/>
                  <a:gd name="T5" fmla="*/ 0 h 81"/>
                  <a:gd name="T6" fmla="*/ 1 w 38"/>
                  <a:gd name="T7" fmla="*/ 0 h 81"/>
                  <a:gd name="T8" fmla="*/ 0 w 38"/>
                  <a:gd name="T9" fmla="*/ 0 h 81"/>
                  <a:gd name="T10" fmla="*/ 1 w 38"/>
                  <a:gd name="T11" fmla="*/ 0 h 81"/>
                  <a:gd name="T12" fmla="*/ 1 w 38"/>
                  <a:gd name="T13" fmla="*/ 0 h 81"/>
                  <a:gd name="T14" fmla="*/ 1 w 38"/>
                  <a:gd name="T15" fmla="*/ 0 h 81"/>
                  <a:gd name="T16" fmla="*/ 1 w 38"/>
                  <a:gd name="T17" fmla="*/ 0 h 81"/>
                  <a:gd name="T18" fmla="*/ 1 w 3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81"/>
                  <a:gd name="T32" fmla="*/ 38 w 3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81">
                    <a:moveTo>
                      <a:pt x="38" y="11"/>
                    </a:moveTo>
                    <a:lnTo>
                      <a:pt x="32" y="64"/>
                    </a:lnTo>
                    <a:lnTo>
                      <a:pt x="22" y="81"/>
                    </a:lnTo>
                    <a:lnTo>
                      <a:pt x="12" y="68"/>
                    </a:lnTo>
                    <a:lnTo>
                      <a:pt x="0" y="10"/>
                    </a:lnTo>
                    <a:lnTo>
                      <a:pt x="7" y="1"/>
                    </a:lnTo>
                    <a:lnTo>
                      <a:pt x="19" y="0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5" name="Freeform 252"/>
              <p:cNvSpPr>
                <a:spLocks/>
              </p:cNvSpPr>
              <p:nvPr/>
            </p:nvSpPr>
            <p:spPr bwMode="auto">
              <a:xfrm>
                <a:off x="2891" y="2199"/>
                <a:ext cx="17" cy="43"/>
              </a:xfrm>
              <a:custGeom>
                <a:avLst/>
                <a:gdLst>
                  <a:gd name="T0" fmla="*/ 0 w 36"/>
                  <a:gd name="T1" fmla="*/ 1 h 85"/>
                  <a:gd name="T2" fmla="*/ 0 w 36"/>
                  <a:gd name="T3" fmla="*/ 1 h 85"/>
                  <a:gd name="T4" fmla="*/ 0 w 36"/>
                  <a:gd name="T5" fmla="*/ 1 h 85"/>
                  <a:gd name="T6" fmla="*/ 0 w 36"/>
                  <a:gd name="T7" fmla="*/ 1 h 85"/>
                  <a:gd name="T8" fmla="*/ 0 w 36"/>
                  <a:gd name="T9" fmla="*/ 1 h 85"/>
                  <a:gd name="T10" fmla="*/ 0 w 36"/>
                  <a:gd name="T11" fmla="*/ 1 h 85"/>
                  <a:gd name="T12" fmla="*/ 0 w 36"/>
                  <a:gd name="T13" fmla="*/ 0 h 85"/>
                  <a:gd name="T14" fmla="*/ 0 w 36"/>
                  <a:gd name="T15" fmla="*/ 1 h 85"/>
                  <a:gd name="T16" fmla="*/ 0 w 36"/>
                  <a:gd name="T17" fmla="*/ 1 h 85"/>
                  <a:gd name="T18" fmla="*/ 0 w 36"/>
                  <a:gd name="T19" fmla="*/ 1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85"/>
                  <a:gd name="T32" fmla="*/ 36 w 36"/>
                  <a:gd name="T33" fmla="*/ 85 h 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85">
                    <a:moveTo>
                      <a:pt x="36" y="17"/>
                    </a:moveTo>
                    <a:lnTo>
                      <a:pt x="32" y="70"/>
                    </a:lnTo>
                    <a:lnTo>
                      <a:pt x="21" y="85"/>
                    </a:lnTo>
                    <a:lnTo>
                      <a:pt x="8" y="73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" name="Freeform 253"/>
              <p:cNvSpPr>
                <a:spLocks/>
              </p:cNvSpPr>
              <p:nvPr/>
            </p:nvSpPr>
            <p:spPr bwMode="auto">
              <a:xfrm>
                <a:off x="2815" y="2204"/>
                <a:ext cx="19" cy="45"/>
              </a:xfrm>
              <a:custGeom>
                <a:avLst/>
                <a:gdLst>
                  <a:gd name="T0" fmla="*/ 1 w 38"/>
                  <a:gd name="T1" fmla="*/ 0 h 91"/>
                  <a:gd name="T2" fmla="*/ 1 w 38"/>
                  <a:gd name="T3" fmla="*/ 0 h 91"/>
                  <a:gd name="T4" fmla="*/ 1 w 38"/>
                  <a:gd name="T5" fmla="*/ 0 h 91"/>
                  <a:gd name="T6" fmla="*/ 1 w 38"/>
                  <a:gd name="T7" fmla="*/ 0 h 91"/>
                  <a:gd name="T8" fmla="*/ 1 w 38"/>
                  <a:gd name="T9" fmla="*/ 0 h 91"/>
                  <a:gd name="T10" fmla="*/ 1 w 38"/>
                  <a:gd name="T11" fmla="*/ 0 h 91"/>
                  <a:gd name="T12" fmla="*/ 0 w 38"/>
                  <a:gd name="T13" fmla="*/ 0 h 91"/>
                  <a:gd name="T14" fmla="*/ 1 w 38"/>
                  <a:gd name="T15" fmla="*/ 0 h 91"/>
                  <a:gd name="T16" fmla="*/ 1 w 38"/>
                  <a:gd name="T17" fmla="*/ 0 h 91"/>
                  <a:gd name="T18" fmla="*/ 1 w 38"/>
                  <a:gd name="T19" fmla="*/ 0 h 91"/>
                  <a:gd name="T20" fmla="*/ 1 w 38"/>
                  <a:gd name="T21" fmla="*/ 0 h 91"/>
                  <a:gd name="T22" fmla="*/ 1 w 38"/>
                  <a:gd name="T23" fmla="*/ 0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91"/>
                  <a:gd name="T38" fmla="*/ 38 w 38"/>
                  <a:gd name="T39" fmla="*/ 91 h 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91">
                    <a:moveTo>
                      <a:pt x="38" y="14"/>
                    </a:moveTo>
                    <a:lnTo>
                      <a:pt x="36" y="40"/>
                    </a:lnTo>
                    <a:lnTo>
                      <a:pt x="36" y="81"/>
                    </a:lnTo>
                    <a:lnTo>
                      <a:pt x="26" y="91"/>
                    </a:lnTo>
                    <a:lnTo>
                      <a:pt x="15" y="81"/>
                    </a:lnTo>
                    <a:lnTo>
                      <a:pt x="5" y="42"/>
                    </a:lnTo>
                    <a:lnTo>
                      <a:pt x="0" y="13"/>
                    </a:lnTo>
                    <a:lnTo>
                      <a:pt x="5" y="3"/>
                    </a:lnTo>
                    <a:lnTo>
                      <a:pt x="19" y="0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" name="Freeform 254"/>
              <p:cNvSpPr>
                <a:spLocks/>
              </p:cNvSpPr>
              <p:nvPr/>
            </p:nvSpPr>
            <p:spPr bwMode="auto">
              <a:xfrm>
                <a:off x="3037" y="1636"/>
                <a:ext cx="146" cy="62"/>
              </a:xfrm>
              <a:custGeom>
                <a:avLst/>
                <a:gdLst>
                  <a:gd name="T0" fmla="*/ 1 w 291"/>
                  <a:gd name="T1" fmla="*/ 0 h 123"/>
                  <a:gd name="T2" fmla="*/ 1 w 291"/>
                  <a:gd name="T3" fmla="*/ 1 h 123"/>
                  <a:gd name="T4" fmla="*/ 1 w 291"/>
                  <a:gd name="T5" fmla="*/ 1 h 123"/>
                  <a:gd name="T6" fmla="*/ 1 w 291"/>
                  <a:gd name="T7" fmla="*/ 1 h 123"/>
                  <a:gd name="T8" fmla="*/ 1 w 291"/>
                  <a:gd name="T9" fmla="*/ 1 h 123"/>
                  <a:gd name="T10" fmla="*/ 1 w 291"/>
                  <a:gd name="T11" fmla="*/ 1 h 123"/>
                  <a:gd name="T12" fmla="*/ 1 w 291"/>
                  <a:gd name="T13" fmla="*/ 1 h 123"/>
                  <a:gd name="T14" fmla="*/ 1 w 291"/>
                  <a:gd name="T15" fmla="*/ 1 h 123"/>
                  <a:gd name="T16" fmla="*/ 1 w 291"/>
                  <a:gd name="T17" fmla="*/ 1 h 123"/>
                  <a:gd name="T18" fmla="*/ 1 w 291"/>
                  <a:gd name="T19" fmla="*/ 1 h 123"/>
                  <a:gd name="T20" fmla="*/ 1 w 291"/>
                  <a:gd name="T21" fmla="*/ 1 h 123"/>
                  <a:gd name="T22" fmla="*/ 1 w 291"/>
                  <a:gd name="T23" fmla="*/ 1 h 123"/>
                  <a:gd name="T24" fmla="*/ 1 w 291"/>
                  <a:gd name="T25" fmla="*/ 1 h 123"/>
                  <a:gd name="T26" fmla="*/ 1 w 291"/>
                  <a:gd name="T27" fmla="*/ 1 h 123"/>
                  <a:gd name="T28" fmla="*/ 0 w 291"/>
                  <a:gd name="T29" fmla="*/ 1 h 123"/>
                  <a:gd name="T30" fmla="*/ 1 w 291"/>
                  <a:gd name="T31" fmla="*/ 0 h 123"/>
                  <a:gd name="T32" fmla="*/ 1 w 291"/>
                  <a:gd name="T33" fmla="*/ 0 h 123"/>
                  <a:gd name="T34" fmla="*/ 1 w 291"/>
                  <a:gd name="T35" fmla="*/ 0 h 1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123"/>
                  <a:gd name="T56" fmla="*/ 291 w 291"/>
                  <a:gd name="T57" fmla="*/ 123 h 1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123">
                    <a:moveTo>
                      <a:pt x="11" y="0"/>
                    </a:moveTo>
                    <a:lnTo>
                      <a:pt x="163" y="7"/>
                    </a:lnTo>
                    <a:lnTo>
                      <a:pt x="228" y="30"/>
                    </a:lnTo>
                    <a:lnTo>
                      <a:pt x="280" y="78"/>
                    </a:lnTo>
                    <a:lnTo>
                      <a:pt x="288" y="93"/>
                    </a:lnTo>
                    <a:lnTo>
                      <a:pt x="291" y="111"/>
                    </a:lnTo>
                    <a:lnTo>
                      <a:pt x="281" y="123"/>
                    </a:lnTo>
                    <a:lnTo>
                      <a:pt x="251" y="116"/>
                    </a:lnTo>
                    <a:lnTo>
                      <a:pt x="241" y="103"/>
                    </a:lnTo>
                    <a:lnTo>
                      <a:pt x="220" y="78"/>
                    </a:lnTo>
                    <a:lnTo>
                      <a:pt x="196" y="57"/>
                    </a:lnTo>
                    <a:lnTo>
                      <a:pt x="170" y="43"/>
                    </a:lnTo>
                    <a:lnTo>
                      <a:pt x="142" y="33"/>
                    </a:lnTo>
                    <a:lnTo>
                      <a:pt x="11" y="21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" name="Freeform 255"/>
              <p:cNvSpPr>
                <a:spLocks/>
              </p:cNvSpPr>
              <p:nvPr/>
            </p:nvSpPr>
            <p:spPr bwMode="auto">
              <a:xfrm>
                <a:off x="2633" y="1826"/>
                <a:ext cx="116" cy="331"/>
              </a:xfrm>
              <a:custGeom>
                <a:avLst/>
                <a:gdLst>
                  <a:gd name="T0" fmla="*/ 0 w 233"/>
                  <a:gd name="T1" fmla="*/ 1 h 662"/>
                  <a:gd name="T2" fmla="*/ 0 w 233"/>
                  <a:gd name="T3" fmla="*/ 1 h 662"/>
                  <a:gd name="T4" fmla="*/ 0 w 233"/>
                  <a:gd name="T5" fmla="*/ 1 h 662"/>
                  <a:gd name="T6" fmla="*/ 0 w 233"/>
                  <a:gd name="T7" fmla="*/ 1 h 662"/>
                  <a:gd name="T8" fmla="*/ 0 w 233"/>
                  <a:gd name="T9" fmla="*/ 1 h 662"/>
                  <a:gd name="T10" fmla="*/ 0 w 233"/>
                  <a:gd name="T11" fmla="*/ 1 h 662"/>
                  <a:gd name="T12" fmla="*/ 0 w 233"/>
                  <a:gd name="T13" fmla="*/ 2 h 662"/>
                  <a:gd name="T14" fmla="*/ 0 w 233"/>
                  <a:gd name="T15" fmla="*/ 2 h 662"/>
                  <a:gd name="T16" fmla="*/ 0 w 233"/>
                  <a:gd name="T17" fmla="*/ 2 h 662"/>
                  <a:gd name="T18" fmla="*/ 0 w 233"/>
                  <a:gd name="T19" fmla="*/ 2 h 662"/>
                  <a:gd name="T20" fmla="*/ 0 w 233"/>
                  <a:gd name="T21" fmla="*/ 2 h 662"/>
                  <a:gd name="T22" fmla="*/ 0 w 233"/>
                  <a:gd name="T23" fmla="*/ 2 h 662"/>
                  <a:gd name="T24" fmla="*/ 0 w 233"/>
                  <a:gd name="T25" fmla="*/ 1 h 662"/>
                  <a:gd name="T26" fmla="*/ 0 w 233"/>
                  <a:gd name="T27" fmla="*/ 1 h 662"/>
                  <a:gd name="T28" fmla="*/ 0 w 233"/>
                  <a:gd name="T29" fmla="*/ 1 h 662"/>
                  <a:gd name="T30" fmla="*/ 0 w 233"/>
                  <a:gd name="T31" fmla="*/ 1 h 662"/>
                  <a:gd name="T32" fmla="*/ 0 w 233"/>
                  <a:gd name="T33" fmla="*/ 1 h 662"/>
                  <a:gd name="T34" fmla="*/ 0 w 233"/>
                  <a:gd name="T35" fmla="*/ 0 h 662"/>
                  <a:gd name="T36" fmla="*/ 0 w 233"/>
                  <a:gd name="T37" fmla="*/ 1 h 662"/>
                  <a:gd name="T38" fmla="*/ 0 w 233"/>
                  <a:gd name="T39" fmla="*/ 1 h 6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3"/>
                  <a:gd name="T61" fmla="*/ 0 h 662"/>
                  <a:gd name="T62" fmla="*/ 233 w 233"/>
                  <a:gd name="T63" fmla="*/ 662 h 6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3" h="662">
                    <a:moveTo>
                      <a:pt x="44" y="21"/>
                    </a:moveTo>
                    <a:lnTo>
                      <a:pt x="53" y="102"/>
                    </a:lnTo>
                    <a:lnTo>
                      <a:pt x="67" y="184"/>
                    </a:lnTo>
                    <a:lnTo>
                      <a:pt x="93" y="245"/>
                    </a:lnTo>
                    <a:lnTo>
                      <a:pt x="157" y="403"/>
                    </a:lnTo>
                    <a:lnTo>
                      <a:pt x="192" y="508"/>
                    </a:lnTo>
                    <a:lnTo>
                      <a:pt x="233" y="629"/>
                    </a:lnTo>
                    <a:lnTo>
                      <a:pt x="231" y="650"/>
                    </a:lnTo>
                    <a:lnTo>
                      <a:pt x="215" y="662"/>
                    </a:lnTo>
                    <a:lnTo>
                      <a:pt x="196" y="662"/>
                    </a:lnTo>
                    <a:lnTo>
                      <a:pt x="182" y="645"/>
                    </a:lnTo>
                    <a:lnTo>
                      <a:pt x="145" y="524"/>
                    </a:lnTo>
                    <a:lnTo>
                      <a:pt x="120" y="415"/>
                    </a:lnTo>
                    <a:lnTo>
                      <a:pt x="46" y="189"/>
                    </a:lnTo>
                    <a:lnTo>
                      <a:pt x="20" y="106"/>
                    </a:lnTo>
                    <a:lnTo>
                      <a:pt x="0" y="22"/>
                    </a:lnTo>
                    <a:lnTo>
                      <a:pt x="6" y="5"/>
                    </a:lnTo>
                    <a:lnTo>
                      <a:pt x="21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9" name="Freeform 256"/>
              <p:cNvSpPr>
                <a:spLocks/>
              </p:cNvSpPr>
              <p:nvPr/>
            </p:nvSpPr>
            <p:spPr bwMode="auto">
              <a:xfrm>
                <a:off x="2748" y="2109"/>
                <a:ext cx="416" cy="60"/>
              </a:xfrm>
              <a:custGeom>
                <a:avLst/>
                <a:gdLst>
                  <a:gd name="T0" fmla="*/ 1 w 831"/>
                  <a:gd name="T1" fmla="*/ 0 h 122"/>
                  <a:gd name="T2" fmla="*/ 1 w 831"/>
                  <a:gd name="T3" fmla="*/ 0 h 122"/>
                  <a:gd name="T4" fmla="*/ 1 w 831"/>
                  <a:gd name="T5" fmla="*/ 0 h 122"/>
                  <a:gd name="T6" fmla="*/ 2 w 831"/>
                  <a:gd name="T7" fmla="*/ 0 h 122"/>
                  <a:gd name="T8" fmla="*/ 2 w 831"/>
                  <a:gd name="T9" fmla="*/ 0 h 122"/>
                  <a:gd name="T10" fmla="*/ 2 w 831"/>
                  <a:gd name="T11" fmla="*/ 0 h 122"/>
                  <a:gd name="T12" fmla="*/ 2 w 831"/>
                  <a:gd name="T13" fmla="*/ 0 h 122"/>
                  <a:gd name="T14" fmla="*/ 2 w 831"/>
                  <a:gd name="T15" fmla="*/ 0 h 122"/>
                  <a:gd name="T16" fmla="*/ 2 w 831"/>
                  <a:gd name="T17" fmla="*/ 0 h 122"/>
                  <a:gd name="T18" fmla="*/ 2 w 831"/>
                  <a:gd name="T19" fmla="*/ 0 h 122"/>
                  <a:gd name="T20" fmla="*/ 2 w 831"/>
                  <a:gd name="T21" fmla="*/ 0 h 122"/>
                  <a:gd name="T22" fmla="*/ 1 w 831"/>
                  <a:gd name="T23" fmla="*/ 0 h 122"/>
                  <a:gd name="T24" fmla="*/ 1 w 831"/>
                  <a:gd name="T25" fmla="*/ 0 h 122"/>
                  <a:gd name="T26" fmla="*/ 0 w 831"/>
                  <a:gd name="T27" fmla="*/ 0 h 122"/>
                  <a:gd name="T28" fmla="*/ 1 w 831"/>
                  <a:gd name="T29" fmla="*/ 0 h 122"/>
                  <a:gd name="T30" fmla="*/ 1 w 831"/>
                  <a:gd name="T31" fmla="*/ 0 h 122"/>
                  <a:gd name="T32" fmla="*/ 1 w 831"/>
                  <a:gd name="T33" fmla="*/ 0 h 122"/>
                  <a:gd name="T34" fmla="*/ 1 w 831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1"/>
                  <a:gd name="T55" fmla="*/ 0 h 122"/>
                  <a:gd name="T56" fmla="*/ 831 w 831"/>
                  <a:gd name="T57" fmla="*/ 122 h 1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1" h="122">
                    <a:moveTo>
                      <a:pt x="26" y="89"/>
                    </a:moveTo>
                    <a:lnTo>
                      <a:pt x="176" y="69"/>
                    </a:lnTo>
                    <a:lnTo>
                      <a:pt x="318" y="56"/>
                    </a:lnTo>
                    <a:lnTo>
                      <a:pt x="562" y="23"/>
                    </a:lnTo>
                    <a:lnTo>
                      <a:pt x="676" y="8"/>
                    </a:lnTo>
                    <a:lnTo>
                      <a:pt x="805" y="0"/>
                    </a:lnTo>
                    <a:lnTo>
                      <a:pt x="825" y="9"/>
                    </a:lnTo>
                    <a:lnTo>
                      <a:pt x="831" y="26"/>
                    </a:lnTo>
                    <a:lnTo>
                      <a:pt x="825" y="43"/>
                    </a:lnTo>
                    <a:lnTo>
                      <a:pt x="805" y="51"/>
                    </a:lnTo>
                    <a:lnTo>
                      <a:pt x="564" y="70"/>
                    </a:lnTo>
                    <a:lnTo>
                      <a:pt x="451" y="86"/>
                    </a:lnTo>
                    <a:lnTo>
                      <a:pt x="322" y="99"/>
                    </a:lnTo>
                    <a:lnTo>
                      <a:pt x="0" y="122"/>
                    </a:lnTo>
                    <a:lnTo>
                      <a:pt x="3" y="108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Freeform 257"/>
              <p:cNvSpPr>
                <a:spLocks/>
              </p:cNvSpPr>
              <p:nvPr/>
            </p:nvSpPr>
            <p:spPr bwMode="auto">
              <a:xfrm>
                <a:off x="3136" y="1620"/>
                <a:ext cx="87" cy="515"/>
              </a:xfrm>
              <a:custGeom>
                <a:avLst/>
                <a:gdLst>
                  <a:gd name="T0" fmla="*/ 1 w 172"/>
                  <a:gd name="T1" fmla="*/ 1 h 1030"/>
                  <a:gd name="T2" fmla="*/ 1 w 172"/>
                  <a:gd name="T3" fmla="*/ 1 h 1030"/>
                  <a:gd name="T4" fmla="*/ 1 w 172"/>
                  <a:gd name="T5" fmla="*/ 1 h 1030"/>
                  <a:gd name="T6" fmla="*/ 1 w 172"/>
                  <a:gd name="T7" fmla="*/ 1 h 1030"/>
                  <a:gd name="T8" fmla="*/ 1 w 172"/>
                  <a:gd name="T9" fmla="*/ 2 h 1030"/>
                  <a:gd name="T10" fmla="*/ 1 w 172"/>
                  <a:gd name="T11" fmla="*/ 2 h 1030"/>
                  <a:gd name="T12" fmla="*/ 1 w 172"/>
                  <a:gd name="T13" fmla="*/ 2 h 1030"/>
                  <a:gd name="T14" fmla="*/ 1 w 172"/>
                  <a:gd name="T15" fmla="*/ 2 h 1030"/>
                  <a:gd name="T16" fmla="*/ 1 w 172"/>
                  <a:gd name="T17" fmla="*/ 2 h 1030"/>
                  <a:gd name="T18" fmla="*/ 1 w 172"/>
                  <a:gd name="T19" fmla="*/ 3 h 1030"/>
                  <a:gd name="T20" fmla="*/ 1 w 172"/>
                  <a:gd name="T21" fmla="*/ 3 h 1030"/>
                  <a:gd name="T22" fmla="*/ 0 w 172"/>
                  <a:gd name="T23" fmla="*/ 2 h 1030"/>
                  <a:gd name="T24" fmla="*/ 1 w 172"/>
                  <a:gd name="T25" fmla="*/ 2 h 1030"/>
                  <a:gd name="T26" fmla="*/ 1 w 172"/>
                  <a:gd name="T27" fmla="*/ 2 h 1030"/>
                  <a:gd name="T28" fmla="*/ 1 w 172"/>
                  <a:gd name="T29" fmla="*/ 2 h 1030"/>
                  <a:gd name="T30" fmla="*/ 1 w 172"/>
                  <a:gd name="T31" fmla="*/ 2 h 1030"/>
                  <a:gd name="T32" fmla="*/ 1 w 172"/>
                  <a:gd name="T33" fmla="*/ 1 h 1030"/>
                  <a:gd name="T34" fmla="*/ 1 w 172"/>
                  <a:gd name="T35" fmla="*/ 1 h 1030"/>
                  <a:gd name="T36" fmla="*/ 1 w 172"/>
                  <a:gd name="T37" fmla="*/ 1 h 1030"/>
                  <a:gd name="T38" fmla="*/ 1 w 172"/>
                  <a:gd name="T39" fmla="*/ 1 h 1030"/>
                  <a:gd name="T40" fmla="*/ 1 w 172"/>
                  <a:gd name="T41" fmla="*/ 1 h 1030"/>
                  <a:gd name="T42" fmla="*/ 1 w 172"/>
                  <a:gd name="T43" fmla="*/ 0 h 1030"/>
                  <a:gd name="T44" fmla="*/ 1 w 172"/>
                  <a:gd name="T45" fmla="*/ 1 h 1030"/>
                  <a:gd name="T46" fmla="*/ 1 w 172"/>
                  <a:gd name="T47" fmla="*/ 1 h 1030"/>
                  <a:gd name="T48" fmla="*/ 1 w 172"/>
                  <a:gd name="T49" fmla="*/ 1 h 10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2"/>
                  <a:gd name="T76" fmla="*/ 0 h 1030"/>
                  <a:gd name="T77" fmla="*/ 172 w 172"/>
                  <a:gd name="T78" fmla="*/ 1030 h 10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2" h="1030">
                    <a:moveTo>
                      <a:pt x="162" y="14"/>
                    </a:moveTo>
                    <a:lnTo>
                      <a:pt x="172" y="111"/>
                    </a:lnTo>
                    <a:lnTo>
                      <a:pt x="165" y="265"/>
                    </a:lnTo>
                    <a:lnTo>
                      <a:pt x="146" y="398"/>
                    </a:lnTo>
                    <a:lnTo>
                      <a:pt x="120" y="531"/>
                    </a:lnTo>
                    <a:lnTo>
                      <a:pt x="92" y="687"/>
                    </a:lnTo>
                    <a:lnTo>
                      <a:pt x="72" y="852"/>
                    </a:lnTo>
                    <a:lnTo>
                      <a:pt x="65" y="930"/>
                    </a:lnTo>
                    <a:lnTo>
                      <a:pt x="51" y="1009"/>
                    </a:lnTo>
                    <a:lnTo>
                      <a:pt x="40" y="1026"/>
                    </a:lnTo>
                    <a:lnTo>
                      <a:pt x="21" y="1030"/>
                    </a:lnTo>
                    <a:lnTo>
                      <a:pt x="0" y="1001"/>
                    </a:lnTo>
                    <a:lnTo>
                      <a:pt x="18" y="849"/>
                    </a:lnTo>
                    <a:lnTo>
                      <a:pt x="40" y="678"/>
                    </a:lnTo>
                    <a:lnTo>
                      <a:pt x="56" y="597"/>
                    </a:lnTo>
                    <a:lnTo>
                      <a:pt x="71" y="524"/>
                    </a:lnTo>
                    <a:lnTo>
                      <a:pt x="101" y="389"/>
                    </a:lnTo>
                    <a:lnTo>
                      <a:pt x="134" y="101"/>
                    </a:lnTo>
                    <a:lnTo>
                      <a:pt x="123" y="44"/>
                    </a:lnTo>
                    <a:lnTo>
                      <a:pt x="129" y="21"/>
                    </a:lnTo>
                    <a:lnTo>
                      <a:pt x="143" y="4"/>
                    </a:lnTo>
                    <a:lnTo>
                      <a:pt x="156" y="0"/>
                    </a:lnTo>
                    <a:lnTo>
                      <a:pt x="16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Freeform 258"/>
              <p:cNvSpPr>
                <a:spLocks/>
              </p:cNvSpPr>
              <p:nvPr/>
            </p:nvSpPr>
            <p:spPr bwMode="auto">
              <a:xfrm>
                <a:off x="2632" y="1615"/>
                <a:ext cx="568" cy="155"/>
              </a:xfrm>
              <a:custGeom>
                <a:avLst/>
                <a:gdLst>
                  <a:gd name="T0" fmla="*/ 2 w 1137"/>
                  <a:gd name="T1" fmla="*/ 0 h 312"/>
                  <a:gd name="T2" fmla="*/ 1 w 1137"/>
                  <a:gd name="T3" fmla="*/ 0 h 312"/>
                  <a:gd name="T4" fmla="*/ 1 w 1137"/>
                  <a:gd name="T5" fmla="*/ 0 h 312"/>
                  <a:gd name="T6" fmla="*/ 1 w 1137"/>
                  <a:gd name="T7" fmla="*/ 0 h 312"/>
                  <a:gd name="T8" fmla="*/ 0 w 1137"/>
                  <a:gd name="T9" fmla="*/ 0 h 312"/>
                  <a:gd name="T10" fmla="*/ 0 w 1137"/>
                  <a:gd name="T11" fmla="*/ 0 h 312"/>
                  <a:gd name="T12" fmla="*/ 0 w 1137"/>
                  <a:gd name="T13" fmla="*/ 0 h 312"/>
                  <a:gd name="T14" fmla="*/ 0 w 1137"/>
                  <a:gd name="T15" fmla="*/ 0 h 312"/>
                  <a:gd name="T16" fmla="*/ 0 w 1137"/>
                  <a:gd name="T17" fmla="*/ 0 h 312"/>
                  <a:gd name="T18" fmla="*/ 0 w 1137"/>
                  <a:gd name="T19" fmla="*/ 0 h 312"/>
                  <a:gd name="T20" fmla="*/ 0 w 1137"/>
                  <a:gd name="T21" fmla="*/ 0 h 312"/>
                  <a:gd name="T22" fmla="*/ 0 w 1137"/>
                  <a:gd name="T23" fmla="*/ 0 h 312"/>
                  <a:gd name="T24" fmla="*/ 0 w 1137"/>
                  <a:gd name="T25" fmla="*/ 0 h 312"/>
                  <a:gd name="T26" fmla="*/ 0 w 1137"/>
                  <a:gd name="T27" fmla="*/ 0 h 312"/>
                  <a:gd name="T28" fmla="*/ 0 w 1137"/>
                  <a:gd name="T29" fmla="*/ 0 h 312"/>
                  <a:gd name="T30" fmla="*/ 0 w 1137"/>
                  <a:gd name="T31" fmla="*/ 0 h 312"/>
                  <a:gd name="T32" fmla="*/ 0 w 1137"/>
                  <a:gd name="T33" fmla="*/ 0 h 312"/>
                  <a:gd name="T34" fmla="*/ 0 w 1137"/>
                  <a:gd name="T35" fmla="*/ 0 h 312"/>
                  <a:gd name="T36" fmla="*/ 0 w 1137"/>
                  <a:gd name="T37" fmla="*/ 0 h 312"/>
                  <a:gd name="T38" fmla="*/ 0 w 1137"/>
                  <a:gd name="T39" fmla="*/ 0 h 312"/>
                  <a:gd name="T40" fmla="*/ 1 w 1137"/>
                  <a:gd name="T41" fmla="*/ 0 h 312"/>
                  <a:gd name="T42" fmla="*/ 1 w 1137"/>
                  <a:gd name="T43" fmla="*/ 0 h 312"/>
                  <a:gd name="T44" fmla="*/ 1 w 1137"/>
                  <a:gd name="T45" fmla="*/ 0 h 312"/>
                  <a:gd name="T46" fmla="*/ 2 w 1137"/>
                  <a:gd name="T47" fmla="*/ 0 h 312"/>
                  <a:gd name="T48" fmla="*/ 2 w 1137"/>
                  <a:gd name="T49" fmla="*/ 0 h 312"/>
                  <a:gd name="T50" fmla="*/ 2 w 1137"/>
                  <a:gd name="T51" fmla="*/ 0 h 312"/>
                  <a:gd name="T52" fmla="*/ 2 w 1137"/>
                  <a:gd name="T53" fmla="*/ 0 h 3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7"/>
                  <a:gd name="T82" fmla="*/ 0 h 312"/>
                  <a:gd name="T83" fmla="*/ 1137 w 1137"/>
                  <a:gd name="T84" fmla="*/ 312 h 3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7" h="312">
                    <a:moveTo>
                      <a:pt x="1128" y="21"/>
                    </a:moveTo>
                    <a:lnTo>
                      <a:pt x="989" y="41"/>
                    </a:lnTo>
                    <a:lnTo>
                      <a:pt x="867" y="57"/>
                    </a:lnTo>
                    <a:lnTo>
                      <a:pt x="609" y="97"/>
                    </a:lnTo>
                    <a:lnTo>
                      <a:pt x="470" y="132"/>
                    </a:lnTo>
                    <a:lnTo>
                      <a:pt x="336" y="174"/>
                    </a:lnTo>
                    <a:lnTo>
                      <a:pt x="250" y="197"/>
                    </a:lnTo>
                    <a:lnTo>
                      <a:pt x="175" y="219"/>
                    </a:lnTo>
                    <a:lnTo>
                      <a:pt x="107" y="252"/>
                    </a:lnTo>
                    <a:lnTo>
                      <a:pt x="38" y="304"/>
                    </a:lnTo>
                    <a:lnTo>
                      <a:pt x="22" y="312"/>
                    </a:lnTo>
                    <a:lnTo>
                      <a:pt x="7" y="304"/>
                    </a:lnTo>
                    <a:lnTo>
                      <a:pt x="0" y="290"/>
                    </a:lnTo>
                    <a:lnTo>
                      <a:pt x="7" y="274"/>
                    </a:lnTo>
                    <a:lnTo>
                      <a:pt x="43" y="242"/>
                    </a:lnTo>
                    <a:lnTo>
                      <a:pt x="79" y="217"/>
                    </a:lnTo>
                    <a:lnTo>
                      <a:pt x="152" y="181"/>
                    </a:lnTo>
                    <a:lnTo>
                      <a:pt x="232" y="156"/>
                    </a:lnTo>
                    <a:lnTo>
                      <a:pt x="323" y="132"/>
                    </a:lnTo>
                    <a:lnTo>
                      <a:pt x="460" y="90"/>
                    </a:lnTo>
                    <a:lnTo>
                      <a:pt x="600" y="56"/>
                    </a:lnTo>
                    <a:lnTo>
                      <a:pt x="856" y="14"/>
                    </a:lnTo>
                    <a:lnTo>
                      <a:pt x="979" y="4"/>
                    </a:lnTo>
                    <a:lnTo>
                      <a:pt x="1124" y="0"/>
                    </a:lnTo>
                    <a:lnTo>
                      <a:pt x="1137" y="9"/>
                    </a:lnTo>
                    <a:lnTo>
                      <a:pt x="11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Freeform 259"/>
              <p:cNvSpPr>
                <a:spLocks/>
              </p:cNvSpPr>
              <p:nvPr/>
            </p:nvSpPr>
            <p:spPr bwMode="auto">
              <a:xfrm>
                <a:off x="2669" y="1660"/>
                <a:ext cx="232" cy="261"/>
              </a:xfrm>
              <a:custGeom>
                <a:avLst/>
                <a:gdLst>
                  <a:gd name="T0" fmla="*/ 0 w 465"/>
                  <a:gd name="T1" fmla="*/ 2 h 520"/>
                  <a:gd name="T2" fmla="*/ 0 w 465"/>
                  <a:gd name="T3" fmla="*/ 1 h 520"/>
                  <a:gd name="T4" fmla="*/ 0 w 465"/>
                  <a:gd name="T5" fmla="*/ 1 h 520"/>
                  <a:gd name="T6" fmla="*/ 0 w 465"/>
                  <a:gd name="T7" fmla="*/ 1 h 520"/>
                  <a:gd name="T8" fmla="*/ 0 w 465"/>
                  <a:gd name="T9" fmla="*/ 1 h 520"/>
                  <a:gd name="T10" fmla="*/ 0 w 465"/>
                  <a:gd name="T11" fmla="*/ 1 h 520"/>
                  <a:gd name="T12" fmla="*/ 0 w 465"/>
                  <a:gd name="T13" fmla="*/ 1 h 520"/>
                  <a:gd name="T14" fmla="*/ 0 w 465"/>
                  <a:gd name="T15" fmla="*/ 1 h 520"/>
                  <a:gd name="T16" fmla="*/ 0 w 465"/>
                  <a:gd name="T17" fmla="*/ 1 h 520"/>
                  <a:gd name="T18" fmla="*/ 0 w 465"/>
                  <a:gd name="T19" fmla="*/ 1 h 520"/>
                  <a:gd name="T20" fmla="*/ 0 w 465"/>
                  <a:gd name="T21" fmla="*/ 0 h 520"/>
                  <a:gd name="T22" fmla="*/ 0 w 465"/>
                  <a:gd name="T23" fmla="*/ 1 h 520"/>
                  <a:gd name="T24" fmla="*/ 0 w 465"/>
                  <a:gd name="T25" fmla="*/ 1 h 520"/>
                  <a:gd name="T26" fmla="*/ 0 w 465"/>
                  <a:gd name="T27" fmla="*/ 1 h 520"/>
                  <a:gd name="T28" fmla="*/ 0 w 465"/>
                  <a:gd name="T29" fmla="*/ 1 h 520"/>
                  <a:gd name="T30" fmla="*/ 0 w 465"/>
                  <a:gd name="T31" fmla="*/ 1 h 520"/>
                  <a:gd name="T32" fmla="*/ 0 w 465"/>
                  <a:gd name="T33" fmla="*/ 1 h 520"/>
                  <a:gd name="T34" fmla="*/ 0 w 465"/>
                  <a:gd name="T35" fmla="*/ 1 h 520"/>
                  <a:gd name="T36" fmla="*/ 0 w 465"/>
                  <a:gd name="T37" fmla="*/ 1 h 520"/>
                  <a:gd name="T38" fmla="*/ 0 w 465"/>
                  <a:gd name="T39" fmla="*/ 1 h 520"/>
                  <a:gd name="T40" fmla="*/ 0 w 465"/>
                  <a:gd name="T41" fmla="*/ 1 h 520"/>
                  <a:gd name="T42" fmla="*/ 0 w 465"/>
                  <a:gd name="T43" fmla="*/ 1 h 520"/>
                  <a:gd name="T44" fmla="*/ 0 w 465"/>
                  <a:gd name="T45" fmla="*/ 1 h 520"/>
                  <a:gd name="T46" fmla="*/ 0 w 465"/>
                  <a:gd name="T47" fmla="*/ 2 h 520"/>
                  <a:gd name="T48" fmla="*/ 0 w 465"/>
                  <a:gd name="T49" fmla="*/ 2 h 520"/>
                  <a:gd name="T50" fmla="*/ 0 w 465"/>
                  <a:gd name="T51" fmla="*/ 2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65"/>
                  <a:gd name="T79" fmla="*/ 0 h 520"/>
                  <a:gd name="T80" fmla="*/ 465 w 465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65" h="520">
                    <a:moveTo>
                      <a:pt x="30" y="513"/>
                    </a:moveTo>
                    <a:lnTo>
                      <a:pt x="0" y="306"/>
                    </a:lnTo>
                    <a:lnTo>
                      <a:pt x="5" y="260"/>
                    </a:lnTo>
                    <a:lnTo>
                      <a:pt x="19" y="215"/>
                    </a:lnTo>
                    <a:lnTo>
                      <a:pt x="42" y="173"/>
                    </a:lnTo>
                    <a:lnTo>
                      <a:pt x="75" y="131"/>
                    </a:lnTo>
                    <a:lnTo>
                      <a:pt x="142" y="92"/>
                    </a:lnTo>
                    <a:lnTo>
                      <a:pt x="222" y="62"/>
                    </a:lnTo>
                    <a:lnTo>
                      <a:pt x="294" y="40"/>
                    </a:lnTo>
                    <a:lnTo>
                      <a:pt x="367" y="21"/>
                    </a:lnTo>
                    <a:lnTo>
                      <a:pt x="452" y="0"/>
                    </a:lnTo>
                    <a:lnTo>
                      <a:pt x="465" y="6"/>
                    </a:lnTo>
                    <a:lnTo>
                      <a:pt x="459" y="19"/>
                    </a:lnTo>
                    <a:lnTo>
                      <a:pt x="376" y="45"/>
                    </a:lnTo>
                    <a:lnTo>
                      <a:pt x="308" y="73"/>
                    </a:lnTo>
                    <a:lnTo>
                      <a:pt x="239" y="103"/>
                    </a:lnTo>
                    <a:lnTo>
                      <a:pt x="162" y="138"/>
                    </a:lnTo>
                    <a:lnTo>
                      <a:pt x="110" y="168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3" y="325"/>
                    </a:lnTo>
                    <a:lnTo>
                      <a:pt x="34" y="411"/>
                    </a:lnTo>
                    <a:lnTo>
                      <a:pt x="50" y="507"/>
                    </a:lnTo>
                    <a:lnTo>
                      <a:pt x="43" y="520"/>
                    </a:lnTo>
                    <a:lnTo>
                      <a:pt x="30" y="5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Freeform 260"/>
              <p:cNvSpPr>
                <a:spLocks/>
              </p:cNvSpPr>
              <p:nvPr/>
            </p:nvSpPr>
            <p:spPr bwMode="auto">
              <a:xfrm>
                <a:off x="2562" y="2414"/>
                <a:ext cx="21" cy="87"/>
              </a:xfrm>
              <a:custGeom>
                <a:avLst/>
                <a:gdLst>
                  <a:gd name="T0" fmla="*/ 1 w 42"/>
                  <a:gd name="T1" fmla="*/ 0 h 175"/>
                  <a:gd name="T2" fmla="*/ 1 w 42"/>
                  <a:gd name="T3" fmla="*/ 0 h 175"/>
                  <a:gd name="T4" fmla="*/ 1 w 42"/>
                  <a:gd name="T5" fmla="*/ 0 h 175"/>
                  <a:gd name="T6" fmla="*/ 1 w 42"/>
                  <a:gd name="T7" fmla="*/ 0 h 175"/>
                  <a:gd name="T8" fmla="*/ 0 w 42"/>
                  <a:gd name="T9" fmla="*/ 0 h 175"/>
                  <a:gd name="T10" fmla="*/ 1 w 42"/>
                  <a:gd name="T11" fmla="*/ 0 h 175"/>
                  <a:gd name="T12" fmla="*/ 1 w 42"/>
                  <a:gd name="T13" fmla="*/ 0 h 175"/>
                  <a:gd name="T14" fmla="*/ 1 w 42"/>
                  <a:gd name="T15" fmla="*/ 0 h 175"/>
                  <a:gd name="T16" fmla="*/ 1 w 42"/>
                  <a:gd name="T17" fmla="*/ 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75"/>
                  <a:gd name="T29" fmla="*/ 42 w 42"/>
                  <a:gd name="T30" fmla="*/ 175 h 1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75">
                    <a:moveTo>
                      <a:pt x="29" y="57"/>
                    </a:moveTo>
                    <a:lnTo>
                      <a:pt x="29" y="92"/>
                    </a:lnTo>
                    <a:lnTo>
                      <a:pt x="42" y="175"/>
                    </a:lnTo>
                    <a:lnTo>
                      <a:pt x="1" y="175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35" y="16"/>
                    </a:lnTo>
                    <a:lnTo>
                      <a:pt x="29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2" name="Oval 262"/>
            <p:cNvSpPr>
              <a:spLocks noChangeArrowheads="1"/>
            </p:cNvSpPr>
            <p:nvPr/>
          </p:nvSpPr>
          <p:spPr bwMode="auto">
            <a:xfrm>
              <a:off x="1432" y="904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>
              <a:off x="921" y="124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Line 341"/>
            <p:cNvSpPr>
              <a:spLocks noChangeShapeType="1"/>
            </p:cNvSpPr>
            <p:nvPr/>
          </p:nvSpPr>
          <p:spPr bwMode="auto">
            <a:xfrm>
              <a:off x="177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AutoShape 343"/>
            <p:cNvSpPr>
              <a:spLocks noChangeArrowheads="1"/>
            </p:cNvSpPr>
            <p:nvPr/>
          </p:nvSpPr>
          <p:spPr bwMode="auto">
            <a:xfrm>
              <a:off x="1152" y="1776"/>
              <a:ext cx="3312" cy="1200"/>
            </a:xfrm>
            <a:prstGeom prst="cloudCallout">
              <a:avLst>
                <a:gd name="adj1" fmla="val 1611"/>
                <a:gd name="adj2" fmla="val -1509"/>
              </a:avLst>
            </a:prstGeom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endParaRPr lang="ko-KR" altLang="ko-KR" sz="2000" b="1"/>
            </a:p>
          </p:txBody>
        </p:sp>
        <p:sp>
          <p:nvSpPr>
            <p:cNvPr id="156" name="Rectangle 347"/>
            <p:cNvSpPr>
              <a:spLocks noChangeArrowheads="1"/>
            </p:cNvSpPr>
            <p:nvPr/>
          </p:nvSpPr>
          <p:spPr bwMode="auto">
            <a:xfrm>
              <a:off x="4416" y="3648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grpSp>
          <p:nvGrpSpPr>
            <p:cNvPr id="157" name="Group 348"/>
            <p:cNvGrpSpPr>
              <a:grpSpLocks/>
            </p:cNvGrpSpPr>
            <p:nvPr/>
          </p:nvGrpSpPr>
          <p:grpSpPr bwMode="auto">
            <a:xfrm>
              <a:off x="4560" y="2880"/>
              <a:ext cx="816" cy="759"/>
              <a:chOff x="2366" y="1497"/>
              <a:chExt cx="1391" cy="1374"/>
            </a:xfrm>
          </p:grpSpPr>
          <p:sp>
            <p:nvSpPr>
              <p:cNvPr id="166" name="Freeform 349"/>
              <p:cNvSpPr>
                <a:spLocks/>
              </p:cNvSpPr>
              <p:nvPr/>
            </p:nvSpPr>
            <p:spPr bwMode="auto">
              <a:xfrm>
                <a:off x="2578" y="1530"/>
                <a:ext cx="768" cy="760"/>
              </a:xfrm>
              <a:custGeom>
                <a:avLst/>
                <a:gdLst>
                  <a:gd name="T0" fmla="*/ 0 w 1537"/>
                  <a:gd name="T1" fmla="*/ 3 h 1520"/>
                  <a:gd name="T2" fmla="*/ 0 w 1537"/>
                  <a:gd name="T3" fmla="*/ 3 h 1520"/>
                  <a:gd name="T4" fmla="*/ 0 w 1537"/>
                  <a:gd name="T5" fmla="*/ 1 h 1520"/>
                  <a:gd name="T6" fmla="*/ 0 w 1537"/>
                  <a:gd name="T7" fmla="*/ 1 h 1520"/>
                  <a:gd name="T8" fmla="*/ 0 w 1537"/>
                  <a:gd name="T9" fmla="*/ 1 h 1520"/>
                  <a:gd name="T10" fmla="*/ 0 w 1537"/>
                  <a:gd name="T11" fmla="*/ 1 h 1520"/>
                  <a:gd name="T12" fmla="*/ 0 w 1537"/>
                  <a:gd name="T13" fmla="*/ 1 h 1520"/>
                  <a:gd name="T14" fmla="*/ 1 w 1537"/>
                  <a:gd name="T15" fmla="*/ 1 h 1520"/>
                  <a:gd name="T16" fmla="*/ 2 w 1537"/>
                  <a:gd name="T17" fmla="*/ 0 h 1520"/>
                  <a:gd name="T18" fmla="*/ 2 w 1537"/>
                  <a:gd name="T19" fmla="*/ 0 h 1520"/>
                  <a:gd name="T20" fmla="*/ 2 w 1537"/>
                  <a:gd name="T21" fmla="*/ 1 h 1520"/>
                  <a:gd name="T22" fmla="*/ 2 w 1537"/>
                  <a:gd name="T23" fmla="*/ 1 h 1520"/>
                  <a:gd name="T24" fmla="*/ 2 w 1537"/>
                  <a:gd name="T25" fmla="*/ 1 h 1520"/>
                  <a:gd name="T26" fmla="*/ 2 w 1537"/>
                  <a:gd name="T27" fmla="*/ 2 h 1520"/>
                  <a:gd name="T28" fmla="*/ 2 w 1537"/>
                  <a:gd name="T29" fmla="*/ 1 h 1520"/>
                  <a:gd name="T30" fmla="*/ 2 w 1537"/>
                  <a:gd name="T31" fmla="*/ 1 h 1520"/>
                  <a:gd name="T32" fmla="*/ 2 w 1537"/>
                  <a:gd name="T33" fmla="*/ 1 h 1520"/>
                  <a:gd name="T34" fmla="*/ 3 w 1537"/>
                  <a:gd name="T35" fmla="*/ 1 h 1520"/>
                  <a:gd name="T36" fmla="*/ 2 w 1537"/>
                  <a:gd name="T37" fmla="*/ 2 h 1520"/>
                  <a:gd name="T38" fmla="*/ 2 w 1537"/>
                  <a:gd name="T39" fmla="*/ 3 h 1520"/>
                  <a:gd name="T40" fmla="*/ 2 w 1537"/>
                  <a:gd name="T41" fmla="*/ 3 h 1520"/>
                  <a:gd name="T42" fmla="*/ 2 w 1537"/>
                  <a:gd name="T43" fmla="*/ 3 h 1520"/>
                  <a:gd name="T44" fmla="*/ 0 w 1537"/>
                  <a:gd name="T45" fmla="*/ 3 h 1520"/>
                  <a:gd name="T46" fmla="*/ 0 w 1537"/>
                  <a:gd name="T47" fmla="*/ 3 h 1520"/>
                  <a:gd name="T48" fmla="*/ 0 w 1537"/>
                  <a:gd name="T49" fmla="*/ 3 h 1520"/>
                  <a:gd name="T50" fmla="*/ 0 w 1537"/>
                  <a:gd name="T51" fmla="*/ 3 h 1520"/>
                  <a:gd name="T52" fmla="*/ 0 w 1537"/>
                  <a:gd name="T53" fmla="*/ 3 h 1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37"/>
                  <a:gd name="T82" fmla="*/ 0 h 1520"/>
                  <a:gd name="T83" fmla="*/ 1537 w 1537"/>
                  <a:gd name="T84" fmla="*/ 1520 h 15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37" h="1520">
                    <a:moveTo>
                      <a:pt x="222" y="1483"/>
                    </a:moveTo>
                    <a:lnTo>
                      <a:pt x="161" y="1336"/>
                    </a:lnTo>
                    <a:lnTo>
                      <a:pt x="0" y="458"/>
                    </a:lnTo>
                    <a:lnTo>
                      <a:pt x="5" y="357"/>
                    </a:lnTo>
                    <a:lnTo>
                      <a:pt x="61" y="311"/>
                    </a:lnTo>
                    <a:lnTo>
                      <a:pt x="217" y="245"/>
                    </a:lnTo>
                    <a:lnTo>
                      <a:pt x="459" y="186"/>
                    </a:lnTo>
                    <a:lnTo>
                      <a:pt x="958" y="59"/>
                    </a:lnTo>
                    <a:lnTo>
                      <a:pt x="1229" y="0"/>
                    </a:lnTo>
                    <a:lnTo>
                      <a:pt x="1351" y="0"/>
                    </a:lnTo>
                    <a:lnTo>
                      <a:pt x="1376" y="8"/>
                    </a:lnTo>
                    <a:lnTo>
                      <a:pt x="1376" y="160"/>
                    </a:lnTo>
                    <a:lnTo>
                      <a:pt x="1351" y="397"/>
                    </a:lnTo>
                    <a:lnTo>
                      <a:pt x="1361" y="730"/>
                    </a:lnTo>
                    <a:lnTo>
                      <a:pt x="1452" y="73"/>
                    </a:lnTo>
                    <a:lnTo>
                      <a:pt x="1482" y="64"/>
                    </a:lnTo>
                    <a:lnTo>
                      <a:pt x="1517" y="145"/>
                    </a:lnTo>
                    <a:lnTo>
                      <a:pt x="1537" y="250"/>
                    </a:lnTo>
                    <a:lnTo>
                      <a:pt x="1471" y="791"/>
                    </a:lnTo>
                    <a:lnTo>
                      <a:pt x="1382" y="1471"/>
                    </a:lnTo>
                    <a:lnTo>
                      <a:pt x="1316" y="1504"/>
                    </a:lnTo>
                    <a:lnTo>
                      <a:pt x="1077" y="1520"/>
                    </a:lnTo>
                    <a:lnTo>
                      <a:pt x="342" y="1512"/>
                    </a:lnTo>
                    <a:lnTo>
                      <a:pt x="269" y="1495"/>
                    </a:lnTo>
                    <a:lnTo>
                      <a:pt x="222" y="148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7" name="Freeform 350"/>
              <p:cNvSpPr>
                <a:spLocks/>
              </p:cNvSpPr>
              <p:nvPr/>
            </p:nvSpPr>
            <p:spPr bwMode="auto">
              <a:xfrm>
                <a:off x="2671" y="1636"/>
                <a:ext cx="535" cy="537"/>
              </a:xfrm>
              <a:custGeom>
                <a:avLst/>
                <a:gdLst>
                  <a:gd name="T0" fmla="*/ 1 w 1069"/>
                  <a:gd name="T1" fmla="*/ 2 h 1074"/>
                  <a:gd name="T2" fmla="*/ 1 w 1069"/>
                  <a:gd name="T3" fmla="*/ 1 h 1074"/>
                  <a:gd name="T4" fmla="*/ 0 w 1069"/>
                  <a:gd name="T5" fmla="*/ 1 h 1074"/>
                  <a:gd name="T6" fmla="*/ 1 w 1069"/>
                  <a:gd name="T7" fmla="*/ 1 h 1074"/>
                  <a:gd name="T8" fmla="*/ 1 w 1069"/>
                  <a:gd name="T9" fmla="*/ 1 h 1074"/>
                  <a:gd name="T10" fmla="*/ 2 w 1069"/>
                  <a:gd name="T11" fmla="*/ 0 h 1074"/>
                  <a:gd name="T12" fmla="*/ 2 w 1069"/>
                  <a:gd name="T13" fmla="*/ 1 h 1074"/>
                  <a:gd name="T14" fmla="*/ 3 w 1069"/>
                  <a:gd name="T15" fmla="*/ 1 h 1074"/>
                  <a:gd name="T16" fmla="*/ 3 w 1069"/>
                  <a:gd name="T17" fmla="*/ 1 h 1074"/>
                  <a:gd name="T18" fmla="*/ 2 w 1069"/>
                  <a:gd name="T19" fmla="*/ 2 h 1074"/>
                  <a:gd name="T20" fmla="*/ 1 w 1069"/>
                  <a:gd name="T21" fmla="*/ 3 h 1074"/>
                  <a:gd name="T22" fmla="*/ 1 w 1069"/>
                  <a:gd name="T23" fmla="*/ 2 h 1074"/>
                  <a:gd name="T24" fmla="*/ 1 w 1069"/>
                  <a:gd name="T25" fmla="*/ 2 h 1074"/>
                  <a:gd name="T26" fmla="*/ 1 w 1069"/>
                  <a:gd name="T27" fmla="*/ 2 h 1074"/>
                  <a:gd name="T28" fmla="*/ 1 w 1069"/>
                  <a:gd name="T29" fmla="*/ 2 h 10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9"/>
                  <a:gd name="T46" fmla="*/ 0 h 1074"/>
                  <a:gd name="T47" fmla="*/ 1069 w 1069"/>
                  <a:gd name="T48" fmla="*/ 1074 h 10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9" h="1074">
                    <a:moveTo>
                      <a:pt x="30" y="623"/>
                    </a:moveTo>
                    <a:lnTo>
                      <a:pt x="14" y="500"/>
                    </a:lnTo>
                    <a:lnTo>
                      <a:pt x="0" y="388"/>
                    </a:lnTo>
                    <a:lnTo>
                      <a:pt x="43" y="196"/>
                    </a:lnTo>
                    <a:lnTo>
                      <a:pt x="168" y="148"/>
                    </a:lnTo>
                    <a:lnTo>
                      <a:pt x="732" y="0"/>
                    </a:lnTo>
                    <a:lnTo>
                      <a:pt x="905" y="4"/>
                    </a:lnTo>
                    <a:lnTo>
                      <a:pt x="1034" y="94"/>
                    </a:lnTo>
                    <a:lnTo>
                      <a:pt x="1069" y="274"/>
                    </a:lnTo>
                    <a:lnTo>
                      <a:pt x="951" y="977"/>
                    </a:lnTo>
                    <a:lnTo>
                      <a:pt x="156" y="1074"/>
                    </a:lnTo>
                    <a:lnTo>
                      <a:pt x="116" y="1012"/>
                    </a:lnTo>
                    <a:lnTo>
                      <a:pt x="30" y="623"/>
                    </a:lnTo>
                    <a:close/>
                  </a:path>
                </a:pathLst>
              </a:custGeom>
              <a:solidFill>
                <a:srgbClr val="A5B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8" name="Freeform 351"/>
              <p:cNvSpPr>
                <a:spLocks/>
              </p:cNvSpPr>
              <p:nvPr/>
            </p:nvSpPr>
            <p:spPr bwMode="auto">
              <a:xfrm>
                <a:off x="2751" y="2323"/>
                <a:ext cx="473" cy="89"/>
              </a:xfrm>
              <a:custGeom>
                <a:avLst/>
                <a:gdLst>
                  <a:gd name="T0" fmla="*/ 0 w 945"/>
                  <a:gd name="T1" fmla="*/ 1 h 177"/>
                  <a:gd name="T2" fmla="*/ 1 w 945"/>
                  <a:gd name="T3" fmla="*/ 1 h 177"/>
                  <a:gd name="T4" fmla="*/ 1 w 945"/>
                  <a:gd name="T5" fmla="*/ 1 h 177"/>
                  <a:gd name="T6" fmla="*/ 2 w 945"/>
                  <a:gd name="T7" fmla="*/ 1 h 177"/>
                  <a:gd name="T8" fmla="*/ 2 w 945"/>
                  <a:gd name="T9" fmla="*/ 1 h 177"/>
                  <a:gd name="T10" fmla="*/ 2 w 945"/>
                  <a:gd name="T11" fmla="*/ 0 h 177"/>
                  <a:gd name="T12" fmla="*/ 2 w 945"/>
                  <a:gd name="T13" fmla="*/ 1 h 177"/>
                  <a:gd name="T14" fmla="*/ 2 w 945"/>
                  <a:gd name="T15" fmla="*/ 1 h 177"/>
                  <a:gd name="T16" fmla="*/ 1 w 945"/>
                  <a:gd name="T17" fmla="*/ 1 h 177"/>
                  <a:gd name="T18" fmla="*/ 1 w 945"/>
                  <a:gd name="T19" fmla="*/ 1 h 177"/>
                  <a:gd name="T20" fmla="*/ 0 w 945"/>
                  <a:gd name="T21" fmla="*/ 1 h 177"/>
                  <a:gd name="T22" fmla="*/ 0 w 945"/>
                  <a:gd name="T23" fmla="*/ 1 h 177"/>
                  <a:gd name="T24" fmla="*/ 0 w 945"/>
                  <a:gd name="T25" fmla="*/ 1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45"/>
                  <a:gd name="T40" fmla="*/ 0 h 177"/>
                  <a:gd name="T41" fmla="*/ 945 w 945"/>
                  <a:gd name="T42" fmla="*/ 177 h 1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45" h="177">
                    <a:moveTo>
                      <a:pt x="0" y="152"/>
                    </a:moveTo>
                    <a:lnTo>
                      <a:pt x="30" y="116"/>
                    </a:lnTo>
                    <a:lnTo>
                      <a:pt x="221" y="67"/>
                    </a:lnTo>
                    <a:lnTo>
                      <a:pt x="580" y="6"/>
                    </a:lnTo>
                    <a:lnTo>
                      <a:pt x="807" y="16"/>
                    </a:lnTo>
                    <a:lnTo>
                      <a:pt x="945" y="0"/>
                    </a:lnTo>
                    <a:lnTo>
                      <a:pt x="922" y="106"/>
                    </a:lnTo>
                    <a:lnTo>
                      <a:pt x="544" y="111"/>
                    </a:lnTo>
                    <a:lnTo>
                      <a:pt x="206" y="136"/>
                    </a:lnTo>
                    <a:lnTo>
                      <a:pt x="40" y="1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9" name="Freeform 352"/>
              <p:cNvSpPr>
                <a:spLocks/>
              </p:cNvSpPr>
              <p:nvPr/>
            </p:nvSpPr>
            <p:spPr bwMode="auto">
              <a:xfrm>
                <a:off x="2713" y="1722"/>
                <a:ext cx="193" cy="170"/>
              </a:xfrm>
              <a:custGeom>
                <a:avLst/>
                <a:gdLst>
                  <a:gd name="T0" fmla="*/ 0 w 388"/>
                  <a:gd name="T1" fmla="*/ 0 h 341"/>
                  <a:gd name="T2" fmla="*/ 0 w 388"/>
                  <a:gd name="T3" fmla="*/ 0 h 341"/>
                  <a:gd name="T4" fmla="*/ 0 w 388"/>
                  <a:gd name="T5" fmla="*/ 0 h 341"/>
                  <a:gd name="T6" fmla="*/ 0 w 388"/>
                  <a:gd name="T7" fmla="*/ 0 h 341"/>
                  <a:gd name="T8" fmla="*/ 0 w 388"/>
                  <a:gd name="T9" fmla="*/ 0 h 341"/>
                  <a:gd name="T10" fmla="*/ 0 w 388"/>
                  <a:gd name="T11" fmla="*/ 0 h 341"/>
                  <a:gd name="T12" fmla="*/ 0 w 388"/>
                  <a:gd name="T13" fmla="*/ 0 h 341"/>
                  <a:gd name="T14" fmla="*/ 0 w 388"/>
                  <a:gd name="T15" fmla="*/ 0 h 341"/>
                  <a:gd name="T16" fmla="*/ 0 w 388"/>
                  <a:gd name="T17" fmla="*/ 0 h 341"/>
                  <a:gd name="T18" fmla="*/ 0 w 388"/>
                  <a:gd name="T19" fmla="*/ 0 h 341"/>
                  <a:gd name="T20" fmla="*/ 0 w 388"/>
                  <a:gd name="T21" fmla="*/ 0 h 341"/>
                  <a:gd name="T22" fmla="*/ 0 w 388"/>
                  <a:gd name="T23" fmla="*/ 0 h 3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341"/>
                  <a:gd name="T38" fmla="*/ 388 w 388"/>
                  <a:gd name="T39" fmla="*/ 341 h 3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341">
                    <a:moveTo>
                      <a:pt x="266" y="12"/>
                    </a:moveTo>
                    <a:lnTo>
                      <a:pt x="160" y="40"/>
                    </a:lnTo>
                    <a:lnTo>
                      <a:pt x="66" y="87"/>
                    </a:lnTo>
                    <a:lnTo>
                      <a:pt x="23" y="146"/>
                    </a:lnTo>
                    <a:lnTo>
                      <a:pt x="0" y="212"/>
                    </a:lnTo>
                    <a:lnTo>
                      <a:pt x="34" y="341"/>
                    </a:lnTo>
                    <a:lnTo>
                      <a:pt x="109" y="208"/>
                    </a:lnTo>
                    <a:lnTo>
                      <a:pt x="216" y="87"/>
                    </a:lnTo>
                    <a:lnTo>
                      <a:pt x="388" y="0"/>
                    </a:lnTo>
                    <a:lnTo>
                      <a:pt x="266" y="12"/>
                    </a:lnTo>
                    <a:close/>
                  </a:path>
                </a:pathLst>
              </a:custGeom>
              <a:solidFill>
                <a:srgbClr val="DB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0" name="Freeform 353"/>
              <p:cNvSpPr>
                <a:spLocks/>
              </p:cNvSpPr>
              <p:nvPr/>
            </p:nvSpPr>
            <p:spPr bwMode="auto">
              <a:xfrm>
                <a:off x="3010" y="1931"/>
                <a:ext cx="122" cy="161"/>
              </a:xfrm>
              <a:custGeom>
                <a:avLst/>
                <a:gdLst>
                  <a:gd name="T0" fmla="*/ 1 w 243"/>
                  <a:gd name="T1" fmla="*/ 1 h 321"/>
                  <a:gd name="T2" fmla="*/ 1 w 243"/>
                  <a:gd name="T3" fmla="*/ 1 h 321"/>
                  <a:gd name="T4" fmla="*/ 0 w 243"/>
                  <a:gd name="T5" fmla="*/ 1 h 321"/>
                  <a:gd name="T6" fmla="*/ 1 w 243"/>
                  <a:gd name="T7" fmla="*/ 1 h 321"/>
                  <a:gd name="T8" fmla="*/ 1 w 243"/>
                  <a:gd name="T9" fmla="*/ 1 h 321"/>
                  <a:gd name="T10" fmla="*/ 1 w 243"/>
                  <a:gd name="T11" fmla="*/ 1 h 321"/>
                  <a:gd name="T12" fmla="*/ 1 w 243"/>
                  <a:gd name="T13" fmla="*/ 0 h 321"/>
                  <a:gd name="T14" fmla="*/ 1 w 243"/>
                  <a:gd name="T15" fmla="*/ 1 h 321"/>
                  <a:gd name="T16" fmla="*/ 1 w 243"/>
                  <a:gd name="T17" fmla="*/ 1 h 321"/>
                  <a:gd name="T18" fmla="*/ 1 w 243"/>
                  <a:gd name="T19" fmla="*/ 1 h 3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3"/>
                  <a:gd name="T31" fmla="*/ 0 h 321"/>
                  <a:gd name="T32" fmla="*/ 243 w 243"/>
                  <a:gd name="T33" fmla="*/ 321 h 3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3" h="321">
                    <a:moveTo>
                      <a:pt x="187" y="43"/>
                    </a:moveTo>
                    <a:lnTo>
                      <a:pt x="133" y="166"/>
                    </a:lnTo>
                    <a:lnTo>
                      <a:pt x="0" y="302"/>
                    </a:lnTo>
                    <a:lnTo>
                      <a:pt x="101" y="321"/>
                    </a:lnTo>
                    <a:lnTo>
                      <a:pt x="187" y="278"/>
                    </a:lnTo>
                    <a:lnTo>
                      <a:pt x="215" y="173"/>
                    </a:lnTo>
                    <a:lnTo>
                      <a:pt x="243" y="0"/>
                    </a:lnTo>
                    <a:lnTo>
                      <a:pt x="187" y="43"/>
                    </a:lnTo>
                    <a:close/>
                  </a:path>
                </a:pathLst>
              </a:custGeom>
              <a:solidFill>
                <a:srgbClr val="6D7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1" name="Freeform 354"/>
              <p:cNvSpPr>
                <a:spLocks/>
              </p:cNvSpPr>
              <p:nvPr/>
            </p:nvSpPr>
            <p:spPr bwMode="auto">
              <a:xfrm>
                <a:off x="3459" y="2580"/>
                <a:ext cx="289" cy="205"/>
              </a:xfrm>
              <a:custGeom>
                <a:avLst/>
                <a:gdLst>
                  <a:gd name="T0" fmla="*/ 1 w 578"/>
                  <a:gd name="T1" fmla="*/ 1 h 410"/>
                  <a:gd name="T2" fmla="*/ 1 w 578"/>
                  <a:gd name="T3" fmla="*/ 1 h 410"/>
                  <a:gd name="T4" fmla="*/ 1 w 578"/>
                  <a:gd name="T5" fmla="*/ 1 h 410"/>
                  <a:gd name="T6" fmla="*/ 1 w 578"/>
                  <a:gd name="T7" fmla="*/ 0 h 410"/>
                  <a:gd name="T8" fmla="*/ 1 w 578"/>
                  <a:gd name="T9" fmla="*/ 1 h 410"/>
                  <a:gd name="T10" fmla="*/ 1 w 578"/>
                  <a:gd name="T11" fmla="*/ 1 h 410"/>
                  <a:gd name="T12" fmla="*/ 1 w 578"/>
                  <a:gd name="T13" fmla="*/ 1 h 410"/>
                  <a:gd name="T14" fmla="*/ 2 w 578"/>
                  <a:gd name="T15" fmla="*/ 1 h 410"/>
                  <a:gd name="T16" fmla="*/ 2 w 578"/>
                  <a:gd name="T17" fmla="*/ 1 h 410"/>
                  <a:gd name="T18" fmla="*/ 2 w 578"/>
                  <a:gd name="T19" fmla="*/ 1 h 410"/>
                  <a:gd name="T20" fmla="*/ 1 w 578"/>
                  <a:gd name="T21" fmla="*/ 1 h 410"/>
                  <a:gd name="T22" fmla="*/ 1 w 578"/>
                  <a:gd name="T23" fmla="*/ 1 h 410"/>
                  <a:gd name="T24" fmla="*/ 1 w 578"/>
                  <a:gd name="T25" fmla="*/ 1 h 410"/>
                  <a:gd name="T26" fmla="*/ 1 w 578"/>
                  <a:gd name="T27" fmla="*/ 1 h 410"/>
                  <a:gd name="T28" fmla="*/ 0 w 578"/>
                  <a:gd name="T29" fmla="*/ 1 h 410"/>
                  <a:gd name="T30" fmla="*/ 1 w 578"/>
                  <a:gd name="T31" fmla="*/ 1 h 410"/>
                  <a:gd name="T32" fmla="*/ 1 w 578"/>
                  <a:gd name="T33" fmla="*/ 1 h 410"/>
                  <a:gd name="T34" fmla="*/ 1 w 578"/>
                  <a:gd name="T35" fmla="*/ 1 h 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8"/>
                  <a:gd name="T55" fmla="*/ 0 h 410"/>
                  <a:gd name="T56" fmla="*/ 578 w 578"/>
                  <a:gd name="T57" fmla="*/ 410 h 4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8" h="410">
                    <a:moveTo>
                      <a:pt x="15" y="131"/>
                    </a:moveTo>
                    <a:lnTo>
                      <a:pt x="91" y="50"/>
                    </a:lnTo>
                    <a:lnTo>
                      <a:pt x="170" y="10"/>
                    </a:lnTo>
                    <a:lnTo>
                      <a:pt x="260" y="0"/>
                    </a:lnTo>
                    <a:lnTo>
                      <a:pt x="333" y="25"/>
                    </a:lnTo>
                    <a:lnTo>
                      <a:pt x="443" y="76"/>
                    </a:lnTo>
                    <a:lnTo>
                      <a:pt x="497" y="115"/>
                    </a:lnTo>
                    <a:lnTo>
                      <a:pt x="537" y="172"/>
                    </a:lnTo>
                    <a:lnTo>
                      <a:pt x="571" y="238"/>
                    </a:lnTo>
                    <a:lnTo>
                      <a:pt x="578" y="296"/>
                    </a:lnTo>
                    <a:lnTo>
                      <a:pt x="503" y="392"/>
                    </a:lnTo>
                    <a:lnTo>
                      <a:pt x="319" y="410"/>
                    </a:lnTo>
                    <a:lnTo>
                      <a:pt x="182" y="311"/>
                    </a:lnTo>
                    <a:lnTo>
                      <a:pt x="61" y="311"/>
                    </a:lnTo>
                    <a:lnTo>
                      <a:pt x="0" y="226"/>
                    </a:lnTo>
                    <a:lnTo>
                      <a:pt x="15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2" name="Freeform 355"/>
              <p:cNvSpPr>
                <a:spLocks/>
              </p:cNvSpPr>
              <p:nvPr/>
            </p:nvSpPr>
            <p:spPr bwMode="auto">
              <a:xfrm>
                <a:off x="3459" y="2617"/>
                <a:ext cx="295" cy="179"/>
              </a:xfrm>
              <a:custGeom>
                <a:avLst/>
                <a:gdLst>
                  <a:gd name="T0" fmla="*/ 1 w 589"/>
                  <a:gd name="T1" fmla="*/ 1 h 358"/>
                  <a:gd name="T2" fmla="*/ 1 w 589"/>
                  <a:gd name="T3" fmla="*/ 0 h 358"/>
                  <a:gd name="T4" fmla="*/ 1 w 589"/>
                  <a:gd name="T5" fmla="*/ 0 h 358"/>
                  <a:gd name="T6" fmla="*/ 1 w 589"/>
                  <a:gd name="T7" fmla="*/ 1 h 358"/>
                  <a:gd name="T8" fmla="*/ 1 w 589"/>
                  <a:gd name="T9" fmla="*/ 1 h 358"/>
                  <a:gd name="T10" fmla="*/ 1 w 589"/>
                  <a:gd name="T11" fmla="*/ 1 h 358"/>
                  <a:gd name="T12" fmla="*/ 1 w 589"/>
                  <a:gd name="T13" fmla="*/ 1 h 358"/>
                  <a:gd name="T14" fmla="*/ 1 w 589"/>
                  <a:gd name="T15" fmla="*/ 1 h 358"/>
                  <a:gd name="T16" fmla="*/ 1 w 589"/>
                  <a:gd name="T17" fmla="*/ 1 h 358"/>
                  <a:gd name="T18" fmla="*/ 1 w 589"/>
                  <a:gd name="T19" fmla="*/ 1 h 358"/>
                  <a:gd name="T20" fmla="*/ 1 w 589"/>
                  <a:gd name="T21" fmla="*/ 1 h 358"/>
                  <a:gd name="T22" fmla="*/ 1 w 589"/>
                  <a:gd name="T23" fmla="*/ 1 h 358"/>
                  <a:gd name="T24" fmla="*/ 1 w 589"/>
                  <a:gd name="T25" fmla="*/ 1 h 358"/>
                  <a:gd name="T26" fmla="*/ 2 w 589"/>
                  <a:gd name="T27" fmla="*/ 1 h 358"/>
                  <a:gd name="T28" fmla="*/ 2 w 589"/>
                  <a:gd name="T29" fmla="*/ 1 h 358"/>
                  <a:gd name="T30" fmla="*/ 2 w 589"/>
                  <a:gd name="T31" fmla="*/ 1 h 358"/>
                  <a:gd name="T32" fmla="*/ 1 w 589"/>
                  <a:gd name="T33" fmla="*/ 1 h 358"/>
                  <a:gd name="T34" fmla="*/ 1 w 589"/>
                  <a:gd name="T35" fmla="*/ 1 h 358"/>
                  <a:gd name="T36" fmla="*/ 1 w 589"/>
                  <a:gd name="T37" fmla="*/ 1 h 358"/>
                  <a:gd name="T38" fmla="*/ 1 w 589"/>
                  <a:gd name="T39" fmla="*/ 1 h 358"/>
                  <a:gd name="T40" fmla="*/ 1 w 589"/>
                  <a:gd name="T41" fmla="*/ 1 h 358"/>
                  <a:gd name="T42" fmla="*/ 1 w 589"/>
                  <a:gd name="T43" fmla="*/ 1 h 358"/>
                  <a:gd name="T44" fmla="*/ 0 w 589"/>
                  <a:gd name="T45" fmla="*/ 1 h 358"/>
                  <a:gd name="T46" fmla="*/ 1 w 589"/>
                  <a:gd name="T47" fmla="*/ 1 h 358"/>
                  <a:gd name="T48" fmla="*/ 1 w 589"/>
                  <a:gd name="T49" fmla="*/ 1 h 358"/>
                  <a:gd name="T50" fmla="*/ 1 w 589"/>
                  <a:gd name="T51" fmla="*/ 1 h 3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9"/>
                  <a:gd name="T79" fmla="*/ 0 h 358"/>
                  <a:gd name="T80" fmla="*/ 589 w 589"/>
                  <a:gd name="T81" fmla="*/ 358 h 3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9" h="358">
                    <a:moveTo>
                      <a:pt x="32" y="37"/>
                    </a:moveTo>
                    <a:lnTo>
                      <a:pt x="82" y="0"/>
                    </a:lnTo>
                    <a:lnTo>
                      <a:pt x="193" y="0"/>
                    </a:lnTo>
                    <a:lnTo>
                      <a:pt x="260" y="19"/>
                    </a:lnTo>
                    <a:lnTo>
                      <a:pt x="182" y="116"/>
                    </a:lnTo>
                    <a:lnTo>
                      <a:pt x="298" y="56"/>
                    </a:lnTo>
                    <a:lnTo>
                      <a:pt x="389" y="23"/>
                    </a:lnTo>
                    <a:lnTo>
                      <a:pt x="460" y="55"/>
                    </a:lnTo>
                    <a:lnTo>
                      <a:pt x="492" y="93"/>
                    </a:lnTo>
                    <a:lnTo>
                      <a:pt x="429" y="111"/>
                    </a:lnTo>
                    <a:lnTo>
                      <a:pt x="359" y="154"/>
                    </a:lnTo>
                    <a:lnTo>
                      <a:pt x="353" y="233"/>
                    </a:lnTo>
                    <a:lnTo>
                      <a:pt x="473" y="133"/>
                    </a:lnTo>
                    <a:lnTo>
                      <a:pt x="523" y="125"/>
                    </a:lnTo>
                    <a:lnTo>
                      <a:pt x="580" y="163"/>
                    </a:lnTo>
                    <a:lnTo>
                      <a:pt x="589" y="220"/>
                    </a:lnTo>
                    <a:lnTo>
                      <a:pt x="454" y="340"/>
                    </a:lnTo>
                    <a:lnTo>
                      <a:pt x="385" y="358"/>
                    </a:lnTo>
                    <a:lnTo>
                      <a:pt x="291" y="345"/>
                    </a:lnTo>
                    <a:lnTo>
                      <a:pt x="217" y="265"/>
                    </a:lnTo>
                    <a:lnTo>
                      <a:pt x="65" y="269"/>
                    </a:lnTo>
                    <a:lnTo>
                      <a:pt x="20" y="214"/>
                    </a:lnTo>
                    <a:lnTo>
                      <a:pt x="0" y="92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" name="Freeform 356"/>
              <p:cNvSpPr>
                <a:spLocks/>
              </p:cNvSpPr>
              <p:nvPr/>
            </p:nvSpPr>
            <p:spPr bwMode="auto">
              <a:xfrm>
                <a:off x="3465" y="2699"/>
                <a:ext cx="278" cy="97"/>
              </a:xfrm>
              <a:custGeom>
                <a:avLst/>
                <a:gdLst>
                  <a:gd name="T0" fmla="*/ 0 w 558"/>
                  <a:gd name="T1" fmla="*/ 1 h 194"/>
                  <a:gd name="T2" fmla="*/ 0 w 558"/>
                  <a:gd name="T3" fmla="*/ 1 h 194"/>
                  <a:gd name="T4" fmla="*/ 0 w 558"/>
                  <a:gd name="T5" fmla="*/ 1 h 194"/>
                  <a:gd name="T6" fmla="*/ 0 w 558"/>
                  <a:gd name="T7" fmla="*/ 1 h 194"/>
                  <a:gd name="T8" fmla="*/ 0 w 558"/>
                  <a:gd name="T9" fmla="*/ 1 h 194"/>
                  <a:gd name="T10" fmla="*/ 0 w 558"/>
                  <a:gd name="T11" fmla="*/ 1 h 194"/>
                  <a:gd name="T12" fmla="*/ 0 w 558"/>
                  <a:gd name="T13" fmla="*/ 1 h 194"/>
                  <a:gd name="T14" fmla="*/ 0 w 558"/>
                  <a:gd name="T15" fmla="*/ 1 h 194"/>
                  <a:gd name="T16" fmla="*/ 0 w 558"/>
                  <a:gd name="T17" fmla="*/ 1 h 194"/>
                  <a:gd name="T18" fmla="*/ 0 w 558"/>
                  <a:gd name="T19" fmla="*/ 1 h 194"/>
                  <a:gd name="T20" fmla="*/ 1 w 558"/>
                  <a:gd name="T21" fmla="*/ 0 h 194"/>
                  <a:gd name="T22" fmla="*/ 1 w 558"/>
                  <a:gd name="T23" fmla="*/ 1 h 194"/>
                  <a:gd name="T24" fmla="*/ 1 w 558"/>
                  <a:gd name="T25" fmla="*/ 1 h 194"/>
                  <a:gd name="T26" fmla="*/ 1 w 558"/>
                  <a:gd name="T27" fmla="*/ 1 h 194"/>
                  <a:gd name="T28" fmla="*/ 0 w 558"/>
                  <a:gd name="T29" fmla="*/ 1 h 194"/>
                  <a:gd name="T30" fmla="*/ 0 w 558"/>
                  <a:gd name="T31" fmla="*/ 1 h 194"/>
                  <a:gd name="T32" fmla="*/ 0 w 558"/>
                  <a:gd name="T33" fmla="*/ 1 h 194"/>
                  <a:gd name="T34" fmla="*/ 0 w 558"/>
                  <a:gd name="T35" fmla="*/ 1 h 194"/>
                  <a:gd name="T36" fmla="*/ 0 w 558"/>
                  <a:gd name="T37" fmla="*/ 1 h 194"/>
                  <a:gd name="T38" fmla="*/ 0 w 558"/>
                  <a:gd name="T39" fmla="*/ 1 h 194"/>
                  <a:gd name="T40" fmla="*/ 0 w 558"/>
                  <a:gd name="T41" fmla="*/ 1 h 194"/>
                  <a:gd name="T42" fmla="*/ 0 w 558"/>
                  <a:gd name="T43" fmla="*/ 1 h 194"/>
                  <a:gd name="T44" fmla="*/ 0 w 558"/>
                  <a:gd name="T45" fmla="*/ 1 h 1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8"/>
                  <a:gd name="T70" fmla="*/ 0 h 194"/>
                  <a:gd name="T71" fmla="*/ 558 w 558"/>
                  <a:gd name="T72" fmla="*/ 194 h 1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8" h="194">
                    <a:moveTo>
                      <a:pt x="0" y="16"/>
                    </a:moveTo>
                    <a:lnTo>
                      <a:pt x="71" y="48"/>
                    </a:lnTo>
                    <a:lnTo>
                      <a:pt x="127" y="30"/>
                    </a:lnTo>
                    <a:lnTo>
                      <a:pt x="178" y="14"/>
                    </a:lnTo>
                    <a:lnTo>
                      <a:pt x="228" y="23"/>
                    </a:lnTo>
                    <a:lnTo>
                      <a:pt x="255" y="49"/>
                    </a:lnTo>
                    <a:lnTo>
                      <a:pt x="275" y="82"/>
                    </a:lnTo>
                    <a:lnTo>
                      <a:pt x="341" y="119"/>
                    </a:lnTo>
                    <a:lnTo>
                      <a:pt x="388" y="59"/>
                    </a:lnTo>
                    <a:lnTo>
                      <a:pt x="454" y="18"/>
                    </a:lnTo>
                    <a:lnTo>
                      <a:pt x="514" y="0"/>
                    </a:lnTo>
                    <a:lnTo>
                      <a:pt x="553" y="31"/>
                    </a:lnTo>
                    <a:lnTo>
                      <a:pt x="558" y="63"/>
                    </a:lnTo>
                    <a:lnTo>
                      <a:pt x="515" y="125"/>
                    </a:lnTo>
                    <a:lnTo>
                      <a:pt x="443" y="176"/>
                    </a:lnTo>
                    <a:lnTo>
                      <a:pt x="374" y="194"/>
                    </a:lnTo>
                    <a:lnTo>
                      <a:pt x="271" y="178"/>
                    </a:lnTo>
                    <a:lnTo>
                      <a:pt x="193" y="109"/>
                    </a:lnTo>
                    <a:lnTo>
                      <a:pt x="75" y="102"/>
                    </a:lnTo>
                    <a:lnTo>
                      <a:pt x="16" y="7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Freeform 357"/>
              <p:cNvSpPr>
                <a:spLocks/>
              </p:cNvSpPr>
              <p:nvPr/>
            </p:nvSpPr>
            <p:spPr bwMode="auto">
              <a:xfrm>
                <a:off x="3467" y="2631"/>
                <a:ext cx="69" cy="42"/>
              </a:xfrm>
              <a:custGeom>
                <a:avLst/>
                <a:gdLst>
                  <a:gd name="T0" fmla="*/ 0 w 139"/>
                  <a:gd name="T1" fmla="*/ 0 h 84"/>
                  <a:gd name="T2" fmla="*/ 0 w 139"/>
                  <a:gd name="T3" fmla="*/ 1 h 84"/>
                  <a:gd name="T4" fmla="*/ 0 w 139"/>
                  <a:gd name="T5" fmla="*/ 1 h 84"/>
                  <a:gd name="T6" fmla="*/ 0 w 139"/>
                  <a:gd name="T7" fmla="*/ 1 h 84"/>
                  <a:gd name="T8" fmla="*/ 0 w 139"/>
                  <a:gd name="T9" fmla="*/ 1 h 84"/>
                  <a:gd name="T10" fmla="*/ 0 w 139"/>
                  <a:gd name="T11" fmla="*/ 1 h 84"/>
                  <a:gd name="T12" fmla="*/ 0 w 139"/>
                  <a:gd name="T13" fmla="*/ 1 h 84"/>
                  <a:gd name="T14" fmla="*/ 0 w 139"/>
                  <a:gd name="T15" fmla="*/ 1 h 84"/>
                  <a:gd name="T16" fmla="*/ 0 w 139"/>
                  <a:gd name="T17" fmla="*/ 1 h 84"/>
                  <a:gd name="T18" fmla="*/ 0 w 139"/>
                  <a:gd name="T19" fmla="*/ 1 h 84"/>
                  <a:gd name="T20" fmla="*/ 0 w 139"/>
                  <a:gd name="T21" fmla="*/ 0 h 84"/>
                  <a:gd name="T22" fmla="*/ 0 w 139"/>
                  <a:gd name="T23" fmla="*/ 0 h 84"/>
                  <a:gd name="T24" fmla="*/ 0 w 139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4"/>
                  <a:gd name="T41" fmla="*/ 139 w 139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4">
                    <a:moveTo>
                      <a:pt x="23" y="0"/>
                    </a:moveTo>
                    <a:lnTo>
                      <a:pt x="84" y="26"/>
                    </a:lnTo>
                    <a:lnTo>
                      <a:pt x="111" y="48"/>
                    </a:lnTo>
                    <a:lnTo>
                      <a:pt x="137" y="72"/>
                    </a:lnTo>
                    <a:lnTo>
                      <a:pt x="139" y="83"/>
                    </a:lnTo>
                    <a:lnTo>
                      <a:pt x="128" y="84"/>
                    </a:lnTo>
                    <a:lnTo>
                      <a:pt x="100" y="65"/>
                    </a:lnTo>
                    <a:lnTo>
                      <a:pt x="68" y="51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Freeform 358"/>
              <p:cNvSpPr>
                <a:spLocks/>
              </p:cNvSpPr>
              <p:nvPr/>
            </p:nvSpPr>
            <p:spPr bwMode="auto">
              <a:xfrm>
                <a:off x="3680" y="2657"/>
                <a:ext cx="77" cy="133"/>
              </a:xfrm>
              <a:custGeom>
                <a:avLst/>
                <a:gdLst>
                  <a:gd name="T0" fmla="*/ 1 w 153"/>
                  <a:gd name="T1" fmla="*/ 1 h 266"/>
                  <a:gd name="T2" fmla="*/ 1 w 153"/>
                  <a:gd name="T3" fmla="*/ 1 h 266"/>
                  <a:gd name="T4" fmla="*/ 1 w 153"/>
                  <a:gd name="T5" fmla="*/ 1 h 266"/>
                  <a:gd name="T6" fmla="*/ 1 w 153"/>
                  <a:gd name="T7" fmla="*/ 1 h 266"/>
                  <a:gd name="T8" fmla="*/ 1 w 153"/>
                  <a:gd name="T9" fmla="*/ 1 h 266"/>
                  <a:gd name="T10" fmla="*/ 1 w 153"/>
                  <a:gd name="T11" fmla="*/ 1 h 266"/>
                  <a:gd name="T12" fmla="*/ 1 w 153"/>
                  <a:gd name="T13" fmla="*/ 1 h 266"/>
                  <a:gd name="T14" fmla="*/ 0 w 153"/>
                  <a:gd name="T15" fmla="*/ 1 h 266"/>
                  <a:gd name="T16" fmla="*/ 1 w 153"/>
                  <a:gd name="T17" fmla="*/ 1 h 266"/>
                  <a:gd name="T18" fmla="*/ 1 w 153"/>
                  <a:gd name="T19" fmla="*/ 1 h 266"/>
                  <a:gd name="T20" fmla="*/ 1 w 153"/>
                  <a:gd name="T21" fmla="*/ 1 h 266"/>
                  <a:gd name="T22" fmla="*/ 1 w 153"/>
                  <a:gd name="T23" fmla="*/ 1 h 266"/>
                  <a:gd name="T24" fmla="*/ 1 w 153"/>
                  <a:gd name="T25" fmla="*/ 1 h 266"/>
                  <a:gd name="T26" fmla="*/ 1 w 153"/>
                  <a:gd name="T27" fmla="*/ 0 h 266"/>
                  <a:gd name="T28" fmla="*/ 1 w 153"/>
                  <a:gd name="T29" fmla="*/ 1 h 266"/>
                  <a:gd name="T30" fmla="*/ 1 w 153"/>
                  <a:gd name="T31" fmla="*/ 1 h 266"/>
                  <a:gd name="T32" fmla="*/ 1 w 153"/>
                  <a:gd name="T33" fmla="*/ 1 h 2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3"/>
                  <a:gd name="T52" fmla="*/ 0 h 266"/>
                  <a:gd name="T53" fmla="*/ 153 w 153"/>
                  <a:gd name="T54" fmla="*/ 266 h 2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3" h="266">
                    <a:moveTo>
                      <a:pt x="93" y="1"/>
                    </a:moveTo>
                    <a:lnTo>
                      <a:pt x="118" y="34"/>
                    </a:lnTo>
                    <a:lnTo>
                      <a:pt x="153" y="80"/>
                    </a:lnTo>
                    <a:lnTo>
                      <a:pt x="153" y="146"/>
                    </a:lnTo>
                    <a:lnTo>
                      <a:pt x="107" y="214"/>
                    </a:lnTo>
                    <a:lnTo>
                      <a:pt x="48" y="243"/>
                    </a:lnTo>
                    <a:lnTo>
                      <a:pt x="8" y="266"/>
                    </a:lnTo>
                    <a:lnTo>
                      <a:pt x="0" y="254"/>
                    </a:lnTo>
                    <a:lnTo>
                      <a:pt x="67" y="199"/>
                    </a:lnTo>
                    <a:lnTo>
                      <a:pt x="121" y="132"/>
                    </a:lnTo>
                    <a:lnTo>
                      <a:pt x="114" y="67"/>
                    </a:lnTo>
                    <a:lnTo>
                      <a:pt x="100" y="38"/>
                    </a:lnTo>
                    <a:lnTo>
                      <a:pt x="81" y="10"/>
                    </a:lnTo>
                    <a:lnTo>
                      <a:pt x="83" y="0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" name="Freeform 359"/>
              <p:cNvSpPr>
                <a:spLocks/>
              </p:cNvSpPr>
              <p:nvPr/>
            </p:nvSpPr>
            <p:spPr bwMode="auto">
              <a:xfrm>
                <a:off x="3449" y="2578"/>
                <a:ext cx="250" cy="217"/>
              </a:xfrm>
              <a:custGeom>
                <a:avLst/>
                <a:gdLst>
                  <a:gd name="T0" fmla="*/ 1 w 500"/>
                  <a:gd name="T1" fmla="*/ 1 h 433"/>
                  <a:gd name="T2" fmla="*/ 1 w 500"/>
                  <a:gd name="T3" fmla="*/ 1 h 433"/>
                  <a:gd name="T4" fmla="*/ 1 w 500"/>
                  <a:gd name="T5" fmla="*/ 1 h 433"/>
                  <a:gd name="T6" fmla="*/ 1 w 500"/>
                  <a:gd name="T7" fmla="*/ 1 h 433"/>
                  <a:gd name="T8" fmla="*/ 1 w 500"/>
                  <a:gd name="T9" fmla="*/ 1 h 433"/>
                  <a:gd name="T10" fmla="*/ 1 w 500"/>
                  <a:gd name="T11" fmla="*/ 1 h 433"/>
                  <a:gd name="T12" fmla="*/ 1 w 500"/>
                  <a:gd name="T13" fmla="*/ 1 h 433"/>
                  <a:gd name="T14" fmla="*/ 1 w 500"/>
                  <a:gd name="T15" fmla="*/ 1 h 433"/>
                  <a:gd name="T16" fmla="*/ 1 w 500"/>
                  <a:gd name="T17" fmla="*/ 1 h 433"/>
                  <a:gd name="T18" fmla="*/ 1 w 500"/>
                  <a:gd name="T19" fmla="*/ 1 h 433"/>
                  <a:gd name="T20" fmla="*/ 1 w 500"/>
                  <a:gd name="T21" fmla="*/ 1 h 433"/>
                  <a:gd name="T22" fmla="*/ 1 w 500"/>
                  <a:gd name="T23" fmla="*/ 1 h 433"/>
                  <a:gd name="T24" fmla="*/ 1 w 500"/>
                  <a:gd name="T25" fmla="*/ 1 h 433"/>
                  <a:gd name="T26" fmla="*/ 1 w 500"/>
                  <a:gd name="T27" fmla="*/ 1 h 433"/>
                  <a:gd name="T28" fmla="*/ 1 w 500"/>
                  <a:gd name="T29" fmla="*/ 1 h 433"/>
                  <a:gd name="T30" fmla="*/ 1 w 500"/>
                  <a:gd name="T31" fmla="*/ 1 h 433"/>
                  <a:gd name="T32" fmla="*/ 1 w 500"/>
                  <a:gd name="T33" fmla="*/ 1 h 433"/>
                  <a:gd name="T34" fmla="*/ 1 w 500"/>
                  <a:gd name="T35" fmla="*/ 1 h 433"/>
                  <a:gd name="T36" fmla="*/ 1 w 500"/>
                  <a:gd name="T37" fmla="*/ 1 h 433"/>
                  <a:gd name="T38" fmla="*/ 1 w 500"/>
                  <a:gd name="T39" fmla="*/ 1 h 433"/>
                  <a:gd name="T40" fmla="*/ 1 w 500"/>
                  <a:gd name="T41" fmla="*/ 1 h 433"/>
                  <a:gd name="T42" fmla="*/ 1 w 500"/>
                  <a:gd name="T43" fmla="*/ 1 h 433"/>
                  <a:gd name="T44" fmla="*/ 1 w 500"/>
                  <a:gd name="T45" fmla="*/ 1 h 433"/>
                  <a:gd name="T46" fmla="*/ 1 w 500"/>
                  <a:gd name="T47" fmla="*/ 1 h 433"/>
                  <a:gd name="T48" fmla="*/ 1 w 500"/>
                  <a:gd name="T49" fmla="*/ 1 h 433"/>
                  <a:gd name="T50" fmla="*/ 1 w 500"/>
                  <a:gd name="T51" fmla="*/ 1 h 433"/>
                  <a:gd name="T52" fmla="*/ 1 w 500"/>
                  <a:gd name="T53" fmla="*/ 1 h 433"/>
                  <a:gd name="T54" fmla="*/ 1 w 500"/>
                  <a:gd name="T55" fmla="*/ 1 h 433"/>
                  <a:gd name="T56" fmla="*/ 1 w 500"/>
                  <a:gd name="T57" fmla="*/ 1 h 433"/>
                  <a:gd name="T58" fmla="*/ 1 w 500"/>
                  <a:gd name="T59" fmla="*/ 1 h 433"/>
                  <a:gd name="T60" fmla="*/ 1 w 500"/>
                  <a:gd name="T61" fmla="*/ 1 h 433"/>
                  <a:gd name="T62" fmla="*/ 0 w 500"/>
                  <a:gd name="T63" fmla="*/ 1 h 433"/>
                  <a:gd name="T64" fmla="*/ 1 w 500"/>
                  <a:gd name="T65" fmla="*/ 1 h 433"/>
                  <a:gd name="T66" fmla="*/ 1 w 500"/>
                  <a:gd name="T67" fmla="*/ 1 h 433"/>
                  <a:gd name="T68" fmla="*/ 1 w 500"/>
                  <a:gd name="T69" fmla="*/ 1 h 433"/>
                  <a:gd name="T70" fmla="*/ 1 w 500"/>
                  <a:gd name="T71" fmla="*/ 1 h 433"/>
                  <a:gd name="T72" fmla="*/ 1 w 500"/>
                  <a:gd name="T73" fmla="*/ 1 h 433"/>
                  <a:gd name="T74" fmla="*/ 1 w 500"/>
                  <a:gd name="T75" fmla="*/ 1 h 433"/>
                  <a:gd name="T76" fmla="*/ 1 w 500"/>
                  <a:gd name="T77" fmla="*/ 0 h 433"/>
                  <a:gd name="T78" fmla="*/ 1 w 500"/>
                  <a:gd name="T79" fmla="*/ 1 h 433"/>
                  <a:gd name="T80" fmla="*/ 1 w 500"/>
                  <a:gd name="T81" fmla="*/ 1 h 433"/>
                  <a:gd name="T82" fmla="*/ 1 w 500"/>
                  <a:gd name="T83" fmla="*/ 1 h 433"/>
                  <a:gd name="T84" fmla="*/ 1 w 500"/>
                  <a:gd name="T85" fmla="*/ 1 h 433"/>
                  <a:gd name="T86" fmla="*/ 1 w 500"/>
                  <a:gd name="T87" fmla="*/ 1 h 433"/>
                  <a:gd name="T88" fmla="*/ 1 w 500"/>
                  <a:gd name="T89" fmla="*/ 1 h 433"/>
                  <a:gd name="T90" fmla="*/ 1 w 500"/>
                  <a:gd name="T91" fmla="*/ 1 h 4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0"/>
                  <a:gd name="T139" fmla="*/ 0 h 433"/>
                  <a:gd name="T140" fmla="*/ 500 w 500"/>
                  <a:gd name="T141" fmla="*/ 433 h 4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0" h="433">
                    <a:moveTo>
                      <a:pt x="490" y="111"/>
                    </a:moveTo>
                    <a:lnTo>
                      <a:pt x="448" y="80"/>
                    </a:lnTo>
                    <a:lnTo>
                      <a:pt x="429" y="66"/>
                    </a:lnTo>
                    <a:lnTo>
                      <a:pt x="405" y="53"/>
                    </a:lnTo>
                    <a:lnTo>
                      <a:pt x="372" y="40"/>
                    </a:lnTo>
                    <a:lnTo>
                      <a:pt x="342" y="32"/>
                    </a:lnTo>
                    <a:lnTo>
                      <a:pt x="281" y="24"/>
                    </a:lnTo>
                    <a:lnTo>
                      <a:pt x="154" y="48"/>
                    </a:lnTo>
                    <a:lnTo>
                      <a:pt x="117" y="66"/>
                    </a:lnTo>
                    <a:lnTo>
                      <a:pt x="85" y="94"/>
                    </a:lnTo>
                    <a:lnTo>
                      <a:pt x="47" y="134"/>
                    </a:lnTo>
                    <a:lnTo>
                      <a:pt x="30" y="189"/>
                    </a:lnTo>
                    <a:lnTo>
                      <a:pt x="31" y="233"/>
                    </a:lnTo>
                    <a:lnTo>
                      <a:pt x="43" y="273"/>
                    </a:lnTo>
                    <a:lnTo>
                      <a:pt x="66" y="305"/>
                    </a:lnTo>
                    <a:lnTo>
                      <a:pt x="101" y="317"/>
                    </a:lnTo>
                    <a:lnTo>
                      <a:pt x="200" y="318"/>
                    </a:lnTo>
                    <a:lnTo>
                      <a:pt x="243" y="330"/>
                    </a:lnTo>
                    <a:lnTo>
                      <a:pt x="280" y="362"/>
                    </a:lnTo>
                    <a:lnTo>
                      <a:pt x="311" y="389"/>
                    </a:lnTo>
                    <a:lnTo>
                      <a:pt x="343" y="405"/>
                    </a:lnTo>
                    <a:lnTo>
                      <a:pt x="418" y="418"/>
                    </a:lnTo>
                    <a:lnTo>
                      <a:pt x="418" y="433"/>
                    </a:lnTo>
                    <a:lnTo>
                      <a:pt x="329" y="428"/>
                    </a:lnTo>
                    <a:lnTo>
                      <a:pt x="254" y="386"/>
                    </a:lnTo>
                    <a:lnTo>
                      <a:pt x="223" y="361"/>
                    </a:lnTo>
                    <a:lnTo>
                      <a:pt x="186" y="351"/>
                    </a:lnTo>
                    <a:lnTo>
                      <a:pt x="101" y="351"/>
                    </a:lnTo>
                    <a:lnTo>
                      <a:pt x="53" y="336"/>
                    </a:lnTo>
                    <a:lnTo>
                      <a:pt x="21" y="296"/>
                    </a:lnTo>
                    <a:lnTo>
                      <a:pt x="3" y="243"/>
                    </a:lnTo>
                    <a:lnTo>
                      <a:pt x="0" y="186"/>
                    </a:lnTo>
                    <a:lnTo>
                      <a:pt x="17" y="120"/>
                    </a:lnTo>
                    <a:lnTo>
                      <a:pt x="35" y="95"/>
                    </a:lnTo>
                    <a:lnTo>
                      <a:pt x="60" y="70"/>
                    </a:lnTo>
                    <a:lnTo>
                      <a:pt x="101" y="39"/>
                    </a:lnTo>
                    <a:lnTo>
                      <a:pt x="147" y="19"/>
                    </a:lnTo>
                    <a:lnTo>
                      <a:pt x="216" y="2"/>
                    </a:lnTo>
                    <a:lnTo>
                      <a:pt x="299" y="0"/>
                    </a:lnTo>
                    <a:lnTo>
                      <a:pt x="394" y="25"/>
                    </a:lnTo>
                    <a:lnTo>
                      <a:pt x="456" y="66"/>
                    </a:lnTo>
                    <a:lnTo>
                      <a:pt x="498" y="99"/>
                    </a:lnTo>
                    <a:lnTo>
                      <a:pt x="500" y="109"/>
                    </a:lnTo>
                    <a:lnTo>
                      <a:pt x="49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" name="Freeform 360"/>
              <p:cNvSpPr>
                <a:spLocks/>
              </p:cNvSpPr>
              <p:nvPr/>
            </p:nvSpPr>
            <p:spPr bwMode="auto">
              <a:xfrm>
                <a:off x="3622" y="2678"/>
                <a:ext cx="72" cy="94"/>
              </a:xfrm>
              <a:custGeom>
                <a:avLst/>
                <a:gdLst>
                  <a:gd name="T0" fmla="*/ 1 w 143"/>
                  <a:gd name="T1" fmla="*/ 1 h 187"/>
                  <a:gd name="T2" fmla="*/ 1 w 143"/>
                  <a:gd name="T3" fmla="*/ 1 h 187"/>
                  <a:gd name="T4" fmla="*/ 1 w 143"/>
                  <a:gd name="T5" fmla="*/ 1 h 187"/>
                  <a:gd name="T6" fmla="*/ 1 w 143"/>
                  <a:gd name="T7" fmla="*/ 1 h 187"/>
                  <a:gd name="T8" fmla="*/ 1 w 143"/>
                  <a:gd name="T9" fmla="*/ 1 h 187"/>
                  <a:gd name="T10" fmla="*/ 1 w 143"/>
                  <a:gd name="T11" fmla="*/ 1 h 187"/>
                  <a:gd name="T12" fmla="*/ 0 w 143"/>
                  <a:gd name="T13" fmla="*/ 1 h 187"/>
                  <a:gd name="T14" fmla="*/ 1 w 143"/>
                  <a:gd name="T15" fmla="*/ 1 h 187"/>
                  <a:gd name="T16" fmla="*/ 1 w 143"/>
                  <a:gd name="T17" fmla="*/ 1 h 187"/>
                  <a:gd name="T18" fmla="*/ 1 w 143"/>
                  <a:gd name="T19" fmla="*/ 1 h 187"/>
                  <a:gd name="T20" fmla="*/ 1 w 143"/>
                  <a:gd name="T21" fmla="*/ 1 h 187"/>
                  <a:gd name="T22" fmla="*/ 1 w 143"/>
                  <a:gd name="T23" fmla="*/ 1 h 187"/>
                  <a:gd name="T24" fmla="*/ 1 w 143"/>
                  <a:gd name="T25" fmla="*/ 0 h 187"/>
                  <a:gd name="T26" fmla="*/ 1 w 143"/>
                  <a:gd name="T27" fmla="*/ 1 h 187"/>
                  <a:gd name="T28" fmla="*/ 1 w 143"/>
                  <a:gd name="T29" fmla="*/ 1 h 187"/>
                  <a:gd name="T30" fmla="*/ 1 w 143"/>
                  <a:gd name="T31" fmla="*/ 1 h 187"/>
                  <a:gd name="T32" fmla="*/ 1 w 143"/>
                  <a:gd name="T33" fmla="*/ 1 h 1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3"/>
                  <a:gd name="T52" fmla="*/ 0 h 187"/>
                  <a:gd name="T53" fmla="*/ 143 w 143"/>
                  <a:gd name="T54" fmla="*/ 187 h 1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3" h="187">
                    <a:moveTo>
                      <a:pt x="140" y="13"/>
                    </a:moveTo>
                    <a:lnTo>
                      <a:pt x="53" y="95"/>
                    </a:lnTo>
                    <a:lnTo>
                      <a:pt x="30" y="153"/>
                    </a:lnTo>
                    <a:lnTo>
                      <a:pt x="32" y="179"/>
                    </a:lnTo>
                    <a:lnTo>
                      <a:pt x="28" y="187"/>
                    </a:lnTo>
                    <a:lnTo>
                      <a:pt x="18" y="184"/>
                    </a:lnTo>
                    <a:lnTo>
                      <a:pt x="0" y="153"/>
                    </a:lnTo>
                    <a:lnTo>
                      <a:pt x="11" y="114"/>
                    </a:lnTo>
                    <a:lnTo>
                      <a:pt x="28" y="77"/>
                    </a:lnTo>
                    <a:lnTo>
                      <a:pt x="52" y="53"/>
                    </a:lnTo>
                    <a:lnTo>
                      <a:pt x="77" y="35"/>
                    </a:lnTo>
                    <a:lnTo>
                      <a:pt x="104" y="19"/>
                    </a:lnTo>
                    <a:lnTo>
                      <a:pt x="132" y="0"/>
                    </a:lnTo>
                    <a:lnTo>
                      <a:pt x="143" y="3"/>
                    </a:lnTo>
                    <a:lnTo>
                      <a:pt x="14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Freeform 361"/>
              <p:cNvSpPr>
                <a:spLocks/>
              </p:cNvSpPr>
              <p:nvPr/>
            </p:nvSpPr>
            <p:spPr bwMode="auto">
              <a:xfrm>
                <a:off x="3540" y="2608"/>
                <a:ext cx="111" cy="67"/>
              </a:xfrm>
              <a:custGeom>
                <a:avLst/>
                <a:gdLst>
                  <a:gd name="T0" fmla="*/ 1 w 222"/>
                  <a:gd name="T1" fmla="*/ 1 h 133"/>
                  <a:gd name="T2" fmla="*/ 1 w 222"/>
                  <a:gd name="T3" fmla="*/ 1 h 133"/>
                  <a:gd name="T4" fmla="*/ 1 w 222"/>
                  <a:gd name="T5" fmla="*/ 1 h 133"/>
                  <a:gd name="T6" fmla="*/ 1 w 222"/>
                  <a:gd name="T7" fmla="*/ 1 h 133"/>
                  <a:gd name="T8" fmla="*/ 1 w 222"/>
                  <a:gd name="T9" fmla="*/ 1 h 133"/>
                  <a:gd name="T10" fmla="*/ 0 w 222"/>
                  <a:gd name="T11" fmla="*/ 1 h 133"/>
                  <a:gd name="T12" fmla="*/ 1 w 222"/>
                  <a:gd name="T13" fmla="*/ 1 h 133"/>
                  <a:gd name="T14" fmla="*/ 1 w 222"/>
                  <a:gd name="T15" fmla="*/ 1 h 133"/>
                  <a:gd name="T16" fmla="*/ 1 w 222"/>
                  <a:gd name="T17" fmla="*/ 1 h 133"/>
                  <a:gd name="T18" fmla="*/ 1 w 222"/>
                  <a:gd name="T19" fmla="*/ 1 h 133"/>
                  <a:gd name="T20" fmla="*/ 1 w 222"/>
                  <a:gd name="T21" fmla="*/ 0 h 133"/>
                  <a:gd name="T22" fmla="*/ 1 w 222"/>
                  <a:gd name="T23" fmla="*/ 1 h 133"/>
                  <a:gd name="T24" fmla="*/ 1 w 222"/>
                  <a:gd name="T25" fmla="*/ 1 h 133"/>
                  <a:gd name="T26" fmla="*/ 1 w 222"/>
                  <a:gd name="T27" fmla="*/ 1 h 133"/>
                  <a:gd name="T28" fmla="*/ 1 w 222"/>
                  <a:gd name="T29" fmla="*/ 1 h 1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"/>
                  <a:gd name="T46" fmla="*/ 0 h 133"/>
                  <a:gd name="T47" fmla="*/ 222 w 222"/>
                  <a:gd name="T48" fmla="*/ 133 h 1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" h="133">
                    <a:moveTo>
                      <a:pt x="217" y="14"/>
                    </a:moveTo>
                    <a:lnTo>
                      <a:pt x="94" y="68"/>
                    </a:lnTo>
                    <a:lnTo>
                      <a:pt x="43" y="107"/>
                    </a:lnTo>
                    <a:lnTo>
                      <a:pt x="19" y="131"/>
                    </a:lnTo>
                    <a:lnTo>
                      <a:pt x="1" y="133"/>
                    </a:lnTo>
                    <a:lnTo>
                      <a:pt x="0" y="114"/>
                    </a:lnTo>
                    <a:lnTo>
                      <a:pt x="22" y="85"/>
                    </a:lnTo>
                    <a:lnTo>
                      <a:pt x="77" y="41"/>
                    </a:lnTo>
                    <a:lnTo>
                      <a:pt x="110" y="25"/>
                    </a:lnTo>
                    <a:lnTo>
                      <a:pt x="143" y="16"/>
                    </a:lnTo>
                    <a:lnTo>
                      <a:pt x="213" y="0"/>
                    </a:lnTo>
                    <a:lnTo>
                      <a:pt x="222" y="5"/>
                    </a:lnTo>
                    <a:lnTo>
                      <a:pt x="2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Freeform 362"/>
              <p:cNvSpPr>
                <a:spLocks/>
              </p:cNvSpPr>
              <p:nvPr/>
            </p:nvSpPr>
            <p:spPr bwMode="auto">
              <a:xfrm>
                <a:off x="3506" y="2594"/>
                <a:ext cx="74" cy="18"/>
              </a:xfrm>
              <a:custGeom>
                <a:avLst/>
                <a:gdLst>
                  <a:gd name="T0" fmla="*/ 1 w 147"/>
                  <a:gd name="T1" fmla="*/ 1 h 35"/>
                  <a:gd name="T2" fmla="*/ 1 w 147"/>
                  <a:gd name="T3" fmla="*/ 0 h 35"/>
                  <a:gd name="T4" fmla="*/ 1 w 147"/>
                  <a:gd name="T5" fmla="*/ 0 h 35"/>
                  <a:gd name="T6" fmla="*/ 1 w 147"/>
                  <a:gd name="T7" fmla="*/ 1 h 35"/>
                  <a:gd name="T8" fmla="*/ 1 w 147"/>
                  <a:gd name="T9" fmla="*/ 1 h 35"/>
                  <a:gd name="T10" fmla="*/ 1 w 147"/>
                  <a:gd name="T11" fmla="*/ 1 h 35"/>
                  <a:gd name="T12" fmla="*/ 1 w 147"/>
                  <a:gd name="T13" fmla="*/ 1 h 35"/>
                  <a:gd name="T14" fmla="*/ 1 w 147"/>
                  <a:gd name="T15" fmla="*/ 1 h 35"/>
                  <a:gd name="T16" fmla="*/ 1 w 147"/>
                  <a:gd name="T17" fmla="*/ 1 h 35"/>
                  <a:gd name="T18" fmla="*/ 0 w 147"/>
                  <a:gd name="T19" fmla="*/ 1 h 35"/>
                  <a:gd name="T20" fmla="*/ 1 w 147"/>
                  <a:gd name="T21" fmla="*/ 1 h 35"/>
                  <a:gd name="T22" fmla="*/ 1 w 147"/>
                  <a:gd name="T23" fmla="*/ 1 h 35"/>
                  <a:gd name="T24" fmla="*/ 1 w 147"/>
                  <a:gd name="T25" fmla="*/ 1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"/>
                  <a:gd name="T40" fmla="*/ 0 h 35"/>
                  <a:gd name="T41" fmla="*/ 147 w 14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" h="35">
                    <a:moveTo>
                      <a:pt x="9" y="1"/>
                    </a:moveTo>
                    <a:lnTo>
                      <a:pt x="28" y="0"/>
                    </a:lnTo>
                    <a:lnTo>
                      <a:pt x="89" y="0"/>
                    </a:lnTo>
                    <a:lnTo>
                      <a:pt x="143" y="21"/>
                    </a:lnTo>
                    <a:lnTo>
                      <a:pt x="147" y="31"/>
                    </a:lnTo>
                    <a:lnTo>
                      <a:pt x="138" y="35"/>
                    </a:lnTo>
                    <a:lnTo>
                      <a:pt x="86" y="24"/>
                    </a:lnTo>
                    <a:lnTo>
                      <a:pt x="28" y="24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" name="Freeform 363"/>
              <p:cNvSpPr>
                <a:spLocks/>
              </p:cNvSpPr>
              <p:nvPr/>
            </p:nvSpPr>
            <p:spPr bwMode="auto">
              <a:xfrm>
                <a:off x="3394" y="2712"/>
                <a:ext cx="346" cy="159"/>
              </a:xfrm>
              <a:custGeom>
                <a:avLst/>
                <a:gdLst>
                  <a:gd name="T0" fmla="*/ 1 w 690"/>
                  <a:gd name="T1" fmla="*/ 0 h 319"/>
                  <a:gd name="T2" fmla="*/ 1 w 690"/>
                  <a:gd name="T3" fmla="*/ 0 h 319"/>
                  <a:gd name="T4" fmla="*/ 1 w 690"/>
                  <a:gd name="T5" fmla="*/ 0 h 319"/>
                  <a:gd name="T6" fmla="*/ 1 w 690"/>
                  <a:gd name="T7" fmla="*/ 0 h 319"/>
                  <a:gd name="T8" fmla="*/ 1 w 690"/>
                  <a:gd name="T9" fmla="*/ 0 h 319"/>
                  <a:gd name="T10" fmla="*/ 1 w 690"/>
                  <a:gd name="T11" fmla="*/ 0 h 319"/>
                  <a:gd name="T12" fmla="*/ 1 w 690"/>
                  <a:gd name="T13" fmla="*/ 0 h 319"/>
                  <a:gd name="T14" fmla="*/ 1 w 690"/>
                  <a:gd name="T15" fmla="*/ 0 h 319"/>
                  <a:gd name="T16" fmla="*/ 2 w 690"/>
                  <a:gd name="T17" fmla="*/ 0 h 319"/>
                  <a:gd name="T18" fmla="*/ 2 w 690"/>
                  <a:gd name="T19" fmla="*/ 0 h 319"/>
                  <a:gd name="T20" fmla="*/ 2 w 690"/>
                  <a:gd name="T21" fmla="*/ 0 h 319"/>
                  <a:gd name="T22" fmla="*/ 2 w 690"/>
                  <a:gd name="T23" fmla="*/ 0 h 319"/>
                  <a:gd name="T24" fmla="*/ 2 w 690"/>
                  <a:gd name="T25" fmla="*/ 0 h 319"/>
                  <a:gd name="T26" fmla="*/ 2 w 690"/>
                  <a:gd name="T27" fmla="*/ 0 h 319"/>
                  <a:gd name="T28" fmla="*/ 2 w 690"/>
                  <a:gd name="T29" fmla="*/ 0 h 319"/>
                  <a:gd name="T30" fmla="*/ 2 w 690"/>
                  <a:gd name="T31" fmla="*/ 0 h 319"/>
                  <a:gd name="T32" fmla="*/ 2 w 690"/>
                  <a:gd name="T33" fmla="*/ 0 h 319"/>
                  <a:gd name="T34" fmla="*/ 2 w 690"/>
                  <a:gd name="T35" fmla="*/ 0 h 319"/>
                  <a:gd name="T36" fmla="*/ 2 w 690"/>
                  <a:gd name="T37" fmla="*/ 0 h 319"/>
                  <a:gd name="T38" fmla="*/ 2 w 690"/>
                  <a:gd name="T39" fmla="*/ 0 h 319"/>
                  <a:gd name="T40" fmla="*/ 2 w 690"/>
                  <a:gd name="T41" fmla="*/ 0 h 319"/>
                  <a:gd name="T42" fmla="*/ 1 w 690"/>
                  <a:gd name="T43" fmla="*/ 0 h 319"/>
                  <a:gd name="T44" fmla="*/ 1 w 690"/>
                  <a:gd name="T45" fmla="*/ 0 h 319"/>
                  <a:gd name="T46" fmla="*/ 1 w 690"/>
                  <a:gd name="T47" fmla="*/ 0 h 319"/>
                  <a:gd name="T48" fmla="*/ 1 w 690"/>
                  <a:gd name="T49" fmla="*/ 0 h 319"/>
                  <a:gd name="T50" fmla="*/ 1 w 690"/>
                  <a:gd name="T51" fmla="*/ 0 h 319"/>
                  <a:gd name="T52" fmla="*/ 1 w 690"/>
                  <a:gd name="T53" fmla="*/ 0 h 319"/>
                  <a:gd name="T54" fmla="*/ 1 w 690"/>
                  <a:gd name="T55" fmla="*/ 0 h 319"/>
                  <a:gd name="T56" fmla="*/ 1 w 690"/>
                  <a:gd name="T57" fmla="*/ 0 h 319"/>
                  <a:gd name="T58" fmla="*/ 0 w 690"/>
                  <a:gd name="T59" fmla="*/ 0 h 319"/>
                  <a:gd name="T60" fmla="*/ 1 w 690"/>
                  <a:gd name="T61" fmla="*/ 0 h 319"/>
                  <a:gd name="T62" fmla="*/ 1 w 690"/>
                  <a:gd name="T63" fmla="*/ 0 h 3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0"/>
                  <a:gd name="T97" fmla="*/ 0 h 319"/>
                  <a:gd name="T98" fmla="*/ 690 w 690"/>
                  <a:gd name="T99" fmla="*/ 319 h 3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0" h="319">
                    <a:moveTo>
                      <a:pt x="16" y="0"/>
                    </a:moveTo>
                    <a:lnTo>
                      <a:pt x="63" y="23"/>
                    </a:lnTo>
                    <a:lnTo>
                      <a:pt x="106" y="57"/>
                    </a:lnTo>
                    <a:lnTo>
                      <a:pt x="140" y="108"/>
                    </a:lnTo>
                    <a:lnTo>
                      <a:pt x="161" y="176"/>
                    </a:lnTo>
                    <a:lnTo>
                      <a:pt x="218" y="227"/>
                    </a:lnTo>
                    <a:lnTo>
                      <a:pt x="282" y="256"/>
                    </a:lnTo>
                    <a:lnTo>
                      <a:pt x="411" y="281"/>
                    </a:lnTo>
                    <a:lnTo>
                      <a:pt x="527" y="262"/>
                    </a:lnTo>
                    <a:lnTo>
                      <a:pt x="623" y="215"/>
                    </a:lnTo>
                    <a:lnTo>
                      <a:pt x="657" y="169"/>
                    </a:lnTo>
                    <a:lnTo>
                      <a:pt x="662" y="120"/>
                    </a:lnTo>
                    <a:lnTo>
                      <a:pt x="602" y="63"/>
                    </a:lnTo>
                    <a:lnTo>
                      <a:pt x="605" y="43"/>
                    </a:lnTo>
                    <a:lnTo>
                      <a:pt x="619" y="37"/>
                    </a:lnTo>
                    <a:lnTo>
                      <a:pt x="666" y="62"/>
                    </a:lnTo>
                    <a:lnTo>
                      <a:pt x="689" y="109"/>
                    </a:lnTo>
                    <a:lnTo>
                      <a:pt x="690" y="169"/>
                    </a:lnTo>
                    <a:lnTo>
                      <a:pt x="651" y="237"/>
                    </a:lnTo>
                    <a:lnTo>
                      <a:pt x="600" y="281"/>
                    </a:lnTo>
                    <a:lnTo>
                      <a:pt x="526" y="304"/>
                    </a:lnTo>
                    <a:lnTo>
                      <a:pt x="451" y="316"/>
                    </a:lnTo>
                    <a:lnTo>
                      <a:pt x="389" y="319"/>
                    </a:lnTo>
                    <a:lnTo>
                      <a:pt x="291" y="302"/>
                    </a:lnTo>
                    <a:lnTo>
                      <a:pt x="172" y="248"/>
                    </a:lnTo>
                    <a:lnTo>
                      <a:pt x="126" y="188"/>
                    </a:lnTo>
                    <a:lnTo>
                      <a:pt x="107" y="141"/>
                    </a:lnTo>
                    <a:lnTo>
                      <a:pt x="83" y="93"/>
                    </a:lnTo>
                    <a:lnTo>
                      <a:pt x="49" y="50"/>
                    </a:lnTo>
                    <a:lnTo>
                      <a:pt x="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" name="Freeform 364"/>
              <p:cNvSpPr>
                <a:spLocks/>
              </p:cNvSpPr>
              <p:nvPr/>
            </p:nvSpPr>
            <p:spPr bwMode="auto">
              <a:xfrm>
                <a:off x="2376" y="2520"/>
                <a:ext cx="1035" cy="223"/>
              </a:xfrm>
              <a:custGeom>
                <a:avLst/>
                <a:gdLst>
                  <a:gd name="T0" fmla="*/ 0 w 2072"/>
                  <a:gd name="T1" fmla="*/ 0 h 445"/>
                  <a:gd name="T2" fmla="*/ 0 w 2072"/>
                  <a:gd name="T3" fmla="*/ 1 h 445"/>
                  <a:gd name="T4" fmla="*/ 0 w 2072"/>
                  <a:gd name="T5" fmla="*/ 1 h 445"/>
                  <a:gd name="T6" fmla="*/ 0 w 2072"/>
                  <a:gd name="T7" fmla="*/ 1 h 445"/>
                  <a:gd name="T8" fmla="*/ 0 w 2072"/>
                  <a:gd name="T9" fmla="*/ 1 h 445"/>
                  <a:gd name="T10" fmla="*/ 0 w 2072"/>
                  <a:gd name="T11" fmla="*/ 1 h 445"/>
                  <a:gd name="T12" fmla="*/ 3 w 2072"/>
                  <a:gd name="T13" fmla="*/ 1 h 445"/>
                  <a:gd name="T14" fmla="*/ 4 w 2072"/>
                  <a:gd name="T15" fmla="*/ 1 h 445"/>
                  <a:gd name="T16" fmla="*/ 3 w 2072"/>
                  <a:gd name="T17" fmla="*/ 1 h 445"/>
                  <a:gd name="T18" fmla="*/ 3 w 2072"/>
                  <a:gd name="T19" fmla="*/ 1 h 445"/>
                  <a:gd name="T20" fmla="*/ 3 w 2072"/>
                  <a:gd name="T21" fmla="*/ 1 h 445"/>
                  <a:gd name="T22" fmla="*/ 3 w 2072"/>
                  <a:gd name="T23" fmla="*/ 1 h 445"/>
                  <a:gd name="T24" fmla="*/ 2 w 2072"/>
                  <a:gd name="T25" fmla="*/ 1 h 445"/>
                  <a:gd name="T26" fmla="*/ 0 w 2072"/>
                  <a:gd name="T27" fmla="*/ 1 h 445"/>
                  <a:gd name="T28" fmla="*/ 0 w 2072"/>
                  <a:gd name="T29" fmla="*/ 0 h 445"/>
                  <a:gd name="T30" fmla="*/ 0 w 2072"/>
                  <a:gd name="T31" fmla="*/ 0 h 445"/>
                  <a:gd name="T32" fmla="*/ 0 w 2072"/>
                  <a:gd name="T33" fmla="*/ 0 h 4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2"/>
                  <a:gd name="T52" fmla="*/ 0 h 445"/>
                  <a:gd name="T53" fmla="*/ 2072 w 2072"/>
                  <a:gd name="T54" fmla="*/ 445 h 4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2" h="445">
                    <a:moveTo>
                      <a:pt x="323" y="0"/>
                    </a:moveTo>
                    <a:lnTo>
                      <a:pt x="264" y="35"/>
                    </a:lnTo>
                    <a:lnTo>
                      <a:pt x="69" y="287"/>
                    </a:lnTo>
                    <a:lnTo>
                      <a:pt x="0" y="323"/>
                    </a:lnTo>
                    <a:lnTo>
                      <a:pt x="60" y="416"/>
                    </a:lnTo>
                    <a:lnTo>
                      <a:pt x="506" y="394"/>
                    </a:lnTo>
                    <a:lnTo>
                      <a:pt x="1931" y="445"/>
                    </a:lnTo>
                    <a:lnTo>
                      <a:pt x="2072" y="373"/>
                    </a:lnTo>
                    <a:lnTo>
                      <a:pt x="1750" y="338"/>
                    </a:lnTo>
                    <a:lnTo>
                      <a:pt x="2012" y="318"/>
                    </a:lnTo>
                    <a:lnTo>
                      <a:pt x="1952" y="238"/>
                    </a:lnTo>
                    <a:lnTo>
                      <a:pt x="1846" y="91"/>
                    </a:lnTo>
                    <a:lnTo>
                      <a:pt x="1065" y="50"/>
                    </a:lnTo>
                    <a:lnTo>
                      <a:pt x="399" y="5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Freeform 365"/>
              <p:cNvSpPr>
                <a:spLocks/>
              </p:cNvSpPr>
              <p:nvPr/>
            </p:nvSpPr>
            <p:spPr bwMode="auto">
              <a:xfrm>
                <a:off x="2580" y="2391"/>
                <a:ext cx="794" cy="218"/>
              </a:xfrm>
              <a:custGeom>
                <a:avLst/>
                <a:gdLst>
                  <a:gd name="T0" fmla="*/ 0 w 1588"/>
                  <a:gd name="T1" fmla="*/ 1 h 436"/>
                  <a:gd name="T2" fmla="*/ 1 w 1588"/>
                  <a:gd name="T3" fmla="*/ 1 h 436"/>
                  <a:gd name="T4" fmla="*/ 1 w 1588"/>
                  <a:gd name="T5" fmla="*/ 1 h 436"/>
                  <a:gd name="T6" fmla="*/ 2 w 1588"/>
                  <a:gd name="T7" fmla="*/ 1 h 436"/>
                  <a:gd name="T8" fmla="*/ 2 w 1588"/>
                  <a:gd name="T9" fmla="*/ 1 h 436"/>
                  <a:gd name="T10" fmla="*/ 3 w 1588"/>
                  <a:gd name="T11" fmla="*/ 1 h 436"/>
                  <a:gd name="T12" fmla="*/ 4 w 1588"/>
                  <a:gd name="T13" fmla="*/ 1 h 436"/>
                  <a:gd name="T14" fmla="*/ 4 w 1588"/>
                  <a:gd name="T15" fmla="*/ 0 h 436"/>
                  <a:gd name="T16" fmla="*/ 4 w 1588"/>
                  <a:gd name="T17" fmla="*/ 1 h 436"/>
                  <a:gd name="T18" fmla="*/ 3 w 1588"/>
                  <a:gd name="T19" fmla="*/ 1 h 436"/>
                  <a:gd name="T20" fmla="*/ 0 w 1588"/>
                  <a:gd name="T21" fmla="*/ 1 h 436"/>
                  <a:gd name="T22" fmla="*/ 0 w 1588"/>
                  <a:gd name="T23" fmla="*/ 1 h 436"/>
                  <a:gd name="T24" fmla="*/ 0 w 1588"/>
                  <a:gd name="T25" fmla="*/ 1 h 4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8"/>
                  <a:gd name="T40" fmla="*/ 0 h 436"/>
                  <a:gd name="T41" fmla="*/ 1588 w 1588"/>
                  <a:gd name="T42" fmla="*/ 436 h 4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8" h="436">
                    <a:moveTo>
                      <a:pt x="0" y="223"/>
                    </a:moveTo>
                    <a:lnTo>
                      <a:pt x="11" y="103"/>
                    </a:lnTo>
                    <a:lnTo>
                      <a:pt x="136" y="98"/>
                    </a:lnTo>
                    <a:lnTo>
                      <a:pt x="686" y="52"/>
                    </a:lnTo>
                    <a:lnTo>
                      <a:pt x="913" y="27"/>
                    </a:lnTo>
                    <a:lnTo>
                      <a:pt x="1377" y="22"/>
                    </a:lnTo>
                    <a:lnTo>
                      <a:pt x="1537" y="17"/>
                    </a:lnTo>
                    <a:lnTo>
                      <a:pt x="1588" y="0"/>
                    </a:lnTo>
                    <a:lnTo>
                      <a:pt x="1558" y="436"/>
                    </a:lnTo>
                    <a:lnTo>
                      <a:pt x="1478" y="30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Freeform 366"/>
              <p:cNvSpPr>
                <a:spLocks/>
              </p:cNvSpPr>
              <p:nvPr/>
            </p:nvSpPr>
            <p:spPr bwMode="auto">
              <a:xfrm>
                <a:off x="2787" y="2289"/>
                <a:ext cx="431" cy="95"/>
              </a:xfrm>
              <a:custGeom>
                <a:avLst/>
                <a:gdLst>
                  <a:gd name="T0" fmla="*/ 1 w 862"/>
                  <a:gd name="T1" fmla="*/ 0 h 191"/>
                  <a:gd name="T2" fmla="*/ 1 w 862"/>
                  <a:gd name="T3" fmla="*/ 0 h 191"/>
                  <a:gd name="T4" fmla="*/ 0 w 862"/>
                  <a:gd name="T5" fmla="*/ 0 h 191"/>
                  <a:gd name="T6" fmla="*/ 1 w 862"/>
                  <a:gd name="T7" fmla="*/ 0 h 191"/>
                  <a:gd name="T8" fmla="*/ 1 w 862"/>
                  <a:gd name="T9" fmla="*/ 0 h 191"/>
                  <a:gd name="T10" fmla="*/ 1 w 862"/>
                  <a:gd name="T11" fmla="*/ 0 h 191"/>
                  <a:gd name="T12" fmla="*/ 2 w 862"/>
                  <a:gd name="T13" fmla="*/ 0 h 191"/>
                  <a:gd name="T14" fmla="*/ 2 w 862"/>
                  <a:gd name="T15" fmla="*/ 0 h 191"/>
                  <a:gd name="T16" fmla="*/ 2 w 862"/>
                  <a:gd name="T17" fmla="*/ 0 h 191"/>
                  <a:gd name="T18" fmla="*/ 2 w 862"/>
                  <a:gd name="T19" fmla="*/ 0 h 191"/>
                  <a:gd name="T20" fmla="*/ 1 w 862"/>
                  <a:gd name="T21" fmla="*/ 0 h 191"/>
                  <a:gd name="T22" fmla="*/ 1 w 862"/>
                  <a:gd name="T23" fmla="*/ 0 h 191"/>
                  <a:gd name="T24" fmla="*/ 1 w 862"/>
                  <a:gd name="T25" fmla="*/ 0 h 1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2"/>
                  <a:gd name="T40" fmla="*/ 0 h 191"/>
                  <a:gd name="T41" fmla="*/ 862 w 862"/>
                  <a:gd name="T42" fmla="*/ 191 h 1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2" h="191">
                    <a:moveTo>
                      <a:pt x="44" y="0"/>
                    </a:moveTo>
                    <a:lnTo>
                      <a:pt x="46" y="61"/>
                    </a:lnTo>
                    <a:lnTo>
                      <a:pt x="0" y="151"/>
                    </a:lnTo>
                    <a:lnTo>
                      <a:pt x="268" y="91"/>
                    </a:lnTo>
                    <a:lnTo>
                      <a:pt x="403" y="115"/>
                    </a:lnTo>
                    <a:lnTo>
                      <a:pt x="253" y="191"/>
                    </a:lnTo>
                    <a:lnTo>
                      <a:pt x="862" y="151"/>
                    </a:lnTo>
                    <a:lnTo>
                      <a:pt x="849" y="70"/>
                    </a:lnTo>
                    <a:lnTo>
                      <a:pt x="711" y="86"/>
                    </a:lnTo>
                    <a:lnTo>
                      <a:pt x="640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" name="Freeform 367"/>
              <p:cNvSpPr>
                <a:spLocks/>
              </p:cNvSpPr>
              <p:nvPr/>
            </p:nvSpPr>
            <p:spPr bwMode="auto">
              <a:xfrm>
                <a:off x="3127" y="1665"/>
                <a:ext cx="201" cy="643"/>
              </a:xfrm>
              <a:custGeom>
                <a:avLst/>
                <a:gdLst>
                  <a:gd name="T0" fmla="*/ 0 w 403"/>
                  <a:gd name="T1" fmla="*/ 3 h 1284"/>
                  <a:gd name="T2" fmla="*/ 0 w 403"/>
                  <a:gd name="T3" fmla="*/ 3 h 1284"/>
                  <a:gd name="T4" fmla="*/ 0 w 403"/>
                  <a:gd name="T5" fmla="*/ 1 h 1284"/>
                  <a:gd name="T6" fmla="*/ 0 w 403"/>
                  <a:gd name="T7" fmla="*/ 0 h 1284"/>
                  <a:gd name="T8" fmla="*/ 0 w 403"/>
                  <a:gd name="T9" fmla="*/ 1 h 1284"/>
                  <a:gd name="T10" fmla="*/ 0 w 403"/>
                  <a:gd name="T11" fmla="*/ 2 h 1284"/>
                  <a:gd name="T12" fmla="*/ 0 w 403"/>
                  <a:gd name="T13" fmla="*/ 3 h 1284"/>
                  <a:gd name="T14" fmla="*/ 0 w 403"/>
                  <a:gd name="T15" fmla="*/ 3 h 1284"/>
                  <a:gd name="T16" fmla="*/ 0 w 403"/>
                  <a:gd name="T17" fmla="*/ 3 h 1284"/>
                  <a:gd name="T18" fmla="*/ 0 w 403"/>
                  <a:gd name="T19" fmla="*/ 3 h 1284"/>
                  <a:gd name="T20" fmla="*/ 0 w 403"/>
                  <a:gd name="T21" fmla="*/ 3 h 1284"/>
                  <a:gd name="T22" fmla="*/ 0 w 403"/>
                  <a:gd name="T23" fmla="*/ 3 h 1284"/>
                  <a:gd name="T24" fmla="*/ 0 w 403"/>
                  <a:gd name="T25" fmla="*/ 3 h 12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"/>
                  <a:gd name="T40" fmla="*/ 0 h 1284"/>
                  <a:gd name="T41" fmla="*/ 403 w 403"/>
                  <a:gd name="T42" fmla="*/ 1284 h 12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" h="1284">
                    <a:moveTo>
                      <a:pt x="48" y="1226"/>
                    </a:moveTo>
                    <a:lnTo>
                      <a:pt x="161" y="1190"/>
                    </a:lnTo>
                    <a:lnTo>
                      <a:pt x="328" y="231"/>
                    </a:lnTo>
                    <a:lnTo>
                      <a:pt x="383" y="0"/>
                    </a:lnTo>
                    <a:lnTo>
                      <a:pt x="403" y="71"/>
                    </a:lnTo>
                    <a:lnTo>
                      <a:pt x="357" y="566"/>
                    </a:lnTo>
                    <a:lnTo>
                      <a:pt x="277" y="1180"/>
                    </a:lnTo>
                    <a:lnTo>
                      <a:pt x="260" y="1238"/>
                    </a:lnTo>
                    <a:lnTo>
                      <a:pt x="110" y="1284"/>
                    </a:lnTo>
                    <a:lnTo>
                      <a:pt x="0" y="1256"/>
                    </a:lnTo>
                    <a:lnTo>
                      <a:pt x="48" y="122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Freeform 368"/>
              <p:cNvSpPr>
                <a:spLocks/>
              </p:cNvSpPr>
              <p:nvPr/>
            </p:nvSpPr>
            <p:spPr bwMode="auto">
              <a:xfrm>
                <a:off x="2754" y="2188"/>
                <a:ext cx="384" cy="63"/>
              </a:xfrm>
              <a:custGeom>
                <a:avLst/>
                <a:gdLst>
                  <a:gd name="T0" fmla="*/ 0 w 767"/>
                  <a:gd name="T1" fmla="*/ 1 h 126"/>
                  <a:gd name="T2" fmla="*/ 1 w 767"/>
                  <a:gd name="T3" fmla="*/ 1 h 126"/>
                  <a:gd name="T4" fmla="*/ 1 w 767"/>
                  <a:gd name="T5" fmla="*/ 1 h 126"/>
                  <a:gd name="T6" fmla="*/ 2 w 767"/>
                  <a:gd name="T7" fmla="*/ 1 h 126"/>
                  <a:gd name="T8" fmla="*/ 2 w 767"/>
                  <a:gd name="T9" fmla="*/ 1 h 126"/>
                  <a:gd name="T10" fmla="*/ 1 w 767"/>
                  <a:gd name="T11" fmla="*/ 0 h 126"/>
                  <a:gd name="T12" fmla="*/ 0 w 767"/>
                  <a:gd name="T13" fmla="*/ 1 h 126"/>
                  <a:gd name="T14" fmla="*/ 0 w 767"/>
                  <a:gd name="T15" fmla="*/ 1 h 126"/>
                  <a:gd name="T16" fmla="*/ 0 w 767"/>
                  <a:gd name="T17" fmla="*/ 1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7"/>
                  <a:gd name="T28" fmla="*/ 0 h 126"/>
                  <a:gd name="T29" fmla="*/ 767 w 767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7" h="126">
                    <a:moveTo>
                      <a:pt x="0" y="68"/>
                    </a:moveTo>
                    <a:lnTo>
                      <a:pt x="22" y="126"/>
                    </a:lnTo>
                    <a:lnTo>
                      <a:pt x="76" y="100"/>
                    </a:lnTo>
                    <a:lnTo>
                      <a:pt x="767" y="39"/>
                    </a:lnTo>
                    <a:lnTo>
                      <a:pt x="767" y="7"/>
                    </a:lnTo>
                    <a:lnTo>
                      <a:pt x="463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" name="Freeform 369"/>
              <p:cNvSpPr>
                <a:spLocks/>
              </p:cNvSpPr>
              <p:nvPr/>
            </p:nvSpPr>
            <p:spPr bwMode="auto">
              <a:xfrm>
                <a:off x="2626" y="1595"/>
                <a:ext cx="594" cy="556"/>
              </a:xfrm>
              <a:custGeom>
                <a:avLst/>
                <a:gdLst>
                  <a:gd name="T0" fmla="*/ 1 w 1188"/>
                  <a:gd name="T1" fmla="*/ 3 h 1112"/>
                  <a:gd name="T2" fmla="*/ 1 w 1188"/>
                  <a:gd name="T3" fmla="*/ 1 h 1112"/>
                  <a:gd name="T4" fmla="*/ 0 w 1188"/>
                  <a:gd name="T5" fmla="*/ 1 h 1112"/>
                  <a:gd name="T6" fmla="*/ 1 w 1188"/>
                  <a:gd name="T7" fmla="*/ 1 h 1112"/>
                  <a:gd name="T8" fmla="*/ 1 w 1188"/>
                  <a:gd name="T9" fmla="*/ 1 h 1112"/>
                  <a:gd name="T10" fmla="*/ 2 w 1188"/>
                  <a:gd name="T11" fmla="*/ 1 h 1112"/>
                  <a:gd name="T12" fmla="*/ 3 w 1188"/>
                  <a:gd name="T13" fmla="*/ 1 h 1112"/>
                  <a:gd name="T14" fmla="*/ 3 w 1188"/>
                  <a:gd name="T15" fmla="*/ 0 h 1112"/>
                  <a:gd name="T16" fmla="*/ 3 w 1188"/>
                  <a:gd name="T17" fmla="*/ 1 h 1112"/>
                  <a:gd name="T18" fmla="*/ 3 w 1188"/>
                  <a:gd name="T19" fmla="*/ 1 h 1112"/>
                  <a:gd name="T20" fmla="*/ 3 w 1188"/>
                  <a:gd name="T21" fmla="*/ 1 h 1112"/>
                  <a:gd name="T22" fmla="*/ 2 w 1188"/>
                  <a:gd name="T23" fmla="*/ 1 h 1112"/>
                  <a:gd name="T24" fmla="*/ 2 w 1188"/>
                  <a:gd name="T25" fmla="*/ 1 h 1112"/>
                  <a:gd name="T26" fmla="*/ 1 w 1188"/>
                  <a:gd name="T27" fmla="*/ 1 h 1112"/>
                  <a:gd name="T28" fmla="*/ 1 w 1188"/>
                  <a:gd name="T29" fmla="*/ 1 h 1112"/>
                  <a:gd name="T30" fmla="*/ 1 w 1188"/>
                  <a:gd name="T31" fmla="*/ 2 h 1112"/>
                  <a:gd name="T32" fmla="*/ 1 w 1188"/>
                  <a:gd name="T33" fmla="*/ 2 h 1112"/>
                  <a:gd name="T34" fmla="*/ 1 w 1188"/>
                  <a:gd name="T35" fmla="*/ 3 h 1112"/>
                  <a:gd name="T36" fmla="*/ 1 w 1188"/>
                  <a:gd name="T37" fmla="*/ 3 h 1112"/>
                  <a:gd name="T38" fmla="*/ 1 w 1188"/>
                  <a:gd name="T39" fmla="*/ 3 h 1112"/>
                  <a:gd name="T40" fmla="*/ 1 w 1188"/>
                  <a:gd name="T41" fmla="*/ 3 h 1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8"/>
                  <a:gd name="T64" fmla="*/ 0 h 1112"/>
                  <a:gd name="T65" fmla="*/ 1188 w 1188"/>
                  <a:gd name="T66" fmla="*/ 1112 h 1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8" h="1112">
                    <a:moveTo>
                      <a:pt x="197" y="1112"/>
                    </a:moveTo>
                    <a:lnTo>
                      <a:pt x="15" y="489"/>
                    </a:lnTo>
                    <a:lnTo>
                      <a:pt x="0" y="338"/>
                    </a:lnTo>
                    <a:lnTo>
                      <a:pt x="25" y="272"/>
                    </a:lnTo>
                    <a:lnTo>
                      <a:pt x="130" y="207"/>
                    </a:lnTo>
                    <a:lnTo>
                      <a:pt x="574" y="86"/>
                    </a:lnTo>
                    <a:lnTo>
                      <a:pt x="1063" y="5"/>
                    </a:lnTo>
                    <a:lnTo>
                      <a:pt x="1168" y="0"/>
                    </a:lnTo>
                    <a:lnTo>
                      <a:pt x="1188" y="51"/>
                    </a:lnTo>
                    <a:lnTo>
                      <a:pt x="1153" y="323"/>
                    </a:lnTo>
                    <a:lnTo>
                      <a:pt x="1078" y="171"/>
                    </a:lnTo>
                    <a:lnTo>
                      <a:pt x="911" y="76"/>
                    </a:lnTo>
                    <a:lnTo>
                      <a:pt x="660" y="106"/>
                    </a:lnTo>
                    <a:lnTo>
                      <a:pt x="206" y="272"/>
                    </a:lnTo>
                    <a:lnTo>
                      <a:pt x="110" y="369"/>
                    </a:lnTo>
                    <a:lnTo>
                      <a:pt x="115" y="621"/>
                    </a:lnTo>
                    <a:lnTo>
                      <a:pt x="211" y="898"/>
                    </a:lnTo>
                    <a:lnTo>
                      <a:pt x="232" y="1039"/>
                    </a:lnTo>
                    <a:lnTo>
                      <a:pt x="197" y="111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" name="Freeform 370"/>
              <p:cNvSpPr>
                <a:spLocks/>
              </p:cNvSpPr>
              <p:nvPr/>
            </p:nvSpPr>
            <p:spPr bwMode="auto">
              <a:xfrm>
                <a:off x="3086" y="2427"/>
                <a:ext cx="256" cy="93"/>
              </a:xfrm>
              <a:custGeom>
                <a:avLst/>
                <a:gdLst>
                  <a:gd name="T0" fmla="*/ 0 w 511"/>
                  <a:gd name="T1" fmla="*/ 0 h 187"/>
                  <a:gd name="T2" fmla="*/ 1 w 511"/>
                  <a:gd name="T3" fmla="*/ 0 h 187"/>
                  <a:gd name="T4" fmla="*/ 1 w 511"/>
                  <a:gd name="T5" fmla="*/ 0 h 187"/>
                  <a:gd name="T6" fmla="*/ 1 w 511"/>
                  <a:gd name="T7" fmla="*/ 0 h 187"/>
                  <a:gd name="T8" fmla="*/ 1 w 511"/>
                  <a:gd name="T9" fmla="*/ 0 h 187"/>
                  <a:gd name="T10" fmla="*/ 1 w 511"/>
                  <a:gd name="T11" fmla="*/ 0 h 187"/>
                  <a:gd name="T12" fmla="*/ 1 w 511"/>
                  <a:gd name="T13" fmla="*/ 0 h 187"/>
                  <a:gd name="T14" fmla="*/ 0 w 511"/>
                  <a:gd name="T15" fmla="*/ 0 h 187"/>
                  <a:gd name="T16" fmla="*/ 0 w 511"/>
                  <a:gd name="T17" fmla="*/ 0 h 187"/>
                  <a:gd name="T18" fmla="*/ 0 w 511"/>
                  <a:gd name="T19" fmla="*/ 0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1"/>
                  <a:gd name="T31" fmla="*/ 0 h 187"/>
                  <a:gd name="T32" fmla="*/ 511 w 511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1" h="187">
                    <a:moveTo>
                      <a:pt x="0" y="179"/>
                    </a:moveTo>
                    <a:lnTo>
                      <a:pt x="40" y="0"/>
                    </a:lnTo>
                    <a:lnTo>
                      <a:pt x="511" y="19"/>
                    </a:lnTo>
                    <a:lnTo>
                      <a:pt x="494" y="107"/>
                    </a:lnTo>
                    <a:lnTo>
                      <a:pt x="469" y="56"/>
                    </a:lnTo>
                    <a:lnTo>
                      <a:pt x="116" y="76"/>
                    </a:lnTo>
                    <a:lnTo>
                      <a:pt x="51" y="187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Freeform 371"/>
              <p:cNvSpPr>
                <a:spLocks/>
              </p:cNvSpPr>
              <p:nvPr/>
            </p:nvSpPr>
            <p:spPr bwMode="auto">
              <a:xfrm>
                <a:off x="3184" y="2471"/>
                <a:ext cx="125" cy="56"/>
              </a:xfrm>
              <a:custGeom>
                <a:avLst/>
                <a:gdLst>
                  <a:gd name="T0" fmla="*/ 0 w 250"/>
                  <a:gd name="T1" fmla="*/ 0 h 113"/>
                  <a:gd name="T2" fmla="*/ 1 w 250"/>
                  <a:gd name="T3" fmla="*/ 0 h 113"/>
                  <a:gd name="T4" fmla="*/ 1 w 250"/>
                  <a:gd name="T5" fmla="*/ 0 h 113"/>
                  <a:gd name="T6" fmla="*/ 1 w 250"/>
                  <a:gd name="T7" fmla="*/ 0 h 113"/>
                  <a:gd name="T8" fmla="*/ 1 w 250"/>
                  <a:gd name="T9" fmla="*/ 0 h 113"/>
                  <a:gd name="T10" fmla="*/ 1 w 250"/>
                  <a:gd name="T11" fmla="*/ 0 h 113"/>
                  <a:gd name="T12" fmla="*/ 1 w 250"/>
                  <a:gd name="T13" fmla="*/ 0 h 113"/>
                  <a:gd name="T14" fmla="*/ 0 w 250"/>
                  <a:gd name="T15" fmla="*/ 0 h 113"/>
                  <a:gd name="T16" fmla="*/ 0 w 250"/>
                  <a:gd name="T17" fmla="*/ 0 h 113"/>
                  <a:gd name="T18" fmla="*/ 0 w 250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0"/>
                  <a:gd name="T31" fmla="*/ 0 h 113"/>
                  <a:gd name="T32" fmla="*/ 250 w 250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0" h="113">
                    <a:moveTo>
                      <a:pt x="0" y="82"/>
                    </a:moveTo>
                    <a:lnTo>
                      <a:pt x="42" y="109"/>
                    </a:lnTo>
                    <a:lnTo>
                      <a:pt x="136" y="113"/>
                    </a:lnTo>
                    <a:lnTo>
                      <a:pt x="138" y="75"/>
                    </a:lnTo>
                    <a:lnTo>
                      <a:pt x="250" y="10"/>
                    </a:lnTo>
                    <a:lnTo>
                      <a:pt x="72" y="0"/>
                    </a:lnTo>
                    <a:lnTo>
                      <a:pt x="32" y="5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Freeform 372"/>
              <p:cNvSpPr>
                <a:spLocks/>
              </p:cNvSpPr>
              <p:nvPr/>
            </p:nvSpPr>
            <p:spPr bwMode="auto">
              <a:xfrm>
                <a:off x="2366" y="2679"/>
                <a:ext cx="1033" cy="67"/>
              </a:xfrm>
              <a:custGeom>
                <a:avLst/>
                <a:gdLst>
                  <a:gd name="T0" fmla="*/ 1 w 2066"/>
                  <a:gd name="T1" fmla="*/ 1 h 133"/>
                  <a:gd name="T2" fmla="*/ 0 w 2066"/>
                  <a:gd name="T3" fmla="*/ 1 h 133"/>
                  <a:gd name="T4" fmla="*/ 1 w 2066"/>
                  <a:gd name="T5" fmla="*/ 0 h 133"/>
                  <a:gd name="T6" fmla="*/ 4 w 2066"/>
                  <a:gd name="T7" fmla="*/ 1 h 133"/>
                  <a:gd name="T8" fmla="*/ 5 w 2066"/>
                  <a:gd name="T9" fmla="*/ 1 h 133"/>
                  <a:gd name="T10" fmla="*/ 4 w 2066"/>
                  <a:gd name="T11" fmla="*/ 1 h 133"/>
                  <a:gd name="T12" fmla="*/ 2 w 2066"/>
                  <a:gd name="T13" fmla="*/ 1 h 133"/>
                  <a:gd name="T14" fmla="*/ 1 w 2066"/>
                  <a:gd name="T15" fmla="*/ 1 h 133"/>
                  <a:gd name="T16" fmla="*/ 1 w 2066"/>
                  <a:gd name="T17" fmla="*/ 1 h 133"/>
                  <a:gd name="T18" fmla="*/ 1 w 2066"/>
                  <a:gd name="T19" fmla="*/ 1 h 133"/>
                  <a:gd name="T20" fmla="*/ 1 w 2066"/>
                  <a:gd name="T21" fmla="*/ 1 h 133"/>
                  <a:gd name="T22" fmla="*/ 1 w 2066"/>
                  <a:gd name="T23" fmla="*/ 1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6"/>
                  <a:gd name="T37" fmla="*/ 0 h 133"/>
                  <a:gd name="T38" fmla="*/ 2066 w 2066"/>
                  <a:gd name="T39" fmla="*/ 133 h 1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6" h="133">
                    <a:moveTo>
                      <a:pt x="51" y="87"/>
                    </a:moveTo>
                    <a:lnTo>
                      <a:pt x="0" y="30"/>
                    </a:lnTo>
                    <a:lnTo>
                      <a:pt x="151" y="0"/>
                    </a:lnTo>
                    <a:lnTo>
                      <a:pt x="2016" y="35"/>
                    </a:lnTo>
                    <a:lnTo>
                      <a:pt x="2066" y="74"/>
                    </a:lnTo>
                    <a:lnTo>
                      <a:pt x="1987" y="133"/>
                    </a:lnTo>
                    <a:lnTo>
                      <a:pt x="987" y="101"/>
                    </a:lnTo>
                    <a:lnTo>
                      <a:pt x="328" y="76"/>
                    </a:lnTo>
                    <a:lnTo>
                      <a:pt x="119" y="115"/>
                    </a:lnTo>
                    <a:lnTo>
                      <a:pt x="51" y="87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Freeform 373"/>
              <p:cNvSpPr>
                <a:spLocks/>
              </p:cNvSpPr>
              <p:nvPr/>
            </p:nvSpPr>
            <p:spPr bwMode="auto">
              <a:xfrm>
                <a:off x="2568" y="2359"/>
                <a:ext cx="819" cy="66"/>
              </a:xfrm>
              <a:custGeom>
                <a:avLst/>
                <a:gdLst>
                  <a:gd name="T0" fmla="*/ 1 w 1637"/>
                  <a:gd name="T1" fmla="*/ 1 h 132"/>
                  <a:gd name="T2" fmla="*/ 1 w 1637"/>
                  <a:gd name="T3" fmla="*/ 1 h 132"/>
                  <a:gd name="T4" fmla="*/ 1 w 1637"/>
                  <a:gd name="T5" fmla="*/ 1 h 132"/>
                  <a:gd name="T6" fmla="*/ 1 w 1637"/>
                  <a:gd name="T7" fmla="*/ 1 h 132"/>
                  <a:gd name="T8" fmla="*/ 2 w 1637"/>
                  <a:gd name="T9" fmla="*/ 1 h 132"/>
                  <a:gd name="T10" fmla="*/ 2 w 1637"/>
                  <a:gd name="T11" fmla="*/ 1 h 132"/>
                  <a:gd name="T12" fmla="*/ 2 w 1637"/>
                  <a:gd name="T13" fmla="*/ 1 h 132"/>
                  <a:gd name="T14" fmla="*/ 3 w 1637"/>
                  <a:gd name="T15" fmla="*/ 0 h 132"/>
                  <a:gd name="T16" fmla="*/ 3 w 1637"/>
                  <a:gd name="T17" fmla="*/ 1 h 132"/>
                  <a:gd name="T18" fmla="*/ 3 w 1637"/>
                  <a:gd name="T19" fmla="*/ 1 h 132"/>
                  <a:gd name="T20" fmla="*/ 4 w 1637"/>
                  <a:gd name="T21" fmla="*/ 1 h 132"/>
                  <a:gd name="T22" fmla="*/ 4 w 1637"/>
                  <a:gd name="T23" fmla="*/ 1 h 132"/>
                  <a:gd name="T24" fmla="*/ 4 w 1637"/>
                  <a:gd name="T25" fmla="*/ 1 h 132"/>
                  <a:gd name="T26" fmla="*/ 4 w 1637"/>
                  <a:gd name="T27" fmla="*/ 1 h 132"/>
                  <a:gd name="T28" fmla="*/ 4 w 1637"/>
                  <a:gd name="T29" fmla="*/ 1 h 132"/>
                  <a:gd name="T30" fmla="*/ 3 w 1637"/>
                  <a:gd name="T31" fmla="*/ 1 h 132"/>
                  <a:gd name="T32" fmla="*/ 3 w 1637"/>
                  <a:gd name="T33" fmla="*/ 1 h 132"/>
                  <a:gd name="T34" fmla="*/ 3 w 1637"/>
                  <a:gd name="T35" fmla="*/ 1 h 132"/>
                  <a:gd name="T36" fmla="*/ 2 w 1637"/>
                  <a:gd name="T37" fmla="*/ 1 h 132"/>
                  <a:gd name="T38" fmla="*/ 2 w 1637"/>
                  <a:gd name="T39" fmla="*/ 1 h 132"/>
                  <a:gd name="T40" fmla="*/ 2 w 1637"/>
                  <a:gd name="T41" fmla="*/ 1 h 132"/>
                  <a:gd name="T42" fmla="*/ 1 w 1637"/>
                  <a:gd name="T43" fmla="*/ 1 h 132"/>
                  <a:gd name="T44" fmla="*/ 1 w 1637"/>
                  <a:gd name="T45" fmla="*/ 1 h 132"/>
                  <a:gd name="T46" fmla="*/ 1 w 1637"/>
                  <a:gd name="T47" fmla="*/ 1 h 132"/>
                  <a:gd name="T48" fmla="*/ 0 w 1637"/>
                  <a:gd name="T49" fmla="*/ 1 h 132"/>
                  <a:gd name="T50" fmla="*/ 1 w 1637"/>
                  <a:gd name="T51" fmla="*/ 1 h 132"/>
                  <a:gd name="T52" fmla="*/ 1 w 1637"/>
                  <a:gd name="T53" fmla="*/ 1 h 132"/>
                  <a:gd name="T54" fmla="*/ 1 w 1637"/>
                  <a:gd name="T55" fmla="*/ 1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37"/>
                  <a:gd name="T85" fmla="*/ 0 h 132"/>
                  <a:gd name="T86" fmla="*/ 1637 w 1637"/>
                  <a:gd name="T87" fmla="*/ 132 h 13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37" h="132">
                    <a:moveTo>
                      <a:pt x="10" y="111"/>
                    </a:moveTo>
                    <a:lnTo>
                      <a:pt x="151" y="96"/>
                    </a:lnTo>
                    <a:lnTo>
                      <a:pt x="292" y="82"/>
                    </a:lnTo>
                    <a:lnTo>
                      <a:pt x="476" y="62"/>
                    </a:lnTo>
                    <a:lnTo>
                      <a:pt x="562" y="45"/>
                    </a:lnTo>
                    <a:lnTo>
                      <a:pt x="659" y="25"/>
                    </a:lnTo>
                    <a:lnTo>
                      <a:pt x="825" y="13"/>
                    </a:lnTo>
                    <a:lnTo>
                      <a:pt x="1131" y="0"/>
                    </a:lnTo>
                    <a:lnTo>
                      <a:pt x="1437" y="4"/>
                    </a:lnTo>
                    <a:lnTo>
                      <a:pt x="1501" y="4"/>
                    </a:lnTo>
                    <a:lnTo>
                      <a:pt x="1616" y="11"/>
                    </a:lnTo>
                    <a:lnTo>
                      <a:pt x="1632" y="20"/>
                    </a:lnTo>
                    <a:lnTo>
                      <a:pt x="1637" y="38"/>
                    </a:lnTo>
                    <a:lnTo>
                      <a:pt x="1630" y="53"/>
                    </a:lnTo>
                    <a:lnTo>
                      <a:pt x="1611" y="58"/>
                    </a:lnTo>
                    <a:lnTo>
                      <a:pt x="1501" y="51"/>
                    </a:lnTo>
                    <a:lnTo>
                      <a:pt x="1437" y="51"/>
                    </a:lnTo>
                    <a:lnTo>
                      <a:pt x="1133" y="45"/>
                    </a:lnTo>
                    <a:lnTo>
                      <a:pt x="828" y="58"/>
                    </a:lnTo>
                    <a:lnTo>
                      <a:pt x="668" y="70"/>
                    </a:lnTo>
                    <a:lnTo>
                      <a:pt x="569" y="89"/>
                    </a:lnTo>
                    <a:lnTo>
                      <a:pt x="481" y="101"/>
                    </a:lnTo>
                    <a:lnTo>
                      <a:pt x="294" y="116"/>
                    </a:lnTo>
                    <a:lnTo>
                      <a:pt x="12" y="132"/>
                    </a:lnTo>
                    <a:lnTo>
                      <a:pt x="0" y="12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Freeform 374"/>
              <p:cNvSpPr>
                <a:spLocks/>
              </p:cNvSpPr>
              <p:nvPr/>
            </p:nvSpPr>
            <p:spPr bwMode="auto">
              <a:xfrm>
                <a:off x="3344" y="2366"/>
                <a:ext cx="52" cy="251"/>
              </a:xfrm>
              <a:custGeom>
                <a:avLst/>
                <a:gdLst>
                  <a:gd name="T0" fmla="*/ 1 w 104"/>
                  <a:gd name="T1" fmla="*/ 1 h 500"/>
                  <a:gd name="T2" fmla="*/ 1 w 104"/>
                  <a:gd name="T3" fmla="*/ 1 h 500"/>
                  <a:gd name="T4" fmla="*/ 1 w 104"/>
                  <a:gd name="T5" fmla="*/ 1 h 500"/>
                  <a:gd name="T6" fmla="*/ 1 w 104"/>
                  <a:gd name="T7" fmla="*/ 1 h 500"/>
                  <a:gd name="T8" fmla="*/ 1 w 104"/>
                  <a:gd name="T9" fmla="*/ 1 h 500"/>
                  <a:gd name="T10" fmla="*/ 0 w 104"/>
                  <a:gd name="T11" fmla="*/ 1 h 500"/>
                  <a:gd name="T12" fmla="*/ 1 w 104"/>
                  <a:gd name="T13" fmla="*/ 1 h 500"/>
                  <a:gd name="T14" fmla="*/ 1 w 104"/>
                  <a:gd name="T15" fmla="*/ 1 h 500"/>
                  <a:gd name="T16" fmla="*/ 1 w 104"/>
                  <a:gd name="T17" fmla="*/ 1 h 500"/>
                  <a:gd name="T18" fmla="*/ 1 w 104"/>
                  <a:gd name="T19" fmla="*/ 1 h 500"/>
                  <a:gd name="T20" fmla="*/ 1 w 104"/>
                  <a:gd name="T21" fmla="*/ 0 h 500"/>
                  <a:gd name="T22" fmla="*/ 1 w 104"/>
                  <a:gd name="T23" fmla="*/ 1 h 500"/>
                  <a:gd name="T24" fmla="*/ 1 w 104"/>
                  <a:gd name="T25" fmla="*/ 1 h 5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500"/>
                  <a:gd name="T41" fmla="*/ 104 w 104"/>
                  <a:gd name="T42" fmla="*/ 500 h 5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500">
                    <a:moveTo>
                      <a:pt x="104" y="23"/>
                    </a:moveTo>
                    <a:lnTo>
                      <a:pt x="93" y="162"/>
                    </a:lnTo>
                    <a:lnTo>
                      <a:pt x="71" y="301"/>
                    </a:lnTo>
                    <a:lnTo>
                      <a:pt x="57" y="390"/>
                    </a:lnTo>
                    <a:lnTo>
                      <a:pt x="41" y="500"/>
                    </a:lnTo>
                    <a:lnTo>
                      <a:pt x="0" y="429"/>
                    </a:lnTo>
                    <a:lnTo>
                      <a:pt x="12" y="370"/>
                    </a:lnTo>
                    <a:lnTo>
                      <a:pt x="33" y="295"/>
                    </a:lnTo>
                    <a:lnTo>
                      <a:pt x="56" y="23"/>
                    </a:lnTo>
                    <a:lnTo>
                      <a:pt x="64" y="5"/>
                    </a:lnTo>
                    <a:lnTo>
                      <a:pt x="80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2" name="Freeform 375"/>
              <p:cNvSpPr>
                <a:spLocks/>
              </p:cNvSpPr>
              <p:nvPr/>
            </p:nvSpPr>
            <p:spPr bwMode="auto">
              <a:xfrm>
                <a:off x="3080" y="2434"/>
                <a:ext cx="24" cy="84"/>
              </a:xfrm>
              <a:custGeom>
                <a:avLst/>
                <a:gdLst>
                  <a:gd name="T0" fmla="*/ 1 w 47"/>
                  <a:gd name="T1" fmla="*/ 0 h 169"/>
                  <a:gd name="T2" fmla="*/ 1 w 47"/>
                  <a:gd name="T3" fmla="*/ 0 h 169"/>
                  <a:gd name="T4" fmla="*/ 1 w 47"/>
                  <a:gd name="T5" fmla="*/ 0 h 169"/>
                  <a:gd name="T6" fmla="*/ 1 w 47"/>
                  <a:gd name="T7" fmla="*/ 0 h 169"/>
                  <a:gd name="T8" fmla="*/ 1 w 47"/>
                  <a:gd name="T9" fmla="*/ 0 h 169"/>
                  <a:gd name="T10" fmla="*/ 0 w 47"/>
                  <a:gd name="T11" fmla="*/ 0 h 169"/>
                  <a:gd name="T12" fmla="*/ 1 w 47"/>
                  <a:gd name="T13" fmla="*/ 0 h 169"/>
                  <a:gd name="T14" fmla="*/ 1 w 47"/>
                  <a:gd name="T15" fmla="*/ 0 h 169"/>
                  <a:gd name="T16" fmla="*/ 1 w 47"/>
                  <a:gd name="T17" fmla="*/ 0 h 169"/>
                  <a:gd name="T18" fmla="*/ 1 w 47"/>
                  <a:gd name="T19" fmla="*/ 0 h 169"/>
                  <a:gd name="T20" fmla="*/ 1 w 47"/>
                  <a:gd name="T21" fmla="*/ 0 h 169"/>
                  <a:gd name="T22" fmla="*/ 1 w 47"/>
                  <a:gd name="T23" fmla="*/ 0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169"/>
                  <a:gd name="T38" fmla="*/ 47 w 47"/>
                  <a:gd name="T39" fmla="*/ 169 h 1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169">
                    <a:moveTo>
                      <a:pt x="47" y="20"/>
                    </a:moveTo>
                    <a:lnTo>
                      <a:pt x="34" y="65"/>
                    </a:lnTo>
                    <a:lnTo>
                      <a:pt x="22" y="160"/>
                    </a:lnTo>
                    <a:lnTo>
                      <a:pt x="12" y="169"/>
                    </a:lnTo>
                    <a:lnTo>
                      <a:pt x="3" y="158"/>
                    </a:lnTo>
                    <a:lnTo>
                      <a:pt x="0" y="62"/>
                    </a:lnTo>
                    <a:lnTo>
                      <a:pt x="18" y="9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" name="Freeform 376"/>
              <p:cNvSpPr>
                <a:spLocks/>
              </p:cNvSpPr>
              <p:nvPr/>
            </p:nvSpPr>
            <p:spPr bwMode="auto">
              <a:xfrm>
                <a:off x="3090" y="2422"/>
                <a:ext cx="256" cy="22"/>
              </a:xfrm>
              <a:custGeom>
                <a:avLst/>
                <a:gdLst>
                  <a:gd name="T0" fmla="*/ 1 w 512"/>
                  <a:gd name="T1" fmla="*/ 1 h 43"/>
                  <a:gd name="T2" fmla="*/ 1 w 512"/>
                  <a:gd name="T3" fmla="*/ 0 h 43"/>
                  <a:gd name="T4" fmla="*/ 1 w 512"/>
                  <a:gd name="T5" fmla="*/ 1 h 43"/>
                  <a:gd name="T6" fmla="*/ 1 w 512"/>
                  <a:gd name="T7" fmla="*/ 1 h 43"/>
                  <a:gd name="T8" fmla="*/ 1 w 512"/>
                  <a:gd name="T9" fmla="*/ 1 h 43"/>
                  <a:gd name="T10" fmla="*/ 1 w 512"/>
                  <a:gd name="T11" fmla="*/ 1 h 43"/>
                  <a:gd name="T12" fmla="*/ 1 w 512"/>
                  <a:gd name="T13" fmla="*/ 1 h 43"/>
                  <a:gd name="T14" fmla="*/ 1 w 512"/>
                  <a:gd name="T15" fmla="*/ 1 h 43"/>
                  <a:gd name="T16" fmla="*/ 1 w 512"/>
                  <a:gd name="T17" fmla="*/ 1 h 43"/>
                  <a:gd name="T18" fmla="*/ 0 w 512"/>
                  <a:gd name="T19" fmla="*/ 1 h 43"/>
                  <a:gd name="T20" fmla="*/ 1 w 512"/>
                  <a:gd name="T21" fmla="*/ 1 h 43"/>
                  <a:gd name="T22" fmla="*/ 1 w 512"/>
                  <a:gd name="T23" fmla="*/ 1 h 43"/>
                  <a:gd name="T24" fmla="*/ 1 w 512"/>
                  <a:gd name="T25" fmla="*/ 1 h 43"/>
                  <a:gd name="T26" fmla="*/ 1 w 512"/>
                  <a:gd name="T27" fmla="*/ 1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2"/>
                  <a:gd name="T43" fmla="*/ 0 h 43"/>
                  <a:gd name="T44" fmla="*/ 512 w 512"/>
                  <a:gd name="T45" fmla="*/ 43 h 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2" h="43">
                    <a:moveTo>
                      <a:pt x="14" y="13"/>
                    </a:moveTo>
                    <a:lnTo>
                      <a:pt x="183" y="0"/>
                    </a:lnTo>
                    <a:lnTo>
                      <a:pt x="351" y="5"/>
                    </a:lnTo>
                    <a:lnTo>
                      <a:pt x="503" y="24"/>
                    </a:lnTo>
                    <a:lnTo>
                      <a:pt x="512" y="34"/>
                    </a:lnTo>
                    <a:lnTo>
                      <a:pt x="502" y="43"/>
                    </a:lnTo>
                    <a:lnTo>
                      <a:pt x="350" y="43"/>
                    </a:lnTo>
                    <a:lnTo>
                      <a:pt x="184" y="34"/>
                    </a:lnTo>
                    <a:lnTo>
                      <a:pt x="19" y="43"/>
                    </a:lnTo>
                    <a:lnTo>
                      <a:pt x="0" y="31"/>
                    </a:lnTo>
                    <a:lnTo>
                      <a:pt x="3" y="19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Freeform 377"/>
              <p:cNvSpPr>
                <a:spLocks/>
              </p:cNvSpPr>
              <p:nvPr/>
            </p:nvSpPr>
            <p:spPr bwMode="auto">
              <a:xfrm>
                <a:off x="3178" y="2468"/>
                <a:ext cx="145" cy="42"/>
              </a:xfrm>
              <a:custGeom>
                <a:avLst/>
                <a:gdLst>
                  <a:gd name="T0" fmla="*/ 1 w 290"/>
                  <a:gd name="T1" fmla="*/ 1 h 84"/>
                  <a:gd name="T2" fmla="*/ 1 w 290"/>
                  <a:gd name="T3" fmla="*/ 1 h 84"/>
                  <a:gd name="T4" fmla="*/ 1 w 290"/>
                  <a:gd name="T5" fmla="*/ 1 h 84"/>
                  <a:gd name="T6" fmla="*/ 1 w 290"/>
                  <a:gd name="T7" fmla="*/ 1 h 84"/>
                  <a:gd name="T8" fmla="*/ 1 w 290"/>
                  <a:gd name="T9" fmla="*/ 1 h 84"/>
                  <a:gd name="T10" fmla="*/ 1 w 290"/>
                  <a:gd name="T11" fmla="*/ 1 h 84"/>
                  <a:gd name="T12" fmla="*/ 1 w 290"/>
                  <a:gd name="T13" fmla="*/ 0 h 84"/>
                  <a:gd name="T14" fmla="*/ 1 w 290"/>
                  <a:gd name="T15" fmla="*/ 0 h 84"/>
                  <a:gd name="T16" fmla="*/ 1 w 290"/>
                  <a:gd name="T17" fmla="*/ 1 h 84"/>
                  <a:gd name="T18" fmla="*/ 1 w 290"/>
                  <a:gd name="T19" fmla="*/ 1 h 84"/>
                  <a:gd name="T20" fmla="*/ 1 w 290"/>
                  <a:gd name="T21" fmla="*/ 1 h 84"/>
                  <a:gd name="T22" fmla="*/ 1 w 290"/>
                  <a:gd name="T23" fmla="*/ 1 h 84"/>
                  <a:gd name="T24" fmla="*/ 1 w 290"/>
                  <a:gd name="T25" fmla="*/ 1 h 84"/>
                  <a:gd name="T26" fmla="*/ 1 w 290"/>
                  <a:gd name="T27" fmla="*/ 1 h 84"/>
                  <a:gd name="T28" fmla="*/ 1 w 290"/>
                  <a:gd name="T29" fmla="*/ 1 h 84"/>
                  <a:gd name="T30" fmla="*/ 1 w 290"/>
                  <a:gd name="T31" fmla="*/ 1 h 84"/>
                  <a:gd name="T32" fmla="*/ 1 w 290"/>
                  <a:gd name="T33" fmla="*/ 1 h 84"/>
                  <a:gd name="T34" fmla="*/ 0 w 290"/>
                  <a:gd name="T35" fmla="*/ 1 h 84"/>
                  <a:gd name="T36" fmla="*/ 1 w 290"/>
                  <a:gd name="T37" fmla="*/ 1 h 84"/>
                  <a:gd name="T38" fmla="*/ 1 w 290"/>
                  <a:gd name="T39" fmla="*/ 1 h 84"/>
                  <a:gd name="T40" fmla="*/ 1 w 290"/>
                  <a:gd name="T41" fmla="*/ 1 h 84"/>
                  <a:gd name="T42" fmla="*/ 1 w 290"/>
                  <a:gd name="T43" fmla="*/ 1 h 84"/>
                  <a:gd name="T44" fmla="*/ 1 w 290"/>
                  <a:gd name="T45" fmla="*/ 1 h 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0"/>
                  <a:gd name="T70" fmla="*/ 0 h 84"/>
                  <a:gd name="T71" fmla="*/ 290 w 290"/>
                  <a:gd name="T72" fmla="*/ 84 h 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0" h="84">
                    <a:moveTo>
                      <a:pt x="26" y="21"/>
                    </a:moveTo>
                    <a:lnTo>
                      <a:pt x="20" y="61"/>
                    </a:lnTo>
                    <a:lnTo>
                      <a:pt x="48" y="47"/>
                    </a:lnTo>
                    <a:lnTo>
                      <a:pt x="62" y="21"/>
                    </a:lnTo>
                    <a:lnTo>
                      <a:pt x="67" y="7"/>
                    </a:lnTo>
                    <a:lnTo>
                      <a:pt x="81" y="2"/>
                    </a:lnTo>
                    <a:lnTo>
                      <a:pt x="130" y="0"/>
                    </a:lnTo>
                    <a:lnTo>
                      <a:pt x="229" y="0"/>
                    </a:lnTo>
                    <a:lnTo>
                      <a:pt x="280" y="12"/>
                    </a:lnTo>
                    <a:lnTo>
                      <a:pt x="290" y="21"/>
                    </a:lnTo>
                    <a:lnTo>
                      <a:pt x="280" y="30"/>
                    </a:lnTo>
                    <a:lnTo>
                      <a:pt x="229" y="45"/>
                    </a:lnTo>
                    <a:lnTo>
                      <a:pt x="130" y="45"/>
                    </a:lnTo>
                    <a:lnTo>
                      <a:pt x="96" y="44"/>
                    </a:lnTo>
                    <a:lnTo>
                      <a:pt x="82" y="61"/>
                    </a:lnTo>
                    <a:lnTo>
                      <a:pt x="60" y="74"/>
                    </a:lnTo>
                    <a:lnTo>
                      <a:pt x="10" y="84"/>
                    </a:lnTo>
                    <a:lnTo>
                      <a:pt x="0" y="75"/>
                    </a:lnTo>
                    <a:lnTo>
                      <a:pt x="8" y="13"/>
                    </a:lnTo>
                    <a:lnTo>
                      <a:pt x="21" y="8"/>
                    </a:ln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Freeform 378"/>
              <p:cNvSpPr>
                <a:spLocks/>
              </p:cNvSpPr>
              <p:nvPr/>
            </p:nvSpPr>
            <p:spPr bwMode="auto">
              <a:xfrm>
                <a:off x="2518" y="2493"/>
                <a:ext cx="782" cy="55"/>
              </a:xfrm>
              <a:custGeom>
                <a:avLst/>
                <a:gdLst>
                  <a:gd name="T0" fmla="*/ 1 w 1564"/>
                  <a:gd name="T1" fmla="*/ 0 h 110"/>
                  <a:gd name="T2" fmla="*/ 1 w 1564"/>
                  <a:gd name="T3" fmla="*/ 1 h 110"/>
                  <a:gd name="T4" fmla="*/ 3 w 1564"/>
                  <a:gd name="T5" fmla="*/ 1 h 110"/>
                  <a:gd name="T6" fmla="*/ 3 w 1564"/>
                  <a:gd name="T7" fmla="*/ 1 h 110"/>
                  <a:gd name="T8" fmla="*/ 4 w 1564"/>
                  <a:gd name="T9" fmla="*/ 1 h 110"/>
                  <a:gd name="T10" fmla="*/ 4 w 1564"/>
                  <a:gd name="T11" fmla="*/ 1 h 110"/>
                  <a:gd name="T12" fmla="*/ 4 w 1564"/>
                  <a:gd name="T13" fmla="*/ 1 h 110"/>
                  <a:gd name="T14" fmla="*/ 4 w 1564"/>
                  <a:gd name="T15" fmla="*/ 1 h 110"/>
                  <a:gd name="T16" fmla="*/ 4 w 1564"/>
                  <a:gd name="T17" fmla="*/ 1 h 110"/>
                  <a:gd name="T18" fmla="*/ 3 w 1564"/>
                  <a:gd name="T19" fmla="*/ 1 h 110"/>
                  <a:gd name="T20" fmla="*/ 3 w 1564"/>
                  <a:gd name="T21" fmla="*/ 1 h 110"/>
                  <a:gd name="T22" fmla="*/ 1 w 1564"/>
                  <a:gd name="T23" fmla="*/ 1 h 110"/>
                  <a:gd name="T24" fmla="*/ 1 w 1564"/>
                  <a:gd name="T25" fmla="*/ 1 h 110"/>
                  <a:gd name="T26" fmla="*/ 1 w 1564"/>
                  <a:gd name="T27" fmla="*/ 1 h 110"/>
                  <a:gd name="T28" fmla="*/ 0 w 1564"/>
                  <a:gd name="T29" fmla="*/ 1 h 110"/>
                  <a:gd name="T30" fmla="*/ 1 w 1564"/>
                  <a:gd name="T31" fmla="*/ 0 h 110"/>
                  <a:gd name="T32" fmla="*/ 1 w 1564"/>
                  <a:gd name="T33" fmla="*/ 0 h 110"/>
                  <a:gd name="T34" fmla="*/ 1 w 1564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4"/>
                  <a:gd name="T55" fmla="*/ 0 h 110"/>
                  <a:gd name="T56" fmla="*/ 1564 w 1564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4" h="110">
                    <a:moveTo>
                      <a:pt x="10" y="0"/>
                    </a:moveTo>
                    <a:lnTo>
                      <a:pt x="397" y="13"/>
                    </a:lnTo>
                    <a:lnTo>
                      <a:pt x="1136" y="43"/>
                    </a:lnTo>
                    <a:lnTo>
                      <a:pt x="1350" y="51"/>
                    </a:lnTo>
                    <a:lnTo>
                      <a:pt x="1541" y="63"/>
                    </a:lnTo>
                    <a:lnTo>
                      <a:pt x="1559" y="70"/>
                    </a:lnTo>
                    <a:lnTo>
                      <a:pt x="1564" y="86"/>
                    </a:lnTo>
                    <a:lnTo>
                      <a:pt x="1559" y="103"/>
                    </a:lnTo>
                    <a:lnTo>
                      <a:pt x="1541" y="110"/>
                    </a:lnTo>
                    <a:lnTo>
                      <a:pt x="1346" y="98"/>
                    </a:lnTo>
                    <a:lnTo>
                      <a:pt x="1132" y="90"/>
                    </a:lnTo>
                    <a:lnTo>
                      <a:pt x="394" y="47"/>
                    </a:lnTo>
                    <a:lnTo>
                      <a:pt x="202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Freeform 379"/>
              <p:cNvSpPr>
                <a:spLocks/>
              </p:cNvSpPr>
              <p:nvPr/>
            </p:nvSpPr>
            <p:spPr bwMode="auto">
              <a:xfrm>
                <a:off x="2402" y="2660"/>
                <a:ext cx="712" cy="42"/>
              </a:xfrm>
              <a:custGeom>
                <a:avLst/>
                <a:gdLst>
                  <a:gd name="T0" fmla="*/ 1 w 1424"/>
                  <a:gd name="T1" fmla="*/ 0 h 85"/>
                  <a:gd name="T2" fmla="*/ 1 w 1424"/>
                  <a:gd name="T3" fmla="*/ 0 h 85"/>
                  <a:gd name="T4" fmla="*/ 2 w 1424"/>
                  <a:gd name="T5" fmla="*/ 0 h 85"/>
                  <a:gd name="T6" fmla="*/ 2 w 1424"/>
                  <a:gd name="T7" fmla="*/ 0 h 85"/>
                  <a:gd name="T8" fmla="*/ 3 w 1424"/>
                  <a:gd name="T9" fmla="*/ 0 h 85"/>
                  <a:gd name="T10" fmla="*/ 3 w 1424"/>
                  <a:gd name="T11" fmla="*/ 0 h 85"/>
                  <a:gd name="T12" fmla="*/ 3 w 1424"/>
                  <a:gd name="T13" fmla="*/ 0 h 85"/>
                  <a:gd name="T14" fmla="*/ 3 w 1424"/>
                  <a:gd name="T15" fmla="*/ 0 h 85"/>
                  <a:gd name="T16" fmla="*/ 3 w 1424"/>
                  <a:gd name="T17" fmla="*/ 0 h 85"/>
                  <a:gd name="T18" fmla="*/ 3 w 1424"/>
                  <a:gd name="T19" fmla="*/ 0 h 85"/>
                  <a:gd name="T20" fmla="*/ 3 w 1424"/>
                  <a:gd name="T21" fmla="*/ 0 h 85"/>
                  <a:gd name="T22" fmla="*/ 2 w 1424"/>
                  <a:gd name="T23" fmla="*/ 0 h 85"/>
                  <a:gd name="T24" fmla="*/ 1 w 1424"/>
                  <a:gd name="T25" fmla="*/ 0 h 85"/>
                  <a:gd name="T26" fmla="*/ 1 w 1424"/>
                  <a:gd name="T27" fmla="*/ 0 h 85"/>
                  <a:gd name="T28" fmla="*/ 1 w 1424"/>
                  <a:gd name="T29" fmla="*/ 0 h 85"/>
                  <a:gd name="T30" fmla="*/ 0 w 1424"/>
                  <a:gd name="T31" fmla="*/ 0 h 85"/>
                  <a:gd name="T32" fmla="*/ 1 w 1424"/>
                  <a:gd name="T33" fmla="*/ 0 h 85"/>
                  <a:gd name="T34" fmla="*/ 1 w 1424"/>
                  <a:gd name="T35" fmla="*/ 0 h 85"/>
                  <a:gd name="T36" fmla="*/ 1 w 1424"/>
                  <a:gd name="T37" fmla="*/ 0 h 85"/>
                  <a:gd name="T38" fmla="*/ 1 w 1424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24"/>
                  <a:gd name="T61" fmla="*/ 0 h 85"/>
                  <a:gd name="T62" fmla="*/ 1424 w 1424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24" h="85">
                    <a:moveTo>
                      <a:pt x="15" y="4"/>
                    </a:moveTo>
                    <a:lnTo>
                      <a:pt x="273" y="0"/>
                    </a:lnTo>
                    <a:lnTo>
                      <a:pt x="698" y="15"/>
                    </a:lnTo>
                    <a:lnTo>
                      <a:pt x="897" y="27"/>
                    </a:lnTo>
                    <a:lnTo>
                      <a:pt x="1123" y="37"/>
                    </a:lnTo>
                    <a:lnTo>
                      <a:pt x="1270" y="47"/>
                    </a:lnTo>
                    <a:lnTo>
                      <a:pt x="1415" y="55"/>
                    </a:lnTo>
                    <a:lnTo>
                      <a:pt x="1424" y="64"/>
                    </a:lnTo>
                    <a:lnTo>
                      <a:pt x="1415" y="74"/>
                    </a:lnTo>
                    <a:lnTo>
                      <a:pt x="1268" y="80"/>
                    </a:lnTo>
                    <a:lnTo>
                      <a:pt x="1121" y="85"/>
                    </a:lnTo>
                    <a:lnTo>
                      <a:pt x="697" y="64"/>
                    </a:lnTo>
                    <a:lnTo>
                      <a:pt x="498" y="53"/>
                    </a:lnTo>
                    <a:lnTo>
                      <a:pt x="273" y="50"/>
                    </a:lnTo>
                    <a:lnTo>
                      <a:pt x="17" y="37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7" name="Freeform 380"/>
              <p:cNvSpPr>
                <a:spLocks/>
              </p:cNvSpPr>
              <p:nvPr/>
            </p:nvSpPr>
            <p:spPr bwMode="auto">
              <a:xfrm>
                <a:off x="3321" y="2539"/>
                <a:ext cx="95" cy="141"/>
              </a:xfrm>
              <a:custGeom>
                <a:avLst/>
                <a:gdLst>
                  <a:gd name="T0" fmla="*/ 1 w 190"/>
                  <a:gd name="T1" fmla="*/ 1 h 281"/>
                  <a:gd name="T2" fmla="*/ 1 w 190"/>
                  <a:gd name="T3" fmla="*/ 1 h 281"/>
                  <a:gd name="T4" fmla="*/ 1 w 190"/>
                  <a:gd name="T5" fmla="*/ 1 h 281"/>
                  <a:gd name="T6" fmla="*/ 1 w 190"/>
                  <a:gd name="T7" fmla="*/ 1 h 281"/>
                  <a:gd name="T8" fmla="*/ 1 w 190"/>
                  <a:gd name="T9" fmla="*/ 1 h 281"/>
                  <a:gd name="T10" fmla="*/ 1 w 190"/>
                  <a:gd name="T11" fmla="*/ 1 h 281"/>
                  <a:gd name="T12" fmla="*/ 1 w 190"/>
                  <a:gd name="T13" fmla="*/ 1 h 281"/>
                  <a:gd name="T14" fmla="*/ 1 w 190"/>
                  <a:gd name="T15" fmla="*/ 1 h 281"/>
                  <a:gd name="T16" fmla="*/ 1 w 190"/>
                  <a:gd name="T17" fmla="*/ 1 h 281"/>
                  <a:gd name="T18" fmla="*/ 1 w 190"/>
                  <a:gd name="T19" fmla="*/ 1 h 281"/>
                  <a:gd name="T20" fmla="*/ 1 w 190"/>
                  <a:gd name="T21" fmla="*/ 1 h 281"/>
                  <a:gd name="T22" fmla="*/ 1 w 190"/>
                  <a:gd name="T23" fmla="*/ 1 h 281"/>
                  <a:gd name="T24" fmla="*/ 1 w 190"/>
                  <a:gd name="T25" fmla="*/ 1 h 281"/>
                  <a:gd name="T26" fmla="*/ 0 w 190"/>
                  <a:gd name="T27" fmla="*/ 1 h 281"/>
                  <a:gd name="T28" fmla="*/ 1 w 190"/>
                  <a:gd name="T29" fmla="*/ 0 h 281"/>
                  <a:gd name="T30" fmla="*/ 1 w 190"/>
                  <a:gd name="T31" fmla="*/ 1 h 281"/>
                  <a:gd name="T32" fmla="*/ 1 w 190"/>
                  <a:gd name="T33" fmla="*/ 1 h 281"/>
                  <a:gd name="T34" fmla="*/ 1 w 190"/>
                  <a:gd name="T35" fmla="*/ 1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0"/>
                  <a:gd name="T55" fmla="*/ 0 h 281"/>
                  <a:gd name="T56" fmla="*/ 190 w 190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0" h="281">
                    <a:moveTo>
                      <a:pt x="16" y="5"/>
                    </a:moveTo>
                    <a:lnTo>
                      <a:pt x="35" y="45"/>
                    </a:lnTo>
                    <a:lnTo>
                      <a:pt x="54" y="79"/>
                    </a:lnTo>
                    <a:lnTo>
                      <a:pt x="77" y="112"/>
                    </a:lnTo>
                    <a:lnTo>
                      <a:pt x="106" y="148"/>
                    </a:lnTo>
                    <a:lnTo>
                      <a:pt x="190" y="259"/>
                    </a:lnTo>
                    <a:lnTo>
                      <a:pt x="185" y="276"/>
                    </a:lnTo>
                    <a:lnTo>
                      <a:pt x="171" y="281"/>
                    </a:lnTo>
                    <a:lnTo>
                      <a:pt x="149" y="262"/>
                    </a:lnTo>
                    <a:lnTo>
                      <a:pt x="142" y="233"/>
                    </a:lnTo>
                    <a:lnTo>
                      <a:pt x="125" y="210"/>
                    </a:lnTo>
                    <a:lnTo>
                      <a:pt x="82" y="167"/>
                    </a:lnTo>
                    <a:lnTo>
                      <a:pt x="34" y="93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Freeform 381"/>
              <p:cNvSpPr>
                <a:spLocks/>
              </p:cNvSpPr>
              <p:nvPr/>
            </p:nvSpPr>
            <p:spPr bwMode="auto">
              <a:xfrm>
                <a:off x="3365" y="2693"/>
                <a:ext cx="54" cy="54"/>
              </a:xfrm>
              <a:custGeom>
                <a:avLst/>
                <a:gdLst>
                  <a:gd name="T0" fmla="*/ 0 w 109"/>
                  <a:gd name="T1" fmla="*/ 1 h 108"/>
                  <a:gd name="T2" fmla="*/ 0 w 109"/>
                  <a:gd name="T3" fmla="*/ 1 h 108"/>
                  <a:gd name="T4" fmla="*/ 0 w 109"/>
                  <a:gd name="T5" fmla="*/ 1 h 108"/>
                  <a:gd name="T6" fmla="*/ 0 w 109"/>
                  <a:gd name="T7" fmla="*/ 1 h 108"/>
                  <a:gd name="T8" fmla="*/ 0 w 109"/>
                  <a:gd name="T9" fmla="*/ 1 h 108"/>
                  <a:gd name="T10" fmla="*/ 0 w 109"/>
                  <a:gd name="T11" fmla="*/ 1 h 108"/>
                  <a:gd name="T12" fmla="*/ 0 w 109"/>
                  <a:gd name="T13" fmla="*/ 1 h 108"/>
                  <a:gd name="T14" fmla="*/ 0 w 109"/>
                  <a:gd name="T15" fmla="*/ 1 h 108"/>
                  <a:gd name="T16" fmla="*/ 0 w 109"/>
                  <a:gd name="T17" fmla="*/ 0 h 108"/>
                  <a:gd name="T18" fmla="*/ 0 w 109"/>
                  <a:gd name="T19" fmla="*/ 1 h 108"/>
                  <a:gd name="T20" fmla="*/ 0 w 109"/>
                  <a:gd name="T21" fmla="*/ 1 h 108"/>
                  <a:gd name="T22" fmla="*/ 0 w 109"/>
                  <a:gd name="T23" fmla="*/ 1 h 1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08"/>
                  <a:gd name="T38" fmla="*/ 109 w 109"/>
                  <a:gd name="T39" fmla="*/ 108 h 1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08">
                    <a:moveTo>
                      <a:pt x="109" y="14"/>
                    </a:moveTo>
                    <a:lnTo>
                      <a:pt x="90" y="41"/>
                    </a:lnTo>
                    <a:lnTo>
                      <a:pt x="71" y="64"/>
                    </a:lnTo>
                    <a:lnTo>
                      <a:pt x="28" y="108"/>
                    </a:lnTo>
                    <a:lnTo>
                      <a:pt x="4" y="108"/>
                    </a:lnTo>
                    <a:lnTo>
                      <a:pt x="0" y="98"/>
                    </a:lnTo>
                    <a:lnTo>
                      <a:pt x="4" y="85"/>
                    </a:lnTo>
                    <a:lnTo>
                      <a:pt x="93" y="3"/>
                    </a:lnTo>
                    <a:lnTo>
                      <a:pt x="107" y="0"/>
                    </a:lnTo>
                    <a:lnTo>
                      <a:pt x="10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Freeform 382"/>
              <p:cNvSpPr>
                <a:spLocks/>
              </p:cNvSpPr>
              <p:nvPr/>
            </p:nvSpPr>
            <p:spPr bwMode="auto">
              <a:xfrm>
                <a:off x="2383" y="2713"/>
                <a:ext cx="999" cy="41"/>
              </a:xfrm>
              <a:custGeom>
                <a:avLst/>
                <a:gdLst>
                  <a:gd name="T0" fmla="*/ 0 w 2000"/>
                  <a:gd name="T1" fmla="*/ 1 h 81"/>
                  <a:gd name="T2" fmla="*/ 0 w 2000"/>
                  <a:gd name="T3" fmla="*/ 1 h 81"/>
                  <a:gd name="T4" fmla="*/ 0 w 2000"/>
                  <a:gd name="T5" fmla="*/ 1 h 81"/>
                  <a:gd name="T6" fmla="*/ 0 w 2000"/>
                  <a:gd name="T7" fmla="*/ 1 h 81"/>
                  <a:gd name="T8" fmla="*/ 0 w 2000"/>
                  <a:gd name="T9" fmla="*/ 0 h 81"/>
                  <a:gd name="T10" fmla="*/ 1 w 2000"/>
                  <a:gd name="T11" fmla="*/ 0 h 81"/>
                  <a:gd name="T12" fmla="*/ 2 w 2000"/>
                  <a:gd name="T13" fmla="*/ 1 h 81"/>
                  <a:gd name="T14" fmla="*/ 2 w 2000"/>
                  <a:gd name="T15" fmla="*/ 1 h 81"/>
                  <a:gd name="T16" fmla="*/ 2 w 2000"/>
                  <a:gd name="T17" fmla="*/ 1 h 81"/>
                  <a:gd name="T18" fmla="*/ 2 w 2000"/>
                  <a:gd name="T19" fmla="*/ 1 h 81"/>
                  <a:gd name="T20" fmla="*/ 3 w 2000"/>
                  <a:gd name="T21" fmla="*/ 1 h 81"/>
                  <a:gd name="T22" fmla="*/ 3 w 2000"/>
                  <a:gd name="T23" fmla="*/ 1 h 81"/>
                  <a:gd name="T24" fmla="*/ 3 w 2000"/>
                  <a:gd name="T25" fmla="*/ 1 h 81"/>
                  <a:gd name="T26" fmla="*/ 3 w 2000"/>
                  <a:gd name="T27" fmla="*/ 1 h 81"/>
                  <a:gd name="T28" fmla="*/ 3 w 2000"/>
                  <a:gd name="T29" fmla="*/ 1 h 81"/>
                  <a:gd name="T30" fmla="*/ 3 w 2000"/>
                  <a:gd name="T31" fmla="*/ 1 h 81"/>
                  <a:gd name="T32" fmla="*/ 3 w 2000"/>
                  <a:gd name="T33" fmla="*/ 1 h 81"/>
                  <a:gd name="T34" fmla="*/ 2 w 2000"/>
                  <a:gd name="T35" fmla="*/ 1 h 81"/>
                  <a:gd name="T36" fmla="*/ 2 w 2000"/>
                  <a:gd name="T37" fmla="*/ 1 h 81"/>
                  <a:gd name="T38" fmla="*/ 2 w 2000"/>
                  <a:gd name="T39" fmla="*/ 1 h 81"/>
                  <a:gd name="T40" fmla="*/ 2 w 2000"/>
                  <a:gd name="T41" fmla="*/ 1 h 81"/>
                  <a:gd name="T42" fmla="*/ 1 w 2000"/>
                  <a:gd name="T43" fmla="*/ 1 h 81"/>
                  <a:gd name="T44" fmla="*/ 0 w 2000"/>
                  <a:gd name="T45" fmla="*/ 1 h 81"/>
                  <a:gd name="T46" fmla="*/ 0 w 2000"/>
                  <a:gd name="T47" fmla="*/ 1 h 81"/>
                  <a:gd name="T48" fmla="*/ 0 w 2000"/>
                  <a:gd name="T49" fmla="*/ 1 h 81"/>
                  <a:gd name="T50" fmla="*/ 0 w 2000"/>
                  <a:gd name="T51" fmla="*/ 1 h 81"/>
                  <a:gd name="T52" fmla="*/ 0 w 2000"/>
                  <a:gd name="T53" fmla="*/ 1 h 81"/>
                  <a:gd name="T54" fmla="*/ 0 w 2000"/>
                  <a:gd name="T55" fmla="*/ 1 h 81"/>
                  <a:gd name="T56" fmla="*/ 0 w 2000"/>
                  <a:gd name="T57" fmla="*/ 1 h 81"/>
                  <a:gd name="T58" fmla="*/ 0 w 2000"/>
                  <a:gd name="T59" fmla="*/ 1 h 81"/>
                  <a:gd name="T60" fmla="*/ 0 w 2000"/>
                  <a:gd name="T61" fmla="*/ 1 h 8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00"/>
                  <a:gd name="T94" fmla="*/ 0 h 81"/>
                  <a:gd name="T95" fmla="*/ 2000 w 2000"/>
                  <a:gd name="T96" fmla="*/ 81 h 8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00" h="81">
                    <a:moveTo>
                      <a:pt x="17" y="14"/>
                    </a:moveTo>
                    <a:lnTo>
                      <a:pt x="127" y="23"/>
                    </a:lnTo>
                    <a:lnTo>
                      <a:pt x="215" y="10"/>
                    </a:lnTo>
                    <a:lnTo>
                      <a:pt x="293" y="2"/>
                    </a:lnTo>
                    <a:lnTo>
                      <a:pt x="459" y="0"/>
                    </a:lnTo>
                    <a:lnTo>
                      <a:pt x="528" y="0"/>
                    </a:lnTo>
                    <a:lnTo>
                      <a:pt x="1261" y="14"/>
                    </a:lnTo>
                    <a:lnTo>
                      <a:pt x="1322" y="15"/>
                    </a:lnTo>
                    <a:lnTo>
                      <a:pt x="1353" y="16"/>
                    </a:lnTo>
                    <a:lnTo>
                      <a:pt x="1533" y="21"/>
                    </a:lnTo>
                    <a:lnTo>
                      <a:pt x="1564" y="27"/>
                    </a:lnTo>
                    <a:lnTo>
                      <a:pt x="1951" y="40"/>
                    </a:lnTo>
                    <a:lnTo>
                      <a:pt x="2000" y="40"/>
                    </a:lnTo>
                    <a:lnTo>
                      <a:pt x="1982" y="75"/>
                    </a:lnTo>
                    <a:lnTo>
                      <a:pt x="1951" y="81"/>
                    </a:lnTo>
                    <a:lnTo>
                      <a:pt x="1756" y="71"/>
                    </a:lnTo>
                    <a:lnTo>
                      <a:pt x="1562" y="61"/>
                    </a:lnTo>
                    <a:lnTo>
                      <a:pt x="1531" y="59"/>
                    </a:lnTo>
                    <a:lnTo>
                      <a:pt x="1351" y="54"/>
                    </a:lnTo>
                    <a:lnTo>
                      <a:pt x="1320" y="49"/>
                    </a:lnTo>
                    <a:lnTo>
                      <a:pt x="1261" y="52"/>
                    </a:lnTo>
                    <a:lnTo>
                      <a:pt x="528" y="37"/>
                    </a:lnTo>
                    <a:lnTo>
                      <a:pt x="459" y="37"/>
                    </a:lnTo>
                    <a:lnTo>
                      <a:pt x="294" y="30"/>
                    </a:lnTo>
                    <a:lnTo>
                      <a:pt x="129" y="42"/>
                    </a:lnTo>
                    <a:lnTo>
                      <a:pt x="11" y="42"/>
                    </a:lnTo>
                    <a:lnTo>
                      <a:pt x="0" y="25"/>
                    </a:lnTo>
                    <a:lnTo>
                      <a:pt x="5" y="16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0" name="Freeform 383"/>
              <p:cNvSpPr>
                <a:spLocks/>
              </p:cNvSpPr>
              <p:nvPr/>
            </p:nvSpPr>
            <p:spPr bwMode="auto">
              <a:xfrm>
                <a:off x="2571" y="2546"/>
                <a:ext cx="533" cy="56"/>
              </a:xfrm>
              <a:custGeom>
                <a:avLst/>
                <a:gdLst>
                  <a:gd name="T0" fmla="*/ 1 w 1066"/>
                  <a:gd name="T1" fmla="*/ 0 h 111"/>
                  <a:gd name="T2" fmla="*/ 1 w 1066"/>
                  <a:gd name="T3" fmla="*/ 1 h 111"/>
                  <a:gd name="T4" fmla="*/ 1 w 1066"/>
                  <a:gd name="T5" fmla="*/ 1 h 111"/>
                  <a:gd name="T6" fmla="*/ 2 w 1066"/>
                  <a:gd name="T7" fmla="*/ 1 h 111"/>
                  <a:gd name="T8" fmla="*/ 2 w 1066"/>
                  <a:gd name="T9" fmla="*/ 1 h 111"/>
                  <a:gd name="T10" fmla="*/ 2 w 1066"/>
                  <a:gd name="T11" fmla="*/ 1 h 111"/>
                  <a:gd name="T12" fmla="*/ 3 w 1066"/>
                  <a:gd name="T13" fmla="*/ 1 h 111"/>
                  <a:gd name="T14" fmla="*/ 3 w 1066"/>
                  <a:gd name="T15" fmla="*/ 1 h 111"/>
                  <a:gd name="T16" fmla="*/ 3 w 1066"/>
                  <a:gd name="T17" fmla="*/ 1 h 111"/>
                  <a:gd name="T18" fmla="*/ 2 w 1066"/>
                  <a:gd name="T19" fmla="*/ 1 h 111"/>
                  <a:gd name="T20" fmla="*/ 1 w 1066"/>
                  <a:gd name="T21" fmla="*/ 1 h 111"/>
                  <a:gd name="T22" fmla="*/ 1 w 1066"/>
                  <a:gd name="T23" fmla="*/ 1 h 111"/>
                  <a:gd name="T24" fmla="*/ 0 w 1066"/>
                  <a:gd name="T25" fmla="*/ 1 h 111"/>
                  <a:gd name="T26" fmla="*/ 1 w 1066"/>
                  <a:gd name="T27" fmla="*/ 1 h 111"/>
                  <a:gd name="T28" fmla="*/ 1 w 1066"/>
                  <a:gd name="T29" fmla="*/ 0 h 111"/>
                  <a:gd name="T30" fmla="*/ 1 w 1066"/>
                  <a:gd name="T31" fmla="*/ 0 h 111"/>
                  <a:gd name="T32" fmla="*/ 1 w 1066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66"/>
                  <a:gd name="T52" fmla="*/ 0 h 111"/>
                  <a:gd name="T53" fmla="*/ 1066 w 1066"/>
                  <a:gd name="T54" fmla="*/ 111 h 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66" h="111">
                    <a:moveTo>
                      <a:pt x="19" y="0"/>
                    </a:moveTo>
                    <a:lnTo>
                      <a:pt x="267" y="10"/>
                    </a:lnTo>
                    <a:lnTo>
                      <a:pt x="429" y="26"/>
                    </a:lnTo>
                    <a:lnTo>
                      <a:pt x="571" y="39"/>
                    </a:lnTo>
                    <a:lnTo>
                      <a:pt x="876" y="65"/>
                    </a:lnTo>
                    <a:lnTo>
                      <a:pt x="966" y="79"/>
                    </a:lnTo>
                    <a:lnTo>
                      <a:pt x="1057" y="91"/>
                    </a:lnTo>
                    <a:lnTo>
                      <a:pt x="1066" y="101"/>
                    </a:lnTo>
                    <a:lnTo>
                      <a:pt x="1057" y="110"/>
                    </a:lnTo>
                    <a:lnTo>
                      <a:pt x="872" y="111"/>
                    </a:lnTo>
                    <a:lnTo>
                      <a:pt x="261" y="54"/>
                    </a:lnTo>
                    <a:lnTo>
                      <a:pt x="16" y="34"/>
                    </a:lnTo>
                    <a:lnTo>
                      <a:pt x="0" y="15"/>
                    </a:lnTo>
                    <a:lnTo>
                      <a:pt x="7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Freeform 384"/>
              <p:cNvSpPr>
                <a:spLocks/>
              </p:cNvSpPr>
              <p:nvPr/>
            </p:nvSpPr>
            <p:spPr bwMode="auto">
              <a:xfrm>
                <a:off x="2544" y="2597"/>
                <a:ext cx="388" cy="41"/>
              </a:xfrm>
              <a:custGeom>
                <a:avLst/>
                <a:gdLst>
                  <a:gd name="T0" fmla="*/ 1 w 776"/>
                  <a:gd name="T1" fmla="*/ 0 h 82"/>
                  <a:gd name="T2" fmla="*/ 1 w 776"/>
                  <a:gd name="T3" fmla="*/ 1 h 82"/>
                  <a:gd name="T4" fmla="*/ 1 w 776"/>
                  <a:gd name="T5" fmla="*/ 1 h 82"/>
                  <a:gd name="T6" fmla="*/ 2 w 776"/>
                  <a:gd name="T7" fmla="*/ 1 h 82"/>
                  <a:gd name="T8" fmla="*/ 2 w 776"/>
                  <a:gd name="T9" fmla="*/ 1 h 82"/>
                  <a:gd name="T10" fmla="*/ 2 w 776"/>
                  <a:gd name="T11" fmla="*/ 1 h 82"/>
                  <a:gd name="T12" fmla="*/ 2 w 776"/>
                  <a:gd name="T13" fmla="*/ 1 h 82"/>
                  <a:gd name="T14" fmla="*/ 2 w 776"/>
                  <a:gd name="T15" fmla="*/ 1 h 82"/>
                  <a:gd name="T16" fmla="*/ 1 w 776"/>
                  <a:gd name="T17" fmla="*/ 1 h 82"/>
                  <a:gd name="T18" fmla="*/ 1 w 776"/>
                  <a:gd name="T19" fmla="*/ 1 h 82"/>
                  <a:gd name="T20" fmla="*/ 1 w 776"/>
                  <a:gd name="T21" fmla="*/ 1 h 82"/>
                  <a:gd name="T22" fmla="*/ 1 w 776"/>
                  <a:gd name="T23" fmla="*/ 1 h 82"/>
                  <a:gd name="T24" fmla="*/ 0 w 776"/>
                  <a:gd name="T25" fmla="*/ 1 h 82"/>
                  <a:gd name="T26" fmla="*/ 1 w 776"/>
                  <a:gd name="T27" fmla="*/ 0 h 82"/>
                  <a:gd name="T28" fmla="*/ 1 w 776"/>
                  <a:gd name="T29" fmla="*/ 0 h 82"/>
                  <a:gd name="T30" fmla="*/ 1 w 776"/>
                  <a:gd name="T31" fmla="*/ 0 h 8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6"/>
                  <a:gd name="T49" fmla="*/ 0 h 82"/>
                  <a:gd name="T50" fmla="*/ 776 w 776"/>
                  <a:gd name="T51" fmla="*/ 82 h 8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6" h="82">
                    <a:moveTo>
                      <a:pt x="10" y="0"/>
                    </a:moveTo>
                    <a:lnTo>
                      <a:pt x="245" y="10"/>
                    </a:lnTo>
                    <a:lnTo>
                      <a:pt x="388" y="21"/>
                    </a:lnTo>
                    <a:lnTo>
                      <a:pt x="578" y="40"/>
                    </a:lnTo>
                    <a:lnTo>
                      <a:pt x="665" y="53"/>
                    </a:lnTo>
                    <a:lnTo>
                      <a:pt x="767" y="64"/>
                    </a:lnTo>
                    <a:lnTo>
                      <a:pt x="776" y="75"/>
                    </a:lnTo>
                    <a:lnTo>
                      <a:pt x="766" y="82"/>
                    </a:lnTo>
                    <a:lnTo>
                      <a:pt x="387" y="62"/>
                    </a:lnTo>
                    <a:lnTo>
                      <a:pt x="241" y="51"/>
                    </a:lnTo>
                    <a:lnTo>
                      <a:pt x="126" y="30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Freeform 385"/>
              <p:cNvSpPr>
                <a:spLocks/>
              </p:cNvSpPr>
              <p:nvPr/>
            </p:nvSpPr>
            <p:spPr bwMode="auto">
              <a:xfrm>
                <a:off x="3179" y="2585"/>
                <a:ext cx="117" cy="23"/>
              </a:xfrm>
              <a:custGeom>
                <a:avLst/>
                <a:gdLst>
                  <a:gd name="T0" fmla="*/ 1 w 234"/>
                  <a:gd name="T1" fmla="*/ 0 h 45"/>
                  <a:gd name="T2" fmla="*/ 1 w 234"/>
                  <a:gd name="T3" fmla="*/ 1 h 45"/>
                  <a:gd name="T4" fmla="*/ 1 w 234"/>
                  <a:gd name="T5" fmla="*/ 1 h 45"/>
                  <a:gd name="T6" fmla="*/ 1 w 234"/>
                  <a:gd name="T7" fmla="*/ 1 h 45"/>
                  <a:gd name="T8" fmla="*/ 1 w 234"/>
                  <a:gd name="T9" fmla="*/ 1 h 45"/>
                  <a:gd name="T10" fmla="*/ 1 w 234"/>
                  <a:gd name="T11" fmla="*/ 1 h 45"/>
                  <a:gd name="T12" fmla="*/ 1 w 234"/>
                  <a:gd name="T13" fmla="*/ 1 h 45"/>
                  <a:gd name="T14" fmla="*/ 0 w 234"/>
                  <a:gd name="T15" fmla="*/ 1 h 45"/>
                  <a:gd name="T16" fmla="*/ 1 w 234"/>
                  <a:gd name="T17" fmla="*/ 0 h 45"/>
                  <a:gd name="T18" fmla="*/ 1 w 234"/>
                  <a:gd name="T19" fmla="*/ 0 h 45"/>
                  <a:gd name="T20" fmla="*/ 1 w 234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4"/>
                  <a:gd name="T34" fmla="*/ 0 h 45"/>
                  <a:gd name="T35" fmla="*/ 234 w 234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4" h="45">
                    <a:moveTo>
                      <a:pt x="10" y="0"/>
                    </a:moveTo>
                    <a:lnTo>
                      <a:pt x="214" y="5"/>
                    </a:lnTo>
                    <a:lnTo>
                      <a:pt x="234" y="25"/>
                    </a:lnTo>
                    <a:lnTo>
                      <a:pt x="229" y="39"/>
                    </a:lnTo>
                    <a:lnTo>
                      <a:pt x="214" y="45"/>
                    </a:lnTo>
                    <a:lnTo>
                      <a:pt x="110" y="35"/>
                    </a:lnTo>
                    <a:lnTo>
                      <a:pt x="7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3" name="Freeform 386"/>
              <p:cNvSpPr>
                <a:spLocks/>
              </p:cNvSpPr>
              <p:nvPr/>
            </p:nvSpPr>
            <p:spPr bwMode="auto">
              <a:xfrm>
                <a:off x="3205" y="2615"/>
                <a:ext cx="119" cy="20"/>
              </a:xfrm>
              <a:custGeom>
                <a:avLst/>
                <a:gdLst>
                  <a:gd name="T0" fmla="*/ 1 w 238"/>
                  <a:gd name="T1" fmla="*/ 0 h 41"/>
                  <a:gd name="T2" fmla="*/ 1 w 238"/>
                  <a:gd name="T3" fmla="*/ 0 h 41"/>
                  <a:gd name="T4" fmla="*/ 1 w 238"/>
                  <a:gd name="T5" fmla="*/ 0 h 41"/>
                  <a:gd name="T6" fmla="*/ 1 w 238"/>
                  <a:gd name="T7" fmla="*/ 0 h 41"/>
                  <a:gd name="T8" fmla="*/ 1 w 238"/>
                  <a:gd name="T9" fmla="*/ 0 h 41"/>
                  <a:gd name="T10" fmla="*/ 1 w 238"/>
                  <a:gd name="T11" fmla="*/ 0 h 41"/>
                  <a:gd name="T12" fmla="*/ 1 w 238"/>
                  <a:gd name="T13" fmla="*/ 0 h 41"/>
                  <a:gd name="T14" fmla="*/ 1 w 238"/>
                  <a:gd name="T15" fmla="*/ 0 h 41"/>
                  <a:gd name="T16" fmla="*/ 0 w 238"/>
                  <a:gd name="T17" fmla="*/ 0 h 41"/>
                  <a:gd name="T18" fmla="*/ 1 w 238"/>
                  <a:gd name="T19" fmla="*/ 0 h 41"/>
                  <a:gd name="T20" fmla="*/ 1 w 238"/>
                  <a:gd name="T21" fmla="*/ 0 h 41"/>
                  <a:gd name="T22" fmla="*/ 1 w 238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8"/>
                  <a:gd name="T37" fmla="*/ 0 h 41"/>
                  <a:gd name="T38" fmla="*/ 238 w 23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8" h="41">
                    <a:moveTo>
                      <a:pt x="10" y="13"/>
                    </a:moveTo>
                    <a:lnTo>
                      <a:pt x="113" y="12"/>
                    </a:lnTo>
                    <a:lnTo>
                      <a:pt x="216" y="0"/>
                    </a:lnTo>
                    <a:lnTo>
                      <a:pt x="238" y="19"/>
                    </a:lnTo>
                    <a:lnTo>
                      <a:pt x="234" y="33"/>
                    </a:lnTo>
                    <a:lnTo>
                      <a:pt x="220" y="41"/>
                    </a:lnTo>
                    <a:lnTo>
                      <a:pt x="114" y="41"/>
                    </a:lnTo>
                    <a:lnTo>
                      <a:pt x="7" y="32"/>
                    </a:lnTo>
                    <a:lnTo>
                      <a:pt x="0" y="22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4" name="Freeform 387"/>
              <p:cNvSpPr>
                <a:spLocks/>
              </p:cNvSpPr>
              <p:nvPr/>
            </p:nvSpPr>
            <p:spPr bwMode="auto">
              <a:xfrm>
                <a:off x="3215" y="2650"/>
                <a:ext cx="137" cy="24"/>
              </a:xfrm>
              <a:custGeom>
                <a:avLst/>
                <a:gdLst>
                  <a:gd name="T0" fmla="*/ 1 w 274"/>
                  <a:gd name="T1" fmla="*/ 1 h 48"/>
                  <a:gd name="T2" fmla="*/ 1 w 274"/>
                  <a:gd name="T3" fmla="*/ 1 h 48"/>
                  <a:gd name="T4" fmla="*/ 1 w 274"/>
                  <a:gd name="T5" fmla="*/ 0 h 48"/>
                  <a:gd name="T6" fmla="*/ 1 w 274"/>
                  <a:gd name="T7" fmla="*/ 1 h 48"/>
                  <a:gd name="T8" fmla="*/ 1 w 274"/>
                  <a:gd name="T9" fmla="*/ 1 h 48"/>
                  <a:gd name="T10" fmla="*/ 1 w 274"/>
                  <a:gd name="T11" fmla="*/ 1 h 48"/>
                  <a:gd name="T12" fmla="*/ 1 w 274"/>
                  <a:gd name="T13" fmla="*/ 1 h 48"/>
                  <a:gd name="T14" fmla="*/ 1 w 274"/>
                  <a:gd name="T15" fmla="*/ 1 h 48"/>
                  <a:gd name="T16" fmla="*/ 1 w 274"/>
                  <a:gd name="T17" fmla="*/ 1 h 48"/>
                  <a:gd name="T18" fmla="*/ 0 w 274"/>
                  <a:gd name="T19" fmla="*/ 1 h 48"/>
                  <a:gd name="T20" fmla="*/ 1 w 274"/>
                  <a:gd name="T21" fmla="*/ 1 h 48"/>
                  <a:gd name="T22" fmla="*/ 1 w 274"/>
                  <a:gd name="T23" fmla="*/ 1 h 48"/>
                  <a:gd name="T24" fmla="*/ 1 w 274"/>
                  <a:gd name="T25" fmla="*/ 1 h 48"/>
                  <a:gd name="T26" fmla="*/ 1 w 274"/>
                  <a:gd name="T27" fmla="*/ 1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74"/>
                  <a:gd name="T43" fmla="*/ 0 h 48"/>
                  <a:gd name="T44" fmla="*/ 274 w 274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74" h="48">
                    <a:moveTo>
                      <a:pt x="17" y="11"/>
                    </a:moveTo>
                    <a:lnTo>
                      <a:pt x="218" y="9"/>
                    </a:lnTo>
                    <a:lnTo>
                      <a:pt x="262" y="0"/>
                    </a:lnTo>
                    <a:lnTo>
                      <a:pt x="274" y="6"/>
                    </a:lnTo>
                    <a:lnTo>
                      <a:pt x="269" y="18"/>
                    </a:lnTo>
                    <a:lnTo>
                      <a:pt x="247" y="32"/>
                    </a:lnTo>
                    <a:lnTo>
                      <a:pt x="224" y="46"/>
                    </a:lnTo>
                    <a:lnTo>
                      <a:pt x="120" y="48"/>
                    </a:lnTo>
                    <a:lnTo>
                      <a:pt x="17" y="44"/>
                    </a:lnTo>
                    <a:lnTo>
                      <a:pt x="0" y="28"/>
                    </a:lnTo>
                    <a:lnTo>
                      <a:pt x="4" y="16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" name="Freeform 388"/>
              <p:cNvSpPr>
                <a:spLocks/>
              </p:cNvSpPr>
              <p:nvPr/>
            </p:nvSpPr>
            <p:spPr bwMode="auto">
              <a:xfrm>
                <a:off x="2552" y="1497"/>
                <a:ext cx="728" cy="198"/>
              </a:xfrm>
              <a:custGeom>
                <a:avLst/>
                <a:gdLst>
                  <a:gd name="T0" fmla="*/ 1 w 1456"/>
                  <a:gd name="T1" fmla="*/ 1 h 396"/>
                  <a:gd name="T2" fmla="*/ 1 w 1456"/>
                  <a:gd name="T3" fmla="*/ 1 h 396"/>
                  <a:gd name="T4" fmla="*/ 1 w 1456"/>
                  <a:gd name="T5" fmla="*/ 1 h 396"/>
                  <a:gd name="T6" fmla="*/ 1 w 1456"/>
                  <a:gd name="T7" fmla="*/ 1 h 396"/>
                  <a:gd name="T8" fmla="*/ 1 w 1456"/>
                  <a:gd name="T9" fmla="*/ 1 h 396"/>
                  <a:gd name="T10" fmla="*/ 1 w 1456"/>
                  <a:gd name="T11" fmla="*/ 1 h 396"/>
                  <a:gd name="T12" fmla="*/ 1 w 1456"/>
                  <a:gd name="T13" fmla="*/ 1 h 396"/>
                  <a:gd name="T14" fmla="*/ 2 w 1456"/>
                  <a:gd name="T15" fmla="*/ 1 h 396"/>
                  <a:gd name="T16" fmla="*/ 2 w 1456"/>
                  <a:gd name="T17" fmla="*/ 1 h 396"/>
                  <a:gd name="T18" fmla="*/ 2 w 1456"/>
                  <a:gd name="T19" fmla="*/ 1 h 396"/>
                  <a:gd name="T20" fmla="*/ 2 w 1456"/>
                  <a:gd name="T21" fmla="*/ 1 h 396"/>
                  <a:gd name="T22" fmla="*/ 2 w 1456"/>
                  <a:gd name="T23" fmla="*/ 1 h 396"/>
                  <a:gd name="T24" fmla="*/ 3 w 1456"/>
                  <a:gd name="T25" fmla="*/ 1 h 396"/>
                  <a:gd name="T26" fmla="*/ 3 w 1456"/>
                  <a:gd name="T27" fmla="*/ 1 h 396"/>
                  <a:gd name="T28" fmla="*/ 3 w 1456"/>
                  <a:gd name="T29" fmla="*/ 0 h 396"/>
                  <a:gd name="T30" fmla="*/ 3 w 1456"/>
                  <a:gd name="T31" fmla="*/ 1 h 396"/>
                  <a:gd name="T32" fmla="*/ 3 w 1456"/>
                  <a:gd name="T33" fmla="*/ 1 h 396"/>
                  <a:gd name="T34" fmla="*/ 3 w 1456"/>
                  <a:gd name="T35" fmla="*/ 1 h 396"/>
                  <a:gd name="T36" fmla="*/ 3 w 1456"/>
                  <a:gd name="T37" fmla="*/ 1 h 396"/>
                  <a:gd name="T38" fmla="*/ 2 w 1456"/>
                  <a:gd name="T39" fmla="*/ 1 h 396"/>
                  <a:gd name="T40" fmla="*/ 2 w 1456"/>
                  <a:gd name="T41" fmla="*/ 1 h 396"/>
                  <a:gd name="T42" fmla="*/ 2 w 1456"/>
                  <a:gd name="T43" fmla="*/ 1 h 396"/>
                  <a:gd name="T44" fmla="*/ 2 w 1456"/>
                  <a:gd name="T45" fmla="*/ 1 h 396"/>
                  <a:gd name="T46" fmla="*/ 1 w 1456"/>
                  <a:gd name="T47" fmla="*/ 1 h 396"/>
                  <a:gd name="T48" fmla="*/ 1 w 1456"/>
                  <a:gd name="T49" fmla="*/ 1 h 396"/>
                  <a:gd name="T50" fmla="*/ 1 w 1456"/>
                  <a:gd name="T51" fmla="*/ 1 h 396"/>
                  <a:gd name="T52" fmla="*/ 1 w 1456"/>
                  <a:gd name="T53" fmla="*/ 1 h 396"/>
                  <a:gd name="T54" fmla="*/ 1 w 1456"/>
                  <a:gd name="T55" fmla="*/ 1 h 396"/>
                  <a:gd name="T56" fmla="*/ 1 w 1456"/>
                  <a:gd name="T57" fmla="*/ 1 h 396"/>
                  <a:gd name="T58" fmla="*/ 1 w 1456"/>
                  <a:gd name="T59" fmla="*/ 1 h 396"/>
                  <a:gd name="T60" fmla="*/ 0 w 1456"/>
                  <a:gd name="T61" fmla="*/ 1 h 396"/>
                  <a:gd name="T62" fmla="*/ 1 w 1456"/>
                  <a:gd name="T63" fmla="*/ 1 h 396"/>
                  <a:gd name="T64" fmla="*/ 1 w 1456"/>
                  <a:gd name="T65" fmla="*/ 1 h 3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56"/>
                  <a:gd name="T100" fmla="*/ 0 h 396"/>
                  <a:gd name="T101" fmla="*/ 1456 w 1456"/>
                  <a:gd name="T102" fmla="*/ 396 h 3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56" h="396">
                    <a:moveTo>
                      <a:pt x="3" y="380"/>
                    </a:moveTo>
                    <a:lnTo>
                      <a:pt x="55" y="343"/>
                    </a:lnTo>
                    <a:lnTo>
                      <a:pt x="104" y="311"/>
                    </a:lnTo>
                    <a:lnTo>
                      <a:pt x="199" y="262"/>
                    </a:lnTo>
                    <a:lnTo>
                      <a:pt x="301" y="223"/>
                    </a:lnTo>
                    <a:lnTo>
                      <a:pt x="419" y="188"/>
                    </a:lnTo>
                    <a:lnTo>
                      <a:pt x="498" y="166"/>
                    </a:lnTo>
                    <a:lnTo>
                      <a:pt x="567" y="143"/>
                    </a:lnTo>
                    <a:lnTo>
                      <a:pt x="636" y="121"/>
                    </a:lnTo>
                    <a:lnTo>
                      <a:pt x="716" y="104"/>
                    </a:lnTo>
                    <a:lnTo>
                      <a:pt x="830" y="76"/>
                    </a:lnTo>
                    <a:lnTo>
                      <a:pt x="947" y="43"/>
                    </a:lnTo>
                    <a:lnTo>
                      <a:pt x="1077" y="17"/>
                    </a:lnTo>
                    <a:lnTo>
                      <a:pt x="1194" y="5"/>
                    </a:lnTo>
                    <a:lnTo>
                      <a:pt x="1446" y="0"/>
                    </a:lnTo>
                    <a:lnTo>
                      <a:pt x="1456" y="10"/>
                    </a:lnTo>
                    <a:lnTo>
                      <a:pt x="1446" y="20"/>
                    </a:lnTo>
                    <a:lnTo>
                      <a:pt x="1200" y="39"/>
                    </a:lnTo>
                    <a:lnTo>
                      <a:pt x="1086" y="63"/>
                    </a:lnTo>
                    <a:lnTo>
                      <a:pt x="958" y="93"/>
                    </a:lnTo>
                    <a:lnTo>
                      <a:pt x="842" y="125"/>
                    </a:lnTo>
                    <a:lnTo>
                      <a:pt x="725" y="152"/>
                    </a:lnTo>
                    <a:lnTo>
                      <a:pt x="578" y="191"/>
                    </a:lnTo>
                    <a:lnTo>
                      <a:pt x="510" y="213"/>
                    </a:lnTo>
                    <a:lnTo>
                      <a:pt x="430" y="235"/>
                    </a:lnTo>
                    <a:lnTo>
                      <a:pt x="313" y="264"/>
                    </a:lnTo>
                    <a:lnTo>
                      <a:pt x="212" y="294"/>
                    </a:lnTo>
                    <a:lnTo>
                      <a:pt x="114" y="334"/>
                    </a:lnTo>
                    <a:lnTo>
                      <a:pt x="66" y="362"/>
                    </a:lnTo>
                    <a:lnTo>
                      <a:pt x="14" y="396"/>
                    </a:lnTo>
                    <a:lnTo>
                      <a:pt x="0" y="394"/>
                    </a:lnTo>
                    <a:lnTo>
                      <a:pt x="3" y="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" name="Freeform 389"/>
              <p:cNvSpPr>
                <a:spLocks/>
              </p:cNvSpPr>
              <p:nvPr/>
            </p:nvSpPr>
            <p:spPr bwMode="auto">
              <a:xfrm>
                <a:off x="3304" y="1513"/>
                <a:ext cx="75" cy="112"/>
              </a:xfrm>
              <a:custGeom>
                <a:avLst/>
                <a:gdLst>
                  <a:gd name="T0" fmla="*/ 1 w 149"/>
                  <a:gd name="T1" fmla="*/ 0 h 226"/>
                  <a:gd name="T2" fmla="*/ 1 w 149"/>
                  <a:gd name="T3" fmla="*/ 0 h 226"/>
                  <a:gd name="T4" fmla="*/ 1 w 149"/>
                  <a:gd name="T5" fmla="*/ 0 h 226"/>
                  <a:gd name="T6" fmla="*/ 1 w 149"/>
                  <a:gd name="T7" fmla="*/ 0 h 226"/>
                  <a:gd name="T8" fmla="*/ 1 w 149"/>
                  <a:gd name="T9" fmla="*/ 0 h 226"/>
                  <a:gd name="T10" fmla="*/ 1 w 149"/>
                  <a:gd name="T11" fmla="*/ 0 h 226"/>
                  <a:gd name="T12" fmla="*/ 1 w 149"/>
                  <a:gd name="T13" fmla="*/ 0 h 226"/>
                  <a:gd name="T14" fmla="*/ 1 w 149"/>
                  <a:gd name="T15" fmla="*/ 0 h 226"/>
                  <a:gd name="T16" fmla="*/ 1 w 149"/>
                  <a:gd name="T17" fmla="*/ 0 h 226"/>
                  <a:gd name="T18" fmla="*/ 1 w 149"/>
                  <a:gd name="T19" fmla="*/ 0 h 226"/>
                  <a:gd name="T20" fmla="*/ 1 w 149"/>
                  <a:gd name="T21" fmla="*/ 0 h 226"/>
                  <a:gd name="T22" fmla="*/ 1 w 149"/>
                  <a:gd name="T23" fmla="*/ 0 h 226"/>
                  <a:gd name="T24" fmla="*/ 1 w 149"/>
                  <a:gd name="T25" fmla="*/ 0 h 226"/>
                  <a:gd name="T26" fmla="*/ 0 w 149"/>
                  <a:gd name="T27" fmla="*/ 0 h 226"/>
                  <a:gd name="T28" fmla="*/ 1 w 149"/>
                  <a:gd name="T29" fmla="*/ 0 h 226"/>
                  <a:gd name="T30" fmla="*/ 1 w 149"/>
                  <a:gd name="T31" fmla="*/ 0 h 226"/>
                  <a:gd name="T32" fmla="*/ 1 w 149"/>
                  <a:gd name="T33" fmla="*/ 0 h 226"/>
                  <a:gd name="T34" fmla="*/ 1 w 149"/>
                  <a:gd name="T35" fmla="*/ 0 h 2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9"/>
                  <a:gd name="T55" fmla="*/ 0 h 226"/>
                  <a:gd name="T56" fmla="*/ 149 w 149"/>
                  <a:gd name="T57" fmla="*/ 226 h 2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9" h="226">
                    <a:moveTo>
                      <a:pt x="16" y="0"/>
                    </a:moveTo>
                    <a:lnTo>
                      <a:pt x="61" y="46"/>
                    </a:lnTo>
                    <a:lnTo>
                      <a:pt x="96" y="89"/>
                    </a:lnTo>
                    <a:lnTo>
                      <a:pt x="149" y="194"/>
                    </a:lnTo>
                    <a:lnTo>
                      <a:pt x="148" y="214"/>
                    </a:lnTo>
                    <a:lnTo>
                      <a:pt x="134" y="226"/>
                    </a:lnTo>
                    <a:lnTo>
                      <a:pt x="115" y="226"/>
                    </a:lnTo>
                    <a:lnTo>
                      <a:pt x="102" y="211"/>
                    </a:lnTo>
                    <a:lnTo>
                      <a:pt x="82" y="155"/>
                    </a:lnTo>
                    <a:lnTo>
                      <a:pt x="64" y="106"/>
                    </a:lnTo>
                    <a:lnTo>
                      <a:pt x="39" y="60"/>
                    </a:lnTo>
                    <a:lnTo>
                      <a:pt x="23" y="37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" name="Freeform 390"/>
              <p:cNvSpPr>
                <a:spLocks/>
              </p:cNvSpPr>
              <p:nvPr/>
            </p:nvSpPr>
            <p:spPr bwMode="auto">
              <a:xfrm>
                <a:off x="3255" y="1609"/>
                <a:ext cx="126" cy="661"/>
              </a:xfrm>
              <a:custGeom>
                <a:avLst/>
                <a:gdLst>
                  <a:gd name="T0" fmla="*/ 1 w 252"/>
                  <a:gd name="T1" fmla="*/ 1 h 1321"/>
                  <a:gd name="T2" fmla="*/ 1 w 252"/>
                  <a:gd name="T3" fmla="*/ 1 h 1321"/>
                  <a:gd name="T4" fmla="*/ 1 w 252"/>
                  <a:gd name="T5" fmla="*/ 1 h 1321"/>
                  <a:gd name="T6" fmla="*/ 1 w 252"/>
                  <a:gd name="T7" fmla="*/ 2 h 1321"/>
                  <a:gd name="T8" fmla="*/ 1 w 252"/>
                  <a:gd name="T9" fmla="*/ 2 h 1321"/>
                  <a:gd name="T10" fmla="*/ 1 w 252"/>
                  <a:gd name="T11" fmla="*/ 2 h 1321"/>
                  <a:gd name="T12" fmla="*/ 1 w 252"/>
                  <a:gd name="T13" fmla="*/ 2 h 1321"/>
                  <a:gd name="T14" fmla="*/ 1 w 252"/>
                  <a:gd name="T15" fmla="*/ 3 h 1321"/>
                  <a:gd name="T16" fmla="*/ 1 w 252"/>
                  <a:gd name="T17" fmla="*/ 3 h 1321"/>
                  <a:gd name="T18" fmla="*/ 1 w 252"/>
                  <a:gd name="T19" fmla="*/ 3 h 1321"/>
                  <a:gd name="T20" fmla="*/ 1 w 252"/>
                  <a:gd name="T21" fmla="*/ 3 h 1321"/>
                  <a:gd name="T22" fmla="*/ 0 w 252"/>
                  <a:gd name="T23" fmla="*/ 3 h 1321"/>
                  <a:gd name="T24" fmla="*/ 1 w 252"/>
                  <a:gd name="T25" fmla="*/ 3 h 1321"/>
                  <a:gd name="T26" fmla="*/ 1 w 252"/>
                  <a:gd name="T27" fmla="*/ 3 h 1321"/>
                  <a:gd name="T28" fmla="*/ 1 w 252"/>
                  <a:gd name="T29" fmla="*/ 2 h 1321"/>
                  <a:gd name="T30" fmla="*/ 1 w 252"/>
                  <a:gd name="T31" fmla="*/ 2 h 1321"/>
                  <a:gd name="T32" fmla="*/ 1 w 252"/>
                  <a:gd name="T33" fmla="*/ 2 h 1321"/>
                  <a:gd name="T34" fmla="*/ 1 w 252"/>
                  <a:gd name="T35" fmla="*/ 2 h 1321"/>
                  <a:gd name="T36" fmla="*/ 1 w 252"/>
                  <a:gd name="T37" fmla="*/ 1 h 1321"/>
                  <a:gd name="T38" fmla="*/ 1 w 252"/>
                  <a:gd name="T39" fmla="*/ 1 h 1321"/>
                  <a:gd name="T40" fmla="*/ 1 w 252"/>
                  <a:gd name="T41" fmla="*/ 1 h 1321"/>
                  <a:gd name="T42" fmla="*/ 1 w 252"/>
                  <a:gd name="T43" fmla="*/ 1 h 1321"/>
                  <a:gd name="T44" fmla="*/ 1 w 252"/>
                  <a:gd name="T45" fmla="*/ 0 h 1321"/>
                  <a:gd name="T46" fmla="*/ 1 w 252"/>
                  <a:gd name="T47" fmla="*/ 1 h 1321"/>
                  <a:gd name="T48" fmla="*/ 1 w 252"/>
                  <a:gd name="T49" fmla="*/ 1 h 1321"/>
                  <a:gd name="T50" fmla="*/ 1 w 252"/>
                  <a:gd name="T51" fmla="*/ 1 h 132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2"/>
                  <a:gd name="T79" fmla="*/ 0 h 1321"/>
                  <a:gd name="T80" fmla="*/ 252 w 252"/>
                  <a:gd name="T81" fmla="*/ 1321 h 132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2" h="1321">
                    <a:moveTo>
                      <a:pt x="252" y="24"/>
                    </a:moveTo>
                    <a:lnTo>
                      <a:pt x="213" y="328"/>
                    </a:lnTo>
                    <a:lnTo>
                      <a:pt x="195" y="424"/>
                    </a:lnTo>
                    <a:lnTo>
                      <a:pt x="176" y="519"/>
                    </a:lnTo>
                    <a:lnTo>
                      <a:pt x="160" y="598"/>
                    </a:lnTo>
                    <a:lnTo>
                      <a:pt x="146" y="669"/>
                    </a:lnTo>
                    <a:lnTo>
                      <a:pt x="119" y="799"/>
                    </a:lnTo>
                    <a:lnTo>
                      <a:pt x="78" y="1083"/>
                    </a:lnTo>
                    <a:lnTo>
                      <a:pt x="49" y="1297"/>
                    </a:lnTo>
                    <a:lnTo>
                      <a:pt x="40" y="1316"/>
                    </a:lnTo>
                    <a:lnTo>
                      <a:pt x="23" y="1321"/>
                    </a:lnTo>
                    <a:lnTo>
                      <a:pt x="0" y="1296"/>
                    </a:lnTo>
                    <a:lnTo>
                      <a:pt x="13" y="1187"/>
                    </a:lnTo>
                    <a:lnTo>
                      <a:pt x="30" y="1078"/>
                    </a:lnTo>
                    <a:lnTo>
                      <a:pt x="49" y="926"/>
                    </a:lnTo>
                    <a:lnTo>
                      <a:pt x="73" y="793"/>
                    </a:lnTo>
                    <a:lnTo>
                      <a:pt x="103" y="661"/>
                    </a:lnTo>
                    <a:lnTo>
                      <a:pt x="118" y="590"/>
                    </a:lnTo>
                    <a:lnTo>
                      <a:pt x="134" y="512"/>
                    </a:lnTo>
                    <a:lnTo>
                      <a:pt x="174" y="322"/>
                    </a:lnTo>
                    <a:lnTo>
                      <a:pt x="210" y="16"/>
                    </a:lnTo>
                    <a:lnTo>
                      <a:pt x="219" y="2"/>
                    </a:lnTo>
                    <a:lnTo>
                      <a:pt x="234" y="0"/>
                    </a:lnTo>
                    <a:lnTo>
                      <a:pt x="25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" name="Freeform 391"/>
              <p:cNvSpPr>
                <a:spLocks/>
              </p:cNvSpPr>
              <p:nvPr/>
            </p:nvSpPr>
            <p:spPr bwMode="auto">
              <a:xfrm>
                <a:off x="3222" y="1556"/>
                <a:ext cx="81" cy="598"/>
              </a:xfrm>
              <a:custGeom>
                <a:avLst/>
                <a:gdLst>
                  <a:gd name="T0" fmla="*/ 1 w 162"/>
                  <a:gd name="T1" fmla="*/ 0 h 1197"/>
                  <a:gd name="T2" fmla="*/ 1 w 162"/>
                  <a:gd name="T3" fmla="*/ 0 h 1197"/>
                  <a:gd name="T4" fmla="*/ 1 w 162"/>
                  <a:gd name="T5" fmla="*/ 0 h 1197"/>
                  <a:gd name="T6" fmla="*/ 1 w 162"/>
                  <a:gd name="T7" fmla="*/ 0 h 1197"/>
                  <a:gd name="T8" fmla="*/ 1 w 162"/>
                  <a:gd name="T9" fmla="*/ 1 h 1197"/>
                  <a:gd name="T10" fmla="*/ 1 w 162"/>
                  <a:gd name="T11" fmla="*/ 1 h 1197"/>
                  <a:gd name="T12" fmla="*/ 1 w 162"/>
                  <a:gd name="T13" fmla="*/ 1 h 1197"/>
                  <a:gd name="T14" fmla="*/ 1 w 162"/>
                  <a:gd name="T15" fmla="*/ 1 h 1197"/>
                  <a:gd name="T16" fmla="*/ 1 w 162"/>
                  <a:gd name="T17" fmla="*/ 2 h 1197"/>
                  <a:gd name="T18" fmla="*/ 1 w 162"/>
                  <a:gd name="T19" fmla="*/ 2 h 1197"/>
                  <a:gd name="T20" fmla="*/ 1 w 162"/>
                  <a:gd name="T21" fmla="*/ 2 h 1197"/>
                  <a:gd name="T22" fmla="*/ 0 w 162"/>
                  <a:gd name="T23" fmla="*/ 2 h 1197"/>
                  <a:gd name="T24" fmla="*/ 1 w 162"/>
                  <a:gd name="T25" fmla="*/ 1 h 1197"/>
                  <a:gd name="T26" fmla="*/ 1 w 162"/>
                  <a:gd name="T27" fmla="*/ 1 h 1197"/>
                  <a:gd name="T28" fmla="*/ 1 w 162"/>
                  <a:gd name="T29" fmla="*/ 0 h 1197"/>
                  <a:gd name="T30" fmla="*/ 1 w 162"/>
                  <a:gd name="T31" fmla="*/ 0 h 1197"/>
                  <a:gd name="T32" fmla="*/ 1 w 162"/>
                  <a:gd name="T33" fmla="*/ 0 h 1197"/>
                  <a:gd name="T34" fmla="*/ 1 w 162"/>
                  <a:gd name="T35" fmla="*/ 0 h 1197"/>
                  <a:gd name="T36" fmla="*/ 1 w 162"/>
                  <a:gd name="T37" fmla="*/ 0 h 1197"/>
                  <a:gd name="T38" fmla="*/ 1 w 162"/>
                  <a:gd name="T39" fmla="*/ 0 h 1197"/>
                  <a:gd name="T40" fmla="*/ 1 w 162"/>
                  <a:gd name="T41" fmla="*/ 0 h 1197"/>
                  <a:gd name="T42" fmla="*/ 1 w 162"/>
                  <a:gd name="T43" fmla="*/ 0 h 1197"/>
                  <a:gd name="T44" fmla="*/ 1 w 162"/>
                  <a:gd name="T45" fmla="*/ 0 h 11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2"/>
                  <a:gd name="T70" fmla="*/ 0 h 1197"/>
                  <a:gd name="T71" fmla="*/ 162 w 162"/>
                  <a:gd name="T72" fmla="*/ 1197 h 11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2" h="1197">
                    <a:moveTo>
                      <a:pt x="162" y="16"/>
                    </a:moveTo>
                    <a:lnTo>
                      <a:pt x="161" y="164"/>
                    </a:lnTo>
                    <a:lnTo>
                      <a:pt x="155" y="221"/>
                    </a:lnTo>
                    <a:lnTo>
                      <a:pt x="144" y="405"/>
                    </a:lnTo>
                    <a:lnTo>
                      <a:pt x="136" y="589"/>
                    </a:lnTo>
                    <a:lnTo>
                      <a:pt x="113" y="746"/>
                    </a:lnTo>
                    <a:lnTo>
                      <a:pt x="86" y="904"/>
                    </a:lnTo>
                    <a:lnTo>
                      <a:pt x="70" y="980"/>
                    </a:lnTo>
                    <a:lnTo>
                      <a:pt x="52" y="1046"/>
                    </a:lnTo>
                    <a:lnTo>
                      <a:pt x="19" y="1188"/>
                    </a:lnTo>
                    <a:lnTo>
                      <a:pt x="8" y="1197"/>
                    </a:lnTo>
                    <a:lnTo>
                      <a:pt x="0" y="1184"/>
                    </a:lnTo>
                    <a:lnTo>
                      <a:pt x="35" y="895"/>
                    </a:lnTo>
                    <a:lnTo>
                      <a:pt x="85" y="585"/>
                    </a:lnTo>
                    <a:lnTo>
                      <a:pt x="98" y="402"/>
                    </a:lnTo>
                    <a:lnTo>
                      <a:pt x="109" y="219"/>
                    </a:lnTo>
                    <a:lnTo>
                      <a:pt x="113" y="164"/>
                    </a:lnTo>
                    <a:lnTo>
                      <a:pt x="129" y="17"/>
                    </a:lnTo>
                    <a:lnTo>
                      <a:pt x="133" y="5"/>
                    </a:lnTo>
                    <a:lnTo>
                      <a:pt x="144" y="0"/>
                    </a:lnTo>
                    <a:lnTo>
                      <a:pt x="16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Freeform 392"/>
              <p:cNvSpPr>
                <a:spLocks/>
              </p:cNvSpPr>
              <p:nvPr/>
            </p:nvSpPr>
            <p:spPr bwMode="auto">
              <a:xfrm>
                <a:off x="2551" y="1712"/>
                <a:ext cx="140" cy="557"/>
              </a:xfrm>
              <a:custGeom>
                <a:avLst/>
                <a:gdLst>
                  <a:gd name="T0" fmla="*/ 1 w 280"/>
                  <a:gd name="T1" fmla="*/ 0 h 1115"/>
                  <a:gd name="T2" fmla="*/ 1 w 280"/>
                  <a:gd name="T3" fmla="*/ 0 h 1115"/>
                  <a:gd name="T4" fmla="*/ 1 w 280"/>
                  <a:gd name="T5" fmla="*/ 0 h 1115"/>
                  <a:gd name="T6" fmla="*/ 1 w 280"/>
                  <a:gd name="T7" fmla="*/ 0 h 1115"/>
                  <a:gd name="T8" fmla="*/ 1 w 280"/>
                  <a:gd name="T9" fmla="*/ 0 h 1115"/>
                  <a:gd name="T10" fmla="*/ 1 w 280"/>
                  <a:gd name="T11" fmla="*/ 0 h 1115"/>
                  <a:gd name="T12" fmla="*/ 1 w 280"/>
                  <a:gd name="T13" fmla="*/ 0 h 1115"/>
                  <a:gd name="T14" fmla="*/ 1 w 280"/>
                  <a:gd name="T15" fmla="*/ 1 h 1115"/>
                  <a:gd name="T16" fmla="*/ 1 w 280"/>
                  <a:gd name="T17" fmla="*/ 1 h 1115"/>
                  <a:gd name="T18" fmla="*/ 1 w 280"/>
                  <a:gd name="T19" fmla="*/ 2 h 1115"/>
                  <a:gd name="T20" fmla="*/ 1 w 280"/>
                  <a:gd name="T21" fmla="*/ 2 h 1115"/>
                  <a:gd name="T22" fmla="*/ 1 w 280"/>
                  <a:gd name="T23" fmla="*/ 2 h 1115"/>
                  <a:gd name="T24" fmla="*/ 1 w 280"/>
                  <a:gd name="T25" fmla="*/ 2 h 1115"/>
                  <a:gd name="T26" fmla="*/ 1 w 280"/>
                  <a:gd name="T27" fmla="*/ 2 h 1115"/>
                  <a:gd name="T28" fmla="*/ 1 w 280"/>
                  <a:gd name="T29" fmla="*/ 2 h 1115"/>
                  <a:gd name="T30" fmla="*/ 1 w 280"/>
                  <a:gd name="T31" fmla="*/ 1 h 1115"/>
                  <a:gd name="T32" fmla="*/ 1 w 280"/>
                  <a:gd name="T33" fmla="*/ 1 h 1115"/>
                  <a:gd name="T34" fmla="*/ 1 w 280"/>
                  <a:gd name="T35" fmla="*/ 1 h 1115"/>
                  <a:gd name="T36" fmla="*/ 1 w 280"/>
                  <a:gd name="T37" fmla="*/ 1 h 1115"/>
                  <a:gd name="T38" fmla="*/ 1 w 280"/>
                  <a:gd name="T39" fmla="*/ 0 h 1115"/>
                  <a:gd name="T40" fmla="*/ 1 w 280"/>
                  <a:gd name="T41" fmla="*/ 0 h 1115"/>
                  <a:gd name="T42" fmla="*/ 1 w 280"/>
                  <a:gd name="T43" fmla="*/ 0 h 1115"/>
                  <a:gd name="T44" fmla="*/ 0 w 280"/>
                  <a:gd name="T45" fmla="*/ 0 h 1115"/>
                  <a:gd name="T46" fmla="*/ 1 w 280"/>
                  <a:gd name="T47" fmla="*/ 0 h 1115"/>
                  <a:gd name="T48" fmla="*/ 1 w 280"/>
                  <a:gd name="T49" fmla="*/ 0 h 1115"/>
                  <a:gd name="T50" fmla="*/ 1 w 280"/>
                  <a:gd name="T51" fmla="*/ 0 h 1115"/>
                  <a:gd name="T52" fmla="*/ 1 w 280"/>
                  <a:gd name="T53" fmla="*/ 0 h 11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0"/>
                  <a:gd name="T82" fmla="*/ 0 h 1115"/>
                  <a:gd name="T83" fmla="*/ 280 w 280"/>
                  <a:gd name="T84" fmla="*/ 1115 h 11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0" h="1115">
                    <a:moveTo>
                      <a:pt x="20" y="9"/>
                    </a:moveTo>
                    <a:lnTo>
                      <a:pt x="37" y="156"/>
                    </a:lnTo>
                    <a:lnTo>
                      <a:pt x="50" y="221"/>
                    </a:lnTo>
                    <a:lnTo>
                      <a:pt x="65" y="283"/>
                    </a:lnTo>
                    <a:lnTo>
                      <a:pt x="84" y="345"/>
                    </a:lnTo>
                    <a:lnTo>
                      <a:pt x="104" y="409"/>
                    </a:lnTo>
                    <a:lnTo>
                      <a:pt x="126" y="476"/>
                    </a:lnTo>
                    <a:lnTo>
                      <a:pt x="150" y="550"/>
                    </a:lnTo>
                    <a:lnTo>
                      <a:pt x="222" y="854"/>
                    </a:lnTo>
                    <a:lnTo>
                      <a:pt x="278" y="1077"/>
                    </a:lnTo>
                    <a:lnTo>
                      <a:pt x="280" y="1092"/>
                    </a:lnTo>
                    <a:lnTo>
                      <a:pt x="271" y="1115"/>
                    </a:lnTo>
                    <a:lnTo>
                      <a:pt x="250" y="1107"/>
                    </a:lnTo>
                    <a:lnTo>
                      <a:pt x="236" y="1089"/>
                    </a:lnTo>
                    <a:lnTo>
                      <a:pt x="226" y="1029"/>
                    </a:lnTo>
                    <a:lnTo>
                      <a:pt x="213" y="975"/>
                    </a:lnTo>
                    <a:lnTo>
                      <a:pt x="199" y="924"/>
                    </a:lnTo>
                    <a:lnTo>
                      <a:pt x="181" y="865"/>
                    </a:lnTo>
                    <a:lnTo>
                      <a:pt x="119" y="560"/>
                    </a:lnTo>
                    <a:lnTo>
                      <a:pt x="95" y="485"/>
                    </a:lnTo>
                    <a:lnTo>
                      <a:pt x="75" y="416"/>
                    </a:lnTo>
                    <a:lnTo>
                      <a:pt x="41" y="289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0" name="Freeform 393"/>
              <p:cNvSpPr>
                <a:spLocks/>
              </p:cNvSpPr>
              <p:nvPr/>
            </p:nvSpPr>
            <p:spPr bwMode="auto">
              <a:xfrm>
                <a:off x="2705" y="2272"/>
                <a:ext cx="458" cy="29"/>
              </a:xfrm>
              <a:custGeom>
                <a:avLst/>
                <a:gdLst>
                  <a:gd name="T0" fmla="*/ 1 w 916"/>
                  <a:gd name="T1" fmla="*/ 1 h 58"/>
                  <a:gd name="T2" fmla="*/ 1 w 916"/>
                  <a:gd name="T3" fmla="*/ 1 h 58"/>
                  <a:gd name="T4" fmla="*/ 1 w 916"/>
                  <a:gd name="T5" fmla="*/ 0 h 58"/>
                  <a:gd name="T6" fmla="*/ 2 w 916"/>
                  <a:gd name="T7" fmla="*/ 1 h 58"/>
                  <a:gd name="T8" fmla="*/ 2 w 916"/>
                  <a:gd name="T9" fmla="*/ 1 h 58"/>
                  <a:gd name="T10" fmla="*/ 2 w 916"/>
                  <a:gd name="T11" fmla="*/ 1 h 58"/>
                  <a:gd name="T12" fmla="*/ 2 w 916"/>
                  <a:gd name="T13" fmla="*/ 1 h 58"/>
                  <a:gd name="T14" fmla="*/ 2 w 916"/>
                  <a:gd name="T15" fmla="*/ 1 h 58"/>
                  <a:gd name="T16" fmla="*/ 2 w 916"/>
                  <a:gd name="T17" fmla="*/ 1 h 58"/>
                  <a:gd name="T18" fmla="*/ 1 w 916"/>
                  <a:gd name="T19" fmla="*/ 1 h 58"/>
                  <a:gd name="T20" fmla="*/ 1 w 916"/>
                  <a:gd name="T21" fmla="*/ 1 h 58"/>
                  <a:gd name="T22" fmla="*/ 1 w 916"/>
                  <a:gd name="T23" fmla="*/ 1 h 58"/>
                  <a:gd name="T24" fmla="*/ 0 w 916"/>
                  <a:gd name="T25" fmla="*/ 1 h 58"/>
                  <a:gd name="T26" fmla="*/ 1 w 916"/>
                  <a:gd name="T27" fmla="*/ 1 h 58"/>
                  <a:gd name="T28" fmla="*/ 1 w 916"/>
                  <a:gd name="T29" fmla="*/ 1 h 58"/>
                  <a:gd name="T30" fmla="*/ 1 w 916"/>
                  <a:gd name="T31" fmla="*/ 1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6"/>
                  <a:gd name="T49" fmla="*/ 0 h 58"/>
                  <a:gd name="T50" fmla="*/ 916 w 916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6" h="58">
                    <a:moveTo>
                      <a:pt x="11" y="6"/>
                    </a:moveTo>
                    <a:lnTo>
                      <a:pt x="132" y="10"/>
                    </a:lnTo>
                    <a:lnTo>
                      <a:pt x="253" y="0"/>
                    </a:lnTo>
                    <a:lnTo>
                      <a:pt x="891" y="8"/>
                    </a:lnTo>
                    <a:lnTo>
                      <a:pt x="910" y="15"/>
                    </a:lnTo>
                    <a:lnTo>
                      <a:pt x="916" y="33"/>
                    </a:lnTo>
                    <a:lnTo>
                      <a:pt x="910" y="51"/>
                    </a:lnTo>
                    <a:lnTo>
                      <a:pt x="891" y="58"/>
                    </a:lnTo>
                    <a:lnTo>
                      <a:pt x="573" y="51"/>
                    </a:lnTo>
                    <a:lnTo>
                      <a:pt x="253" y="43"/>
                    </a:lnTo>
                    <a:lnTo>
                      <a:pt x="129" y="42"/>
                    </a:lnTo>
                    <a:lnTo>
                      <a:pt x="8" y="27"/>
                    </a:lnTo>
                    <a:lnTo>
                      <a:pt x="0" y="1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" name="Freeform 394"/>
              <p:cNvSpPr>
                <a:spLocks/>
              </p:cNvSpPr>
              <p:nvPr/>
            </p:nvSpPr>
            <p:spPr bwMode="auto">
              <a:xfrm>
                <a:off x="3173" y="2273"/>
                <a:ext cx="86" cy="32"/>
              </a:xfrm>
              <a:custGeom>
                <a:avLst/>
                <a:gdLst>
                  <a:gd name="T0" fmla="*/ 0 w 174"/>
                  <a:gd name="T1" fmla="*/ 1 h 63"/>
                  <a:gd name="T2" fmla="*/ 0 w 174"/>
                  <a:gd name="T3" fmla="*/ 1 h 63"/>
                  <a:gd name="T4" fmla="*/ 0 w 174"/>
                  <a:gd name="T5" fmla="*/ 0 h 63"/>
                  <a:gd name="T6" fmla="*/ 0 w 174"/>
                  <a:gd name="T7" fmla="*/ 1 h 63"/>
                  <a:gd name="T8" fmla="*/ 0 w 174"/>
                  <a:gd name="T9" fmla="*/ 1 h 63"/>
                  <a:gd name="T10" fmla="*/ 0 w 174"/>
                  <a:gd name="T11" fmla="*/ 1 h 63"/>
                  <a:gd name="T12" fmla="*/ 0 w 174"/>
                  <a:gd name="T13" fmla="*/ 1 h 63"/>
                  <a:gd name="T14" fmla="*/ 0 w 174"/>
                  <a:gd name="T15" fmla="*/ 1 h 63"/>
                  <a:gd name="T16" fmla="*/ 0 w 174"/>
                  <a:gd name="T17" fmla="*/ 1 h 63"/>
                  <a:gd name="T18" fmla="*/ 0 w 174"/>
                  <a:gd name="T19" fmla="*/ 1 h 63"/>
                  <a:gd name="T20" fmla="*/ 0 w 174"/>
                  <a:gd name="T21" fmla="*/ 1 h 63"/>
                  <a:gd name="T22" fmla="*/ 0 w 174"/>
                  <a:gd name="T23" fmla="*/ 1 h 63"/>
                  <a:gd name="T24" fmla="*/ 0 w 174"/>
                  <a:gd name="T25" fmla="*/ 1 h 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4"/>
                  <a:gd name="T40" fmla="*/ 0 h 63"/>
                  <a:gd name="T41" fmla="*/ 174 w 174"/>
                  <a:gd name="T42" fmla="*/ 63 h 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4" h="63">
                    <a:moveTo>
                      <a:pt x="18" y="26"/>
                    </a:moveTo>
                    <a:lnTo>
                      <a:pt x="69" y="16"/>
                    </a:lnTo>
                    <a:lnTo>
                      <a:pt x="161" y="0"/>
                    </a:lnTo>
                    <a:lnTo>
                      <a:pt x="174" y="5"/>
                    </a:lnTo>
                    <a:lnTo>
                      <a:pt x="167" y="19"/>
                    </a:lnTo>
                    <a:lnTo>
                      <a:pt x="123" y="39"/>
                    </a:lnTo>
                    <a:lnTo>
                      <a:pt x="80" y="60"/>
                    </a:lnTo>
                    <a:lnTo>
                      <a:pt x="18" y="63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1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" name="Freeform 395"/>
              <p:cNvSpPr>
                <a:spLocks/>
              </p:cNvSpPr>
              <p:nvPr/>
            </p:nvSpPr>
            <p:spPr bwMode="auto">
              <a:xfrm>
                <a:off x="2751" y="2280"/>
                <a:ext cx="70" cy="94"/>
              </a:xfrm>
              <a:custGeom>
                <a:avLst/>
                <a:gdLst>
                  <a:gd name="T0" fmla="*/ 1 w 139"/>
                  <a:gd name="T1" fmla="*/ 0 h 189"/>
                  <a:gd name="T2" fmla="*/ 1 w 139"/>
                  <a:gd name="T3" fmla="*/ 0 h 189"/>
                  <a:gd name="T4" fmla="*/ 1 w 139"/>
                  <a:gd name="T5" fmla="*/ 0 h 189"/>
                  <a:gd name="T6" fmla="*/ 1 w 139"/>
                  <a:gd name="T7" fmla="*/ 0 h 189"/>
                  <a:gd name="T8" fmla="*/ 1 w 139"/>
                  <a:gd name="T9" fmla="*/ 0 h 189"/>
                  <a:gd name="T10" fmla="*/ 1 w 139"/>
                  <a:gd name="T11" fmla="*/ 0 h 189"/>
                  <a:gd name="T12" fmla="*/ 1 w 139"/>
                  <a:gd name="T13" fmla="*/ 0 h 189"/>
                  <a:gd name="T14" fmla="*/ 0 w 139"/>
                  <a:gd name="T15" fmla="*/ 0 h 189"/>
                  <a:gd name="T16" fmla="*/ 1 w 139"/>
                  <a:gd name="T17" fmla="*/ 0 h 189"/>
                  <a:gd name="T18" fmla="*/ 1 w 139"/>
                  <a:gd name="T19" fmla="*/ 0 h 189"/>
                  <a:gd name="T20" fmla="*/ 1 w 139"/>
                  <a:gd name="T21" fmla="*/ 0 h 189"/>
                  <a:gd name="T22" fmla="*/ 1 w 139"/>
                  <a:gd name="T23" fmla="*/ 0 h 189"/>
                  <a:gd name="T24" fmla="*/ 1 w 139"/>
                  <a:gd name="T25" fmla="*/ 0 h 189"/>
                  <a:gd name="T26" fmla="*/ 1 w 139"/>
                  <a:gd name="T27" fmla="*/ 0 h 189"/>
                  <a:gd name="T28" fmla="*/ 1 w 139"/>
                  <a:gd name="T29" fmla="*/ 0 h 189"/>
                  <a:gd name="T30" fmla="*/ 1 w 139"/>
                  <a:gd name="T31" fmla="*/ 0 h 189"/>
                  <a:gd name="T32" fmla="*/ 1 w 139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189"/>
                  <a:gd name="T53" fmla="*/ 139 w 139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189">
                    <a:moveTo>
                      <a:pt x="112" y="13"/>
                    </a:moveTo>
                    <a:lnTo>
                      <a:pt x="139" y="66"/>
                    </a:lnTo>
                    <a:lnTo>
                      <a:pt x="138" y="83"/>
                    </a:lnTo>
                    <a:lnTo>
                      <a:pt x="116" y="123"/>
                    </a:lnTo>
                    <a:lnTo>
                      <a:pt x="88" y="151"/>
                    </a:lnTo>
                    <a:lnTo>
                      <a:pt x="53" y="171"/>
                    </a:lnTo>
                    <a:lnTo>
                      <a:pt x="13" y="189"/>
                    </a:lnTo>
                    <a:lnTo>
                      <a:pt x="0" y="184"/>
                    </a:lnTo>
                    <a:lnTo>
                      <a:pt x="5" y="171"/>
                    </a:lnTo>
                    <a:lnTo>
                      <a:pt x="55" y="132"/>
                    </a:lnTo>
                    <a:lnTo>
                      <a:pt x="86" y="74"/>
                    </a:lnTo>
                    <a:lnTo>
                      <a:pt x="68" y="32"/>
                    </a:lnTo>
                    <a:lnTo>
                      <a:pt x="68" y="13"/>
                    </a:lnTo>
                    <a:lnTo>
                      <a:pt x="81" y="0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" name="Freeform 396"/>
              <p:cNvSpPr>
                <a:spLocks/>
              </p:cNvSpPr>
              <p:nvPr/>
            </p:nvSpPr>
            <p:spPr bwMode="auto">
              <a:xfrm>
                <a:off x="2711" y="2366"/>
                <a:ext cx="34" cy="43"/>
              </a:xfrm>
              <a:custGeom>
                <a:avLst/>
                <a:gdLst>
                  <a:gd name="T0" fmla="*/ 1 w 67"/>
                  <a:gd name="T1" fmla="*/ 1 h 86"/>
                  <a:gd name="T2" fmla="*/ 0 w 67"/>
                  <a:gd name="T3" fmla="*/ 1 h 86"/>
                  <a:gd name="T4" fmla="*/ 1 w 67"/>
                  <a:gd name="T5" fmla="*/ 1 h 86"/>
                  <a:gd name="T6" fmla="*/ 1 w 67"/>
                  <a:gd name="T7" fmla="*/ 1 h 86"/>
                  <a:gd name="T8" fmla="*/ 1 w 67"/>
                  <a:gd name="T9" fmla="*/ 0 h 86"/>
                  <a:gd name="T10" fmla="*/ 1 w 67"/>
                  <a:gd name="T11" fmla="*/ 1 h 86"/>
                  <a:gd name="T12" fmla="*/ 1 w 67"/>
                  <a:gd name="T13" fmla="*/ 1 h 86"/>
                  <a:gd name="T14" fmla="*/ 1 w 67"/>
                  <a:gd name="T15" fmla="*/ 1 h 86"/>
                  <a:gd name="T16" fmla="*/ 1 w 67"/>
                  <a:gd name="T17" fmla="*/ 1 h 86"/>
                  <a:gd name="T18" fmla="*/ 1 w 67"/>
                  <a:gd name="T19" fmla="*/ 1 h 86"/>
                  <a:gd name="T20" fmla="*/ 1 w 67"/>
                  <a:gd name="T21" fmla="*/ 1 h 86"/>
                  <a:gd name="T22" fmla="*/ 1 w 67"/>
                  <a:gd name="T23" fmla="*/ 1 h 86"/>
                  <a:gd name="T24" fmla="*/ 1 w 67"/>
                  <a:gd name="T25" fmla="*/ 1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6"/>
                  <a:gd name="T41" fmla="*/ 67 w 67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6">
                    <a:moveTo>
                      <a:pt x="19" y="81"/>
                    </a:moveTo>
                    <a:lnTo>
                      <a:pt x="0" y="53"/>
                    </a:lnTo>
                    <a:lnTo>
                      <a:pt x="2" y="38"/>
                    </a:lnTo>
                    <a:lnTo>
                      <a:pt x="25" y="16"/>
                    </a:lnTo>
                    <a:lnTo>
                      <a:pt x="52" y="0"/>
                    </a:lnTo>
                    <a:lnTo>
                      <a:pt x="67" y="4"/>
                    </a:lnTo>
                    <a:lnTo>
                      <a:pt x="63" y="19"/>
                    </a:lnTo>
                    <a:lnTo>
                      <a:pt x="35" y="50"/>
                    </a:lnTo>
                    <a:lnTo>
                      <a:pt x="40" y="69"/>
                    </a:lnTo>
                    <a:lnTo>
                      <a:pt x="35" y="86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" name="Freeform 397"/>
              <p:cNvSpPr>
                <a:spLocks/>
              </p:cNvSpPr>
              <p:nvPr/>
            </p:nvSpPr>
            <p:spPr bwMode="auto">
              <a:xfrm>
                <a:off x="3093" y="2278"/>
                <a:ext cx="102" cy="62"/>
              </a:xfrm>
              <a:custGeom>
                <a:avLst/>
                <a:gdLst>
                  <a:gd name="T0" fmla="*/ 1 w 203"/>
                  <a:gd name="T1" fmla="*/ 0 h 125"/>
                  <a:gd name="T2" fmla="*/ 1 w 203"/>
                  <a:gd name="T3" fmla="*/ 0 h 125"/>
                  <a:gd name="T4" fmla="*/ 1 w 203"/>
                  <a:gd name="T5" fmla="*/ 0 h 125"/>
                  <a:gd name="T6" fmla="*/ 1 w 203"/>
                  <a:gd name="T7" fmla="*/ 0 h 125"/>
                  <a:gd name="T8" fmla="*/ 1 w 203"/>
                  <a:gd name="T9" fmla="*/ 0 h 125"/>
                  <a:gd name="T10" fmla="*/ 1 w 203"/>
                  <a:gd name="T11" fmla="*/ 0 h 125"/>
                  <a:gd name="T12" fmla="*/ 1 w 203"/>
                  <a:gd name="T13" fmla="*/ 0 h 125"/>
                  <a:gd name="T14" fmla="*/ 1 w 203"/>
                  <a:gd name="T15" fmla="*/ 0 h 125"/>
                  <a:gd name="T16" fmla="*/ 1 w 203"/>
                  <a:gd name="T17" fmla="*/ 0 h 125"/>
                  <a:gd name="T18" fmla="*/ 1 w 203"/>
                  <a:gd name="T19" fmla="*/ 0 h 125"/>
                  <a:gd name="T20" fmla="*/ 1 w 203"/>
                  <a:gd name="T21" fmla="*/ 0 h 125"/>
                  <a:gd name="T22" fmla="*/ 0 w 203"/>
                  <a:gd name="T23" fmla="*/ 0 h 125"/>
                  <a:gd name="T24" fmla="*/ 1 w 203"/>
                  <a:gd name="T25" fmla="*/ 0 h 125"/>
                  <a:gd name="T26" fmla="*/ 1 w 203"/>
                  <a:gd name="T27" fmla="*/ 0 h 125"/>
                  <a:gd name="T28" fmla="*/ 1 w 203"/>
                  <a:gd name="T29" fmla="*/ 0 h 125"/>
                  <a:gd name="T30" fmla="*/ 1 w 203"/>
                  <a:gd name="T31" fmla="*/ 0 h 125"/>
                  <a:gd name="T32" fmla="*/ 1 w 203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25"/>
                  <a:gd name="T53" fmla="*/ 203 w 203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25">
                    <a:moveTo>
                      <a:pt x="44" y="19"/>
                    </a:moveTo>
                    <a:lnTo>
                      <a:pt x="50" y="42"/>
                    </a:lnTo>
                    <a:lnTo>
                      <a:pt x="63" y="59"/>
                    </a:lnTo>
                    <a:lnTo>
                      <a:pt x="81" y="71"/>
                    </a:lnTo>
                    <a:lnTo>
                      <a:pt x="101" y="83"/>
                    </a:lnTo>
                    <a:lnTo>
                      <a:pt x="191" y="85"/>
                    </a:lnTo>
                    <a:lnTo>
                      <a:pt x="203" y="94"/>
                    </a:lnTo>
                    <a:lnTo>
                      <a:pt x="195" y="104"/>
                    </a:lnTo>
                    <a:lnTo>
                      <a:pt x="143" y="117"/>
                    </a:lnTo>
                    <a:lnTo>
                      <a:pt x="92" y="125"/>
                    </a:lnTo>
                    <a:lnTo>
                      <a:pt x="31" y="87"/>
                    </a:lnTo>
                    <a:lnTo>
                      <a:pt x="0" y="25"/>
                    </a:lnTo>
                    <a:lnTo>
                      <a:pt x="5" y="7"/>
                    </a:lnTo>
                    <a:lnTo>
                      <a:pt x="20" y="0"/>
                    </a:lnTo>
                    <a:lnTo>
                      <a:pt x="4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" name="Freeform 398"/>
              <p:cNvSpPr>
                <a:spLocks/>
              </p:cNvSpPr>
              <p:nvPr/>
            </p:nvSpPr>
            <p:spPr bwMode="auto">
              <a:xfrm>
                <a:off x="3209" y="2323"/>
                <a:ext cx="16" cy="56"/>
              </a:xfrm>
              <a:custGeom>
                <a:avLst/>
                <a:gdLst>
                  <a:gd name="T0" fmla="*/ 0 w 33"/>
                  <a:gd name="T1" fmla="*/ 1 h 111"/>
                  <a:gd name="T2" fmla="*/ 0 w 33"/>
                  <a:gd name="T3" fmla="*/ 1 h 111"/>
                  <a:gd name="T4" fmla="*/ 0 w 33"/>
                  <a:gd name="T5" fmla="*/ 1 h 111"/>
                  <a:gd name="T6" fmla="*/ 0 w 33"/>
                  <a:gd name="T7" fmla="*/ 1 h 111"/>
                  <a:gd name="T8" fmla="*/ 0 w 33"/>
                  <a:gd name="T9" fmla="*/ 1 h 111"/>
                  <a:gd name="T10" fmla="*/ 0 w 33"/>
                  <a:gd name="T11" fmla="*/ 1 h 111"/>
                  <a:gd name="T12" fmla="*/ 0 w 33"/>
                  <a:gd name="T13" fmla="*/ 1 h 111"/>
                  <a:gd name="T14" fmla="*/ 0 w 33"/>
                  <a:gd name="T15" fmla="*/ 0 h 111"/>
                  <a:gd name="T16" fmla="*/ 0 w 33"/>
                  <a:gd name="T17" fmla="*/ 1 h 111"/>
                  <a:gd name="T18" fmla="*/ 0 w 33"/>
                  <a:gd name="T19" fmla="*/ 1 h 111"/>
                  <a:gd name="T20" fmla="*/ 0 w 33"/>
                  <a:gd name="T21" fmla="*/ 1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11"/>
                  <a:gd name="T35" fmla="*/ 33 w 3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11">
                    <a:moveTo>
                      <a:pt x="30" y="11"/>
                    </a:moveTo>
                    <a:lnTo>
                      <a:pt x="33" y="47"/>
                    </a:lnTo>
                    <a:lnTo>
                      <a:pt x="27" y="101"/>
                    </a:lnTo>
                    <a:lnTo>
                      <a:pt x="17" y="111"/>
                    </a:lnTo>
                    <a:lnTo>
                      <a:pt x="7" y="101"/>
                    </a:lnTo>
                    <a:lnTo>
                      <a:pt x="0" y="47"/>
                    </a:lnTo>
                    <a:lnTo>
                      <a:pt x="4" y="11"/>
                    </a:lnTo>
                    <a:lnTo>
                      <a:pt x="17" y="0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" name="Freeform 399"/>
              <p:cNvSpPr>
                <a:spLocks/>
              </p:cNvSpPr>
              <p:nvPr/>
            </p:nvSpPr>
            <p:spPr bwMode="auto">
              <a:xfrm>
                <a:off x="2742" y="2208"/>
                <a:ext cx="23" cy="47"/>
              </a:xfrm>
              <a:custGeom>
                <a:avLst/>
                <a:gdLst>
                  <a:gd name="T0" fmla="*/ 1 w 44"/>
                  <a:gd name="T1" fmla="*/ 1 h 94"/>
                  <a:gd name="T2" fmla="*/ 1 w 44"/>
                  <a:gd name="T3" fmla="*/ 1 h 94"/>
                  <a:gd name="T4" fmla="*/ 1 w 44"/>
                  <a:gd name="T5" fmla="*/ 1 h 94"/>
                  <a:gd name="T6" fmla="*/ 1 w 44"/>
                  <a:gd name="T7" fmla="*/ 1 h 94"/>
                  <a:gd name="T8" fmla="*/ 0 w 44"/>
                  <a:gd name="T9" fmla="*/ 1 h 94"/>
                  <a:gd name="T10" fmla="*/ 1 w 44"/>
                  <a:gd name="T11" fmla="*/ 1 h 94"/>
                  <a:gd name="T12" fmla="*/ 1 w 44"/>
                  <a:gd name="T13" fmla="*/ 0 h 94"/>
                  <a:gd name="T14" fmla="*/ 1 w 44"/>
                  <a:gd name="T15" fmla="*/ 1 h 94"/>
                  <a:gd name="T16" fmla="*/ 1 w 44"/>
                  <a:gd name="T17" fmla="*/ 1 h 94"/>
                  <a:gd name="T18" fmla="*/ 1 w 44"/>
                  <a:gd name="T19" fmla="*/ 1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94"/>
                  <a:gd name="T32" fmla="*/ 44 w 44"/>
                  <a:gd name="T33" fmla="*/ 94 h 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94">
                    <a:moveTo>
                      <a:pt x="34" y="18"/>
                    </a:moveTo>
                    <a:lnTo>
                      <a:pt x="44" y="81"/>
                    </a:lnTo>
                    <a:lnTo>
                      <a:pt x="38" y="94"/>
                    </a:lnTo>
                    <a:lnTo>
                      <a:pt x="25" y="89"/>
                    </a:lnTo>
                    <a:lnTo>
                      <a:pt x="0" y="20"/>
                    </a:lnTo>
                    <a:lnTo>
                      <a:pt x="4" y="5"/>
                    </a:lnTo>
                    <a:lnTo>
                      <a:pt x="14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Freeform 400"/>
              <p:cNvSpPr>
                <a:spLocks/>
              </p:cNvSpPr>
              <p:nvPr/>
            </p:nvSpPr>
            <p:spPr bwMode="auto">
              <a:xfrm>
                <a:off x="2744" y="2180"/>
                <a:ext cx="405" cy="39"/>
              </a:xfrm>
              <a:custGeom>
                <a:avLst/>
                <a:gdLst>
                  <a:gd name="T0" fmla="*/ 1 w 808"/>
                  <a:gd name="T1" fmla="*/ 0 h 80"/>
                  <a:gd name="T2" fmla="*/ 1 w 808"/>
                  <a:gd name="T3" fmla="*/ 0 h 80"/>
                  <a:gd name="T4" fmla="*/ 1 w 808"/>
                  <a:gd name="T5" fmla="*/ 0 h 80"/>
                  <a:gd name="T6" fmla="*/ 2 w 808"/>
                  <a:gd name="T7" fmla="*/ 0 h 80"/>
                  <a:gd name="T8" fmla="*/ 2 w 808"/>
                  <a:gd name="T9" fmla="*/ 0 h 80"/>
                  <a:gd name="T10" fmla="*/ 2 w 808"/>
                  <a:gd name="T11" fmla="*/ 0 h 80"/>
                  <a:gd name="T12" fmla="*/ 2 w 808"/>
                  <a:gd name="T13" fmla="*/ 0 h 80"/>
                  <a:gd name="T14" fmla="*/ 1 w 808"/>
                  <a:gd name="T15" fmla="*/ 0 h 80"/>
                  <a:gd name="T16" fmla="*/ 1 w 808"/>
                  <a:gd name="T17" fmla="*/ 0 h 80"/>
                  <a:gd name="T18" fmla="*/ 1 w 808"/>
                  <a:gd name="T19" fmla="*/ 0 h 80"/>
                  <a:gd name="T20" fmla="*/ 0 w 808"/>
                  <a:gd name="T21" fmla="*/ 0 h 80"/>
                  <a:gd name="T22" fmla="*/ 1 w 808"/>
                  <a:gd name="T23" fmla="*/ 0 h 80"/>
                  <a:gd name="T24" fmla="*/ 1 w 808"/>
                  <a:gd name="T25" fmla="*/ 0 h 80"/>
                  <a:gd name="T26" fmla="*/ 1 w 808"/>
                  <a:gd name="T27" fmla="*/ 0 h 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08"/>
                  <a:gd name="T43" fmla="*/ 0 h 80"/>
                  <a:gd name="T44" fmla="*/ 808 w 808"/>
                  <a:gd name="T45" fmla="*/ 80 h 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08" h="80">
                    <a:moveTo>
                      <a:pt x="1" y="58"/>
                    </a:moveTo>
                    <a:lnTo>
                      <a:pt x="81" y="50"/>
                    </a:lnTo>
                    <a:lnTo>
                      <a:pt x="410" y="13"/>
                    </a:lnTo>
                    <a:lnTo>
                      <a:pt x="605" y="0"/>
                    </a:lnTo>
                    <a:lnTo>
                      <a:pt x="799" y="4"/>
                    </a:lnTo>
                    <a:lnTo>
                      <a:pt x="808" y="14"/>
                    </a:lnTo>
                    <a:lnTo>
                      <a:pt x="799" y="24"/>
                    </a:lnTo>
                    <a:lnTo>
                      <a:pt x="395" y="47"/>
                    </a:lnTo>
                    <a:lnTo>
                      <a:pt x="82" y="76"/>
                    </a:lnTo>
                    <a:lnTo>
                      <a:pt x="16" y="80"/>
                    </a:lnTo>
                    <a:lnTo>
                      <a:pt x="0" y="71"/>
                    </a:ln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Freeform 401"/>
              <p:cNvSpPr>
                <a:spLocks/>
              </p:cNvSpPr>
              <p:nvPr/>
            </p:nvSpPr>
            <p:spPr bwMode="auto">
              <a:xfrm>
                <a:off x="3137" y="2181"/>
                <a:ext cx="16" cy="54"/>
              </a:xfrm>
              <a:custGeom>
                <a:avLst/>
                <a:gdLst>
                  <a:gd name="T0" fmla="*/ 1 w 32"/>
                  <a:gd name="T1" fmla="*/ 1 h 106"/>
                  <a:gd name="T2" fmla="*/ 1 w 32"/>
                  <a:gd name="T3" fmla="*/ 1 h 106"/>
                  <a:gd name="T4" fmla="*/ 1 w 32"/>
                  <a:gd name="T5" fmla="*/ 1 h 106"/>
                  <a:gd name="T6" fmla="*/ 1 w 32"/>
                  <a:gd name="T7" fmla="*/ 1 h 106"/>
                  <a:gd name="T8" fmla="*/ 0 w 32"/>
                  <a:gd name="T9" fmla="*/ 1 h 106"/>
                  <a:gd name="T10" fmla="*/ 1 w 32"/>
                  <a:gd name="T11" fmla="*/ 1 h 106"/>
                  <a:gd name="T12" fmla="*/ 1 w 32"/>
                  <a:gd name="T13" fmla="*/ 0 h 106"/>
                  <a:gd name="T14" fmla="*/ 1 w 32"/>
                  <a:gd name="T15" fmla="*/ 1 h 106"/>
                  <a:gd name="T16" fmla="*/ 1 w 32"/>
                  <a:gd name="T17" fmla="*/ 1 h 106"/>
                  <a:gd name="T18" fmla="*/ 1 w 32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106"/>
                  <a:gd name="T32" fmla="*/ 32 w 32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106">
                    <a:moveTo>
                      <a:pt x="32" y="16"/>
                    </a:moveTo>
                    <a:lnTo>
                      <a:pt x="26" y="97"/>
                    </a:lnTo>
                    <a:lnTo>
                      <a:pt x="15" y="106"/>
                    </a:lnTo>
                    <a:lnTo>
                      <a:pt x="5" y="97"/>
                    </a:lnTo>
                    <a:lnTo>
                      <a:pt x="0" y="16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" name="Freeform 402"/>
              <p:cNvSpPr>
                <a:spLocks/>
              </p:cNvSpPr>
              <p:nvPr/>
            </p:nvSpPr>
            <p:spPr bwMode="auto">
              <a:xfrm>
                <a:off x="3054" y="2202"/>
                <a:ext cx="15" cy="41"/>
              </a:xfrm>
              <a:custGeom>
                <a:avLst/>
                <a:gdLst>
                  <a:gd name="T0" fmla="*/ 0 w 31"/>
                  <a:gd name="T1" fmla="*/ 1 h 81"/>
                  <a:gd name="T2" fmla="*/ 0 w 31"/>
                  <a:gd name="T3" fmla="*/ 1 h 81"/>
                  <a:gd name="T4" fmla="*/ 0 w 31"/>
                  <a:gd name="T5" fmla="*/ 1 h 81"/>
                  <a:gd name="T6" fmla="*/ 0 w 31"/>
                  <a:gd name="T7" fmla="*/ 1 h 81"/>
                  <a:gd name="T8" fmla="*/ 0 w 31"/>
                  <a:gd name="T9" fmla="*/ 1 h 81"/>
                  <a:gd name="T10" fmla="*/ 0 w 31"/>
                  <a:gd name="T11" fmla="*/ 1 h 81"/>
                  <a:gd name="T12" fmla="*/ 0 w 31"/>
                  <a:gd name="T13" fmla="*/ 0 h 81"/>
                  <a:gd name="T14" fmla="*/ 0 w 31"/>
                  <a:gd name="T15" fmla="*/ 1 h 81"/>
                  <a:gd name="T16" fmla="*/ 0 w 31"/>
                  <a:gd name="T17" fmla="*/ 1 h 81"/>
                  <a:gd name="T18" fmla="*/ 0 w 31"/>
                  <a:gd name="T19" fmla="*/ 1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81"/>
                  <a:gd name="T32" fmla="*/ 31 w 3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81">
                    <a:moveTo>
                      <a:pt x="31" y="15"/>
                    </a:moveTo>
                    <a:lnTo>
                      <a:pt x="26" y="72"/>
                    </a:lnTo>
                    <a:lnTo>
                      <a:pt x="15" y="81"/>
                    </a:lnTo>
                    <a:lnTo>
                      <a:pt x="7" y="69"/>
                    </a:lnTo>
                    <a:lnTo>
                      <a:pt x="0" y="15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" name="Freeform 403"/>
              <p:cNvSpPr>
                <a:spLocks/>
              </p:cNvSpPr>
              <p:nvPr/>
            </p:nvSpPr>
            <p:spPr bwMode="auto">
              <a:xfrm>
                <a:off x="2978" y="2202"/>
                <a:ext cx="19" cy="40"/>
              </a:xfrm>
              <a:custGeom>
                <a:avLst/>
                <a:gdLst>
                  <a:gd name="T0" fmla="*/ 1 w 38"/>
                  <a:gd name="T1" fmla="*/ 0 h 81"/>
                  <a:gd name="T2" fmla="*/ 1 w 38"/>
                  <a:gd name="T3" fmla="*/ 0 h 81"/>
                  <a:gd name="T4" fmla="*/ 1 w 38"/>
                  <a:gd name="T5" fmla="*/ 0 h 81"/>
                  <a:gd name="T6" fmla="*/ 1 w 38"/>
                  <a:gd name="T7" fmla="*/ 0 h 81"/>
                  <a:gd name="T8" fmla="*/ 0 w 38"/>
                  <a:gd name="T9" fmla="*/ 0 h 81"/>
                  <a:gd name="T10" fmla="*/ 1 w 38"/>
                  <a:gd name="T11" fmla="*/ 0 h 81"/>
                  <a:gd name="T12" fmla="*/ 1 w 38"/>
                  <a:gd name="T13" fmla="*/ 0 h 81"/>
                  <a:gd name="T14" fmla="*/ 1 w 38"/>
                  <a:gd name="T15" fmla="*/ 0 h 81"/>
                  <a:gd name="T16" fmla="*/ 1 w 38"/>
                  <a:gd name="T17" fmla="*/ 0 h 81"/>
                  <a:gd name="T18" fmla="*/ 1 w 3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81"/>
                  <a:gd name="T32" fmla="*/ 38 w 3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81">
                    <a:moveTo>
                      <a:pt x="38" y="11"/>
                    </a:moveTo>
                    <a:lnTo>
                      <a:pt x="32" y="64"/>
                    </a:lnTo>
                    <a:lnTo>
                      <a:pt x="22" y="81"/>
                    </a:lnTo>
                    <a:lnTo>
                      <a:pt x="12" y="68"/>
                    </a:lnTo>
                    <a:lnTo>
                      <a:pt x="0" y="10"/>
                    </a:lnTo>
                    <a:lnTo>
                      <a:pt x="7" y="1"/>
                    </a:lnTo>
                    <a:lnTo>
                      <a:pt x="19" y="0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Freeform 404"/>
              <p:cNvSpPr>
                <a:spLocks/>
              </p:cNvSpPr>
              <p:nvPr/>
            </p:nvSpPr>
            <p:spPr bwMode="auto">
              <a:xfrm>
                <a:off x="2891" y="2199"/>
                <a:ext cx="17" cy="43"/>
              </a:xfrm>
              <a:custGeom>
                <a:avLst/>
                <a:gdLst>
                  <a:gd name="T0" fmla="*/ 0 w 36"/>
                  <a:gd name="T1" fmla="*/ 1 h 85"/>
                  <a:gd name="T2" fmla="*/ 0 w 36"/>
                  <a:gd name="T3" fmla="*/ 1 h 85"/>
                  <a:gd name="T4" fmla="*/ 0 w 36"/>
                  <a:gd name="T5" fmla="*/ 1 h 85"/>
                  <a:gd name="T6" fmla="*/ 0 w 36"/>
                  <a:gd name="T7" fmla="*/ 1 h 85"/>
                  <a:gd name="T8" fmla="*/ 0 w 36"/>
                  <a:gd name="T9" fmla="*/ 1 h 85"/>
                  <a:gd name="T10" fmla="*/ 0 w 36"/>
                  <a:gd name="T11" fmla="*/ 1 h 85"/>
                  <a:gd name="T12" fmla="*/ 0 w 36"/>
                  <a:gd name="T13" fmla="*/ 0 h 85"/>
                  <a:gd name="T14" fmla="*/ 0 w 36"/>
                  <a:gd name="T15" fmla="*/ 1 h 85"/>
                  <a:gd name="T16" fmla="*/ 0 w 36"/>
                  <a:gd name="T17" fmla="*/ 1 h 85"/>
                  <a:gd name="T18" fmla="*/ 0 w 36"/>
                  <a:gd name="T19" fmla="*/ 1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85"/>
                  <a:gd name="T32" fmla="*/ 36 w 36"/>
                  <a:gd name="T33" fmla="*/ 85 h 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85">
                    <a:moveTo>
                      <a:pt x="36" y="17"/>
                    </a:moveTo>
                    <a:lnTo>
                      <a:pt x="32" y="70"/>
                    </a:lnTo>
                    <a:lnTo>
                      <a:pt x="21" y="85"/>
                    </a:lnTo>
                    <a:lnTo>
                      <a:pt x="8" y="73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" name="Freeform 405"/>
              <p:cNvSpPr>
                <a:spLocks/>
              </p:cNvSpPr>
              <p:nvPr/>
            </p:nvSpPr>
            <p:spPr bwMode="auto">
              <a:xfrm>
                <a:off x="2815" y="2204"/>
                <a:ext cx="19" cy="45"/>
              </a:xfrm>
              <a:custGeom>
                <a:avLst/>
                <a:gdLst>
                  <a:gd name="T0" fmla="*/ 1 w 38"/>
                  <a:gd name="T1" fmla="*/ 0 h 91"/>
                  <a:gd name="T2" fmla="*/ 1 w 38"/>
                  <a:gd name="T3" fmla="*/ 0 h 91"/>
                  <a:gd name="T4" fmla="*/ 1 w 38"/>
                  <a:gd name="T5" fmla="*/ 0 h 91"/>
                  <a:gd name="T6" fmla="*/ 1 w 38"/>
                  <a:gd name="T7" fmla="*/ 0 h 91"/>
                  <a:gd name="T8" fmla="*/ 1 w 38"/>
                  <a:gd name="T9" fmla="*/ 0 h 91"/>
                  <a:gd name="T10" fmla="*/ 1 w 38"/>
                  <a:gd name="T11" fmla="*/ 0 h 91"/>
                  <a:gd name="T12" fmla="*/ 0 w 38"/>
                  <a:gd name="T13" fmla="*/ 0 h 91"/>
                  <a:gd name="T14" fmla="*/ 1 w 38"/>
                  <a:gd name="T15" fmla="*/ 0 h 91"/>
                  <a:gd name="T16" fmla="*/ 1 w 38"/>
                  <a:gd name="T17" fmla="*/ 0 h 91"/>
                  <a:gd name="T18" fmla="*/ 1 w 38"/>
                  <a:gd name="T19" fmla="*/ 0 h 91"/>
                  <a:gd name="T20" fmla="*/ 1 w 38"/>
                  <a:gd name="T21" fmla="*/ 0 h 91"/>
                  <a:gd name="T22" fmla="*/ 1 w 38"/>
                  <a:gd name="T23" fmla="*/ 0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91"/>
                  <a:gd name="T38" fmla="*/ 38 w 38"/>
                  <a:gd name="T39" fmla="*/ 91 h 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91">
                    <a:moveTo>
                      <a:pt x="38" y="14"/>
                    </a:moveTo>
                    <a:lnTo>
                      <a:pt x="36" y="40"/>
                    </a:lnTo>
                    <a:lnTo>
                      <a:pt x="36" y="81"/>
                    </a:lnTo>
                    <a:lnTo>
                      <a:pt x="26" y="91"/>
                    </a:lnTo>
                    <a:lnTo>
                      <a:pt x="15" y="81"/>
                    </a:lnTo>
                    <a:lnTo>
                      <a:pt x="5" y="42"/>
                    </a:lnTo>
                    <a:lnTo>
                      <a:pt x="0" y="13"/>
                    </a:lnTo>
                    <a:lnTo>
                      <a:pt x="5" y="3"/>
                    </a:lnTo>
                    <a:lnTo>
                      <a:pt x="19" y="0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" name="Freeform 406"/>
              <p:cNvSpPr>
                <a:spLocks/>
              </p:cNvSpPr>
              <p:nvPr/>
            </p:nvSpPr>
            <p:spPr bwMode="auto">
              <a:xfrm>
                <a:off x="3037" y="1636"/>
                <a:ext cx="146" cy="62"/>
              </a:xfrm>
              <a:custGeom>
                <a:avLst/>
                <a:gdLst>
                  <a:gd name="T0" fmla="*/ 1 w 291"/>
                  <a:gd name="T1" fmla="*/ 0 h 123"/>
                  <a:gd name="T2" fmla="*/ 1 w 291"/>
                  <a:gd name="T3" fmla="*/ 1 h 123"/>
                  <a:gd name="T4" fmla="*/ 1 w 291"/>
                  <a:gd name="T5" fmla="*/ 1 h 123"/>
                  <a:gd name="T6" fmla="*/ 1 w 291"/>
                  <a:gd name="T7" fmla="*/ 1 h 123"/>
                  <a:gd name="T8" fmla="*/ 1 w 291"/>
                  <a:gd name="T9" fmla="*/ 1 h 123"/>
                  <a:gd name="T10" fmla="*/ 1 w 291"/>
                  <a:gd name="T11" fmla="*/ 1 h 123"/>
                  <a:gd name="T12" fmla="*/ 1 w 291"/>
                  <a:gd name="T13" fmla="*/ 1 h 123"/>
                  <a:gd name="T14" fmla="*/ 1 w 291"/>
                  <a:gd name="T15" fmla="*/ 1 h 123"/>
                  <a:gd name="T16" fmla="*/ 1 w 291"/>
                  <a:gd name="T17" fmla="*/ 1 h 123"/>
                  <a:gd name="T18" fmla="*/ 1 w 291"/>
                  <a:gd name="T19" fmla="*/ 1 h 123"/>
                  <a:gd name="T20" fmla="*/ 1 w 291"/>
                  <a:gd name="T21" fmla="*/ 1 h 123"/>
                  <a:gd name="T22" fmla="*/ 1 w 291"/>
                  <a:gd name="T23" fmla="*/ 1 h 123"/>
                  <a:gd name="T24" fmla="*/ 1 w 291"/>
                  <a:gd name="T25" fmla="*/ 1 h 123"/>
                  <a:gd name="T26" fmla="*/ 1 w 291"/>
                  <a:gd name="T27" fmla="*/ 1 h 123"/>
                  <a:gd name="T28" fmla="*/ 0 w 291"/>
                  <a:gd name="T29" fmla="*/ 1 h 123"/>
                  <a:gd name="T30" fmla="*/ 1 w 291"/>
                  <a:gd name="T31" fmla="*/ 0 h 123"/>
                  <a:gd name="T32" fmla="*/ 1 w 291"/>
                  <a:gd name="T33" fmla="*/ 0 h 123"/>
                  <a:gd name="T34" fmla="*/ 1 w 291"/>
                  <a:gd name="T35" fmla="*/ 0 h 1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123"/>
                  <a:gd name="T56" fmla="*/ 291 w 291"/>
                  <a:gd name="T57" fmla="*/ 123 h 1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123">
                    <a:moveTo>
                      <a:pt x="11" y="0"/>
                    </a:moveTo>
                    <a:lnTo>
                      <a:pt x="163" y="7"/>
                    </a:lnTo>
                    <a:lnTo>
                      <a:pt x="228" y="30"/>
                    </a:lnTo>
                    <a:lnTo>
                      <a:pt x="280" y="78"/>
                    </a:lnTo>
                    <a:lnTo>
                      <a:pt x="288" y="93"/>
                    </a:lnTo>
                    <a:lnTo>
                      <a:pt x="291" y="111"/>
                    </a:lnTo>
                    <a:lnTo>
                      <a:pt x="281" y="123"/>
                    </a:lnTo>
                    <a:lnTo>
                      <a:pt x="251" y="116"/>
                    </a:lnTo>
                    <a:lnTo>
                      <a:pt x="241" y="103"/>
                    </a:lnTo>
                    <a:lnTo>
                      <a:pt x="220" y="78"/>
                    </a:lnTo>
                    <a:lnTo>
                      <a:pt x="196" y="57"/>
                    </a:lnTo>
                    <a:lnTo>
                      <a:pt x="170" y="43"/>
                    </a:lnTo>
                    <a:lnTo>
                      <a:pt x="142" y="33"/>
                    </a:lnTo>
                    <a:lnTo>
                      <a:pt x="11" y="21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" name="Freeform 407"/>
              <p:cNvSpPr>
                <a:spLocks/>
              </p:cNvSpPr>
              <p:nvPr/>
            </p:nvSpPr>
            <p:spPr bwMode="auto">
              <a:xfrm>
                <a:off x="2633" y="1826"/>
                <a:ext cx="116" cy="331"/>
              </a:xfrm>
              <a:custGeom>
                <a:avLst/>
                <a:gdLst>
                  <a:gd name="T0" fmla="*/ 0 w 233"/>
                  <a:gd name="T1" fmla="*/ 1 h 662"/>
                  <a:gd name="T2" fmla="*/ 0 w 233"/>
                  <a:gd name="T3" fmla="*/ 1 h 662"/>
                  <a:gd name="T4" fmla="*/ 0 w 233"/>
                  <a:gd name="T5" fmla="*/ 1 h 662"/>
                  <a:gd name="T6" fmla="*/ 0 w 233"/>
                  <a:gd name="T7" fmla="*/ 1 h 662"/>
                  <a:gd name="T8" fmla="*/ 0 w 233"/>
                  <a:gd name="T9" fmla="*/ 1 h 662"/>
                  <a:gd name="T10" fmla="*/ 0 w 233"/>
                  <a:gd name="T11" fmla="*/ 1 h 662"/>
                  <a:gd name="T12" fmla="*/ 0 w 233"/>
                  <a:gd name="T13" fmla="*/ 2 h 662"/>
                  <a:gd name="T14" fmla="*/ 0 w 233"/>
                  <a:gd name="T15" fmla="*/ 2 h 662"/>
                  <a:gd name="T16" fmla="*/ 0 w 233"/>
                  <a:gd name="T17" fmla="*/ 2 h 662"/>
                  <a:gd name="T18" fmla="*/ 0 w 233"/>
                  <a:gd name="T19" fmla="*/ 2 h 662"/>
                  <a:gd name="T20" fmla="*/ 0 w 233"/>
                  <a:gd name="T21" fmla="*/ 2 h 662"/>
                  <a:gd name="T22" fmla="*/ 0 w 233"/>
                  <a:gd name="T23" fmla="*/ 2 h 662"/>
                  <a:gd name="T24" fmla="*/ 0 w 233"/>
                  <a:gd name="T25" fmla="*/ 1 h 662"/>
                  <a:gd name="T26" fmla="*/ 0 w 233"/>
                  <a:gd name="T27" fmla="*/ 1 h 662"/>
                  <a:gd name="T28" fmla="*/ 0 w 233"/>
                  <a:gd name="T29" fmla="*/ 1 h 662"/>
                  <a:gd name="T30" fmla="*/ 0 w 233"/>
                  <a:gd name="T31" fmla="*/ 1 h 662"/>
                  <a:gd name="T32" fmla="*/ 0 w 233"/>
                  <a:gd name="T33" fmla="*/ 1 h 662"/>
                  <a:gd name="T34" fmla="*/ 0 w 233"/>
                  <a:gd name="T35" fmla="*/ 0 h 662"/>
                  <a:gd name="T36" fmla="*/ 0 w 233"/>
                  <a:gd name="T37" fmla="*/ 1 h 662"/>
                  <a:gd name="T38" fmla="*/ 0 w 233"/>
                  <a:gd name="T39" fmla="*/ 1 h 6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3"/>
                  <a:gd name="T61" fmla="*/ 0 h 662"/>
                  <a:gd name="T62" fmla="*/ 233 w 233"/>
                  <a:gd name="T63" fmla="*/ 662 h 6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3" h="662">
                    <a:moveTo>
                      <a:pt x="44" y="21"/>
                    </a:moveTo>
                    <a:lnTo>
                      <a:pt x="53" y="102"/>
                    </a:lnTo>
                    <a:lnTo>
                      <a:pt x="67" y="184"/>
                    </a:lnTo>
                    <a:lnTo>
                      <a:pt x="93" y="245"/>
                    </a:lnTo>
                    <a:lnTo>
                      <a:pt x="157" y="403"/>
                    </a:lnTo>
                    <a:lnTo>
                      <a:pt x="192" y="508"/>
                    </a:lnTo>
                    <a:lnTo>
                      <a:pt x="233" y="629"/>
                    </a:lnTo>
                    <a:lnTo>
                      <a:pt x="231" y="650"/>
                    </a:lnTo>
                    <a:lnTo>
                      <a:pt x="215" y="662"/>
                    </a:lnTo>
                    <a:lnTo>
                      <a:pt x="196" y="662"/>
                    </a:lnTo>
                    <a:lnTo>
                      <a:pt x="182" y="645"/>
                    </a:lnTo>
                    <a:lnTo>
                      <a:pt x="145" y="524"/>
                    </a:lnTo>
                    <a:lnTo>
                      <a:pt x="120" y="415"/>
                    </a:lnTo>
                    <a:lnTo>
                      <a:pt x="46" y="189"/>
                    </a:lnTo>
                    <a:lnTo>
                      <a:pt x="20" y="106"/>
                    </a:lnTo>
                    <a:lnTo>
                      <a:pt x="0" y="22"/>
                    </a:lnTo>
                    <a:lnTo>
                      <a:pt x="6" y="5"/>
                    </a:lnTo>
                    <a:lnTo>
                      <a:pt x="21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" name="Freeform 408"/>
              <p:cNvSpPr>
                <a:spLocks/>
              </p:cNvSpPr>
              <p:nvPr/>
            </p:nvSpPr>
            <p:spPr bwMode="auto">
              <a:xfrm>
                <a:off x="2748" y="2109"/>
                <a:ext cx="416" cy="60"/>
              </a:xfrm>
              <a:custGeom>
                <a:avLst/>
                <a:gdLst>
                  <a:gd name="T0" fmla="*/ 1 w 831"/>
                  <a:gd name="T1" fmla="*/ 0 h 122"/>
                  <a:gd name="T2" fmla="*/ 1 w 831"/>
                  <a:gd name="T3" fmla="*/ 0 h 122"/>
                  <a:gd name="T4" fmla="*/ 1 w 831"/>
                  <a:gd name="T5" fmla="*/ 0 h 122"/>
                  <a:gd name="T6" fmla="*/ 2 w 831"/>
                  <a:gd name="T7" fmla="*/ 0 h 122"/>
                  <a:gd name="T8" fmla="*/ 2 w 831"/>
                  <a:gd name="T9" fmla="*/ 0 h 122"/>
                  <a:gd name="T10" fmla="*/ 2 w 831"/>
                  <a:gd name="T11" fmla="*/ 0 h 122"/>
                  <a:gd name="T12" fmla="*/ 2 w 831"/>
                  <a:gd name="T13" fmla="*/ 0 h 122"/>
                  <a:gd name="T14" fmla="*/ 2 w 831"/>
                  <a:gd name="T15" fmla="*/ 0 h 122"/>
                  <a:gd name="T16" fmla="*/ 2 w 831"/>
                  <a:gd name="T17" fmla="*/ 0 h 122"/>
                  <a:gd name="T18" fmla="*/ 2 w 831"/>
                  <a:gd name="T19" fmla="*/ 0 h 122"/>
                  <a:gd name="T20" fmla="*/ 2 w 831"/>
                  <a:gd name="T21" fmla="*/ 0 h 122"/>
                  <a:gd name="T22" fmla="*/ 1 w 831"/>
                  <a:gd name="T23" fmla="*/ 0 h 122"/>
                  <a:gd name="T24" fmla="*/ 1 w 831"/>
                  <a:gd name="T25" fmla="*/ 0 h 122"/>
                  <a:gd name="T26" fmla="*/ 0 w 831"/>
                  <a:gd name="T27" fmla="*/ 0 h 122"/>
                  <a:gd name="T28" fmla="*/ 1 w 831"/>
                  <a:gd name="T29" fmla="*/ 0 h 122"/>
                  <a:gd name="T30" fmla="*/ 1 w 831"/>
                  <a:gd name="T31" fmla="*/ 0 h 122"/>
                  <a:gd name="T32" fmla="*/ 1 w 831"/>
                  <a:gd name="T33" fmla="*/ 0 h 122"/>
                  <a:gd name="T34" fmla="*/ 1 w 831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1"/>
                  <a:gd name="T55" fmla="*/ 0 h 122"/>
                  <a:gd name="T56" fmla="*/ 831 w 831"/>
                  <a:gd name="T57" fmla="*/ 122 h 1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1" h="122">
                    <a:moveTo>
                      <a:pt x="26" y="89"/>
                    </a:moveTo>
                    <a:lnTo>
                      <a:pt x="176" y="69"/>
                    </a:lnTo>
                    <a:lnTo>
                      <a:pt x="318" y="56"/>
                    </a:lnTo>
                    <a:lnTo>
                      <a:pt x="562" y="23"/>
                    </a:lnTo>
                    <a:lnTo>
                      <a:pt x="676" y="8"/>
                    </a:lnTo>
                    <a:lnTo>
                      <a:pt x="805" y="0"/>
                    </a:lnTo>
                    <a:lnTo>
                      <a:pt x="825" y="9"/>
                    </a:lnTo>
                    <a:lnTo>
                      <a:pt x="831" y="26"/>
                    </a:lnTo>
                    <a:lnTo>
                      <a:pt x="825" y="43"/>
                    </a:lnTo>
                    <a:lnTo>
                      <a:pt x="805" y="51"/>
                    </a:lnTo>
                    <a:lnTo>
                      <a:pt x="564" y="70"/>
                    </a:lnTo>
                    <a:lnTo>
                      <a:pt x="451" y="86"/>
                    </a:lnTo>
                    <a:lnTo>
                      <a:pt x="322" y="99"/>
                    </a:lnTo>
                    <a:lnTo>
                      <a:pt x="0" y="122"/>
                    </a:lnTo>
                    <a:lnTo>
                      <a:pt x="3" y="108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Freeform 409"/>
              <p:cNvSpPr>
                <a:spLocks/>
              </p:cNvSpPr>
              <p:nvPr/>
            </p:nvSpPr>
            <p:spPr bwMode="auto">
              <a:xfrm>
                <a:off x="3136" y="1620"/>
                <a:ext cx="87" cy="515"/>
              </a:xfrm>
              <a:custGeom>
                <a:avLst/>
                <a:gdLst>
                  <a:gd name="T0" fmla="*/ 1 w 172"/>
                  <a:gd name="T1" fmla="*/ 1 h 1030"/>
                  <a:gd name="T2" fmla="*/ 1 w 172"/>
                  <a:gd name="T3" fmla="*/ 1 h 1030"/>
                  <a:gd name="T4" fmla="*/ 1 w 172"/>
                  <a:gd name="T5" fmla="*/ 1 h 1030"/>
                  <a:gd name="T6" fmla="*/ 1 w 172"/>
                  <a:gd name="T7" fmla="*/ 1 h 1030"/>
                  <a:gd name="T8" fmla="*/ 1 w 172"/>
                  <a:gd name="T9" fmla="*/ 2 h 1030"/>
                  <a:gd name="T10" fmla="*/ 1 w 172"/>
                  <a:gd name="T11" fmla="*/ 2 h 1030"/>
                  <a:gd name="T12" fmla="*/ 1 w 172"/>
                  <a:gd name="T13" fmla="*/ 2 h 1030"/>
                  <a:gd name="T14" fmla="*/ 1 w 172"/>
                  <a:gd name="T15" fmla="*/ 2 h 1030"/>
                  <a:gd name="T16" fmla="*/ 1 w 172"/>
                  <a:gd name="T17" fmla="*/ 2 h 1030"/>
                  <a:gd name="T18" fmla="*/ 1 w 172"/>
                  <a:gd name="T19" fmla="*/ 3 h 1030"/>
                  <a:gd name="T20" fmla="*/ 1 w 172"/>
                  <a:gd name="T21" fmla="*/ 3 h 1030"/>
                  <a:gd name="T22" fmla="*/ 0 w 172"/>
                  <a:gd name="T23" fmla="*/ 2 h 1030"/>
                  <a:gd name="T24" fmla="*/ 1 w 172"/>
                  <a:gd name="T25" fmla="*/ 2 h 1030"/>
                  <a:gd name="T26" fmla="*/ 1 w 172"/>
                  <a:gd name="T27" fmla="*/ 2 h 1030"/>
                  <a:gd name="T28" fmla="*/ 1 w 172"/>
                  <a:gd name="T29" fmla="*/ 2 h 1030"/>
                  <a:gd name="T30" fmla="*/ 1 w 172"/>
                  <a:gd name="T31" fmla="*/ 2 h 1030"/>
                  <a:gd name="T32" fmla="*/ 1 w 172"/>
                  <a:gd name="T33" fmla="*/ 1 h 1030"/>
                  <a:gd name="T34" fmla="*/ 1 w 172"/>
                  <a:gd name="T35" fmla="*/ 1 h 1030"/>
                  <a:gd name="T36" fmla="*/ 1 w 172"/>
                  <a:gd name="T37" fmla="*/ 1 h 1030"/>
                  <a:gd name="T38" fmla="*/ 1 w 172"/>
                  <a:gd name="T39" fmla="*/ 1 h 1030"/>
                  <a:gd name="T40" fmla="*/ 1 w 172"/>
                  <a:gd name="T41" fmla="*/ 1 h 1030"/>
                  <a:gd name="T42" fmla="*/ 1 w 172"/>
                  <a:gd name="T43" fmla="*/ 0 h 1030"/>
                  <a:gd name="T44" fmla="*/ 1 w 172"/>
                  <a:gd name="T45" fmla="*/ 1 h 1030"/>
                  <a:gd name="T46" fmla="*/ 1 w 172"/>
                  <a:gd name="T47" fmla="*/ 1 h 1030"/>
                  <a:gd name="T48" fmla="*/ 1 w 172"/>
                  <a:gd name="T49" fmla="*/ 1 h 10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2"/>
                  <a:gd name="T76" fmla="*/ 0 h 1030"/>
                  <a:gd name="T77" fmla="*/ 172 w 172"/>
                  <a:gd name="T78" fmla="*/ 1030 h 10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2" h="1030">
                    <a:moveTo>
                      <a:pt x="162" y="14"/>
                    </a:moveTo>
                    <a:lnTo>
                      <a:pt x="172" y="111"/>
                    </a:lnTo>
                    <a:lnTo>
                      <a:pt x="165" y="265"/>
                    </a:lnTo>
                    <a:lnTo>
                      <a:pt x="146" y="398"/>
                    </a:lnTo>
                    <a:lnTo>
                      <a:pt x="120" y="531"/>
                    </a:lnTo>
                    <a:lnTo>
                      <a:pt x="92" y="687"/>
                    </a:lnTo>
                    <a:lnTo>
                      <a:pt x="72" y="852"/>
                    </a:lnTo>
                    <a:lnTo>
                      <a:pt x="65" y="930"/>
                    </a:lnTo>
                    <a:lnTo>
                      <a:pt x="51" y="1009"/>
                    </a:lnTo>
                    <a:lnTo>
                      <a:pt x="40" y="1026"/>
                    </a:lnTo>
                    <a:lnTo>
                      <a:pt x="21" y="1030"/>
                    </a:lnTo>
                    <a:lnTo>
                      <a:pt x="0" y="1001"/>
                    </a:lnTo>
                    <a:lnTo>
                      <a:pt x="18" y="849"/>
                    </a:lnTo>
                    <a:lnTo>
                      <a:pt x="40" y="678"/>
                    </a:lnTo>
                    <a:lnTo>
                      <a:pt x="56" y="597"/>
                    </a:lnTo>
                    <a:lnTo>
                      <a:pt x="71" y="524"/>
                    </a:lnTo>
                    <a:lnTo>
                      <a:pt x="101" y="389"/>
                    </a:lnTo>
                    <a:lnTo>
                      <a:pt x="134" y="101"/>
                    </a:lnTo>
                    <a:lnTo>
                      <a:pt x="123" y="44"/>
                    </a:lnTo>
                    <a:lnTo>
                      <a:pt x="129" y="21"/>
                    </a:lnTo>
                    <a:lnTo>
                      <a:pt x="143" y="4"/>
                    </a:lnTo>
                    <a:lnTo>
                      <a:pt x="156" y="0"/>
                    </a:lnTo>
                    <a:lnTo>
                      <a:pt x="16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Freeform 410"/>
              <p:cNvSpPr>
                <a:spLocks/>
              </p:cNvSpPr>
              <p:nvPr/>
            </p:nvSpPr>
            <p:spPr bwMode="auto">
              <a:xfrm>
                <a:off x="2632" y="1615"/>
                <a:ext cx="568" cy="155"/>
              </a:xfrm>
              <a:custGeom>
                <a:avLst/>
                <a:gdLst>
                  <a:gd name="T0" fmla="*/ 2 w 1137"/>
                  <a:gd name="T1" fmla="*/ 0 h 312"/>
                  <a:gd name="T2" fmla="*/ 1 w 1137"/>
                  <a:gd name="T3" fmla="*/ 0 h 312"/>
                  <a:gd name="T4" fmla="*/ 1 w 1137"/>
                  <a:gd name="T5" fmla="*/ 0 h 312"/>
                  <a:gd name="T6" fmla="*/ 1 w 1137"/>
                  <a:gd name="T7" fmla="*/ 0 h 312"/>
                  <a:gd name="T8" fmla="*/ 0 w 1137"/>
                  <a:gd name="T9" fmla="*/ 0 h 312"/>
                  <a:gd name="T10" fmla="*/ 0 w 1137"/>
                  <a:gd name="T11" fmla="*/ 0 h 312"/>
                  <a:gd name="T12" fmla="*/ 0 w 1137"/>
                  <a:gd name="T13" fmla="*/ 0 h 312"/>
                  <a:gd name="T14" fmla="*/ 0 w 1137"/>
                  <a:gd name="T15" fmla="*/ 0 h 312"/>
                  <a:gd name="T16" fmla="*/ 0 w 1137"/>
                  <a:gd name="T17" fmla="*/ 0 h 312"/>
                  <a:gd name="T18" fmla="*/ 0 w 1137"/>
                  <a:gd name="T19" fmla="*/ 0 h 312"/>
                  <a:gd name="T20" fmla="*/ 0 w 1137"/>
                  <a:gd name="T21" fmla="*/ 0 h 312"/>
                  <a:gd name="T22" fmla="*/ 0 w 1137"/>
                  <a:gd name="T23" fmla="*/ 0 h 312"/>
                  <a:gd name="T24" fmla="*/ 0 w 1137"/>
                  <a:gd name="T25" fmla="*/ 0 h 312"/>
                  <a:gd name="T26" fmla="*/ 0 w 1137"/>
                  <a:gd name="T27" fmla="*/ 0 h 312"/>
                  <a:gd name="T28" fmla="*/ 0 w 1137"/>
                  <a:gd name="T29" fmla="*/ 0 h 312"/>
                  <a:gd name="T30" fmla="*/ 0 w 1137"/>
                  <a:gd name="T31" fmla="*/ 0 h 312"/>
                  <a:gd name="T32" fmla="*/ 0 w 1137"/>
                  <a:gd name="T33" fmla="*/ 0 h 312"/>
                  <a:gd name="T34" fmla="*/ 0 w 1137"/>
                  <a:gd name="T35" fmla="*/ 0 h 312"/>
                  <a:gd name="T36" fmla="*/ 0 w 1137"/>
                  <a:gd name="T37" fmla="*/ 0 h 312"/>
                  <a:gd name="T38" fmla="*/ 0 w 1137"/>
                  <a:gd name="T39" fmla="*/ 0 h 312"/>
                  <a:gd name="T40" fmla="*/ 1 w 1137"/>
                  <a:gd name="T41" fmla="*/ 0 h 312"/>
                  <a:gd name="T42" fmla="*/ 1 w 1137"/>
                  <a:gd name="T43" fmla="*/ 0 h 312"/>
                  <a:gd name="T44" fmla="*/ 1 w 1137"/>
                  <a:gd name="T45" fmla="*/ 0 h 312"/>
                  <a:gd name="T46" fmla="*/ 2 w 1137"/>
                  <a:gd name="T47" fmla="*/ 0 h 312"/>
                  <a:gd name="T48" fmla="*/ 2 w 1137"/>
                  <a:gd name="T49" fmla="*/ 0 h 312"/>
                  <a:gd name="T50" fmla="*/ 2 w 1137"/>
                  <a:gd name="T51" fmla="*/ 0 h 312"/>
                  <a:gd name="T52" fmla="*/ 2 w 1137"/>
                  <a:gd name="T53" fmla="*/ 0 h 3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7"/>
                  <a:gd name="T82" fmla="*/ 0 h 312"/>
                  <a:gd name="T83" fmla="*/ 1137 w 1137"/>
                  <a:gd name="T84" fmla="*/ 312 h 3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7" h="312">
                    <a:moveTo>
                      <a:pt x="1128" y="21"/>
                    </a:moveTo>
                    <a:lnTo>
                      <a:pt x="989" y="41"/>
                    </a:lnTo>
                    <a:lnTo>
                      <a:pt x="867" y="57"/>
                    </a:lnTo>
                    <a:lnTo>
                      <a:pt x="609" y="97"/>
                    </a:lnTo>
                    <a:lnTo>
                      <a:pt x="470" y="132"/>
                    </a:lnTo>
                    <a:lnTo>
                      <a:pt x="336" y="174"/>
                    </a:lnTo>
                    <a:lnTo>
                      <a:pt x="250" y="197"/>
                    </a:lnTo>
                    <a:lnTo>
                      <a:pt x="175" y="219"/>
                    </a:lnTo>
                    <a:lnTo>
                      <a:pt x="107" y="252"/>
                    </a:lnTo>
                    <a:lnTo>
                      <a:pt x="38" y="304"/>
                    </a:lnTo>
                    <a:lnTo>
                      <a:pt x="22" y="312"/>
                    </a:lnTo>
                    <a:lnTo>
                      <a:pt x="7" y="304"/>
                    </a:lnTo>
                    <a:lnTo>
                      <a:pt x="0" y="290"/>
                    </a:lnTo>
                    <a:lnTo>
                      <a:pt x="7" y="274"/>
                    </a:lnTo>
                    <a:lnTo>
                      <a:pt x="43" y="242"/>
                    </a:lnTo>
                    <a:lnTo>
                      <a:pt x="79" y="217"/>
                    </a:lnTo>
                    <a:lnTo>
                      <a:pt x="152" y="181"/>
                    </a:lnTo>
                    <a:lnTo>
                      <a:pt x="232" y="156"/>
                    </a:lnTo>
                    <a:lnTo>
                      <a:pt x="323" y="132"/>
                    </a:lnTo>
                    <a:lnTo>
                      <a:pt x="460" y="90"/>
                    </a:lnTo>
                    <a:lnTo>
                      <a:pt x="600" y="56"/>
                    </a:lnTo>
                    <a:lnTo>
                      <a:pt x="856" y="14"/>
                    </a:lnTo>
                    <a:lnTo>
                      <a:pt x="979" y="4"/>
                    </a:lnTo>
                    <a:lnTo>
                      <a:pt x="1124" y="0"/>
                    </a:lnTo>
                    <a:lnTo>
                      <a:pt x="1137" y="9"/>
                    </a:lnTo>
                    <a:lnTo>
                      <a:pt x="11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" name="Freeform 411"/>
              <p:cNvSpPr>
                <a:spLocks/>
              </p:cNvSpPr>
              <p:nvPr/>
            </p:nvSpPr>
            <p:spPr bwMode="auto">
              <a:xfrm>
                <a:off x="2669" y="1660"/>
                <a:ext cx="232" cy="261"/>
              </a:xfrm>
              <a:custGeom>
                <a:avLst/>
                <a:gdLst>
                  <a:gd name="T0" fmla="*/ 0 w 465"/>
                  <a:gd name="T1" fmla="*/ 2 h 520"/>
                  <a:gd name="T2" fmla="*/ 0 w 465"/>
                  <a:gd name="T3" fmla="*/ 1 h 520"/>
                  <a:gd name="T4" fmla="*/ 0 w 465"/>
                  <a:gd name="T5" fmla="*/ 1 h 520"/>
                  <a:gd name="T6" fmla="*/ 0 w 465"/>
                  <a:gd name="T7" fmla="*/ 1 h 520"/>
                  <a:gd name="T8" fmla="*/ 0 w 465"/>
                  <a:gd name="T9" fmla="*/ 1 h 520"/>
                  <a:gd name="T10" fmla="*/ 0 w 465"/>
                  <a:gd name="T11" fmla="*/ 1 h 520"/>
                  <a:gd name="T12" fmla="*/ 0 w 465"/>
                  <a:gd name="T13" fmla="*/ 1 h 520"/>
                  <a:gd name="T14" fmla="*/ 0 w 465"/>
                  <a:gd name="T15" fmla="*/ 1 h 520"/>
                  <a:gd name="T16" fmla="*/ 0 w 465"/>
                  <a:gd name="T17" fmla="*/ 1 h 520"/>
                  <a:gd name="T18" fmla="*/ 0 w 465"/>
                  <a:gd name="T19" fmla="*/ 1 h 520"/>
                  <a:gd name="T20" fmla="*/ 0 w 465"/>
                  <a:gd name="T21" fmla="*/ 0 h 520"/>
                  <a:gd name="T22" fmla="*/ 0 w 465"/>
                  <a:gd name="T23" fmla="*/ 1 h 520"/>
                  <a:gd name="T24" fmla="*/ 0 w 465"/>
                  <a:gd name="T25" fmla="*/ 1 h 520"/>
                  <a:gd name="T26" fmla="*/ 0 w 465"/>
                  <a:gd name="T27" fmla="*/ 1 h 520"/>
                  <a:gd name="T28" fmla="*/ 0 w 465"/>
                  <a:gd name="T29" fmla="*/ 1 h 520"/>
                  <a:gd name="T30" fmla="*/ 0 w 465"/>
                  <a:gd name="T31" fmla="*/ 1 h 520"/>
                  <a:gd name="T32" fmla="*/ 0 w 465"/>
                  <a:gd name="T33" fmla="*/ 1 h 520"/>
                  <a:gd name="T34" fmla="*/ 0 w 465"/>
                  <a:gd name="T35" fmla="*/ 1 h 520"/>
                  <a:gd name="T36" fmla="*/ 0 w 465"/>
                  <a:gd name="T37" fmla="*/ 1 h 520"/>
                  <a:gd name="T38" fmla="*/ 0 w 465"/>
                  <a:gd name="T39" fmla="*/ 1 h 520"/>
                  <a:gd name="T40" fmla="*/ 0 w 465"/>
                  <a:gd name="T41" fmla="*/ 1 h 520"/>
                  <a:gd name="T42" fmla="*/ 0 w 465"/>
                  <a:gd name="T43" fmla="*/ 1 h 520"/>
                  <a:gd name="T44" fmla="*/ 0 w 465"/>
                  <a:gd name="T45" fmla="*/ 1 h 520"/>
                  <a:gd name="T46" fmla="*/ 0 w 465"/>
                  <a:gd name="T47" fmla="*/ 2 h 520"/>
                  <a:gd name="T48" fmla="*/ 0 w 465"/>
                  <a:gd name="T49" fmla="*/ 2 h 520"/>
                  <a:gd name="T50" fmla="*/ 0 w 465"/>
                  <a:gd name="T51" fmla="*/ 2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65"/>
                  <a:gd name="T79" fmla="*/ 0 h 520"/>
                  <a:gd name="T80" fmla="*/ 465 w 465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65" h="520">
                    <a:moveTo>
                      <a:pt x="30" y="513"/>
                    </a:moveTo>
                    <a:lnTo>
                      <a:pt x="0" y="306"/>
                    </a:lnTo>
                    <a:lnTo>
                      <a:pt x="5" y="260"/>
                    </a:lnTo>
                    <a:lnTo>
                      <a:pt x="19" y="215"/>
                    </a:lnTo>
                    <a:lnTo>
                      <a:pt x="42" y="173"/>
                    </a:lnTo>
                    <a:lnTo>
                      <a:pt x="75" y="131"/>
                    </a:lnTo>
                    <a:lnTo>
                      <a:pt x="142" y="92"/>
                    </a:lnTo>
                    <a:lnTo>
                      <a:pt x="222" y="62"/>
                    </a:lnTo>
                    <a:lnTo>
                      <a:pt x="294" y="40"/>
                    </a:lnTo>
                    <a:lnTo>
                      <a:pt x="367" y="21"/>
                    </a:lnTo>
                    <a:lnTo>
                      <a:pt x="452" y="0"/>
                    </a:lnTo>
                    <a:lnTo>
                      <a:pt x="465" y="6"/>
                    </a:lnTo>
                    <a:lnTo>
                      <a:pt x="459" y="19"/>
                    </a:lnTo>
                    <a:lnTo>
                      <a:pt x="376" y="45"/>
                    </a:lnTo>
                    <a:lnTo>
                      <a:pt x="308" y="73"/>
                    </a:lnTo>
                    <a:lnTo>
                      <a:pt x="239" y="103"/>
                    </a:lnTo>
                    <a:lnTo>
                      <a:pt x="162" y="138"/>
                    </a:lnTo>
                    <a:lnTo>
                      <a:pt x="110" y="168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3" y="325"/>
                    </a:lnTo>
                    <a:lnTo>
                      <a:pt x="34" y="411"/>
                    </a:lnTo>
                    <a:lnTo>
                      <a:pt x="50" y="507"/>
                    </a:lnTo>
                    <a:lnTo>
                      <a:pt x="43" y="520"/>
                    </a:lnTo>
                    <a:lnTo>
                      <a:pt x="30" y="5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" name="Freeform 412"/>
              <p:cNvSpPr>
                <a:spLocks/>
              </p:cNvSpPr>
              <p:nvPr/>
            </p:nvSpPr>
            <p:spPr bwMode="auto">
              <a:xfrm>
                <a:off x="2562" y="2414"/>
                <a:ext cx="21" cy="87"/>
              </a:xfrm>
              <a:custGeom>
                <a:avLst/>
                <a:gdLst>
                  <a:gd name="T0" fmla="*/ 1 w 42"/>
                  <a:gd name="T1" fmla="*/ 0 h 175"/>
                  <a:gd name="T2" fmla="*/ 1 w 42"/>
                  <a:gd name="T3" fmla="*/ 0 h 175"/>
                  <a:gd name="T4" fmla="*/ 1 w 42"/>
                  <a:gd name="T5" fmla="*/ 0 h 175"/>
                  <a:gd name="T6" fmla="*/ 1 w 42"/>
                  <a:gd name="T7" fmla="*/ 0 h 175"/>
                  <a:gd name="T8" fmla="*/ 0 w 42"/>
                  <a:gd name="T9" fmla="*/ 0 h 175"/>
                  <a:gd name="T10" fmla="*/ 1 w 42"/>
                  <a:gd name="T11" fmla="*/ 0 h 175"/>
                  <a:gd name="T12" fmla="*/ 1 w 42"/>
                  <a:gd name="T13" fmla="*/ 0 h 175"/>
                  <a:gd name="T14" fmla="*/ 1 w 42"/>
                  <a:gd name="T15" fmla="*/ 0 h 175"/>
                  <a:gd name="T16" fmla="*/ 1 w 42"/>
                  <a:gd name="T17" fmla="*/ 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75"/>
                  <a:gd name="T29" fmla="*/ 42 w 42"/>
                  <a:gd name="T30" fmla="*/ 175 h 1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75">
                    <a:moveTo>
                      <a:pt x="29" y="57"/>
                    </a:moveTo>
                    <a:lnTo>
                      <a:pt x="29" y="92"/>
                    </a:lnTo>
                    <a:lnTo>
                      <a:pt x="42" y="175"/>
                    </a:lnTo>
                    <a:lnTo>
                      <a:pt x="1" y="175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35" y="16"/>
                    </a:lnTo>
                    <a:lnTo>
                      <a:pt x="29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8" name="Oval 413"/>
            <p:cNvSpPr>
              <a:spLocks noChangeArrowheads="1"/>
            </p:cNvSpPr>
            <p:nvPr/>
          </p:nvSpPr>
          <p:spPr bwMode="auto">
            <a:xfrm>
              <a:off x="3496" y="3072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59" name="Line 414"/>
            <p:cNvSpPr>
              <a:spLocks noChangeShapeType="1"/>
            </p:cNvSpPr>
            <p:nvPr/>
          </p:nvSpPr>
          <p:spPr bwMode="auto">
            <a:xfrm>
              <a:off x="4176" y="3425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Line 415"/>
            <p:cNvSpPr>
              <a:spLocks noChangeShapeType="1"/>
            </p:cNvSpPr>
            <p:nvPr/>
          </p:nvSpPr>
          <p:spPr bwMode="auto">
            <a:xfrm>
              <a:off x="384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Rectangle 418"/>
            <p:cNvSpPr>
              <a:spLocks noChangeArrowheads="1"/>
            </p:cNvSpPr>
            <p:nvPr/>
          </p:nvSpPr>
          <p:spPr bwMode="auto">
            <a:xfrm>
              <a:off x="1104" y="960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①</a:t>
              </a:r>
            </a:p>
          </p:txBody>
        </p:sp>
        <p:sp>
          <p:nvSpPr>
            <p:cNvPr id="162" name="Rectangle 419"/>
            <p:cNvSpPr>
              <a:spLocks noChangeArrowheads="1"/>
            </p:cNvSpPr>
            <p:nvPr/>
          </p:nvSpPr>
          <p:spPr bwMode="auto">
            <a:xfrm>
              <a:off x="1872" y="163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②</a:t>
              </a:r>
            </a:p>
          </p:txBody>
        </p:sp>
        <p:sp>
          <p:nvSpPr>
            <p:cNvPr id="163" name="Rectangle 420"/>
            <p:cNvSpPr>
              <a:spLocks noChangeArrowheads="1"/>
            </p:cNvSpPr>
            <p:nvPr/>
          </p:nvSpPr>
          <p:spPr bwMode="auto">
            <a:xfrm>
              <a:off x="3936" y="283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③</a:t>
              </a:r>
            </a:p>
          </p:txBody>
        </p:sp>
        <p:sp>
          <p:nvSpPr>
            <p:cNvPr id="164" name="Rectangle 421"/>
            <p:cNvSpPr>
              <a:spLocks noChangeArrowheads="1"/>
            </p:cNvSpPr>
            <p:nvPr/>
          </p:nvSpPr>
          <p:spPr bwMode="auto">
            <a:xfrm>
              <a:off x="4320" y="3168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④</a:t>
              </a:r>
            </a:p>
          </p:txBody>
        </p:sp>
        <p:sp>
          <p:nvSpPr>
            <p:cNvPr id="165" name="Rectangle 424"/>
            <p:cNvSpPr>
              <a:spLocks noChangeArrowheads="1"/>
            </p:cNvSpPr>
            <p:nvPr/>
          </p:nvSpPr>
          <p:spPr bwMode="auto">
            <a:xfrm>
              <a:off x="2336" y="2274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인터넷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인터넷 구성 요소 </a:t>
            </a:r>
            <a:r>
              <a:rPr lang="en-US" altLang="ko-KR" smtClean="0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ko-KR" smtClean="0"/>
              <a:t>호스트</a:t>
            </a:r>
          </a:p>
          <a:p>
            <a:pPr lvl="1" eaLnBrk="1" hangingPunct="1"/>
            <a:r>
              <a:rPr lang="ko-KR" altLang="ko-KR" smtClean="0"/>
              <a:t>최종 </a:t>
            </a:r>
            <a:r>
              <a:rPr lang="ko-KR" altLang="en-US" smtClean="0"/>
              <a:t>사용자의 응용</a:t>
            </a:r>
            <a:r>
              <a:rPr lang="ko-KR" altLang="ko-KR" smtClean="0"/>
              <a:t> 프로그램을 수행하는 주체</a:t>
            </a:r>
            <a:endParaRPr lang="en-US" altLang="ko-KR" smtClean="0"/>
          </a:p>
          <a:p>
            <a:pPr lvl="1" eaLnBrk="1" hangingPunct="1"/>
            <a:endParaRPr lang="ko-KR" altLang="en-US" sz="800"/>
          </a:p>
          <a:p>
            <a:r>
              <a:rPr lang="ko-KR" altLang="ko-KR" smtClean="0"/>
              <a:t>라우터</a:t>
            </a:r>
            <a:endParaRPr lang="ko-KR" altLang="en-US" smtClean="0"/>
          </a:p>
          <a:p>
            <a:pPr lvl="1" eaLnBrk="1" hangingPunct="1"/>
            <a:r>
              <a:rPr lang="ko-KR" altLang="ko-KR" smtClean="0"/>
              <a:t>호스트에서 생성된 데이터를 여러</a:t>
            </a:r>
            <a:r>
              <a:rPr lang="ko-KR" altLang="en-US" smtClean="0"/>
              <a:t> </a:t>
            </a:r>
            <a:r>
              <a:rPr lang="ko-KR" altLang="ko-KR" smtClean="0"/>
              <a:t>네트워크를 거쳐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ko-KR" smtClean="0"/>
              <a:t>전송함으로써 서로 다른 네트워크에 속한 호스트 간에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ko-KR" smtClean="0"/>
              <a:t>데이터를 교환할 수</a:t>
            </a:r>
            <a:r>
              <a:rPr lang="ko-KR" altLang="en-US" smtClean="0"/>
              <a:t> </a:t>
            </a:r>
            <a:r>
              <a:rPr lang="ko-KR" altLang="ko-KR" smtClean="0"/>
              <a:t>있게 하는 장비</a:t>
            </a:r>
            <a:endParaRPr lang="en-US" altLang="ko-KR" smtClean="0"/>
          </a:p>
          <a:p>
            <a:pPr lvl="1" eaLnBrk="1" hangingPunct="1"/>
            <a:endParaRPr lang="ko-KR" altLang="en-US" sz="800"/>
          </a:p>
          <a:p>
            <a:r>
              <a:rPr lang="ko-KR" altLang="ko-KR" smtClean="0"/>
              <a:t>통신 프로토콜</a:t>
            </a:r>
            <a:endParaRPr lang="ko-KR" altLang="en-US" smtClean="0"/>
          </a:p>
          <a:p>
            <a:pPr lvl="1" eaLnBrk="1" hangingPunct="1"/>
            <a:r>
              <a:rPr lang="ko-KR" altLang="en-US" smtClean="0"/>
              <a:t>호스트와 라우터</a:t>
            </a:r>
            <a:r>
              <a:rPr lang="en-US" altLang="ko-KR" smtClean="0"/>
              <a:t>, </a:t>
            </a:r>
            <a:r>
              <a:rPr lang="ko-KR" altLang="en-US" smtClean="0"/>
              <a:t>라우터와 라우터</a:t>
            </a:r>
            <a:r>
              <a:rPr lang="en-US" altLang="ko-KR" smtClean="0"/>
              <a:t>, </a:t>
            </a:r>
            <a:r>
              <a:rPr lang="ko-KR" altLang="en-US" smtClean="0"/>
              <a:t>호스트와 호스트가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통신하기 위한 정해진 절차와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 </a:t>
            </a:r>
            <a:r>
              <a:rPr lang="en-US" altLang="ko-KR" smtClean="0"/>
              <a:t>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</a:p>
          <a:p>
            <a:pPr lvl="1" eaLnBrk="1" hangingPunct="1"/>
            <a:r>
              <a:rPr lang="ko-KR" altLang="en-US" dirty="0" smtClean="0"/>
              <a:t>인터넷의 핵심 프로토콜인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비롯한 각종 프로토콜</a:t>
            </a:r>
          </a:p>
          <a:p>
            <a:pPr lvl="1" eaLnBrk="1" hangingPunct="1"/>
            <a:r>
              <a:rPr lang="ko-KR" altLang="en-US" dirty="0" smtClean="0"/>
              <a:t>운영체제의 일부로 구현되며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프로그램은 운영체제가 제공하는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TCP/IP </a:t>
            </a:r>
            <a:r>
              <a:rPr lang="ko-KR" altLang="en-US" dirty="0" smtClean="0"/>
              <a:t>프로토콜의 서비스를 사용해 통신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 </a:t>
            </a:r>
            <a:r>
              <a:rPr lang="en-US" altLang="ko-KR" smtClean="0"/>
              <a:t>(2)</a:t>
            </a:r>
          </a:p>
        </p:txBody>
      </p:sp>
      <p:grpSp>
        <p:nvGrpSpPr>
          <p:cNvPr id="167" name="Group 38"/>
          <p:cNvGrpSpPr>
            <a:grpSpLocks/>
          </p:cNvGrpSpPr>
          <p:nvPr/>
        </p:nvGrpSpPr>
        <p:grpSpPr bwMode="auto">
          <a:xfrm>
            <a:off x="1905000" y="1219200"/>
            <a:ext cx="8382000" cy="5348288"/>
            <a:chOff x="240" y="678"/>
            <a:chExt cx="5280" cy="3369"/>
          </a:xfrm>
        </p:grpSpPr>
        <p:sp>
          <p:nvSpPr>
            <p:cNvPr id="168" name="Rectangle 5"/>
            <p:cNvSpPr>
              <a:spLocks noChangeArrowheads="1"/>
            </p:cNvSpPr>
            <p:nvPr/>
          </p:nvSpPr>
          <p:spPr bwMode="auto">
            <a:xfrm>
              <a:off x="336" y="2119"/>
              <a:ext cx="1440" cy="1200"/>
            </a:xfrm>
            <a:prstGeom prst="roundRect">
              <a:avLst>
                <a:gd name="adj" fmla="val 10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TCP/IP</a:t>
              </a:r>
            </a:p>
            <a:p>
              <a:pPr algn="ctr" eaLnBrk="1" hangingPunct="1"/>
              <a:r>
                <a:rPr lang="ko-KR" altLang="en-US" sz="2000" b="1"/>
                <a:t>프로토콜</a:t>
              </a:r>
            </a:p>
            <a:p>
              <a:pPr algn="ctr" eaLnBrk="1" hangingPunct="1"/>
              <a:r>
                <a:rPr lang="en-US" altLang="ko-KR" sz="2000" b="1"/>
                <a:t>(</a:t>
              </a:r>
              <a:r>
                <a:rPr lang="ko-KR" altLang="en-US" sz="2000" b="1"/>
                <a:t>운영체제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169" name="Oval 9"/>
            <p:cNvSpPr>
              <a:spLocks noChangeArrowheads="1"/>
            </p:cNvSpPr>
            <p:nvPr/>
          </p:nvSpPr>
          <p:spPr bwMode="auto">
            <a:xfrm>
              <a:off x="336" y="1063"/>
              <a:ext cx="1440" cy="6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프로그램</a:t>
              </a:r>
            </a:p>
          </p:txBody>
        </p:sp>
        <p:sp>
          <p:nvSpPr>
            <p:cNvPr id="170" name="Line 10"/>
            <p:cNvSpPr>
              <a:spLocks noChangeShapeType="1"/>
            </p:cNvSpPr>
            <p:nvPr/>
          </p:nvSpPr>
          <p:spPr bwMode="auto">
            <a:xfrm>
              <a:off x="1044" y="3699"/>
              <a:ext cx="8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Line 13"/>
            <p:cNvSpPr>
              <a:spLocks noChangeShapeType="1"/>
            </p:cNvSpPr>
            <p:nvPr/>
          </p:nvSpPr>
          <p:spPr bwMode="auto">
            <a:xfrm>
              <a:off x="1055" y="1735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1056" y="33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Line 16"/>
            <p:cNvSpPr>
              <a:spLocks noChangeShapeType="1"/>
            </p:cNvSpPr>
            <p:nvPr/>
          </p:nvSpPr>
          <p:spPr bwMode="auto">
            <a:xfrm>
              <a:off x="4704" y="33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Oval 17"/>
            <p:cNvSpPr>
              <a:spLocks noChangeArrowheads="1"/>
            </p:cNvSpPr>
            <p:nvPr/>
          </p:nvSpPr>
          <p:spPr bwMode="auto">
            <a:xfrm>
              <a:off x="1920" y="3367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75" name="Line 18"/>
            <p:cNvSpPr>
              <a:spLocks noChangeShapeType="1"/>
            </p:cNvSpPr>
            <p:nvPr/>
          </p:nvSpPr>
          <p:spPr bwMode="auto">
            <a:xfrm>
              <a:off x="3840" y="3699"/>
              <a:ext cx="8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Oval 19"/>
            <p:cNvSpPr>
              <a:spLocks noChangeArrowheads="1"/>
            </p:cNvSpPr>
            <p:nvPr/>
          </p:nvSpPr>
          <p:spPr bwMode="auto">
            <a:xfrm>
              <a:off x="3160" y="3367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77" name="Line 20"/>
            <p:cNvSpPr>
              <a:spLocks noChangeShapeType="1"/>
            </p:cNvSpPr>
            <p:nvPr/>
          </p:nvSpPr>
          <p:spPr bwMode="auto">
            <a:xfrm>
              <a:off x="2580" y="3699"/>
              <a:ext cx="58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Rectangle 21"/>
            <p:cNvSpPr>
              <a:spLocks noChangeArrowheads="1"/>
            </p:cNvSpPr>
            <p:nvPr/>
          </p:nvSpPr>
          <p:spPr bwMode="auto">
            <a:xfrm>
              <a:off x="3984" y="2119"/>
              <a:ext cx="1440" cy="1200"/>
            </a:xfrm>
            <a:prstGeom prst="roundRect">
              <a:avLst>
                <a:gd name="adj" fmla="val 102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TCP/IP</a:t>
              </a:r>
            </a:p>
            <a:p>
              <a:pPr algn="ctr" eaLnBrk="1" hangingPunct="1"/>
              <a:r>
                <a:rPr lang="ko-KR" altLang="en-US" sz="2000" b="1"/>
                <a:t>프로토콜</a:t>
              </a:r>
            </a:p>
            <a:p>
              <a:pPr algn="ctr" eaLnBrk="1" hangingPunct="1"/>
              <a:r>
                <a:rPr lang="en-US" altLang="ko-KR" sz="2000" b="1"/>
                <a:t>(</a:t>
              </a:r>
              <a:r>
                <a:rPr lang="ko-KR" altLang="en-US" sz="2000" b="1"/>
                <a:t>운영체제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179" name="Oval 22"/>
            <p:cNvSpPr>
              <a:spLocks noChangeArrowheads="1"/>
            </p:cNvSpPr>
            <p:nvPr/>
          </p:nvSpPr>
          <p:spPr bwMode="auto">
            <a:xfrm>
              <a:off x="3984" y="1063"/>
              <a:ext cx="1440" cy="6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프로그램</a:t>
              </a:r>
            </a:p>
          </p:txBody>
        </p:sp>
        <p:sp>
          <p:nvSpPr>
            <p:cNvPr id="180" name="Line 23"/>
            <p:cNvSpPr>
              <a:spLocks noChangeShapeType="1"/>
            </p:cNvSpPr>
            <p:nvPr/>
          </p:nvSpPr>
          <p:spPr bwMode="auto">
            <a:xfrm>
              <a:off x="4703" y="1735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Rectangle 24"/>
            <p:cNvSpPr>
              <a:spLocks noChangeArrowheads="1"/>
            </p:cNvSpPr>
            <p:nvPr/>
          </p:nvSpPr>
          <p:spPr bwMode="auto">
            <a:xfrm>
              <a:off x="240" y="967"/>
              <a:ext cx="1632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182" name="Rectangle 25"/>
            <p:cNvSpPr>
              <a:spLocks noChangeArrowheads="1"/>
            </p:cNvSpPr>
            <p:nvPr/>
          </p:nvSpPr>
          <p:spPr bwMode="auto">
            <a:xfrm>
              <a:off x="3888" y="967"/>
              <a:ext cx="1632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183" name="Rectangle 26"/>
            <p:cNvSpPr>
              <a:spLocks noChangeArrowheads="1"/>
            </p:cNvSpPr>
            <p:nvPr/>
          </p:nvSpPr>
          <p:spPr bwMode="auto">
            <a:xfrm>
              <a:off x="240" y="678"/>
              <a:ext cx="16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sp>
          <p:nvSpPr>
            <p:cNvPr id="184" name="Rectangle 27"/>
            <p:cNvSpPr>
              <a:spLocks noChangeArrowheads="1"/>
            </p:cNvSpPr>
            <p:nvPr/>
          </p:nvSpPr>
          <p:spPr bwMode="auto">
            <a:xfrm>
              <a:off x="3840" y="679"/>
              <a:ext cx="16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TCP/IP </a:t>
            </a:r>
            <a:r>
              <a:rPr lang="ko-KR" altLang="en-US" smtClean="0"/>
              <a:t>프로토콜 구조 </a:t>
            </a:r>
            <a:r>
              <a:rPr lang="en-US" altLang="ko-KR" smtClean="0"/>
              <a:t>(1)</a:t>
            </a:r>
          </a:p>
        </p:txBody>
      </p:sp>
      <p:sp>
        <p:nvSpPr>
          <p:cNvPr id="10243" name="Rectangle 12"/>
          <p:cNvSpPr>
            <a:spLocks noGrp="1" noChangeArrowheads="1"/>
          </p:cNvSpPr>
          <p:nvPr>
            <p:ph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mtClean="0"/>
              <a:t>TCP/IP </a:t>
            </a:r>
            <a:r>
              <a:rPr lang="ko-KR" altLang="en-US" smtClean="0"/>
              <a:t>프로토콜 구조</a:t>
            </a:r>
          </a:p>
          <a:p>
            <a:pPr lvl="1" eaLnBrk="1" hangingPunct="1"/>
            <a:r>
              <a:rPr lang="ko-KR" altLang="en-US" smtClean="0"/>
              <a:t>계층적 구조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066800" y="2133600"/>
            <a:ext cx="6019800" cy="3048000"/>
            <a:chOff x="720" y="1392"/>
            <a:chExt cx="3792" cy="192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20" y="2832"/>
              <a:ext cx="1776" cy="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 dirty="0"/>
                <a:t>네트워크 접근 계층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0" y="2352"/>
              <a:ext cx="1776" cy="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 dirty="0"/>
                <a:t>인터넷 계층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720" y="1872"/>
              <a:ext cx="1776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전송 계층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0" y="1392"/>
              <a:ext cx="1776" cy="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계층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592" y="283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2000" b="1"/>
                <a:t>장치 드라이버</a:t>
              </a:r>
            </a:p>
            <a:p>
              <a:pPr eaLnBrk="1" hangingPunct="1"/>
              <a:r>
                <a:rPr lang="ko-KR" altLang="en-US" sz="2000" b="1"/>
                <a:t>네트워크 하드웨어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592" y="235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IP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592" y="187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TCP, UDP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592" y="139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Telnet, FTP, HTTP,</a:t>
              </a:r>
            </a:p>
            <a:p>
              <a:pPr eaLnBrk="1" hangingPunct="1"/>
              <a:r>
                <a:rPr lang="en-US" altLang="ko-KR" sz="2000" b="1"/>
                <a:t>SMTP, MIME, SNMP,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1401</Words>
  <Application>Microsoft Office PowerPoint</Application>
  <PresentationFormat>사용자 지정</PresentationFormat>
  <Paragraphs>359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1_Office 테마</vt:lpstr>
      <vt:lpstr>PowerPoint 프레젠테이션</vt:lpstr>
      <vt:lpstr>PowerPoint 프레젠테이션</vt:lpstr>
      <vt:lpstr>PowerPoint 프레젠테이션</vt:lpstr>
      <vt:lpstr>01 TCP/IP 프로토콜 개요</vt:lpstr>
      <vt:lpstr>인터넷 구성 요소 (1)</vt:lpstr>
      <vt:lpstr>인터넷 구성 요소 (2)</vt:lpstr>
      <vt:lpstr>TCP/IP 프로토콜 (1)</vt:lpstr>
      <vt:lpstr>TCP/IP 프로토콜 (2)</vt:lpstr>
      <vt:lpstr>TCP/IP 프로토콜 구조 (1)</vt:lpstr>
      <vt:lpstr>TCP/IP 프로토콜 구조 (2)</vt:lpstr>
      <vt:lpstr>TCP/IP 프로토콜 구조 (3)</vt:lpstr>
      <vt:lpstr>TCP/IP 프로토콜 구조 (4)</vt:lpstr>
      <vt:lpstr>TCP/IP 프로토콜 구조 (5)</vt:lpstr>
      <vt:lpstr>TCP/IP 프로토콜 구조 (6)</vt:lpstr>
      <vt:lpstr>데이터 전송 원리 (1)</vt:lpstr>
      <vt:lpstr>데이터 전송 원리 (2)</vt:lpstr>
      <vt:lpstr>데이터 전송 원리 (3)</vt:lpstr>
      <vt:lpstr>데이터 전송 원리 (4)</vt:lpstr>
      <vt:lpstr>데이터 전송 원리 (5)</vt:lpstr>
      <vt:lpstr>IP 주소, 포트 번호 (1)</vt:lpstr>
      <vt:lpstr>IP 주소, 포트 번호 (2)</vt:lpstr>
      <vt:lpstr>IP 주소, 포트 번호 (3)</vt:lpstr>
      <vt:lpstr>IP 주소, 포트 번호 (4)</vt:lpstr>
      <vt:lpstr>클라이언트-서버 모델</vt:lpstr>
      <vt:lpstr>02 소켓의 개념</vt:lpstr>
      <vt:lpstr>소켓의 개념 (1)</vt:lpstr>
      <vt:lpstr>소켓의 개념 (2)</vt:lpstr>
      <vt:lpstr>소켓의 개념 (3)</vt:lpstr>
      <vt:lpstr>소켓의 개념 (4)</vt:lpstr>
      <vt:lpstr>소켓의 개념 (5)</vt:lpstr>
      <vt:lpstr>03 소켓의 특징과 구조</vt:lpstr>
      <vt:lpstr>윈도우 소켓 (1)</vt:lpstr>
      <vt:lpstr>윈도우 소켓 (2)</vt:lpstr>
      <vt:lpstr>윈도우 소켓 (3)</vt:lpstr>
      <vt:lpstr>윈도우 소켓 (4)</vt:lpstr>
      <vt:lpstr>윈도우 소켓 (5)</vt:lpstr>
      <vt:lpstr>윈도우 소켓 (6)</vt:lpstr>
      <vt:lpstr>04 소켓 프로그램 맛보기</vt:lpstr>
      <vt:lpstr>윈도우 소켓 프로그램 맛보기 (1)</vt:lpstr>
      <vt:lpstr>윈도우 소켓 프로그램 맛보기 (2)</vt:lpstr>
      <vt:lpstr>윈도우 소켓 프로그램 맛보기 (3)</vt:lpstr>
      <vt:lpstr>윈도우 소켓 프로그램 맛보기 (4)</vt:lpstr>
      <vt:lpstr>윈도우 소켓 프로그램 맛보기 (5)</vt:lpstr>
      <vt:lpstr>리눅스 소켓 프로그램 맛보기 (1)</vt:lpstr>
      <vt:lpstr>리눅스 소켓 프로그램 맛보기 (2)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swkim</cp:lastModifiedBy>
  <cp:revision>71</cp:revision>
  <cp:lastPrinted>1601-01-01T00:00:00Z</cp:lastPrinted>
  <dcterms:created xsi:type="dcterms:W3CDTF">1601-01-01T00:00:00Z</dcterms:created>
  <dcterms:modified xsi:type="dcterms:W3CDTF">2022-08-14T14:43:33Z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