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  <p:sldMasterId id="2147483680" r:id="rId2"/>
  </p:sldMasterIdLst>
  <p:notesMasterIdLst>
    <p:notesMasterId r:id="rId29"/>
  </p:notesMasterIdLst>
  <p:handoutMasterIdLst>
    <p:handoutMasterId r:id="rId30"/>
  </p:handoutMasterIdLst>
  <p:sldIdLst>
    <p:sldId id="276" r:id="rId3"/>
    <p:sldId id="280" r:id="rId4"/>
    <p:sldId id="277" r:id="rId5"/>
    <p:sldId id="278" r:id="rId6"/>
    <p:sldId id="259" r:id="rId7"/>
    <p:sldId id="260" r:id="rId8"/>
    <p:sldId id="261" r:id="rId9"/>
    <p:sldId id="262" r:id="rId10"/>
    <p:sldId id="263" r:id="rId11"/>
    <p:sldId id="264" r:id="rId12"/>
    <p:sldId id="284" r:id="rId13"/>
    <p:sldId id="285" r:id="rId14"/>
    <p:sldId id="281" r:id="rId15"/>
    <p:sldId id="274" r:id="rId16"/>
    <p:sldId id="265" r:id="rId17"/>
    <p:sldId id="266" r:id="rId18"/>
    <p:sldId id="286" r:id="rId19"/>
    <p:sldId id="282" r:id="rId20"/>
    <p:sldId id="275" r:id="rId21"/>
    <p:sldId id="268" r:id="rId22"/>
    <p:sldId id="269" r:id="rId23"/>
    <p:sldId id="270" r:id="rId24"/>
    <p:sldId id="271" r:id="rId25"/>
    <p:sldId id="272" r:id="rId26"/>
    <p:sldId id="287" r:id="rId27"/>
    <p:sldId id="279" r:id="rId28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006666"/>
    <a:srgbClr val="0099CC"/>
    <a:srgbClr val="00CC66"/>
    <a:srgbClr val="FF3300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213" autoAdjust="0"/>
    <p:restoredTop sz="94660"/>
  </p:normalViewPr>
  <p:slideViewPr>
    <p:cSldViewPr>
      <p:cViewPr varScale="1">
        <p:scale>
          <a:sx n="90" d="100"/>
          <a:sy n="90" d="100"/>
        </p:scale>
        <p:origin x="-1134" y="-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16954D4C-C7CB-4AB6-BFFB-D73E12DEC1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8275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AB80A835-4DD9-44AB-8907-6E0D54E212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60165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6"/>
          <p:cNvSpPr/>
          <p:nvPr userDrawn="1"/>
        </p:nvSpPr>
        <p:spPr>
          <a:xfrm>
            <a:off x="0" y="5516563"/>
            <a:ext cx="12192000" cy="1484312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3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825" y="-436563"/>
            <a:ext cx="5329238" cy="626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41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26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00" y="-436135"/>
            <a:ext cx="5328000" cy="62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31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53975">
            <a:solidFill>
              <a:srgbClr val="0F4A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5717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rgbClr val="3F2E1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9903" y="4725121"/>
            <a:ext cx="1330269" cy="17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5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8"/>
          <p:cNvSpPr/>
          <p:nvPr userDrawn="1"/>
        </p:nvSpPr>
        <p:spPr>
          <a:xfrm>
            <a:off x="431800" y="404813"/>
            <a:ext cx="11329988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53975">
            <a:solidFill>
              <a:srgbClr val="0F4A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23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2113"/>
            <a:ext cx="12192000" cy="258762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" name="직사각형 6"/>
          <p:cNvSpPr/>
          <p:nvPr userDrawn="1"/>
        </p:nvSpPr>
        <p:spPr>
          <a:xfrm>
            <a:off x="0" y="-4763"/>
            <a:ext cx="12192000" cy="258763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5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688" y="4724400"/>
            <a:ext cx="1328737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rgbClr val="3F2E1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13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185738" y="6524625"/>
            <a:ext cx="116760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0" hangingPunct="1"/>
            <a:fld id="{A3078AFB-8175-4FFB-AB4C-52C7E5DDEE1B}" type="slidenum">
              <a:rPr lang="en-US" altLang="ko-KR" sz="1200" b="1" i="1">
                <a:solidFill>
                  <a:srgbClr val="898989"/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pPr algn="r" eaLnBrk="1" latinLnBrk="0" hangingPunct="1"/>
              <a:t>‹#›</a:t>
            </a:fld>
            <a:endParaRPr lang="en-US" altLang="ko-KR" sz="1200" b="1" i="1">
              <a:solidFill>
                <a:srgbClr val="898989"/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4" name="그룹 10"/>
          <p:cNvGrpSpPr>
            <a:grpSpLocks/>
          </p:cNvGrpSpPr>
          <p:nvPr userDrawn="1"/>
        </p:nvGrpSpPr>
        <p:grpSpPr bwMode="auto">
          <a:xfrm>
            <a:off x="0" y="908050"/>
            <a:ext cx="12192000" cy="0"/>
            <a:chOff x="0" y="908051"/>
            <a:chExt cx="12192000" cy="0"/>
          </a:xfrm>
        </p:grpSpPr>
        <p:cxnSp>
          <p:nvCxnSpPr>
            <p:cNvPr id="5" name="직선 연결선 4"/>
            <p:cNvCxnSpPr/>
            <p:nvPr userDrawn="1"/>
          </p:nvCxnSpPr>
          <p:spPr>
            <a:xfrm>
              <a:off x="2833688" y="908051"/>
              <a:ext cx="3119437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 userDrawn="1"/>
          </p:nvCxnSpPr>
          <p:spPr>
            <a:xfrm>
              <a:off x="5953125" y="908051"/>
              <a:ext cx="3119438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 userDrawn="1"/>
          </p:nvCxnSpPr>
          <p:spPr>
            <a:xfrm>
              <a:off x="9072563" y="908051"/>
              <a:ext cx="3119437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0" y="908051"/>
              <a:ext cx="3119438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 userDrawn="1"/>
        </p:nvSpPr>
        <p:spPr>
          <a:xfrm>
            <a:off x="538163" y="115888"/>
            <a:ext cx="65532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1">
              <a:defRPr/>
            </a:pPr>
            <a:r>
              <a:rPr lang="en-US" altLang="ko-KR" dirty="0" smtClean="0">
                <a:solidFill>
                  <a:srgbClr val="1877AC"/>
                </a:solidFill>
              </a:rPr>
              <a:t>`</a:t>
            </a:r>
            <a:r>
              <a:rPr lang="ko-KR" altLang="en-US" dirty="0" smtClean="0">
                <a:solidFill>
                  <a:srgbClr val="1877AC"/>
                </a:solidFill>
              </a:rPr>
              <a:t>학습목표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492537" y="2542622"/>
            <a:ext cx="8908026" cy="4054730"/>
          </a:xfrm>
        </p:spPr>
        <p:txBody>
          <a:bodyPr/>
          <a:lstStyle>
            <a:lvl1pPr marL="265113" indent="-265113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</a:t>
            </a:r>
            <a:r>
              <a:rPr lang="ko-KR" altLang="en-US" dirty="0" smtClean="0"/>
              <a:t>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47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185738" y="6524625"/>
            <a:ext cx="116760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0" hangingPunct="1"/>
            <a:fld id="{F382DE2A-A6F2-4C55-93A1-E57AE74BA5FC}" type="slidenum">
              <a:rPr lang="en-US" altLang="ko-KR" sz="1200" b="1" i="1">
                <a:solidFill>
                  <a:srgbClr val="898989"/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pPr algn="r" eaLnBrk="1" latinLnBrk="0" hangingPunct="1"/>
              <a:t>‹#›</a:t>
            </a:fld>
            <a:endParaRPr lang="en-US" altLang="ko-KR" sz="1200" b="1" i="1">
              <a:solidFill>
                <a:srgbClr val="898989"/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5" name="그룹 10"/>
          <p:cNvGrpSpPr>
            <a:grpSpLocks/>
          </p:cNvGrpSpPr>
          <p:nvPr userDrawn="1"/>
        </p:nvGrpSpPr>
        <p:grpSpPr bwMode="auto">
          <a:xfrm>
            <a:off x="0" y="908050"/>
            <a:ext cx="12192000" cy="0"/>
            <a:chOff x="0" y="908051"/>
            <a:chExt cx="12192000" cy="0"/>
          </a:xfrm>
        </p:grpSpPr>
        <p:cxnSp>
          <p:nvCxnSpPr>
            <p:cNvPr id="6" name="직선 연결선 5"/>
            <p:cNvCxnSpPr/>
            <p:nvPr userDrawn="1"/>
          </p:nvCxnSpPr>
          <p:spPr>
            <a:xfrm>
              <a:off x="2833688" y="908051"/>
              <a:ext cx="3119437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 userDrawn="1"/>
          </p:nvCxnSpPr>
          <p:spPr>
            <a:xfrm>
              <a:off x="5953125" y="908051"/>
              <a:ext cx="3119438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9072563" y="908051"/>
              <a:ext cx="3119437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0" y="908051"/>
              <a:ext cx="3119438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</a:t>
            </a:r>
            <a:r>
              <a:rPr lang="ko-KR" altLang="en-US" dirty="0" smtClean="0"/>
              <a:t>스타일을 </a:t>
            </a:r>
            <a:r>
              <a:rPr lang="ko-KR" altLang="en-US" dirty="0"/>
              <a:t>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651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185738" y="6524625"/>
            <a:ext cx="116760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0" hangingPunct="1"/>
            <a:fld id="{E0CA9DD3-D199-4555-93E6-64B65B7E3CE8}" type="slidenum">
              <a:rPr lang="en-US" altLang="ko-KR" sz="1200" b="1" i="1">
                <a:solidFill>
                  <a:srgbClr val="898989"/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pPr algn="r" eaLnBrk="1" latinLnBrk="0" hangingPunct="1"/>
              <a:t>‹#›</a:t>
            </a:fld>
            <a:endParaRPr lang="en-US" altLang="ko-KR" sz="1200" b="1" i="1">
              <a:solidFill>
                <a:srgbClr val="898989"/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3" name="그룹 10"/>
          <p:cNvGrpSpPr>
            <a:grpSpLocks/>
          </p:cNvGrpSpPr>
          <p:nvPr userDrawn="1"/>
        </p:nvGrpSpPr>
        <p:grpSpPr bwMode="auto">
          <a:xfrm>
            <a:off x="0" y="115888"/>
            <a:ext cx="12192000" cy="0"/>
            <a:chOff x="0" y="908051"/>
            <a:chExt cx="12192000" cy="0"/>
          </a:xfrm>
        </p:grpSpPr>
        <p:cxnSp>
          <p:nvCxnSpPr>
            <p:cNvPr id="4" name="직선 연결선 3"/>
            <p:cNvCxnSpPr/>
            <p:nvPr userDrawn="1"/>
          </p:nvCxnSpPr>
          <p:spPr>
            <a:xfrm>
              <a:off x="2833688" y="908051"/>
              <a:ext cx="3119437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 userDrawn="1"/>
          </p:nvCxnSpPr>
          <p:spPr>
            <a:xfrm>
              <a:off x="5953125" y="908051"/>
              <a:ext cx="3119438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 userDrawn="1"/>
          </p:nvCxnSpPr>
          <p:spPr>
            <a:xfrm>
              <a:off x="9072563" y="908051"/>
              <a:ext cx="3119437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 userDrawn="1"/>
          </p:nvCxnSpPr>
          <p:spPr>
            <a:xfrm>
              <a:off x="0" y="908051"/>
              <a:ext cx="3119438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797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6"/>
          <p:cNvSpPr/>
          <p:nvPr userDrawn="1"/>
        </p:nvSpPr>
        <p:spPr>
          <a:xfrm>
            <a:off x="0" y="6165850"/>
            <a:ext cx="12192000" cy="692150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8B9C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0" y="6092825"/>
            <a:ext cx="12192000" cy="730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" name="WordArt 3"/>
          <p:cNvSpPr>
            <a:spLocks noChangeArrowheads="1" noChangeShapeType="1" noTextEdit="1"/>
          </p:cNvSpPr>
          <p:nvPr userDrawn="1"/>
        </p:nvSpPr>
        <p:spPr bwMode="gray">
          <a:xfrm>
            <a:off x="2831637" y="2492896"/>
            <a:ext cx="62992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latin typeface="Verdana"/>
              </a:rPr>
              <a:t>Thank</a:t>
            </a:r>
            <a:r>
              <a:rPr lang="en-US" altLang="ko-KR" sz="5400" b="1" kern="10" spc="-15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latin typeface="Verdana"/>
              </a:rPr>
              <a:t> </a:t>
            </a:r>
            <a:r>
              <a:rPr lang="en-US" altLang="ko-KR" sz="5400" b="1" kern="1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latin typeface="Verdana"/>
              </a:rPr>
              <a:t>You !</a:t>
            </a:r>
            <a:endParaRPr lang="ko-KR" altLang="en-US" sz="5400" b="1" kern="10" dirty="0">
              <a:ln w="18415" cmpd="sng">
                <a:noFill/>
                <a:prstDash val="solid"/>
              </a:ln>
              <a:solidFill>
                <a:srgbClr val="0F4A6B"/>
              </a:solidFill>
              <a:latin typeface="Verdana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4459288" y="6308725"/>
            <a:ext cx="3086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Copyright </a:t>
            </a:r>
            <a:r>
              <a:rPr lang="en-US" altLang="ko-KR" sz="1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2022 Hanbit Academy, Inc.</a:t>
            </a:r>
          </a:p>
          <a:p>
            <a:pPr algn="ctr" eaLnBrk="1" latinLnBrk="1" hangingPunct="1">
              <a:defRPr/>
            </a:pPr>
            <a:r>
              <a:rPr lang="en-US" altLang="ko-KR" sz="1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All rights reserved.</a:t>
            </a:r>
            <a:endParaRPr lang="ko-KR" altLang="ko-KR" sz="11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888" y="5516563"/>
            <a:ext cx="2298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44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40" descr="image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631113" y="2166938"/>
            <a:ext cx="1938337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42" descr="image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651500" y="2166938"/>
            <a:ext cx="194786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43" descr="image_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593263" y="2166938"/>
            <a:ext cx="19510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44" descr="image_0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670300" y="2166938"/>
            <a:ext cx="194786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32"/>
          <p:cNvSpPr>
            <a:spLocks noChangeArrowheads="1"/>
          </p:cNvSpPr>
          <p:nvPr/>
        </p:nvSpPr>
        <p:spPr bwMode="gray">
          <a:xfrm>
            <a:off x="5653088" y="2163763"/>
            <a:ext cx="1947862" cy="14620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333"/>
          <p:cNvSpPr>
            <a:spLocks noChangeArrowheads="1"/>
          </p:cNvSpPr>
          <p:nvPr/>
        </p:nvSpPr>
        <p:spPr bwMode="gray">
          <a:xfrm>
            <a:off x="9601200" y="2162175"/>
            <a:ext cx="1938338" cy="14700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0" name="Group 338"/>
          <p:cNvGrpSpPr>
            <a:grpSpLocks/>
          </p:cNvGrpSpPr>
          <p:nvPr/>
        </p:nvGrpSpPr>
        <p:grpSpPr bwMode="auto">
          <a:xfrm>
            <a:off x="1219200" y="0"/>
            <a:ext cx="914400" cy="685800"/>
            <a:chOff x="576" y="0"/>
            <a:chExt cx="454" cy="475"/>
          </a:xfrm>
        </p:grpSpPr>
        <p:sp>
          <p:nvSpPr>
            <p:cNvPr id="11" name="Rectangle 335"/>
            <p:cNvSpPr>
              <a:spLocks noChangeArrowheads="1"/>
            </p:cNvSpPr>
            <p:nvPr userDrawn="1"/>
          </p:nvSpPr>
          <p:spPr bwMode="gray">
            <a:xfrm>
              <a:off x="576" y="0"/>
              <a:ext cx="229" cy="2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kumimoji="0" lang="ko-KR" alt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Rectangle 336"/>
            <p:cNvSpPr>
              <a:spLocks noChangeArrowheads="1"/>
            </p:cNvSpPr>
            <p:nvPr userDrawn="1"/>
          </p:nvSpPr>
          <p:spPr bwMode="gray">
            <a:xfrm>
              <a:off x="795" y="222"/>
              <a:ext cx="235" cy="2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kumimoji="0" lang="ko-KR" alt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Group 372"/>
          <p:cNvGrpSpPr>
            <a:grpSpLocks/>
          </p:cNvGrpSpPr>
          <p:nvPr/>
        </p:nvGrpSpPr>
        <p:grpSpPr bwMode="auto">
          <a:xfrm>
            <a:off x="546100" y="3576638"/>
            <a:ext cx="11010900" cy="119062"/>
            <a:chOff x="288" y="1248"/>
            <a:chExt cx="5229" cy="96"/>
          </a:xfrm>
        </p:grpSpPr>
        <p:grpSp>
          <p:nvGrpSpPr>
            <p:cNvPr id="14" name="Group 368"/>
            <p:cNvGrpSpPr>
              <a:grpSpLocks/>
            </p:cNvGrpSpPr>
            <p:nvPr userDrawn="1"/>
          </p:nvGrpSpPr>
          <p:grpSpPr bwMode="auto">
            <a:xfrm>
              <a:off x="288" y="1248"/>
              <a:ext cx="5228" cy="96"/>
              <a:chOff x="192" y="498"/>
              <a:chExt cx="5376" cy="78"/>
            </a:xfrm>
          </p:grpSpPr>
          <p:sp>
            <p:nvSpPr>
              <p:cNvPr id="16" name="Rectangle 369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kumimoji="0" lang="ko-KR" altLang="en-US" smtClea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" name="Line 370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15" name="Picture 371" descr="Untitled-4 copy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46" y="1254"/>
              <a:ext cx="7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" name="Picture 379" descr="image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596438" y="687388"/>
            <a:ext cx="1947862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380"/>
          <p:cNvSpPr>
            <a:spLocks noChangeArrowheads="1"/>
          </p:cNvSpPr>
          <p:nvPr/>
        </p:nvSpPr>
        <p:spPr bwMode="gray">
          <a:xfrm>
            <a:off x="7620000" y="685800"/>
            <a:ext cx="1947863" cy="146208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3848100"/>
            <a:ext cx="10668000" cy="533400"/>
          </a:xfrm>
          <a:prstGeom prst="rect">
            <a:avLst/>
          </a:prstGeom>
        </p:spPr>
        <p:txBody>
          <a:bodyPr/>
          <a:lstStyle>
            <a:lvl1pPr algn="r">
              <a:defRPr sz="4000" b="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6000" y="4648200"/>
            <a:ext cx="10600267" cy="1600200"/>
          </a:xfrm>
          <a:prstGeom prst="rect">
            <a:avLst/>
          </a:prstGeom>
        </p:spPr>
        <p:txBody>
          <a:bodyPr/>
          <a:lstStyle>
            <a:lvl1pPr marL="182563" indent="-182563" algn="r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2000" b="1">
                <a:solidFill>
                  <a:schemeClr val="accent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altLang="ko-KR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8026400" y="6342063"/>
            <a:ext cx="3833813" cy="320675"/>
          </a:xfrm>
        </p:spPr>
        <p:txBody>
          <a:bodyPr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1" name="Rectangle 37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689600" y="6400800"/>
            <a:ext cx="1117600" cy="261938"/>
          </a:xfrm>
        </p:spPr>
        <p:txBody>
          <a:bodyPr/>
          <a:lstStyle>
            <a:lvl1pPr latinLnBrk="1">
              <a:defRPr kumimoji="1" smtClean="0"/>
            </a:lvl1pPr>
          </a:lstStyle>
          <a:p>
            <a:pPr>
              <a:defRPr/>
            </a:pPr>
            <a:fld id="{113214A4-363A-40AB-8BFD-393922E260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2" name="Rectangle 374"/>
          <p:cNvSpPr>
            <a:spLocks noGrp="1" noChangeArrowheads="1"/>
          </p:cNvSpPr>
          <p:nvPr>
            <p:ph type="dt" sz="half" idx="12"/>
          </p:nvPr>
        </p:nvSpPr>
        <p:spPr>
          <a:xfrm>
            <a:off x="508000" y="6400800"/>
            <a:ext cx="2540000" cy="261938"/>
          </a:xfrm>
        </p:spPr>
        <p:txBody>
          <a:bodyPr/>
          <a:lstStyle>
            <a:lvl1pPr latinLnBrk="1">
              <a:defRPr kumimoji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783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본문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406400" y="984250"/>
            <a:ext cx="11379200" cy="0"/>
          </a:xfrm>
          <a:prstGeom prst="line">
            <a:avLst/>
          </a:prstGeom>
          <a:noFill/>
          <a:ln w="28575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직사각형 10"/>
          <p:cNvSpPr>
            <a:spLocks noChangeArrowheads="1"/>
          </p:cNvSpPr>
          <p:nvPr userDrawn="1"/>
        </p:nvSpPr>
        <p:spPr bwMode="auto">
          <a:xfrm>
            <a:off x="3503613" y="6546850"/>
            <a:ext cx="5184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smtClean="0">
                <a:solidFill>
                  <a:srgbClr val="A6A6A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TCP/IP </a:t>
            </a:r>
            <a:r>
              <a:rPr lang="ko-KR" altLang="en-US" sz="1200" smtClean="0">
                <a:solidFill>
                  <a:srgbClr val="A6A6A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윈도우 소켓 프로그래밍</a:t>
            </a:r>
          </a:p>
        </p:txBody>
      </p:sp>
      <p:sp>
        <p:nvSpPr>
          <p:cNvPr id="6" name="직사각형 11"/>
          <p:cNvSpPr>
            <a:spLocks noChangeArrowheads="1"/>
          </p:cNvSpPr>
          <p:nvPr userDrawn="1"/>
        </p:nvSpPr>
        <p:spPr bwMode="auto">
          <a:xfrm>
            <a:off x="9190038" y="6535738"/>
            <a:ext cx="25876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D2DE8E93-0BE0-466C-9333-52059E571547}" type="slidenum">
              <a:rPr lang="en-US" altLang="ko-KR" sz="120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eaLnBrk="1" latinLnBrk="1" hangingPunct="1">
                <a:defRPr/>
              </a:pPr>
              <a:t>‹#›</a:t>
            </a:fld>
            <a:endParaRPr lang="ko-KR" altLang="en-US" sz="2400" smtClean="0">
              <a:solidFill>
                <a:srgbClr val="000000"/>
              </a:solidFill>
            </a:endParaRPr>
          </a:p>
        </p:txBody>
      </p: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33350"/>
            <a:ext cx="113792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ko-KR" altLang="en-US" noProof="0" dirty="0" smtClean="0"/>
              <a:t>마스터 제목 스타일 편집</a:t>
            </a:r>
          </a:p>
        </p:txBody>
      </p:sp>
      <p:sp>
        <p:nvSpPr>
          <p:cNvPr id="32" name="내용 개체 틀 31"/>
          <p:cNvSpPr>
            <a:spLocks noGrp="1"/>
          </p:cNvSpPr>
          <p:nvPr>
            <p:ph sz="quarter" idx="10"/>
          </p:nvPr>
        </p:nvSpPr>
        <p:spPr>
          <a:xfrm>
            <a:off x="406400" y="1116873"/>
            <a:ext cx="11379200" cy="536012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>
          <a:xfrm>
            <a:off x="406400" y="6545263"/>
            <a:ext cx="2540000" cy="250825"/>
          </a:xfrm>
        </p:spPr>
        <p:txBody>
          <a:bodyPr/>
          <a:lstStyle>
            <a:lvl1pPr>
              <a:defRPr sz="1200" i="0">
                <a:solidFill>
                  <a:srgbClr val="FFFFFF">
                    <a:lumMod val="65000"/>
                  </a:srgb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964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4963" y="274638"/>
            <a:ext cx="116173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4963" y="1600200"/>
            <a:ext cx="11617325" cy="485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150"/>
            <a:ext cx="2844800" cy="2540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000" smtClean="0"/>
            </a:lvl1pPr>
          </a:lstStyle>
          <a:p>
            <a:pPr>
              <a:defRPr/>
            </a:pPr>
            <a:fld id="{999043D0-3803-424C-8112-49F2AD70B435}" type="datetimeFigureOut">
              <a:rPr lang="ko-KR" altLang="en-US"/>
              <a:pPr>
                <a:defRPr/>
              </a:pPr>
              <a:t>2022-08-13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4625"/>
            <a:ext cx="3860800" cy="2540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000" dirty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100"/>
            <a:ext cx="2844800" cy="2540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000" smtClean="0"/>
            </a:lvl1pPr>
          </a:lstStyle>
          <a:p>
            <a:pPr>
              <a:defRPr/>
            </a:pPr>
            <a:fld id="{5997EC1F-52E1-4D9E-B499-81E96D6E4F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33350"/>
            <a:ext cx="113792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45720" rIns="72000" bIns="144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Line 10"/>
          <p:cNvSpPr>
            <a:spLocks noChangeShapeType="1"/>
          </p:cNvSpPr>
          <p:nvPr userDrawn="1"/>
        </p:nvSpPr>
        <p:spPr bwMode="auto">
          <a:xfrm>
            <a:off x="406400" y="984250"/>
            <a:ext cx="11379200" cy="0"/>
          </a:xfrm>
          <a:prstGeom prst="line">
            <a:avLst/>
          </a:prstGeom>
          <a:noFill/>
          <a:ln w="28575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400" y="6527800"/>
            <a:ext cx="25400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0" hangingPunct="1">
              <a:defRPr kumimoji="0" sz="1200">
                <a:solidFill>
                  <a:srgbClr val="A6A6A6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20200" y="6527800"/>
            <a:ext cx="25400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pPr>
              <a:defRPr/>
            </a:pPr>
            <a:fld id="{2B47BD76-F92A-478A-B175-8CC7495F3D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0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503613" y="6527800"/>
            <a:ext cx="5184775" cy="25241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sz="1200" b="0" i="0">
                <a:solidFill>
                  <a:srgbClr val="FFFFFF">
                    <a:lumMod val="65000"/>
                  </a:srgb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TCP/IP </a:t>
            </a:r>
            <a:r>
              <a:rPr lang="ko-KR" altLang="en-US"/>
              <a:t>윈도우 소켓 프로그래밍</a:t>
            </a:r>
            <a:endParaRPr lang="en-US" altLang="ko-KR"/>
          </a:p>
        </p:txBody>
      </p:sp>
      <p:sp>
        <p:nvSpPr>
          <p:cNvPr id="2055" name="텍스트 개체 틀 1"/>
          <p:cNvSpPr>
            <a:spLocks noGrp="1"/>
          </p:cNvSpPr>
          <p:nvPr>
            <p:ph type="body" idx="1"/>
          </p:nvPr>
        </p:nvSpPr>
        <p:spPr bwMode="auto">
          <a:xfrm>
            <a:off x="406400" y="1117600"/>
            <a:ext cx="11379200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HY헤드라인M" pitchFamily="18" charset="-127"/>
          <a:ea typeface="HY헤드라인M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269875" indent="-269875" algn="l" rtl="0" eaLnBrk="0" fontAlgn="base" latinLnBrk="1" hangingPunct="0">
        <a:spcBef>
          <a:spcPct val="20000"/>
        </a:spcBef>
        <a:spcAft>
          <a:spcPct val="0"/>
        </a:spcAft>
        <a:buClr>
          <a:srgbClr val="99CC00"/>
        </a:buClr>
        <a:buSzPct val="7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HY중고딕" pitchFamily="18" charset="-127"/>
          <a:ea typeface="HY중고딕" pitchFamily="18" charset="-127"/>
          <a:cs typeface="+mn-cs"/>
        </a:defRPr>
      </a:lvl1pPr>
      <a:lvl2pPr marL="627063" indent="-269875" algn="l" rtl="0" eaLnBrk="0" fontAlgn="base" latinLnBrk="1" hangingPunct="0">
        <a:spcBef>
          <a:spcPct val="20000"/>
        </a:spcBef>
        <a:spcAft>
          <a:spcPct val="0"/>
        </a:spcAft>
        <a:buClr>
          <a:srgbClr val="FF3300"/>
        </a:buClr>
        <a:buSzPct val="90000"/>
        <a:buFont typeface="Wingdings 2" panose="05020102010507070707" pitchFamily="18" charset="2"/>
        <a:buChar char=""/>
        <a:tabLst>
          <a:tab pos="627063" algn="l"/>
        </a:tabLst>
        <a:defRPr sz="2400" b="1">
          <a:solidFill>
            <a:schemeClr val="tx1"/>
          </a:solidFill>
          <a:latin typeface="HY중고딕" pitchFamily="18" charset="-127"/>
          <a:ea typeface="HY중고딕" pitchFamily="18" charset="-127"/>
        </a:defRPr>
      </a:lvl2pPr>
      <a:lvl3pPr marL="984250" indent="-269875" algn="l" rtl="0" eaLnBrk="0" fontAlgn="base" latinLnBrk="1" hangingPunct="0">
        <a:spcBef>
          <a:spcPct val="20000"/>
        </a:spcBef>
        <a:spcAft>
          <a:spcPct val="0"/>
        </a:spcAft>
        <a:buChar char="–"/>
        <a:defRPr sz="2200" b="1">
          <a:solidFill>
            <a:schemeClr val="tx1"/>
          </a:solidFill>
          <a:latin typeface="HY중고딕" pitchFamily="18" charset="-127"/>
          <a:ea typeface="HY중고딕" pitchFamily="18" charset="-127"/>
        </a:defRPr>
      </a:lvl3pPr>
      <a:lvl4pPr marL="1254125" indent="-269875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HY중고딕" pitchFamily="18" charset="-127"/>
          <a:ea typeface="HY중고딕" pitchFamily="18" charset="-127"/>
        </a:defRPr>
      </a:lvl4pPr>
      <a:lvl5pPr marL="1436688" indent="-182563" algn="l" rtl="0" eaLnBrk="0" fontAlgn="base" latinLnBrk="1" hangingPunct="0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HY중고딕" pitchFamily="18" charset="-127"/>
          <a:ea typeface="HY중고딕" pitchFamily="18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mche/TCP-IP-Socket-Prog-Book-2nd/blob/Source/Windows/Chapter02/InitSocket/InitSocket.cpp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mche/TCP-IP-Socket-Prog-Book-2nd/blob/Source/Linux/Chapter02/InitSocket.cpp" TargetMode="External"/><Relationship Id="rId2" Type="http://schemas.openxmlformats.org/officeDocument/2006/relationships/hyperlink" Target="https://github.com/promche/TCP-IP-Socket-Prog-Book-2nd/blob/Source/Windows/Chapter02/InitSocket/InitSocket.cpp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0" y="5517232"/>
            <a:ext cx="121920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36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 02 </a:t>
            </a:r>
            <a:r>
              <a:rPr lang="ko-KR" altLang="en-US" sz="36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소켓 시작하기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260648"/>
            <a:ext cx="1794862" cy="33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2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윈도우 </a:t>
            </a:r>
            <a:r>
              <a:rPr lang="ko-KR" altLang="en-US"/>
              <a:t>오류 </a:t>
            </a:r>
            <a:r>
              <a:rPr lang="ko-KR" altLang="en-US" smtClean="0"/>
              <a:t>처리 </a:t>
            </a:r>
            <a:r>
              <a:rPr lang="en-US" altLang="ko-KR" smtClean="0"/>
              <a:t>(5): </a:t>
            </a:r>
            <a:r>
              <a:rPr lang="ko-KR" altLang="en-US" dirty="0" smtClean="0"/>
              <a:t>오류 코드를 문자열로 바꾸기 </a:t>
            </a:r>
            <a:r>
              <a:rPr lang="en-US" altLang="ko-KR" dirty="0" smtClean="0"/>
              <a:t>(4)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mtClean="0"/>
              <a:t>err_display() </a:t>
            </a:r>
            <a:r>
              <a:rPr lang="ko-KR" altLang="en-US" smtClean="0"/>
              <a:t>함수 정의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990600" y="1752600"/>
            <a:ext cx="7667625" cy="4267200"/>
          </a:xfrm>
          <a:prstGeom prst="roundRect">
            <a:avLst>
              <a:gd name="adj" fmla="val 3481"/>
            </a:avLst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void </a:t>
            </a:r>
            <a:r>
              <a:rPr lang="en-US" altLang="ko-KR" sz="2200" b="0" smtClean="0">
                <a:latin typeface="Arial Narrow" panose="020B0606020202030204" pitchFamily="34" charset="0"/>
                <a:ea typeface="굴림" panose="020B0600000101010101" pitchFamily="50" charset="-127"/>
              </a:rPr>
              <a:t>err_display(const char </a:t>
            </a: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*msg)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   LPVOID lpMsgBuf;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   </a:t>
            </a:r>
            <a:r>
              <a:rPr lang="en-US" altLang="ko-KR" sz="2200" b="0" smtClean="0">
                <a:solidFill>
                  <a:srgbClr val="FF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FormatMessageA</a:t>
            </a:r>
            <a:r>
              <a:rPr lang="en-US" altLang="ko-KR" sz="2200" b="0" smtClean="0">
                <a:latin typeface="Arial Narrow" panose="020B0606020202030204" pitchFamily="34" charset="0"/>
                <a:ea typeface="굴림" panose="020B0600000101010101" pitchFamily="50" charset="-127"/>
              </a:rPr>
              <a:t>(</a:t>
            </a:r>
            <a:endParaRPr lang="en-US" altLang="ko-KR" sz="2200" b="0">
              <a:latin typeface="Arial Narrow" panose="020B0606020202030204" pitchFamily="34" charset="0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       FORMAT_MESSAGE_ALLOCATE_BUFFER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        | FORMAT_MESSAGE_FROM_SYSTEM,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       NULL, WSAGetLastError(),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       MAKELANGID(LANG_NEUTRAL, SUBLANG_DEFAULT),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2200" b="0" smtClean="0">
                <a:latin typeface="Arial Narrow" panose="020B0606020202030204" pitchFamily="34" charset="0"/>
                <a:ea typeface="굴림" panose="020B0600000101010101" pitchFamily="50" charset="-127"/>
              </a:rPr>
              <a:t>(char *)&amp;</a:t>
            </a: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lpMsgBuf, 0, NULL);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   printf("[%s] %</a:t>
            </a:r>
            <a:r>
              <a:rPr lang="en-US" altLang="ko-KR" sz="2200" b="0" smtClean="0">
                <a:latin typeface="Arial Narrow" panose="020B0606020202030204" pitchFamily="34" charset="0"/>
                <a:ea typeface="굴림" panose="020B0600000101010101" pitchFamily="50" charset="-127"/>
              </a:rPr>
              <a:t>s\n", </a:t>
            </a: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msg, (char *)lpMsgBuf);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   LocalFree(lpMsgBuf);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ko-KR" altLang="en-US"/>
              <a:t>오류 </a:t>
            </a:r>
            <a:r>
              <a:rPr lang="ko-KR" altLang="en-US" smtClean="0"/>
              <a:t>처리 </a:t>
            </a:r>
            <a:r>
              <a:rPr lang="en-US" altLang="ko-KR" smtClean="0"/>
              <a:t>(</a:t>
            </a:r>
            <a:r>
              <a:rPr lang="en-US" altLang="ko-KR" dirty="0" smtClean="0"/>
              <a:t>1)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660849"/>
            <a:ext cx="10063163" cy="23015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3982718"/>
            <a:ext cx="10063163" cy="112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9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리눅스</a:t>
            </a:r>
            <a:r>
              <a:rPr lang="ko-KR" altLang="en-US" dirty="0"/>
              <a:t> </a:t>
            </a:r>
            <a:r>
              <a:rPr lang="ko-KR" altLang="en-US"/>
              <a:t>오류 </a:t>
            </a:r>
            <a:r>
              <a:rPr lang="ko-KR" altLang="en-US" smtClean="0"/>
              <a:t>처리 </a:t>
            </a:r>
            <a:r>
              <a:rPr lang="en-US" altLang="ko-KR" smtClean="0"/>
              <a:t>(</a:t>
            </a:r>
            <a:r>
              <a:rPr lang="en-US" altLang="ko-KR" dirty="0" smtClean="0"/>
              <a:t>2): </a:t>
            </a:r>
            <a:r>
              <a:rPr lang="ko-KR" altLang="en-US" dirty="0" smtClean="0"/>
              <a:t>오류 코드를 문자열로 바꾸기</a:t>
            </a:r>
            <a:endParaRPr lang="en-US" altLang="ko-KR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err="1" smtClean="0"/>
              <a:t>err_quit</a:t>
            </a:r>
            <a:r>
              <a:rPr lang="en-US" altLang="ko-KR" smtClean="0"/>
              <a:t>(), err_display()</a:t>
            </a:r>
            <a:br>
              <a:rPr lang="en-US" altLang="ko-KR" smtClean="0"/>
            </a:br>
            <a:r>
              <a:rPr lang="ko-KR" altLang="en-US" smtClean="0"/>
              <a:t>함수 </a:t>
            </a:r>
            <a:r>
              <a:rPr lang="ko-KR" altLang="en-US" dirty="0" smtClean="0"/>
              <a:t>정의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5410200" y="1143000"/>
            <a:ext cx="5181600" cy="5423837"/>
          </a:xfrm>
          <a:prstGeom prst="roundRect">
            <a:avLst>
              <a:gd name="adj" fmla="val 5319"/>
            </a:avLst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#include &lt;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&gt; // 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(), ...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#include &lt;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stdlib.h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&gt; // exit(), ...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#include &lt;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string.h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&gt; // 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strerror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(), ...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#include &lt;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errno.h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&gt; // 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errno</a:t>
            </a:r>
            <a:endParaRPr lang="en-US" altLang="ko-KR" sz="2200" b="0" dirty="0">
              <a:latin typeface="Arial Narrow" panose="020B060602020203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2200" b="0" dirty="0">
              <a:latin typeface="Arial Narrow" panose="020B060602020203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void 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err_quit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const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 char *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msg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2200" b="0" smtClean="0">
                <a:latin typeface="Arial Narrow" panose="020B0606020202030204" pitchFamily="34" charset="0"/>
                <a:ea typeface="굴림" panose="020B0600000101010101" pitchFamily="50" charset="-127"/>
              </a:rPr>
              <a:t>   char 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*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msgbuf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 = 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strerror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errno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2200" b="0" smtClean="0">
                <a:latin typeface="Arial Narrow" panose="020B0606020202030204" pitchFamily="34" charset="0"/>
                <a:ea typeface="굴림" panose="020B0600000101010101" pitchFamily="50" charset="-127"/>
              </a:rPr>
              <a:t>   printf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("[%s] %s\n", 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msg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msgbuf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2200" b="0" smtClean="0">
                <a:latin typeface="Arial Narrow" panose="020B0606020202030204" pitchFamily="34" charset="0"/>
                <a:ea typeface="굴림" panose="020B0600000101010101" pitchFamily="50" charset="-127"/>
              </a:rPr>
              <a:t>   exit(1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2200" b="0" dirty="0">
              <a:latin typeface="Arial Narrow" panose="020B060602020203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void 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err_display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const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 char *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msg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2200" b="0" smtClean="0">
                <a:latin typeface="Arial Narrow" panose="020B0606020202030204" pitchFamily="34" charset="0"/>
                <a:ea typeface="굴림" panose="020B0600000101010101" pitchFamily="50" charset="-127"/>
              </a:rPr>
              <a:t>   char 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*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msgbuf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 = 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strerror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errno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2200" b="0" smtClean="0">
                <a:latin typeface="Arial Narrow" panose="020B0606020202030204" pitchFamily="34" charset="0"/>
                <a:ea typeface="굴림" panose="020B0600000101010101" pitchFamily="50" charset="-127"/>
              </a:rPr>
              <a:t>   printf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("[%s] %s\n", 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msg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2200" b="0" dirty="0" err="1">
                <a:latin typeface="Arial Narrow" panose="020B0606020202030204" pitchFamily="34" charset="0"/>
                <a:ea typeface="굴림" panose="020B0600000101010101" pitchFamily="50" charset="-127"/>
              </a:rPr>
              <a:t>msgbuf</a:t>
            </a: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 dirty="0">
                <a:latin typeface="Arial Narrow" panose="020B0606020202030204" pitchFamily="34" charset="0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52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/>
              <a:t>소켓 초기화와 종료</a:t>
            </a:r>
          </a:p>
        </p:txBody>
      </p:sp>
    </p:spTree>
    <p:extLst>
      <p:ext uri="{BB962C8B-B14F-4D97-AF65-F5344CB8AC3E}">
        <p14:creationId xmlns:p14="http://schemas.microsoft.com/office/powerpoint/2010/main" val="34817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윈속 초기화와 종료 </a:t>
            </a:r>
            <a:r>
              <a:rPr lang="en-US" altLang="ko-KR" smtClean="0"/>
              <a:t>(1)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윈속</a:t>
            </a:r>
            <a:r>
              <a:rPr lang="ko-KR" altLang="en-US" dirty="0" smtClean="0"/>
              <a:t> 응용 프로그램의 공통 구조</a:t>
            </a:r>
          </a:p>
        </p:txBody>
      </p:sp>
      <p:grpSp>
        <p:nvGrpSpPr>
          <p:cNvPr id="28" name="그룹 2"/>
          <p:cNvGrpSpPr>
            <a:grpSpLocks/>
          </p:cNvGrpSpPr>
          <p:nvPr/>
        </p:nvGrpSpPr>
        <p:grpSpPr bwMode="auto">
          <a:xfrm>
            <a:off x="1030288" y="2057400"/>
            <a:ext cx="4456112" cy="3973512"/>
            <a:chOff x="725488" y="1893888"/>
            <a:chExt cx="4456112" cy="3973512"/>
          </a:xfrm>
        </p:grpSpPr>
        <p:sp>
          <p:nvSpPr>
            <p:cNvPr id="29" name="Line 5"/>
            <p:cNvSpPr>
              <a:spLocks noChangeShapeType="1"/>
            </p:cNvSpPr>
            <p:nvPr/>
          </p:nvSpPr>
          <p:spPr bwMode="auto">
            <a:xfrm>
              <a:off x="1811338" y="243681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801688" y="2722563"/>
              <a:ext cx="2017712" cy="43338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b="1"/>
                <a:t>소켓 생성</a:t>
              </a:r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>
              <a:off x="1811338" y="315595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1811338" y="43100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801688" y="4595813"/>
              <a:ext cx="2017712" cy="43338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b="1"/>
                <a:t>소켓 닫기</a:t>
              </a:r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1811338" y="502920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AutoShape 12"/>
            <p:cNvSpPr>
              <a:spLocks noChangeArrowheads="1"/>
            </p:cNvSpPr>
            <p:nvPr/>
          </p:nvSpPr>
          <p:spPr bwMode="auto">
            <a:xfrm>
              <a:off x="874713" y="3444875"/>
              <a:ext cx="1871662" cy="935038"/>
            </a:xfrm>
            <a:prstGeom prst="star8">
              <a:avLst>
                <a:gd name="adj" fmla="val 38250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b="1" dirty="0">
                  <a:latin typeface="굴림" pitchFamily="50" charset="-127"/>
                  <a:ea typeface="굴림" pitchFamily="50" charset="-127"/>
                </a:rPr>
                <a:t>네트워크 통신</a:t>
              </a:r>
            </a:p>
          </p:txBody>
        </p:sp>
        <p:sp>
          <p:nvSpPr>
            <p:cNvPr id="36" name="TextBox 23"/>
            <p:cNvSpPr txBox="1">
              <a:spLocks noChangeArrowheads="1"/>
            </p:cNvSpPr>
            <p:nvPr/>
          </p:nvSpPr>
          <p:spPr bwMode="auto">
            <a:xfrm>
              <a:off x="2811463" y="2014538"/>
              <a:ext cx="23701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b="1"/>
                <a:t>☞ 윈도우에서만 필요</a:t>
              </a:r>
            </a:p>
          </p:txBody>
        </p:sp>
        <p:sp>
          <p:nvSpPr>
            <p:cNvPr id="37" name="TextBox 24"/>
            <p:cNvSpPr txBox="1">
              <a:spLocks noChangeArrowheads="1"/>
            </p:cNvSpPr>
            <p:nvPr/>
          </p:nvSpPr>
          <p:spPr bwMode="auto">
            <a:xfrm>
              <a:off x="2811463" y="5378450"/>
              <a:ext cx="23701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b="1"/>
                <a:t>☞ 윈도우에서만 필요</a:t>
              </a:r>
            </a:p>
          </p:txBody>
        </p:sp>
        <p:sp>
          <p:nvSpPr>
            <p:cNvPr id="38" name="직사각형 25"/>
            <p:cNvSpPr>
              <a:spLocks noChangeArrowheads="1"/>
            </p:cNvSpPr>
            <p:nvPr/>
          </p:nvSpPr>
          <p:spPr bwMode="auto">
            <a:xfrm>
              <a:off x="725488" y="1893888"/>
              <a:ext cx="4456112" cy="65405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endParaRPr kumimoji="0" lang="ko-KR" altLang="en-US">
                <a:latin typeface="Arial" panose="020B0604020202020204" pitchFamily="34" charset="0"/>
              </a:endParaRPr>
            </a:p>
          </p:txBody>
        </p:sp>
        <p:sp>
          <p:nvSpPr>
            <p:cNvPr id="39" name="직사각형 26"/>
            <p:cNvSpPr>
              <a:spLocks noChangeArrowheads="1"/>
            </p:cNvSpPr>
            <p:nvPr/>
          </p:nvSpPr>
          <p:spPr bwMode="auto">
            <a:xfrm>
              <a:off x="725488" y="5214938"/>
              <a:ext cx="4456112" cy="65246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endParaRPr kumimoji="0" lang="ko-KR" altLang="en-US">
                <a:latin typeface="Arial" panose="020B0604020202020204" pitchFamily="34" charset="0"/>
              </a:endParaRPr>
            </a:p>
          </p:txBody>
        </p:sp>
        <p:sp>
          <p:nvSpPr>
            <p:cNvPr id="40" name="Rectangle 6"/>
            <p:cNvSpPr>
              <a:spLocks noChangeArrowheads="1"/>
            </p:cNvSpPr>
            <p:nvPr/>
          </p:nvSpPr>
          <p:spPr bwMode="auto">
            <a:xfrm>
              <a:off x="801688" y="2005013"/>
              <a:ext cx="2017712" cy="43338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b="1"/>
                <a:t>윈속 초기화</a:t>
              </a:r>
            </a:p>
          </p:txBody>
        </p:sp>
        <p:sp>
          <p:nvSpPr>
            <p:cNvPr id="41" name="Rectangle 9"/>
            <p:cNvSpPr>
              <a:spLocks noChangeArrowheads="1"/>
            </p:cNvSpPr>
            <p:nvPr/>
          </p:nvSpPr>
          <p:spPr bwMode="auto">
            <a:xfrm>
              <a:off x="801688" y="5334000"/>
              <a:ext cx="2017712" cy="4333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b="1"/>
                <a:t>윈속 종료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윈속 초기화와 종료 </a:t>
            </a:r>
            <a:r>
              <a:rPr lang="en-US" altLang="ko-KR" smtClean="0"/>
              <a:t>(2)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mtClean="0"/>
              <a:t>윈속 초기화</a:t>
            </a:r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wVersionRequested</a:t>
            </a:r>
          </a:p>
          <a:p>
            <a:pPr lvl="2" eaLnBrk="1" hangingPunct="1"/>
            <a:r>
              <a:rPr lang="ko-KR" altLang="en-US" smtClean="0"/>
              <a:t>프로그램이 요구하는 최상위 윈속 버전</a:t>
            </a:r>
            <a:r>
              <a:rPr lang="en-US" altLang="ko-KR" smtClean="0"/>
              <a:t>. </a:t>
            </a:r>
            <a:r>
              <a:rPr lang="ko-KR" altLang="en-US" smtClean="0"/>
              <a:t>하위 </a:t>
            </a:r>
            <a:r>
              <a:rPr lang="en-US" altLang="ko-KR" smtClean="0"/>
              <a:t>8</a:t>
            </a:r>
            <a:r>
              <a:rPr lang="ko-KR" altLang="en-US" smtClean="0"/>
              <a:t>비트에 주 버전을</a:t>
            </a:r>
            <a:r>
              <a:rPr lang="en-US" altLang="ko-KR" smtClean="0"/>
              <a:t>, </a:t>
            </a:r>
            <a:r>
              <a:rPr lang="ko-KR" altLang="en-US" smtClean="0"/>
              <a:t>상위 </a:t>
            </a:r>
            <a:r>
              <a:rPr lang="en-US" altLang="ko-KR" smtClean="0"/>
              <a:t>8</a:t>
            </a:r>
            <a:r>
              <a:rPr lang="ko-KR" altLang="en-US" smtClean="0"/>
              <a:t>비트에 부 버전을 넣어 전달</a:t>
            </a:r>
          </a:p>
          <a:p>
            <a:pPr lvl="1" eaLnBrk="1" hangingPunct="1"/>
            <a:r>
              <a:rPr lang="en-US" altLang="ko-KR" smtClean="0"/>
              <a:t>lpWSAData</a:t>
            </a:r>
          </a:p>
          <a:p>
            <a:pPr lvl="2" eaLnBrk="1" hangingPunct="1"/>
            <a:r>
              <a:rPr lang="ko-KR" altLang="en-US" smtClean="0"/>
              <a:t>윈도우 운영체제가 제공하는 윈속 구현에 관한 정보를 얻을 수 있음</a:t>
            </a:r>
            <a:r>
              <a:rPr lang="en-US" altLang="ko-KR" smtClean="0"/>
              <a:t>(</a:t>
            </a:r>
            <a:r>
              <a:rPr lang="ko-KR" altLang="en-US" smtClean="0"/>
              <a:t>거의 사용 안 함</a:t>
            </a:r>
            <a:r>
              <a:rPr lang="en-US" altLang="ko-KR" smtClean="0"/>
              <a:t>)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990600" y="1676400"/>
            <a:ext cx="7175500" cy="1828800"/>
          </a:xfrm>
          <a:prstGeom prst="roundRect">
            <a:avLst>
              <a:gd name="adj" fmla="val 9454"/>
            </a:avLst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WSAStartup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 (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    WORD </a:t>
            </a:r>
            <a:r>
              <a:rPr lang="en-US" altLang="ko-KR" sz="20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wVersionRequested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    LPWSADATA </a:t>
            </a:r>
            <a:r>
              <a:rPr lang="en-US" altLang="ko-KR" sz="20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lpWSAData</a:t>
            </a:r>
            <a:endParaRPr lang="en-US" altLang="ko-KR" sz="2000" dirty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                                                                   </a:t>
            </a:r>
            <a:r>
              <a:rPr lang="ko-KR" altLang="en-US" sz="2000" dirty="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성공</a:t>
            </a:r>
            <a:r>
              <a:rPr lang="en-US" altLang="ko-KR" sz="2000" dirty="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: 0, </a:t>
            </a:r>
            <a:r>
              <a:rPr lang="ko-KR" altLang="en-US" sz="2000" dirty="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실패</a:t>
            </a:r>
            <a:r>
              <a:rPr lang="en-US" altLang="ko-KR" sz="2000" dirty="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: </a:t>
            </a:r>
            <a:r>
              <a:rPr lang="ko-KR" altLang="en-US" sz="2000" dirty="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오류 코드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윈속 초기화와 종료 </a:t>
            </a:r>
            <a:r>
              <a:rPr lang="en-US" altLang="ko-KR" smtClean="0"/>
              <a:t>(3)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mtClean="0"/>
              <a:t>윈속 종료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990600" y="1676400"/>
            <a:ext cx="7175500" cy="914400"/>
          </a:xfrm>
          <a:prstGeom prst="roundRect">
            <a:avLst>
              <a:gd name="adj" fmla="val 6088"/>
            </a:avLst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int WSACleanup(void);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                                                   </a:t>
            </a:r>
            <a:r>
              <a:rPr lang="ko-KR" altLang="en-US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성공</a:t>
            </a:r>
            <a:r>
              <a:rPr lang="en-US" altLang="ko-KR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: 0, </a:t>
            </a:r>
            <a:r>
              <a:rPr lang="ko-KR" altLang="en-US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실패</a:t>
            </a:r>
            <a:r>
              <a:rPr lang="en-US" altLang="ko-KR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: SOCKET_ERROR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윈속</a:t>
            </a:r>
            <a:r>
              <a:rPr lang="ko-KR" altLang="en-US" dirty="0" smtClean="0"/>
              <a:t> 초기화와 종료 </a:t>
            </a:r>
            <a:r>
              <a:rPr lang="en-US" altLang="ko-KR" dirty="0" smtClean="0"/>
              <a:t>(4)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2-1 </a:t>
            </a:r>
            <a:r>
              <a:rPr lang="ko-KR" altLang="en-US" dirty="0"/>
              <a:t>윈속 </a:t>
            </a:r>
            <a:r>
              <a:rPr lang="ko-KR" altLang="en-US"/>
              <a:t>초기화와 </a:t>
            </a:r>
            <a:r>
              <a:rPr lang="ko-KR" altLang="en-US" smtClean="0"/>
              <a:t>종료하기</a:t>
            </a:r>
            <a:endParaRPr lang="en-US" altLang="ko-KR" smtClean="0"/>
          </a:p>
          <a:p>
            <a:pPr lvl="1"/>
            <a:r>
              <a:rPr lang="en-US" altLang="ko-KR"/>
              <a:t>InitSocket.cpp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https://github.com/promche/TCP-IP-Socket-Prog-Book-2nd/blob/Source/Windows/Chapter02/InitSocket/InitSocket.cpp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476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/>
              <a:t>소켓 생성과 닫기</a:t>
            </a:r>
          </a:p>
        </p:txBody>
      </p:sp>
    </p:spTree>
    <p:extLst>
      <p:ext uri="{BB962C8B-B14F-4D97-AF65-F5344CB8AC3E}">
        <p14:creationId xmlns:p14="http://schemas.microsoft.com/office/powerpoint/2010/main" val="243264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소켓 생성과 닫기 </a:t>
            </a:r>
            <a:r>
              <a:rPr lang="en-US" altLang="ko-KR" smtClean="0"/>
              <a:t>(1)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mtClean="0"/>
              <a:t>윈속 응용 프로그램의 공통 구조</a:t>
            </a:r>
          </a:p>
        </p:txBody>
      </p:sp>
      <p:grpSp>
        <p:nvGrpSpPr>
          <p:cNvPr id="26628" name="Group 23"/>
          <p:cNvGrpSpPr>
            <a:grpSpLocks/>
          </p:cNvGrpSpPr>
          <p:nvPr/>
        </p:nvGrpSpPr>
        <p:grpSpPr bwMode="auto">
          <a:xfrm>
            <a:off x="990600" y="1906906"/>
            <a:ext cx="2017712" cy="4493894"/>
            <a:chOff x="3333" y="1071"/>
            <a:chExt cx="1271" cy="2359"/>
          </a:xfrm>
        </p:grpSpPr>
        <p:sp>
          <p:nvSpPr>
            <p:cNvPr id="26629" name="Rectangle 14"/>
            <p:cNvSpPr>
              <a:spLocks noChangeArrowheads="1"/>
            </p:cNvSpPr>
            <p:nvPr/>
          </p:nvSpPr>
          <p:spPr bwMode="auto">
            <a:xfrm>
              <a:off x="3333" y="1071"/>
              <a:ext cx="1271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800">
                  <a:latin typeface="굴림" panose="020B0600000101010101" pitchFamily="50" charset="-127"/>
                  <a:ea typeface="굴림" panose="020B0600000101010101" pitchFamily="50" charset="-127"/>
                </a:rPr>
                <a:t>윈속 초기화</a:t>
              </a:r>
            </a:p>
          </p:txBody>
        </p:sp>
        <p:sp>
          <p:nvSpPr>
            <p:cNvPr id="26630" name="Line 15"/>
            <p:cNvSpPr>
              <a:spLocks noChangeShapeType="1"/>
            </p:cNvSpPr>
            <p:nvPr/>
          </p:nvSpPr>
          <p:spPr bwMode="auto">
            <a:xfrm>
              <a:off x="3969" y="134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1" name="Rectangle 16"/>
            <p:cNvSpPr>
              <a:spLocks noChangeArrowheads="1"/>
            </p:cNvSpPr>
            <p:nvPr/>
          </p:nvSpPr>
          <p:spPr bwMode="auto">
            <a:xfrm>
              <a:off x="3333" y="1524"/>
              <a:ext cx="1271" cy="273"/>
            </a:xfrm>
            <a:prstGeom prst="rect">
              <a:avLst/>
            </a:prstGeom>
            <a:solidFill>
              <a:srgbClr val="0066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8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소켓 생성</a:t>
              </a:r>
            </a:p>
          </p:txBody>
        </p:sp>
        <p:sp>
          <p:nvSpPr>
            <p:cNvPr id="26632" name="Line 17"/>
            <p:cNvSpPr>
              <a:spLocks noChangeShapeType="1"/>
            </p:cNvSpPr>
            <p:nvPr/>
          </p:nvSpPr>
          <p:spPr bwMode="auto">
            <a:xfrm>
              <a:off x="3969" y="1797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3" name="Line 18"/>
            <p:cNvSpPr>
              <a:spLocks noChangeShapeType="1"/>
            </p:cNvSpPr>
            <p:nvPr/>
          </p:nvSpPr>
          <p:spPr bwMode="auto">
            <a:xfrm>
              <a:off x="3969" y="252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4" name="Rectangle 19"/>
            <p:cNvSpPr>
              <a:spLocks noChangeArrowheads="1"/>
            </p:cNvSpPr>
            <p:nvPr/>
          </p:nvSpPr>
          <p:spPr bwMode="auto">
            <a:xfrm>
              <a:off x="3333" y="2704"/>
              <a:ext cx="1271" cy="273"/>
            </a:xfrm>
            <a:prstGeom prst="rect">
              <a:avLst/>
            </a:prstGeom>
            <a:solidFill>
              <a:srgbClr val="0066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8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소켓 닫기</a:t>
              </a:r>
            </a:p>
          </p:txBody>
        </p:sp>
        <p:sp>
          <p:nvSpPr>
            <p:cNvPr id="26635" name="Line 20"/>
            <p:cNvSpPr>
              <a:spLocks noChangeShapeType="1"/>
            </p:cNvSpPr>
            <p:nvPr/>
          </p:nvSpPr>
          <p:spPr bwMode="auto">
            <a:xfrm>
              <a:off x="3969" y="2977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6" name="Rectangle 21"/>
            <p:cNvSpPr>
              <a:spLocks noChangeArrowheads="1"/>
            </p:cNvSpPr>
            <p:nvPr/>
          </p:nvSpPr>
          <p:spPr bwMode="auto">
            <a:xfrm>
              <a:off x="3333" y="3157"/>
              <a:ext cx="1271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800">
                  <a:latin typeface="굴림" panose="020B0600000101010101" pitchFamily="50" charset="-127"/>
                  <a:ea typeface="굴림" panose="020B0600000101010101" pitchFamily="50" charset="-127"/>
                </a:rPr>
                <a:t>윈속 종료</a:t>
              </a:r>
            </a:p>
          </p:txBody>
        </p:sp>
        <p:sp>
          <p:nvSpPr>
            <p:cNvPr id="13327" name="AutoShape 22"/>
            <p:cNvSpPr>
              <a:spLocks noChangeArrowheads="1"/>
            </p:cNvSpPr>
            <p:nvPr/>
          </p:nvSpPr>
          <p:spPr bwMode="auto">
            <a:xfrm>
              <a:off x="3379" y="1979"/>
              <a:ext cx="1179" cy="589"/>
            </a:xfrm>
            <a:prstGeom prst="star8">
              <a:avLst>
                <a:gd name="adj" fmla="val 38250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ko-KR" altLang="en-US" b="1"/>
                <a:t>네트워크 통신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소켓 함수의 오류 처리 방법을 익힌다</a:t>
            </a:r>
            <a:r>
              <a:rPr lang="en-US" altLang="ko-KR"/>
              <a:t>.</a:t>
            </a:r>
          </a:p>
          <a:p>
            <a:r>
              <a:rPr lang="ko-KR" altLang="en-US"/>
              <a:t>소켓 초기화와 종료 방법을 익힌다</a:t>
            </a:r>
            <a:r>
              <a:rPr lang="en-US" altLang="ko-KR"/>
              <a:t>.</a:t>
            </a:r>
          </a:p>
          <a:p>
            <a:r>
              <a:rPr lang="ko-KR" altLang="en-US"/>
              <a:t>소켓을 생성하고 닫는 방법을 익힌다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6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소켓 생성과 닫기 </a:t>
            </a:r>
            <a:r>
              <a:rPr lang="en-US" altLang="ko-KR" smtClean="0"/>
              <a:t>(2)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mtClean="0"/>
              <a:t>소켓 생성</a:t>
            </a:r>
            <a:endParaRPr lang="ko-KR" altLang="en-US" sz="2800" smtClean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990600" y="1676400"/>
            <a:ext cx="6553200" cy="2209800"/>
          </a:xfrm>
          <a:prstGeom prst="roundRect">
            <a:avLst>
              <a:gd name="adj" fmla="val 6778"/>
            </a:avLst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#include &lt;winsock2.h</a:t>
            </a:r>
            <a:r>
              <a:rPr lang="en-US" altLang="ko-KR" sz="2000" smtClean="0">
                <a:latin typeface="Times New Roman" panose="02020603050405020304" pitchFamily="18" charset="0"/>
                <a:ea typeface="굴림" panose="020B0600000101010101" pitchFamily="50" charset="-127"/>
              </a:rPr>
              <a:t>&gt;	[</a:t>
            </a:r>
            <a:r>
              <a:rPr lang="ko-KR" altLang="en-US" sz="2000" smtClean="0">
                <a:latin typeface="Times New Roman" panose="02020603050405020304" pitchFamily="18" charset="0"/>
                <a:ea typeface="굴림" panose="020B0600000101010101" pitchFamily="50" charset="-127"/>
              </a:rPr>
              <a:t>윈도우</a:t>
            </a:r>
            <a:r>
              <a:rPr lang="en-US" altLang="ko-KR" sz="2000" smtClean="0">
                <a:latin typeface="Times New Roman" panose="02020603050405020304" pitchFamily="18" charset="0"/>
                <a:ea typeface="굴림" panose="020B0600000101010101" pitchFamily="50" charset="-127"/>
              </a:rPr>
              <a:t>]</a:t>
            </a:r>
            <a:endParaRPr lang="en-US" altLang="ko-KR" sz="200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smtClean="0">
                <a:latin typeface="Times New Roman" panose="02020603050405020304" pitchFamily="18" charset="0"/>
                <a:ea typeface="굴림" panose="020B0600000101010101" pitchFamily="50" charset="-127"/>
              </a:rPr>
              <a:t>SOCKET 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socket (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    int af</a:t>
            </a:r>
            <a:r>
              <a:rPr lang="en-US" altLang="ko-KR" sz="2000" smtClean="0">
                <a:latin typeface="Times New Roman" panose="02020603050405020304" pitchFamily="18" charset="0"/>
                <a:ea typeface="굴림" panose="020B0600000101010101" pitchFamily="50" charset="-127"/>
              </a:rPr>
              <a:t>,		</a:t>
            </a:r>
            <a:r>
              <a:rPr lang="en-US" altLang="ko-KR" sz="2000" smtClean="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// </a:t>
            </a:r>
            <a:r>
              <a:rPr lang="ko-KR" altLang="en-US" sz="20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주소 체계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>
                <a:latin typeface="Times New Roman" panose="02020603050405020304" pitchFamily="18" charset="0"/>
                <a:ea typeface="굴림" panose="020B0600000101010101" pitchFamily="50" charset="-127"/>
              </a:rPr>
              <a:t>    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int type</a:t>
            </a:r>
            <a:r>
              <a:rPr lang="en-US" altLang="ko-KR" sz="2000" smtClean="0">
                <a:latin typeface="Times New Roman" panose="02020603050405020304" pitchFamily="18" charset="0"/>
                <a:ea typeface="굴림" panose="020B0600000101010101" pitchFamily="50" charset="-127"/>
              </a:rPr>
              <a:t>,	</a:t>
            </a:r>
            <a:r>
              <a:rPr lang="en-US" altLang="ko-KR" sz="2000" smtClean="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// </a:t>
            </a:r>
            <a:r>
              <a:rPr lang="ko-KR" altLang="en-US" sz="20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소켓 타입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>
                <a:latin typeface="Times New Roman" panose="02020603050405020304" pitchFamily="18" charset="0"/>
                <a:ea typeface="굴림" panose="020B0600000101010101" pitchFamily="50" charset="-127"/>
              </a:rPr>
              <a:t>    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int </a:t>
            </a:r>
            <a:r>
              <a:rPr lang="en-US" altLang="ko-KR" sz="2000" smtClean="0">
                <a:latin typeface="Times New Roman" panose="02020603050405020304" pitchFamily="18" charset="0"/>
                <a:ea typeface="굴림" panose="020B0600000101010101" pitchFamily="50" charset="-127"/>
              </a:rPr>
              <a:t>protocol	</a:t>
            </a:r>
            <a:r>
              <a:rPr lang="en-US" altLang="ko-KR" sz="2000" smtClean="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// </a:t>
            </a:r>
            <a:r>
              <a:rPr lang="ko-KR" altLang="en-US" sz="20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프로토콜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smtClean="0">
                <a:latin typeface="Times New Roman" panose="02020603050405020304" pitchFamily="18" charset="0"/>
                <a:ea typeface="굴림" panose="020B0600000101010101" pitchFamily="50" charset="-127"/>
              </a:rPr>
              <a:t>                     </a:t>
            </a:r>
            <a:r>
              <a:rPr lang="ko-KR" altLang="en-US" sz="2000" smtClean="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성공</a:t>
            </a:r>
            <a:r>
              <a:rPr lang="en-US" altLang="ko-KR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: </a:t>
            </a:r>
            <a:r>
              <a:rPr lang="ko-KR" altLang="en-US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새로운 소켓</a:t>
            </a:r>
            <a:r>
              <a:rPr lang="en-US" altLang="ko-KR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, </a:t>
            </a:r>
            <a:r>
              <a:rPr lang="ko-KR" altLang="en-US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실패</a:t>
            </a:r>
            <a:r>
              <a:rPr lang="en-US" altLang="ko-KR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: INVALID_SOCKET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467600" y="1612408"/>
            <a:ext cx="4495800" cy="2883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600"/>
              </a:spcAft>
              <a:buClr>
                <a:srgbClr val="D9737E"/>
              </a:buClr>
              <a:buSzPct val="96000"/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D9737E"/>
              </a:buClr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/>
            <a:r>
              <a:rPr lang="ko-KR" altLang="en-US" smtClean="0"/>
              <a:t>사용자가 요청한 프로토콜을 사용해 통신할 수 있도록</a:t>
            </a:r>
            <a:br>
              <a:rPr lang="ko-KR" altLang="en-US" smtClean="0"/>
            </a:br>
            <a:r>
              <a:rPr lang="ko-KR" altLang="en-US" smtClean="0"/>
              <a:t>내부적으로 리소스를 할당하고</a:t>
            </a:r>
            <a:r>
              <a:rPr lang="en-US" altLang="ko-KR" smtClean="0"/>
              <a:t>, </a:t>
            </a:r>
            <a:r>
              <a:rPr lang="ko-KR" altLang="en-US" smtClean="0"/>
              <a:t>이에 접근할 수 있는</a:t>
            </a:r>
            <a:br>
              <a:rPr lang="ko-KR" altLang="en-US" smtClean="0"/>
            </a:br>
            <a:r>
              <a:rPr lang="ko-KR" altLang="en-US" smtClean="0"/>
              <a:t>일종의 핸들값인 소켓 디스크립터</a:t>
            </a:r>
            <a:r>
              <a:rPr lang="en-US" altLang="ko-KR" smtClean="0"/>
              <a:t>(socket descriptor)</a:t>
            </a:r>
            <a:r>
              <a:rPr lang="ko-KR" altLang="en-US" smtClean="0"/>
              <a:t>를 리턴</a:t>
            </a:r>
            <a:endParaRPr lang="ko-KR" altLang="en-US" sz="2800" smtClean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90600" y="4038600"/>
            <a:ext cx="6553200" cy="2514600"/>
          </a:xfrm>
          <a:prstGeom prst="roundRect">
            <a:avLst>
              <a:gd name="adj" fmla="val 6778"/>
            </a:avLst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#include &lt;sys/types.h</a:t>
            </a:r>
            <a:r>
              <a:rPr lang="en-US" altLang="ko-KR" sz="2000" smtClean="0">
                <a:latin typeface="Times New Roman" panose="02020603050405020304" pitchFamily="18" charset="0"/>
                <a:ea typeface="굴림" panose="020B0600000101010101" pitchFamily="50" charset="-127"/>
              </a:rPr>
              <a:t>&gt;	[</a:t>
            </a:r>
            <a:r>
              <a:rPr lang="ko-KR" altLang="en-US" sz="2000" smtClean="0">
                <a:latin typeface="Times New Roman" panose="02020603050405020304" pitchFamily="18" charset="0"/>
                <a:ea typeface="굴림" panose="020B0600000101010101" pitchFamily="50" charset="-127"/>
              </a:rPr>
              <a:t>리눅스</a:t>
            </a:r>
            <a:r>
              <a:rPr lang="en-US" altLang="ko-KR" sz="2000" smtClean="0">
                <a:latin typeface="Times New Roman" panose="02020603050405020304" pitchFamily="18" charset="0"/>
                <a:ea typeface="굴림" panose="020B0600000101010101" pitchFamily="50" charset="-127"/>
              </a:rPr>
              <a:t>]</a:t>
            </a:r>
            <a:endParaRPr lang="en-US" altLang="ko-KR" sz="200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#include &lt;sys/socket.h</a:t>
            </a:r>
            <a:r>
              <a:rPr lang="en-US" altLang="ko-KR" sz="2000" smtClean="0">
                <a:latin typeface="Times New Roman" panose="02020603050405020304" pitchFamily="18" charset="0"/>
                <a:ea typeface="굴림" panose="020B0600000101010101" pitchFamily="50" charset="-127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smtClean="0">
                <a:latin typeface="Times New Roman" panose="02020603050405020304" pitchFamily="18" charset="0"/>
                <a:ea typeface="굴림" panose="020B0600000101010101" pitchFamily="50" charset="-127"/>
              </a:rPr>
              <a:t>int socket (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smtClean="0">
                <a:latin typeface="Times New Roman" panose="02020603050405020304" pitchFamily="18" charset="0"/>
                <a:ea typeface="굴림" panose="020B0600000101010101" pitchFamily="50" charset="-127"/>
              </a:rPr>
              <a:t>    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int </a:t>
            </a:r>
            <a:r>
              <a:rPr lang="en-US" altLang="ko-KR" sz="2000" smtClean="0">
                <a:latin typeface="Times New Roman" panose="02020603050405020304" pitchFamily="18" charset="0"/>
                <a:ea typeface="굴림" panose="020B0600000101010101" pitchFamily="50" charset="-127"/>
              </a:rPr>
              <a:t>domain,	</a:t>
            </a:r>
            <a:r>
              <a:rPr lang="en-US" altLang="ko-KR" sz="2000" smtClean="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// </a:t>
            </a:r>
            <a:r>
              <a:rPr lang="ko-KR" altLang="en-US" sz="20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주소 체계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>
                <a:latin typeface="Times New Roman" panose="02020603050405020304" pitchFamily="18" charset="0"/>
                <a:ea typeface="굴림" panose="020B0600000101010101" pitchFamily="50" charset="-127"/>
              </a:rPr>
              <a:t>    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int type</a:t>
            </a:r>
            <a:r>
              <a:rPr lang="en-US" altLang="ko-KR" sz="2000" smtClean="0">
                <a:latin typeface="Times New Roman" panose="02020603050405020304" pitchFamily="18" charset="0"/>
                <a:ea typeface="굴림" panose="020B0600000101010101" pitchFamily="50" charset="-127"/>
              </a:rPr>
              <a:t>,	</a:t>
            </a:r>
            <a:r>
              <a:rPr lang="en-US" altLang="ko-KR" sz="2000" smtClean="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// </a:t>
            </a:r>
            <a:r>
              <a:rPr lang="ko-KR" altLang="en-US" sz="20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소켓 타입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>
                <a:latin typeface="Times New Roman" panose="02020603050405020304" pitchFamily="18" charset="0"/>
                <a:ea typeface="굴림" panose="020B0600000101010101" pitchFamily="50" charset="-127"/>
              </a:rPr>
              <a:t>    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int </a:t>
            </a:r>
            <a:r>
              <a:rPr lang="en-US" altLang="ko-KR" sz="2000" smtClean="0">
                <a:latin typeface="Times New Roman" panose="02020603050405020304" pitchFamily="18" charset="0"/>
                <a:ea typeface="굴림" panose="020B0600000101010101" pitchFamily="50" charset="-127"/>
              </a:rPr>
              <a:t>protocol	</a:t>
            </a:r>
            <a:r>
              <a:rPr lang="en-US" altLang="ko-KR" sz="2000" smtClean="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// </a:t>
            </a:r>
            <a:r>
              <a:rPr lang="ko-KR" altLang="en-US" sz="2000">
                <a:solidFill>
                  <a:srgbClr val="0099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프로토콜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smtClean="0">
                <a:latin typeface="Times New Roman" panose="02020603050405020304" pitchFamily="18" charset="0"/>
                <a:ea typeface="굴림" panose="020B0600000101010101" pitchFamily="50" charset="-127"/>
              </a:rPr>
              <a:t>                                                     </a:t>
            </a:r>
            <a:r>
              <a:rPr lang="ko-KR" altLang="en-US" sz="2000" smtClean="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성공</a:t>
            </a:r>
            <a:r>
              <a:rPr lang="en-US" altLang="ko-KR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: </a:t>
            </a:r>
            <a:r>
              <a:rPr lang="ko-KR" altLang="en-US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새로운 소켓</a:t>
            </a:r>
            <a:r>
              <a:rPr lang="en-US" altLang="ko-KR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, </a:t>
            </a:r>
            <a:r>
              <a:rPr lang="ko-KR" altLang="en-US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실패</a:t>
            </a:r>
            <a:r>
              <a:rPr lang="en-US" altLang="ko-KR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: </a:t>
            </a:r>
            <a:r>
              <a:rPr lang="en-US" altLang="ko-KR" sz="2000" smtClean="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-1</a:t>
            </a:r>
            <a:endParaRPr lang="en-US" altLang="ko-KR" sz="2000">
              <a:solidFill>
                <a:srgbClr val="6633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소켓 생성과 닫기 </a:t>
            </a:r>
            <a:r>
              <a:rPr lang="en-US" altLang="ko-KR" smtClean="0"/>
              <a:t>(3)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mtClean="0"/>
              <a:t>주소 체계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990600" y="1676400"/>
            <a:ext cx="7526337" cy="2895600"/>
          </a:xfrm>
          <a:prstGeom prst="rect">
            <a:avLst/>
          </a:prstGeom>
          <a:noFill/>
          <a:ln w="28575">
            <a:solidFill>
              <a:srgbClr val="33CC33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latin typeface="SimSun" panose="02010600030101010101" pitchFamily="2" charset="-122"/>
                <a:ea typeface="SimSun" panose="02010600030101010101" pitchFamily="2" charset="-122"/>
              </a:rPr>
              <a:t>...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latin typeface="SimSun" panose="02010600030101010101" pitchFamily="2" charset="-122"/>
                <a:ea typeface="SimSun" panose="02010600030101010101" pitchFamily="2" charset="-122"/>
              </a:rPr>
              <a:t>#define AF_INET 2    	// Internetwork: UDP, TCP, etc.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latin typeface="SimSun" panose="02010600030101010101" pitchFamily="2" charset="-122"/>
                <a:ea typeface="SimSun" panose="02010600030101010101" pitchFamily="2" charset="-122"/>
              </a:rPr>
              <a:t>...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latin typeface="SimSun" panose="02010600030101010101" pitchFamily="2" charset="-122"/>
                <a:ea typeface="SimSun" panose="02010600030101010101" pitchFamily="2" charset="-122"/>
              </a:rPr>
              <a:t>#define AF_INET6 23  	// Internetwork Version 6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latin typeface="SimSun" panose="02010600030101010101" pitchFamily="2" charset="-122"/>
                <a:ea typeface="SimSun" panose="02010600030101010101" pitchFamily="2" charset="-122"/>
              </a:rPr>
              <a:t>...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smtClean="0">
                <a:latin typeface="SimSun" panose="02010600030101010101" pitchFamily="2" charset="-122"/>
                <a:ea typeface="SimSun" panose="02010600030101010101" pitchFamily="2" charset="-122"/>
              </a:rPr>
              <a:t>#</a:t>
            </a:r>
            <a:r>
              <a:rPr lang="en-US" altLang="ko-KR" sz="2000" b="0">
                <a:latin typeface="SimSun" panose="02010600030101010101" pitchFamily="2" charset="-122"/>
                <a:ea typeface="SimSun" panose="02010600030101010101" pitchFamily="2" charset="-122"/>
              </a:rPr>
              <a:t>define AF_BTH 32 	// Bluetooth RFCOMM/L2CAP protocols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>
                <a:latin typeface="SimSun" panose="02010600030101010101" pitchFamily="2" charset="-122"/>
                <a:ea typeface="SimSun" panose="02010600030101010101" pitchFamily="2" charset="-122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소켓 생성과 닫기 </a:t>
            </a:r>
            <a:r>
              <a:rPr lang="en-US" altLang="ko-KR" smtClean="0"/>
              <a:t>(4)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mtClean="0"/>
              <a:t>소켓 타입</a:t>
            </a:r>
          </a:p>
          <a:p>
            <a:pPr lvl="1" eaLnBrk="1" hangingPunct="1"/>
            <a:r>
              <a:rPr lang="ko-KR" altLang="en-US" smtClean="0"/>
              <a:t>사용할 프로토콜의 특성</a:t>
            </a:r>
          </a:p>
          <a:p>
            <a:endParaRPr lang="ko-KR" altLang="en-US" smtClean="0"/>
          </a:p>
          <a:p>
            <a:endParaRPr lang="ko-KR" altLang="en-US" smtClean="0"/>
          </a:p>
          <a:p>
            <a:endParaRPr lang="ko-KR" altLang="en-US" sz="3200" smtClean="0"/>
          </a:p>
          <a:p>
            <a:endParaRPr lang="ko-KR" altLang="en-US" sz="3200" smtClean="0"/>
          </a:p>
          <a:p>
            <a:pPr lvl="2" eaLnBrk="1" hangingPunct="1"/>
            <a:r>
              <a:rPr lang="en-US" altLang="ko-KR" smtClean="0"/>
              <a:t>TCP</a:t>
            </a:r>
            <a:r>
              <a:rPr lang="ko-KR" altLang="en-US" smtClean="0"/>
              <a:t>와 </a:t>
            </a:r>
            <a:r>
              <a:rPr lang="en-US" altLang="ko-KR" smtClean="0"/>
              <a:t>UDP </a:t>
            </a:r>
            <a:r>
              <a:rPr lang="ko-KR" altLang="en-US" smtClean="0"/>
              <a:t>프로토콜 사용을 위한 설정 </a:t>
            </a:r>
            <a:r>
              <a:rPr lang="en-US" altLang="ko-KR" smtClean="0"/>
              <a:t>(1)</a:t>
            </a:r>
          </a:p>
        </p:txBody>
      </p:sp>
      <p:graphicFrame>
        <p:nvGraphicFramePr>
          <p:cNvPr id="67628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425025"/>
              </p:ext>
            </p:extLst>
          </p:nvPr>
        </p:nvGraphicFramePr>
        <p:xfrm>
          <a:off x="1143000" y="2133600"/>
          <a:ext cx="6257925" cy="1920875"/>
        </p:xfrm>
        <a:graphic>
          <a:graphicData uri="http://schemas.openxmlformats.org/drawingml/2006/table">
            <a:tbl>
              <a:tblPr/>
              <a:tblGrid>
                <a:gridCol w="2078038"/>
                <a:gridCol w="4179887"/>
              </a:tblGrid>
              <a:tr h="3963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소켓 타입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특성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</a:tr>
              <a:tr h="7622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SOCK_STREAM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신뢰성 있는 데이터 전송 기능 제공</a:t>
                      </a: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연결형 프로토콜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2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SOCK_DGRAM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신뢰성 없는 데이터 전송 기능 제공</a:t>
                      </a: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비연결형 프로토콜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646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758637"/>
              </p:ext>
            </p:extLst>
          </p:nvPr>
        </p:nvGraphicFramePr>
        <p:xfrm>
          <a:off x="1143000" y="4724400"/>
          <a:ext cx="6248400" cy="1201780"/>
        </p:xfrm>
        <a:graphic>
          <a:graphicData uri="http://schemas.openxmlformats.org/drawingml/2006/table">
            <a:tbl>
              <a:tblPr/>
              <a:tblGrid>
                <a:gridCol w="2011363"/>
                <a:gridCol w="1785937"/>
                <a:gridCol w="2451100"/>
              </a:tblGrid>
              <a:tr h="3961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사용할 프로토콜</a:t>
                      </a:r>
                    </a:p>
                  </a:txBody>
                  <a:tcPr marT="45699" marB="4569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주소 체계</a:t>
                      </a:r>
                    </a:p>
                  </a:txBody>
                  <a:tcPr marT="45699" marB="456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소켓 타입</a:t>
                      </a:r>
                    </a:p>
                  </a:txBody>
                  <a:tcPr marT="45699" marB="456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</a:tr>
              <a:tr h="4093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TCP</a:t>
                      </a:r>
                    </a:p>
                  </a:txBody>
                  <a:tcPr marT="45699" marB="4569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AF_INET 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또는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AF_INET6</a:t>
                      </a:r>
                    </a:p>
                  </a:txBody>
                  <a:tcPr marT="45699" marB="456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SOCK_STREAM</a:t>
                      </a:r>
                    </a:p>
                  </a:txBody>
                  <a:tcPr marT="45699" marB="456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UDP</a:t>
                      </a:r>
                    </a:p>
                  </a:txBody>
                  <a:tcPr marT="45699" marB="4569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SOCK_DGRAM</a:t>
                      </a:r>
                    </a:p>
                  </a:txBody>
                  <a:tcPr marT="45699" marB="456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소켓 생성과 닫기 </a:t>
            </a:r>
            <a:r>
              <a:rPr lang="en-US" altLang="ko-KR" smtClean="0"/>
              <a:t>(5)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mtClean="0"/>
              <a:t>프로토콜</a:t>
            </a:r>
          </a:p>
          <a:p>
            <a:pPr lvl="1" eaLnBrk="1" hangingPunct="1"/>
            <a:r>
              <a:rPr lang="ko-KR" altLang="en-US" smtClean="0"/>
              <a:t>주소 체계와 소켓 타입이 같더라도 해당 프로토콜이</a:t>
            </a:r>
            <a:br>
              <a:rPr lang="ko-KR" altLang="en-US" smtClean="0"/>
            </a:br>
            <a:r>
              <a:rPr lang="ko-KR" altLang="en-US" smtClean="0"/>
              <a:t>두 개 이상 존재할 경우 프로토콜을 명시적으로 지정</a:t>
            </a:r>
          </a:p>
          <a:p>
            <a:pPr lvl="2" eaLnBrk="1" hangingPunct="1"/>
            <a:r>
              <a:rPr lang="en-US" altLang="ko-KR" smtClean="0"/>
              <a:t>TCP</a:t>
            </a:r>
            <a:r>
              <a:rPr lang="ko-KR" altLang="en-US" smtClean="0"/>
              <a:t>와 </a:t>
            </a:r>
            <a:r>
              <a:rPr lang="en-US" altLang="ko-KR" smtClean="0"/>
              <a:t>UDP </a:t>
            </a:r>
            <a:r>
              <a:rPr lang="ko-KR" altLang="en-US" smtClean="0"/>
              <a:t>프로토콜 사용을 위한 설정 </a:t>
            </a:r>
            <a:r>
              <a:rPr lang="en-US" altLang="ko-KR" smtClean="0"/>
              <a:t>(2)</a:t>
            </a:r>
          </a:p>
          <a:p>
            <a:pPr lvl="2" eaLnBrk="1" hangingPunct="1"/>
            <a:endParaRPr lang="en-US" altLang="ko-KR" sz="2000" smtClean="0"/>
          </a:p>
          <a:p>
            <a:pPr lvl="2" eaLnBrk="1" hangingPunct="1"/>
            <a:endParaRPr lang="en-US" altLang="ko-KR" sz="2000" smtClean="0"/>
          </a:p>
          <a:p>
            <a:pPr lvl="2" eaLnBrk="1" hangingPunct="1"/>
            <a:endParaRPr lang="en-US" altLang="ko-KR" sz="2000" smtClean="0"/>
          </a:p>
          <a:p>
            <a:pPr lvl="2" eaLnBrk="1" hangingPunct="1"/>
            <a:r>
              <a:rPr lang="en-US" altLang="ko-KR" smtClean="0"/>
              <a:t>TCP</a:t>
            </a:r>
            <a:r>
              <a:rPr lang="ko-KR" altLang="en-US" smtClean="0"/>
              <a:t>와 </a:t>
            </a:r>
            <a:r>
              <a:rPr lang="en-US" altLang="ko-KR" smtClean="0"/>
              <a:t>UDP </a:t>
            </a:r>
            <a:r>
              <a:rPr lang="ko-KR" altLang="en-US" smtClean="0"/>
              <a:t>프로토콜 사용을 위한 설정 </a:t>
            </a:r>
            <a:r>
              <a:rPr lang="en-US" altLang="ko-KR" smtClean="0"/>
              <a:t>(3)</a:t>
            </a:r>
          </a:p>
          <a:p>
            <a:pPr lvl="2" eaLnBrk="1" hangingPunct="1"/>
            <a:endParaRPr lang="en-US" altLang="ko-KR" smtClean="0"/>
          </a:p>
        </p:txBody>
      </p:sp>
      <p:graphicFrame>
        <p:nvGraphicFramePr>
          <p:cNvPr id="68673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667210"/>
              </p:ext>
            </p:extLst>
          </p:nvPr>
        </p:nvGraphicFramePr>
        <p:xfrm>
          <a:off x="1143000" y="2928938"/>
          <a:ext cx="7848600" cy="1189038"/>
        </p:xfrm>
        <a:graphic>
          <a:graphicData uri="http://schemas.openxmlformats.org/drawingml/2006/table">
            <a:tbl>
              <a:tblPr/>
              <a:tblGrid>
                <a:gridCol w="2011363"/>
                <a:gridCol w="1785937"/>
                <a:gridCol w="2078038"/>
                <a:gridCol w="1973262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사용할 프로토콜</a:t>
                      </a:r>
                    </a:p>
                  </a:txBody>
                  <a:tcPr marT="45732" marB="4573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주소 체계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소켓 타입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프로토콜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TCP</a:t>
                      </a:r>
                    </a:p>
                  </a:txBody>
                  <a:tcPr marT="45732" marB="4573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AF_INET 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또는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AF_INET6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SOCK_STREAM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IPPROTO_TCP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UDP</a:t>
                      </a:r>
                    </a:p>
                  </a:txBody>
                  <a:tcPr marT="45732" marB="4573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SOCK_DGRAM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IPPROTO_UDP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8675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170416"/>
              </p:ext>
            </p:extLst>
          </p:nvPr>
        </p:nvGraphicFramePr>
        <p:xfrm>
          <a:off x="1143000" y="4906962"/>
          <a:ext cx="7848600" cy="1189038"/>
        </p:xfrm>
        <a:graphic>
          <a:graphicData uri="http://schemas.openxmlformats.org/drawingml/2006/table">
            <a:tbl>
              <a:tblPr/>
              <a:tblGrid>
                <a:gridCol w="2011363"/>
                <a:gridCol w="1785937"/>
                <a:gridCol w="2078038"/>
                <a:gridCol w="1973262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사용할 프로토콜</a:t>
                      </a:r>
                    </a:p>
                  </a:txBody>
                  <a:tcPr marT="45732" marB="4573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주소 체계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소켓 타입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프로토콜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TCP</a:t>
                      </a:r>
                    </a:p>
                  </a:txBody>
                  <a:tcPr marT="45732" marB="4573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AF_INET 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또는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AF_INET6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SOCK_STREAM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UDP</a:t>
                      </a:r>
                    </a:p>
                  </a:txBody>
                  <a:tcPr marT="45732" marB="4573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SOCK_DGRAM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소켓 생성과 닫기 </a:t>
            </a:r>
            <a:r>
              <a:rPr lang="en-US" altLang="ko-KR" smtClean="0"/>
              <a:t>(6)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mtClean="0"/>
              <a:t>소켓 닫기</a:t>
            </a:r>
          </a:p>
          <a:p>
            <a:endParaRPr lang="ko-KR" altLang="en-US" sz="3200" smtClean="0"/>
          </a:p>
          <a:p>
            <a:endParaRPr lang="ko-KR" altLang="en-US" sz="3200" smtClean="0"/>
          </a:p>
          <a:p>
            <a:endParaRPr lang="ko-KR" altLang="en-US" sz="3200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ko-KR" altLang="en-US" smtClean="0"/>
              <a:t>소켓을 닫고 관련 리소스를 운영체제에 반환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990600" y="1676400"/>
            <a:ext cx="7175500" cy="1828800"/>
          </a:xfrm>
          <a:prstGeom prst="roundRect">
            <a:avLst>
              <a:gd name="adj" fmla="val 7435"/>
            </a:avLst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#include &lt;winsock2.h</a:t>
            </a:r>
            <a:r>
              <a:rPr lang="en-US" altLang="ko-KR" sz="2000" smtClean="0">
                <a:latin typeface="Times New Roman" panose="02020603050405020304" pitchFamily="18" charset="0"/>
                <a:ea typeface="굴림" panose="020B0600000101010101" pitchFamily="50" charset="-127"/>
              </a:rPr>
              <a:t>&gt; 	[</a:t>
            </a:r>
            <a:r>
              <a:rPr lang="ko-KR" altLang="en-US" sz="2000" smtClean="0">
                <a:latin typeface="Times New Roman" panose="02020603050405020304" pitchFamily="18" charset="0"/>
                <a:ea typeface="굴림" panose="020B0600000101010101" pitchFamily="50" charset="-127"/>
              </a:rPr>
              <a:t>윈도우</a:t>
            </a:r>
            <a:r>
              <a:rPr lang="en-US" altLang="ko-KR" sz="2000" smtClean="0">
                <a:latin typeface="Times New Roman" panose="02020603050405020304" pitchFamily="18" charset="0"/>
                <a:ea typeface="굴림" panose="020B0600000101010101" pitchFamily="50" charset="-127"/>
              </a:rPr>
              <a:t>]</a:t>
            </a:r>
            <a:endParaRPr lang="en-US" altLang="ko-KR" sz="200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smtClean="0">
                <a:latin typeface="Times New Roman" panose="02020603050405020304" pitchFamily="18" charset="0"/>
                <a:ea typeface="굴림" panose="020B0600000101010101" pitchFamily="50" charset="-127"/>
              </a:rPr>
              <a:t>int 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closesocket (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    SOCKET 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                                                   </a:t>
            </a:r>
            <a:r>
              <a:rPr lang="ko-KR" altLang="en-US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성공</a:t>
            </a:r>
            <a:r>
              <a:rPr lang="en-US" altLang="ko-KR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: 0, </a:t>
            </a:r>
            <a:r>
              <a:rPr lang="ko-KR" altLang="en-US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실패</a:t>
            </a:r>
            <a:r>
              <a:rPr lang="en-US" altLang="ko-KR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: SOCKET_ERROR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657600"/>
            <a:ext cx="7175500" cy="1828800"/>
          </a:xfrm>
          <a:prstGeom prst="roundRect">
            <a:avLst>
              <a:gd name="adj" fmla="val 7435"/>
            </a:avLst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#include &lt;unistd.h</a:t>
            </a:r>
            <a:r>
              <a:rPr lang="en-US" altLang="ko-KR" sz="2000" smtClean="0">
                <a:latin typeface="Times New Roman" panose="02020603050405020304" pitchFamily="18" charset="0"/>
                <a:ea typeface="굴림" panose="020B0600000101010101" pitchFamily="50" charset="-127"/>
              </a:rPr>
              <a:t>&gt;	[</a:t>
            </a:r>
            <a:r>
              <a:rPr lang="ko-KR" altLang="en-US" sz="2000" smtClean="0">
                <a:latin typeface="Times New Roman" panose="02020603050405020304" pitchFamily="18" charset="0"/>
                <a:ea typeface="굴림" panose="020B0600000101010101" pitchFamily="50" charset="-127"/>
              </a:rPr>
              <a:t>리눅스</a:t>
            </a:r>
            <a:r>
              <a:rPr lang="en-US" altLang="ko-KR" sz="2000" smtClean="0">
                <a:latin typeface="Times New Roman" panose="02020603050405020304" pitchFamily="18" charset="0"/>
                <a:ea typeface="굴림" panose="020B0600000101010101" pitchFamily="50" charset="-127"/>
              </a:rPr>
              <a:t>]</a:t>
            </a:r>
            <a:endParaRPr lang="en-US" altLang="ko-KR" sz="200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smtClean="0">
                <a:latin typeface="Times New Roman" panose="02020603050405020304" pitchFamily="18" charset="0"/>
                <a:ea typeface="굴림" panose="020B0600000101010101" pitchFamily="50" charset="-127"/>
              </a:rPr>
              <a:t>int close 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(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    </a:t>
            </a:r>
            <a:r>
              <a:rPr lang="en-US" altLang="ko-KR" sz="2000" smtClean="0">
                <a:latin typeface="Times New Roman" panose="02020603050405020304" pitchFamily="18" charset="0"/>
                <a:ea typeface="굴림" panose="020B0600000101010101" pitchFamily="50" charset="-127"/>
              </a:rPr>
              <a:t>int fd</a:t>
            </a:r>
            <a:endParaRPr lang="en-US" altLang="ko-KR" sz="200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smtClean="0">
                <a:latin typeface="Times New Roman" panose="02020603050405020304" pitchFamily="18" charset="0"/>
                <a:ea typeface="굴림" panose="020B0600000101010101" pitchFamily="50" charset="-127"/>
              </a:rPr>
              <a:t>                                                                                 </a:t>
            </a:r>
            <a:r>
              <a:rPr lang="ko-KR" altLang="en-US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성공</a:t>
            </a:r>
            <a:r>
              <a:rPr lang="en-US" altLang="ko-KR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: 0, </a:t>
            </a:r>
            <a:r>
              <a:rPr lang="ko-KR" altLang="en-US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실패</a:t>
            </a:r>
            <a:r>
              <a:rPr lang="en-US" altLang="ko-KR" sz="200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: </a:t>
            </a:r>
            <a:r>
              <a:rPr lang="en-US" altLang="ko-KR" sz="2000" smtClean="0">
                <a:solidFill>
                  <a:srgbClr val="66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-1</a:t>
            </a:r>
            <a:endParaRPr lang="en-US" altLang="ko-KR" sz="2000">
              <a:solidFill>
                <a:srgbClr val="6633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소켓 생성과 닫기 </a:t>
            </a:r>
            <a:r>
              <a:rPr lang="en-US" altLang="ko-KR" dirty="0" smtClean="0"/>
              <a:t>(7)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 smtClean="0"/>
              <a:t>2-2 </a:t>
            </a:r>
            <a:r>
              <a:rPr lang="ko-KR" altLang="en-US" b="0" dirty="0"/>
              <a:t>소켓 </a:t>
            </a:r>
            <a:r>
              <a:rPr lang="ko-KR" altLang="en-US" b="0"/>
              <a:t>생성과 </a:t>
            </a:r>
            <a:r>
              <a:rPr lang="ko-KR" altLang="en-US" b="0" smtClean="0"/>
              <a:t>닫기</a:t>
            </a:r>
            <a:endParaRPr lang="en-US" altLang="ko-KR" smtClean="0"/>
          </a:p>
          <a:p>
            <a:pPr lvl="1"/>
            <a:r>
              <a:rPr lang="en-US" altLang="ko-KR"/>
              <a:t>InitSocket.cpp</a:t>
            </a:r>
          </a:p>
          <a:p>
            <a:pPr lvl="1"/>
            <a:r>
              <a:rPr lang="en-US" altLang="ko-KR" smtClean="0"/>
              <a:t>[</a:t>
            </a:r>
            <a:r>
              <a:rPr lang="ko-KR" altLang="en-US" smtClean="0"/>
              <a:t>윈도우</a:t>
            </a:r>
            <a:r>
              <a:rPr lang="en-US" altLang="ko-KR" smtClean="0"/>
              <a:t>] </a:t>
            </a:r>
            <a:r>
              <a:rPr lang="en-US" altLang="ko-KR" smtClean="0">
                <a:hlinkClick r:id="rId2"/>
              </a:rPr>
              <a:t>https</a:t>
            </a:r>
            <a:r>
              <a:rPr lang="en-US" altLang="ko-KR">
                <a:hlinkClick r:id="rId2"/>
              </a:rPr>
              <a:t>://</a:t>
            </a:r>
            <a:r>
              <a:rPr lang="en-US" altLang="ko-KR" smtClean="0">
                <a:hlinkClick r:id="rId2"/>
              </a:rPr>
              <a:t>github.com/promche/TCP-IP-Socket-Prog-Book-2nd/blob/Source/Windows/Chapter02/InitSocket/InitSocket.cpp</a:t>
            </a:r>
            <a:endParaRPr lang="en-US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en-US" smtClean="0"/>
              <a:t>리눅스</a:t>
            </a:r>
            <a:r>
              <a:rPr lang="en-US" altLang="ko-KR"/>
              <a:t>] </a:t>
            </a:r>
            <a:r>
              <a:rPr lang="en-US" altLang="ko-KR">
                <a:hlinkClick r:id="rId3"/>
              </a:rPr>
              <a:t>https://github.com/promche/TCP-IP-Socket-Prog-Book-2nd/blob/Source/Linux/Chapter02/InitSocket.cpp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58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57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7F7F7F"/>
                </a:solidFill>
              </a:rPr>
              <a:t>01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오류 처리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02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소켓 초기화와 종료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03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소켓 생성과 닫기</a:t>
            </a:r>
          </a:p>
        </p:txBody>
      </p:sp>
    </p:spTree>
    <p:extLst>
      <p:ext uri="{BB962C8B-B14F-4D97-AF65-F5344CB8AC3E}">
        <p14:creationId xmlns:p14="http://schemas.microsoft.com/office/powerpoint/2010/main" val="310492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오류 처리</a:t>
            </a:r>
          </a:p>
        </p:txBody>
      </p:sp>
    </p:spTree>
    <p:extLst>
      <p:ext uri="{BB962C8B-B14F-4D97-AF65-F5344CB8AC3E}">
        <p14:creationId xmlns:p14="http://schemas.microsoft.com/office/powerpoint/2010/main" val="26209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오류 처리 유형</a:t>
            </a:r>
            <a:endParaRPr lang="en-US" altLang="ko-KR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dirty="0" smtClean="0"/>
              <a:t>① 오류를 처리할 필요가 없는 경우</a:t>
            </a:r>
          </a:p>
          <a:p>
            <a:pPr lvl="1" eaLnBrk="1" hangingPunct="1"/>
            <a:r>
              <a:rPr lang="ko-KR" altLang="en-US" dirty="0" err="1" smtClean="0"/>
              <a:t>리턴값이</a:t>
            </a:r>
            <a:r>
              <a:rPr lang="ko-KR" altLang="en-US" dirty="0" smtClean="0"/>
              <a:t> 없거나 호출 시 항상 성공하는 일부 소켓 함수</a:t>
            </a:r>
            <a:endParaRPr lang="en-US" altLang="ko-KR" dirty="0" smtClean="0"/>
          </a:p>
          <a:p>
            <a:pPr lvl="1" eaLnBrk="1" hangingPunct="1"/>
            <a:endParaRPr lang="ko-KR" altLang="en-US" sz="1000" dirty="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mtClean="0"/>
              <a:t>② 리턴값만으로 </a:t>
            </a:r>
            <a:r>
              <a:rPr lang="ko-KR" altLang="en-US" dirty="0" smtClean="0"/>
              <a:t>오류를 처리하는 경우</a:t>
            </a:r>
          </a:p>
          <a:p>
            <a:pPr lvl="1" eaLnBrk="1" hangingPunct="1"/>
            <a:r>
              <a:rPr lang="en-US" altLang="ko-KR" dirty="0" err="1" smtClean="0"/>
              <a:t>WSAStartup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 eaLnBrk="1" hangingPunct="1"/>
            <a:endParaRPr lang="ko-KR" altLang="en-US" sz="1000" dirty="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mtClean="0"/>
              <a:t>③ 리턴값으로 </a:t>
            </a:r>
            <a:r>
              <a:rPr lang="ko-KR" altLang="en-US" dirty="0" smtClean="0"/>
              <a:t>오류 발생을 확인하고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구체적인 내용은</a:t>
            </a:r>
            <a:br>
              <a:rPr lang="ko-KR" altLang="en-US" dirty="0" smtClean="0"/>
            </a:br>
            <a:r>
              <a:rPr lang="ko-KR" altLang="en-US" dirty="0" smtClean="0"/>
              <a:t> 오류 코드로 확인하는 경우</a:t>
            </a:r>
          </a:p>
          <a:p>
            <a:pPr lvl="1" eaLnBrk="1" hangingPunct="1"/>
            <a:r>
              <a:rPr lang="ko-KR" altLang="en-US" dirty="0" smtClean="0"/>
              <a:t>대부분의 소켓 함수</a:t>
            </a:r>
          </a:p>
          <a:p>
            <a:pPr lvl="1" eaLnBrk="1" hangingPunct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윈도우 </a:t>
            </a:r>
            <a:r>
              <a:rPr lang="ko-KR" altLang="en-US"/>
              <a:t>오류 </a:t>
            </a:r>
            <a:r>
              <a:rPr lang="ko-KR" altLang="en-US" smtClean="0"/>
              <a:t>처리 </a:t>
            </a:r>
            <a:r>
              <a:rPr lang="en-US" altLang="ko-KR" smtClean="0"/>
              <a:t>(</a:t>
            </a:r>
            <a:r>
              <a:rPr lang="en-US" altLang="ko-KR" dirty="0" smtClean="0"/>
              <a:t>1)</a:t>
            </a: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838200" y="1676400"/>
            <a:ext cx="8834437" cy="19999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윈도우 </a:t>
            </a:r>
            <a:r>
              <a:rPr lang="ko-KR" altLang="en-US"/>
              <a:t>오류 </a:t>
            </a:r>
            <a:r>
              <a:rPr lang="ko-KR" altLang="en-US" smtClean="0"/>
              <a:t>처리 </a:t>
            </a:r>
            <a:r>
              <a:rPr lang="en-US" altLang="ko-KR" smtClean="0"/>
              <a:t>(2): </a:t>
            </a:r>
            <a:r>
              <a:rPr lang="ko-KR" altLang="en-US" dirty="0" smtClean="0"/>
              <a:t>오류 코드를 문자열로 바꾸기 </a:t>
            </a:r>
            <a:r>
              <a:rPr lang="en-US" altLang="ko-KR" dirty="0" smtClean="0"/>
              <a:t>(1)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mtClean="0"/>
              <a:t>FormatMessage() </a:t>
            </a:r>
            <a:r>
              <a:rPr lang="ko-KR" altLang="en-US" smtClean="0"/>
              <a:t>함수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200"/>
            <a:ext cx="10225543" cy="4294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윈도우 </a:t>
            </a:r>
            <a:r>
              <a:rPr lang="ko-KR" altLang="en-US"/>
              <a:t>오류 </a:t>
            </a:r>
            <a:r>
              <a:rPr lang="ko-KR" altLang="en-US" smtClean="0"/>
              <a:t>처리 </a:t>
            </a:r>
            <a:r>
              <a:rPr lang="en-US" altLang="ko-KR" smtClean="0"/>
              <a:t>(3): </a:t>
            </a:r>
            <a:r>
              <a:rPr lang="ko-KR" altLang="en-US" dirty="0" smtClean="0"/>
              <a:t>오류 코드를 문자열로 바꾸기 </a:t>
            </a:r>
            <a:r>
              <a:rPr lang="en-US" altLang="ko-KR" dirty="0" smtClean="0"/>
              <a:t>(2)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mtClean="0"/>
              <a:t>err_quit() </a:t>
            </a:r>
            <a:r>
              <a:rPr lang="ko-KR" altLang="en-US" smtClean="0"/>
              <a:t>함수 정의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990600" y="1752600"/>
            <a:ext cx="7667625" cy="4648200"/>
          </a:xfrm>
          <a:prstGeom prst="roundRect">
            <a:avLst>
              <a:gd name="adj" fmla="val 5319"/>
            </a:avLst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void </a:t>
            </a:r>
            <a:r>
              <a:rPr lang="en-US" altLang="ko-KR" sz="2200" b="0" smtClean="0">
                <a:latin typeface="Arial Narrow" panose="020B0606020202030204" pitchFamily="34" charset="0"/>
                <a:ea typeface="굴림" panose="020B0600000101010101" pitchFamily="50" charset="-127"/>
              </a:rPr>
              <a:t>err_quit(const char </a:t>
            </a: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*msg)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   LPVOID lpMsgBuf;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   </a:t>
            </a:r>
            <a:r>
              <a:rPr lang="en-US" altLang="ko-KR" sz="2200" b="0" smtClean="0">
                <a:solidFill>
                  <a:srgbClr val="FF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FormatMessageA</a:t>
            </a:r>
            <a:r>
              <a:rPr lang="en-US" altLang="ko-KR" sz="2200" b="0" smtClean="0">
                <a:latin typeface="Arial Narrow" panose="020B0606020202030204" pitchFamily="34" charset="0"/>
                <a:ea typeface="굴림" panose="020B0600000101010101" pitchFamily="50" charset="-127"/>
              </a:rPr>
              <a:t>(</a:t>
            </a:r>
            <a:endParaRPr lang="en-US" altLang="ko-KR" sz="2200" b="0">
              <a:latin typeface="Arial Narrow" panose="020B0606020202030204" pitchFamily="34" charset="0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       FORMAT_MESSAGE_ALLOCATE_BUFFER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        | FORMAT_MESSAGE_FROM_SYSTEM,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       NULL, WSAGetLastError(),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       MAKELANGID(LANG_NEUTRAL, SUBLANG_DEFAULT),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2200" b="0" smtClean="0">
                <a:latin typeface="Arial Narrow" panose="020B0606020202030204" pitchFamily="34" charset="0"/>
                <a:ea typeface="굴림" panose="020B0600000101010101" pitchFamily="50" charset="-127"/>
              </a:rPr>
              <a:t>(char *)&amp;</a:t>
            </a: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lpMsgBuf, 0, NULL);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   </a:t>
            </a:r>
            <a:r>
              <a:rPr lang="en-US" altLang="ko-KR" sz="2200" b="0" smtClean="0">
                <a:latin typeface="Arial Narrow" panose="020B0606020202030204" pitchFamily="34" charset="0"/>
                <a:ea typeface="굴림" panose="020B0600000101010101" pitchFamily="50" charset="-127"/>
              </a:rPr>
              <a:t>MessageBoxA(NULL</a:t>
            </a: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2200" b="0" smtClean="0">
                <a:latin typeface="Arial Narrow" panose="020B0606020202030204" pitchFamily="34" charset="0"/>
                <a:ea typeface="굴림" panose="020B0600000101010101" pitchFamily="50" charset="-127"/>
              </a:rPr>
              <a:t>(const char *)lpMsgBuf</a:t>
            </a: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, msg, MB_ICONERROR);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   LocalFree(lpMsgBuf);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    exit(1);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0">
                <a:latin typeface="Arial Narrow" panose="020B0606020202030204" pitchFamily="34" charset="0"/>
                <a:ea typeface="굴림" panose="020B0600000101010101" pitchFamily="50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윈도우 </a:t>
            </a:r>
            <a:r>
              <a:rPr lang="ko-KR" altLang="en-US"/>
              <a:t>오류 </a:t>
            </a:r>
            <a:r>
              <a:rPr lang="ko-KR" altLang="en-US" smtClean="0"/>
              <a:t>처리 </a:t>
            </a:r>
            <a:r>
              <a:rPr lang="en-US" altLang="ko-KR" smtClean="0"/>
              <a:t>(4): </a:t>
            </a:r>
            <a:r>
              <a:rPr lang="ko-KR" altLang="en-US" dirty="0" smtClean="0"/>
              <a:t>오류 코드를 문자열로 바꾸기 </a:t>
            </a:r>
            <a:r>
              <a:rPr lang="en-US" altLang="ko-KR" dirty="0" smtClean="0"/>
              <a:t>(3)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mtClean="0"/>
              <a:t>err_quit() </a:t>
            </a:r>
            <a:r>
              <a:rPr lang="ko-KR" altLang="en-US" smtClean="0"/>
              <a:t>함수 사용 예</a:t>
            </a:r>
          </a:p>
          <a:p>
            <a:pPr lvl="2" eaLnBrk="1" hangingPunct="1"/>
            <a:endParaRPr lang="ko-KR" altLang="en-US" smtClean="0"/>
          </a:p>
          <a:p>
            <a:pPr lvl="2" eaLnBrk="1" hangingPunct="1"/>
            <a:endParaRPr lang="ko-KR" altLang="en-US" smtClean="0"/>
          </a:p>
          <a:p>
            <a:pPr lvl="2" eaLnBrk="1" hangingPunct="1"/>
            <a:endParaRPr lang="ko-KR" altLang="en-US" smtClean="0"/>
          </a:p>
          <a:p>
            <a:r>
              <a:rPr lang="en-US" altLang="ko-KR" smtClean="0"/>
              <a:t>err_quit() </a:t>
            </a:r>
            <a:r>
              <a:rPr lang="ko-KR" altLang="en-US" smtClean="0"/>
              <a:t>함수의 오류 메시지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990600" y="1752600"/>
            <a:ext cx="6858000" cy="838200"/>
          </a:xfrm>
          <a:prstGeom prst="roundRect">
            <a:avLst>
              <a:gd name="adj" fmla="val 12472"/>
            </a:avLst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smtClean="0">
                <a:latin typeface="굴림" panose="020B0600000101010101" pitchFamily="50" charset="-127"/>
                <a:ea typeface="굴림" panose="020B0600000101010101" pitchFamily="50" charset="-127"/>
              </a:rPr>
              <a:t>if (</a:t>
            </a:r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socket(...) == INVALID_SOCKET) err_quit("socket()");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smtClean="0">
                <a:latin typeface="굴림" panose="020B0600000101010101" pitchFamily="50" charset="-127"/>
                <a:ea typeface="굴림" panose="020B0600000101010101" pitchFamily="50" charset="-127"/>
              </a:rPr>
              <a:t>if (</a:t>
            </a:r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bind(...) == SOCKET_ERROR) err_quit("bind()");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076721"/>
            <a:ext cx="4562475" cy="1683954"/>
          </a:xfrm>
          <a:prstGeom prst="rect">
            <a:avLst/>
          </a:prstGeom>
        </p:spPr>
      </p:pic>
      <p:grpSp>
        <p:nvGrpSpPr>
          <p:cNvPr id="21509" name="Group 11"/>
          <p:cNvGrpSpPr>
            <a:grpSpLocks/>
          </p:cNvGrpSpPr>
          <p:nvPr/>
        </p:nvGrpSpPr>
        <p:grpSpPr bwMode="auto">
          <a:xfrm>
            <a:off x="2514600" y="3471863"/>
            <a:ext cx="6019800" cy="2852737"/>
            <a:chOff x="624" y="2187"/>
            <a:chExt cx="3792" cy="1797"/>
          </a:xfrm>
        </p:grpSpPr>
        <p:sp>
          <p:nvSpPr>
            <p:cNvPr id="21511" name="Freeform 6"/>
            <p:cNvSpPr>
              <a:spLocks/>
            </p:cNvSpPr>
            <p:nvPr/>
          </p:nvSpPr>
          <p:spPr bwMode="auto">
            <a:xfrm>
              <a:off x="624" y="2252"/>
              <a:ext cx="531" cy="368"/>
            </a:xfrm>
            <a:custGeom>
              <a:avLst/>
              <a:gdLst>
                <a:gd name="T0" fmla="*/ 0 w 576"/>
                <a:gd name="T1" fmla="*/ 368 h 368"/>
                <a:gd name="T2" fmla="*/ 226 w 576"/>
                <a:gd name="T3" fmla="*/ 32 h 368"/>
                <a:gd name="T4" fmla="*/ 338 w 576"/>
                <a:gd name="T5" fmla="*/ 176 h 368"/>
                <a:gd name="T6" fmla="*/ 452 w 576"/>
                <a:gd name="T7" fmla="*/ 80 h 3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368">
                  <a:moveTo>
                    <a:pt x="0" y="368"/>
                  </a:moveTo>
                  <a:cubicBezTo>
                    <a:pt x="108" y="216"/>
                    <a:pt x="216" y="64"/>
                    <a:pt x="288" y="32"/>
                  </a:cubicBezTo>
                  <a:cubicBezTo>
                    <a:pt x="360" y="0"/>
                    <a:pt x="384" y="168"/>
                    <a:pt x="432" y="176"/>
                  </a:cubicBezTo>
                  <a:cubicBezTo>
                    <a:pt x="480" y="184"/>
                    <a:pt x="528" y="132"/>
                    <a:pt x="576" y="80"/>
                  </a:cubicBezTo>
                </a:path>
              </a:pathLst>
            </a:cu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2" name="Text Box 7"/>
            <p:cNvSpPr txBox="1">
              <a:spLocks noChangeArrowheads="1"/>
            </p:cNvSpPr>
            <p:nvPr/>
          </p:nvSpPr>
          <p:spPr bwMode="auto">
            <a:xfrm>
              <a:off x="1157" y="2187"/>
              <a:ext cx="23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000">
                  <a:solidFill>
                    <a:srgbClr val="CC33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err_quit() </a:t>
              </a:r>
              <a:r>
                <a:rPr lang="ko-KR" altLang="en-US" sz="2000">
                  <a:solidFill>
                    <a:srgbClr val="CC33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함수에 전달한 문자열</a:t>
              </a:r>
            </a:p>
          </p:txBody>
        </p:sp>
        <p:sp>
          <p:nvSpPr>
            <p:cNvPr id="21513" name="Freeform 8"/>
            <p:cNvSpPr>
              <a:spLocks/>
            </p:cNvSpPr>
            <p:nvPr/>
          </p:nvSpPr>
          <p:spPr bwMode="auto">
            <a:xfrm>
              <a:off x="1776" y="3014"/>
              <a:ext cx="576" cy="768"/>
            </a:xfrm>
            <a:custGeom>
              <a:avLst/>
              <a:gdLst>
                <a:gd name="T0" fmla="*/ 0 w 624"/>
                <a:gd name="T1" fmla="*/ 0 h 768"/>
                <a:gd name="T2" fmla="*/ 189 w 624"/>
                <a:gd name="T3" fmla="*/ 624 h 768"/>
                <a:gd name="T4" fmla="*/ 378 w 624"/>
                <a:gd name="T5" fmla="*/ 576 h 768"/>
                <a:gd name="T6" fmla="*/ 491 w 624"/>
                <a:gd name="T7" fmla="*/ 768 h 7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4" h="768">
                  <a:moveTo>
                    <a:pt x="0" y="0"/>
                  </a:moveTo>
                  <a:cubicBezTo>
                    <a:pt x="80" y="264"/>
                    <a:pt x="160" y="528"/>
                    <a:pt x="240" y="624"/>
                  </a:cubicBezTo>
                  <a:cubicBezTo>
                    <a:pt x="320" y="720"/>
                    <a:pt x="416" y="552"/>
                    <a:pt x="480" y="576"/>
                  </a:cubicBezTo>
                  <a:cubicBezTo>
                    <a:pt x="544" y="600"/>
                    <a:pt x="584" y="684"/>
                    <a:pt x="624" y="768"/>
                  </a:cubicBezTo>
                </a:path>
              </a:pathLst>
            </a:cu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4" name="Text Box 9"/>
            <p:cNvSpPr txBox="1">
              <a:spLocks noChangeArrowheads="1"/>
            </p:cNvSpPr>
            <p:nvPr/>
          </p:nvSpPr>
          <p:spPr bwMode="auto">
            <a:xfrm>
              <a:off x="2260" y="3734"/>
              <a:ext cx="21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solidFill>
                    <a:srgbClr val="CC33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오류 코드에 대응하는 문자열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기본">
  <a:themeElements>
    <a:clrScheme name="s2 3">
      <a:dk1>
        <a:srgbClr val="000000"/>
      </a:dk1>
      <a:lt1>
        <a:srgbClr val="FFFFFF"/>
      </a:lt1>
      <a:dk2>
        <a:srgbClr val="660033"/>
      </a:dk2>
      <a:lt2>
        <a:srgbClr val="DED9CC"/>
      </a:lt2>
      <a:accent1>
        <a:srgbClr val="B1AE6B"/>
      </a:accent1>
      <a:accent2>
        <a:srgbClr val="ADB9AD"/>
      </a:accent2>
      <a:accent3>
        <a:srgbClr val="FFFFFF"/>
      </a:accent3>
      <a:accent4>
        <a:srgbClr val="000000"/>
      </a:accent4>
      <a:accent5>
        <a:srgbClr val="D5D3BA"/>
      </a:accent5>
      <a:accent6>
        <a:srgbClr val="9CA79C"/>
      </a:accent6>
      <a:hlink>
        <a:srgbClr val="C0590C"/>
      </a:hlink>
      <a:folHlink>
        <a:srgbClr val="53B57F"/>
      </a:folHlink>
    </a:clrScheme>
    <a:fontScheme name="s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2 1">
        <a:dk1>
          <a:srgbClr val="000000"/>
        </a:dk1>
        <a:lt1>
          <a:srgbClr val="FFFFFF"/>
        </a:lt1>
        <a:dk2>
          <a:srgbClr val="006699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00000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CBC6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2">
        <a:dk1>
          <a:srgbClr val="000000"/>
        </a:dk1>
        <a:lt1>
          <a:srgbClr val="FFFFFF"/>
        </a:lt1>
        <a:dk2>
          <a:srgbClr val="3D337A"/>
        </a:dk2>
        <a:lt2>
          <a:srgbClr val="DDDDDD"/>
        </a:lt2>
        <a:accent1>
          <a:srgbClr val="7FAFD3"/>
        </a:accent1>
        <a:accent2>
          <a:srgbClr val="B7CB7F"/>
        </a:accent2>
        <a:accent3>
          <a:srgbClr val="FFFFFF"/>
        </a:accent3>
        <a:accent4>
          <a:srgbClr val="000000"/>
        </a:accent4>
        <a:accent5>
          <a:srgbClr val="C0D4E6"/>
        </a:accent5>
        <a:accent6>
          <a:srgbClr val="A6B872"/>
        </a:accent6>
        <a:hlink>
          <a:srgbClr val="F6BD6A"/>
        </a:hlink>
        <a:folHlink>
          <a:srgbClr val="B797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3">
        <a:dk1>
          <a:srgbClr val="000000"/>
        </a:dk1>
        <a:lt1>
          <a:srgbClr val="FFFFFF"/>
        </a:lt1>
        <a:dk2>
          <a:srgbClr val="660033"/>
        </a:dk2>
        <a:lt2>
          <a:srgbClr val="DED9CC"/>
        </a:lt2>
        <a:accent1>
          <a:srgbClr val="B1AE6B"/>
        </a:accent1>
        <a:accent2>
          <a:srgbClr val="ADB9AD"/>
        </a:accent2>
        <a:accent3>
          <a:srgbClr val="FFFFFF"/>
        </a:accent3>
        <a:accent4>
          <a:srgbClr val="000000"/>
        </a:accent4>
        <a:accent5>
          <a:srgbClr val="D5D3BA"/>
        </a:accent5>
        <a:accent6>
          <a:srgbClr val="9CA79C"/>
        </a:accent6>
        <a:hlink>
          <a:srgbClr val="C0590C"/>
        </a:hlink>
        <a:folHlink>
          <a:srgbClr val="53B57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</TotalTime>
  <Words>757</Words>
  <Application>Microsoft Office PowerPoint</Application>
  <PresentationFormat>사용자 지정</PresentationFormat>
  <Paragraphs>231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28" baseType="lpstr">
      <vt:lpstr>1_Office 테마</vt:lpstr>
      <vt:lpstr>1_기본</vt:lpstr>
      <vt:lpstr>PowerPoint 프레젠테이션</vt:lpstr>
      <vt:lpstr>PowerPoint 프레젠테이션</vt:lpstr>
      <vt:lpstr>PowerPoint 프레젠테이션</vt:lpstr>
      <vt:lpstr>01 오류 처리</vt:lpstr>
      <vt:lpstr>오류 처리 유형</vt:lpstr>
      <vt:lpstr>윈도우 오류 처리 (1)</vt:lpstr>
      <vt:lpstr>윈도우 오류 처리 (2): 오류 코드를 문자열로 바꾸기 (1)</vt:lpstr>
      <vt:lpstr>윈도우 오류 처리 (3): 오류 코드를 문자열로 바꾸기 (2)</vt:lpstr>
      <vt:lpstr>윈도우 오류 처리 (4): 오류 코드를 문자열로 바꾸기 (3)</vt:lpstr>
      <vt:lpstr>윈도우 오류 처리 (5): 오류 코드를 문자열로 바꾸기 (4)</vt:lpstr>
      <vt:lpstr>리눅스 오류 처리 (1)</vt:lpstr>
      <vt:lpstr>리눅스 오류 처리 (2): 오류 코드를 문자열로 바꾸기</vt:lpstr>
      <vt:lpstr>02 소켓 초기화와 종료</vt:lpstr>
      <vt:lpstr>윈속 초기화와 종료 (1)</vt:lpstr>
      <vt:lpstr>윈속 초기화와 종료 (2)</vt:lpstr>
      <vt:lpstr>윈속 초기화와 종료 (3)</vt:lpstr>
      <vt:lpstr>윈속 초기화와 종료 (4)</vt:lpstr>
      <vt:lpstr>03 소켓 생성과 닫기</vt:lpstr>
      <vt:lpstr>소켓 생성과 닫기 (1)</vt:lpstr>
      <vt:lpstr>소켓 생성과 닫기 (2)</vt:lpstr>
      <vt:lpstr>소켓 생성과 닫기 (3)</vt:lpstr>
      <vt:lpstr>소켓 생성과 닫기 (4)</vt:lpstr>
      <vt:lpstr>소켓 생성과 닫기 (5)</vt:lpstr>
      <vt:lpstr>소켓 생성과 닫기 (6)</vt:lpstr>
      <vt:lpstr>소켓 생성과 닫기 (7)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한빛아카데미(주)</dc:creator>
  <cp:lastModifiedBy>swkim</cp:lastModifiedBy>
  <cp:revision>82</cp:revision>
  <cp:lastPrinted>1601-01-01T00:00:00Z</cp:lastPrinted>
  <dcterms:created xsi:type="dcterms:W3CDTF">1601-01-01T00:00:00Z</dcterms:created>
  <dcterms:modified xsi:type="dcterms:W3CDTF">2022-08-13T09:20:32Z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