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72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5" r:id="rId4"/>
    <p:sldId id="292" r:id="rId5"/>
    <p:sldId id="293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294" r:id="rId3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60033"/>
    <a:srgbClr val="4C564C"/>
    <a:srgbClr val="B1AE6B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71" autoAdjust="0"/>
    <p:restoredTop sz="94660"/>
  </p:normalViewPr>
  <p:slideViewPr>
    <p:cSldViewPr>
      <p:cViewPr varScale="1">
        <p:scale>
          <a:sx n="90" d="100"/>
          <a:sy n="90" d="100"/>
        </p:scale>
        <p:origin x="-108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84167-0088-4206-B01C-9995F94827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7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DA75D5-4D3D-4168-8C50-E891C71446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56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0" y="-436135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6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 userDrawn="1"/>
        </p:nvSpPr>
        <p:spPr>
          <a:xfrm>
            <a:off x="0" y="6165850"/>
            <a:ext cx="12192000" cy="69215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8B9C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6092825"/>
            <a:ext cx="12192000" cy="73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Thank</a:t>
            </a:r>
            <a:r>
              <a:rPr lang="en-US" altLang="ko-KR" sz="5400" b="1" kern="10" spc="-15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 </a:t>
            </a:r>
            <a:r>
              <a:rPr lang="en-US" altLang="ko-KR" sz="5400" b="1" kern="1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latin typeface="Verdana"/>
              </a:rPr>
              <a:t>You !</a:t>
            </a:r>
            <a:endParaRPr lang="ko-KR" altLang="en-US" sz="5400" b="1" kern="10" dirty="0">
              <a:ln w="18415" cmpd="sng">
                <a:noFill/>
                <a:prstDash val="solid"/>
              </a:ln>
              <a:solidFill>
                <a:srgbClr val="0F4A6B"/>
              </a:solidFill>
              <a:latin typeface="Verdan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459288" y="6308725"/>
            <a:ext cx="3086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latin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8" y="5516563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9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1332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7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8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0" descr="image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30584" y="2166938"/>
            <a:ext cx="193886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2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515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3" descr="image_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2734" y="2166939"/>
            <a:ext cx="195156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4" descr="image_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70300" y="216693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32"/>
          <p:cNvSpPr>
            <a:spLocks noChangeArrowheads="1"/>
          </p:cNvSpPr>
          <p:nvPr/>
        </p:nvSpPr>
        <p:spPr bwMode="gray">
          <a:xfrm>
            <a:off x="5653618" y="2163764"/>
            <a:ext cx="1947333" cy="146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33"/>
          <p:cNvSpPr>
            <a:spLocks noChangeArrowheads="1"/>
          </p:cNvSpPr>
          <p:nvPr/>
        </p:nvSpPr>
        <p:spPr bwMode="gray">
          <a:xfrm>
            <a:off x="9601200" y="2162176"/>
            <a:ext cx="1938867" cy="1470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338"/>
          <p:cNvGrpSpPr>
            <a:grpSpLocks/>
          </p:cNvGrpSpPr>
          <p:nvPr/>
        </p:nvGrpSpPr>
        <p:grpSpPr bwMode="auto">
          <a:xfrm>
            <a:off x="1219200" y="0"/>
            <a:ext cx="914400" cy="685800"/>
            <a:chOff x="576" y="0"/>
            <a:chExt cx="454" cy="475"/>
          </a:xfrm>
        </p:grpSpPr>
        <p:sp>
          <p:nvSpPr>
            <p:cNvPr id="11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endParaRPr kumimoji="0" lang="ko-KR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372"/>
          <p:cNvGrpSpPr>
            <a:grpSpLocks/>
          </p:cNvGrpSpPr>
          <p:nvPr/>
        </p:nvGrpSpPr>
        <p:grpSpPr bwMode="auto">
          <a:xfrm>
            <a:off x="546101" y="3576638"/>
            <a:ext cx="11010900" cy="119062"/>
            <a:chOff x="288" y="1248"/>
            <a:chExt cx="5229" cy="96"/>
          </a:xfrm>
        </p:grpSpPr>
        <p:grpSp>
          <p:nvGrpSpPr>
            <p:cNvPr id="1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1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/>
                <a:endParaRPr kumimoji="0" lang="ko-KR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379" descr="image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596967" y="687388"/>
            <a:ext cx="194733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380"/>
          <p:cNvSpPr>
            <a:spLocks noChangeArrowheads="1"/>
          </p:cNvSpPr>
          <p:nvPr/>
        </p:nvSpPr>
        <p:spPr bwMode="gray">
          <a:xfrm>
            <a:off x="7620000" y="685800"/>
            <a:ext cx="1947333" cy="14620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/>
            <a:endParaRPr kumimoji="0" lang="ko-KR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3848100"/>
            <a:ext cx="10668000" cy="533400"/>
          </a:xfrm>
          <a:prstGeom prst="rect">
            <a:avLst/>
          </a:prstGeom>
        </p:spPr>
        <p:txBody>
          <a:bodyPr/>
          <a:lstStyle>
            <a:lvl1pPr algn="r">
              <a:defRPr sz="40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4648200"/>
            <a:ext cx="10600267" cy="1600200"/>
          </a:xfrm>
          <a:prstGeom prst="rect">
            <a:avLst/>
          </a:prstGeom>
        </p:spPr>
        <p:txBody>
          <a:bodyPr/>
          <a:lstStyle>
            <a:lvl1pPr marL="182563" indent="-182563" algn="r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  <a:defRPr sz="2000" b="1">
                <a:solidFill>
                  <a:schemeClr val="accent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8026401" y="6342064"/>
            <a:ext cx="3833284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1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689600" y="6400800"/>
            <a:ext cx="1117600" cy="261938"/>
          </a:xfrm>
        </p:spPr>
        <p:txBody>
          <a:bodyPr/>
          <a:lstStyle>
            <a:lvl1pPr latinLnBrk="1">
              <a:defRPr kumimoji="1"/>
            </a:lvl1pPr>
          </a:lstStyle>
          <a:p>
            <a:fld id="{357DCC5B-AF2F-414D-8738-69187C12FB5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2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508000" y="6400800"/>
            <a:ext cx="2540000" cy="261938"/>
          </a:xfrm>
        </p:spPr>
        <p:txBody>
          <a:bodyPr/>
          <a:lstStyle>
            <a:lvl1pPr latinLnBrk="1"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3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06400" y="984250"/>
            <a:ext cx="113792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10"/>
          <p:cNvSpPr>
            <a:spLocks noChangeArrowheads="1"/>
          </p:cNvSpPr>
          <p:nvPr userDrawn="1"/>
        </p:nvSpPr>
        <p:spPr bwMode="auto">
          <a:xfrm>
            <a:off x="3503085" y="6546851"/>
            <a:ext cx="51858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TCP/IP </a:t>
            </a:r>
            <a:r>
              <a:rPr lang="ko-KR" altLang="en-US" sz="1200">
                <a:solidFill>
                  <a:srgbClr val="A6A6A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윈도우 소켓 프로그래밍</a:t>
            </a:r>
          </a:p>
        </p:txBody>
      </p:sp>
      <p:sp>
        <p:nvSpPr>
          <p:cNvPr id="6" name="직사각형 11"/>
          <p:cNvSpPr>
            <a:spLocks noChangeArrowheads="1"/>
          </p:cNvSpPr>
          <p:nvPr userDrawn="1"/>
        </p:nvSpPr>
        <p:spPr bwMode="auto">
          <a:xfrm>
            <a:off x="9190567" y="6535739"/>
            <a:ext cx="25865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B969194A-7ED7-4D4E-9EFF-E1629701D854}" type="slidenum">
              <a:rPr lang="en-US" altLang="ko-KR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eaLnBrk="1" hangingPunct="1"/>
              <a:t>‹#›</a:t>
            </a:fld>
            <a:endParaRPr lang="ko-KR" altLang="en-US" sz="2400">
              <a:solidFill>
                <a:srgbClr val="000000"/>
              </a:solidFill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noProof="0" dirty="0" smtClean="0"/>
              <a:t>마스터 제목 스타일 편집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quarter" idx="10"/>
          </p:nvPr>
        </p:nvSpPr>
        <p:spPr>
          <a:xfrm>
            <a:off x="406400" y="1116873"/>
            <a:ext cx="11379200" cy="53601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406400" y="6545264"/>
            <a:ext cx="2540000" cy="250825"/>
          </a:xfrm>
        </p:spPr>
        <p:txBody>
          <a:bodyPr/>
          <a:lstStyle>
            <a:lvl1pPr>
              <a:defRPr sz="120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2022-08-14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33350"/>
            <a:ext cx="11379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72000" bIns="14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6A6A6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20200" y="6527801"/>
            <a:ext cx="2540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fld id="{73F9050B-3E86-456A-8E14-ED40D6CCE63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503085" y="6527801"/>
            <a:ext cx="5185833" cy="25241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FFFFFF">
                    <a:lumMod val="65000"/>
                  </a:srgb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TCP/IP </a:t>
            </a:r>
            <a:r>
              <a:rPr lang="ko-KR" altLang="en-US"/>
              <a:t>윈도우 소켓 프로그래밍</a:t>
            </a:r>
            <a:endParaRPr lang="en-US" altLang="ko-KR"/>
          </a:p>
        </p:txBody>
      </p:sp>
      <p:sp>
        <p:nvSpPr>
          <p:cNvPr id="1031" name="텍스트 개체 틀 1"/>
          <p:cNvSpPr>
            <a:spLocks noGrp="1"/>
          </p:cNvSpPr>
          <p:nvPr>
            <p:ph type="body" idx="1"/>
          </p:nvPr>
        </p:nvSpPr>
        <p:spPr bwMode="auto">
          <a:xfrm>
            <a:off x="406400" y="1117600"/>
            <a:ext cx="113792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97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99CC00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HY중고딕" pitchFamily="18" charset="-127"/>
          <a:ea typeface="HY중고딕" pitchFamily="18" charset="-127"/>
          <a:cs typeface="+mn-cs"/>
        </a:defRPr>
      </a:lvl1pPr>
      <a:lvl2pPr marL="627063" indent="-269875" algn="l" rtl="0" eaLnBrk="0" fontAlgn="base" latinLnBrk="1" hangingPunct="0">
        <a:spcBef>
          <a:spcPct val="20000"/>
        </a:spcBef>
        <a:spcAft>
          <a:spcPct val="0"/>
        </a:spcAft>
        <a:buClr>
          <a:srgbClr val="FF3300"/>
        </a:buClr>
        <a:buSzPct val="90000"/>
        <a:buFont typeface="Wingdings 2" panose="05020102010507070707" pitchFamily="18" charset="2"/>
        <a:buChar char=""/>
        <a:tabLst>
          <a:tab pos="627063" algn="l"/>
        </a:tabLst>
        <a:defRPr sz="2400" b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984250" indent="-269875" algn="l" rtl="0" eaLnBrk="0" fontAlgn="base" latinLnBrk="1" hangingPunct="0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254125" indent="-269875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1436688" indent="-182563" algn="l" rtl="0" eaLnBrk="0" fontAlgn="base" latinLnBrk="1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4/TCPServer.cpp" TargetMode="External"/><Relationship Id="rId2" Type="http://schemas.openxmlformats.org/officeDocument/2006/relationships/hyperlink" Target="https://github.com/promche/TCP-IP-Socket-Prog-Book-2nd/blob/Source/Windows/Chapter04/TCPServer/TCPServer.cp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mche/TCP-IP-Socket-Prog-Book-2nd/blob/Source/Linux/Chapter04/TCPClient.cpp" TargetMode="External"/><Relationship Id="rId4" Type="http://schemas.openxmlformats.org/officeDocument/2006/relationships/hyperlink" Target="https://github.com/promche/TCP-IP-Socket-Prog-Book-2nd/blob/Source/Windows/Chapter04/TCPClient/TCPClient.cp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che/TCP-IP-Socket-Prog-Book-2nd/blob/Source/Linux/Chapter04/TCPServer6.cpp" TargetMode="External"/><Relationship Id="rId2" Type="http://schemas.openxmlformats.org/officeDocument/2006/relationships/hyperlink" Target="https://github.com/promche/TCP-IP-Socket-Prog-Book-2nd/blob/Source/Windows/Chapter04/TCPServer6/TCPServer6.cp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mche/TCP-IP-Socket-Prog-Book-2nd/blob/Source/Linux/Chapter04/TCPClient6.cpp" TargetMode="External"/><Relationship Id="rId4" Type="http://schemas.openxmlformats.org/officeDocument/2006/relationships/hyperlink" Target="https://github.com/promche/TCP-IP-Socket-Prog-Book-2nd/blob/Source/Windows/Chapter04/TCPClient6/TCPClient6.cp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04 TCP 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예제 동작</a:t>
            </a:r>
            <a:endParaRPr lang="ko-KR" altLang="en-US" dirty="0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2133600" y="3276600"/>
            <a:ext cx="7877175" cy="1371600"/>
            <a:chOff x="336" y="1152"/>
            <a:chExt cx="5184" cy="72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840" y="1200"/>
              <a:ext cx="1200" cy="62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384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384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fgets()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2064" y="1152"/>
              <a:ext cx="52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send()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336" y="16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84" y="16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3072" y="115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recv()</a:t>
              </a: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5040" y="13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088" y="115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printf()</a:t>
              </a: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2064" y="16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3072" y="1632"/>
              <a:ext cx="7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ko-KR" b="1"/>
                <a:t>send()</a:t>
              </a:r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2064" y="1632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recv()</a:t>
              </a: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864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>
              <a:off x="864" y="163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>
              <a:off x="3840" y="139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7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4-1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작성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TCPServer.cpp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github.com/promche/TCP-IP-Socket-Prog-Book-2nd/blob/Source/Windows/Chapter04/TCPServer/TCPServer.cpp</a:t>
            </a:r>
            <a:endParaRPr lang="en-US" altLang="ko-KR" dirty="0" smtClean="0"/>
          </a:p>
          <a:p>
            <a:pPr lvl="1"/>
            <a:r>
              <a:rPr lang="en-US" altLang="ko-KR" b="0" smtClean="0"/>
              <a:t>[</a:t>
            </a:r>
            <a:r>
              <a:rPr lang="ko-KR" altLang="en-US" b="0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https://github.com/promche/TCP-IP-Socket-Prog-Book-2nd/blob/Source/Linux/Chapter04/TCPServer.cpp</a:t>
            </a:r>
            <a:endParaRPr lang="en-US" altLang="ko-KR"/>
          </a:p>
          <a:p>
            <a:pPr lvl="1"/>
            <a:endParaRPr lang="en-US" altLang="ko-KR" b="0" smtClean="0"/>
          </a:p>
          <a:p>
            <a:pPr lvl="1"/>
            <a:r>
              <a:rPr lang="en-US" altLang="ko-KR" b="0" smtClean="0"/>
              <a:t>TCPClient.cpp</a:t>
            </a:r>
            <a:endParaRPr lang="en-US" altLang="ko-KR" b="0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github.com/promche/TCP-IP-Socket-Prog-Book-2nd/blob/Source/Windows/Chapter04/TCPClient/TCPClient.cpp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5"/>
              </a:rPr>
              <a:t>https://github.com/promche/TCP-IP-Socket-Prog-Book-2nd/blob/Source/Linux/Chapter04/TCPClient.cpp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0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서버를 실행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초기에는 아무것도 출력되지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명령 프롬프트를 실행한 후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–a –n –p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│</a:t>
            </a:r>
            <a:r>
              <a:rPr lang="en-US" altLang="ko-KR" dirty="0" err="1" smtClean="0">
                <a:latin typeface="맑은 고딕"/>
                <a:ea typeface="맑은 고딕"/>
              </a:rPr>
              <a:t>findstr</a:t>
            </a:r>
            <a:r>
              <a:rPr lang="en-US" altLang="ko-KR" dirty="0" smtClean="0">
                <a:latin typeface="맑은 고딕"/>
                <a:ea typeface="맑은 고딕"/>
              </a:rPr>
              <a:t> 9000 </a:t>
            </a:r>
            <a:r>
              <a:rPr lang="ko-KR" altLang="en-US" dirty="0" smtClean="0">
                <a:latin typeface="맑은 고딕"/>
                <a:ea typeface="맑은 고딕"/>
              </a:rPr>
              <a:t>명령을 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클라이언트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96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–a –n –p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│ </a:t>
            </a:r>
            <a:r>
              <a:rPr lang="en-US" altLang="ko-KR" dirty="0" err="1" smtClean="0">
                <a:latin typeface="맑은 고딕"/>
                <a:ea typeface="맑은 고딕"/>
              </a:rPr>
              <a:t>findstr</a:t>
            </a:r>
            <a:r>
              <a:rPr lang="en-US" altLang="ko-KR" dirty="0" smtClean="0">
                <a:latin typeface="맑은 고딕"/>
                <a:ea typeface="맑은 고딕"/>
              </a:rPr>
              <a:t> 9000 </a:t>
            </a:r>
            <a:r>
              <a:rPr lang="ko-KR" altLang="en-US" dirty="0" smtClean="0">
                <a:latin typeface="맑은 고딕"/>
                <a:ea typeface="맑은 고딕"/>
              </a:rPr>
              <a:t>명령을 실행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67225"/>
            <a:ext cx="5838825" cy="17049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553200" y="2286000"/>
            <a:ext cx="5251450" cy="3810000"/>
            <a:chOff x="6407150" y="2286000"/>
            <a:chExt cx="52514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6407150" y="2286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724775" y="33528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407150" y="49530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 flipV="1">
              <a:off x="7321550" y="3505200"/>
              <a:ext cx="0" cy="137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6711950" y="41148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662988" y="25908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2" name="직선 연결선 20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7808913" y="27432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8159750" y="4419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4" name="직선 연결선 24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7340600" y="4572000"/>
              <a:ext cx="81915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59750" y="3657600"/>
              <a:ext cx="29940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연결됨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6" name="직선 연결선 29"/>
            <p:cNvCxnSpPr>
              <a:cxnSpLocks noChangeShapeType="1"/>
              <a:stCxn id="15" idx="1"/>
            </p:cNvCxnSpPr>
            <p:nvPr/>
          </p:nvCxnSpPr>
          <p:spPr bwMode="auto">
            <a:xfrm flipH="1" flipV="1">
              <a:off x="7313613" y="3435350"/>
              <a:ext cx="846137" cy="3746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7250113" y="3352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7250113" y="48768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6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클라이언트에서 글자를 입력하고 </a:t>
            </a:r>
            <a:r>
              <a:rPr lang="en-US" altLang="ko-KR" dirty="0" smtClean="0"/>
              <a:t>[Enter]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581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글자를 입력하지 않은 상태에서 </a:t>
            </a:r>
            <a:r>
              <a:rPr lang="en-US" altLang="ko-KR" dirty="0" smtClean="0"/>
              <a:t>[Enter]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47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netstat</a:t>
            </a:r>
            <a:r>
              <a:rPr lang="en-US" altLang="ko-KR" dirty="0" smtClean="0"/>
              <a:t> –a –n –p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│ </a:t>
            </a:r>
            <a:r>
              <a:rPr lang="en-US" altLang="ko-KR" dirty="0" err="1" smtClean="0">
                <a:latin typeface="맑은 고딕"/>
                <a:ea typeface="맑은 고딕"/>
              </a:rPr>
              <a:t>findstr</a:t>
            </a:r>
            <a:r>
              <a:rPr lang="en-US" altLang="ko-KR" dirty="0" smtClean="0">
                <a:latin typeface="맑은 고딕"/>
                <a:ea typeface="맑은 고딕"/>
              </a:rPr>
              <a:t> 9000 </a:t>
            </a:r>
            <a:r>
              <a:rPr lang="ko-KR" altLang="en-US" dirty="0" smtClean="0">
                <a:latin typeface="맑은 고딕"/>
                <a:ea typeface="맑은 고딕"/>
              </a:rPr>
              <a:t>명령을 실행</a:t>
            </a:r>
            <a:endParaRPr lang="en-US" altLang="ko-KR" dirty="0" smtClean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 smtClean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 smtClean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 smtClean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endParaRPr lang="en-US" altLang="ko-KR" dirty="0" smtClean="0">
              <a:latin typeface="맑은 고딕"/>
              <a:ea typeface="맑은 고딕"/>
            </a:endParaRPr>
          </a:p>
          <a:p>
            <a:pPr lvl="1"/>
            <a:endParaRPr lang="en-US" altLang="ko-KR" dirty="0">
              <a:latin typeface="맑은 고딕"/>
              <a:ea typeface="맑은 고딕"/>
            </a:endParaRP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후 다시 </a:t>
            </a:r>
            <a:r>
              <a:rPr lang="en-US" altLang="ko-KR" dirty="0" err="1"/>
              <a:t>netstat</a:t>
            </a:r>
            <a:r>
              <a:rPr lang="en-US" altLang="ko-KR" dirty="0"/>
              <a:t> –a –n –p </a:t>
            </a:r>
            <a:r>
              <a:rPr lang="en-US" altLang="ko-KR" dirty="0" err="1"/>
              <a:t>tcp</a:t>
            </a:r>
            <a:r>
              <a:rPr lang="en-US" altLang="ko-KR" dirty="0"/>
              <a:t> │ </a:t>
            </a:r>
            <a:r>
              <a:rPr lang="en-US" altLang="ko-KR" dirty="0" err="1"/>
              <a:t>findstr</a:t>
            </a:r>
            <a:r>
              <a:rPr lang="en-US" altLang="ko-KR" dirty="0"/>
              <a:t> 9000 </a:t>
            </a:r>
            <a:r>
              <a:rPr lang="ko-KR" altLang="en-US" dirty="0"/>
              <a:t>명령을 실행하면 </a:t>
            </a:r>
            <a:r>
              <a:rPr lang="en-US" altLang="ko-KR" dirty="0"/>
              <a:t>2</a:t>
            </a:r>
            <a:r>
              <a:rPr lang="ko-KR" altLang="en-US" dirty="0"/>
              <a:t>단계의 상태로 돌아옴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5" y="4427323"/>
            <a:ext cx="5484205" cy="159247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330950" y="2133600"/>
            <a:ext cx="5556250" cy="3810000"/>
            <a:chOff x="5949950" y="2057400"/>
            <a:chExt cx="5556250" cy="3810000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949950" y="2057400"/>
              <a:ext cx="1757363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  <a:r>
                <a:rPr lang="ko-KR" altLang="en-US" b="1" dirty="0"/>
                <a:t>서버</a:t>
              </a:r>
            </a:p>
          </p:txBody>
        </p:sp>
        <p:sp>
          <p:nvSpPr>
            <p:cNvPr id="7" name="Oval 20"/>
            <p:cNvSpPr>
              <a:spLocks noChangeArrowheads="1"/>
            </p:cNvSpPr>
            <p:nvPr/>
          </p:nvSpPr>
          <p:spPr bwMode="auto">
            <a:xfrm>
              <a:off x="7267575" y="3124200"/>
              <a:ext cx="141288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5949950" y="4724400"/>
              <a:ext cx="1757363" cy="1143000"/>
            </a:xfrm>
            <a:prstGeom prst="rect">
              <a:avLst/>
            </a:prstGeom>
            <a:noFill/>
            <a:ln>
              <a:prstDash val="dash"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 dirty="0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</a:t>
              </a:r>
              <a:endParaRPr lang="en-US" altLang="ko-KR" b="1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6096000" y="3429000"/>
              <a:ext cx="154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사라짐</a:t>
              </a: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8205788" y="2362200"/>
              <a:ext cx="299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연결 대기</a:t>
              </a:r>
              <a:r>
                <a:rPr lang="en-US" altLang="ko-KR" b="1"/>
                <a:t>(</a:t>
              </a:r>
              <a:r>
                <a:rPr lang="ko-KR" altLang="en-US" b="1"/>
                <a:t>포트 번호</a:t>
              </a:r>
              <a:r>
                <a:rPr lang="en-US" altLang="ko-KR" b="1"/>
                <a:t>: 9000)</a:t>
              </a:r>
              <a:endParaRPr lang="ko-KR" altLang="en-US" b="1"/>
            </a:p>
          </p:txBody>
        </p:sp>
        <p:cxnSp>
          <p:nvCxnSpPr>
            <p:cNvPr id="11" name="직선 연결선 20"/>
            <p:cNvCxnSpPr>
              <a:cxnSpLocks noChangeShapeType="1"/>
              <a:stCxn id="10" idx="1"/>
            </p:cNvCxnSpPr>
            <p:nvPr/>
          </p:nvCxnSpPr>
          <p:spPr bwMode="auto">
            <a:xfrm flipH="1">
              <a:off x="7351713" y="2514600"/>
              <a:ext cx="854075" cy="701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7543800" y="40386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b="1"/>
                <a:t>TIME_WAIT(</a:t>
              </a:r>
              <a:r>
                <a:rPr lang="ko-KR" altLang="en-US" b="1"/>
                <a:t>포트 번호</a:t>
              </a:r>
              <a:r>
                <a:rPr lang="en-US" altLang="ko-KR" b="1"/>
                <a:t>: 14641)</a:t>
              </a:r>
              <a:endParaRPr lang="ko-KR" altLang="en-US" b="1"/>
            </a:p>
          </p:txBody>
        </p:sp>
        <p:cxnSp>
          <p:nvCxnSpPr>
            <p:cNvPr id="13" name="직선 연결선 24"/>
            <p:cNvCxnSpPr>
              <a:cxnSpLocks noChangeShapeType="1"/>
              <a:stCxn id="12" idx="1"/>
            </p:cNvCxnSpPr>
            <p:nvPr/>
          </p:nvCxnSpPr>
          <p:spPr bwMode="auto">
            <a:xfrm flipH="1">
              <a:off x="6845300" y="4191000"/>
              <a:ext cx="6985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6792913" y="3124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6792913" y="4648200"/>
              <a:ext cx="141287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8229600" y="5105400"/>
              <a:ext cx="327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응용 프로그램 종료</a:t>
              </a:r>
            </a:p>
          </p:txBody>
        </p:sp>
        <p:cxnSp>
          <p:nvCxnSpPr>
            <p:cNvPr id="17" name="직선 연결선 24"/>
            <p:cNvCxnSpPr>
              <a:cxnSpLocks noChangeShapeType="1"/>
              <a:stCxn id="16" idx="1"/>
            </p:cNvCxnSpPr>
            <p:nvPr/>
          </p:nvCxnSpPr>
          <p:spPr bwMode="auto">
            <a:xfrm flipH="1">
              <a:off x="7451725" y="5257800"/>
              <a:ext cx="777875" cy="95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직선 연결선 15"/>
            <p:cNvCxnSpPr>
              <a:cxnSpLocks noChangeShapeType="1"/>
            </p:cNvCxnSpPr>
            <p:nvPr/>
          </p:nvCxnSpPr>
          <p:spPr bwMode="auto">
            <a:xfrm>
              <a:off x="6743700" y="3090863"/>
              <a:ext cx="228600" cy="209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직선 연결선 16"/>
            <p:cNvCxnSpPr>
              <a:cxnSpLocks noChangeShapeType="1"/>
            </p:cNvCxnSpPr>
            <p:nvPr/>
          </p:nvCxnSpPr>
          <p:spPr bwMode="auto">
            <a:xfrm flipV="1">
              <a:off x="6753225" y="3090863"/>
              <a:ext cx="200025" cy="228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9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7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 smtClean="0"/>
              <a:t>응용 프로그램 통신을 위해 결정해야 할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규약으로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소켓을 생성할 때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지역 포트 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또는 클라이언트 자신의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원격 포트 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서버 또는 클라이언트가 통신하는 상대의 주소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600200" y="3083744"/>
            <a:ext cx="7362411" cy="3545656"/>
            <a:chOff x="48" y="864"/>
            <a:chExt cx="5520" cy="216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48" y="864"/>
              <a:ext cx="5520" cy="2112"/>
              <a:chOff x="48" y="864"/>
              <a:chExt cx="5520" cy="2112"/>
            </a:xfrm>
          </p:grpSpPr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1152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4080" y="864"/>
                <a:ext cx="1488" cy="2112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1392" y="1008"/>
                <a:ext cx="1005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서버</a:t>
                </a: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2400" y="129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200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1392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4320" y="1008"/>
                <a:ext cx="1007" cy="5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ko-KR" altLang="en-US" b="1"/>
                  <a:t>클라이언트</a:t>
                </a:r>
              </a:p>
            </p:txBody>
          </p:sp>
          <p:sp>
            <p:nvSpPr>
              <p:cNvPr id="34" name="Rectangle 17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5" name="Rectangle 18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지역 포트 번호</a:t>
                </a:r>
              </a:p>
            </p:txBody>
          </p:sp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</a:t>
                </a:r>
                <a:r>
                  <a:rPr lang="en-US" altLang="ko-KR" sz="1400" b="1" dirty="0"/>
                  <a:t>IP </a:t>
                </a:r>
                <a:r>
                  <a:rPr lang="ko-KR" altLang="en-US" sz="1400" b="1" dirty="0"/>
                  <a:t>주소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sz="1400" b="1" dirty="0"/>
                  <a:t>원격 포트 번호</a:t>
                </a:r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128" y="172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23"/>
              <p:cNvSpPr>
                <a:spLocks/>
              </p:cNvSpPr>
              <p:nvPr/>
            </p:nvSpPr>
            <p:spPr bwMode="auto">
              <a:xfrm>
                <a:off x="1894" y="1337"/>
                <a:ext cx="482" cy="539"/>
              </a:xfrm>
              <a:custGeom>
                <a:avLst/>
                <a:gdLst>
                  <a:gd name="T0" fmla="*/ 431 w 491"/>
                  <a:gd name="T1" fmla="*/ 0 h 580"/>
                  <a:gd name="T2" fmla="*/ 305 w 491"/>
                  <a:gd name="T3" fmla="*/ 142 h 580"/>
                  <a:gd name="T4" fmla="*/ 52 w 491"/>
                  <a:gd name="T5" fmla="*/ 202 h 580"/>
                  <a:gd name="T6" fmla="*/ 0 w 491"/>
                  <a:gd name="T7" fmla="*/ 34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 flipH="1">
                <a:off x="4349" y="1344"/>
                <a:ext cx="474" cy="530"/>
              </a:xfrm>
              <a:custGeom>
                <a:avLst/>
                <a:gdLst>
                  <a:gd name="T0" fmla="*/ 384 w 491"/>
                  <a:gd name="T1" fmla="*/ 0 h 580"/>
                  <a:gd name="T2" fmla="*/ 271 w 491"/>
                  <a:gd name="T3" fmla="*/ 128 h 580"/>
                  <a:gd name="T4" fmla="*/ 45 w 491"/>
                  <a:gd name="T5" fmla="*/ 179 h 580"/>
                  <a:gd name="T6" fmla="*/ 0 w 491"/>
                  <a:gd name="T7" fmla="*/ 308 h 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1" h="580">
                    <a:moveTo>
                      <a:pt x="491" y="0"/>
                    </a:moveTo>
                    <a:cubicBezTo>
                      <a:pt x="455" y="92"/>
                      <a:pt x="419" y="184"/>
                      <a:pt x="347" y="240"/>
                    </a:cubicBezTo>
                    <a:cubicBezTo>
                      <a:pt x="275" y="296"/>
                      <a:pt x="117" y="279"/>
                      <a:pt x="59" y="336"/>
                    </a:cubicBezTo>
                    <a:cubicBezTo>
                      <a:pt x="1" y="393"/>
                      <a:pt x="0" y="486"/>
                      <a:pt x="0" y="58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Rectangle 25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9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응용 프로그램</a:t>
                </a:r>
              </a:p>
            </p:txBody>
          </p:sp>
          <p:sp>
            <p:nvSpPr>
              <p:cNvPr id="43" name="AutoShape 26"/>
              <p:cNvSpPr>
                <a:spLocks/>
              </p:cNvSpPr>
              <p:nvPr/>
            </p:nvSpPr>
            <p:spPr bwMode="auto">
              <a:xfrm>
                <a:off x="960" y="864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432" y="2272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r>
                  <a:rPr lang="ko-KR" altLang="en-US" b="1"/>
                  <a:t>운영체제</a:t>
                </a:r>
              </a:p>
            </p:txBody>
          </p:sp>
          <p:sp>
            <p:nvSpPr>
              <p:cNvPr id="45" name="AutoShape 28"/>
              <p:cNvSpPr>
                <a:spLocks/>
              </p:cNvSpPr>
              <p:nvPr/>
            </p:nvSpPr>
            <p:spPr bwMode="auto">
              <a:xfrm>
                <a:off x="960" y="177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879" y="864"/>
                <a:ext cx="1003" cy="865"/>
              </a:xfrm>
              <a:prstGeom prst="cloudCallout">
                <a:avLst>
                  <a:gd name="adj1" fmla="val -296"/>
                  <a:gd name="adj2" fmla="val 19398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ko-KR" altLang="en-US" b="1"/>
                  <a:t>네트워크</a:t>
                </a: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r>
                  <a:rPr lang="en-US" altLang="ko-KR" sz="1600" b="1"/>
                  <a:t> </a:t>
                </a:r>
                <a:r>
                  <a:rPr lang="en-US" altLang="ko-KR" sz="1600" b="1">
                    <a:latin typeface="Times New Roman" pitchFamily="18" charset="0"/>
                  </a:rPr>
                  <a:t>•</a:t>
                </a:r>
                <a:endParaRPr lang="en-US" altLang="ko-KR" sz="1600" b="1"/>
              </a:p>
            </p:txBody>
          </p:sp>
        </p:grp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2976" y="1872"/>
              <a:ext cx="864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6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클라이언트의 기본 구조와 동작 원리를 이해한다</a:t>
            </a:r>
            <a:r>
              <a:rPr lang="en-US" altLang="ko-KR"/>
              <a:t>.</a:t>
            </a:r>
          </a:p>
          <a:p>
            <a:r>
              <a:rPr lang="en-US" altLang="ko-KR"/>
              <a:t>TCP </a:t>
            </a:r>
            <a:r>
              <a:rPr lang="ko-KR" altLang="en-US"/>
              <a:t>응용 프로그램 작성에 필요한 핵심 소켓 함수를 익힌다</a:t>
            </a:r>
            <a:r>
              <a:rPr lang="en-US" altLang="ko-KR"/>
              <a:t>.</a:t>
            </a:r>
          </a:p>
          <a:p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 </a:t>
            </a:r>
            <a:r>
              <a:rPr lang="ko-KR" altLang="en-US"/>
              <a:t>기반 </a:t>
            </a:r>
            <a:r>
              <a:rPr lang="en-US" altLang="ko-KR"/>
              <a:t>TCP </a:t>
            </a:r>
            <a:r>
              <a:rPr lang="ko-KR" altLang="en-US"/>
              <a:t>서버</a:t>
            </a:r>
            <a:r>
              <a:rPr lang="en-US" altLang="ko-KR"/>
              <a:t>-</a:t>
            </a:r>
            <a:r>
              <a:rPr lang="ko-KR" altLang="en-US"/>
              <a:t>클라이언트를 작성할 수 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6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 함수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17675"/>
            <a:ext cx="6962775" cy="4759325"/>
            <a:chOff x="2028825" y="1717675"/>
            <a:chExt cx="6962775" cy="4759325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2239962" y="211613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2239962" y="2741613"/>
              <a:ext cx="1820863" cy="28575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2239962" y="4621213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3154362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3154362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2239962" y="5246688"/>
              <a:ext cx="1820863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1543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239962" y="5872163"/>
              <a:ext cx="1820863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31543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6951662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6951662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6951662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866062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6951662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7866062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4037012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70350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2239962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6959600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2028825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7866062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6959600" y="3994150"/>
              <a:ext cx="1820862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7866062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2239962" y="3368675"/>
              <a:ext cx="1820863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54362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247900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316071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7866062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02882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028825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 flipV="1">
              <a:off x="8991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>
              <a:off x="7866062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 flipV="1">
              <a:off x="4092575" y="4121150"/>
              <a:ext cx="2855912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4384675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02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bind()</a:t>
            </a:r>
            <a:r>
              <a:rPr lang="ko-KR" altLang="en-US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bind() </a:t>
            </a:r>
            <a:r>
              <a:rPr lang="ko-KR" altLang="en-US" dirty="0" smtClean="0"/>
              <a:t>함수는 소켓의 지역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지역 포트 번호를 결정</a:t>
            </a:r>
            <a:endParaRPr lang="ko-KR" altLang="en-US" dirty="0"/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2167"/>
            <a:ext cx="7639050" cy="42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listen()</a:t>
            </a:r>
            <a:r>
              <a:rPr lang="ko-KR" altLang="en-US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listen() </a:t>
            </a:r>
            <a:r>
              <a:rPr lang="ko-KR" altLang="en-US" dirty="0" smtClean="0"/>
              <a:t>함수는 소켓의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상태를 </a:t>
            </a:r>
            <a:r>
              <a:rPr lang="en-US" altLang="ko-KR" dirty="0" smtClean="0"/>
              <a:t>LISTENING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66800" y="2088189"/>
            <a:ext cx="7696200" cy="3626811"/>
            <a:chOff x="1143001" y="2209800"/>
            <a:chExt cx="7696200" cy="36268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1" y="2209800"/>
              <a:ext cx="7696200" cy="166071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60" y="3886200"/>
              <a:ext cx="7694141" cy="1950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90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accept()</a:t>
            </a:r>
            <a:r>
              <a:rPr lang="ko-KR" altLang="en-US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accept() </a:t>
            </a:r>
            <a:r>
              <a:rPr lang="ko-KR" altLang="en-US" dirty="0" smtClean="0"/>
              <a:t>함수는 클라이언트 </a:t>
            </a:r>
            <a:r>
              <a:rPr lang="ko-KR" altLang="en-US" smtClean="0"/>
              <a:t>접속을 수용하고</a:t>
            </a:r>
            <a:r>
              <a:rPr lang="en-US" altLang="ko-KR" smtClean="0"/>
              <a:t>, </a:t>
            </a:r>
            <a:r>
              <a:rPr lang="ko-KR" altLang="en-US" smtClean="0"/>
              <a:t>접속한 </a:t>
            </a:r>
            <a:r>
              <a:rPr lang="ko-KR" altLang="en-US" dirty="0" smtClean="0"/>
              <a:t>클라이언트와 통신할 수 </a:t>
            </a:r>
            <a:r>
              <a:rPr lang="ko-KR" altLang="en-US" smtClean="0"/>
              <a:t>있는 새로운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소켓을 </a:t>
            </a:r>
            <a:r>
              <a:rPr lang="ko-KR" altLang="en-US" dirty="0" smtClean="0"/>
              <a:t>생성하여 리턴</a:t>
            </a:r>
            <a:endParaRPr lang="ko-KR" altLang="en-US" dirty="0"/>
          </a:p>
        </p:txBody>
      </p:sp>
      <p:sp>
        <p:nvSpPr>
          <p:cNvPr id="83" name="Rectangle 38"/>
          <p:cNvSpPr>
            <a:spLocks noChangeArrowheads="1"/>
          </p:cNvSpPr>
          <p:nvPr/>
        </p:nvSpPr>
        <p:spPr bwMode="auto">
          <a:xfrm>
            <a:off x="4911725" y="5680075"/>
            <a:ext cx="1266825" cy="79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66800" y="2523728"/>
            <a:ext cx="7696200" cy="4029472"/>
            <a:chOff x="1066800" y="2572610"/>
            <a:chExt cx="7696200" cy="4029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572610"/>
              <a:ext cx="7696200" cy="19529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517369"/>
              <a:ext cx="7696200" cy="208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클라이언트 함수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90800" y="1752600"/>
            <a:ext cx="6962775" cy="4759325"/>
            <a:chOff x="1752600" y="1717675"/>
            <a:chExt cx="6962775" cy="4759325"/>
          </a:xfrm>
        </p:grpSpPr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4911725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63737" y="211613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963737" y="2741613"/>
              <a:ext cx="1820863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bind()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63737" y="4621213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878137" y="240030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878137" y="3027363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963737" y="5246688"/>
              <a:ext cx="1820863" cy="2841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8781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963737" y="5872163"/>
              <a:ext cx="1820863" cy="604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781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675437" y="211613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socket()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6675437" y="4621213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send()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6675437" y="5246688"/>
              <a:ext cx="1822450" cy="28416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recv()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7589837" y="4905375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675437" y="5872163"/>
              <a:ext cx="1822450" cy="60483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closesocket()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close()</a:t>
              </a: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7589837" y="5530850"/>
              <a:ext cx="0" cy="341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3760787" y="4762500"/>
              <a:ext cx="2928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794125" y="5381625"/>
              <a:ext cx="28733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963737" y="1717675"/>
              <a:ext cx="1820863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83375" y="1717675"/>
              <a:ext cx="1820862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752600" y="5702300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7589837" y="5702300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6683375" y="3994150"/>
              <a:ext cx="1820862" cy="28416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connect()</a:t>
              </a: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7589837" y="2400300"/>
              <a:ext cx="0" cy="159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1963737" y="3368675"/>
              <a:ext cx="1820863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listen()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878137" y="3652838"/>
              <a:ext cx="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970087" y="3994150"/>
              <a:ext cx="1822450" cy="284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accept()</a:t>
              </a: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88448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7589837" y="4278313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1752600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752600" y="4449763"/>
              <a:ext cx="1125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V="1">
              <a:off x="8715375" y="4449763"/>
              <a:ext cx="0" cy="1252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7589837" y="4449763"/>
              <a:ext cx="1125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 flipV="1">
              <a:off x="3814762" y="4121150"/>
              <a:ext cx="2857500" cy="14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AutoShape 37"/>
            <p:cNvSpPr>
              <a:spLocks noChangeArrowheads="1"/>
            </p:cNvSpPr>
            <p:nvPr/>
          </p:nvSpPr>
          <p:spPr bwMode="auto">
            <a:xfrm>
              <a:off x="4108450" y="3914775"/>
              <a:ext cx="2251075" cy="1708150"/>
            </a:xfrm>
            <a:prstGeom prst="cloudCallout">
              <a:avLst>
                <a:gd name="adj1" fmla="val 1301"/>
                <a:gd name="adj2" fmla="val 9187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4635500" y="5680075"/>
              <a:ext cx="1266825" cy="79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4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connect()</a:t>
            </a:r>
            <a:r>
              <a:rPr lang="ko-KR" altLang="en-US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connect()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프로토콜 수준에서 서버와 논리적 연결을 설정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66800" y="2140243"/>
            <a:ext cx="7581900" cy="4184357"/>
            <a:chOff x="1066800" y="2133600"/>
            <a:chExt cx="7581900" cy="41843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133600"/>
              <a:ext cx="7581900" cy="191822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14800"/>
              <a:ext cx="7581900" cy="2203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데이터 전송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기본이 되는 </a:t>
            </a:r>
            <a:r>
              <a:rPr lang="ko-KR" altLang="en-US" smtClean="0"/>
              <a:t>함수는</a:t>
            </a:r>
            <a:r>
              <a:rPr lang="en-US" altLang="ko-KR" smtClean="0"/>
              <a:t> send() </a:t>
            </a:r>
            <a:r>
              <a:rPr lang="ko-KR" altLang="en-US" dirty="0" smtClean="0"/>
              <a:t>함수</a:t>
            </a:r>
            <a:r>
              <a:rPr lang="en-US" altLang="ko-KR" smtClean="0"/>
              <a:t>, recv()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UDP</a:t>
            </a:r>
            <a:r>
              <a:rPr lang="ko-KR" altLang="en-US" dirty="0" smtClean="0"/>
              <a:t>에서 주로 </a:t>
            </a:r>
            <a:r>
              <a:rPr lang="ko-KR" altLang="en-US" smtClean="0"/>
              <a:t>사용하는 </a:t>
            </a:r>
            <a:r>
              <a:rPr lang="en-US" altLang="ko-KR" smtClean="0"/>
              <a:t>sendto() </a:t>
            </a:r>
            <a:r>
              <a:rPr lang="ko-KR" altLang="en-US" dirty="0" smtClean="0"/>
              <a:t>함수</a:t>
            </a:r>
            <a:r>
              <a:rPr lang="en-US" altLang="ko-KR" smtClean="0"/>
              <a:t>, recvfrom()</a:t>
            </a:r>
            <a:r>
              <a:rPr lang="ko-KR" altLang="en-US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전용 함수로 </a:t>
            </a:r>
            <a:r>
              <a:rPr lang="en-US" altLang="ko-KR" err="1" smtClean="0"/>
              <a:t>WSASend</a:t>
            </a:r>
            <a:r>
              <a:rPr lang="en-US" altLang="ko-KR" smtClean="0"/>
              <a:t>*(), </a:t>
            </a:r>
            <a:r>
              <a:rPr lang="en-US" altLang="ko-KR" err="1" smtClean="0"/>
              <a:t>WSARecv</a:t>
            </a:r>
            <a:r>
              <a:rPr lang="en-US" altLang="ko-KR" smtClean="0"/>
              <a:t>*() </a:t>
            </a:r>
            <a:r>
              <a:rPr lang="ko-KR" altLang="en-US" dirty="0" smtClean="0"/>
              <a:t>확장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전용 </a:t>
            </a:r>
            <a:r>
              <a:rPr lang="ko-KR" altLang="en-US" smtClean="0"/>
              <a:t>함수로 </a:t>
            </a:r>
            <a:r>
              <a:rPr lang="en-US" altLang="ko-KR" smtClean="0"/>
              <a:t>write() </a:t>
            </a:r>
            <a:r>
              <a:rPr lang="ko-KR" altLang="en-US" dirty="0" smtClean="0"/>
              <a:t>함수</a:t>
            </a:r>
            <a:r>
              <a:rPr lang="en-US" altLang="ko-KR" smtClean="0"/>
              <a:t>, read()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ko-KR" altLang="en-US" dirty="0" smtClean="0"/>
              <a:t>소켓 데이터 구조체</a:t>
            </a:r>
            <a:r>
              <a:rPr lang="en-US" altLang="ko-KR" dirty="0" smtClean="0"/>
              <a:t>(2)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057400"/>
            <a:ext cx="8089900" cy="4114800"/>
            <a:chOff x="48" y="864"/>
            <a:chExt cx="5520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52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080" y="864"/>
              <a:ext cx="1488" cy="249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ko-KR" altLang="en-US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1008"/>
              <a:ext cx="1005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서버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400" y="129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92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392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92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5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20" y="1008"/>
              <a:ext cx="1007" cy="5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b="1"/>
                <a:t>클라이언트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320" y="187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320" y="206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지역 포트 번호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320" y="2256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</a:t>
              </a:r>
              <a:r>
                <a:rPr lang="en-US" altLang="ko-KR" sz="1600" b="1"/>
                <a:t>IP </a:t>
              </a:r>
              <a:r>
                <a:rPr lang="ko-KR" altLang="en-US" sz="1600" b="1"/>
                <a:t>주소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320" y="2448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sz="1600" b="1"/>
                <a:t>원격 포트 번호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4272" y="1248"/>
              <a:ext cx="96" cy="9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128" y="17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894" y="1337"/>
              <a:ext cx="482" cy="539"/>
            </a:xfrm>
            <a:custGeom>
              <a:avLst/>
              <a:gdLst>
                <a:gd name="T0" fmla="*/ 431 w 491"/>
                <a:gd name="T1" fmla="*/ 0 h 580"/>
                <a:gd name="T2" fmla="*/ 305 w 491"/>
                <a:gd name="T3" fmla="*/ 142 h 580"/>
                <a:gd name="T4" fmla="*/ 52 w 491"/>
                <a:gd name="T5" fmla="*/ 202 h 580"/>
                <a:gd name="T6" fmla="*/ 0 w 491"/>
                <a:gd name="T7" fmla="*/ 34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4349" y="1344"/>
              <a:ext cx="474" cy="530"/>
            </a:xfrm>
            <a:custGeom>
              <a:avLst/>
              <a:gdLst>
                <a:gd name="T0" fmla="*/ 384 w 491"/>
                <a:gd name="T1" fmla="*/ 0 h 580"/>
                <a:gd name="T2" fmla="*/ 271 w 491"/>
                <a:gd name="T3" fmla="*/ 128 h 580"/>
                <a:gd name="T4" fmla="*/ 45 w 491"/>
                <a:gd name="T5" fmla="*/ 179 h 580"/>
                <a:gd name="T6" fmla="*/ 0 w 491"/>
                <a:gd name="T7" fmla="*/ 308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580">
                  <a:moveTo>
                    <a:pt x="491" y="0"/>
                  </a:moveTo>
                  <a:cubicBezTo>
                    <a:pt x="455" y="92"/>
                    <a:pt x="419" y="184"/>
                    <a:pt x="347" y="240"/>
                  </a:cubicBezTo>
                  <a:cubicBezTo>
                    <a:pt x="275" y="296"/>
                    <a:pt x="117" y="279"/>
                    <a:pt x="59" y="336"/>
                  </a:cubicBezTo>
                  <a:cubicBezTo>
                    <a:pt x="1" y="393"/>
                    <a:pt x="0" y="486"/>
                    <a:pt x="0" y="5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8" y="1200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응용 프로그램</a:t>
              </a:r>
            </a:p>
          </p:txBody>
        </p:sp>
        <p:sp>
          <p:nvSpPr>
            <p:cNvPr id="25" name="AutoShape 25"/>
            <p:cNvSpPr>
              <a:spLocks/>
            </p:cNvSpPr>
            <p:nvPr/>
          </p:nvSpPr>
          <p:spPr bwMode="auto">
            <a:xfrm>
              <a:off x="960" y="86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2" y="244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ko-KR" altLang="en-US" b="1"/>
                <a:t>운영체제</a:t>
              </a:r>
            </a:p>
          </p:txBody>
        </p:sp>
        <p:sp>
          <p:nvSpPr>
            <p:cNvPr id="27" name="AutoShape 27"/>
            <p:cNvSpPr>
              <a:spLocks/>
            </p:cNvSpPr>
            <p:nvPr/>
          </p:nvSpPr>
          <p:spPr bwMode="auto">
            <a:xfrm>
              <a:off x="960" y="1776"/>
              <a:ext cx="96" cy="1584"/>
            </a:xfrm>
            <a:prstGeom prst="lef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2879" y="864"/>
              <a:ext cx="1003" cy="864"/>
            </a:xfrm>
            <a:prstGeom prst="cloudCallout">
              <a:avLst>
                <a:gd name="adj1" fmla="val -296"/>
                <a:gd name="adj2" fmla="val 1939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 dirty="0"/>
                <a:t>네트워크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928" y="1872"/>
              <a:ext cx="86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392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320" y="3024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r>
                <a:rPr lang="en-US" altLang="ko-KR" sz="1600" b="1"/>
                <a:t> </a:t>
              </a:r>
              <a:r>
                <a:rPr lang="en-US" altLang="ko-KR" sz="1600" b="1">
                  <a:latin typeface="Times New Roman" pitchFamily="18" charset="0"/>
                </a:rPr>
                <a:t>•</a:t>
              </a:r>
              <a:endParaRPr lang="en-US" altLang="ko-KR" sz="1600" b="1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392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9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8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8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68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392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9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0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1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2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3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1872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632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320" y="2832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320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416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512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608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704" y="2832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4320" y="2640"/>
              <a:ext cx="1008" cy="1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4848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4944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5040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5136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5232" y="2640"/>
              <a:ext cx="96" cy="192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ko-KR" sz="1600" b="1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 flipH="1">
              <a:off x="480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4560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880" y="2640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수신 버퍼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880" y="2832"/>
              <a:ext cx="96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600" b="1"/>
                <a:t>송신 버퍼</a:t>
              </a: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2400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400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3648" y="273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648" y="2928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725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send()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send() </a:t>
            </a:r>
            <a:r>
              <a:rPr lang="ko-KR" altLang="en-US" dirty="0" smtClean="0"/>
              <a:t>함수는 응용 프로그램의 데이터 전송을 위해 운영체제의 송신 버퍼에 데이터를 </a:t>
            </a:r>
            <a:r>
              <a:rPr lang="ko-KR" altLang="en-US" smtClean="0"/>
              <a:t>복사하고 리턴</a:t>
            </a:r>
            <a:endParaRPr lang="en-US" altLang="ko-KR" dirty="0" smtClean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4" y="2438400"/>
            <a:ext cx="678288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recv()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recv() </a:t>
            </a:r>
            <a:r>
              <a:rPr lang="ko-KR" altLang="en-US" dirty="0" smtClean="0"/>
              <a:t>함수는 운영체제의 수신 버퍼에 도착한 데이터를 응용 프로그램 </a:t>
            </a:r>
            <a:r>
              <a:rPr lang="ko-KR" altLang="en-US" smtClean="0"/>
              <a:t>버퍼에 복사하고 리턴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6981825" cy="44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</a:rPr>
              <a:t>01</a:t>
            </a:r>
            <a:r>
              <a:rPr lang="en-US" altLang="ko-KR" dirty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</a:t>
            </a:r>
            <a:endParaRPr lang="ko-KR" altLang="en-US" dirty="0"/>
          </a:p>
          <a:p>
            <a:r>
              <a:rPr lang="en-US" altLang="ko-KR" dirty="0">
                <a:solidFill>
                  <a:srgbClr val="7F7F7F"/>
                </a:solidFill>
              </a:rPr>
              <a:t>02</a:t>
            </a:r>
            <a:r>
              <a:rPr lang="en-US" altLang="ko-KR" dirty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</a:t>
            </a:r>
            <a:endParaRPr lang="ko-KR" altLang="en-US" dirty="0"/>
          </a:p>
          <a:p>
            <a:r>
              <a:rPr lang="en-US" altLang="ko-KR" dirty="0">
                <a:solidFill>
                  <a:srgbClr val="7F7F7F"/>
                </a:solidFill>
              </a:rPr>
              <a:t>03</a:t>
            </a:r>
            <a:r>
              <a:rPr lang="en-US" altLang="ko-KR" dirty="0"/>
              <a:t>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(IPv6)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분석 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214967" cy="5518344"/>
          </a:xfrm>
        </p:spPr>
        <p:txBody>
          <a:bodyPr/>
          <a:lstStyle/>
          <a:p>
            <a:r>
              <a:rPr lang="en-US" altLang="ko-KR" smtClean="0"/>
              <a:t>recv()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smtClean="0"/>
              <a:t>recv() </a:t>
            </a:r>
            <a:r>
              <a:rPr lang="ko-KR" altLang="en-US" dirty="0" smtClean="0"/>
              <a:t>함수는 두 종류의 성공적인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수신 버퍼에 데이터가 도달한 경우</a:t>
            </a:r>
            <a:endParaRPr lang="en-US" altLang="ko-KR" dirty="0" smtClean="0"/>
          </a:p>
          <a:p>
            <a:pPr lvl="2"/>
            <a:r>
              <a:rPr lang="ko-KR" altLang="en-US" smtClean="0"/>
              <a:t>접속이</a:t>
            </a:r>
            <a:r>
              <a:rPr lang="en-US" altLang="ko-KR"/>
              <a:t> </a:t>
            </a:r>
            <a:r>
              <a:rPr lang="ko-KR" altLang="en-US" smtClean="0"/>
              <a:t>정상 </a:t>
            </a:r>
            <a:r>
              <a:rPr lang="ko-KR" altLang="en-US" dirty="0" smtClean="0"/>
              <a:t>종료한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1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(IPv6)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(IPv6)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IPv4 </a:t>
            </a:r>
            <a:r>
              <a:rPr lang="ko-KR" altLang="en-US" dirty="0" smtClean="0"/>
              <a:t>코드를 </a:t>
            </a:r>
            <a:r>
              <a:rPr lang="en-US" altLang="ko-KR" dirty="0" smtClean="0"/>
              <a:t>IPv6 </a:t>
            </a:r>
            <a:r>
              <a:rPr lang="ko-KR" altLang="en-US" dirty="0" smtClean="0"/>
              <a:t>코드로 변환하는 규칙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필요시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새로운 헤더 파일을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생성 시 </a:t>
            </a:r>
            <a:r>
              <a:rPr lang="en-US" altLang="ko-KR" dirty="0" smtClean="0"/>
              <a:t>AF_INET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AF_INET6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주소 구조체로 </a:t>
            </a:r>
            <a:r>
              <a:rPr lang="en-US" altLang="ko-KR" dirty="0" err="1" smtClean="0"/>
              <a:t>sockaddr_in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sockaddr_in6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함수는 </a:t>
            </a:r>
            <a:r>
              <a:rPr lang="ko-KR" altLang="en-US" smtClean="0"/>
              <a:t>기존의 </a:t>
            </a:r>
            <a:r>
              <a:rPr lang="en-US" altLang="ko-KR" smtClean="0"/>
              <a:t>send() </a:t>
            </a:r>
            <a:r>
              <a:rPr lang="ko-KR" altLang="en-US" smtClean="0"/>
              <a:t>함수와 </a:t>
            </a:r>
            <a:r>
              <a:rPr lang="en-US" altLang="ko-KR" smtClean="0"/>
              <a:t>recv() </a:t>
            </a:r>
            <a:r>
              <a:rPr lang="ko-KR" altLang="en-US" dirty="0" smtClean="0"/>
              <a:t>함수를 변경 없이 </a:t>
            </a:r>
            <a:r>
              <a:rPr lang="ko-KR" altLang="en-US" smtClean="0"/>
              <a:t>그대로 사용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smtClean="0">
              <a:latin typeface="맑은 고딕"/>
              <a:ea typeface="맑은 고딕"/>
            </a:endParaRPr>
          </a:p>
          <a:p>
            <a:pPr marL="266700" lvl="1" indent="0">
              <a:buNone/>
            </a:pPr>
            <a:r>
              <a:rPr lang="en-US" altLang="ko-KR" smtClean="0">
                <a:latin typeface="맑은 고딕"/>
                <a:ea typeface="맑은 고딕"/>
              </a:rPr>
              <a:t>※ </a:t>
            </a:r>
            <a:r>
              <a:rPr lang="ko-KR" altLang="en-US" dirty="0" smtClean="0">
                <a:latin typeface="맑은 고딕"/>
                <a:ea typeface="맑은 고딕"/>
              </a:rPr>
              <a:t>이런 규칙을 따라 변경한 코드는 </a:t>
            </a:r>
            <a:r>
              <a:rPr lang="en-US" altLang="ko-KR" dirty="0" smtClean="0">
                <a:latin typeface="맑은 고딕"/>
                <a:ea typeface="맑은 고딕"/>
              </a:rPr>
              <a:t>IPv6</a:t>
            </a:r>
            <a:r>
              <a:rPr lang="ko-KR" altLang="en-US" smtClean="0">
                <a:latin typeface="맑은 고딕"/>
                <a:ea typeface="맑은 고딕"/>
              </a:rPr>
              <a:t>만을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2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(IPv6)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4-3 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(IPv6) </a:t>
            </a:r>
            <a:r>
              <a:rPr lang="ko-KR" altLang="en-US" smtClean="0"/>
              <a:t>작성과 테스트</a:t>
            </a:r>
            <a:endParaRPr lang="en-US" altLang="ko-KR" dirty="0"/>
          </a:p>
          <a:p>
            <a:pPr lvl="1"/>
            <a:r>
              <a:rPr lang="en-US" altLang="ko-KR" dirty="0" smtClean="0"/>
              <a:t>TCPServer6.cpp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github.com/promche/TCP-IP-Socket-Prog-Book-2nd/blob/Source/Windows/Chapter04/TCPServer6/TCPServer6.cpp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3"/>
              </a:rPr>
              <a:t>https://github.com/promche/TCP-IP-Socket-Prog-Book-2nd/blob/Source/Linux/Chapter04/TCPServer6.cpp</a:t>
            </a:r>
            <a:endParaRPr lang="en-US" altLang="ko-KR" dirty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TCPClient6.cpp</a:t>
            </a:r>
            <a:endParaRPr lang="en-US" altLang="ko-KR" dirty="0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윈도우</a:t>
            </a:r>
            <a:r>
              <a:rPr lang="en-US" altLang="ko-KR" smtClean="0"/>
              <a:t>] </a:t>
            </a:r>
            <a:r>
              <a:rPr lang="en-US" altLang="ko-KR" smtClean="0">
                <a:hlinkClick r:id="rId4"/>
              </a:rPr>
              <a:t>https</a:t>
            </a:r>
            <a:r>
              <a:rPr lang="en-US" altLang="ko-KR">
                <a:hlinkClick r:id="rId4"/>
              </a:rPr>
              <a:t>://</a:t>
            </a:r>
            <a:r>
              <a:rPr lang="en-US" altLang="ko-KR" smtClean="0">
                <a:hlinkClick r:id="rId4"/>
              </a:rPr>
              <a:t>github.com/promche/TCP-IP-Socket-Prog-Book-2nd/blob/Source/Windows/Chapter04/TCPClient6/TCPClient6.cpp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리눅스</a:t>
            </a:r>
            <a:r>
              <a:rPr lang="en-US" altLang="ko-KR"/>
              <a:t>] </a:t>
            </a:r>
            <a:r>
              <a:rPr lang="en-US" altLang="ko-KR">
                <a:hlinkClick r:id="rId5"/>
              </a:rPr>
              <a:t>https://github.com/promche/TCP-IP-Socket-Prog-Book-2nd/blob/Source/Linux/Chapter04/TCPClient6.cpp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30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8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smtClean="0"/>
              <a:t>TCP </a:t>
            </a:r>
            <a:r>
              <a:rPr lang="ko-KR" altLang="en-US" smtClean="0"/>
              <a:t>서버</a:t>
            </a:r>
            <a:r>
              <a:rPr lang="en-US" altLang="ko-KR" smtClean="0"/>
              <a:t>-</a:t>
            </a:r>
            <a:r>
              <a:rPr lang="ko-KR" altLang="en-US" smtClean="0"/>
              <a:t>클라이언트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mtClean="0"/>
              <a:t>웹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동작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743200" y="1970087"/>
            <a:ext cx="6705600" cy="4278313"/>
            <a:chOff x="2743200" y="1828800"/>
            <a:chExt cx="6705600" cy="4278313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700588" y="5791200"/>
              <a:ext cx="2843212" cy="315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클라이언트</a:t>
              </a:r>
            </a:p>
          </p:txBody>
        </p:sp>
        <p:pic>
          <p:nvPicPr>
            <p:cNvPr id="5" name="Picture 8" descr="j02303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00" y="1828800"/>
              <a:ext cx="555625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641850" y="3154363"/>
              <a:ext cx="2843213" cy="315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/>
                <a:t>웹 서버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4148138" y="2649538"/>
              <a:ext cx="1606550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6434138" y="2649538"/>
              <a:ext cx="1608137" cy="145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95600" y="3028950"/>
              <a:ext cx="1779588" cy="441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GET / HTTP/1.1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Accept: image/gif, ...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364413" y="3090863"/>
              <a:ext cx="1779587" cy="442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400" b="1">
                  <a:solidFill>
                    <a:srgbClr val="969696"/>
                  </a:solidFill>
                </a:rPr>
                <a:t>&lt;HTML&gt;</a:t>
              </a:r>
            </a:p>
            <a:p>
              <a:r>
                <a:rPr lang="en-US" altLang="ko-KR" sz="1400" b="1">
                  <a:solidFill>
                    <a:srgbClr val="969696"/>
                  </a:solidFill>
                </a:rPr>
                <a:t>&lt;HEAD&gt;...&lt;/HEAD&gt;...</a:t>
              </a:r>
            </a:p>
          </p:txBody>
        </p:sp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125" y="4179888"/>
              <a:ext cx="2860675" cy="153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86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핵심 동작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200400" y="1981200"/>
            <a:ext cx="5737225" cy="4114800"/>
            <a:chOff x="2949575" y="1905000"/>
            <a:chExt cx="5737225" cy="4114800"/>
          </a:xfrm>
        </p:grpSpPr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30257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6683375" y="19050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TCP </a:t>
              </a:r>
              <a:r>
                <a:rPr lang="ko-KR" altLang="en-US" b="1"/>
                <a:t>클라이언트</a:t>
              </a:r>
            </a:p>
          </p:txBody>
        </p:sp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3025775" y="26670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listen</a:t>
              </a: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4016375" y="2362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0257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accept</a:t>
              </a:r>
            </a:p>
          </p:txBody>
        </p:sp>
        <p:sp>
          <p:nvSpPr>
            <p:cNvPr id="18" name="Line 41"/>
            <p:cNvSpPr>
              <a:spLocks noChangeShapeType="1"/>
            </p:cNvSpPr>
            <p:nvPr/>
          </p:nvSpPr>
          <p:spPr bwMode="auto">
            <a:xfrm>
              <a:off x="4016375" y="2971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30257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40163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30257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40163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40163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47"/>
            <p:cNvSpPr>
              <a:spLocks noChangeShapeType="1"/>
            </p:cNvSpPr>
            <p:nvPr/>
          </p:nvSpPr>
          <p:spPr bwMode="auto">
            <a:xfrm flipH="1">
              <a:off x="30257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48"/>
            <p:cNvSpPr>
              <a:spLocks noChangeShapeType="1"/>
            </p:cNvSpPr>
            <p:nvPr/>
          </p:nvSpPr>
          <p:spPr bwMode="auto">
            <a:xfrm flipV="1">
              <a:off x="30257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49"/>
            <p:cNvSpPr>
              <a:spLocks noChangeShapeType="1"/>
            </p:cNvSpPr>
            <p:nvPr/>
          </p:nvSpPr>
          <p:spPr bwMode="auto">
            <a:xfrm>
              <a:off x="30257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6683375" y="32766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connect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7673975" y="2362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6683375" y="38862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send</a:t>
              </a:r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>
              <a:off x="7673975" y="3581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54"/>
            <p:cNvSpPr>
              <a:spLocks noChangeArrowheads="1"/>
            </p:cNvSpPr>
            <p:nvPr/>
          </p:nvSpPr>
          <p:spPr bwMode="auto">
            <a:xfrm>
              <a:off x="6683375" y="4495800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recv</a:t>
              </a:r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7673975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>
              <a:off x="7673975" y="4800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 flipH="1">
              <a:off x="7673975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 flipV="1">
              <a:off x="8664575" y="3733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59"/>
            <p:cNvSpPr>
              <a:spLocks noChangeShapeType="1"/>
            </p:cNvSpPr>
            <p:nvPr/>
          </p:nvSpPr>
          <p:spPr bwMode="auto">
            <a:xfrm>
              <a:off x="7673975" y="373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60"/>
            <p:cNvSpPr>
              <a:spLocks noChangeShapeType="1"/>
            </p:cNvSpPr>
            <p:nvPr/>
          </p:nvSpPr>
          <p:spPr bwMode="auto">
            <a:xfrm>
              <a:off x="29495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61"/>
            <p:cNvSpPr>
              <a:spLocks noChangeShapeType="1"/>
            </p:cNvSpPr>
            <p:nvPr/>
          </p:nvSpPr>
          <p:spPr bwMode="auto">
            <a:xfrm>
              <a:off x="6607175" y="2362200"/>
              <a:ext cx="2057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62"/>
            <p:cNvSpPr>
              <a:spLocks noChangeShapeType="1"/>
            </p:cNvSpPr>
            <p:nvPr/>
          </p:nvSpPr>
          <p:spPr bwMode="auto">
            <a:xfrm flipH="1">
              <a:off x="4473575" y="3452813"/>
              <a:ext cx="267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63"/>
            <p:cNvSpPr>
              <a:spLocks noChangeShapeType="1"/>
            </p:cNvSpPr>
            <p:nvPr/>
          </p:nvSpPr>
          <p:spPr bwMode="auto">
            <a:xfrm flipH="1">
              <a:off x="4321175" y="4098925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4321175" y="468471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AutoShape 65"/>
            <p:cNvSpPr>
              <a:spLocks noChangeArrowheads="1"/>
            </p:cNvSpPr>
            <p:nvPr/>
          </p:nvSpPr>
          <p:spPr bwMode="auto">
            <a:xfrm>
              <a:off x="4930775" y="3200400"/>
              <a:ext cx="1828800" cy="1752600"/>
            </a:xfrm>
            <a:prstGeom prst="cloudCallout">
              <a:avLst>
                <a:gd name="adj1" fmla="val -1995"/>
                <a:gd name="adj2" fmla="val 93569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 anchorCtr="1"/>
            <a:lstStyle/>
            <a:p>
              <a:pPr algn="ctr">
                <a:defRPr/>
              </a:pPr>
              <a:r>
                <a:rPr lang="ko-KR" altLang="en-US" b="1"/>
                <a:t>네트워크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5006975" y="4991100"/>
              <a:ext cx="13716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3033713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  <a:br>
                <a:rPr lang="en-US" altLang="ko-KR" b="1"/>
              </a:br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>
              <a:off x="4016375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6705600" y="5630863"/>
              <a:ext cx="198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b="1"/>
                <a:t>closesocket</a:t>
              </a:r>
            </a:p>
            <a:p>
              <a:pPr algn="ctr"/>
              <a:r>
                <a:rPr lang="ko-KR" altLang="en-US" b="1"/>
                <a:t>또는 </a:t>
              </a:r>
              <a:r>
                <a:rPr lang="en-US" altLang="ko-KR" b="1"/>
                <a:t>close</a:t>
              </a: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7678738" y="51022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0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동작 원리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62200" y="2438400"/>
            <a:ext cx="7239000" cy="3352800"/>
            <a:chOff x="2133600" y="2286000"/>
            <a:chExt cx="7239000" cy="3352800"/>
          </a:xfrm>
        </p:grpSpPr>
        <p:grpSp>
          <p:nvGrpSpPr>
            <p:cNvPr id="48" name="Group 17"/>
            <p:cNvGrpSpPr>
              <a:grpSpLocks/>
            </p:cNvGrpSpPr>
            <p:nvPr/>
          </p:nvGrpSpPr>
          <p:grpSpPr bwMode="auto">
            <a:xfrm>
              <a:off x="2133600" y="2286000"/>
              <a:ext cx="2449513" cy="1447800"/>
              <a:chOff x="930" y="1440"/>
              <a:chExt cx="1543" cy="912"/>
            </a:xfrm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930" y="1440"/>
                <a:ext cx="1108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50" name="Oval 6"/>
              <p:cNvSpPr>
                <a:spLocks noChangeArrowheads="1"/>
              </p:cNvSpPr>
              <p:nvPr/>
            </p:nvSpPr>
            <p:spPr bwMode="auto">
              <a:xfrm>
                <a:off x="1462" y="2112"/>
                <a:ext cx="89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498" y="2208"/>
                <a:ext cx="975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899275" y="22860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  <a:r>
                <a:rPr lang="ko-KR" altLang="en-US" b="1"/>
                <a:t>서버</a:t>
              </a:r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7743825" y="3352800"/>
              <a:ext cx="139700" cy="152400"/>
            </a:xfrm>
            <a:prstGeom prst="ellipse">
              <a:avLst/>
            </a:prstGeom>
            <a:solidFill>
              <a:srgbClr val="08080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6899275" y="4495800"/>
              <a:ext cx="1758950" cy="1143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b="1"/>
                <a:t>TCP </a:t>
              </a:r>
            </a:p>
            <a:p>
              <a:pPr algn="ctr">
                <a:defRPr/>
              </a:pPr>
              <a:r>
                <a:rPr lang="ko-KR" altLang="en-US" b="1"/>
                <a:t>클라이언트  </a:t>
              </a:r>
              <a:r>
                <a:rPr lang="en-US" altLang="ko-KR" b="1"/>
                <a:t>1</a:t>
              </a:r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auto">
            <a:xfrm>
              <a:off x="7743825" y="4419600"/>
              <a:ext cx="139700" cy="1524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 flipV="1">
              <a:off x="7813675" y="3505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14"/>
            <p:cNvSpPr>
              <a:spLocks noChangeArrowheads="1"/>
            </p:cNvSpPr>
            <p:nvPr/>
          </p:nvSpPr>
          <p:spPr bwMode="auto">
            <a:xfrm>
              <a:off x="7824788" y="3849688"/>
              <a:ext cx="154781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접속</a:t>
              </a:r>
            </a:p>
          </p:txBody>
        </p: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47244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동작 원리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57400" y="2438400"/>
            <a:ext cx="8305800" cy="3352800"/>
            <a:chOff x="1905000" y="2286000"/>
            <a:chExt cx="8305800" cy="3352800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5991225" y="2286000"/>
              <a:ext cx="4219575" cy="3352800"/>
              <a:chOff x="768" y="624"/>
              <a:chExt cx="2880" cy="211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440" y="624"/>
                <a:ext cx="1203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17" name="Oval 6"/>
              <p:cNvSpPr>
                <a:spLocks noChangeArrowheads="1"/>
              </p:cNvSpPr>
              <p:nvPr/>
            </p:nvSpPr>
            <p:spPr bwMode="auto">
              <a:xfrm>
                <a:off x="2016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1201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1</a:t>
                </a: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 flipV="1">
                <a:off x="1367" y="1384"/>
                <a:ext cx="487" cy="58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1196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/>
                  <a:t> 2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 flipH="1" flipV="1">
                <a:off x="2275" y="1376"/>
                <a:ext cx="486" cy="5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2592" y="1632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1905000" y="2286000"/>
              <a:ext cx="2743200" cy="3352800"/>
              <a:chOff x="2448" y="1632"/>
              <a:chExt cx="1872" cy="2112"/>
            </a:xfrm>
          </p:grpSpPr>
          <p:sp>
            <p:nvSpPr>
              <p:cNvPr id="30" name="Rectangle 19"/>
              <p:cNvSpPr>
                <a:spLocks noChangeArrowheads="1"/>
              </p:cNvSpPr>
              <p:nvPr/>
            </p:nvSpPr>
            <p:spPr bwMode="auto">
              <a:xfrm>
                <a:off x="2640" y="1632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31" name="Oval 20"/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12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 dirty="0"/>
                  <a:t>TCP </a:t>
                </a:r>
              </a:p>
              <a:p>
                <a:pPr algn="ctr">
                  <a:defRPr/>
                </a:pPr>
                <a:r>
                  <a:rPr lang="ko-KR" altLang="en-US" b="1"/>
                  <a:t>클라이언트 </a:t>
                </a:r>
                <a:r>
                  <a:rPr lang="en-US" altLang="ko-KR" b="1" dirty="0"/>
                  <a:t> </a:t>
                </a:r>
                <a:r>
                  <a:rPr lang="en-US" altLang="ko-KR" b="1"/>
                  <a:t>1</a:t>
                </a:r>
                <a:endParaRPr lang="en-US" altLang="ko-KR" b="1" dirty="0"/>
              </a:p>
            </p:txBody>
          </p:sp>
          <p:sp>
            <p:nvSpPr>
              <p:cNvPr id="33" name="Oval 22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 flipV="1">
                <a:off x="3072" y="240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2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656" y="264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통신</a:t>
                </a: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1056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</p:grp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4800600" y="3490913"/>
              <a:ext cx="900113" cy="485775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65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서버와 여러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클라이언트의 통신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962400" y="2438400"/>
            <a:ext cx="4254500" cy="3048000"/>
            <a:chOff x="2778125" y="2286000"/>
            <a:chExt cx="4254500" cy="304800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778125" y="2286000"/>
              <a:ext cx="3587750" cy="3048000"/>
              <a:chOff x="1632" y="624"/>
              <a:chExt cx="2448" cy="1920"/>
            </a:xfrm>
          </p:grpSpPr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2400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b="1"/>
                  <a:t>TCP </a:t>
                </a:r>
                <a:r>
                  <a:rPr lang="ko-KR" altLang="en-US" b="1"/>
                  <a:t>서버</a:t>
                </a:r>
              </a:p>
            </p:txBody>
          </p:sp>
          <p:sp>
            <p:nvSpPr>
              <p:cNvPr id="41" name="Oval 6"/>
              <p:cNvSpPr>
                <a:spLocks noChangeArrowheads="1"/>
              </p:cNvSpPr>
              <p:nvPr/>
            </p:nvSpPr>
            <p:spPr bwMode="auto">
              <a:xfrm>
                <a:off x="1824" y="1296"/>
                <a:ext cx="96" cy="96"/>
              </a:xfrm>
              <a:prstGeom prst="ellipse">
                <a:avLst/>
              </a:prstGeom>
              <a:solidFill>
                <a:srgbClr val="08080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1632" y="1968"/>
                <a:ext cx="960" cy="576"/>
                <a:chOff x="864" y="1968"/>
                <a:chExt cx="960" cy="576"/>
              </a:xfrm>
            </p:grpSpPr>
            <p:sp>
              <p:nvSpPr>
                <p:cNvPr id="63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016"/>
                  <a:ext cx="960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ko-KR" sz="1600" b="1" dirty="0"/>
                    <a:t>TCP </a:t>
                  </a:r>
                </a:p>
                <a:p>
                  <a:pPr algn="ctr">
                    <a:defRPr/>
                  </a:pPr>
                  <a:r>
                    <a:rPr lang="ko-KR" altLang="en-US" sz="1600" b="1"/>
                    <a:t>클라이언트 </a:t>
                  </a:r>
                  <a:r>
                    <a:rPr lang="en-US" altLang="ko-KR" sz="1600" b="1"/>
                    <a:t>1</a:t>
                  </a:r>
                  <a:endParaRPr lang="en-US" altLang="ko-KR" sz="1600" b="1" dirty="0"/>
                </a:p>
              </p:txBody>
            </p:sp>
            <p:sp>
              <p:nvSpPr>
                <p:cNvPr id="64" name="Oval 9"/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96" cy="96"/>
                </a:xfrm>
                <a:prstGeom prst="ellipse">
                  <a:avLst/>
                </a:prstGeom>
                <a:solidFill>
                  <a:srgbClr val="B2B2B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 flipH="1" flipV="1">
                <a:off x="211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480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ko-KR" altLang="en-US" b="1"/>
                  <a:t>대기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960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ko-KR" sz="1600" b="1"/>
                  <a:t>TCP </a:t>
                </a:r>
              </a:p>
              <a:p>
                <a:pPr algn="ctr">
                  <a:defRPr/>
                </a:pPr>
                <a:r>
                  <a:rPr lang="ko-KR" altLang="en-US" sz="1600" b="1"/>
                  <a:t>클라이언트 </a:t>
                </a:r>
                <a:r>
                  <a:rPr lang="en-US" altLang="ko-KR" sz="1600" b="1"/>
                  <a:t>n</a:t>
                </a:r>
              </a:p>
            </p:txBody>
          </p:sp>
          <p:sp>
            <p:nvSpPr>
              <p:cNvPr id="47" name="Oval 14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Oval 15"/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1" name="Oval 18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 flipH="1" flipV="1">
                <a:off x="2688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Oval 20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H="1" flipV="1">
                <a:off x="2832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Oval 22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 flipH="1" flipV="1">
                <a:off x="2976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3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3696" y="1296"/>
                <a:ext cx="96" cy="96"/>
              </a:xfrm>
              <a:prstGeom prst="ellipse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28"/>
              <p:cNvSpPr>
                <a:spLocks noChangeShapeType="1"/>
              </p:cNvSpPr>
              <p:nvPr/>
            </p:nvSpPr>
            <p:spPr bwMode="auto">
              <a:xfrm flipH="1" flipV="1">
                <a:off x="3744" y="139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8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600" b="1"/>
                  <a:t>. . .</a:t>
                </a:r>
              </a:p>
            </p:txBody>
          </p:sp>
        </p:grp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6270625" y="3852863"/>
              <a:ext cx="762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ko-KR" altLang="en-US" b="1"/>
                <a:t>통신</a:t>
              </a:r>
            </a:p>
          </p:txBody>
        </p:sp>
        <p:sp>
          <p:nvSpPr>
            <p:cNvPr id="66" name="AutoShape 31"/>
            <p:cNvSpPr>
              <a:spLocks/>
            </p:cNvSpPr>
            <p:nvPr/>
          </p:nvSpPr>
          <p:spPr bwMode="auto">
            <a:xfrm>
              <a:off x="6096000" y="3505200"/>
              <a:ext cx="215900" cy="936625"/>
            </a:xfrm>
            <a:prstGeom prst="righ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2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기본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1094</Words>
  <Application>Microsoft Office PowerPoint</Application>
  <PresentationFormat>사용자 지정</PresentationFormat>
  <Paragraphs>265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36" baseType="lpstr">
      <vt:lpstr>1_Office 테마</vt:lpstr>
      <vt:lpstr>기본</vt:lpstr>
      <vt:lpstr>PowerPoint 프레젠테이션</vt:lpstr>
      <vt:lpstr>PowerPoint 프레젠테이션</vt:lpstr>
      <vt:lpstr>PowerPoint 프레젠테이션</vt:lpstr>
      <vt:lpstr>01 TCP 서버-클라이언트 구조</vt:lpstr>
      <vt:lpstr>TCP 서버-클라이언트 구조 (1)</vt:lpstr>
      <vt:lpstr>TCP 서버-클라이언트 구조 (2)</vt:lpstr>
      <vt:lpstr>TCP 서버-클라이언트 구조 (3)</vt:lpstr>
      <vt:lpstr>TCP 서버-클라이언트 구조 (4)</vt:lpstr>
      <vt:lpstr>TCP 서버-클라이언트 구조 (5)</vt:lpstr>
      <vt:lpstr>TCP 서버-클라이언트 구조 (6)</vt:lpstr>
      <vt:lpstr>TCP 서버-클라이언트 구조 (7)</vt:lpstr>
      <vt:lpstr>TCP 서버-클라이언트 구조 (8)</vt:lpstr>
      <vt:lpstr>TCP 서버-클라이언트 구조 (9)</vt:lpstr>
      <vt:lpstr>TCP 서버-클라이언트 구조 (10)</vt:lpstr>
      <vt:lpstr>TCP 서버-클라이언트 구조 (11)</vt:lpstr>
      <vt:lpstr>TCP 서버-클라이언트 구조 (12)</vt:lpstr>
      <vt:lpstr>TCP 서버-클라이언트 구조 (13)</vt:lpstr>
      <vt:lpstr>02 TCP 서버-클라이언트 분석</vt:lpstr>
      <vt:lpstr>TCP 서버-클라이언트 분석 (1)</vt:lpstr>
      <vt:lpstr>TCP 서버-클라이언트 분석 (2)</vt:lpstr>
      <vt:lpstr>TCP 서버-클라이언트 분석 (3)</vt:lpstr>
      <vt:lpstr>TCP 서버-클라이언트 분석 (4)</vt:lpstr>
      <vt:lpstr>TCP 서버-클라이언트 분석 (5)</vt:lpstr>
      <vt:lpstr>TCP 서버-클라이언트 분석 (6)</vt:lpstr>
      <vt:lpstr>TCP 서버-클라이언트 분석 (7)</vt:lpstr>
      <vt:lpstr>TCP 서버-클라이언트 분석 (8)</vt:lpstr>
      <vt:lpstr>TCP 서버-클라이언트 분석 (9)</vt:lpstr>
      <vt:lpstr>TCP 서버-클라이언트 분석 (10)</vt:lpstr>
      <vt:lpstr>TCP 서버-클라이언트 분석 (11)</vt:lpstr>
      <vt:lpstr>TCP 서버-클라이언트 분석 (12)</vt:lpstr>
      <vt:lpstr>03 TCP 서버-클라이언트(IPv6)</vt:lpstr>
      <vt:lpstr>TCP 서버-클라이언트(IPv6) (1)</vt:lpstr>
      <vt:lpstr>TCP 서버-클라이언트(IPv6) (2)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swkim</cp:lastModifiedBy>
  <cp:revision>101</cp:revision>
  <cp:lastPrinted>1601-01-01T00:00:00Z</cp:lastPrinted>
  <dcterms:created xsi:type="dcterms:W3CDTF">1601-01-01T00:00:00Z</dcterms:created>
  <dcterms:modified xsi:type="dcterms:W3CDTF">2022-08-14T14:34:54Z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