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75" r:id="rId4"/>
    <p:sldId id="276" r:id="rId5"/>
    <p:sldId id="277" r:id="rId6"/>
    <p:sldId id="273" r:id="rId7"/>
    <p:sldId id="274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danawa.com/prod/?prod_c=645853" TargetMode="External"/><Relationship Id="rId3" Type="http://schemas.openxmlformats.org/officeDocument/2006/relationships/hyperlink" Target="http://www.kpshop.co.kr/ttmall/mall.cgi?skin=list2_1&amp;category_code=123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abian.kr/goods/catalog?code=01020962" TargetMode="External"/><Relationship Id="rId11" Type="http://schemas.openxmlformats.org/officeDocument/2006/relationships/image" Target="../media/image23.gif"/><Relationship Id="rId5" Type="http://schemas.openxmlformats.org/officeDocument/2006/relationships/hyperlink" Target="http://www.abcbike.co.kr/shop/goods/goods_view.php?goodsno=2046&amp;category=001016" TargetMode="External"/><Relationship Id="rId10" Type="http://schemas.openxmlformats.org/officeDocument/2006/relationships/hyperlink" Target="http://barotool.com/product/product_search.html?mode=main&amp;category=H0501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rd.com/faq/esdfaqsmu.html" TargetMode="External"/><Relationship Id="rId7" Type="http://schemas.openxmlformats.org/officeDocument/2006/relationships/image" Target="../media/image1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411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2. </a:t>
            </a:r>
            <a:r>
              <a:rPr lang="ko-KR" altLang="en-US" sz="2400" b="1" dirty="0" smtClean="0"/>
              <a:t>기초 전기 전자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903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9 </a:t>
            </a:r>
            <a:r>
              <a:rPr lang="en-US" altLang="ko-KR" sz="2400" b="1" dirty="0" smtClean="0"/>
              <a:t>FREQUENTLY USED TOOLS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http://www.kpshop.co.kr/ttmall/data/goods/images/500_56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17716" r="17884" b="19741"/>
          <a:stretch/>
        </p:blipFill>
        <p:spPr bwMode="auto">
          <a:xfrm>
            <a:off x="94715" y="1196752"/>
            <a:ext cx="1129109" cy="10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g8PEBAPDQ8PEA8PDw8PDw8QEBAPERAQFRAVFRUQEhUXHCYgFx4kGRIWHzEgLycpLCwsFx4xNTIqNSYrLikBCQoKDgwOGg8PFCokHyQpLCkpLCwpLCwpLCksKiksKSwsKSkpLCkqLCkpLCwpLCkpLCktLCksKSwpLCwpLCwpKf/AABEIAOEA4QMBIgACEQEDEQH/xAAcAAEBAAIDAQEAAAAAAAAAAAAAAQIFAwQGBwj/xABBEAABAwIEBAMECAMGBwEAAAABAAIDBBEFEiExBkFRYRMicQcUMoEjQlKRobHB8DNiciQ0Q3OS0VNjg7LC4fEV/8QAGQEBAQEBAQEAAAAAAAAAAAAAAAIBAwQF/8QAJBEBAQACAgIBBAMBAAAAAAAAAAECESExAxIiQVFhsRNxgQT/2gAMAwEAAhEDEQA/APuKhVWJQEREBERARVEERVRAREQVERARFC4DU7c0FRaaXi+iaSDODY2Ja1zm3/qAstnSVbJmCSJwex2zhss3GSy/VzIiq1oiIgIiICIiAiIgIiICxWSxQEREBVRVBUREBQoogIiqAiKIDnW1Oll8y4l4lmxKo9ww4nwQbSyjZ1jqSfsjpzXZ9ofFb3OGG0N3SyEMmc3cX/wgfz6Bb3g3hVlBAM1jK4ZpH9TbYdgpvLhlbnfWf60VdwDTQUzrmV82U2eZC0l9tGtaNBqth7MoZoo6iCYg+FKy1jmAc5l3Nv8AILl4hxc3aIwJHvdlpY7avktYyH+QXW74cwf3WAMJzSOJkmf9qR25WTtOOE994/RtVVAqrekRFEBVYqoKiIgIiiCooiClYqlRAREQVVQKoCIiCKKogiIiAvL8d8XCghyxkGpmBEQ+yNjIfTl3W6xnFo6SF88xs1g25udyaO5K+c8K4VLitW/EawfRNd9GzkSNmD+Vv5qbXLyZWfHHutt7POEjEDWVQJnluW5tS1p1JPc81vsfxlkbH5nERx/xSN3k/DCzqSuzitb4YEUZAe4E35RsG8jullosDw/32Vs7gfdIHH3Zrv8AFf8AWqHdeyn8J16z1xd7hjBXlxrapoE8oAYzlBF9WNvfqV6dQBVXHbGamlREWtFFUQRFUQEREBRVRAREQCiKoJZLKogIiIChVUQEREBQlF4n2k8TOhjbR0xJqany2b8TYzpp3dt96y3ScspjN157iKvkxqubR0zj7rA453jY2NnSd+gX0FohoacNaLMjaGMYN3HYNHUkrWcFcMsoKfzW8V4zzPPW21+g/wB1rsSxl8zxLGMxc4w0ER+s/Z1S4dB+91DjPj8r3Vkgkq5jS33yyV8g+q3dtK39V7angbG1rGANa0AADYAcl0OH8GbSwhl8zyS+WQ7vkOrnH5rZq5NOuGOuaIiq1YiIgIiICIogql0UQVFFUBFUQRVQKoCIiAiIgKKqICXUUJQdPGMVjpYJJ5TZkbb93Hk0dydF4LgjC5KyokxWrF3PcfAadmja47ACw+acYVjsTro8Nhd9BAc9S8HTMNx8hp6kr18J8OD+zMzCMBjGMIFgAAD2Hc9FF5rjfnl+J+3Jitdka4B7GBrQ97yWuAYD5g5u/wAN9fRa7hXDjK410rcuduSljI/hQcjbkXbldI0jquo92d4ZawtkrpI2BgkIN4oT6izj8l7RjQAANgtnPKp8rtkiIqdFREQEREBREQFEJXguJeLpaiT3HC7uedJJmnQDYgO5Ac3fcicspjOXr6nHaaJxbJPG1w3Ga5HrbZdilrI5Rmiex46tcHfkvBjgunp4Sahz5ZD8TszmjMeTGg/idV1uAMNmpa0Me4Fs0Eji1pJsGkWJUezj/LlMpLO30tZBYrIK3oEREBERAREQEREBYlZLEoMSVoOMuIhQ0skoP0jvJCOshGh+W/yW8kcvlvEdW6urHyAZqTDjlF/hfPfX8R9w7qcrpz8mXri5+E6QU8XncPean6SS58xcdWwg8ibnfmVtazE4ZSamJxlymKGmgMboy2o81oyT8Wrrm2gDey83QcW1LbRU4iMkktxnjD3Fx5knbQDTsvZ4BSe8TGpeG5IS5kWVoa185/jTgevlHoVE+zh47uajccP4V7tEGk5pHkyTSc3yu1c79PQLaXWIVXV6pNcMlViFkjRERAUKErElBbqOeALk2A1JOlguGoqmxtc97g1rQS5xNgB1JXz/ABLGanGJDS0OaOkabTTkWzj/AG/l581lukZZzFy4/wATTYhKaDC75NpqgXAy87Hk381usIwanw2HKyxeReWV1ruP75LKkpaXDIMkdmgWzvOrnu79VqMSxUBvj1Nwy/0MA+OR3IWUWuPXOXf6cuIYi2xqKkkRNNoox8cruQaO623CuFyAvq6loZNOA1sY2hhGrWep3K6XDvD0ksja2vHnA/s9P9WBvIkc3fkvXrZF4Y2/KiyCxWSt2EREBERAREQEREEKwcVmSuCVyDzfFdXK8w0dPI6OSpeS+Rhs+KnjsZHtPIm7Wg/zLQY/wzEQG0jnU8gFnyNLnCX/ADm385J57rnxKue0VWIxtDnZxRUua+URscfEk05GTN/pC62FYjLPCJZW5XkuBAvY2O4uuWVb6zKarTcNYHK2olikI960jiI2DH3L6lvYNBHZxAX1uhpGQxsijFmMaGtHYLxmCcXUEVTJTTShlQ5487hZhu3RmfkdNtNSvdA9FePTnh45h0qKIqWyBVusUugyupdS6xLkFJXRxTFoqaN0s7wxjeZ3J6Acz2XQ4j4qgomXkOaR38OJvxvP6DuvLRYRJVuFbjT/AAoBrDSXtpuAR+m5522WW6c8s9cTtjlqsckuc1PhzHX6Olt+Z/Ad16CoxOlw+IQwNAA0axgu552+ZvzWkxbjIm0FJGANGxsbuR8tlr4gYHAEGpr5dWRA3Ed+Z6AdVFrz++uub93aq60sInrLvmebU9KzzanYW5nut7w9ww8vFZX2dOf4cW7IG9APtd1z8OcK+C73iqcJat+7vqxD7EY5eq9KAtmLrh4/rkBVRVW7sgqoFUBERAREQEREBEUJQYuK0XE+IuhgeY7eNIWwwAm15pDlZ9xN/RpW4lcvA8SV3j18VOD5aVnjvP8Azngho9Qy57Zlluo2PN09NimEEjSanOr43XfG/qRf4T3/ADXPj/tCjNMZaWB/jNBaYsnljP2jYWI15fgvZR4jYCOUNfGRpzOn5roDDaNrnNLA2CocCyT6scxAaY3/AGb2BB2vcdL8cflwrWnwyHGxN5aq5P8Axhq8ev2uWnbuV9V9mXElayRlGR7zA8BzZjI61NGLl1yRqOg9ORWv4q9kYc4yQEsN7nK2+YdLdVouF6mSkcKervTwkePWOkPnkj1bHCGjXUgWbzIJOgXTpOn6Aoq6OdgkhcHsJcA4Xs6xsSOouN1zrwGHcYxMiZXVMhp6MRFlFRMHnlA/xHAfF5Rp9UXJvsT7ihrGzRslbtIxrwLgkXGxtz5KmOdLqErqV+JRQMdJM9rGN3c42H77LR2nOXkcc4xcZDSYcz3iqOhI1jh6l520+78lqcY4jlq2F3iGhoDceM7+8VI5thZvY9f/AIvL1PE4Yw0+Hs93gPxPveabvI/9FNry+TzSdN86ogoHGSd4rsRJJJJvFA4jkeZ0H/paarxGprZAMxke7Ua+WMXtYgfD6LWYdh7pruLhHA3WSZ+gHp1K9hgGAvqG5KYOp6T69QRaao65AfhB6qHnnt5OJ06uFYe4OMFCBLUnSapdrHD115nsvd8PcMxUjSReSZ+ssz9XvP6Dsu9heExU0YjgYGNHIbk9SeZXdAVyae3x+KYgCoCtlQFTqllbKoggVREBERAREQERQlAJWDiqSuKR6DqV9U2Nj5HmzGNc9x6NaLn8AvlnDmItl8SpmY50tTOZiBsGHZm/Jtrf091tvaRxGXQVFPTu08N4kcOenwDt1Xm+G4nMooakOY9r/JlF7ssSNTy1H4hcfJZZpUepxGpgLTlD2v0tmJOtxqDfa1/w7rtU7C1p8MsqInANkjADg4OGo+XPbdeJxLF8gBdu42AXFT4pPHaQNLRoMzb7HYH16c1x9LOqrb6ThmKeE0NlJfSEDJM43dT32jmPNnIP5c+q13HPA0dVG58TI2zHw/pHNLszGuvk06jS/RdbDeK87QXjM4iws0WkFiMpHLcDmNFtIcaFKWNlBbSSlrADqaOR3wtPPw3cvsm3I6dsM7eMk18QxnFJoat7ahz5DHaOxaIg5jXAhoHJnlFgNNB8/V8G8XS0NS2RpfPSVjgHsF3ODybXaNdQTa2u9tzp3/axwoJB7xFa4Fw4cxva/ReW4JpMozvcTYhzW38odY+buQDvyV3hj7txJxG2khdLkdI4bMaRf+p3QDnuvl2M8XCR4kkc2qmGsYIIpIP8uM6yHu7TsVuYnF4DswIPMOzLyPEGBGNxlisIy4Z2bZCTbMO1+XJTc98OH/Rhn67xdGqxGWd+eZ7pHnS5N/kByHZbOgwrzNEzXSSOt4dJH/Ed3k+wPxWx4U4OqKizoh4bOdVI3X/oMP8A3fkvqWAcK09E20TbvPxyv80jz1JWybePx+DLPmtFgXBDn5JcQynJYxUjNIYvUfWK9rHGALAAAbAaWWQCquTT6GOMxnBZZAIAqFqhVEQEREBERAREQFLoViSgpKxJUJWD32QV77LxnGPFPhg08B+kItI4H4Afqjv+Scdcato2GKIg1L26Dfw2/bd36BeAhfJH4VRLGHNkOcB2ufW93DvqRffuozy0106p85yl7GiN7nM0zFxF7BxN7fK2xXFwZiPussuH1Rd4Mwd4Di4hjXbkgE2voORNxbmtzjdTTvc2WAm7wXSMy2bGb7D9/nZaDFqeKZhDrhzdWPG7Xclxvzx+w5ONaN8Toi4aNL235E5hZw7HKfuXFhtbF40k5J+khMZj21NjqedrafJbbhvH21kTaOvcHuYHNuWudm3Od+97Dp0BOy7ruB4m/SQNbI3KHAGYEDq3U2Nrtv6hT7a4ybHVw14DGXJAcSRYXIaSvU0mItnidDKHSFwcBmAy2I+Mm/KxK0dJhkzs+aFwyFzblzQG5b5ueuyyxfB5YYiXSNa172xSNYSXBpv5ewcbA9vVLcbxtsea4lqKp8TR48pp8ozRh1mn+Ygbgro0Fa1zBG/a4uNrgEeX5r1j6ZsgEbGF77ZWsaCS4W2sF2+H/YwXSeLWyOZFe7KdpBfbo92wXWbrLNOlhBF3RUokcHEDIwZrkcwG6fNeywvgYygGt+AlrvCBu4kG4zEbagaar1eF4HBSsDKeJsYtbQan+o7lbANVzCdst40wjiDQABYDQAclyBLK2VsFQFbKoJZVEQEREBERAREQEREGLlgVk5YEoI4ryvG3GTKCLSzqiS4hj3uftOA5D8dltOIMZ92gklDS9zR5WDS5JAFzyFyLnkF8Sxmefxny1LyKpwfK2fN9CIsmXw4QdSbutoLjfqVzzzmPH1a4Td82etyzSVTWlrzMGCJzjYOlI+Gw1HLRBiXgiSCN7XtcQPFDSHOaNmi+wvbTqFpJ8TzF0cLXBj3tc5psXveG2zEgdSTbYeuq+ncIey4Wl/8A0omuzNjMD2Sm7AQS4C3MaaqMcbeaNEOE64lrTEW525g46sAuNHEbHW9irxDhUdDTlzvNK85GfzPI5DoN/u6r7HLStDQANAABz2Xx/wBocR9/a6SRpYIgIo72Leptzuefp0XWzUGn4cBpS2QWMhOY3XrafiGlkuJ4Wh9vO+J5a4kbGw16HdaoUDJYBJTayRtHitJ8znEiwY31JHfTnddSarjnEUNJC81BeCc2UBumoFtSNd9Nl57jjn/bW9knp5SYqcVTpX5vDJkc4Nc4kZ3Nv0tfrchbbD/Z1LKWmpkMcTDmEbfNJI/nJIdgeQGtgt7wdwg2kZnkAdO7VzrbabD96fevVtauuHjmLGvwvAoKYWhjDeRdu53q46lbENWVlbLqxiArZZWSyBZLKogIil0FRRVAUKqhQLqrBW6DJFAqgIiIONy4JX2XO5deVl0Hy3jXHKuOp8ZjS+hDXU7iwgnOH+d3YhwH+nuvF4xnmdGIXgtke2LIST4biLNDbn4S11wOWo5a+z4FwyslmrGzxk0cs0xeJQR9NncLsB+4+nZfQMF4YpqRobDEwcy7KMxPW6jW7trynAXszZRjxqoB072SRSRHw5IreJo4G3Ro+9e/ygLMCy6eI1gjY5xsbNJALg3MQCQ0E9bK2NDxrxBFTQls0UskczZIyY7AA5dGuNwRe+46L4nRtdM4TOje6OMsbI7M55ay9gzM7na4HyW24hxR+J1LmxOcxhPjNZNNmYwhlnuHJo05LryT+CfDpfEHiBwMD/M+N5aGl1+TnWJ02Bt6cc8udRrvz1bWzMdQ5muIBawaljj9UZum9+vpdfR+BuDBTA1FR56mXzOcdxfXn++fp0fZ9wR4QFTVC8rgCxp+qOv7/wBl9Ba1VjjoVrVmAgCzC6MSyqIgIihKBdLqXUugt0UVCChVEQFCqoUGJRFQgoVQIgIiIMSFiWLkSyDg8IKrkIXG9BwySWXxz2l8dZpZaOJ8TomZQ7yh7vGBu4Ana3w/evb+0XiYUNI8hxbPOHRQWtmDiNZBf7IN/Wy/OrKOV8gZG10r3nQNBe5xJ6bkrK16ueVkUDWxuZK2Y52EDLI2UaZtBfKNbDQ3PMb/AED2d8DE2rawZnO80bXa3ub5z1/X036Xs99k7oy2pxIAEaspdDY9ZT/4/f0X1uNllzww0KxtlyAKALMBdWKAqiICIiAsSsliUGKKqgIIAsgEsqgIiIChVWJQRUKLIIKiIgIiICIiAVxuC5FiQg0eOcK0daWGrp45jHcMLrggHcXBGnZZ4Xw5S0v92p4YepYxrXH1dufvW3ISyaHG1izAVsqAgALIIAqgIiICIiAoqiCWVREBERAREQFLKogllURAREQEREBERAREQQqIiAqiIKiIgIiIIqiICIiAiIgIiICIiAiIgIiICIiAiIg//9k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274888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data:image/jpeg;base64,/9j/4AAQSkZJRgABAQAAAQABAAD/2wCEAAkGBg8PEBAPDQ8PEA8PDw8PDw8QEBAPERAQFRAVFRUQEhUXHCYgFx4kGRIWHzEgLycpLCwsFx4xNTIqNSYrLikBCQoKDgwOGg8PFCokHyQpLCkpLCwpLCwpLCksKiksKSwsKSkpLCkqLCkpLCwpLCkpLCktLCksKSwpLCwpLCwpKf/AABEIAOEA4QMBIgACEQEDEQH/xAAcAAEBAAIDAQEAAAAAAAAAAAAAAQIFAwQGBwj/xABBEAABAwIEBAMECAMGBwEAAAABAAIDBBEFEiExBkFRYRMicQcUMoEjQlKRobHB8DNiciQ0Q3OS0VNjg7LC4fEV/8QAGQEBAQEBAQEAAAAAAAAAAAAAAAIBAwQF/8QAJBEBAQACAgIBBAMBAAAAAAAAAAECESExAxIiQVFhsRNxgQT/2gAMAwEAAhEDEQA/APuKhVWJQEREBERARVEERVRAREQVERARFC4DU7c0FRaaXi+iaSDODY2Ja1zm3/qAstnSVbJmCSJwex2zhss3GSy/VzIiq1oiIgIiICIiAiIgIiICxWSxQEREBVRVBUREBQoogIiqAiKIDnW1Oll8y4l4lmxKo9ww4nwQbSyjZ1jqSfsjpzXZ9ofFb3OGG0N3SyEMmc3cX/wgfz6Bb3g3hVlBAM1jK4ZpH9TbYdgpvLhlbnfWf60VdwDTQUzrmV82U2eZC0l9tGtaNBqth7MoZoo6iCYg+FKy1jmAc5l3Nv8AILl4hxc3aIwJHvdlpY7avktYyH+QXW74cwf3WAMJzSOJkmf9qR25WTtOOE994/RtVVAqrekRFEBVYqoKiIgIiiCooiClYqlRAREQVVQKoCIiCKKogiIiAvL8d8XCghyxkGpmBEQ+yNjIfTl3W6xnFo6SF88xs1g25udyaO5K+c8K4VLitW/EawfRNd9GzkSNmD+Vv5qbXLyZWfHHutt7POEjEDWVQJnluW5tS1p1JPc81vsfxlkbH5nERx/xSN3k/DCzqSuzitb4YEUZAe4E35RsG8jullosDw/32Vs7gfdIHH3Zrv8AFf8AWqHdeyn8J16z1xd7hjBXlxrapoE8oAYzlBF9WNvfqV6dQBVXHbGamlREWtFFUQRFUQEREBRVRAREQCiKoJZLKogIiIChVUQEREBQlF4n2k8TOhjbR0xJqany2b8TYzpp3dt96y3ScspjN157iKvkxqubR0zj7rA453jY2NnSd+gX0FohoacNaLMjaGMYN3HYNHUkrWcFcMsoKfzW8V4zzPPW21+g/wB1rsSxl8zxLGMxc4w0ER+s/Z1S4dB+91DjPj8r3Vkgkq5jS33yyV8g+q3dtK39V7angbG1rGANa0AADYAcl0OH8GbSwhl8zyS+WQ7vkOrnH5rZq5NOuGOuaIiq1YiIgIiICIogql0UQVFFUBFUQRVQKoCIiAiIgKKqICXUUJQdPGMVjpYJJ5TZkbb93Hk0dydF4LgjC5KyokxWrF3PcfAadmja47ACw+acYVjsTro8Nhd9BAc9S8HTMNx8hp6kr18J8OD+zMzCMBjGMIFgAAD2Hc9FF5rjfnl+J+3Jitdka4B7GBrQ97yWuAYD5g5u/wAN9fRa7hXDjK410rcuduSljI/hQcjbkXbldI0jquo92d4ZawtkrpI2BgkIN4oT6izj8l7RjQAANgtnPKp8rtkiIqdFREQEREBREQFEJXguJeLpaiT3HC7uedJJmnQDYgO5Ac3fcicspjOXr6nHaaJxbJPG1w3Ga5HrbZdilrI5Rmiex46tcHfkvBjgunp4Sahz5ZD8TszmjMeTGg/idV1uAMNmpa0Me4Fs0Eji1pJsGkWJUezj/LlMpLO30tZBYrIK3oEREBERAREQEREBYlZLEoMSVoOMuIhQ0skoP0jvJCOshGh+W/yW8kcvlvEdW6urHyAZqTDjlF/hfPfX8R9w7qcrpz8mXri5+E6QU8XncPean6SS58xcdWwg8ibnfmVtazE4ZSamJxlymKGmgMboy2o81oyT8Wrrm2gDey83QcW1LbRU4iMkktxnjD3Fx5knbQDTsvZ4BSe8TGpeG5IS5kWVoa185/jTgevlHoVE+zh47uajccP4V7tEGk5pHkyTSc3yu1c79PQLaXWIVXV6pNcMlViFkjRERAUKErElBbqOeALk2A1JOlguGoqmxtc97g1rQS5xNgB1JXz/ABLGanGJDS0OaOkabTTkWzj/AG/l581lukZZzFy4/wATTYhKaDC75NpqgXAy87Hk381usIwanw2HKyxeReWV1ruP75LKkpaXDIMkdmgWzvOrnu79VqMSxUBvj1Nwy/0MA+OR3IWUWuPXOXf6cuIYi2xqKkkRNNoox8cruQaO623CuFyAvq6loZNOA1sY2hhGrWep3K6XDvD0ksja2vHnA/s9P9WBvIkc3fkvXrZF4Y2/KiyCxWSt2EREBERAREQEREEKwcVmSuCVyDzfFdXK8w0dPI6OSpeS+Rhs+KnjsZHtPIm7Wg/zLQY/wzEQG0jnU8gFnyNLnCX/ADm385J57rnxKue0VWIxtDnZxRUua+URscfEk05GTN/pC62FYjLPCJZW5XkuBAvY2O4uuWVb6zKarTcNYHK2olikI960jiI2DH3L6lvYNBHZxAX1uhpGQxsijFmMaGtHYLxmCcXUEVTJTTShlQ5487hZhu3RmfkdNtNSvdA9FePTnh45h0qKIqWyBVusUugyupdS6xLkFJXRxTFoqaN0s7wxjeZ3J6Acz2XQ4j4qgomXkOaR38OJvxvP6DuvLRYRJVuFbjT/AAoBrDSXtpuAR+m5522WW6c8s9cTtjlqsckuc1PhzHX6Olt+Z/Ad16CoxOlw+IQwNAA0axgu552+ZvzWkxbjIm0FJGANGxsbuR8tlr4gYHAEGpr5dWRA3Ed+Z6AdVFrz++uub93aq60sInrLvmebU9KzzanYW5nut7w9ww8vFZX2dOf4cW7IG9APtd1z8OcK+C73iqcJat+7vqxD7EY5eq9KAtmLrh4/rkBVRVW7sgqoFUBERAREQEREBEUJQYuK0XE+IuhgeY7eNIWwwAm15pDlZ9xN/RpW4lcvA8SV3j18VOD5aVnjvP8Azngho9Qy57Zlluo2PN09NimEEjSanOr43XfG/qRf4T3/ADXPj/tCjNMZaWB/jNBaYsnljP2jYWI15fgvZR4jYCOUNfGRpzOn5roDDaNrnNLA2CocCyT6scxAaY3/AGb2BB2vcdL8cflwrWnwyHGxN5aq5P8Axhq8ev2uWnbuV9V9mXElayRlGR7zA8BzZjI61NGLl1yRqOg9ORWv4q9kYc4yQEsN7nK2+YdLdVouF6mSkcKervTwkePWOkPnkj1bHCGjXUgWbzIJOgXTpOn6Aoq6OdgkhcHsJcA4Xs6xsSOouN1zrwGHcYxMiZXVMhp6MRFlFRMHnlA/xHAfF5Rp9UXJvsT7ihrGzRslbtIxrwLgkXGxtz5KmOdLqErqV+JRQMdJM9rGN3c42H77LR2nOXkcc4xcZDSYcz3iqOhI1jh6l520+78lqcY4jlq2F3iGhoDceM7+8VI5thZvY9f/AIvL1PE4Yw0+Hs93gPxPveabvI/9FNry+TzSdN86ogoHGSd4rsRJJJJvFA4jkeZ0H/paarxGprZAMxke7Ua+WMXtYgfD6LWYdh7pruLhHA3WSZ+gHp1K9hgGAvqG5KYOp6T69QRaao65AfhB6qHnnt5OJ06uFYe4OMFCBLUnSapdrHD115nsvd8PcMxUjSReSZ+ssz9XvP6Dsu9heExU0YjgYGNHIbk9SeZXdAVyae3x+KYgCoCtlQFTqllbKoggVREBERAREQERQlAJWDiqSuKR6DqV9U2Nj5HmzGNc9x6NaLn8AvlnDmItl8SpmY50tTOZiBsGHZm/Jtrf091tvaRxGXQVFPTu08N4kcOenwDt1Xm+G4nMooakOY9r/JlF7ssSNTy1H4hcfJZZpUepxGpgLTlD2v0tmJOtxqDfa1/w7rtU7C1p8MsqInANkjADg4OGo+XPbdeJxLF8gBdu42AXFT4pPHaQNLRoMzb7HYH16c1x9LOqrb6ThmKeE0NlJfSEDJM43dT32jmPNnIP5c+q13HPA0dVG58TI2zHw/pHNLszGuvk06jS/RdbDeK87QXjM4iws0WkFiMpHLcDmNFtIcaFKWNlBbSSlrADqaOR3wtPPw3cvsm3I6dsM7eMk18QxnFJoat7ahz5DHaOxaIg5jXAhoHJnlFgNNB8/V8G8XS0NS2RpfPSVjgHsF3ODybXaNdQTa2u9tzp3/axwoJB7xFa4Fw4cxva/ReW4JpMozvcTYhzW38odY+buQDvyV3hj7txJxG2khdLkdI4bMaRf+p3QDnuvl2M8XCR4kkc2qmGsYIIpIP8uM6yHu7TsVuYnF4DswIPMOzLyPEGBGNxlisIy4Z2bZCTbMO1+XJTc98OH/Rhn67xdGqxGWd+eZ7pHnS5N/kByHZbOgwrzNEzXSSOt4dJH/Ed3k+wPxWx4U4OqKizoh4bOdVI3X/oMP8A3fkvqWAcK09E20TbvPxyv80jz1JWybePx+DLPmtFgXBDn5JcQynJYxUjNIYvUfWK9rHGALAAAbAaWWQCquTT6GOMxnBZZAIAqFqhVEQEREBERAREQFLoViSgpKxJUJWD32QV77LxnGPFPhg08B+kItI4H4Afqjv+Scdcato2GKIg1L26Dfw2/bd36BeAhfJH4VRLGHNkOcB2ufW93DvqRffuozy0106p85yl7GiN7nM0zFxF7BxN7fK2xXFwZiPussuH1Rd4Mwd4Di4hjXbkgE2voORNxbmtzjdTTvc2WAm7wXSMy2bGb7D9/nZaDFqeKZhDrhzdWPG7Xclxvzx+w5ONaN8Toi4aNL235E5hZw7HKfuXFhtbF40k5J+khMZj21NjqedrafJbbhvH21kTaOvcHuYHNuWudm3Od+97Dp0BOy7ruB4m/SQNbI3KHAGYEDq3U2Nrtv6hT7a4ybHVw14DGXJAcSRYXIaSvU0mItnidDKHSFwcBmAy2I+Mm/KxK0dJhkzs+aFwyFzblzQG5b5ueuyyxfB5YYiXSNa172xSNYSXBpv5ewcbA9vVLcbxtsea4lqKp8TR48pp8ozRh1mn+Ygbgro0Fa1zBG/a4uNrgEeX5r1j6ZsgEbGF77ZWsaCS4W2sF2+H/YwXSeLWyOZFe7KdpBfbo92wXWbrLNOlhBF3RUokcHEDIwZrkcwG6fNeywvgYygGt+AlrvCBu4kG4zEbagaar1eF4HBSsDKeJsYtbQan+o7lbANVzCdst40wjiDQABYDQAclyBLK2VsFQFbKoJZVEQEREBERAREQEREGLlgVk5YEoI4ryvG3GTKCLSzqiS4hj3uftOA5D8dltOIMZ92gklDS9zR5WDS5JAFzyFyLnkF8Sxmefxny1LyKpwfK2fN9CIsmXw4QdSbutoLjfqVzzzmPH1a4Td82etyzSVTWlrzMGCJzjYOlI+Gw1HLRBiXgiSCN7XtcQPFDSHOaNmi+wvbTqFpJ8TzF0cLXBj3tc5psXveG2zEgdSTbYeuq+ncIey4Wl/8A0omuzNjMD2Sm7AQS4C3MaaqMcbeaNEOE64lrTEW525g46sAuNHEbHW9irxDhUdDTlzvNK85GfzPI5DoN/u6r7HLStDQANAABz2Xx/wBocR9/a6SRpYIgIo72Leptzuefp0XWzUGn4cBpS2QWMhOY3XrafiGlkuJ4Wh9vO+J5a4kbGw16HdaoUDJYBJTayRtHitJ8znEiwY31JHfTnddSarjnEUNJC81BeCc2UBumoFtSNd9Nl57jjn/bW9knp5SYqcVTpX5vDJkc4Nc4kZ3Nv0tfrchbbD/Z1LKWmpkMcTDmEbfNJI/nJIdgeQGtgt7wdwg2kZnkAdO7VzrbabD96fevVtauuHjmLGvwvAoKYWhjDeRdu53q46lbENWVlbLqxiArZZWSyBZLKogIil0FRRVAUKqhQLqrBW6DJFAqgIiIONy4JX2XO5deVl0Hy3jXHKuOp8ZjS+hDXU7iwgnOH+d3YhwH+nuvF4xnmdGIXgtke2LIST4biLNDbn4S11wOWo5a+z4FwyslmrGzxk0cs0xeJQR9NncLsB+4+nZfQMF4YpqRobDEwcy7KMxPW6jW7trynAXszZRjxqoB072SRSRHw5IreJo4G3Ro+9e/ygLMCy6eI1gjY5xsbNJALg3MQCQ0E9bK2NDxrxBFTQls0UskczZIyY7AA5dGuNwRe+46L4nRtdM4TOje6OMsbI7M55ay9gzM7na4HyW24hxR+J1LmxOcxhPjNZNNmYwhlnuHJo05LryT+CfDpfEHiBwMD/M+N5aGl1+TnWJ02Bt6cc8udRrvz1bWzMdQ5muIBawaljj9UZum9+vpdfR+BuDBTA1FR56mXzOcdxfXn++fp0fZ9wR4QFTVC8rgCxp+qOv7/wBl9Ba1VjjoVrVmAgCzC6MSyqIgIihKBdLqXUugt0UVCChVEQFCqoUGJRFQgoVQIgIiIMSFiWLkSyDg8IKrkIXG9BwySWXxz2l8dZpZaOJ8TomZQ7yh7vGBu4Ana3w/evb+0XiYUNI8hxbPOHRQWtmDiNZBf7IN/Wy/OrKOV8gZG10r3nQNBe5xJ6bkrK16ueVkUDWxuZK2Y52EDLI2UaZtBfKNbDQ3PMb/AED2d8DE2rawZnO80bXa3ub5z1/X036Xs99k7oy2pxIAEaspdDY9ZT/4/f0X1uNllzww0KxtlyAKALMBdWKAqiICIiAsSsliUGKKqgIIAsgEsqgIiIChVWJQRUKLIIKiIgIiICIiAVxuC5FiQg0eOcK0daWGrp45jHcMLrggHcXBGnZZ4Xw5S0v92p4YepYxrXH1dufvW3ISyaHG1izAVsqAgALIIAqgIiICIiAoqiCWVREBERAREQFLKogllURAREQEREBERAREQQqIiAqiIKiIgIiIIqiICIiAiIgIiICIiAiIgIiICIiAiIg//9k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427288" y="-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data:image/jpeg;base64,/9j/4AAQSkZJRgABAQAAAQABAAD/2wCEAAkGBg8PEBAPDQ8PEA8PDw8PDw8QEBAPERAQFRAVFRUQEhUXHCYgFx4kGRIWHzEgLycpLCwsFx4xNTIqNSYrLikBCQoKDgwOGg8PFCokHyQpLCkpLCwpLCwpLCksKiksKSwsKSkpLCkqLCkpLCwpLCkpLCktLCksKSwpLCwpLCwpKf/AABEIAOEA4QMBIgACEQEDEQH/xAAcAAEBAAIDAQEAAAAAAAAAAAAAAQIFAwQGBwj/xABBEAABAwIEBAMECAMGBwEAAAABAAIDBBEFEiExBkFRYRMicQcUMoEjQlKRobHB8DNiciQ0Q3OS0VNjg7LC4fEV/8QAGQEBAQEBAQEAAAAAAAAAAAAAAAIBAwQF/8QAJBEBAQACAgIBBAMBAAAAAAAAAAECESExAxIiQVFhsRNxgQT/2gAMAwEAAhEDEQA/APuKhVWJQEREBERARVEERVRAREQVERARFC4DU7c0FRaaXi+iaSDODY2Ja1zm3/qAstnSVbJmCSJwex2zhss3GSy/VzIiq1oiIgIiICIiAiIgIiICxWSxQEREBVRVBUREBQoogIiqAiKIDnW1Oll8y4l4lmxKo9ww4nwQbSyjZ1jqSfsjpzXZ9ofFb3OGG0N3SyEMmc3cX/wgfz6Bb3g3hVlBAM1jK4ZpH9TbYdgpvLhlbnfWf60VdwDTQUzrmV82U2eZC0l9tGtaNBqth7MoZoo6iCYg+FKy1jmAc5l3Nv8AILl4hxc3aIwJHvdlpY7avktYyH+QXW74cwf3WAMJzSOJkmf9qR25WTtOOE994/RtVVAqrekRFEBVYqoKiIgIiiCooiClYqlRAREQVVQKoCIiCKKogiIiAvL8d8XCghyxkGpmBEQ+yNjIfTl3W6xnFo6SF88xs1g25udyaO5K+c8K4VLitW/EawfRNd9GzkSNmD+Vv5qbXLyZWfHHutt7POEjEDWVQJnluW5tS1p1JPc81vsfxlkbH5nERx/xSN3k/DCzqSuzitb4YEUZAe4E35RsG8jullosDw/32Vs7gfdIHH3Zrv8AFf8AWqHdeyn8J16z1xd7hjBXlxrapoE8oAYzlBF9WNvfqV6dQBVXHbGamlREWtFFUQRFUQEREBRVRAREQCiKoJZLKogIiIChVUQEREBQlF4n2k8TOhjbR0xJqany2b8TYzpp3dt96y3ScspjN157iKvkxqubR0zj7rA453jY2NnSd+gX0FohoacNaLMjaGMYN3HYNHUkrWcFcMsoKfzW8V4zzPPW21+g/wB1rsSxl8zxLGMxc4w0ER+s/Z1S4dB+91DjPj8r3Vkgkq5jS33yyV8g+q3dtK39V7angbG1rGANa0AADYAcl0OH8GbSwhl8zyS+WQ7vkOrnH5rZq5NOuGOuaIiq1YiIgIiICIogql0UQVFFUBFUQRVQKoCIiAiIgKKqICXUUJQdPGMVjpYJJ5TZkbb93Hk0dydF4LgjC5KyokxWrF3PcfAadmja47ACw+acYVjsTro8Nhd9BAc9S8HTMNx8hp6kr18J8OD+zMzCMBjGMIFgAAD2Hc9FF5rjfnl+J+3Jitdka4B7GBrQ97yWuAYD5g5u/wAN9fRa7hXDjK410rcuduSljI/hQcjbkXbldI0jquo92d4ZawtkrpI2BgkIN4oT6izj8l7RjQAANgtnPKp8rtkiIqdFREQEREBREQFEJXguJeLpaiT3HC7uedJJmnQDYgO5Ac3fcicspjOXr6nHaaJxbJPG1w3Ga5HrbZdilrI5Rmiex46tcHfkvBjgunp4Sahz5ZD8TszmjMeTGg/idV1uAMNmpa0Me4Fs0Eji1pJsGkWJUezj/LlMpLO30tZBYrIK3oEREBERAREQEREBYlZLEoMSVoOMuIhQ0skoP0jvJCOshGh+W/yW8kcvlvEdW6urHyAZqTDjlF/hfPfX8R9w7qcrpz8mXri5+E6QU8XncPean6SS58xcdWwg8ibnfmVtazE4ZSamJxlymKGmgMboy2o81oyT8Wrrm2gDey83QcW1LbRU4iMkktxnjD3Fx5knbQDTsvZ4BSe8TGpeG5IS5kWVoa185/jTgevlHoVE+zh47uajccP4V7tEGk5pHkyTSc3yu1c79PQLaXWIVXV6pNcMlViFkjRERAUKErElBbqOeALk2A1JOlguGoqmxtc97g1rQS5xNgB1JXz/ABLGanGJDS0OaOkabTTkWzj/AG/l581lukZZzFy4/wATTYhKaDC75NpqgXAy87Hk381usIwanw2HKyxeReWV1ruP75LKkpaXDIMkdmgWzvOrnu79VqMSxUBvj1Nwy/0MA+OR3IWUWuPXOXf6cuIYi2xqKkkRNNoox8cruQaO623CuFyAvq6loZNOA1sY2hhGrWep3K6XDvD0ksja2vHnA/s9P9WBvIkc3fkvXrZF4Y2/KiyCxWSt2EREBERAREQEREEKwcVmSuCVyDzfFdXK8w0dPI6OSpeS+Rhs+KnjsZHtPIm7Wg/zLQY/wzEQG0jnU8gFnyNLnCX/ADm385J57rnxKue0VWIxtDnZxRUua+URscfEk05GTN/pC62FYjLPCJZW5XkuBAvY2O4uuWVb6zKarTcNYHK2olikI960jiI2DH3L6lvYNBHZxAX1uhpGQxsijFmMaGtHYLxmCcXUEVTJTTShlQ5487hZhu3RmfkdNtNSvdA9FePTnh45h0qKIqWyBVusUugyupdS6xLkFJXRxTFoqaN0s7wxjeZ3J6Acz2XQ4j4qgomXkOaR38OJvxvP6DuvLRYRJVuFbjT/AAoBrDSXtpuAR+m5522WW6c8s9cTtjlqsckuc1PhzHX6Olt+Z/Ad16CoxOlw+IQwNAA0axgu552+ZvzWkxbjIm0FJGANGxsbuR8tlr4gYHAEGpr5dWRA3Ed+Z6AdVFrz++uub93aq60sInrLvmebU9KzzanYW5nut7w9ww8vFZX2dOf4cW7IG9APtd1z8OcK+C73iqcJat+7vqxD7EY5eq9KAtmLrh4/rkBVRVW7sgqoFUBERAREQEREBEUJQYuK0XE+IuhgeY7eNIWwwAm15pDlZ9xN/RpW4lcvA8SV3j18VOD5aVnjvP8Azngho9Qy57Zlluo2PN09NimEEjSanOr43XfG/qRf4T3/ADXPj/tCjNMZaWB/jNBaYsnljP2jYWI15fgvZR4jYCOUNfGRpzOn5roDDaNrnNLA2CocCyT6scxAaY3/AGb2BB2vcdL8cflwrWnwyHGxN5aq5P8Axhq8ev2uWnbuV9V9mXElayRlGR7zA8BzZjI61NGLl1yRqOg9ORWv4q9kYc4yQEsN7nK2+YdLdVouF6mSkcKervTwkePWOkPnkj1bHCGjXUgWbzIJOgXTpOn6Aoq6OdgkhcHsJcA4Xs6xsSOouN1zrwGHcYxMiZXVMhp6MRFlFRMHnlA/xHAfF5Rp9UXJvsT7ihrGzRslbtIxrwLgkXGxtz5KmOdLqErqV+JRQMdJM9rGN3c42H77LR2nOXkcc4xcZDSYcz3iqOhI1jh6l520+78lqcY4jlq2F3iGhoDceM7+8VI5thZvY9f/AIvL1PE4Yw0+Hs93gPxPveabvI/9FNry+TzSdN86ogoHGSd4rsRJJJJvFA4jkeZ0H/paarxGprZAMxke7Ua+WMXtYgfD6LWYdh7pruLhHA3WSZ+gHp1K9hgGAvqG5KYOp6T69QRaao65AfhB6qHnnt5OJ06uFYe4OMFCBLUnSapdrHD115nsvd8PcMxUjSReSZ+ssz9XvP6Dsu9heExU0YjgYGNHIbk9SeZXdAVyae3x+KYgCoCtlQFTqllbKoggVREBERAREQERQlAJWDiqSuKR6DqV9U2Nj5HmzGNc9x6NaLn8AvlnDmItl8SpmY50tTOZiBsGHZm/Jtrf091tvaRxGXQVFPTu08N4kcOenwDt1Xm+G4nMooakOY9r/JlF7ssSNTy1H4hcfJZZpUepxGpgLTlD2v0tmJOtxqDfa1/w7rtU7C1p8MsqInANkjADg4OGo+XPbdeJxLF8gBdu42AXFT4pPHaQNLRoMzb7HYH16c1x9LOqrb6ThmKeE0NlJfSEDJM43dT32jmPNnIP5c+q13HPA0dVG58TI2zHw/pHNLszGuvk06jS/RdbDeK87QXjM4iws0WkFiMpHLcDmNFtIcaFKWNlBbSSlrADqaOR3wtPPw3cvsm3I6dsM7eMk18QxnFJoat7ahz5DHaOxaIg5jXAhoHJnlFgNNB8/V8G8XS0NS2RpfPSVjgHsF3ODybXaNdQTa2u9tzp3/axwoJB7xFa4Fw4cxva/ReW4JpMozvcTYhzW38odY+buQDvyV3hj7txJxG2khdLkdI4bMaRf+p3QDnuvl2M8XCR4kkc2qmGsYIIpIP8uM6yHu7TsVuYnF4DswIPMOzLyPEGBGNxlisIy4Z2bZCTbMO1+XJTc98OH/Rhn67xdGqxGWd+eZ7pHnS5N/kByHZbOgwrzNEzXSSOt4dJH/Ed3k+wPxWx4U4OqKizoh4bOdVI3X/oMP8A3fkvqWAcK09E20TbvPxyv80jz1JWybePx+DLPmtFgXBDn5JcQynJYxUjNIYvUfWK9rHGALAAAbAaWWQCquTT6GOMxnBZZAIAqFqhVEQEREBERAREQFLoViSgpKxJUJWD32QV77LxnGPFPhg08B+kItI4H4Afqjv+Scdcato2GKIg1L26Dfw2/bd36BeAhfJH4VRLGHNkOcB2ufW93DvqRffuozy0106p85yl7GiN7nM0zFxF7BxN7fK2xXFwZiPussuH1Rd4Mwd4Di4hjXbkgE2voORNxbmtzjdTTvc2WAm7wXSMy2bGb7D9/nZaDFqeKZhDrhzdWPG7Xclxvzx+w5ONaN8Toi4aNL235E5hZw7HKfuXFhtbF40k5J+khMZj21NjqedrafJbbhvH21kTaOvcHuYHNuWudm3Od+97Dp0BOy7ruB4m/SQNbI3KHAGYEDq3U2Nrtv6hT7a4ybHVw14DGXJAcSRYXIaSvU0mItnidDKHSFwcBmAy2I+Mm/KxK0dJhkzs+aFwyFzblzQG5b5ueuyyxfB5YYiXSNa172xSNYSXBpv5ewcbA9vVLcbxtsea4lqKp8TR48pp8ozRh1mn+Ygbgro0Fa1zBG/a4uNrgEeX5r1j6ZsgEbGF77ZWsaCS4W2sF2+H/YwXSeLWyOZFe7KdpBfbo92wXWbrLNOlhBF3RUokcHEDIwZrkcwG6fNeywvgYygGt+AlrvCBu4kG4zEbagaar1eF4HBSsDKeJsYtbQan+o7lbANVzCdst40wjiDQABYDQAclyBLK2VsFQFbKoJZVEQEREBERAREQEREGLlgVk5YEoI4ryvG3GTKCLSzqiS4hj3uftOA5D8dltOIMZ92gklDS9zR5WDS5JAFzyFyLnkF8Sxmefxny1LyKpwfK2fN9CIsmXw4QdSbutoLjfqVzzzmPH1a4Td82etyzSVTWlrzMGCJzjYOlI+Gw1HLRBiXgiSCN7XtcQPFDSHOaNmi+wvbTqFpJ8TzF0cLXBj3tc5psXveG2zEgdSTbYeuq+ncIey4Wl/8A0omuzNjMD2Sm7AQS4C3MaaqMcbeaNEOE64lrTEW525g46sAuNHEbHW9irxDhUdDTlzvNK85GfzPI5DoN/u6r7HLStDQANAABz2Xx/wBocR9/a6SRpYIgIo72Leptzuefp0XWzUGn4cBpS2QWMhOY3XrafiGlkuJ4Wh9vO+J5a4kbGw16HdaoUDJYBJTayRtHitJ8znEiwY31JHfTnddSarjnEUNJC81BeCc2UBumoFtSNd9Nl57jjn/bW9knp5SYqcVTpX5vDJkc4Nc4kZ3Nv0tfrchbbD/Z1LKWmpkMcTDmEbfNJI/nJIdgeQGtgt7wdwg2kZnkAdO7VzrbabD96fevVtauuHjmLGvwvAoKYWhjDeRdu53q46lbENWVlbLqxiArZZWSyBZLKogIil0FRRVAUKqhQLqrBW6DJFAqgIiIONy4JX2XO5deVl0Hy3jXHKuOp8ZjS+hDXU7iwgnOH+d3YhwH+nuvF4xnmdGIXgtke2LIST4biLNDbn4S11wOWo5a+z4FwyslmrGzxk0cs0xeJQR9NncLsB+4+nZfQMF4YpqRobDEwcy7KMxPW6jW7trynAXszZRjxqoB072SRSRHw5IreJo4G3Ro+9e/ygLMCy6eI1gjY5xsbNJALg3MQCQ0E9bK2NDxrxBFTQls0UskczZIyY7AA5dGuNwRe+46L4nRtdM4TOje6OMsbI7M55ay9gzM7na4HyW24hxR+J1LmxOcxhPjNZNNmYwhlnuHJo05LryT+CfDpfEHiBwMD/M+N5aGl1+TnWJ02Bt6cc8udRrvz1bWzMdQ5muIBawaljj9UZum9+vpdfR+BuDBTA1FR56mXzOcdxfXn++fp0fZ9wR4QFTVC8rgCxp+qOv7/wBl9Ba1VjjoVrVmAgCzC6MSyqIgIihKBdLqXUugt0UVCChVEQFCqoUGJRFQgoVQIgIiIMSFiWLkSyDg8IKrkIXG9BwySWXxz2l8dZpZaOJ8TomZQ7yh7vGBu4Ana3w/evb+0XiYUNI8hxbPOHRQWtmDiNZBf7IN/Wy/OrKOV8gZG10r3nQNBe5xJ6bkrK16ueVkUDWxuZK2Y52EDLI2UaZtBfKNbDQ3PMb/AED2d8DE2rawZnO80bXa3ub5z1/X036Xs99k7oy2pxIAEaspdDY9ZT/4/f0X1uNllzww0KxtlyAKALMBdWKAqiICIiAsSsliUGKKqgIIAsgEsqgIiIChVWJQRUKLIIKiIgIiICIiAVxuC5FiQg0eOcK0daWGrp45jHcMLrggHcXBGnZZ4Xw5S0v92p4YepYxrXH1dufvW3ISyaHG1izAVsqAgALIIAqgIiICIiAoqiCWVREBERAREQFLKogllURAREQEREBERAREQQqIiAqiIKiIgIiIIqiICIiAiIgIiICIiAiIgIiICIiAiIg/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22" name="Picture 10" descr="http://www.pabian.kr/data/goodsold/m/001981-000956_M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" y="2277617"/>
            <a:ext cx="1179041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://timg.danawa.com/prod_img/500000/853/645/img/645853_1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" y="3478933"/>
            <a:ext cx="1129109" cy="11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http://barotool.com/view.php?imgfn=247-7.gif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" y="4629373"/>
            <a:ext cx="1316638" cy="90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9990" y="1556791"/>
            <a:ext cx="5174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핀셋</a:t>
            </a:r>
            <a:r>
              <a:rPr lang="ko-KR" altLang="en-US" sz="1500" dirty="0" smtClean="0"/>
              <a:t>은 조그만 부품을 집거나 납땜을 보조할 때 사용됩니다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9981" y="2529771"/>
            <a:ext cx="4746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와이어스트리퍼</a:t>
            </a:r>
            <a:r>
              <a:rPr lang="ko-KR" altLang="en-US" sz="1500" dirty="0" smtClean="0"/>
              <a:t>는 전선의 피복을 벗길 때 사용됩니다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245994" y="3892570"/>
            <a:ext cx="5552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니퍼</a:t>
            </a:r>
            <a:r>
              <a:rPr lang="ko-KR" altLang="en-US" sz="1500" dirty="0" err="1" smtClean="0"/>
              <a:t>는</a:t>
            </a:r>
            <a:r>
              <a:rPr lang="ko-KR" altLang="en-US" sz="1500" dirty="0" smtClean="0"/>
              <a:t> 전선을 자르거나 전자부품의 다리를 자를 때 사용됩니다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413642" y="4875601"/>
            <a:ext cx="7622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납흡착기</a:t>
            </a:r>
            <a:r>
              <a:rPr lang="ko-KR" altLang="en-US" sz="1500" dirty="0" err="1" smtClean="0"/>
              <a:t>는</a:t>
            </a:r>
            <a:r>
              <a:rPr lang="ko-KR" altLang="en-US" sz="1500" dirty="0" smtClean="0"/>
              <a:t> 잘못 납땜한 것을 떼어낼 때 사용되며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인두기로 납을 녹인 다음에 흡입하여 제거합니다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290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53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1 </a:t>
            </a:r>
            <a:r>
              <a:rPr lang="en-US" altLang="ko-KR" sz="2400" b="1" dirty="0" smtClean="0"/>
              <a:t>Ohm’s law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6278" y="1012086"/>
                <a:ext cx="8249374" cy="309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 smtClean="0"/>
                  <a:t>옴의 법칙</a:t>
                </a:r>
                <a:r>
                  <a:rPr lang="en-US" altLang="ko-KR" sz="1500" b="1" dirty="0"/>
                  <a:t> </a:t>
                </a:r>
                <a:r>
                  <a:rPr lang="en-US" altLang="ko-KR" sz="1500" b="1" dirty="0" smtClean="0"/>
                  <a:t>(Ohm’s law): </a:t>
                </a:r>
                <a:r>
                  <a:rPr lang="ko-KR" altLang="en-US" sz="1500" dirty="0" smtClean="0"/>
                  <a:t>저항에 걸려있는 전압 값은 저항에 흐르는 전류에 비례한다</a:t>
                </a:r>
                <a:r>
                  <a:rPr lang="en-US" altLang="ko-KR" sz="1500" dirty="0" smtClean="0"/>
                  <a:t>.</a:t>
                </a:r>
              </a:p>
              <a:p>
                <a:endParaRPr lang="en-US" altLang="ko-KR" sz="1500" dirty="0"/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  <a:p>
                <a:endParaRPr lang="en-US" altLang="ko-KR" sz="1500" dirty="0" smtClean="0"/>
              </a:p>
              <a:p>
                <a:r>
                  <a:rPr lang="ko-KR" altLang="en-US" sz="1500" dirty="0" smtClean="0"/>
                  <a:t>위의 회로에서 </a:t>
                </a:r>
                <a:r>
                  <a:rPr lang="en-US" altLang="ko-KR" sz="1500" dirty="0" smtClean="0"/>
                  <a:t>V = I x R</a:t>
                </a:r>
                <a:r>
                  <a:rPr lang="ko-KR" altLang="en-US" sz="1500" dirty="0" smtClean="0"/>
                  <a:t>이다</a:t>
                </a:r>
                <a:r>
                  <a:rPr lang="en-US" altLang="ko-KR" sz="1500" dirty="0" smtClean="0"/>
                  <a:t>. </a:t>
                </a:r>
                <a:r>
                  <a:rPr lang="ko-KR" altLang="en-US" sz="1500" dirty="0" smtClean="0"/>
                  <a:t>예컨대</a:t>
                </a:r>
                <a:r>
                  <a:rPr lang="en-US" altLang="ko-KR" sz="1500" dirty="0" smtClean="0"/>
                  <a:t>, I = 0.02A</a:t>
                </a:r>
                <a:r>
                  <a:rPr lang="ko-KR" altLang="en-US" sz="1500" dirty="0" smtClean="0"/>
                  <a:t>이고</a:t>
                </a:r>
                <a:r>
                  <a:rPr lang="en-US" altLang="ko-KR" sz="1500" dirty="0" smtClean="0"/>
                  <a:t>, R = 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500" i="1" smtClean="0">
                        <a:latin typeface="Cambria Math"/>
                      </a:rPr>
                      <m:t>Ω</m:t>
                    </m:r>
                    <m:r>
                      <a:rPr lang="ko-KR" altLang="en-US" sz="1500" b="0" i="1" smtClean="0">
                        <a:latin typeface="Cambria Math"/>
                      </a:rPr>
                      <m:t>이라면</m:t>
                    </m:r>
                    <m:r>
                      <a:rPr lang="en-US" altLang="ko-KR" sz="1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500" dirty="0" smtClean="0"/>
                  <a:t>저항에 걸려있는 전압은</a:t>
                </a:r>
                <a:endParaRPr lang="en-US" altLang="ko-KR" sz="1500" dirty="0" smtClean="0"/>
              </a:p>
              <a:p>
                <a:r>
                  <a:rPr lang="en-US" altLang="ko-KR" sz="1500" dirty="0" smtClean="0"/>
                  <a:t>2 Volt</a:t>
                </a:r>
                <a:r>
                  <a:rPr lang="ko-KR" altLang="en-US" sz="1500" dirty="0" smtClean="0"/>
                  <a:t>가 된다</a:t>
                </a:r>
                <a:r>
                  <a:rPr lang="en-US" altLang="ko-KR" sz="1500" dirty="0" smtClean="0"/>
                  <a:t>. 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8" y="1012086"/>
                <a:ext cx="8249374" cy="3093154"/>
              </a:xfrm>
              <a:prstGeom prst="rect">
                <a:avLst/>
              </a:prstGeom>
              <a:blipFill rotWithShape="1">
                <a:blip r:embed="rId3"/>
                <a:stretch>
                  <a:fillRect l="-296" t="-394" r="-148" b="-1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4" name="Picture 20" descr="http://upload.wikimedia.org/wikipedia/commons/thumb/d/de/OhmsLaw.svg/120px-OhmsLaw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76" y="1556792"/>
            <a:ext cx="1143000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6661" y="4172750"/>
                <a:ext cx="1052468" cy="1956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𝐼𝑅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𝑅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1" y="4172750"/>
                <a:ext cx="1052468" cy="1956818"/>
              </a:xfrm>
              <a:prstGeom prst="rect">
                <a:avLst/>
              </a:prstGeom>
              <a:blipFill rotWithShape="1">
                <a:blip r:embed="rId5"/>
                <a:stretch>
                  <a:fillRect l="-4000" t="-1238" r="-3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1846128" y="4182845"/>
            <a:ext cx="6326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전위는 음의 전하가 많은 곳은 전위가 낮고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양의 전하가 많은 곳이 전위가 높다</a:t>
            </a:r>
            <a:r>
              <a:rPr lang="en-US" altLang="ko-KR" sz="1500" dirty="0" smtClean="0"/>
              <a:t>. (+)</a:t>
            </a:r>
            <a:r>
              <a:rPr lang="ko-KR" altLang="en-US" sz="1500" dirty="0" smtClean="0"/>
              <a:t>쪽에서 </a:t>
            </a:r>
            <a:r>
              <a:rPr lang="en-US" altLang="ko-KR" sz="1500" dirty="0" smtClean="0"/>
              <a:t>(-)</a:t>
            </a:r>
            <a:r>
              <a:rPr lang="ko-KR" altLang="en-US" sz="1500" dirty="0" smtClean="0"/>
              <a:t>쪽으로의 전기의 흐름을 </a:t>
            </a:r>
            <a:r>
              <a:rPr lang="ko-KR" altLang="en-US" sz="1500" b="1" dirty="0" smtClean="0"/>
              <a:t>전류</a:t>
            </a:r>
            <a:r>
              <a:rPr lang="ko-KR" altLang="en-US" sz="1500" dirty="0" smtClean="0"/>
              <a:t>라고 하며</a:t>
            </a:r>
            <a:r>
              <a:rPr lang="en-US" altLang="ko-KR" sz="1500" dirty="0" smtClean="0"/>
              <a:t>, (+)</a:t>
            </a:r>
            <a:r>
              <a:rPr lang="ko-KR" altLang="en-US" sz="1500" dirty="0" smtClean="0"/>
              <a:t>극과 </a:t>
            </a:r>
            <a:r>
              <a:rPr lang="en-US" altLang="ko-KR" sz="1500" dirty="0" smtClean="0"/>
              <a:t>(-)</a:t>
            </a:r>
            <a:r>
              <a:rPr lang="ko-KR" altLang="en-US" sz="1500" dirty="0" smtClean="0"/>
              <a:t>극 사이의 전위차를 </a:t>
            </a:r>
            <a:r>
              <a:rPr lang="ko-KR" altLang="en-US" sz="1500" b="1" dirty="0" smtClean="0"/>
              <a:t>전압</a:t>
            </a:r>
            <a:r>
              <a:rPr lang="ko-KR" altLang="en-US" sz="1500" dirty="0" smtClean="0"/>
              <a:t>이라고 한다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b="1" dirty="0" smtClean="0"/>
              <a:t>저항</a:t>
            </a:r>
            <a:r>
              <a:rPr lang="ko-KR" altLang="en-US" sz="1500" dirty="0" smtClean="0"/>
              <a:t>은 극성이 없고 전류의 흐름을 억제하는 기능을 가진 전자 부품이다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일반적으로 </a:t>
            </a:r>
            <a:r>
              <a:rPr lang="ko-KR" altLang="en-US" sz="1500" dirty="0" err="1" smtClean="0"/>
              <a:t>멀티미터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테스터기를 통해서 저항 값을 측정할 수 있지만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색 띠를 통해서도 그 값을 알 수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저항은 단면적에 반비례하고 길이에 비례하는데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이러한 성질은 최근 시중에 판매되는 </a:t>
            </a:r>
            <a:r>
              <a:rPr lang="ko-KR" altLang="en-US" sz="1500" dirty="0" err="1" smtClean="0"/>
              <a:t>전도성</a:t>
            </a:r>
            <a:r>
              <a:rPr lang="ko-KR" altLang="en-US" sz="1500" dirty="0" smtClean="0"/>
              <a:t> 펜으로 쉽게 확인할 수 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5117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35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2 </a:t>
            </a:r>
            <a:r>
              <a:rPr lang="ko-KR" altLang="en-US" sz="2400" dirty="0" smtClean="0"/>
              <a:t>저항 읽기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http://cfile24.uf.tistory.com/image/125AF4554D2D6FA310C1C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2" y="1124744"/>
            <a:ext cx="46005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644008" y="1892439"/>
            <a:ext cx="440377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560K</a:t>
            </a:r>
            <a:r>
              <a:rPr lang="el-GR" altLang="ko-KR" sz="1500" dirty="0" smtClean="0"/>
              <a:t>Ω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저항은 초록색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파란색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노란색으로 구성</a:t>
            </a:r>
            <a:endParaRPr lang="en-US" altLang="ko-KR" sz="1500" dirty="0" smtClean="0"/>
          </a:p>
          <a:p>
            <a:r>
              <a:rPr lang="ko-KR" altLang="en-US" sz="1500" dirty="0" smtClean="0"/>
              <a:t>즉</a:t>
            </a:r>
            <a:r>
              <a:rPr lang="en-US" altLang="ko-KR" sz="1500" dirty="0" smtClean="0"/>
              <a:t>, 5 (</a:t>
            </a:r>
            <a:r>
              <a:rPr lang="ko-KR" altLang="en-US" sz="1500" dirty="0" smtClean="0"/>
              <a:t>초록색</a:t>
            </a:r>
            <a:r>
              <a:rPr lang="en-US" altLang="ko-KR" sz="1500" dirty="0" smtClean="0"/>
              <a:t>), 6 (</a:t>
            </a:r>
            <a:r>
              <a:rPr lang="ko-KR" altLang="en-US" sz="1500" dirty="0" smtClean="0"/>
              <a:t>파란색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으로 구성된 값 </a:t>
            </a:r>
            <a:r>
              <a:rPr lang="en-US" altLang="ko-KR" sz="1500" dirty="0" smtClean="0"/>
              <a:t>56</a:t>
            </a:r>
            <a:r>
              <a:rPr lang="ko-KR" altLang="en-US" sz="1500" dirty="0" smtClean="0"/>
              <a:t>에</a:t>
            </a:r>
            <a:endParaRPr lang="en-US" altLang="ko-KR" sz="1500" dirty="0" smtClean="0"/>
          </a:p>
          <a:p>
            <a:r>
              <a:rPr lang="ko-KR" altLang="en-US" sz="1500" dirty="0" smtClean="0"/>
              <a:t>노란색인 승수 </a:t>
            </a:r>
            <a:r>
              <a:rPr lang="en-US" altLang="ko-KR" sz="1500" dirty="0" smtClean="0"/>
              <a:t>4 </a:t>
            </a:r>
            <a:r>
              <a:rPr lang="ko-KR" altLang="en-US" sz="1500" dirty="0" smtClean="0"/>
              <a:t>즉 </a:t>
            </a:r>
            <a:r>
              <a:rPr lang="en-US" altLang="ko-KR" sz="1500" dirty="0" smtClean="0"/>
              <a:t>10K</a:t>
            </a:r>
            <a:r>
              <a:rPr lang="ko-KR" altLang="en-US" sz="1500" dirty="0" smtClean="0"/>
              <a:t>를 곱하여 </a:t>
            </a:r>
            <a:r>
              <a:rPr lang="en-US" altLang="ko-KR" sz="1500" dirty="0" smtClean="0"/>
              <a:t>560K</a:t>
            </a:r>
            <a:r>
              <a:rPr lang="ko-KR" altLang="en-US" sz="1500" dirty="0" smtClean="0"/>
              <a:t>의 </a:t>
            </a:r>
            <a:r>
              <a:rPr lang="ko-KR" altLang="en-US" sz="1500" dirty="0" err="1" smtClean="0"/>
              <a:t>저항값</a:t>
            </a:r>
            <a:endParaRPr lang="en-US" altLang="ko-KR" sz="1500" dirty="0" smtClean="0"/>
          </a:p>
          <a:p>
            <a:r>
              <a:rPr lang="ko-KR" altLang="en-US" sz="1500" dirty="0" smtClean="0"/>
              <a:t>을 갖게 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예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 smtClean="0"/>
              <a:t>220</a:t>
            </a:r>
            <a:r>
              <a:rPr lang="el-GR" altLang="ko-KR" sz="1500" dirty="0" smtClean="0"/>
              <a:t>Ω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빨강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빨강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갈색</a:t>
            </a:r>
            <a:endParaRPr lang="en-US" altLang="ko-KR" sz="1500" dirty="0" smtClean="0"/>
          </a:p>
          <a:p>
            <a:r>
              <a:rPr lang="en-US" altLang="ko-KR" sz="1500" dirty="0" smtClean="0"/>
              <a:t>1K</a:t>
            </a:r>
            <a:r>
              <a:rPr lang="el-GR" altLang="ko-KR" sz="1500" dirty="0" smtClean="0"/>
              <a:t>Ω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갈색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검정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빨강</a:t>
            </a:r>
            <a:endParaRPr lang="en-US" altLang="ko-KR" sz="1500" dirty="0" smtClean="0"/>
          </a:p>
          <a:p>
            <a:r>
              <a:rPr lang="en-US" altLang="ko-KR" sz="1500" dirty="0" smtClean="0"/>
              <a:t>10K</a:t>
            </a:r>
            <a:r>
              <a:rPr lang="el-GR" altLang="ko-KR" sz="1500" dirty="0" smtClean="0"/>
              <a:t>Ω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갈색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검정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주황</a:t>
            </a:r>
            <a:r>
              <a:rPr lang="el-GR" altLang="ko-KR" sz="1500" dirty="0" smtClean="0"/>
              <a:t>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477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254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3 </a:t>
            </a:r>
            <a:r>
              <a:rPr lang="en-US" altLang="ko-KR" sz="2400" b="1" dirty="0" smtClean="0"/>
              <a:t>LED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99890"/>
            <a:ext cx="3190875" cy="14382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1560" y="1052736"/>
            <a:ext cx="77768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/>
              <a:t>LED</a:t>
            </a:r>
            <a:r>
              <a:rPr lang="ko-KR" altLang="en-US" sz="1500" dirty="0" smtClean="0"/>
              <a:t>는 아두이노 실험에서 많이 사용하는 전기 소자로서 빛을 뿜어내는 반도체</a:t>
            </a:r>
            <a:r>
              <a:rPr lang="en-US" altLang="ko-KR" sz="1500" dirty="0" smtClean="0"/>
              <a:t>(Light Emitting Diode)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큰 특징으로는 열을 적게 발생한다는 것과 이로 인한 </a:t>
            </a:r>
            <a:r>
              <a:rPr lang="ko-KR" altLang="en-US" sz="1500" dirty="0" err="1" smtClean="0"/>
              <a:t>열손실이</a:t>
            </a:r>
            <a:r>
              <a:rPr lang="ko-KR" altLang="en-US" sz="1500" dirty="0" smtClean="0"/>
              <a:t> 적어서 에너지 낭비가 적다는 것이다</a:t>
            </a:r>
            <a:r>
              <a:rPr lang="en-US" altLang="ko-KR" sz="1500" dirty="0" smtClean="0"/>
              <a:t>. LED</a:t>
            </a:r>
            <a:r>
              <a:rPr lang="ko-KR" altLang="en-US" sz="1500" dirty="0" smtClean="0"/>
              <a:t>는 다음과 같이 극을 가지게 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다리가 긴 쪽이 </a:t>
            </a:r>
            <a:r>
              <a:rPr lang="en-US" altLang="ko-KR" sz="1500" dirty="0" smtClean="0"/>
              <a:t>(+) </a:t>
            </a:r>
            <a:r>
              <a:rPr lang="ko-KR" altLang="en-US" sz="1500" dirty="0" smtClean="0"/>
              <a:t>즉 </a:t>
            </a:r>
            <a:r>
              <a:rPr lang="ko-KR" altLang="en-US" sz="1500" dirty="0" err="1" smtClean="0"/>
              <a:t>애노드</a:t>
            </a:r>
            <a:r>
              <a:rPr lang="en-US" altLang="ko-KR" sz="1500" dirty="0" smtClean="0"/>
              <a:t>(Anode)</a:t>
            </a:r>
            <a:r>
              <a:rPr lang="ko-KR" altLang="en-US" sz="1500" dirty="0" smtClean="0"/>
              <a:t>라고 하며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다리가 짧은 쪽은 </a:t>
            </a:r>
            <a:r>
              <a:rPr lang="en-US" altLang="ko-KR" sz="1500" dirty="0" smtClean="0"/>
              <a:t>(-) </a:t>
            </a:r>
            <a:r>
              <a:rPr lang="ko-KR" altLang="en-US" sz="1500" dirty="0" smtClean="0"/>
              <a:t>즉 </a:t>
            </a:r>
            <a:r>
              <a:rPr lang="ko-KR" altLang="en-US" sz="1500" dirty="0" err="1" smtClean="0"/>
              <a:t>캐소드</a:t>
            </a:r>
            <a:r>
              <a:rPr lang="en-US" altLang="ko-KR" sz="1500" dirty="0" smtClean="0"/>
              <a:t>(Cathode)</a:t>
            </a:r>
            <a:r>
              <a:rPr lang="ko-KR" altLang="en-US" sz="1500" dirty="0" smtClean="0"/>
              <a:t>라고 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일반적으로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를 사용할 때는 저항을 사용하곤 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그 이유는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가 허용하는 최대 전류 </a:t>
            </a:r>
            <a:r>
              <a:rPr lang="ko-KR" altLang="en-US" sz="1500" dirty="0" smtClean="0"/>
              <a:t>값을 초과하는 전류로 인해서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가 고장 나기 때문이다</a:t>
            </a:r>
            <a:r>
              <a:rPr lang="en-US" altLang="ko-KR" sz="1500" dirty="0" smtClean="0"/>
              <a:t>.</a:t>
            </a:r>
            <a:r>
              <a:rPr lang="en-US" altLang="ko-KR" sz="1500" dirty="0" smtClean="0"/>
              <a:t>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7601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079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4 </a:t>
            </a:r>
            <a:r>
              <a:rPr lang="en-US" altLang="ko-KR" sz="2400" b="1" dirty="0" smtClean="0"/>
              <a:t>LED</a:t>
            </a:r>
            <a:r>
              <a:rPr lang="ko-KR" altLang="en-US" sz="2400" b="1" dirty="0" smtClean="0"/>
              <a:t>에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연결될 저항 값 구하기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0160" y="1052736"/>
            <a:ext cx="786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LED</a:t>
            </a:r>
            <a:r>
              <a:rPr lang="ko-KR" altLang="en-US" sz="1500" dirty="0" smtClean="0"/>
              <a:t>의 데이터시트나 매뉴얼을 통해서 공급전압</a:t>
            </a:r>
            <a:r>
              <a:rPr lang="en-US" altLang="ko-KR" sz="1500" dirty="0" smtClean="0"/>
              <a:t>, LED </a:t>
            </a:r>
            <a:r>
              <a:rPr lang="ko-KR" altLang="en-US" sz="1500" dirty="0" smtClean="0"/>
              <a:t>전압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공급전류 등을 알 필요가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5mm </a:t>
            </a:r>
            <a:r>
              <a:rPr lang="ko-KR" altLang="en-US" sz="1500" dirty="0" smtClean="0"/>
              <a:t>적색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의 데이터시트를 보면</a:t>
            </a:r>
            <a:r>
              <a:rPr lang="en-US" altLang="ko-KR" sz="1500" dirty="0" smtClean="0"/>
              <a:t>, LED </a:t>
            </a:r>
            <a:r>
              <a:rPr lang="ko-KR" altLang="en-US" sz="1500" dirty="0" smtClean="0"/>
              <a:t>전압은 약 </a:t>
            </a:r>
            <a:r>
              <a:rPr lang="en-US" altLang="ko-KR" sz="1500" dirty="0" smtClean="0"/>
              <a:t>1.8~2.2V</a:t>
            </a:r>
            <a:r>
              <a:rPr lang="ko-KR" altLang="en-US" sz="1500" dirty="0" smtClean="0"/>
              <a:t>이고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전류는 </a:t>
            </a:r>
            <a:r>
              <a:rPr lang="en-US" altLang="ko-KR" sz="1500" dirty="0" smtClean="0"/>
              <a:t>20mA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9" y="2204864"/>
            <a:ext cx="4679950" cy="3896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232579" y="2751122"/>
                <a:ext cx="3787927" cy="2803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 smtClean="0"/>
                  <a:t>옴의 법칙에 의해서 </a:t>
                </a:r>
                <a:endParaRPr lang="en-US" altLang="ko-KR" sz="1500" dirty="0" smtClean="0"/>
              </a:p>
              <a:p>
                <a:endParaRPr lang="en-US" altLang="ko-KR" sz="15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/>
                        </a:rPr>
                        <m:t>𝑅</m:t>
                      </m:r>
                      <m:r>
                        <a:rPr lang="en-US" altLang="ko-KR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altLang="ko-KR" sz="1500" dirty="0" smtClean="0"/>
              </a:p>
              <a:p>
                <a:r>
                  <a:rPr lang="ko-KR" altLang="en-US" sz="1500" dirty="0" smtClean="0"/>
                  <a:t>이고</a:t>
                </a:r>
                <a:r>
                  <a:rPr lang="en-US" altLang="ko-KR" sz="1500" dirty="0" smtClean="0"/>
                  <a:t>, </a:t>
                </a:r>
              </a:p>
              <a:p>
                <a:endParaRPr lang="en-US" altLang="ko-KR" sz="1500" dirty="0"/>
              </a:p>
              <a:p>
                <a:r>
                  <a:rPr lang="ko-KR" altLang="en-US" sz="1500" dirty="0" smtClean="0"/>
                  <a:t>필요한 저항 값은 </a:t>
                </a:r>
                <a:endParaRPr lang="en-US" altLang="ko-KR" sz="1500" dirty="0" smtClean="0"/>
              </a:p>
              <a:p>
                <a:endParaRPr lang="en-US" altLang="ko-KR" sz="15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/>
                      </a:rPr>
                      <m:t>𝑅</m:t>
                    </m:r>
                    <m:r>
                      <a:rPr lang="en-US" altLang="ko-KR" sz="15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/>
                          </a:rPr>
                          <m:t>(</m:t>
                        </m:r>
                        <m:r>
                          <a:rPr lang="ko-KR" altLang="en-US" sz="1500" b="0" i="1" smtClean="0">
                            <a:latin typeface="Cambria Math"/>
                          </a:rPr>
                          <m:t>공급전압</m:t>
                        </m:r>
                        <m:r>
                          <a:rPr lang="en-US" altLang="ko-KR" sz="15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1500" b="0" i="1" smtClean="0">
                            <a:latin typeface="Cambria Math"/>
                          </a:rPr>
                          <m:t>𝐿𝐸𝐷</m:t>
                        </m:r>
                        <m:r>
                          <a:rPr lang="en-US" altLang="ko-KR" sz="15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500" b="0" i="1" smtClean="0">
                            <a:latin typeface="Cambria Math"/>
                          </a:rPr>
                          <m:t>전압</m:t>
                        </m:r>
                        <m:r>
                          <a:rPr lang="en-US" altLang="ko-KR" sz="15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sz="1500" b="0" i="1" smtClean="0">
                            <a:latin typeface="Cambria Math"/>
                          </a:rPr>
                          <m:t>전류</m:t>
                        </m:r>
                      </m:den>
                    </m:f>
                    <m:r>
                      <a:rPr lang="en-US" altLang="ko-KR" sz="15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/>
                          </a:rPr>
                          <m:t>5−2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/>
                          </a:rPr>
                          <m:t>0.02</m:t>
                        </m:r>
                      </m:den>
                    </m:f>
                    <m:r>
                      <a:rPr lang="en-US" altLang="ko-KR" sz="1500" b="0" i="1" smtClean="0">
                        <a:latin typeface="Cambria Math"/>
                      </a:rPr>
                      <m:t>=150</m:t>
                    </m:r>
                    <m:r>
                      <a:rPr lang="en-US" altLang="ko-KR" sz="1500" b="0" i="1" smtClean="0">
                        <a:latin typeface="Cambria Math"/>
                      </a:rPr>
                      <m:t>𝑜h𝑚</m:t>
                    </m:r>
                  </m:oMath>
                </a14:m>
                <a:r>
                  <a:rPr lang="en-US" altLang="ko-KR" sz="1500" b="0" dirty="0" smtClean="0"/>
                  <a:t> </a:t>
                </a:r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579" y="2751122"/>
                <a:ext cx="3787927" cy="2803844"/>
              </a:xfrm>
              <a:prstGeom prst="rect">
                <a:avLst/>
              </a:prstGeom>
              <a:blipFill rotWithShape="1">
                <a:blip r:embed="rId4"/>
                <a:stretch>
                  <a:fillRect l="-482" t="-435" r="-2572" b="-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34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5 </a:t>
            </a:r>
            <a:r>
              <a:rPr lang="en-US" altLang="ko-KR" sz="2400" b="1" dirty="0" smtClean="0"/>
              <a:t>Kirchhoff’s current law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6278" y="1012086"/>
                <a:ext cx="8432186" cy="164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/>
                  <a:t>키르히호프의 </a:t>
                </a:r>
                <a:r>
                  <a:rPr lang="ko-KR" altLang="en-US" sz="1500" b="1" dirty="0" err="1" smtClean="0"/>
                  <a:t>전하량</a:t>
                </a:r>
                <a:r>
                  <a:rPr lang="ko-KR" altLang="en-US" sz="1500" b="1" dirty="0" smtClean="0"/>
                  <a:t> 보존의 법칙</a:t>
                </a:r>
                <a:r>
                  <a:rPr lang="en-US" altLang="ko-KR" sz="1500" b="1" dirty="0" smtClean="0"/>
                  <a:t> (Kirchhoff’s current law): </a:t>
                </a:r>
              </a:p>
              <a:p>
                <a:r>
                  <a:rPr lang="ko-KR" altLang="en-US" sz="1500" dirty="0" smtClean="0"/>
                  <a:t>전류가 흐르는 분기점에서 들어오는 전류의 합은 나가는 전류의 합은 같다</a:t>
                </a:r>
                <a:r>
                  <a:rPr lang="en-US" altLang="ko-KR" sz="1500" dirty="0" smtClean="0"/>
                  <a:t>. </a:t>
                </a:r>
              </a:p>
              <a:p>
                <a:r>
                  <a:rPr lang="ko-KR" altLang="en-US" sz="1500" dirty="0" smtClean="0"/>
                  <a:t>즉</a:t>
                </a:r>
                <a:r>
                  <a:rPr lang="en-US" altLang="ko-KR" sz="1500" dirty="0" smtClean="0"/>
                  <a:t>, </a:t>
                </a:r>
                <a:r>
                  <a:rPr lang="ko-KR" altLang="en-US" sz="1500" dirty="0" smtClean="0"/>
                  <a:t>들어오는 전류가 양의 정수</a:t>
                </a:r>
                <a:r>
                  <a:rPr lang="en-US" altLang="ko-KR" sz="1500" dirty="0" smtClean="0"/>
                  <a:t>, </a:t>
                </a:r>
                <a:r>
                  <a:rPr lang="ko-KR" altLang="en-US" sz="1500" dirty="0" smtClean="0"/>
                  <a:t>나가는 전류가 음의 정수라면</a:t>
                </a:r>
                <a:r>
                  <a:rPr lang="en-US" altLang="ko-KR" sz="1500" dirty="0" smtClean="0"/>
                  <a:t>, </a:t>
                </a:r>
              </a:p>
              <a:p>
                <a:endParaRPr lang="en-US" altLang="ko-KR" sz="15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5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5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5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8" y="1012086"/>
                <a:ext cx="8432186" cy="1645772"/>
              </a:xfrm>
              <a:prstGeom prst="rect">
                <a:avLst/>
              </a:prstGeom>
              <a:blipFill rotWithShape="1">
                <a:blip r:embed="rId3"/>
                <a:stretch>
                  <a:fillRect l="-289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http://upload.wikimedia.org/wikipedia/commons/6/69/KC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72" y="2815775"/>
            <a:ext cx="1866900" cy="18573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37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6 </a:t>
            </a:r>
            <a:r>
              <a:rPr lang="en-US" altLang="ko-KR" sz="2400" b="1" dirty="0" smtClean="0"/>
              <a:t>Kirchhoff’s voltage law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6278" y="1012086"/>
                <a:ext cx="8432186" cy="464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/>
                  <a:t>키르히호프의 전압 법칙</a:t>
                </a:r>
                <a:r>
                  <a:rPr lang="en-US" altLang="ko-KR" sz="1500" b="1" dirty="0" smtClean="0"/>
                  <a:t> (Kirchhoff’s voltage law): </a:t>
                </a:r>
              </a:p>
              <a:p>
                <a:r>
                  <a:rPr lang="ko-KR" altLang="en-US" sz="1500" dirty="0" smtClean="0"/>
                  <a:t>닫힌 루프 안에서의 전압의 합은 </a:t>
                </a:r>
                <a:r>
                  <a:rPr lang="en-US" altLang="ko-KR" sz="1500" dirty="0" smtClean="0"/>
                  <a:t>0</a:t>
                </a:r>
                <a:r>
                  <a:rPr lang="ko-KR" altLang="en-US" sz="1500" dirty="0" smtClean="0"/>
                  <a:t>이다</a:t>
                </a:r>
                <a:r>
                  <a:rPr lang="en-US" altLang="ko-KR" sz="1500" dirty="0" smtClean="0"/>
                  <a:t>.  </a:t>
                </a:r>
              </a:p>
              <a:p>
                <a:endParaRPr lang="en-US" altLang="ko-KR" sz="15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5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5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5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endParaRPr lang="en-US" altLang="ko-KR" sz="1500" dirty="0" smtClean="0"/>
              </a:p>
              <a:p>
                <a:pPr algn="ctr"/>
                <a:endParaRPr lang="en-US" altLang="ko-KR" sz="1500" dirty="0"/>
              </a:p>
              <a:p>
                <a:pPr algn="ctr"/>
                <a:r>
                  <a:rPr lang="ko-KR" altLang="en-US" sz="1500" dirty="0" smtClean="0"/>
                  <a:t>즉</a:t>
                </a:r>
                <a:r>
                  <a:rPr lang="en-US" altLang="ko-KR" sz="15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5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5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sz="15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50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8" y="1012086"/>
                <a:ext cx="8432186" cy="4646593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2" b="-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 descr="http://upload.wikimedia.org/wikipedia/commons/thumb/4/40/Kirchhoff_voltage_law.svg/800px-Kirchhoff_voltage_law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4057"/>
            <a:ext cx="288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37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7 </a:t>
            </a:r>
            <a:r>
              <a:rPr lang="en-US" altLang="ko-KR" sz="2400" b="1" dirty="0" smtClean="0"/>
              <a:t>HOW TO USE BREADBOARD?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1" y="908720"/>
            <a:ext cx="2990850" cy="198628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80" y="782974"/>
            <a:ext cx="3695700" cy="2038350"/>
          </a:xfrm>
          <a:prstGeom prst="rect">
            <a:avLst/>
          </a:prstGeom>
        </p:spPr>
      </p:pic>
      <p:pic>
        <p:nvPicPr>
          <p:cNvPr id="15362" name="Picture 2" descr="http://craftofelectronics.org/images/led-circuit-breadbo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6" y="3429000"/>
            <a:ext cx="5102114" cy="281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5674154" y="4304113"/>
            <a:ext cx="144016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719017" y="4304113"/>
            <a:ext cx="1373263" cy="421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2884" y="4142530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연결되어 있음</a:t>
            </a:r>
            <a:endParaRPr lang="ko-KR" altLang="en-US" sz="15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41776" y="3654206"/>
            <a:ext cx="750498" cy="8114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614308" y="4653136"/>
            <a:ext cx="8188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508104" y="4653136"/>
            <a:ext cx="210913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763688" y="3654206"/>
            <a:ext cx="307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763688" y="3654206"/>
            <a:ext cx="0" cy="1719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763688" y="5373216"/>
            <a:ext cx="3955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39130" y="5211633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연결되어 있음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707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180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2. 8 </a:t>
            </a:r>
            <a:r>
              <a:rPr lang="en-US" altLang="ko-KR" sz="2400" b="1" dirty="0" smtClean="0"/>
              <a:t>HOW TO USE MULTIMETER?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http://www.zrd.com/faq/0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44100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ultimeter checking resist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47" y="3551261"/>
            <a:ext cx="39338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multimeter checking amper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73845"/>
            <a:ext cx="33337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multimeter checking continu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6" y="670941"/>
            <a:ext cx="39338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3344" y="2475329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DC </a:t>
            </a:r>
            <a:r>
              <a:rPr lang="ko-KR" altLang="en-US" sz="1500" dirty="0" smtClean="0"/>
              <a:t>전압측</a:t>
            </a:r>
            <a:r>
              <a:rPr lang="ko-KR" altLang="en-US" sz="1500" dirty="0"/>
              <a:t>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5606806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DC </a:t>
            </a:r>
            <a:r>
              <a:rPr lang="ko-KR" altLang="en-US" sz="1500" dirty="0" smtClean="0"/>
              <a:t>전류측정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886647" y="2475654"/>
            <a:ext cx="17716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단락 테스트</a:t>
            </a:r>
            <a:endParaRPr lang="en-US" altLang="ko-KR" sz="1500" dirty="0" smtClean="0"/>
          </a:p>
          <a:p>
            <a:r>
              <a:rPr lang="en-US" altLang="ko-KR" sz="1500" dirty="0" smtClean="0"/>
              <a:t>0</a:t>
            </a:r>
            <a:r>
              <a:rPr lang="ko-KR" altLang="en-US" sz="1500" dirty="0" smtClean="0"/>
              <a:t>으로 가면 연결됨</a:t>
            </a:r>
            <a:endParaRPr lang="en-US" altLang="ko-KR" sz="1500" dirty="0" smtClean="0"/>
          </a:p>
          <a:p>
            <a:r>
              <a:rPr lang="ko-KR" altLang="en-US" sz="1500" dirty="0" smtClean="0"/>
              <a:t>혹은 </a:t>
            </a:r>
            <a:r>
              <a:rPr lang="en-US" altLang="ko-KR" sz="1500" dirty="0" smtClean="0"/>
              <a:t>“</a:t>
            </a:r>
            <a:r>
              <a:rPr lang="ko-KR" altLang="en-US" sz="1500" dirty="0" smtClean="0"/>
              <a:t>삐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소리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7363" y="5609697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저항 측정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536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593</Words>
  <Application>Microsoft Office PowerPoint</Application>
  <PresentationFormat>화면 슬라이드 쇼(4:3)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roboholic</cp:lastModifiedBy>
  <cp:revision>31</cp:revision>
  <dcterms:created xsi:type="dcterms:W3CDTF">2014-11-02T01:27:57Z</dcterms:created>
  <dcterms:modified xsi:type="dcterms:W3CDTF">2014-11-02T11:02:34Z</dcterms:modified>
</cp:coreProperties>
</file>