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87" r:id="rId4"/>
    <p:sldId id="288" r:id="rId5"/>
    <p:sldId id="290" r:id="rId6"/>
    <p:sldId id="278" r:id="rId7"/>
    <p:sldId id="279" r:id="rId8"/>
    <p:sldId id="280" r:id="rId9"/>
    <p:sldId id="281" r:id="rId10"/>
    <p:sldId id="282" r:id="rId11"/>
    <p:sldId id="291" r:id="rId12"/>
    <p:sldId id="283" r:id="rId13"/>
    <p:sldId id="284" r:id="rId14"/>
    <p:sldId id="286" r:id="rId15"/>
    <p:sldId id="292" r:id="rId16"/>
    <p:sldId id="294" r:id="rId17"/>
    <p:sldId id="293" r:id="rId18"/>
    <p:sldId id="29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neopixel-uberguide/overview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3. </a:t>
            </a:r>
            <a:r>
              <a:rPr lang="ko-KR" altLang="en-US" sz="2400" b="1" dirty="0" smtClean="0"/>
              <a:t>프로그래밍 이해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2976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6 </a:t>
            </a:r>
            <a:r>
              <a:rPr lang="en-US" altLang="ko-KR" sz="2400" b="1" dirty="0" smtClean="0"/>
              <a:t>IF </a:t>
            </a:r>
            <a:r>
              <a:rPr lang="ko-KR" altLang="en-US" sz="2400" b="1" dirty="0" smtClean="0"/>
              <a:t>구문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79624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구문은 많이 사용하는 구문으로써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프로그래밍하기 위해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밝기 센서가 플래시 등의 밝은 조명을 인식했을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 모터를 </a:t>
            </a:r>
            <a:endParaRPr lang="en-US" altLang="ko-KR" dirty="0" smtClean="0"/>
          </a:p>
          <a:p>
            <a:r>
              <a:rPr lang="ko-KR" altLang="en-US" dirty="0" smtClean="0"/>
              <a:t>구동하고 조명이 없을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모터를 정지하는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프로그래밍을 해야 한다면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If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조도센서의 밝기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회전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/>
              <a:t>e</a:t>
            </a:r>
            <a:r>
              <a:rPr lang="en-US" altLang="ko-KR" b="1" dirty="0" smtClean="0"/>
              <a:t>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정지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0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2976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6 </a:t>
            </a:r>
            <a:r>
              <a:rPr lang="en-US" altLang="ko-KR" sz="2400" b="1" dirty="0" smtClean="0"/>
              <a:t>IF </a:t>
            </a:r>
            <a:r>
              <a:rPr lang="ko-KR" altLang="en-US" sz="2400" b="1" dirty="0" smtClean="0"/>
              <a:t>구문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76594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조건이 추가 될 경우에는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If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조도센서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밝기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조도센서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밝기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회전</a:t>
            </a:r>
            <a:r>
              <a:rPr lang="en-US" altLang="ko-KR" dirty="0" smtClean="0"/>
              <a:t>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정지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/>
              <a:t>e</a:t>
            </a:r>
            <a:r>
              <a:rPr lang="en-US" altLang="ko-KR" b="1" dirty="0" smtClean="0"/>
              <a:t>lse if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조도센서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밝기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1 &amp;&amp; </a:t>
            </a:r>
            <a:r>
              <a:rPr lang="ko-KR" altLang="en-US" dirty="0" smtClean="0"/>
              <a:t>조도센서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밝기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정지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정지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b="1" dirty="0"/>
              <a:t>e</a:t>
            </a:r>
            <a:r>
              <a:rPr lang="en-US" altLang="ko-KR" b="1" dirty="0" smtClean="0"/>
              <a:t>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정지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8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284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7 </a:t>
            </a:r>
            <a:r>
              <a:rPr lang="en-US" altLang="ko-KR" sz="2400" b="1" dirty="0" smtClean="0"/>
              <a:t>While, For loop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1014983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반복적인 조건이 필요로 될 경우에는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구문을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조도센서의 밝기가 어떤 값</a:t>
            </a:r>
            <a:r>
              <a:rPr lang="en-US" altLang="ko-KR" dirty="0" smtClean="0"/>
              <a:t>3</a:t>
            </a:r>
            <a:r>
              <a:rPr lang="ko-KR" altLang="en-US" dirty="0" smtClean="0"/>
              <a:t>보다 작을 때는 언제나 실행한다면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b="1" dirty="0" smtClean="0"/>
              <a:t>While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조도센서의 밝기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어떤 값</a:t>
            </a:r>
            <a:r>
              <a:rPr lang="en-US" altLang="ko-KR" dirty="0" smtClean="0"/>
              <a:t>3)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회전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// While </a:t>
            </a:r>
            <a:r>
              <a:rPr lang="ko-KR" altLang="en-US" dirty="0" smtClean="0"/>
              <a:t>구문에서 나오는 경우는 조도센서의 밝기가 어떤 값</a:t>
            </a:r>
            <a:r>
              <a:rPr lang="en-US" altLang="ko-KR" dirty="0" smtClean="0"/>
              <a:t>3</a:t>
            </a:r>
            <a:r>
              <a:rPr lang="ko-KR" altLang="en-US" dirty="0" smtClean="0"/>
              <a:t>보다 크거나 같을 경우이다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smtClean="0"/>
              <a:t>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 10;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회전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라는 변수를 사용하여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증가하면서 모터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회전시키며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</a:t>
            </a:r>
            <a:r>
              <a:rPr lang="ko-KR" altLang="en-US" dirty="0" smtClean="0"/>
              <a:t>이 되면</a:t>
            </a:r>
            <a:r>
              <a:rPr lang="en-US" altLang="ko-KR" dirty="0" smtClean="0"/>
              <a:t>, For loop</a:t>
            </a:r>
            <a:r>
              <a:rPr lang="ko-KR" altLang="en-US" dirty="0" smtClean="0"/>
              <a:t>에서 벗어난다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67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8 </a:t>
            </a:r>
            <a:r>
              <a:rPr lang="en-US" altLang="ko-KR" sz="2400" b="1" dirty="0" smtClean="0"/>
              <a:t>Switch - case </a:t>
            </a:r>
            <a:r>
              <a:rPr lang="ko-KR" altLang="en-US" sz="2400" b="1" dirty="0" smtClean="0"/>
              <a:t>구문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014983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Switch – case </a:t>
            </a:r>
            <a:r>
              <a:rPr lang="ko-KR" altLang="en-US" dirty="0" smtClean="0"/>
              <a:t>구문은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구문과 비슷하게 조건을 수반한다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en-US" altLang="ko-KR" b="1" dirty="0"/>
              <a:t>switch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변</a:t>
            </a:r>
            <a:r>
              <a:rPr lang="ko-KR" altLang="en-US" b="1" dirty="0"/>
              <a:t>수</a:t>
            </a:r>
            <a:r>
              <a:rPr lang="en-US" altLang="ko-KR" b="1" dirty="0" smtClean="0"/>
              <a:t>) </a:t>
            </a:r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case </a:t>
            </a:r>
            <a:r>
              <a:rPr lang="en-US" altLang="ko-KR" b="1" dirty="0"/>
              <a:t>1: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경우 실행하는 코드가 위치한다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break;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case </a:t>
            </a:r>
            <a:r>
              <a:rPr lang="en-US" altLang="ko-KR" b="1" dirty="0"/>
              <a:t>2: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경우 실행하는 코드가 위치한다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break;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default: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아닐 경우 실행하는 코드가 위치한다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66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9 </a:t>
            </a:r>
            <a:r>
              <a:rPr lang="ko-KR" altLang="en-US" sz="2400" b="1" dirty="0" smtClean="0"/>
              <a:t>일</a:t>
            </a:r>
            <a:r>
              <a:rPr lang="ko-KR" altLang="en-US" sz="2400" b="1" dirty="0"/>
              <a:t>반</a:t>
            </a:r>
            <a:r>
              <a:rPr lang="ko-KR" altLang="en-US" sz="2400" b="1" dirty="0" smtClean="0"/>
              <a:t> 연산자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6597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= (assignment operator: </a:t>
            </a:r>
            <a:r>
              <a:rPr lang="ko-KR" altLang="en-US" b="1" u="sng" dirty="0" smtClean="0"/>
              <a:t>할당 연산자</a:t>
            </a:r>
            <a:r>
              <a:rPr lang="en-US" altLang="ko-KR" b="1" u="sng" dirty="0" smtClean="0"/>
              <a:t>)</a:t>
            </a:r>
          </a:p>
          <a:p>
            <a:r>
              <a:rPr lang="en-US" altLang="ko-KR" dirty="0" smtClean="0"/>
              <a:t>“=“ </a:t>
            </a:r>
            <a:r>
              <a:rPr lang="ko-KR" altLang="en-US" dirty="0" smtClean="0"/>
              <a:t>기호는 같다는 의미가 아닌 오른쪽의 변수 혹은 수식의 값을 왼쪽에 넣으라는 </a:t>
            </a:r>
            <a:endParaRPr lang="en-US" altLang="ko-KR" dirty="0" smtClean="0"/>
          </a:p>
          <a:p>
            <a:r>
              <a:rPr lang="ko-KR" altLang="en-US" dirty="0" smtClean="0"/>
              <a:t>의미이다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+, - </a:t>
            </a:r>
          </a:p>
          <a:p>
            <a:r>
              <a:rPr lang="en-US" altLang="ko-KR" dirty="0" smtClean="0"/>
              <a:t>“+”, “-”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더하기 및 빼기 연산자이다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*, / </a:t>
            </a:r>
          </a:p>
          <a:p>
            <a:r>
              <a:rPr lang="en-US" altLang="ko-KR" dirty="0" smtClean="0"/>
              <a:t>“*”, “/”</a:t>
            </a:r>
            <a:r>
              <a:rPr lang="ko-KR" altLang="en-US" dirty="0" smtClean="0"/>
              <a:t>는 곱하기와 나누기 연산자이다</a:t>
            </a:r>
            <a:r>
              <a:rPr lang="en-US" altLang="ko-KR" dirty="0" smtClean="0"/>
              <a:t>. </a:t>
            </a:r>
          </a:p>
          <a:p>
            <a:endParaRPr lang="en-US" altLang="ko-KR" b="1" dirty="0"/>
          </a:p>
          <a:p>
            <a:r>
              <a:rPr lang="en-US" altLang="ko-KR" b="1" u="sng" dirty="0" smtClean="0"/>
              <a:t>% (modulo operator)</a:t>
            </a:r>
          </a:p>
          <a:p>
            <a:r>
              <a:rPr lang="en-US" altLang="ko-KR" dirty="0" smtClean="0"/>
              <a:t>“%” </a:t>
            </a:r>
            <a:r>
              <a:rPr lang="ko-KR" altLang="en-US" dirty="0" smtClean="0"/>
              <a:t>연산자는 영어로 </a:t>
            </a:r>
            <a:r>
              <a:rPr lang="en-US" altLang="ko-KR" dirty="0" smtClean="0"/>
              <a:t>modulo</a:t>
            </a:r>
            <a:r>
              <a:rPr lang="ko-KR" altLang="en-US" dirty="0" smtClean="0"/>
              <a:t>라 하며 나머지를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endParaRPr lang="en-US" altLang="ko-KR" dirty="0" smtClean="0"/>
          </a:p>
          <a:p>
            <a:r>
              <a:rPr lang="en-US" altLang="ko-KR" dirty="0" smtClean="0"/>
              <a:t>5%3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“=“</a:t>
            </a:r>
            <a:r>
              <a:rPr lang="ko-KR" altLang="en-US" dirty="0" smtClean="0"/>
              <a:t>기호와 함께 사용하면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 = 5%3; </a:t>
            </a:r>
          </a:p>
          <a:p>
            <a:r>
              <a:rPr lang="ko-KR" altLang="en-US" dirty="0" smtClean="0"/>
              <a:t>위의 문장은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나눈 나머지를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저장하라는 의미이다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49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83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</a:t>
            </a:r>
            <a:r>
              <a:rPr lang="en-US" altLang="ko-KR" sz="2400" dirty="0" smtClean="0"/>
              <a:t>10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교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7684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== (equal to)</a:t>
            </a:r>
          </a:p>
          <a:p>
            <a:r>
              <a:rPr lang="en-US" altLang="ko-KR" dirty="0" smtClean="0"/>
              <a:t>“==“ </a:t>
            </a:r>
            <a:r>
              <a:rPr lang="ko-KR" altLang="en-US" dirty="0" smtClean="0"/>
              <a:t>는 같다는 연산자이다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좌우의 값이 같은지 비교한다</a:t>
            </a:r>
            <a:r>
              <a:rPr lang="en-US" altLang="ko-KR" dirty="0" smtClean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 smtClean="0"/>
              <a:t>!= (not</a:t>
            </a:r>
            <a:r>
              <a:rPr lang="ko-KR" altLang="en-US" b="1" u="sng" dirty="0"/>
              <a:t> </a:t>
            </a:r>
            <a:r>
              <a:rPr lang="en-US" altLang="ko-KR" b="1" u="sng" dirty="0" smtClean="0"/>
              <a:t>equal to)</a:t>
            </a:r>
          </a:p>
          <a:p>
            <a:r>
              <a:rPr lang="ko-KR" altLang="en-US" dirty="0" smtClean="0"/>
              <a:t>좌우가 같지 않은지 비교한다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3!=4</a:t>
            </a:r>
            <a:r>
              <a:rPr lang="ko-KR" altLang="en-US" dirty="0" smtClean="0"/>
              <a:t>는 참이기 때문에 </a:t>
            </a:r>
            <a:r>
              <a:rPr lang="en-US" altLang="ko-KR" dirty="0" smtClean="0"/>
              <a:t>1(true)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가지며</a:t>
            </a:r>
            <a:r>
              <a:rPr lang="en-US" altLang="ko-KR" dirty="0" smtClean="0"/>
              <a:t>, 3!=3</a:t>
            </a:r>
            <a:r>
              <a:rPr lang="ko-KR" altLang="en-US" dirty="0" smtClean="0"/>
              <a:t>은 거짓이기 때문에 </a:t>
            </a:r>
            <a:r>
              <a:rPr lang="en-US" altLang="ko-KR" dirty="0" smtClean="0"/>
              <a:t>0(false)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&lt;, &lt;=, &gt;, &gt;=</a:t>
            </a:r>
          </a:p>
          <a:p>
            <a:r>
              <a:rPr lang="ko-KR" altLang="en-US" dirty="0" smtClean="0"/>
              <a:t>좌우를 비교하여 왼쪽이 오른쪽에 비해 작은지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작거나 같은지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</a:t>
            </a:r>
            <a:endParaRPr lang="en-US" altLang="ko-KR" dirty="0" smtClean="0"/>
          </a:p>
          <a:p>
            <a:r>
              <a:rPr lang="ko-KR" altLang="en-US" dirty="0" smtClean="0"/>
              <a:t>크거나 같은지를 비교한다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6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83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</a:t>
            </a:r>
            <a:r>
              <a:rPr lang="en-US" altLang="ko-KR" sz="2400" dirty="0" smtClean="0"/>
              <a:t>11 </a:t>
            </a:r>
            <a:r>
              <a:rPr lang="ko-KR" altLang="en-US" sz="2400" b="1" dirty="0" smtClean="0"/>
              <a:t>논리 연산자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61750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&amp;&amp; (and)</a:t>
            </a:r>
          </a:p>
          <a:p>
            <a:r>
              <a:rPr lang="ko-KR" altLang="en-US" dirty="0" smtClean="0"/>
              <a:t>좌우의 값이 모두 참일 때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거짓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: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참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: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거짓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: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참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: 1</a:t>
            </a:r>
          </a:p>
          <a:p>
            <a:endParaRPr lang="en-US" altLang="ko-KR" b="1" u="sng" dirty="0"/>
          </a:p>
          <a:p>
            <a:r>
              <a:rPr lang="en-US" altLang="ko-KR" b="1" u="sng" dirty="0" smtClean="0"/>
              <a:t>|| (or)</a:t>
            </a:r>
          </a:p>
          <a:p>
            <a:r>
              <a:rPr lang="ko-KR" altLang="en-US" dirty="0" smtClean="0"/>
              <a:t>좌우의 값 중 어느 하나라도 참이 있다면 결과는 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거짓 </a:t>
            </a:r>
            <a:r>
              <a:rPr lang="en-US" altLang="ko-KR" dirty="0" smtClean="0"/>
              <a:t>|| </a:t>
            </a:r>
            <a:r>
              <a:rPr lang="ko-KR" altLang="en-US" dirty="0"/>
              <a:t>거짓</a:t>
            </a:r>
            <a:r>
              <a:rPr lang="en-US" altLang="ko-KR" dirty="0"/>
              <a:t>: 0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참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: 1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거짓 </a:t>
            </a:r>
            <a:r>
              <a:rPr lang="en-US" altLang="ko-KR" dirty="0" smtClean="0"/>
              <a:t>|| </a:t>
            </a:r>
            <a:r>
              <a:rPr lang="ko-KR" altLang="en-US" dirty="0"/>
              <a:t>참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참 </a:t>
            </a:r>
            <a:r>
              <a:rPr lang="en-US" altLang="ko-KR" dirty="0" smtClean="0"/>
              <a:t>|| </a:t>
            </a:r>
            <a:r>
              <a:rPr lang="ko-KR" altLang="en-US" dirty="0"/>
              <a:t>참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!</a:t>
            </a:r>
          </a:p>
          <a:p>
            <a:r>
              <a:rPr lang="ko-KR" altLang="en-US" dirty="0" smtClean="0"/>
              <a:t>참이면 거짓을 거짓이면 참을 가진다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!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: 1,            !</a:t>
            </a:r>
            <a:r>
              <a:rPr lang="ko-KR" altLang="en-US" dirty="0" smtClean="0"/>
              <a:t>참</a:t>
            </a:r>
            <a:r>
              <a:rPr lang="en-US" altLang="ko-KR" dirty="0" smtClean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4678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83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</a:t>
            </a:r>
            <a:r>
              <a:rPr lang="en-US" altLang="ko-KR" sz="2400" dirty="0" smtClean="0"/>
              <a:t>12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42594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&amp; (bitwise and)</a:t>
            </a:r>
          </a:p>
          <a:p>
            <a:r>
              <a:rPr lang="ko-KR" altLang="en-US" dirty="0" smtClean="0"/>
              <a:t>비트 단위로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연산을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a=00001101; b=00001001; c=</a:t>
            </a:r>
            <a:r>
              <a:rPr lang="en-US" altLang="ko-KR" dirty="0" err="1" smtClean="0"/>
              <a:t>a&amp;b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c=00001001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| (bitwise or)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a=00001101; b=00001001; </a:t>
            </a:r>
            <a:r>
              <a:rPr lang="en-US" altLang="ko-KR" dirty="0" smtClean="0"/>
              <a:t>c=</a:t>
            </a:r>
            <a:r>
              <a:rPr lang="en-US" altLang="ko-KR" dirty="0" err="1" smtClean="0"/>
              <a:t>a|b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는</a:t>
            </a:r>
            <a:r>
              <a:rPr lang="en-US" altLang="ko-KR" dirty="0"/>
              <a:t>? </a:t>
            </a:r>
            <a:r>
              <a:rPr lang="en-US" altLang="ko-KR" dirty="0" smtClean="0"/>
              <a:t>c=00001101</a:t>
            </a:r>
            <a:r>
              <a:rPr lang="ko-KR" altLang="en-US" dirty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b="1" u="sng" dirty="0"/>
              <a:t>!</a:t>
            </a:r>
            <a:r>
              <a:rPr lang="en-US" altLang="ko-KR" b="1" u="sng" dirty="0" smtClean="0"/>
              <a:t> (bitwise not)</a:t>
            </a:r>
          </a:p>
          <a:p>
            <a:r>
              <a:rPr lang="en-US" altLang="ko-KR" dirty="0" smtClean="0"/>
              <a:t>a=00001101; </a:t>
            </a:r>
          </a:p>
          <a:p>
            <a:r>
              <a:rPr lang="en-US" altLang="ko-KR" dirty="0" smtClean="0"/>
              <a:t>b=!a</a:t>
            </a:r>
          </a:p>
          <a:p>
            <a:r>
              <a:rPr lang="en-US" altLang="ko-KR" dirty="0"/>
              <a:t>b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b=11110010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^(bitwise </a:t>
            </a:r>
            <a:r>
              <a:rPr lang="en-US" altLang="ko-KR" b="1" dirty="0" err="1" smtClean="0"/>
              <a:t>xor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두 값이 같으면 거짓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다르면 참이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2243"/>
              </p:ext>
            </p:extLst>
          </p:nvPr>
        </p:nvGraphicFramePr>
        <p:xfrm>
          <a:off x="5580112" y="4023072"/>
          <a:ext cx="26879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09774" y="3645024"/>
            <a:ext cx="141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XOR </a:t>
            </a:r>
            <a:r>
              <a:rPr lang="ko-KR" altLang="en-US" dirty="0" err="1" smtClean="0"/>
              <a:t>논리표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70559"/>
              </p:ext>
            </p:extLst>
          </p:nvPr>
        </p:nvGraphicFramePr>
        <p:xfrm>
          <a:off x="5556447" y="1502792"/>
          <a:ext cx="26879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결과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86109" y="1124744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XAND </a:t>
            </a:r>
            <a:r>
              <a:rPr lang="ko-KR" altLang="en-US" dirty="0" err="1" smtClean="0"/>
              <a:t>논리표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6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383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</a:t>
            </a:r>
            <a:r>
              <a:rPr lang="en-US" altLang="ko-KR" sz="2400" dirty="0" smtClean="0"/>
              <a:t>12 </a:t>
            </a:r>
            <a:r>
              <a:rPr lang="ko-KR" altLang="en-US" sz="2400" b="1" dirty="0" smtClean="0"/>
              <a:t>비</a:t>
            </a:r>
            <a:r>
              <a:rPr lang="ko-KR" altLang="en-US" sz="2400" b="1" dirty="0"/>
              <a:t>트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50305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&lt;&lt; (</a:t>
            </a:r>
            <a:r>
              <a:rPr lang="en-US" altLang="ko-KR" b="1" u="sng" dirty="0" err="1" smtClean="0"/>
              <a:t>bitshift</a:t>
            </a:r>
            <a:r>
              <a:rPr lang="en-US" altLang="ko-KR" b="1" u="sng" dirty="0" smtClean="0"/>
              <a:t> left)</a:t>
            </a:r>
          </a:p>
          <a:p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자리를 원하는 수만큼 왼쪽으로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 생긴 자리는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채우게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a=00001101;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=a&lt;&lt;3, b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c=01001000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u="sng" dirty="0" smtClean="0"/>
              <a:t>&gt;&gt; 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bitshift</a:t>
            </a:r>
            <a:r>
              <a:rPr lang="en-US" altLang="ko-KR" b="1" u="sng" dirty="0"/>
              <a:t> </a:t>
            </a:r>
            <a:r>
              <a:rPr lang="en-US" altLang="ko-KR" b="1" u="sng" dirty="0" smtClean="0"/>
              <a:t>right)</a:t>
            </a:r>
            <a:endParaRPr lang="en-US" altLang="ko-KR" b="1" u="sng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자리를 원하는 수만큼 </a:t>
            </a:r>
            <a:r>
              <a:rPr lang="ko-KR" altLang="en-US" dirty="0" smtClean="0"/>
              <a:t>오</a:t>
            </a:r>
            <a:r>
              <a:rPr lang="ko-KR" altLang="en-US" dirty="0"/>
              <a:t>른</a:t>
            </a:r>
            <a:r>
              <a:rPr lang="ko-KR" altLang="en-US" dirty="0" smtClean="0"/>
              <a:t>쪽으로 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 생긴 자리는 </a:t>
            </a:r>
            <a:r>
              <a:rPr lang="en-US" altLang="ko-KR" dirty="0"/>
              <a:t>0</a:t>
            </a:r>
            <a:r>
              <a:rPr lang="ko-KR" altLang="en-US" dirty="0"/>
              <a:t>으로 채우게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a=00000001;</a:t>
            </a:r>
            <a:endParaRPr lang="en-US" altLang="ko-KR" dirty="0"/>
          </a:p>
          <a:p>
            <a:r>
              <a:rPr lang="en-US" altLang="ko-KR" dirty="0" smtClean="0"/>
              <a:t>b=a&gt;&gt;3</a:t>
            </a:r>
            <a:r>
              <a:rPr lang="en-US" altLang="ko-KR" dirty="0"/>
              <a:t>, b</a:t>
            </a:r>
            <a:r>
              <a:rPr lang="ko-KR" altLang="en-US" dirty="0"/>
              <a:t>는</a:t>
            </a:r>
            <a:r>
              <a:rPr lang="en-US" altLang="ko-KR" dirty="0"/>
              <a:t>? c=01001000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00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1 </a:t>
            </a:r>
            <a:r>
              <a:rPr lang="ko-KR" altLang="en-US" sz="2400" b="1" dirty="0" err="1" smtClean="0"/>
              <a:t>아두이노의</a:t>
            </a:r>
            <a:r>
              <a:rPr lang="ko-KR" altLang="en-US" sz="2400" b="1" dirty="0" smtClean="0"/>
              <a:t> 기본 골격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628800"/>
            <a:ext cx="3456384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15343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#include &lt;    &gt;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variables</a:t>
            </a:r>
          </a:p>
          <a:p>
            <a:r>
              <a:rPr lang="en-US" altLang="ko-KR" sz="1500" dirty="0" smtClean="0"/>
              <a:t>void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setup()</a:t>
            </a:r>
          </a:p>
          <a:p>
            <a:r>
              <a:rPr lang="en-US" altLang="ko-KR" sz="1500" dirty="0" smtClean="0"/>
              <a:t>{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}</a:t>
            </a:r>
          </a:p>
          <a:p>
            <a:endParaRPr lang="en-US" altLang="ko-KR" sz="1500" dirty="0"/>
          </a:p>
          <a:p>
            <a:r>
              <a:rPr lang="en-US" altLang="ko-KR" sz="1500" dirty="0"/>
              <a:t>v</a:t>
            </a:r>
            <a:r>
              <a:rPr lang="en-US" altLang="ko-KR" sz="1500" dirty="0" smtClean="0"/>
              <a:t>oid loop()</a:t>
            </a:r>
          </a:p>
          <a:p>
            <a:r>
              <a:rPr lang="en-US" altLang="ko-KR" sz="1500" dirty="0" smtClean="0"/>
              <a:t>{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cxnSp>
        <p:nvCxnSpPr>
          <p:cNvPr id="10" name="직선 연결선 9"/>
          <p:cNvCxnSpPr>
            <a:endCxn id="19" idx="1"/>
          </p:cNvCxnSpPr>
          <p:nvPr/>
        </p:nvCxnSpPr>
        <p:spPr>
          <a:xfrm>
            <a:off x="755576" y="2168861"/>
            <a:ext cx="44703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72994" y="2420888"/>
            <a:ext cx="44529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41146" y="2916235"/>
            <a:ext cx="3084794" cy="8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/>
          <p:cNvSpPr/>
          <p:nvPr/>
        </p:nvSpPr>
        <p:spPr>
          <a:xfrm>
            <a:off x="1853114" y="2456892"/>
            <a:ext cx="288032" cy="93493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141146" y="4159013"/>
            <a:ext cx="3084794" cy="8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 20"/>
          <p:cNvSpPr/>
          <p:nvPr/>
        </p:nvSpPr>
        <p:spPr>
          <a:xfrm>
            <a:off x="1853114" y="3699670"/>
            <a:ext cx="288032" cy="93493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25940" y="200727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라이브러리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2276872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변수 선언</a:t>
            </a:r>
            <a:endParaRPr lang="ko-KR" altLang="en-US" sz="1500" dirty="0"/>
          </a:p>
        </p:txBody>
      </p:sp>
      <p:sp>
        <p:nvSpPr>
          <p:cNvPr id="26" name="직사각형 25"/>
          <p:cNvSpPr/>
          <p:nvPr/>
        </p:nvSpPr>
        <p:spPr>
          <a:xfrm>
            <a:off x="5234366" y="2754680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/>
              <a:t>한번만 실행되는 코드 </a:t>
            </a:r>
            <a:r>
              <a:rPr lang="en-US" altLang="ko-KR" sz="1500" dirty="0"/>
              <a:t>ex) </a:t>
            </a:r>
            <a:r>
              <a:rPr lang="ko-KR" altLang="en-US" sz="1500" dirty="0" smtClean="0"/>
              <a:t>보드의 설정 작업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234366" y="3969931"/>
            <a:ext cx="38021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계속 반복되는 코드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117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2 </a:t>
            </a:r>
            <a:r>
              <a:rPr lang="ko-KR" altLang="en-US" sz="2400" b="1" dirty="0" smtClean="0"/>
              <a:t>라이브러리 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60363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다양한 센서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디스플레이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액츄에이터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및 통신 모듈과 손쉬운 프로그래밍을 위해서 특정 목적에</a:t>
            </a:r>
            <a:endParaRPr lang="en-US" altLang="ko-KR" sz="1500" dirty="0" smtClean="0"/>
          </a:p>
          <a:p>
            <a:r>
              <a:rPr lang="ko-KR" altLang="en-US" sz="1500" dirty="0" smtClean="0"/>
              <a:t>맞는 파일들을 헤더파일 및 기타 함수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등으로 저장한 집합을 </a:t>
            </a:r>
            <a:r>
              <a:rPr lang="ko-KR" altLang="en-US" sz="1500" b="1" dirty="0" smtClean="0"/>
              <a:t>라이브러리</a:t>
            </a:r>
            <a:r>
              <a:rPr lang="ko-KR" altLang="en-US" sz="1500" dirty="0" smtClean="0"/>
              <a:t>라 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이미 내장된 라이브러리도 있는 반면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새로운 모듈과 이에 대한 라이브러리를 개발 혹은 제공하는 </a:t>
            </a:r>
            <a:endParaRPr lang="en-US" altLang="ko-KR" sz="1500" dirty="0" smtClean="0"/>
          </a:p>
          <a:p>
            <a:r>
              <a:rPr lang="ko-KR" altLang="en-US" sz="1500" dirty="0" smtClean="0"/>
              <a:t>사람들에 의해서 새로운 라이브러리를 다운로드 받은 후 </a:t>
            </a:r>
            <a:r>
              <a:rPr lang="ko-KR" altLang="en-US" sz="1500" dirty="0" err="1" smtClean="0"/>
              <a:t>아두이노</a:t>
            </a:r>
            <a:r>
              <a:rPr lang="ko-KR" altLang="en-US" sz="1500" dirty="0" smtClean="0"/>
              <a:t> 소프트웨어에 추가하여 사용</a:t>
            </a:r>
            <a:endParaRPr lang="en-US" altLang="ko-KR" sz="1500" dirty="0" smtClean="0"/>
          </a:p>
          <a:p>
            <a:r>
              <a:rPr lang="ko-KR" altLang="en-US" sz="1500" dirty="0" smtClean="0"/>
              <a:t>할 수 있다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예</a:t>
            </a:r>
            <a:r>
              <a:rPr lang="en-US" altLang="ko-KR" sz="1500" dirty="0" smtClean="0"/>
              <a:t>) </a:t>
            </a:r>
            <a:r>
              <a:rPr lang="en-US" altLang="ko-KR" sz="1500" dirty="0" err="1" smtClean="0"/>
              <a:t>Neopixel</a:t>
            </a:r>
            <a:r>
              <a:rPr lang="ko-KR" altLang="en-US" sz="1500" dirty="0" smtClean="0"/>
              <a:t>이라는 드라이버가 내장된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를 사용하기 위해서는 다음의 링크에서 라이브러리를</a:t>
            </a:r>
            <a:endParaRPr lang="en-US" altLang="ko-KR" sz="1500" dirty="0" smtClean="0"/>
          </a:p>
          <a:p>
            <a:r>
              <a:rPr lang="ko-KR" altLang="en-US" sz="1500" dirty="0" smtClean="0"/>
              <a:t>다운로드 받을 수 있는데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 링크는 </a:t>
            </a:r>
            <a:r>
              <a:rPr lang="ko-KR" altLang="en-US" sz="1500" dirty="0" err="1" smtClean="0"/>
              <a:t>구글에서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Neopixel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library” </a:t>
            </a:r>
            <a:r>
              <a:rPr lang="ko-KR" altLang="en-US" sz="1500" dirty="0" smtClean="0"/>
              <a:t>등으로 검색하여 찾을 수 있다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r>
              <a:rPr lang="en-US" altLang="ko-KR" sz="1600" u="sng" dirty="0">
                <a:hlinkClick r:id="rId3"/>
              </a:rPr>
              <a:t>https://</a:t>
            </a:r>
            <a:r>
              <a:rPr lang="en-US" altLang="ko-KR" sz="1600" u="sng" dirty="0" smtClean="0">
                <a:hlinkClick r:id="rId3"/>
              </a:rPr>
              <a:t>learn.adafruit.com/adafruit-neopixel-uberguide/overview</a:t>
            </a:r>
            <a:endParaRPr lang="en-US" altLang="ko-KR" sz="1600" u="sng" dirty="0" smtClean="0"/>
          </a:p>
          <a:p>
            <a:endParaRPr lang="en-US" altLang="ko-KR" sz="1600" u="sng" dirty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505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2 </a:t>
            </a:r>
            <a:r>
              <a:rPr lang="ko-KR" altLang="en-US" sz="2400" b="1" dirty="0" smtClean="0"/>
              <a:t>라이브러리 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" y="765814"/>
            <a:ext cx="9036496" cy="536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24328" y="5755290"/>
            <a:ext cx="1440160" cy="398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93606" y="57849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다운로드 받을 수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2 </a:t>
            </a:r>
            <a:r>
              <a:rPr lang="ko-KR" altLang="en-US" sz="2400" b="1" dirty="0" smtClean="0"/>
              <a:t>라이브러리 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3910898" cy="156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7504" y="2949612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라이브러리를 사용하기 전에 폴더 명이 기본 문자들과 숫자로 이루어 져 있는지 확인해야 </a:t>
            </a:r>
            <a:r>
              <a:rPr lang="ko-KR" altLang="en-US" dirty="0"/>
              <a:t>한</a:t>
            </a:r>
            <a:r>
              <a:rPr lang="ko-KR" altLang="ko-KR" dirty="0" smtClean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Adafruit_NeoPixel</a:t>
            </a:r>
            <a:r>
              <a:rPr lang="en-US" altLang="ko-KR" dirty="0"/>
              <a:t>-master</a:t>
            </a:r>
            <a:r>
              <a:rPr lang="ko-KR" altLang="ko-KR" dirty="0"/>
              <a:t>는 이름을 바꾸거나</a:t>
            </a:r>
            <a:r>
              <a:rPr lang="en-US" altLang="ko-KR" dirty="0"/>
              <a:t>, _</a:t>
            </a:r>
            <a:r>
              <a:rPr lang="ko-KR" altLang="ko-KR" dirty="0"/>
              <a:t>와 </a:t>
            </a:r>
            <a:r>
              <a:rPr lang="en-US" altLang="ko-KR" dirty="0"/>
              <a:t>–</a:t>
            </a:r>
            <a:r>
              <a:rPr lang="ko-KR" altLang="ko-KR" dirty="0"/>
              <a:t>를 제거</a:t>
            </a:r>
            <a:r>
              <a:rPr lang="en-US" altLang="ko-KR" dirty="0"/>
              <a:t>(</a:t>
            </a:r>
            <a:r>
              <a:rPr lang="en-US" altLang="ko-KR" dirty="0" err="1"/>
              <a:t>AdafruitNeoPixelmaster</a:t>
            </a:r>
            <a:r>
              <a:rPr lang="en-US" altLang="ko-KR" dirty="0"/>
              <a:t>) </a:t>
            </a:r>
            <a:r>
              <a:rPr lang="ko-KR" altLang="ko-KR" dirty="0"/>
              <a:t>해 </a:t>
            </a:r>
            <a:r>
              <a:rPr lang="ko-KR" altLang="ko-KR" dirty="0" smtClean="0"/>
              <a:t>주어야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소프트웨어에서 인식한</a:t>
            </a:r>
            <a:r>
              <a:rPr lang="ko-KR" altLang="ko-KR" dirty="0" smtClean="0"/>
              <a:t>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0872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압축을 푼 후에</a:t>
            </a:r>
            <a:r>
              <a:rPr lang="en-US" altLang="ko-KR" dirty="0" smtClean="0"/>
              <a:t>… 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50369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Arduino </a:t>
            </a:r>
            <a:r>
              <a:rPr lang="en-US" altLang="ko-KR" dirty="0"/>
              <a:t>– libraries </a:t>
            </a:r>
            <a:r>
              <a:rPr lang="ko-KR" altLang="ko-KR" dirty="0"/>
              <a:t>폴더에 폴더를 </a:t>
            </a:r>
            <a:r>
              <a:rPr lang="ko-KR" altLang="ko-KR" dirty="0" smtClean="0"/>
              <a:t>복사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r>
              <a:rPr lang="ko-KR" altLang="en-US" dirty="0" smtClean="0"/>
              <a:t>그리고 </a:t>
            </a:r>
            <a:r>
              <a:rPr lang="ko-KR" altLang="ko-KR" dirty="0" err="1" smtClean="0"/>
              <a:t>아두이노</a:t>
            </a:r>
            <a:r>
              <a:rPr lang="ko-KR" altLang="ko-KR" dirty="0" smtClean="0"/>
              <a:t> </a:t>
            </a:r>
            <a:r>
              <a:rPr lang="ko-KR" altLang="ko-KR" dirty="0"/>
              <a:t>소프트웨어를 다시 </a:t>
            </a:r>
            <a:r>
              <a:rPr lang="ko-KR" altLang="ko-KR" dirty="0" smtClean="0"/>
              <a:t>시작</a:t>
            </a:r>
            <a:r>
              <a:rPr lang="en-US" altLang="ko-KR" dirty="0" smtClean="0"/>
              <a:t>. </a:t>
            </a:r>
            <a:r>
              <a:rPr lang="ko-KR" altLang="ko-KR" dirty="0" smtClean="0"/>
              <a:t>파일 </a:t>
            </a:r>
            <a:r>
              <a:rPr lang="en-US" altLang="ko-KR" dirty="0"/>
              <a:t>– </a:t>
            </a:r>
            <a:r>
              <a:rPr lang="ko-KR" altLang="ko-KR" dirty="0"/>
              <a:t>예제에서 설치된 라이브러리와 예제를 </a:t>
            </a:r>
            <a:r>
              <a:rPr lang="ko-KR" altLang="en-US" dirty="0" smtClean="0"/>
              <a:t>확인 가능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786941"/>
            <a:ext cx="3521377" cy="42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0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58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3 </a:t>
            </a:r>
            <a:r>
              <a:rPr lang="ko-KR" altLang="en-US" sz="2400" b="1" dirty="0" err="1" smtClean="0"/>
              <a:t>아두이노의</a:t>
            </a:r>
            <a:r>
              <a:rPr lang="ko-KR" altLang="en-US" sz="2400" b="1" dirty="0" smtClean="0"/>
              <a:t> 변수들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83576"/>
              </p:ext>
            </p:extLst>
          </p:nvPr>
        </p:nvGraphicFramePr>
        <p:xfrm>
          <a:off x="334817" y="908720"/>
          <a:ext cx="841364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549"/>
                <a:gridCol w="718521"/>
                <a:gridCol w="48905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데이터형태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</a:rPr>
                        <a:t>범위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-32768 ~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32767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0 ~ 65535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long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-2147483648 ~ 2147483647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unsigned long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0 ~ 4294967295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float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-3.4028235E+38 ~ 3.4028235E+38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double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-3.4028235E+38 ~ 3.4028235E+38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/ true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char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-128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 ~ 127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byte (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0 ~ 255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string (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문자형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배열 내의 문자를 지원한다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5301208"/>
            <a:ext cx="3438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가장 많이 사용하는 데이터 유형은 </a:t>
            </a:r>
            <a:r>
              <a:rPr lang="en-US" altLang="ko-KR" sz="1500" dirty="0" err="1" smtClean="0"/>
              <a:t>int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889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726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4 </a:t>
            </a:r>
            <a:r>
              <a:rPr lang="ko-KR" altLang="en-US" sz="2400" b="1" dirty="0" err="1" smtClean="0"/>
              <a:t>아두이노의</a:t>
            </a:r>
            <a:r>
              <a:rPr lang="ko-KR" altLang="en-US" sz="2400" b="1" dirty="0" smtClean="0"/>
              <a:t> 배열 및 문자열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34067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여러 개의 값을 만들어서 사용할 때</a:t>
            </a:r>
            <a:endParaRPr lang="en-US" altLang="ko-KR" sz="1500" dirty="0" smtClean="0"/>
          </a:p>
          <a:p>
            <a:r>
              <a:rPr lang="ko-KR" altLang="en-US" sz="1500" dirty="0" smtClean="0"/>
              <a:t>좀 더 스마트하게 프로그래밍을 할 때</a:t>
            </a:r>
            <a:endParaRPr lang="en-US" altLang="ko-KR" sz="1500" dirty="0" smtClean="0"/>
          </a:p>
          <a:p>
            <a:r>
              <a:rPr lang="en-US" altLang="ko-KR" sz="1500" dirty="0" smtClean="0"/>
              <a:t>&gt;&gt; </a:t>
            </a:r>
            <a:r>
              <a:rPr lang="ko-KR" altLang="en-US" sz="1500" b="1" dirty="0" smtClean="0"/>
              <a:t>배열</a:t>
            </a:r>
            <a:endParaRPr lang="ko-KR" altLang="en-US" sz="1500" b="1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060848"/>
            <a:ext cx="8208912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2254073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int</a:t>
            </a:r>
            <a:r>
              <a:rPr lang="en-US" altLang="ko-KR" sz="1500" dirty="0"/>
              <a:t> inputs[3] = {2, 3, 4</a:t>
            </a:r>
            <a:r>
              <a:rPr lang="en-US" altLang="ko-KR" sz="1500" dirty="0" smtClean="0"/>
              <a:t>}; </a:t>
            </a:r>
            <a:r>
              <a:rPr lang="en-US" altLang="ko-KR" sz="1500" dirty="0" smtClean="0">
                <a:solidFill>
                  <a:srgbClr val="FF0000"/>
                </a:solidFill>
              </a:rPr>
              <a:t>//</a:t>
            </a:r>
            <a:r>
              <a:rPr lang="ko-KR" altLang="en-US" sz="1500" dirty="0" smtClean="0">
                <a:solidFill>
                  <a:srgbClr val="FF0000"/>
                </a:solidFill>
              </a:rPr>
              <a:t>입력 핀을 배열로 지정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outputs[3] = {5, 6, 7</a:t>
            </a:r>
            <a:r>
              <a:rPr lang="en-US" altLang="ko-KR" sz="1500" dirty="0" smtClean="0"/>
              <a:t>}; </a:t>
            </a:r>
            <a:r>
              <a:rPr lang="en-US" altLang="ko-KR" sz="1500" dirty="0" smtClean="0">
                <a:solidFill>
                  <a:srgbClr val="FF0000"/>
                </a:solidFill>
              </a:rPr>
              <a:t>//</a:t>
            </a:r>
            <a:r>
              <a:rPr lang="ko-KR" altLang="en-US" sz="1500" dirty="0" smtClean="0">
                <a:solidFill>
                  <a:srgbClr val="FF0000"/>
                </a:solidFill>
              </a:rPr>
              <a:t>출력 핀을 배열로 지정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void setup()</a:t>
            </a:r>
          </a:p>
          <a:p>
            <a:r>
              <a:rPr lang="en-US" altLang="ko-KR" sz="1500" dirty="0"/>
              <a:t>{</a:t>
            </a:r>
          </a:p>
          <a:p>
            <a:r>
              <a:rPr lang="en-US" altLang="ko-KR" sz="1500" dirty="0"/>
              <a:t> for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&lt; 3; </a:t>
            </a:r>
            <a:r>
              <a:rPr lang="en-US" altLang="ko-KR" sz="1500" dirty="0" err="1"/>
              <a:t>i</a:t>
            </a:r>
            <a:r>
              <a:rPr lang="en-US" altLang="ko-KR" sz="1500" dirty="0" smtClean="0"/>
              <a:t>++) // </a:t>
            </a:r>
            <a:r>
              <a:rPr lang="en-US" altLang="ko-KR" sz="1500" dirty="0" err="1" smtClean="0"/>
              <a:t>i</a:t>
            </a:r>
            <a:r>
              <a:rPr lang="ko-KR" altLang="en-US" sz="1500" dirty="0" smtClean="0"/>
              <a:t>가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에서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보다 작을 때까지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씩 증가시킴</a:t>
            </a:r>
            <a:endParaRPr lang="en-US" altLang="ko-KR" sz="1500" dirty="0"/>
          </a:p>
          <a:p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pinMode</a:t>
            </a:r>
            <a:r>
              <a:rPr lang="en-US" altLang="ko-KR" sz="1500" dirty="0"/>
              <a:t>(inputs[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INPUT); 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pinMode</a:t>
            </a:r>
            <a:r>
              <a:rPr lang="en-US" altLang="ko-KR" sz="1500" dirty="0"/>
              <a:t>(outputs[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OUTPUT);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digitalWrite</a:t>
            </a:r>
            <a:r>
              <a:rPr lang="en-US" altLang="ko-KR" sz="1500" dirty="0"/>
              <a:t>(inputs[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HIGH</a:t>
            </a:r>
            <a:r>
              <a:rPr lang="en-US" altLang="ko-KR" sz="1500" dirty="0" smtClean="0"/>
              <a:t>); </a:t>
            </a:r>
            <a:r>
              <a:rPr lang="en-US" altLang="ko-KR" sz="1500" dirty="0" smtClean="0">
                <a:solidFill>
                  <a:srgbClr val="FF0000"/>
                </a:solidFill>
              </a:rPr>
              <a:t>//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풀업저항을</a:t>
            </a:r>
            <a:r>
              <a:rPr lang="ko-KR" altLang="en-US" sz="1500" dirty="0" smtClean="0">
                <a:solidFill>
                  <a:srgbClr val="FF0000"/>
                </a:solidFill>
              </a:rPr>
              <a:t> 만들어서 버튼이 눌렸을 때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로직값이</a:t>
            </a:r>
            <a:r>
              <a:rPr lang="ko-KR" altLang="en-US" sz="1500" dirty="0" smtClean="0">
                <a:solidFill>
                  <a:srgbClr val="FF0000"/>
                </a:solidFill>
              </a:rPr>
              <a:t> 분명하게 함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}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5294202" y="2220828"/>
            <a:ext cx="304692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void loop()</a:t>
            </a:r>
          </a:p>
          <a:p>
            <a:r>
              <a:rPr lang="en-US" altLang="ko-KR" sz="1500" dirty="0"/>
              <a:t>{</a:t>
            </a:r>
          </a:p>
          <a:p>
            <a:r>
              <a:rPr lang="en-US" altLang="ko-KR" sz="1500" dirty="0"/>
              <a:t> for 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= 0;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</a:t>
            </a:r>
            <a:r>
              <a:rPr lang="en-US" altLang="ko-KR" sz="1500" dirty="0" smtClean="0"/>
              <a:t>3;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 </a:t>
            </a:r>
          </a:p>
          <a:p>
            <a:r>
              <a:rPr lang="en-US" altLang="ko-KR" sz="1500" dirty="0"/>
              <a:t> {</a:t>
            </a:r>
          </a:p>
          <a:p>
            <a:r>
              <a:rPr lang="en-US" altLang="ko-KR" sz="1500" dirty="0"/>
              <a:t>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val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digitalRead</a:t>
            </a:r>
            <a:r>
              <a:rPr lang="en-US" altLang="ko-KR" sz="1500" dirty="0"/>
              <a:t>(inputs[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]);</a:t>
            </a:r>
          </a:p>
          <a:p>
            <a:r>
              <a:rPr lang="en-US" altLang="ko-KR" sz="1500" dirty="0"/>
              <a:t>  if (</a:t>
            </a:r>
            <a:r>
              <a:rPr lang="en-US" altLang="ko-KR" sz="1500" dirty="0" err="1"/>
              <a:t>val</a:t>
            </a:r>
            <a:r>
              <a:rPr lang="en-US" altLang="ko-KR" sz="1500" dirty="0"/>
              <a:t> == LOW)</a:t>
            </a:r>
          </a:p>
          <a:p>
            <a:r>
              <a:rPr lang="en-US" altLang="ko-KR" sz="1500" dirty="0"/>
              <a:t> 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digitalWrite</a:t>
            </a:r>
            <a:r>
              <a:rPr lang="en-US" altLang="ko-KR" sz="1500" dirty="0"/>
              <a:t>(outputs[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HIGH);</a:t>
            </a:r>
          </a:p>
          <a:p>
            <a:r>
              <a:rPr lang="en-US" altLang="ko-KR" sz="1500" dirty="0"/>
              <a:t>   } </a:t>
            </a:r>
          </a:p>
          <a:p>
            <a:r>
              <a:rPr lang="en-US" altLang="ko-KR" sz="1500" dirty="0"/>
              <a:t>   else</a:t>
            </a:r>
          </a:p>
          <a:p>
            <a:r>
              <a:rPr lang="en-US" altLang="ko-KR" sz="1500" dirty="0"/>
              <a:t>   {</a:t>
            </a:r>
          </a:p>
          <a:p>
            <a:r>
              <a:rPr lang="en-US" altLang="ko-KR" sz="1500" dirty="0"/>
              <a:t>     </a:t>
            </a:r>
            <a:r>
              <a:rPr lang="en-US" altLang="ko-KR" sz="1500" dirty="0" err="1"/>
              <a:t>digitalWrite</a:t>
            </a:r>
            <a:r>
              <a:rPr lang="en-US" altLang="ko-KR" sz="1500" dirty="0"/>
              <a:t>(outputs[</a:t>
            </a:r>
            <a:r>
              <a:rPr lang="en-US" altLang="ko-KR" sz="1500" dirty="0" err="1"/>
              <a:t>i</a:t>
            </a:r>
            <a:r>
              <a:rPr lang="en-US" altLang="ko-KR" sz="1500" dirty="0"/>
              <a:t>], LOW);</a:t>
            </a:r>
          </a:p>
          <a:p>
            <a:r>
              <a:rPr lang="en-US" altLang="ko-KR" sz="1500" dirty="0"/>
              <a:t>   }</a:t>
            </a:r>
          </a:p>
          <a:p>
            <a:r>
              <a:rPr lang="en-US" altLang="ko-KR" sz="1500" dirty="0"/>
              <a:t> }</a:t>
            </a:r>
          </a:p>
          <a:p>
            <a:r>
              <a:rPr lang="en-US" altLang="ko-KR" sz="1500" dirty="0"/>
              <a:t>}</a:t>
            </a:r>
          </a:p>
          <a:p>
            <a:endParaRPr lang="ko-KR" altLang="en-US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732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91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4 </a:t>
            </a:r>
            <a:r>
              <a:rPr lang="ko-KR" altLang="en-US" sz="2400" b="1" dirty="0" smtClean="0"/>
              <a:t>아스키 코드 </a:t>
            </a:r>
            <a:r>
              <a:rPr lang="en-US" altLang="ko-KR" sz="2400" b="1" dirty="0" smtClean="0"/>
              <a:t>(ASCII) </a:t>
            </a:r>
            <a:r>
              <a:rPr lang="ko-KR" altLang="en-US" sz="2400" b="1" dirty="0" smtClean="0"/>
              <a:t>의 이해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908720"/>
            <a:ext cx="885761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아스키</a:t>
            </a:r>
            <a:r>
              <a:rPr lang="en-US" altLang="ko-KR" dirty="0" smtClean="0"/>
              <a:t>(ASCII)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American Standard Code for Information Interchange</a:t>
            </a:r>
            <a:r>
              <a:rPr lang="ko-KR" altLang="en-US" dirty="0" smtClean="0"/>
              <a:t>의 약자로써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문자를 숫자로 변형해서 전송하는 표준 코드이다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시리얼통신을 통해서 문자를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받아서 처리하는 경우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아스키코드를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보내기 위해서는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라는 값을 비트로 처리해서 </a:t>
            </a:r>
            <a:endParaRPr lang="en-US" altLang="ko-KR" dirty="0" smtClean="0"/>
          </a:p>
          <a:p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754532"/>
            <a:ext cx="5184576" cy="3538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00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3. 5 </a:t>
            </a:r>
            <a:r>
              <a:rPr lang="ko-KR" altLang="en-US" sz="2400" b="1" dirty="0" smtClean="0"/>
              <a:t>아두이노 함수 만들기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908720"/>
            <a:ext cx="879279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 </a:t>
            </a:r>
            <a:r>
              <a:rPr lang="en-US" altLang="ko-KR" b="1" dirty="0"/>
              <a:t>setup</a:t>
            </a:r>
            <a:r>
              <a:rPr lang="en-US" altLang="ko-KR" dirty="0"/>
              <a:t>(){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void</a:t>
            </a:r>
            <a:r>
              <a:rPr lang="en-US" altLang="ko-KR" dirty="0"/>
              <a:t> </a:t>
            </a:r>
            <a:r>
              <a:rPr lang="en-US" altLang="ko-KR" b="1" dirty="0"/>
              <a:t>loop</a:t>
            </a:r>
            <a:r>
              <a:rPr lang="en-US" altLang="ko-KR" dirty="0"/>
              <a:t>() 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int</a:t>
            </a:r>
            <a:r>
              <a:rPr lang="en-US" altLang="ko-KR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 = 2;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int</a:t>
            </a:r>
            <a:r>
              <a:rPr lang="en-US" altLang="ko-KR" dirty="0"/>
              <a:t> j = 3;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int</a:t>
            </a:r>
            <a:r>
              <a:rPr lang="en-US" altLang="ko-KR" dirty="0"/>
              <a:t> k;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 </a:t>
            </a:r>
            <a:r>
              <a:rPr lang="en-US" altLang="ko-KR" dirty="0">
                <a:solidFill>
                  <a:srgbClr val="FF0000"/>
                </a:solidFill>
              </a:rPr>
              <a:t>k = </a:t>
            </a:r>
            <a:r>
              <a:rPr lang="en-US" altLang="ko-KR" dirty="0" err="1">
                <a:solidFill>
                  <a:srgbClr val="FF0000"/>
                </a:solidFill>
              </a:rPr>
              <a:t>myMultiplyFunction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, j);</a:t>
            </a:r>
            <a:r>
              <a:rPr lang="en-US" altLang="ko-KR" dirty="0"/>
              <a:t> 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함수를 부르며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결과값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리턴값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k </a:t>
            </a:r>
            <a:r>
              <a:rPr lang="ko-KR" altLang="en-US" b="1" dirty="0" smtClean="0"/>
              <a:t>변수에 저장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>  </a:t>
            </a:r>
            <a:r>
              <a:rPr lang="en-US" altLang="ko-KR" dirty="0" err="1"/>
              <a:t>Serial.println</a:t>
            </a:r>
            <a:r>
              <a:rPr lang="en-US" altLang="ko-KR" dirty="0"/>
              <a:t>(k</a:t>
            </a:r>
            <a:r>
              <a:rPr lang="en-US" altLang="ko-KR" dirty="0" smtClean="0"/>
              <a:t>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b="1" dirty="0" smtClean="0"/>
              <a:t>// </a:t>
            </a:r>
            <a:r>
              <a:rPr lang="ko-KR" altLang="en-US" b="1" dirty="0" smtClean="0"/>
              <a:t>함수를 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한다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myMultiplyFunction</a:t>
            </a:r>
            <a:r>
              <a:rPr lang="ko-KR" altLang="en-US" b="1" dirty="0" smtClean="0"/>
              <a:t>이라는 함수는 </a:t>
            </a:r>
            <a:r>
              <a:rPr lang="en-US" altLang="ko-KR" b="1" dirty="0" smtClean="0"/>
              <a:t>x 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y </a:t>
            </a:r>
            <a:r>
              <a:rPr lang="ko-KR" altLang="en-US" b="1" dirty="0" smtClean="0"/>
              <a:t>라는 인자를 받아서</a:t>
            </a:r>
            <a:endParaRPr lang="en-US" altLang="ko-KR" b="1" dirty="0" smtClean="0"/>
          </a:p>
          <a:p>
            <a:r>
              <a:rPr lang="en-US" altLang="ko-KR" b="1" dirty="0" smtClean="0"/>
              <a:t>// </a:t>
            </a:r>
            <a:r>
              <a:rPr lang="ko-KR" altLang="en-US" b="1" dirty="0" smtClean="0"/>
              <a:t>곱한 후에 그 결과인 </a:t>
            </a:r>
            <a:r>
              <a:rPr lang="en-US" altLang="ko-KR" b="1" dirty="0" smtClean="0"/>
              <a:t>result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리턴한다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myMultiplyFunction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 x, 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 y</a:t>
            </a:r>
            <a:r>
              <a:rPr lang="en-US" altLang="ko-KR" dirty="0" smtClean="0">
                <a:solidFill>
                  <a:srgbClr val="FF0000"/>
                </a:solidFill>
              </a:rPr>
              <a:t>){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  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 result;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  result = x * y;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  return result;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</TotalTime>
  <Words>1383</Words>
  <Application>Microsoft Office PowerPoint</Application>
  <PresentationFormat>화면 슬라이드 쇼(4:3)</PresentationFormat>
  <Paragraphs>298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roboholic</cp:lastModifiedBy>
  <cp:revision>46</cp:revision>
  <dcterms:created xsi:type="dcterms:W3CDTF">2014-11-02T01:27:57Z</dcterms:created>
  <dcterms:modified xsi:type="dcterms:W3CDTF">2014-11-17T00:11:54Z</dcterms:modified>
</cp:coreProperties>
</file>