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7" r:id="rId2"/>
    <p:sldId id="256" r:id="rId3"/>
    <p:sldId id="288" r:id="rId4"/>
    <p:sldId id="287" r:id="rId5"/>
    <p:sldId id="289" r:id="rId6"/>
    <p:sldId id="290" r:id="rId7"/>
    <p:sldId id="291" r:id="rId8"/>
    <p:sldId id="292" r:id="rId9"/>
    <p:sldId id="294" r:id="rId10"/>
    <p:sldId id="293" r:id="rId11"/>
    <p:sldId id="295" r:id="rId12"/>
    <p:sldId id="296" r:id="rId13"/>
    <p:sldId id="301" r:id="rId14"/>
    <p:sldId id="302" r:id="rId15"/>
    <p:sldId id="297" r:id="rId16"/>
    <p:sldId id="298" r:id="rId17"/>
    <p:sldId id="299" r:id="rId18"/>
    <p:sldId id="300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0CBEB-7E9A-4493-BEF5-742890DBF7A2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190EF-86C0-4901-94FC-F04F4730C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375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21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90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79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92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92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77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0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3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9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0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17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55D4B-69C7-440C-95EB-E63D7C0BDA9E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1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assets/511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gif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1760" y="2814027"/>
            <a:ext cx="4003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아두이노 종결 키트 매뉴얼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CHAPTER </a:t>
            </a:r>
            <a:r>
              <a:rPr lang="en-US" altLang="ko-KR" sz="2400" b="1" dirty="0" smtClean="0"/>
              <a:t>4. </a:t>
            </a:r>
            <a:r>
              <a:rPr lang="ko-KR" altLang="en-US" sz="2400" b="1" dirty="0" smtClean="0"/>
              <a:t>디지털 입출력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335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</a:t>
            </a:r>
            <a:r>
              <a:rPr lang="en-US" altLang="ko-KR" sz="2400" dirty="0" smtClean="0"/>
              <a:t>4. 8 </a:t>
            </a:r>
            <a:r>
              <a:rPr lang="ko-KR" altLang="en-US" sz="2400" b="1" dirty="0" smtClean="0"/>
              <a:t>버튼 입력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5076056" y="1844824"/>
            <a:ext cx="3744416" cy="41044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2;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LED = 11;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setup()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INPUT);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(LED, OUTPUT);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loop()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buttoninput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digitalRead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if 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buttoninput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HIGH)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(LED, HIGH);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else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(LED, LOW);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4214009"/>
            <a:ext cx="4392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준비물</a:t>
            </a:r>
            <a:r>
              <a:rPr lang="en-US" altLang="ko-KR" sz="1400" dirty="0"/>
              <a:t>: </a:t>
            </a:r>
            <a:r>
              <a:rPr lang="en-US" sz="1400" dirty="0"/>
              <a:t>Uno R3, USB cable, push button, 10K </a:t>
            </a:r>
            <a:r>
              <a:rPr lang="ko-KR" altLang="en-US" sz="1400" dirty="0"/>
              <a:t>저항</a:t>
            </a:r>
            <a:r>
              <a:rPr lang="en-US" sz="1400" dirty="0"/>
              <a:t>, </a:t>
            </a:r>
            <a:endParaRPr lang="en-US" sz="1400" dirty="0" smtClean="0"/>
          </a:p>
          <a:p>
            <a:r>
              <a:rPr lang="en-US" sz="1400" dirty="0" smtClean="0"/>
              <a:t>red </a:t>
            </a:r>
            <a:r>
              <a:rPr lang="en-US" sz="1400" dirty="0"/>
              <a:t>LED, 220Ohm </a:t>
            </a:r>
            <a:r>
              <a:rPr lang="ko-KR" altLang="en-US" sz="1400" dirty="0"/>
              <a:t>저항</a:t>
            </a:r>
            <a:r>
              <a:rPr lang="en-US" sz="1400" dirty="0"/>
              <a:t>, </a:t>
            </a:r>
            <a:r>
              <a:rPr lang="ko-KR" altLang="en-US" sz="1400" dirty="0"/>
              <a:t>점퍼선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908720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푸쉬버튼이 열려 있을 </a:t>
            </a:r>
            <a:r>
              <a:rPr lang="ko-KR" altLang="en-US" sz="1400" b="1" dirty="0" smtClean="0"/>
              <a:t>때 </a:t>
            </a:r>
            <a:r>
              <a:rPr lang="en-US" sz="1400" b="1" dirty="0" smtClean="0"/>
              <a:t>(</a:t>
            </a:r>
            <a:r>
              <a:rPr lang="ko-KR" altLang="en-US" sz="1400" b="1" dirty="0"/>
              <a:t>안눌려진 상태</a:t>
            </a:r>
            <a:r>
              <a:rPr lang="en-US" sz="1400" b="1" dirty="0"/>
              <a:t>) </a:t>
            </a:r>
            <a:r>
              <a:rPr lang="ko-KR" altLang="en-US" sz="1400" b="1" dirty="0"/>
              <a:t>버튼의 두 다리 사이는 연결되지 않은 </a:t>
            </a:r>
            <a:r>
              <a:rPr lang="ko-KR" altLang="en-US" sz="1400" b="1" dirty="0" smtClean="0"/>
              <a:t>상태</a:t>
            </a:r>
            <a:r>
              <a:rPr lang="en-US" altLang="ko-KR" sz="1400" b="1" dirty="0" smtClean="0"/>
              <a:t>.</a:t>
            </a:r>
          </a:p>
          <a:p>
            <a:r>
              <a:rPr lang="ko-KR" altLang="en-US" sz="1400" b="1" dirty="0" smtClean="0"/>
              <a:t>풀다운 </a:t>
            </a:r>
            <a:r>
              <a:rPr lang="ko-KR" altLang="en-US" sz="1400" b="1" dirty="0"/>
              <a:t>저항을 쓰지 않으면</a:t>
            </a:r>
            <a:r>
              <a:rPr lang="en-US" sz="1400" b="1" dirty="0"/>
              <a:t>, </a:t>
            </a:r>
            <a:r>
              <a:rPr lang="ko-KR" altLang="en-US" sz="1400" b="1" dirty="0"/>
              <a:t>핀의 논리적인 값은 매우 </a:t>
            </a:r>
            <a:r>
              <a:rPr lang="ko-KR" altLang="en-US" sz="1400" b="1" dirty="0" smtClean="0"/>
              <a:t>애매모호해짐</a:t>
            </a:r>
            <a:r>
              <a:rPr lang="en-US" altLang="ko-KR" sz="1400" b="1" dirty="0" smtClean="0"/>
              <a:t>(float </a:t>
            </a:r>
            <a:r>
              <a:rPr lang="ko-KR" altLang="en-US" sz="1400" b="1" dirty="0" smtClean="0"/>
              <a:t>상</a:t>
            </a:r>
            <a:r>
              <a:rPr lang="ko-KR" altLang="en-US" sz="1400" b="1" dirty="0"/>
              <a:t>태</a:t>
            </a:r>
            <a:r>
              <a:rPr lang="en-US" altLang="ko-KR" sz="1400" b="1" dirty="0" smtClean="0"/>
              <a:t>)</a:t>
            </a:r>
            <a:r>
              <a:rPr lang="en-US" sz="1400" b="1" dirty="0" smtClean="0"/>
              <a:t>. </a:t>
            </a:r>
          </a:p>
          <a:p>
            <a:r>
              <a:rPr lang="ko-KR" altLang="en-US" sz="1400" b="1" dirty="0" smtClean="0"/>
              <a:t>아두이노의 </a:t>
            </a:r>
            <a:r>
              <a:rPr lang="ko-KR" altLang="en-US" sz="1400" b="1" dirty="0"/>
              <a:t>핀이 </a:t>
            </a:r>
            <a:r>
              <a:rPr lang="en-US" sz="1400" b="1" dirty="0"/>
              <a:t>LOW </a:t>
            </a:r>
            <a:r>
              <a:rPr lang="ko-KR" altLang="en-US" sz="1400" b="1" dirty="0"/>
              <a:t>신호라는 확신을 주기 위해 </a:t>
            </a:r>
            <a:r>
              <a:rPr lang="en-US" sz="1400" b="1" dirty="0"/>
              <a:t>10K </a:t>
            </a:r>
            <a:r>
              <a:rPr lang="ko-KR" altLang="en-US" sz="1400" b="1" dirty="0"/>
              <a:t>저항을 풀다운 저항으로 </a:t>
            </a:r>
            <a:r>
              <a:rPr lang="ko-KR" altLang="en-US" sz="1400" b="1" dirty="0" smtClean="0"/>
              <a:t>사용</a:t>
            </a:r>
            <a:r>
              <a:rPr lang="en-US" sz="1400" b="1" dirty="0" smtClean="0"/>
              <a:t>. </a:t>
            </a:r>
          </a:p>
          <a:p>
            <a:r>
              <a:rPr lang="ko-KR" altLang="en-US" sz="1400" b="1" dirty="0" smtClean="0"/>
              <a:t>풀업저항이 </a:t>
            </a:r>
            <a:r>
              <a:rPr lang="en-US" sz="1400" b="1" dirty="0"/>
              <a:t>HIGH </a:t>
            </a:r>
            <a:r>
              <a:rPr lang="ko-KR" altLang="en-US" sz="1400" b="1" dirty="0"/>
              <a:t>상태를 유지 해 줄 것이고 버튼이 눌리게 되면 </a:t>
            </a:r>
            <a:r>
              <a:rPr lang="en-US" sz="1400" b="1" dirty="0"/>
              <a:t>LOW</a:t>
            </a:r>
            <a:r>
              <a:rPr lang="ko-KR" altLang="en-US" sz="1400" b="1" dirty="0"/>
              <a:t>가 </a:t>
            </a:r>
            <a:r>
              <a:rPr lang="ko-KR" altLang="en-US" sz="1400" b="1" dirty="0" smtClean="0"/>
              <a:t>됨</a:t>
            </a:r>
            <a:r>
              <a:rPr lang="en-US" altLang="ko-KR" sz="1400" b="1" dirty="0" smtClean="0"/>
              <a:t>.</a:t>
            </a:r>
            <a:r>
              <a:rPr lang="en-US" sz="1400" b="1" dirty="0" smtClean="0"/>
              <a:t> </a:t>
            </a:r>
            <a:endParaRPr lang="en-US" sz="1400" b="1" dirty="0"/>
          </a:p>
        </p:txBody>
      </p:sp>
      <p:pic>
        <p:nvPicPr>
          <p:cNvPr id="10" name="그림 3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4679950" cy="23691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3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06" y="4797152"/>
            <a:ext cx="2624920" cy="13063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77776" y="5634555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다리가 긴 쪽이 </a:t>
            </a:r>
            <a:r>
              <a:rPr lang="en-US" altLang="ko-KR" sz="1200" dirty="0" smtClean="0"/>
              <a:t>anode (+)</a:t>
            </a:r>
          </a:p>
          <a:p>
            <a:r>
              <a:rPr lang="ko-KR" altLang="en-US" sz="1200" dirty="0" smtClean="0"/>
              <a:t>짧은 쪽이 </a:t>
            </a:r>
            <a:r>
              <a:rPr lang="en-US" altLang="ko-KR" sz="1200" dirty="0" smtClean="0"/>
              <a:t>cathode (-)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066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5221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</a:t>
            </a:r>
            <a:r>
              <a:rPr lang="en-US" altLang="ko-KR" sz="2400" dirty="0" smtClean="0"/>
              <a:t>4. 9 </a:t>
            </a:r>
            <a:r>
              <a:rPr lang="ko-KR" altLang="en-US" sz="2400" b="1" dirty="0" smtClean="0"/>
              <a:t>기울기센서로 </a:t>
            </a:r>
            <a:r>
              <a:rPr lang="en-US" altLang="ko-KR" sz="2400" b="1" dirty="0" smtClean="0"/>
              <a:t>LED </a:t>
            </a:r>
            <a:r>
              <a:rPr lang="ko-KR" altLang="en-US" sz="2400" b="1" dirty="0" smtClean="0"/>
              <a:t>켜기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5076056" y="1844824"/>
            <a:ext cx="3744416" cy="41044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LED = 2;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tilt = 12;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setup()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(LED,OUTPUT); // set digital 2 for LED output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(tilt, INPUT); // set digital 12 for tilt sensing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loop()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if(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digitalRead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(tilt) == HIGH)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(LED,HIGH);//light up led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else//otherwise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(LED,LOW);//turn off led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520" y="4345940"/>
            <a:ext cx="4520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준비물</a:t>
            </a:r>
            <a:r>
              <a:rPr lang="en-US" altLang="ko-KR" sz="1400" dirty="0"/>
              <a:t>: </a:t>
            </a:r>
            <a:r>
              <a:rPr lang="en-US" sz="1400" dirty="0"/>
              <a:t>Uno R3, USB cable, </a:t>
            </a:r>
            <a:r>
              <a:rPr lang="ko-KR" altLang="en-US" sz="1400" dirty="0"/>
              <a:t>브레드보드</a:t>
            </a:r>
            <a:r>
              <a:rPr lang="en-US" sz="1400" dirty="0"/>
              <a:t>, </a:t>
            </a:r>
            <a:r>
              <a:rPr lang="ko-KR" altLang="en-US" sz="1400" dirty="0"/>
              <a:t>기울기 센서</a:t>
            </a:r>
            <a:r>
              <a:rPr lang="en-US" sz="1400" dirty="0"/>
              <a:t>, </a:t>
            </a:r>
            <a:endParaRPr lang="en-US" sz="1400" dirty="0" smtClean="0"/>
          </a:p>
          <a:p>
            <a:r>
              <a:rPr lang="ko-KR" altLang="en-US" sz="1400" dirty="0" smtClean="0"/>
              <a:t>빨간 </a:t>
            </a:r>
            <a:r>
              <a:rPr lang="en-US" sz="1400" dirty="0"/>
              <a:t>LED, 220Ohm, </a:t>
            </a:r>
            <a:r>
              <a:rPr lang="ko-KR" altLang="en-US" sz="1400" dirty="0"/>
              <a:t>점퍼선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908720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센서가 기울어지면 </a:t>
            </a:r>
            <a:r>
              <a:rPr lang="en-US" altLang="ko-KR" sz="1400" b="1" dirty="0" smtClean="0"/>
              <a:t>LED</a:t>
            </a:r>
            <a:r>
              <a:rPr lang="ko-KR" altLang="en-US" sz="1400" b="1" dirty="0" smtClean="0"/>
              <a:t>가 꺼짐</a:t>
            </a:r>
            <a:endParaRPr lang="en-US" sz="1400" b="1" dirty="0"/>
          </a:p>
        </p:txBody>
      </p:sp>
      <p:pic>
        <p:nvPicPr>
          <p:cNvPr id="10" name="그림 3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4679950" cy="2465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http://www.engineersgarage.com/sites/default/files/imagecache/Original/wysiwyg_imageupload/4214/Mercury-Tilt-Switch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61" y="4878176"/>
            <a:ext cx="2425502" cy="121614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2877776" y="5816297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수은 기울기 센서 원리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068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579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</a:t>
            </a:r>
            <a:r>
              <a:rPr lang="en-US" altLang="ko-KR" sz="2400" dirty="0" smtClean="0"/>
              <a:t>4. 10 </a:t>
            </a:r>
            <a:r>
              <a:rPr lang="en-US" altLang="ko-KR" sz="2400" b="1" dirty="0" smtClean="0"/>
              <a:t>HC-SR04 </a:t>
            </a:r>
            <a:r>
              <a:rPr lang="ko-KR" altLang="en-US" sz="2400" b="1" dirty="0" smtClean="0"/>
              <a:t>초음파 거리센서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4561964"/>
            <a:ext cx="345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준비물</a:t>
            </a:r>
            <a:r>
              <a:rPr lang="en-US" altLang="ko-KR" sz="1400" dirty="0"/>
              <a:t>: Uno R3, USB cable, </a:t>
            </a:r>
            <a:r>
              <a:rPr lang="ko-KR" altLang="en-US" sz="1400" dirty="0"/>
              <a:t>브레드보드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r>
              <a:rPr lang="en-US" altLang="ko-KR" sz="1400" dirty="0" smtClean="0"/>
              <a:t>HC-SR04 </a:t>
            </a:r>
            <a:r>
              <a:rPr lang="ko-KR" altLang="en-US" sz="1400" dirty="0"/>
              <a:t>초음파 거리센서</a:t>
            </a:r>
            <a:r>
              <a:rPr lang="en-US" altLang="ko-KR" sz="1400" dirty="0"/>
              <a:t>, </a:t>
            </a:r>
            <a:r>
              <a:rPr lang="ko-KR" altLang="en-US" sz="1400" dirty="0"/>
              <a:t>점퍼선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908720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초음파를 이용하여 거리를 측정하며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시리얼모니터를 통해서 값을 확인할 수 있다</a:t>
            </a:r>
            <a:r>
              <a:rPr lang="en-US" altLang="ko-KR" sz="1400" b="1" dirty="0" smtClean="0"/>
              <a:t>.</a:t>
            </a:r>
            <a:endParaRPr lang="en-US" sz="1400" b="1" dirty="0"/>
          </a:p>
        </p:txBody>
      </p:sp>
      <p:pic>
        <p:nvPicPr>
          <p:cNvPr id="10" name="그림 4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60960"/>
            <a:ext cx="4679950" cy="2679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042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579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</a:t>
            </a:r>
            <a:r>
              <a:rPr lang="en-US" altLang="ko-KR" sz="2400" dirty="0" smtClean="0"/>
              <a:t>4. 10 </a:t>
            </a:r>
            <a:r>
              <a:rPr lang="en-US" altLang="ko-KR" sz="2400" b="1" dirty="0" smtClean="0"/>
              <a:t>HC-SR04 </a:t>
            </a:r>
            <a:r>
              <a:rPr lang="ko-KR" altLang="en-US" sz="2400" b="1" dirty="0" smtClean="0"/>
              <a:t>초음파 거리센서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23528" y="908720"/>
            <a:ext cx="4032448" cy="4896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8;      //Trig pin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EchoPin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9;         //Echo pin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Duration = 0;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setup(){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TriggerPin,OUTPUT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);//Trigger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an output pin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EchoPin,INPUT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     // Echo is an input pin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Serial.begin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(9600);          // Serial Output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loop(){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LOW);                  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delayMicroseconds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HIGH);  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Trigger pin to HIGH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delayMicroseconds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(10);            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10us high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LOW);   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 pin to HIGH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Duration =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pulseIn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EchoPin,HIGH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Waits for the echo pin to get high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Duration in microseconds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long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Distance_mm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Distance(Duration);   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function to calculate the distance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Serial.print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("Distance = ");             // Output to serial</a:t>
            </a:r>
          </a:p>
          <a:p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60711" y="908720"/>
            <a:ext cx="4032448" cy="4896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Serial.print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Distance_mm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 mm");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delay(1000);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 to do next measurement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Distance(long time)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Calculates the Distance in mm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((time)*(Speed of sound))/ toward and backward of object) * 10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long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DistanceCalc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 variable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DistanceCalc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((time /2.9) / 2);  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Actual calculation in mm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DistanceCalc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time / 74 / 2;        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Actual calculation in inches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DistanceCalc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                 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return calculated value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4011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</a:t>
            </a:r>
            <a:r>
              <a:rPr lang="en-US" altLang="ko-KR" sz="2400" dirty="0" smtClean="0"/>
              <a:t>4. 11 </a:t>
            </a:r>
            <a:r>
              <a:rPr lang="en-US" altLang="ko-KR" sz="2400" b="1" dirty="0" smtClean="0"/>
              <a:t>PIR </a:t>
            </a:r>
            <a:r>
              <a:rPr lang="ko-KR" altLang="en-US" sz="2400" b="1" dirty="0" smtClean="0"/>
              <a:t>모션센서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20" y="908720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PIR </a:t>
            </a:r>
            <a:r>
              <a:rPr lang="ko-KR" altLang="en-US" sz="1400" b="1" dirty="0" smtClean="0"/>
              <a:t>모션센서의 원리</a:t>
            </a:r>
            <a:r>
              <a:rPr lang="en-US" altLang="ko-KR" sz="1400" b="1" dirty="0" smtClean="0"/>
              <a:t>: </a:t>
            </a:r>
            <a:r>
              <a:rPr lang="ko-KR" altLang="en-US" sz="1400" dirty="0" smtClean="0"/>
              <a:t>프리넬 렌즈를 통해서 움직임을 감지하며</a:t>
            </a:r>
            <a:r>
              <a:rPr lang="en-US" altLang="ko-KR" sz="1400" dirty="0" smtClean="0"/>
              <a:t>,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감지하면 디지털 신호를 출력한다</a:t>
            </a:r>
            <a:r>
              <a:rPr lang="en-US" altLang="ko-KR" sz="1400" dirty="0" smtClean="0"/>
              <a:t>. </a:t>
            </a:r>
            <a:endParaRPr lang="en-US" sz="1400" b="1" dirty="0"/>
          </a:p>
        </p:txBody>
      </p:sp>
      <p:pic>
        <p:nvPicPr>
          <p:cNvPr id="10" name="Picture 9" descr="proximity_pirdiagram.jp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55" y="1556792"/>
            <a:ext cx="3649980" cy="33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proximity_pyrosensor.gif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097" y="1340768"/>
            <a:ext cx="2482215" cy="147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2" name="Picture 11" descr="proximity_PIRbackLabeled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17" y="2996951"/>
            <a:ext cx="3841807" cy="31451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405013" y="1340768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PIR </a:t>
            </a:r>
            <a:r>
              <a:rPr lang="ko-KR" altLang="en-US" sz="1200" dirty="0" smtClean="0"/>
              <a:t>센서 안의 </a:t>
            </a:r>
            <a:endParaRPr lang="en-US" altLang="ko-KR" sz="1200" dirty="0" smtClean="0"/>
          </a:p>
          <a:p>
            <a:r>
              <a:rPr lang="ko-KR" altLang="en-US" sz="1200" dirty="0" smtClean="0"/>
              <a:t>적외선 모듈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68344" y="3645024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PIR </a:t>
            </a:r>
            <a:r>
              <a:rPr lang="ko-KR" altLang="en-US" sz="1200" dirty="0" smtClean="0"/>
              <a:t>센서 뒷면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66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4011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</a:t>
            </a:r>
            <a:r>
              <a:rPr lang="en-US" altLang="ko-KR" sz="2400" dirty="0" smtClean="0"/>
              <a:t>4. 11 </a:t>
            </a:r>
            <a:r>
              <a:rPr lang="en-US" altLang="ko-KR" sz="2400" b="1" dirty="0" smtClean="0"/>
              <a:t>PIR </a:t>
            </a:r>
            <a:r>
              <a:rPr lang="ko-KR" altLang="en-US" sz="2400" b="1" dirty="0" smtClean="0"/>
              <a:t>모션센서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5076056" y="1340768"/>
            <a:ext cx="3744416" cy="4608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ledPin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13; // choose the pin for the LED</a:t>
            </a:r>
          </a:p>
          <a:p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inputPin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2; // choose the input pin (for PIR sensor)</a:t>
            </a:r>
          </a:p>
          <a:p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pirState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LOW; // we start, assuming no motion detected</a:t>
            </a:r>
          </a:p>
          <a:p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 // variable for reading the pin status</a:t>
            </a:r>
          </a:p>
          <a:p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setup() {</a:t>
            </a:r>
          </a:p>
          <a:p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ledPin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OUTPUT); // declare LED as output</a:t>
            </a:r>
          </a:p>
          <a:p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inputPin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INPUT); // declare sensor as input</a:t>
            </a:r>
          </a:p>
          <a:p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Serial.begin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(9600);</a:t>
            </a:r>
          </a:p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loop(){</a:t>
            </a:r>
          </a:p>
          <a:p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digitalRead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inputPin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// read input value</a:t>
            </a:r>
          </a:p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HIGH) { // check if the input is HIGH</a:t>
            </a:r>
          </a:p>
          <a:p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ledPin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HIGH); // turn LED ON</a:t>
            </a:r>
          </a:p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pirState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LOW) {</a:t>
            </a:r>
          </a:p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we have just turned on</a:t>
            </a:r>
          </a:p>
          <a:p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("Motion detected!");</a:t>
            </a:r>
          </a:p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We only want to print on the output change, not state</a:t>
            </a:r>
          </a:p>
          <a:p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pirState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HIGH;</a:t>
            </a:r>
          </a:p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else {</a:t>
            </a:r>
          </a:p>
          <a:p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ledPin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LOW); // turn LED OFF</a:t>
            </a:r>
          </a:p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pirState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HIGH){</a:t>
            </a:r>
          </a:p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we have just turned of</a:t>
            </a:r>
          </a:p>
          <a:p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("Motion ended!");</a:t>
            </a:r>
          </a:p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We only want to print on the output change, not state</a:t>
            </a:r>
          </a:p>
          <a:p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pirState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LOW;</a:t>
            </a:r>
          </a:p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4214009"/>
            <a:ext cx="4530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준비물</a:t>
            </a:r>
            <a:r>
              <a:rPr lang="en-US" altLang="ko-KR" sz="1400" dirty="0"/>
              <a:t>: Uno R3, USB cable, </a:t>
            </a:r>
            <a:r>
              <a:rPr lang="en-US" altLang="ko-KR" sz="1400" dirty="0" smtClean="0"/>
              <a:t>PIR </a:t>
            </a:r>
            <a:r>
              <a:rPr lang="ko-KR" altLang="en-US" sz="1400" dirty="0" smtClean="0"/>
              <a:t>모션센서</a:t>
            </a:r>
            <a:r>
              <a:rPr lang="en-US" altLang="ko-KR" sz="1400" dirty="0" smtClean="0"/>
              <a:t>, M-F </a:t>
            </a:r>
            <a:r>
              <a:rPr lang="ko-KR" altLang="en-US" sz="1400" dirty="0" smtClean="0"/>
              <a:t>케이블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908720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움직임이 감지되면 내장된 </a:t>
            </a:r>
            <a:r>
              <a:rPr lang="en-US" altLang="ko-KR" sz="1400" b="1" dirty="0" smtClean="0"/>
              <a:t>LED</a:t>
            </a:r>
            <a:r>
              <a:rPr lang="ko-KR" altLang="en-US" sz="1400" b="1" dirty="0" smtClean="0"/>
              <a:t>를 점멸함</a:t>
            </a:r>
            <a:endParaRPr lang="en-US" sz="1400" b="1" dirty="0"/>
          </a:p>
        </p:txBody>
      </p:sp>
      <p:pic>
        <p:nvPicPr>
          <p:cNvPr id="10" name="Picture 9" descr="http://postfiles8.naver.net/20131219_167/roboholic84_1387461084209kS2tR_GIF/FVGWYGLFYNTA30P.LARGE.gif?type=w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56" y="1522449"/>
            <a:ext cx="4572000" cy="270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829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5213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</a:t>
            </a:r>
            <a:r>
              <a:rPr lang="en-US" altLang="ko-KR" sz="2400" dirty="0" smtClean="0"/>
              <a:t>4. 12 </a:t>
            </a:r>
            <a:r>
              <a:rPr lang="en-US" altLang="ko-KR" sz="2400" b="1" dirty="0" smtClean="0"/>
              <a:t>QRD1114 </a:t>
            </a:r>
            <a:r>
              <a:rPr lang="ko-KR" altLang="en-US" sz="2400" b="1" dirty="0" smtClean="0"/>
              <a:t>근거리센서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290935" y="1544207"/>
            <a:ext cx="3744416" cy="24482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signal = 4; 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onoff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   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setup()   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Serial.begin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(9600); 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loop()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onoff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digitalRead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(signal); 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onoff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   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9567" y="5687670"/>
            <a:ext cx="4061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준비물</a:t>
            </a:r>
            <a:r>
              <a:rPr lang="en-US" altLang="ko-KR" sz="1400" dirty="0"/>
              <a:t>: Uno R3, USB cable, </a:t>
            </a:r>
            <a:r>
              <a:rPr lang="ko-KR" altLang="en-US" sz="1400" dirty="0"/>
              <a:t>브레드보드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r>
              <a:rPr lang="ko-KR" altLang="en-US" sz="1400" dirty="0" smtClean="0"/>
              <a:t>빨강 </a:t>
            </a:r>
            <a:r>
              <a:rPr lang="ko-KR" altLang="en-US" sz="1400" dirty="0"/>
              <a:t>노랑 초록 </a:t>
            </a:r>
            <a:r>
              <a:rPr lang="en-US" altLang="ko-KR" sz="1400" dirty="0"/>
              <a:t>LED, 220Ohm </a:t>
            </a:r>
            <a:r>
              <a:rPr lang="ko-KR" altLang="en-US" sz="1400" dirty="0"/>
              <a:t>저항 </a:t>
            </a:r>
            <a:r>
              <a:rPr lang="en-US" altLang="ko-KR" sz="1400" dirty="0"/>
              <a:t>(3</a:t>
            </a:r>
            <a:r>
              <a:rPr lang="ko-KR" altLang="en-US" sz="1400" dirty="0"/>
              <a:t>개</a:t>
            </a:r>
            <a:r>
              <a:rPr lang="en-US" altLang="ko-KR" sz="1400" dirty="0"/>
              <a:t>), </a:t>
            </a:r>
            <a:r>
              <a:rPr lang="ko-KR" altLang="en-US" sz="1400" dirty="0"/>
              <a:t>점퍼선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908720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센서를 손가락으로 막으면 값이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로 변하며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막지 않으면 </a:t>
            </a:r>
            <a:r>
              <a:rPr lang="en-US" altLang="ko-KR" sz="1400" b="1" dirty="0" smtClean="0"/>
              <a:t>0</a:t>
            </a:r>
            <a:r>
              <a:rPr lang="ko-KR" altLang="en-US" sz="1400" b="1" dirty="0" smtClean="0"/>
              <a:t>으로 출력된다</a:t>
            </a:r>
            <a:r>
              <a:rPr lang="en-US" altLang="ko-KR" sz="1400" b="1" dirty="0" smtClean="0"/>
              <a:t>.</a:t>
            </a:r>
            <a:endParaRPr lang="en-US" sz="1400" b="1" dirty="0"/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44207"/>
            <a:ext cx="3599815" cy="3909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299" descr="http://elf.cs.pub.ro/pm/wiki/_media/prj2010/dtudose/qrd1114.gif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084272"/>
            <a:ext cx="2380615" cy="20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588224" y="4077072"/>
            <a:ext cx="2526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적외선 발신기에서 전송된 </a:t>
            </a:r>
            <a:endParaRPr lang="en-US" altLang="ko-KR" sz="1200" dirty="0" smtClean="0"/>
          </a:p>
          <a:p>
            <a:r>
              <a:rPr lang="ko-KR" altLang="en-US" sz="1200" dirty="0" smtClean="0"/>
              <a:t>적외선이 사물에 의해서 </a:t>
            </a:r>
            <a:endParaRPr lang="en-US" altLang="ko-KR" sz="1200" dirty="0" smtClean="0"/>
          </a:p>
          <a:p>
            <a:r>
              <a:rPr lang="ko-KR" altLang="en-US" sz="1200" dirty="0" smtClean="0"/>
              <a:t>반사되며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이를 포토 트렌지스터가 값을 읽는다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약 </a:t>
            </a:r>
            <a:r>
              <a:rPr lang="en-US" altLang="ko-KR" sz="1200" dirty="0" smtClean="0"/>
              <a:t>0~3cm </a:t>
            </a:r>
            <a:r>
              <a:rPr lang="ko-KR" altLang="en-US" sz="1200" dirty="0" smtClean="0"/>
              <a:t>안에서 감지가 가능</a:t>
            </a:r>
            <a:endParaRPr lang="en-US" altLang="ko-KR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189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5063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</a:t>
            </a:r>
            <a:r>
              <a:rPr lang="en-US" altLang="ko-KR" sz="2400" dirty="0" smtClean="0"/>
              <a:t>4. 13 </a:t>
            </a:r>
            <a:r>
              <a:rPr lang="ko-KR" altLang="en-US" sz="2400" b="1" dirty="0" smtClean="0"/>
              <a:t>슈퍼마리오 재생하기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5076056" y="1844824"/>
            <a:ext cx="3744416" cy="41044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소스코드는 종결키트의 코드를 참고</a:t>
            </a:r>
            <a:endParaRPr lang="en-US" altLang="ko-KR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길이가 길어서 생략함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4345940"/>
            <a:ext cx="4887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준비물</a:t>
            </a:r>
            <a:r>
              <a:rPr lang="en-US" altLang="ko-KR" sz="1400" dirty="0"/>
              <a:t>: </a:t>
            </a:r>
            <a:r>
              <a:rPr lang="en-US" sz="1400" dirty="0"/>
              <a:t>Uno R3, </a:t>
            </a:r>
            <a:r>
              <a:rPr lang="ko-KR" altLang="en-US" sz="1400" dirty="0"/>
              <a:t>브레드보드</a:t>
            </a:r>
            <a:r>
              <a:rPr lang="en-US" sz="1400" dirty="0"/>
              <a:t>, </a:t>
            </a:r>
            <a:r>
              <a:rPr lang="ko-KR" altLang="en-US" sz="1400" dirty="0"/>
              <a:t>버저 </a:t>
            </a:r>
            <a:r>
              <a:rPr lang="en-US" sz="1400" dirty="0"/>
              <a:t>, 100 Ohm </a:t>
            </a:r>
            <a:r>
              <a:rPr lang="ko-KR" altLang="en-US" sz="1400" dirty="0"/>
              <a:t>저항</a:t>
            </a:r>
            <a:r>
              <a:rPr lang="en-US" sz="1400" dirty="0"/>
              <a:t>, </a:t>
            </a:r>
            <a:r>
              <a:rPr lang="ko-KR" altLang="en-US" sz="1400" dirty="0"/>
              <a:t>점퍼선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908720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슈퍼마리오 배경음이 재생됨</a:t>
            </a:r>
            <a:endParaRPr lang="en-US" sz="1400" b="1" dirty="0"/>
          </a:p>
        </p:txBody>
      </p:sp>
      <p:pic>
        <p:nvPicPr>
          <p:cNvPr id="10" name="그림 3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44824"/>
            <a:ext cx="4679950" cy="2465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89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3941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</a:t>
            </a:r>
            <a:r>
              <a:rPr lang="en-US" altLang="ko-KR" sz="2400" dirty="0" smtClean="0"/>
              <a:t>4. 14 </a:t>
            </a:r>
            <a:r>
              <a:rPr lang="ko-KR" altLang="en-US" sz="2400" b="1" dirty="0" smtClean="0"/>
              <a:t>빛 감지 알람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5076056" y="980728"/>
            <a:ext cx="3744416" cy="49685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flame=A0; 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Buzzer=8; 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=0; 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setup()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Buzzer,OUTPUT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 //Set LED as output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flame,INPUT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 //Set buzzer as input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Serial.begin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(9600);  //Set baud rate as 9600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loop()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analogRead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(flame);  //Read the analog value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 //Output analog value and print it out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if(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&gt;=600) // When analog value 〉600，buzzer make sound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Buzzer,HIGH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else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Buzzer,LOW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8175" y="4653136"/>
            <a:ext cx="4623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준비물</a:t>
            </a:r>
            <a:r>
              <a:rPr lang="en-US" altLang="ko-KR" sz="1400" dirty="0"/>
              <a:t>: </a:t>
            </a:r>
            <a:r>
              <a:rPr lang="en-US" sz="1400" dirty="0"/>
              <a:t>Uno R3, USB cable, </a:t>
            </a:r>
            <a:r>
              <a:rPr lang="ko-KR" altLang="en-US" sz="1400" dirty="0"/>
              <a:t>브레드보드</a:t>
            </a:r>
            <a:r>
              <a:rPr lang="en-US" sz="1400" dirty="0"/>
              <a:t>, </a:t>
            </a:r>
            <a:r>
              <a:rPr lang="ko-KR" altLang="en-US" sz="1400" dirty="0"/>
              <a:t>빛 센서</a:t>
            </a:r>
            <a:r>
              <a:rPr lang="en-US" sz="1400" dirty="0"/>
              <a:t>, </a:t>
            </a:r>
            <a:r>
              <a:rPr lang="ko-KR" altLang="en-US" sz="1400" dirty="0"/>
              <a:t>버저</a:t>
            </a:r>
            <a:r>
              <a:rPr lang="en-US" sz="1400" dirty="0"/>
              <a:t>, </a:t>
            </a:r>
            <a:endParaRPr lang="en-US" sz="1400" dirty="0" smtClean="0"/>
          </a:p>
          <a:p>
            <a:r>
              <a:rPr lang="en-US" sz="1400" dirty="0" smtClean="0"/>
              <a:t>10K </a:t>
            </a:r>
            <a:r>
              <a:rPr lang="ko-KR" altLang="en-US" sz="1400" dirty="0"/>
              <a:t>저항</a:t>
            </a:r>
            <a:r>
              <a:rPr lang="en-US" sz="1400" dirty="0"/>
              <a:t>, 100 Ohm </a:t>
            </a:r>
            <a:r>
              <a:rPr lang="ko-KR" altLang="en-US" sz="1400" dirty="0"/>
              <a:t>저항</a:t>
            </a:r>
            <a:r>
              <a:rPr lang="en-US" sz="1400" dirty="0"/>
              <a:t>, </a:t>
            </a:r>
            <a:r>
              <a:rPr lang="ko-KR" altLang="en-US" sz="1400" dirty="0"/>
              <a:t>점퍼선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908720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빛을 감지하면 버저가 울림</a:t>
            </a:r>
            <a:endParaRPr lang="en-US" sz="1400" b="1" dirty="0"/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04688"/>
            <a:ext cx="4590256" cy="28484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087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6106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</a:t>
            </a:r>
            <a:r>
              <a:rPr lang="en-US" altLang="ko-KR" sz="2400" dirty="0" smtClean="0"/>
              <a:t>4. </a:t>
            </a:r>
            <a:r>
              <a:rPr lang="en-US" altLang="ko-KR" sz="2400" dirty="0" smtClean="0"/>
              <a:t>1 </a:t>
            </a:r>
            <a:r>
              <a:rPr lang="ko-KR" altLang="en-US" sz="2400" b="1" dirty="0" smtClean="0"/>
              <a:t>디지털 출력 </a:t>
            </a:r>
            <a:r>
              <a:rPr lang="en-US" altLang="ko-KR" sz="2400" b="1" dirty="0" smtClean="0"/>
              <a:t>(Digital Output)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://www.homofaciens.de/bilder/technik/arduino-uno_002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23528" y="1052736"/>
            <a:ext cx="4572000" cy="129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23528" y="2420888"/>
            <a:ext cx="865813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디지털 출력은 </a:t>
            </a:r>
            <a:r>
              <a:rPr lang="en-US" altLang="ko-KR" sz="1500" dirty="0" smtClean="0"/>
              <a:t>0 (Low) </a:t>
            </a:r>
            <a:r>
              <a:rPr lang="ko-KR" altLang="en-US" sz="1500" dirty="0" smtClean="0"/>
              <a:t>혹은 </a:t>
            </a:r>
            <a:r>
              <a:rPr lang="en-US" altLang="ko-KR" sz="1500" dirty="0" smtClean="0"/>
              <a:t>1 (HIGH)</a:t>
            </a:r>
            <a:r>
              <a:rPr lang="ko-KR" altLang="en-US" sz="1500" dirty="0" smtClean="0"/>
              <a:t>를 포트를 통해서 내보내는 것인데</a:t>
            </a:r>
            <a:r>
              <a:rPr lang="en-US" altLang="ko-KR" sz="1500" dirty="0" smtClean="0"/>
              <a:t>, </a:t>
            </a:r>
          </a:p>
          <a:p>
            <a:r>
              <a:rPr lang="ko-KR" altLang="en-US" sz="1500" dirty="0" smtClean="0"/>
              <a:t>로직상으로는 </a:t>
            </a:r>
            <a:r>
              <a:rPr lang="en-US" altLang="ko-KR" sz="1500" dirty="0" smtClean="0"/>
              <a:t>0</a:t>
            </a:r>
            <a:r>
              <a:rPr lang="ko-KR" altLang="en-US" sz="1500" dirty="0" smtClean="0"/>
              <a:t>과 </a:t>
            </a:r>
            <a:r>
              <a:rPr lang="en-US" altLang="ko-KR" sz="1500" dirty="0" smtClean="0"/>
              <a:t>1</a:t>
            </a:r>
            <a:r>
              <a:rPr lang="ko-KR" altLang="en-US" sz="1500" dirty="0" smtClean="0"/>
              <a:t>이지만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실제로 전압으로 그 값을 내보내는 것이기 때문에</a:t>
            </a:r>
            <a:r>
              <a:rPr lang="en-US" altLang="ko-KR" sz="1500" dirty="0" smtClean="0"/>
              <a:t>, </a:t>
            </a:r>
          </a:p>
          <a:p>
            <a:r>
              <a:rPr lang="en-US" altLang="ko-KR" sz="1500" dirty="0" smtClean="0"/>
              <a:t>5V </a:t>
            </a:r>
            <a:r>
              <a:rPr lang="ko-KR" altLang="en-US" sz="1500" dirty="0" smtClean="0"/>
              <a:t>출력을 하기 위해서 </a:t>
            </a:r>
            <a:r>
              <a:rPr lang="en-US" altLang="ko-KR" sz="1500" dirty="0" smtClean="0"/>
              <a:t>HIGH, 0V</a:t>
            </a:r>
            <a:r>
              <a:rPr lang="ko-KR" altLang="en-US" sz="1500" dirty="0" smtClean="0"/>
              <a:t>를 출력하기 위해서 </a:t>
            </a:r>
            <a:r>
              <a:rPr lang="en-US" altLang="ko-KR" sz="1500" dirty="0" smtClean="0"/>
              <a:t>LOW</a:t>
            </a:r>
            <a:r>
              <a:rPr lang="ko-KR" altLang="en-US" sz="1500" dirty="0" smtClean="0"/>
              <a:t>를 사용한다</a:t>
            </a:r>
            <a:r>
              <a:rPr lang="en-US" altLang="ko-KR" sz="1500" dirty="0" smtClean="0"/>
              <a:t>. </a:t>
            </a:r>
          </a:p>
          <a:p>
            <a:r>
              <a:rPr lang="en-US" altLang="ko-KR" sz="1500" b="1" dirty="0" smtClean="0"/>
              <a:t>Ex) </a:t>
            </a:r>
            <a:r>
              <a:rPr lang="en-US" altLang="ko-KR" sz="1500" b="1" dirty="0" err="1" smtClean="0"/>
              <a:t>digitalWrite</a:t>
            </a:r>
            <a:r>
              <a:rPr lang="en-US" altLang="ko-KR" sz="1500" b="1" dirty="0" smtClean="0"/>
              <a:t>(</a:t>
            </a:r>
            <a:r>
              <a:rPr lang="ko-KR" altLang="en-US" sz="1500" b="1" dirty="0" smtClean="0"/>
              <a:t>핀번호</a:t>
            </a:r>
            <a:r>
              <a:rPr lang="en-US" altLang="ko-KR" sz="1500" b="1" dirty="0" smtClean="0"/>
              <a:t>, HIGH); </a:t>
            </a:r>
            <a:endParaRPr lang="en-US" altLang="ko-KR" sz="1500" b="1" dirty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13</a:t>
            </a:r>
            <a:r>
              <a:rPr lang="ko-KR" altLang="en-US" sz="1500" dirty="0" smtClean="0"/>
              <a:t>번핀은 일반적으로 내장된 </a:t>
            </a:r>
            <a:r>
              <a:rPr lang="en-US" altLang="ko-KR" sz="1500" dirty="0" smtClean="0"/>
              <a:t>LED</a:t>
            </a:r>
            <a:r>
              <a:rPr lang="ko-KR" altLang="en-US" sz="1500" dirty="0" smtClean="0"/>
              <a:t>에 연결되어 있기 때문에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아두이노의 기본 예제인 </a:t>
            </a:r>
            <a:r>
              <a:rPr lang="en-US" altLang="ko-KR" sz="1500" dirty="0" smtClean="0"/>
              <a:t>Blink</a:t>
            </a:r>
            <a:r>
              <a:rPr lang="ko-KR" altLang="en-US" sz="1500" dirty="0" smtClean="0"/>
              <a:t>를 통해서</a:t>
            </a:r>
            <a:endParaRPr lang="en-US" altLang="ko-KR" sz="1500" dirty="0" smtClean="0"/>
          </a:p>
          <a:p>
            <a:r>
              <a:rPr lang="ko-KR" altLang="en-US" sz="1500" dirty="0" smtClean="0"/>
              <a:t>디지털 출력에 대해서 이해해볼 수 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endParaRPr lang="en-US" altLang="ko-KR" sz="15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004048" y="1041224"/>
            <a:ext cx="37553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우노의 경우 </a:t>
            </a:r>
            <a:r>
              <a:rPr lang="en-US" altLang="ko-KR" sz="1500" dirty="0" smtClean="0"/>
              <a:t>0~13</a:t>
            </a:r>
            <a:r>
              <a:rPr lang="ko-KR" altLang="en-US" sz="1500" dirty="0" smtClean="0"/>
              <a:t>번까지 사용할 수 있으며</a:t>
            </a:r>
            <a:r>
              <a:rPr lang="en-US" altLang="ko-KR" sz="1500" dirty="0" smtClean="0"/>
              <a:t>, 0</a:t>
            </a:r>
            <a:r>
              <a:rPr lang="ko-KR" altLang="en-US" sz="1500" dirty="0" smtClean="0"/>
              <a:t>번과 </a:t>
            </a:r>
            <a:r>
              <a:rPr lang="en-US" altLang="ko-KR" sz="1500" dirty="0" smtClean="0"/>
              <a:t>1</a:t>
            </a:r>
            <a:r>
              <a:rPr lang="ko-KR" altLang="en-US" sz="1500" dirty="0" smtClean="0"/>
              <a:t>번은 통신포트이고</a:t>
            </a:r>
            <a:r>
              <a:rPr lang="en-US" altLang="ko-KR" sz="1500" dirty="0" smtClean="0"/>
              <a:t>, </a:t>
            </a:r>
            <a:r>
              <a:rPr lang="en-US" altLang="ko-KR" sz="1500" b="1" dirty="0" smtClean="0"/>
              <a:t>~</a:t>
            </a:r>
            <a:r>
              <a:rPr lang="ko-KR" altLang="en-US" sz="1500" dirty="0" smtClean="0"/>
              <a:t>표시가 있는 것은 </a:t>
            </a:r>
            <a:r>
              <a:rPr lang="en-US" altLang="ko-KR" sz="1500" b="1" dirty="0" smtClean="0"/>
              <a:t>PWM</a:t>
            </a:r>
            <a:r>
              <a:rPr lang="ko-KR" altLang="en-US" sz="1500" dirty="0" smtClean="0"/>
              <a:t>포트로도 사용할 수 있다</a:t>
            </a:r>
            <a:r>
              <a:rPr lang="en-US" altLang="ko-KR" sz="1500" dirty="0" smtClean="0"/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452796" y="4091820"/>
            <a:ext cx="4427984" cy="1872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led = 13;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setup() {                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(led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OUTPUT); 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13</a:t>
            </a:r>
            <a:r>
              <a:rPr lang="ko-KR" alt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 핀을 출력</a:t>
            </a: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(OUTPUT)</a:t>
            </a:r>
            <a:r>
              <a:rPr lang="ko-KR" alt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함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loop() {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(led, HIGH);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13</a:t>
            </a:r>
            <a:r>
              <a:rPr lang="ko-KR" alt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 핀에 </a:t>
            </a: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5V</a:t>
            </a:r>
            <a:r>
              <a:rPr lang="ko-KR" alt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인가함 </a:t>
            </a: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(HIGH)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delay(1000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             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// 1</a:t>
            </a:r>
            <a:r>
              <a:rPr lang="ko-KR" alt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초 </a:t>
            </a: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(1000ms)</a:t>
            </a:r>
            <a:r>
              <a:rPr lang="ko-KR" alt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간 상태를 유지함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(led, LOW); 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13</a:t>
            </a:r>
            <a:r>
              <a:rPr lang="ko-KR" alt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 핀에 </a:t>
            </a: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0V</a:t>
            </a:r>
            <a:r>
              <a:rPr lang="ko-KR" alt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인가함 </a:t>
            </a: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(LOW)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delay(1000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                 // 1</a:t>
            </a:r>
            <a:r>
              <a:rPr lang="ko-KR" alt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초 </a:t>
            </a: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(1000ms)</a:t>
            </a:r>
            <a:r>
              <a:rPr lang="ko-KR" alt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간 상태를 유지함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3429" y="4229778"/>
            <a:ext cx="41550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기본적으로 디지털 출력에 관여하는 함수는 </a:t>
            </a:r>
            <a:endParaRPr lang="en-US" altLang="ko-KR" sz="1400" dirty="0" smtClean="0"/>
          </a:p>
          <a:p>
            <a:r>
              <a:rPr lang="ko-KR" altLang="en-US" sz="1400" dirty="0" smtClean="0"/>
              <a:t>크게 두가지이다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하나는 핀을 출력으로 사용할지 </a:t>
            </a:r>
            <a:endParaRPr lang="en-US" altLang="ko-KR" sz="1400" dirty="0" smtClean="0"/>
          </a:p>
          <a:p>
            <a:r>
              <a:rPr lang="ko-KR" altLang="en-US" sz="1400" dirty="0" smtClean="0"/>
              <a:t>입력으로 사용할 지 결정하는 </a:t>
            </a:r>
            <a:r>
              <a:rPr lang="en-US" altLang="ko-KR" sz="1400" b="1" dirty="0" err="1" smtClean="0"/>
              <a:t>pinMode</a:t>
            </a:r>
            <a:r>
              <a:rPr lang="ko-KR" altLang="en-US" sz="1400" dirty="0" smtClean="0"/>
              <a:t>이고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다른 하나는 출력값을 </a:t>
            </a:r>
            <a:r>
              <a:rPr lang="en-US" altLang="ko-KR" sz="1400" dirty="0" smtClean="0"/>
              <a:t>HIGH</a:t>
            </a:r>
            <a:r>
              <a:rPr lang="ko-KR" altLang="en-US" sz="1400" dirty="0" smtClean="0"/>
              <a:t>로 할지 </a:t>
            </a:r>
            <a:r>
              <a:rPr lang="en-US" altLang="ko-KR" sz="1400" dirty="0" smtClean="0"/>
              <a:t>LOW</a:t>
            </a:r>
            <a:r>
              <a:rPr lang="ko-KR" altLang="en-US" sz="1400" dirty="0" smtClean="0"/>
              <a:t>로 할지 </a:t>
            </a:r>
            <a:endParaRPr lang="en-US" altLang="ko-KR" sz="1400" dirty="0" smtClean="0"/>
          </a:p>
          <a:p>
            <a:r>
              <a:rPr lang="ko-KR" altLang="en-US" sz="1400" dirty="0" smtClean="0"/>
              <a:t>결정하는 </a:t>
            </a:r>
            <a:r>
              <a:rPr lang="en-US" altLang="ko-KR" sz="1400" b="1" dirty="0" err="1" smtClean="0"/>
              <a:t>digitalWrite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95536" y="5988363"/>
            <a:ext cx="4695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초에 한번씩 </a:t>
            </a:r>
            <a:r>
              <a:rPr lang="en-US" altLang="ko-KR" sz="1000" dirty="0" smtClean="0"/>
              <a:t>13</a:t>
            </a:r>
            <a:r>
              <a:rPr lang="ko-KR" altLang="en-US" sz="1000" dirty="0" smtClean="0"/>
              <a:t>번에 연결된 </a:t>
            </a:r>
            <a:r>
              <a:rPr lang="en-US" altLang="ko-KR" sz="1000" dirty="0" smtClean="0"/>
              <a:t>LED</a:t>
            </a:r>
            <a:r>
              <a:rPr lang="ko-KR" altLang="en-US" sz="1000" dirty="0" smtClean="0"/>
              <a:t>가 깜빡이는 데모</a:t>
            </a:r>
            <a:endParaRPr lang="en-US" altLang="ko-KR" sz="10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170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3969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</a:t>
            </a:r>
            <a:r>
              <a:rPr lang="en-US" altLang="ko-KR" sz="2400" dirty="0" smtClean="0"/>
              <a:t>4. 2 </a:t>
            </a:r>
            <a:r>
              <a:rPr lang="ko-KR" altLang="en-US" sz="2400" b="1" dirty="0" smtClean="0"/>
              <a:t>신호등 만들기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5076056" y="1844824"/>
            <a:ext cx="3744416" cy="41044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6;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YELLOWpin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5;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setup()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OUTPUT);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YELLOWpin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OUTPUT);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OUTPUT);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loop()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HIGH);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delay(5000);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LOW);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YELLOWpin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HIGH);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delay(1000);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YELLOWpin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LOW);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HIGH);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delay(5000);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LOW);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4214009"/>
            <a:ext cx="4061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준비물</a:t>
            </a:r>
            <a:r>
              <a:rPr lang="en-US" altLang="ko-KR" sz="1400" dirty="0"/>
              <a:t>: Uno R3, USB cable, </a:t>
            </a:r>
            <a:r>
              <a:rPr lang="ko-KR" altLang="en-US" sz="1400" dirty="0"/>
              <a:t>브레드보드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r>
              <a:rPr lang="ko-KR" altLang="en-US" sz="1400" dirty="0" smtClean="0"/>
              <a:t>빨강 </a:t>
            </a:r>
            <a:r>
              <a:rPr lang="ko-KR" altLang="en-US" sz="1400" dirty="0"/>
              <a:t>노랑 초록 </a:t>
            </a:r>
            <a:r>
              <a:rPr lang="en-US" altLang="ko-KR" sz="1400" dirty="0"/>
              <a:t>LED, 220Ohm </a:t>
            </a:r>
            <a:r>
              <a:rPr lang="ko-KR" altLang="en-US" sz="1400" dirty="0"/>
              <a:t>저항 </a:t>
            </a:r>
            <a:r>
              <a:rPr lang="en-US" altLang="ko-KR" sz="1400" dirty="0"/>
              <a:t>(3</a:t>
            </a:r>
            <a:r>
              <a:rPr lang="ko-KR" altLang="en-US" sz="1400" dirty="0"/>
              <a:t>개</a:t>
            </a:r>
            <a:r>
              <a:rPr lang="en-US" altLang="ko-KR" sz="1400" dirty="0"/>
              <a:t>), </a:t>
            </a:r>
            <a:r>
              <a:rPr lang="ko-KR" altLang="en-US" sz="1400" dirty="0"/>
              <a:t>점퍼선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908720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r>
              <a:rPr lang="ko-KR" altLang="en-US" sz="1400" b="1" dirty="0"/>
              <a:t>개의 </a:t>
            </a:r>
            <a:r>
              <a:rPr lang="en-US" altLang="ko-KR" sz="1400" b="1" dirty="0"/>
              <a:t>LED</a:t>
            </a:r>
            <a:r>
              <a:rPr lang="ko-KR" altLang="en-US" sz="1400" b="1" dirty="0"/>
              <a:t>와 저항을 </a:t>
            </a:r>
            <a:r>
              <a:rPr lang="ko-KR" altLang="en-US" sz="1400" b="1" dirty="0" smtClean="0"/>
              <a:t>이용한 신호등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빨강은 </a:t>
            </a:r>
            <a:r>
              <a:rPr lang="en-US" altLang="ko-KR" sz="1400" b="1" dirty="0"/>
              <a:t>5</a:t>
            </a:r>
            <a:r>
              <a:rPr lang="ko-KR" altLang="en-US" sz="1400" b="1" dirty="0"/>
              <a:t>초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노랑은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초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초록은 </a:t>
            </a:r>
            <a:r>
              <a:rPr lang="en-US" altLang="ko-KR" sz="1400" b="1" dirty="0"/>
              <a:t>5</a:t>
            </a:r>
            <a:r>
              <a:rPr lang="ko-KR" altLang="en-US" sz="1400" b="1" dirty="0" smtClean="0"/>
              <a:t>초씩 점멸됨</a:t>
            </a:r>
            <a:r>
              <a:rPr lang="en-US" altLang="ko-KR" sz="1400" b="1" dirty="0" smtClean="0"/>
              <a:t> </a:t>
            </a:r>
            <a:endParaRPr lang="en-US" sz="1400" b="1" dirty="0"/>
          </a:p>
        </p:txBody>
      </p:sp>
      <p:pic>
        <p:nvPicPr>
          <p:cNvPr id="17" name="그림 2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4679950" cy="23361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1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6734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</a:t>
            </a:r>
            <a:r>
              <a:rPr lang="en-US" altLang="ko-KR" sz="2400" dirty="0" smtClean="0"/>
              <a:t>4. 3 </a:t>
            </a:r>
            <a:r>
              <a:rPr lang="en-US" altLang="ko-KR" sz="2400" b="1" dirty="0" smtClean="0"/>
              <a:t>PWM (Pulse Width Modulation)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 descr="http://arduino.cc/en/uploads/Tutorial/pwm1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975256"/>
            <a:ext cx="4679950" cy="1536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395536" y="975256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smtClean="0"/>
              <a:t>PWM</a:t>
            </a:r>
            <a:r>
              <a:rPr lang="ko-KR" altLang="en-US" sz="1400" b="1" dirty="0" smtClean="0"/>
              <a:t>이란</a:t>
            </a:r>
            <a:endParaRPr lang="en-US" altLang="ko-KR" sz="1400" b="1" dirty="0" smtClean="0"/>
          </a:p>
          <a:p>
            <a:r>
              <a:rPr lang="en-US" sz="1400" dirty="0" smtClean="0"/>
              <a:t>Pulse Width Modulation</a:t>
            </a:r>
            <a:r>
              <a:rPr lang="ko-KR" altLang="en-US" sz="1400" dirty="0" smtClean="0"/>
              <a:t>을 의미하며</a:t>
            </a:r>
            <a:endParaRPr lang="en-US" altLang="ko-KR" sz="1400" dirty="0" smtClean="0"/>
          </a:p>
          <a:p>
            <a:r>
              <a:rPr lang="ko-KR" altLang="en-US" sz="1400" dirty="0" smtClean="0"/>
              <a:t>출력되는 신호의 </a:t>
            </a:r>
            <a:r>
              <a:rPr lang="en-US" altLang="ko-KR" sz="1400" dirty="0" smtClean="0"/>
              <a:t>High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Low</a:t>
            </a:r>
            <a:r>
              <a:rPr lang="ko-KR" altLang="en-US" sz="1400" dirty="0" smtClean="0"/>
              <a:t>의 비율을 </a:t>
            </a:r>
            <a:endParaRPr lang="en-US" altLang="ko-KR" sz="1400" dirty="0" smtClean="0"/>
          </a:p>
          <a:p>
            <a:r>
              <a:rPr lang="ko-KR" altLang="en-US" sz="1400" dirty="0" smtClean="0"/>
              <a:t>이용하여 전체적인 전압을 제어해주는 방식</a:t>
            </a:r>
            <a:endParaRPr lang="en-US" altLang="ko-KR" sz="1400" dirty="0" smtClean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 smtClean="0"/>
              <a:t>PWM</a:t>
            </a:r>
            <a:r>
              <a:rPr lang="ko-KR" altLang="en-US" sz="1400" b="1" dirty="0"/>
              <a:t>의 사용 용도</a:t>
            </a:r>
            <a:r>
              <a:rPr lang="en-US" sz="1400" b="1" dirty="0"/>
              <a:t>: </a:t>
            </a:r>
          </a:p>
          <a:p>
            <a:pPr lvl="0"/>
            <a:r>
              <a:rPr lang="en-US" sz="1400" dirty="0"/>
              <a:t>LED </a:t>
            </a:r>
            <a:r>
              <a:rPr lang="ko-KR" altLang="en-US" sz="1400" dirty="0"/>
              <a:t>흐리게 하기</a:t>
            </a:r>
            <a:endParaRPr lang="en-US" sz="1400" dirty="0"/>
          </a:p>
          <a:p>
            <a:pPr lvl="0"/>
            <a:r>
              <a:rPr lang="ko-KR" altLang="en-US" sz="1400" dirty="0"/>
              <a:t>아날로그 출력하기</a:t>
            </a:r>
            <a:endParaRPr lang="en-US" sz="1400" dirty="0"/>
          </a:p>
          <a:p>
            <a:pPr lvl="0"/>
            <a:r>
              <a:rPr lang="ko-KR" altLang="en-US" sz="1400" dirty="0"/>
              <a:t>오디오 신호 만들기</a:t>
            </a:r>
            <a:endParaRPr lang="en-US" sz="1400" dirty="0"/>
          </a:p>
          <a:p>
            <a:pPr lvl="0"/>
            <a:r>
              <a:rPr lang="ko-KR" altLang="en-US" sz="1400" dirty="0"/>
              <a:t>모터 공급용 </a:t>
            </a:r>
            <a:r>
              <a:rPr lang="ko-KR" altLang="en-US" sz="1400" dirty="0" smtClean="0"/>
              <a:t>속도조절하기</a:t>
            </a:r>
            <a:endParaRPr lang="en-US" sz="1400" dirty="0"/>
          </a:p>
          <a:p>
            <a:pPr lvl="0"/>
            <a:endParaRPr lang="en-US" sz="1400" dirty="0"/>
          </a:p>
          <a:p>
            <a:pPr lvl="0"/>
            <a:r>
              <a:rPr lang="en-US" sz="1400" b="1" dirty="0" smtClean="0"/>
              <a:t>PWM</a:t>
            </a:r>
            <a:r>
              <a:rPr lang="ko-KR" altLang="en-US" sz="1400" b="1" dirty="0" smtClean="0"/>
              <a:t>의 사용 방법</a:t>
            </a:r>
            <a:r>
              <a:rPr lang="en-US" altLang="ko-KR" sz="1400" b="1" dirty="0" smtClean="0"/>
              <a:t>:</a:t>
            </a:r>
          </a:p>
          <a:p>
            <a:r>
              <a:rPr lang="en-US" sz="1400" dirty="0" smtClean="0"/>
              <a:t>Ex) </a:t>
            </a:r>
            <a:r>
              <a:rPr lang="en-US" sz="1400" dirty="0" err="1" smtClean="0"/>
              <a:t>analogWrite</a:t>
            </a:r>
            <a:r>
              <a:rPr lang="en-US" sz="1400" dirty="0" smtClean="0"/>
              <a:t>(11, 127); //</a:t>
            </a:r>
            <a:r>
              <a:rPr lang="en-US" sz="1400" dirty="0"/>
              <a:t>11</a:t>
            </a:r>
            <a:r>
              <a:rPr lang="ko-KR" altLang="en-US" sz="1400" dirty="0" smtClean="0"/>
              <a:t>번핀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2.5V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endParaRPr lang="en-US" sz="1400" dirty="0" smtClean="0"/>
          </a:p>
          <a:p>
            <a:pPr lvl="0"/>
            <a:r>
              <a:rPr lang="en-US" sz="1400" dirty="0" smtClean="0"/>
              <a:t>8</a:t>
            </a:r>
            <a:r>
              <a:rPr lang="ko-KR" altLang="en-US" sz="1400" dirty="0" smtClean="0"/>
              <a:t>비트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즉 </a:t>
            </a:r>
            <a:r>
              <a:rPr lang="en-US" altLang="ko-KR" sz="1400" dirty="0" smtClean="0"/>
              <a:t>0~255</a:t>
            </a:r>
            <a:r>
              <a:rPr lang="ko-KR" altLang="en-US" sz="1400" dirty="0" smtClean="0"/>
              <a:t>까지의 숫자로 </a:t>
            </a:r>
            <a:r>
              <a:rPr lang="en-US" altLang="ko-KR" sz="1400" dirty="0" smtClean="0"/>
              <a:t>0~5V</a:t>
            </a:r>
            <a:r>
              <a:rPr lang="ko-KR" altLang="en-US" sz="1400" dirty="0" smtClean="0"/>
              <a:t>의 전압을 출력할 수 있기 때문에 </a:t>
            </a:r>
            <a:r>
              <a:rPr lang="en-US" altLang="ko-KR" sz="1400" dirty="0" smtClean="0"/>
              <a:t>127</a:t>
            </a:r>
            <a:r>
              <a:rPr lang="ko-KR" altLang="en-US" sz="1400" dirty="0" smtClean="0"/>
              <a:t>은 약</a:t>
            </a:r>
            <a:r>
              <a:rPr lang="en-US" altLang="ko-KR" sz="1400" dirty="0" smtClean="0"/>
              <a:t>2.5V</a:t>
            </a:r>
            <a:r>
              <a:rPr lang="ko-KR" altLang="en-US" sz="1400" dirty="0" smtClean="0"/>
              <a:t>의 전압이 출력된다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50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6671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</a:t>
            </a:r>
            <a:r>
              <a:rPr lang="en-US" altLang="ko-KR" sz="2400" dirty="0" smtClean="0"/>
              <a:t>4. 4 </a:t>
            </a:r>
            <a:r>
              <a:rPr lang="ko-KR" altLang="en-US" sz="2400" dirty="0" smtClean="0"/>
              <a:t>포텐쇼미터로  </a:t>
            </a:r>
            <a:r>
              <a:rPr lang="en-US" altLang="ko-KR" sz="2400" dirty="0" smtClean="0"/>
              <a:t>LED </a:t>
            </a:r>
            <a:r>
              <a:rPr lang="ko-KR" altLang="en-US" sz="2400" dirty="0" smtClean="0"/>
              <a:t>밝기 조절하기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2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4679950" cy="23691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076056" y="1844824"/>
            <a:ext cx="3744416" cy="367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=0;//Define analogue interface.#0 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=11;//Define digital interface #11.(PWM output) 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=0;//temporary storage the Variable value from the sensor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setup()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ledpin,OUTPUT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);// Define digital interface #11 as output 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Serial.begin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(9600);//Setup Baud rate as 9600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loop()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analogRead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);// Read analogue value from sensor and assign to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);//Show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variable. 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analogWrite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ledpin,val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/4);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delay(10);//Delay 0.01 sec.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4214009"/>
            <a:ext cx="4637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준비물</a:t>
            </a:r>
            <a:r>
              <a:rPr lang="en-US" altLang="ko-KR" sz="1400" dirty="0"/>
              <a:t>: Uno R3, USB cable, </a:t>
            </a:r>
            <a:r>
              <a:rPr lang="ko-KR" altLang="en-US" sz="1400" dirty="0"/>
              <a:t>브레드보드</a:t>
            </a:r>
            <a:r>
              <a:rPr lang="en-US" altLang="ko-KR" sz="1400" dirty="0"/>
              <a:t>, </a:t>
            </a:r>
            <a:r>
              <a:rPr lang="ko-KR" altLang="en-US" sz="1400" dirty="0"/>
              <a:t>포텐시오미터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r>
              <a:rPr lang="en-US" altLang="ko-KR" sz="1400" dirty="0" smtClean="0"/>
              <a:t>220Ohm </a:t>
            </a:r>
            <a:r>
              <a:rPr lang="ko-KR" altLang="en-US" sz="1400" dirty="0"/>
              <a:t>저항</a:t>
            </a:r>
            <a:r>
              <a:rPr lang="en-US" altLang="ko-KR" sz="1400" dirty="0"/>
              <a:t>,</a:t>
            </a:r>
            <a:r>
              <a:rPr lang="ko-KR" altLang="en-US" sz="1400" dirty="0"/>
              <a:t>빨간 </a:t>
            </a:r>
            <a:r>
              <a:rPr lang="en-US" altLang="ko-KR" sz="1400" dirty="0"/>
              <a:t>LED, </a:t>
            </a:r>
            <a:r>
              <a:rPr lang="ko-KR" altLang="en-US" sz="1400" dirty="0"/>
              <a:t>점퍼선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908720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포텐쇼미터를 돌리면 그 값을 읽고 값에 따라 </a:t>
            </a:r>
            <a:r>
              <a:rPr lang="en-US" altLang="ko-KR" sz="1400" b="1" dirty="0" smtClean="0"/>
              <a:t>LED</a:t>
            </a:r>
            <a:r>
              <a:rPr lang="ko-KR" altLang="en-US" sz="1400" b="1" dirty="0" smtClean="0"/>
              <a:t>의 밝기를 조절한다</a:t>
            </a:r>
            <a:r>
              <a:rPr lang="en-US" altLang="ko-KR" sz="1400" b="1" dirty="0" smtClean="0"/>
              <a:t>. </a:t>
            </a:r>
          </a:p>
          <a:p>
            <a:r>
              <a:rPr lang="ko-KR" altLang="en-US" sz="1400" b="1" dirty="0" smtClean="0"/>
              <a:t>포텐쇼미터의 값은 </a:t>
            </a:r>
            <a:r>
              <a:rPr lang="en-US" altLang="ko-KR" sz="1400" b="1" dirty="0" err="1" smtClean="0"/>
              <a:t>analogRead</a:t>
            </a:r>
            <a:r>
              <a:rPr lang="ko-KR" altLang="en-US" sz="1400" b="1" dirty="0" smtClean="0"/>
              <a:t>를 통해서 읽고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 </a:t>
            </a:r>
            <a:r>
              <a:rPr lang="en-US" altLang="ko-KR" sz="1400" b="1" dirty="0" err="1" smtClean="0"/>
              <a:t>analogWrite</a:t>
            </a:r>
            <a:r>
              <a:rPr lang="ko-KR" altLang="en-US" sz="1400" b="1" dirty="0" smtClean="0"/>
              <a:t>를 통해 </a:t>
            </a:r>
            <a:r>
              <a:rPr lang="en-US" altLang="ko-KR" sz="1400" b="1" dirty="0" smtClean="0"/>
              <a:t>LED</a:t>
            </a:r>
            <a:r>
              <a:rPr lang="ko-KR" altLang="en-US" sz="1400" b="1" dirty="0" smtClean="0"/>
              <a:t>에 </a:t>
            </a:r>
            <a:r>
              <a:rPr lang="en-US" altLang="ko-KR" sz="1400" b="1" dirty="0" smtClean="0"/>
              <a:t>PWM </a:t>
            </a:r>
            <a:r>
              <a:rPr lang="ko-KR" altLang="en-US" sz="1400" b="1" dirty="0" smtClean="0"/>
              <a:t>출력한다</a:t>
            </a:r>
            <a:r>
              <a:rPr lang="en-US" altLang="ko-KR" sz="1400" b="1" dirty="0" smtClean="0"/>
              <a:t>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445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6650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</a:t>
            </a:r>
            <a:r>
              <a:rPr lang="en-US" altLang="ko-KR" sz="2400" dirty="0" smtClean="0"/>
              <a:t>4. 5 </a:t>
            </a:r>
            <a:r>
              <a:rPr lang="ko-KR" altLang="en-US" sz="2400" b="1" dirty="0"/>
              <a:t>포텐쇼미터로  </a:t>
            </a:r>
            <a:r>
              <a:rPr lang="ko-KR" altLang="en-US" sz="2400" b="1" dirty="0" smtClean="0"/>
              <a:t>서보모터 조종하기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/>
        </p:nvSpPr>
        <p:spPr>
          <a:xfrm>
            <a:off x="395536" y="975256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b="1" dirty="0" smtClean="0"/>
              <a:t>서보모터의 </a:t>
            </a:r>
            <a:r>
              <a:rPr lang="en-US" altLang="ko-KR" sz="1400" b="1" dirty="0" smtClean="0"/>
              <a:t>PWM </a:t>
            </a:r>
            <a:r>
              <a:rPr lang="ko-KR" altLang="en-US" sz="1400" b="1" dirty="0" smtClean="0"/>
              <a:t>제어</a:t>
            </a:r>
            <a:endParaRPr lang="en-US" altLang="ko-KR" sz="1400" b="1" dirty="0" smtClean="0"/>
          </a:p>
          <a:p>
            <a:r>
              <a:rPr lang="ko-KR" altLang="en-US" sz="1400" dirty="0"/>
              <a:t>반이중 시리얼 통신을 사용하는 서보모터인 </a:t>
            </a:r>
            <a:r>
              <a:rPr lang="en-US" altLang="ko-KR" sz="1400" dirty="0" err="1"/>
              <a:t>Dynamixel</a:t>
            </a:r>
            <a:r>
              <a:rPr lang="ko-KR" altLang="en-US" sz="1400" dirty="0"/>
              <a:t>이나 </a:t>
            </a:r>
            <a:r>
              <a:rPr lang="en-US" altLang="ko-KR" sz="1400" dirty="0" err="1"/>
              <a:t>Herkulex</a:t>
            </a:r>
            <a:r>
              <a:rPr lang="ko-KR" altLang="en-US" sz="1400" dirty="0"/>
              <a:t>는 </a:t>
            </a:r>
            <a:r>
              <a:rPr lang="ko-KR" altLang="en-US" sz="1400" dirty="0" smtClean="0"/>
              <a:t>제외한 일반적인 서보모터는 대부분 </a:t>
            </a:r>
            <a:r>
              <a:rPr lang="en-US" altLang="ko-KR" sz="1400" dirty="0" smtClean="0"/>
              <a:t>PWM</a:t>
            </a:r>
            <a:r>
              <a:rPr lang="ko-KR" altLang="en-US" sz="1400" dirty="0" smtClean="0"/>
              <a:t>으로 제어되는데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다음과 같이 </a:t>
            </a:r>
            <a:r>
              <a:rPr lang="en-US" altLang="ko-KR" sz="1400" dirty="0" smtClean="0"/>
              <a:t>PWM</a:t>
            </a:r>
            <a:r>
              <a:rPr lang="ko-KR" altLang="en-US" sz="1400" dirty="0" smtClean="0"/>
              <a:t>에 의해서 각도가 변한다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아두이노에는 내장된 라이브러리인 </a:t>
            </a:r>
            <a:r>
              <a:rPr lang="en-US" altLang="ko-KR" sz="1400" dirty="0" err="1" smtClean="0"/>
              <a:t>Servo.h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라는 것이 있어서 편리하게 서보 모터 제어를 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  <p:pic>
        <p:nvPicPr>
          <p:cNvPr id="9" name="Picture 8" descr="http://www.me.berkeley.edu/ME102B/Lab4/images/servo-pwm_w40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19" y="2132856"/>
            <a:ext cx="2628297" cy="1440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45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6671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Chapter 4. 5 </a:t>
            </a:r>
            <a:r>
              <a:rPr lang="ko-KR" altLang="en-US" sz="2400" b="1" dirty="0"/>
              <a:t>포텐쇼미터로  서보모터 조종하기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5076056" y="1844824"/>
            <a:ext cx="3744416" cy="41044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&lt;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Servo.h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Servo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myservo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// </a:t>
            </a:r>
            <a:r>
              <a:rPr lang="ko-KR" alt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서보 오브젝트를 생성</a:t>
            </a:r>
            <a:endParaRPr lang="en-US" altLang="ko-KR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myservo</a:t>
            </a:r>
            <a:r>
              <a:rPr lang="ko-KR" alt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변경할 수 있음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setup()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myservo.attach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(11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// 11</a:t>
            </a:r>
            <a:r>
              <a:rPr lang="ko-KR" alt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번에 모터를 연결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loop()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analogRead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potpin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ko-KR" alt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포텐쇼미터로부터 값을 읽음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map(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0, 1023, 0,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179); 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ko-KR" alt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읽은 값 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(0~1023)</a:t>
            </a:r>
            <a:r>
              <a:rPr lang="ko-KR" alt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0~179</a:t>
            </a:r>
            <a:r>
              <a:rPr lang="ko-KR" alt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매칭시킴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myservo.write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ko-KR" alt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모터를 회전시킴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delay(15);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4561964"/>
            <a:ext cx="345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준비물</a:t>
            </a:r>
            <a:r>
              <a:rPr lang="en-US" altLang="ko-KR" sz="1400" dirty="0"/>
              <a:t>: </a:t>
            </a:r>
            <a:r>
              <a:rPr lang="en-US" sz="1400" dirty="0"/>
              <a:t>Uno R3, </a:t>
            </a:r>
            <a:r>
              <a:rPr lang="ko-KR" altLang="en-US" sz="1400" dirty="0"/>
              <a:t>브레드보드</a:t>
            </a:r>
            <a:r>
              <a:rPr lang="en-US" sz="1400" dirty="0"/>
              <a:t>, USB cable, </a:t>
            </a:r>
            <a:endParaRPr lang="en-US" sz="1400" dirty="0" smtClean="0"/>
          </a:p>
          <a:p>
            <a:r>
              <a:rPr lang="ko-KR" altLang="en-US" sz="1400" dirty="0" smtClean="0"/>
              <a:t>미니 </a:t>
            </a:r>
            <a:r>
              <a:rPr lang="ko-KR" altLang="en-US" sz="1400" dirty="0"/>
              <a:t>서보모터</a:t>
            </a:r>
            <a:r>
              <a:rPr lang="en-US" sz="1400" dirty="0"/>
              <a:t>, </a:t>
            </a:r>
            <a:r>
              <a:rPr lang="ko-KR" altLang="en-US" sz="1400" dirty="0"/>
              <a:t>포텐시오미터</a:t>
            </a:r>
            <a:r>
              <a:rPr lang="en-US" sz="1400" dirty="0"/>
              <a:t>, </a:t>
            </a:r>
            <a:r>
              <a:rPr lang="ko-KR" altLang="en-US" sz="1400" dirty="0" smtClean="0"/>
              <a:t>점퍼선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908720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포텐쇼미터를 돌리면 그 값을 읽고 값에 따라 </a:t>
            </a:r>
            <a:r>
              <a:rPr lang="en-US" altLang="ko-KR" sz="1400" b="1" dirty="0" smtClean="0"/>
              <a:t>LED</a:t>
            </a:r>
            <a:r>
              <a:rPr lang="ko-KR" altLang="en-US" sz="1400" b="1" dirty="0" smtClean="0"/>
              <a:t>의 밝기를 조절한다</a:t>
            </a:r>
            <a:r>
              <a:rPr lang="en-US" altLang="ko-KR" sz="1400" b="1" dirty="0" smtClean="0"/>
              <a:t>. </a:t>
            </a:r>
          </a:p>
          <a:p>
            <a:r>
              <a:rPr lang="ko-KR" altLang="en-US" sz="1400" b="1" dirty="0" smtClean="0"/>
              <a:t>포텐쇼미터의 값은 </a:t>
            </a:r>
            <a:r>
              <a:rPr lang="en-US" altLang="ko-KR" sz="1400" b="1" dirty="0" err="1" smtClean="0"/>
              <a:t>analogRead</a:t>
            </a:r>
            <a:r>
              <a:rPr lang="ko-KR" altLang="en-US" sz="1400" b="1" dirty="0" smtClean="0"/>
              <a:t>를 통해서 읽고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 </a:t>
            </a:r>
            <a:r>
              <a:rPr lang="en-US" altLang="ko-KR" sz="1400" b="1" dirty="0" err="1" smtClean="0"/>
              <a:t>analogWrite</a:t>
            </a:r>
            <a:r>
              <a:rPr lang="ko-KR" altLang="en-US" sz="1400" b="1" dirty="0" smtClean="0"/>
              <a:t>를 통해 </a:t>
            </a:r>
            <a:r>
              <a:rPr lang="en-US" altLang="ko-KR" sz="1400" b="1" dirty="0" smtClean="0"/>
              <a:t>LED</a:t>
            </a:r>
            <a:r>
              <a:rPr lang="ko-KR" altLang="en-US" sz="1400" b="1" dirty="0" smtClean="0"/>
              <a:t>에 </a:t>
            </a:r>
            <a:r>
              <a:rPr lang="en-US" altLang="ko-KR" sz="1400" b="1" dirty="0" smtClean="0"/>
              <a:t>PWM </a:t>
            </a:r>
            <a:r>
              <a:rPr lang="ko-KR" altLang="en-US" sz="1400" b="1" dirty="0" smtClean="0"/>
              <a:t>출력한다</a:t>
            </a:r>
            <a:r>
              <a:rPr lang="en-US" altLang="ko-KR" sz="1400" b="1" dirty="0" smtClean="0"/>
              <a:t>.</a:t>
            </a:r>
            <a:endParaRPr lang="en-US" sz="1400" b="1" dirty="0"/>
          </a:p>
        </p:txBody>
      </p:sp>
      <p:pic>
        <p:nvPicPr>
          <p:cNvPr id="10" name="그림 3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4679950" cy="2625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665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5845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</a:t>
            </a:r>
            <a:r>
              <a:rPr lang="en-US" altLang="ko-KR" sz="2400" dirty="0" smtClean="0"/>
              <a:t>4. 6 </a:t>
            </a:r>
            <a:r>
              <a:rPr lang="ko-KR" altLang="en-US" sz="2400" b="1" dirty="0" smtClean="0"/>
              <a:t>디지털 입력 </a:t>
            </a:r>
            <a:r>
              <a:rPr lang="en-US" altLang="ko-KR" sz="2400" b="1" dirty="0" smtClean="0"/>
              <a:t>(Digital Input)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528" y="764704"/>
            <a:ext cx="86479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디지털 입력을 통해서 논리적으로 </a:t>
            </a:r>
            <a:r>
              <a:rPr lang="en-US" altLang="ko-KR" sz="1400" dirty="0" smtClean="0"/>
              <a:t>HIGH</a:t>
            </a:r>
            <a:r>
              <a:rPr lang="ko-KR" altLang="en-US" sz="1400" dirty="0" smtClean="0"/>
              <a:t>인지 </a:t>
            </a:r>
            <a:r>
              <a:rPr lang="en-US" altLang="ko-KR" sz="1400" dirty="0" smtClean="0"/>
              <a:t>LOW</a:t>
            </a:r>
            <a:r>
              <a:rPr lang="ko-KR" altLang="en-US" sz="1400" dirty="0" smtClean="0"/>
              <a:t>인지를 판단할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pinMode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함수를 통해서 입력으로 설정한 후에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digitalRead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함수를 통해서 값을 얻을 수 있다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Ex) </a:t>
            </a:r>
            <a:r>
              <a:rPr lang="en-US" altLang="ko-KR" sz="1400" dirty="0" err="1" smtClean="0"/>
              <a:t>pinMode</a:t>
            </a:r>
            <a:r>
              <a:rPr lang="en-US" altLang="ko-KR" sz="1400" dirty="0" smtClean="0"/>
              <a:t>(7, INPUT);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value = </a:t>
            </a:r>
            <a:r>
              <a:rPr lang="en-US" altLang="ko-KR" sz="1400" dirty="0" err="1" smtClean="0"/>
              <a:t>digitalRead</a:t>
            </a:r>
            <a:r>
              <a:rPr lang="en-US" altLang="ko-KR" sz="1400" dirty="0" smtClean="0"/>
              <a:t>(7);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아날로그 입력핀들은 디지털핀처럼 사용할 수도 있다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Ex) value = </a:t>
            </a:r>
            <a:r>
              <a:rPr lang="en-US" altLang="ko-KR" sz="1400" dirty="0" err="1" smtClean="0"/>
              <a:t>digitalRead</a:t>
            </a:r>
            <a:r>
              <a:rPr lang="en-US" altLang="ko-KR" sz="1400" dirty="0" smtClean="0"/>
              <a:t>(A0);</a:t>
            </a:r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7720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5419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</a:t>
            </a:r>
            <a:r>
              <a:rPr lang="en-US" altLang="ko-KR" sz="2400" dirty="0" smtClean="0"/>
              <a:t>4. 7 </a:t>
            </a:r>
            <a:r>
              <a:rPr lang="ko-KR" altLang="en-US" sz="2400" b="1" dirty="0" smtClean="0"/>
              <a:t>풀업 저항과 풀다운 저항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2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784" y="2648233"/>
            <a:ext cx="1296144" cy="18777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2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48233"/>
            <a:ext cx="1224136" cy="1872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3851920" y="2648233"/>
            <a:ext cx="4661854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풀업저항</a:t>
            </a:r>
            <a:r>
              <a:rPr lang="ko-KR" altLang="en-US" sz="1100" dirty="0"/>
              <a:t>은 아두이노에 장착된 외부 장치가 끊어지거나 </a:t>
            </a:r>
            <a:endParaRPr lang="en-US" altLang="ko-KR" sz="1100" dirty="0" smtClean="0"/>
          </a:p>
          <a:p>
            <a:r>
              <a:rPr lang="ko-KR" altLang="en-US" sz="1100" dirty="0" smtClean="0"/>
              <a:t>높은 </a:t>
            </a:r>
            <a:r>
              <a:rPr lang="ko-KR" altLang="en-US" sz="1100" dirty="0"/>
              <a:t>저항을 가질때 전자회로에 입력을 보장해 주기 위한 장치로 </a:t>
            </a:r>
            <a:r>
              <a:rPr lang="ko-KR" altLang="en-US" sz="1100" dirty="0" smtClean="0"/>
              <a:t>사용</a:t>
            </a:r>
            <a:r>
              <a:rPr lang="en-US" sz="1100" dirty="0" smtClean="0"/>
              <a:t>. </a:t>
            </a:r>
          </a:p>
          <a:p>
            <a:r>
              <a:rPr lang="ko-KR" altLang="en-US" sz="1100" dirty="0" smtClean="0"/>
              <a:t>입력 </a:t>
            </a:r>
            <a:r>
              <a:rPr lang="ko-KR" altLang="en-US" sz="1100" dirty="0"/>
              <a:t>핀에 아무것도 연결되어 있지 않다면 논리적으로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인 상태</a:t>
            </a:r>
            <a:r>
              <a:rPr lang="en-US" sz="1100" dirty="0" smtClean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풀업저항은 다른 부품이 동작하고 있지 않을 때 </a:t>
            </a:r>
            <a:endParaRPr lang="en-US" altLang="ko-KR" sz="1100" dirty="0" smtClean="0"/>
          </a:p>
          <a:p>
            <a:r>
              <a:rPr lang="ko-KR" altLang="en-US" sz="1100" dirty="0" smtClean="0"/>
              <a:t>그 </a:t>
            </a:r>
            <a:r>
              <a:rPr lang="ko-KR" altLang="en-US" sz="1100" dirty="0"/>
              <a:t>전원 공급선과 연결되어 있기 때문에 전압을 약하게 </a:t>
            </a:r>
            <a:r>
              <a:rPr lang="ko-KR" altLang="en-US" sz="1100" dirty="0" smtClean="0"/>
              <a:t>당김</a:t>
            </a:r>
            <a:r>
              <a:rPr lang="en-US" sz="1100" dirty="0" smtClean="0"/>
              <a:t>. </a:t>
            </a:r>
          </a:p>
          <a:p>
            <a:r>
              <a:rPr lang="ko-KR" altLang="en-US" sz="1100" dirty="0" smtClean="0"/>
              <a:t>스위치가 </a:t>
            </a:r>
            <a:r>
              <a:rPr lang="ko-KR" altLang="en-US" sz="1100" dirty="0"/>
              <a:t>눌려지고 전류가 흐르면 그것은 매우 높은 저항이 되며</a:t>
            </a:r>
            <a:r>
              <a:rPr lang="en-US" sz="1100" dirty="0"/>
              <a:t>, </a:t>
            </a:r>
            <a:endParaRPr lang="en-US" sz="1100" dirty="0" smtClean="0"/>
          </a:p>
          <a:p>
            <a:r>
              <a:rPr lang="ko-KR" altLang="en-US" sz="1100" dirty="0" smtClean="0"/>
              <a:t>끊어진 </a:t>
            </a:r>
            <a:r>
              <a:rPr lang="ko-KR" altLang="en-US" sz="1100" dirty="0"/>
              <a:t>것처럼 </a:t>
            </a:r>
            <a:r>
              <a:rPr lang="ko-KR" altLang="en-US" sz="1100" dirty="0" smtClean="0"/>
              <a:t>동작</a:t>
            </a:r>
            <a:r>
              <a:rPr lang="en-US" sz="1100" dirty="0" smtClean="0"/>
              <a:t>. </a:t>
            </a:r>
          </a:p>
          <a:p>
            <a:endParaRPr lang="en-US" sz="1100" dirty="0" smtClean="0"/>
          </a:p>
          <a:p>
            <a:endParaRPr lang="en-US" sz="1100" dirty="0"/>
          </a:p>
          <a:p>
            <a:r>
              <a:rPr lang="ko-KR" altLang="en-US" sz="1100" b="1" dirty="0"/>
              <a:t>풀다운 저항</a:t>
            </a:r>
            <a:r>
              <a:rPr lang="ko-KR" altLang="en-US" sz="1100" dirty="0"/>
              <a:t>은 똑같이 작동하지만 </a:t>
            </a:r>
            <a:r>
              <a:rPr lang="en-US" sz="1100" dirty="0"/>
              <a:t>ground</a:t>
            </a:r>
            <a:r>
              <a:rPr lang="ko-KR" altLang="en-US" sz="1100" dirty="0"/>
              <a:t>와 연결되어 </a:t>
            </a:r>
            <a:r>
              <a:rPr lang="ko-KR" altLang="en-US" sz="1100" dirty="0" smtClean="0"/>
              <a:t>있음</a:t>
            </a:r>
            <a:r>
              <a:rPr lang="en-US" sz="1100" dirty="0" smtClean="0"/>
              <a:t>.</a:t>
            </a:r>
          </a:p>
          <a:p>
            <a:r>
              <a:rPr lang="ko-KR" altLang="en-US" sz="1100" dirty="0" smtClean="0"/>
              <a:t>그것은 </a:t>
            </a:r>
            <a:r>
              <a:rPr lang="ko-KR" altLang="en-US" sz="1100" dirty="0"/>
              <a:t>동작하지 않는 장치가 연결되어 있을 때 논리신호 </a:t>
            </a:r>
            <a:r>
              <a:rPr lang="en-US" sz="1100" dirty="0" smtClean="0"/>
              <a:t>0</a:t>
            </a:r>
            <a:r>
              <a:rPr lang="ko-KR" altLang="en-US" sz="1100" dirty="0" smtClean="0"/>
              <a:t>인 상태</a:t>
            </a:r>
            <a:r>
              <a:rPr lang="en-US" sz="1100" dirty="0" smtClean="0"/>
              <a:t>. </a:t>
            </a:r>
          </a:p>
          <a:p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925685" y="234045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풀업저항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476858" y="2340455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풀다운저항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8528" y="764704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풀업 저항이나 풀다운 저항은 </a:t>
            </a:r>
            <a:r>
              <a:rPr lang="ko-KR" altLang="en-US" sz="1400" dirty="0" smtClean="0"/>
              <a:t>은소위 애매모호한 논리값이 들어오지 않도록 하기 위해서 </a:t>
            </a:r>
            <a:endParaRPr lang="en-US" altLang="ko-KR" sz="1400" dirty="0" smtClean="0"/>
          </a:p>
          <a:p>
            <a:r>
              <a:rPr lang="ko-KR" altLang="en-US" sz="1400" dirty="0" smtClean="0"/>
              <a:t>저항을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혹은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쪽에 연결하여 장치가 연결되지 않았을 때도 논리적으로 안정된 값을 보내줄 수 있도록 함</a:t>
            </a:r>
            <a:r>
              <a:rPr lang="en-US" altLang="ko-KR" sz="1400" dirty="0" smtClean="0"/>
              <a:t>.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0088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99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</TotalTime>
  <Words>1987</Words>
  <Application>Microsoft Office PowerPoint</Application>
  <PresentationFormat>On-screen Show (4:3)</PresentationFormat>
  <Paragraphs>350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roboholic</dc:creator>
  <cp:lastModifiedBy>Donghwa</cp:lastModifiedBy>
  <cp:revision>46</cp:revision>
  <dcterms:created xsi:type="dcterms:W3CDTF">2014-11-02T01:27:57Z</dcterms:created>
  <dcterms:modified xsi:type="dcterms:W3CDTF">2014-11-21T22:18:31Z</dcterms:modified>
</cp:coreProperties>
</file>