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87" r:id="rId3"/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CBEB-7E9A-4493-BEF5-742890DBF7A2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190EF-86C0-4901-94FC-F04F4730C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7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0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5D4B-69C7-440C-95EB-E63D7C0BDA9E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1095-47BE-4487-BB0B-6D023978E8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814027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아두이노 종결 키트 매뉴얼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CHAPTER </a:t>
            </a:r>
            <a:r>
              <a:rPr lang="en-US" altLang="ko-KR" sz="2400" b="1" dirty="0" smtClean="0"/>
              <a:t>5. </a:t>
            </a:r>
            <a:r>
              <a:rPr lang="ko-KR" altLang="en-US" sz="2400" b="1" dirty="0" smtClean="0"/>
              <a:t>아날로그 센서</a:t>
            </a:r>
            <a:endParaRPr lang="en-US" altLang="ko-KR" sz="24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277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5. </a:t>
            </a:r>
            <a:r>
              <a:rPr lang="en-US" altLang="ko-KR" sz="2400" dirty="0"/>
              <a:t>1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아날로그 입출력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1124744"/>
            <a:ext cx="84489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아날로그 출력</a:t>
            </a:r>
            <a:r>
              <a:rPr lang="ko-KR" altLang="en-US" sz="1500" dirty="0" smtClean="0"/>
              <a:t>은</a:t>
            </a:r>
            <a:r>
              <a:rPr lang="ko-KR" altLang="en-US" sz="1500" b="1" dirty="0" smtClean="0"/>
              <a:t> </a:t>
            </a:r>
            <a:r>
              <a:rPr lang="en-US" altLang="ko-KR" sz="1500" dirty="0" smtClean="0"/>
              <a:t>Chapter 4</a:t>
            </a:r>
            <a:r>
              <a:rPr lang="ko-KR" altLang="en-US" sz="1500" dirty="0" smtClean="0"/>
              <a:t>에서 소개되었던 </a:t>
            </a:r>
            <a:r>
              <a:rPr lang="en-US" altLang="ko-KR" sz="1500" dirty="0" smtClean="0"/>
              <a:t>PWM</a:t>
            </a:r>
            <a:r>
              <a:rPr lang="ko-KR" altLang="en-US" sz="1500" dirty="0" smtClean="0"/>
              <a:t>에 의해 가변적으로 전압 값을 사용할 수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대부분의 아날로그 입력은 아날로그 센서를 사용할 때 이용되거나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배터리의 전압을 측정할 때 </a:t>
            </a:r>
            <a:endParaRPr lang="en-US" altLang="ko-KR" sz="1500" dirty="0" smtClean="0"/>
          </a:p>
          <a:p>
            <a:r>
              <a:rPr lang="ko-KR" altLang="en-US" sz="1500" dirty="0" smtClean="0"/>
              <a:t>사용되기도 한다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A0, A1 </a:t>
            </a:r>
            <a:r>
              <a:rPr lang="ko-KR" altLang="en-US" sz="1500" dirty="0" smtClean="0"/>
              <a:t>등으로 표기된 포트가 아날로그 입력으로 사용될 수 있으며</a:t>
            </a:r>
            <a:r>
              <a:rPr lang="en-US" altLang="ko-KR" sz="1500" dirty="0" smtClean="0"/>
              <a:t>, 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사용되는 함수는 </a:t>
            </a:r>
            <a:r>
              <a:rPr lang="en-US" altLang="ko-KR" sz="1500" dirty="0" err="1" smtClean="0"/>
              <a:t>analogRead</a:t>
            </a:r>
            <a:r>
              <a:rPr lang="ko-KR" altLang="en-US" sz="1500" dirty="0" smtClean="0"/>
              <a:t>이다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/>
          </a:p>
          <a:p>
            <a:r>
              <a:rPr lang="en-US" altLang="ko-KR" sz="1500" b="1" dirty="0"/>
              <a:t>e</a:t>
            </a:r>
            <a:r>
              <a:rPr lang="en-US" altLang="ko-KR" sz="1500" b="1" dirty="0" smtClean="0"/>
              <a:t>x) Val = </a:t>
            </a:r>
            <a:r>
              <a:rPr lang="en-US" altLang="ko-KR" sz="1500" b="1" dirty="0" err="1" smtClean="0"/>
              <a:t>analogRead</a:t>
            </a:r>
            <a:r>
              <a:rPr lang="en-US" altLang="ko-KR" sz="1500" b="1" dirty="0" smtClean="0"/>
              <a:t>(A0);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아날로그로 읽은 값은 </a:t>
            </a:r>
            <a:r>
              <a:rPr lang="en-US" altLang="ko-KR" sz="1500" dirty="0" smtClean="0"/>
              <a:t>0~1023</a:t>
            </a:r>
            <a:r>
              <a:rPr lang="ko-KR" altLang="en-US" sz="1500" dirty="0" smtClean="0"/>
              <a:t>까지의 값을 가지게 되는데 일반적으로 </a:t>
            </a:r>
            <a:r>
              <a:rPr lang="en-US" altLang="ko-KR" sz="1500" dirty="0" smtClean="0"/>
              <a:t>5V</a:t>
            </a:r>
            <a:r>
              <a:rPr lang="ko-KR" altLang="en-US" sz="1500" dirty="0" smtClean="0"/>
              <a:t>를 사용하는 </a:t>
            </a:r>
            <a:r>
              <a:rPr lang="ko-KR" altLang="en-US" sz="1500" dirty="0" err="1" smtClean="0"/>
              <a:t>아두이노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보드에서는 이 </a:t>
            </a:r>
            <a:r>
              <a:rPr lang="en-US" altLang="ko-KR" sz="1500" dirty="0" smtClean="0"/>
              <a:t>0~1023</a:t>
            </a:r>
            <a:r>
              <a:rPr lang="ko-KR" altLang="en-US" sz="1500" dirty="0" smtClean="0"/>
              <a:t>이라는 숫자가 </a:t>
            </a:r>
            <a:r>
              <a:rPr lang="en-US" altLang="ko-KR" sz="1500" dirty="0" smtClean="0"/>
              <a:t>0~5V</a:t>
            </a:r>
            <a:r>
              <a:rPr lang="ko-KR" altLang="en-US" sz="1500" dirty="0" smtClean="0"/>
              <a:t>로 </a:t>
            </a:r>
            <a:r>
              <a:rPr lang="ko-KR" altLang="en-US" sz="1500" dirty="0" err="1" smtClean="0"/>
              <a:t>매칭이</a:t>
            </a:r>
            <a:r>
              <a:rPr lang="ko-KR" altLang="en-US" sz="1500" dirty="0" smtClean="0"/>
              <a:t> 된다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347864" y="6021288"/>
            <a:ext cx="273630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347864" y="4581128"/>
            <a:ext cx="0" cy="14401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2584" y="59899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4128" y="60009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1023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58052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87876" y="443711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5V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358881" y="4653136"/>
            <a:ext cx="2661499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185" y="6032321"/>
            <a:ext cx="1096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analogRead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737247" y="5162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실제전압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5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480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5. </a:t>
            </a:r>
            <a:r>
              <a:rPr lang="en-US" altLang="ko-KR" sz="2400" dirty="0" smtClean="0"/>
              <a:t>2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조도 센서로 빛 감지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76056" y="1851902"/>
            <a:ext cx="3744416" cy="4097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  //set analog interface #0 to connect photocell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=13;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  //define variable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ledpin,OUTPUT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);//set digital interface #11 as output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(9600);//set baud rate as 9600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);//read analog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delay(10);//delay 0.01 s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175" y="4653136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altLang="ko-KR" sz="1400" dirty="0"/>
              <a:t>Uno R3, USB cable, </a:t>
            </a:r>
            <a:r>
              <a:rPr lang="ko-KR" altLang="en-US" sz="1400" dirty="0" err="1"/>
              <a:t>브레드보드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/>
              <a:t>황화 카드뮴 셀</a:t>
            </a:r>
            <a:r>
              <a:rPr lang="en-US" altLang="ko-KR" sz="1400" dirty="0"/>
              <a:t>, 10K </a:t>
            </a:r>
            <a:r>
              <a:rPr lang="ko-KR" altLang="en-US" sz="1400" dirty="0"/>
              <a:t>저항</a:t>
            </a:r>
            <a:r>
              <a:rPr lang="en-US" altLang="ko-KR" sz="1400" dirty="0"/>
              <a:t>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1" dirty="0" smtClean="0"/>
              <a:t>황화 카드뮴 셀</a:t>
            </a:r>
            <a:r>
              <a:rPr lang="en-US" altLang="ko-KR" sz="1400" b="1" dirty="0" smtClean="0"/>
              <a:t>(</a:t>
            </a:r>
            <a:r>
              <a:rPr lang="ko-KR" altLang="ko-KR" sz="1400" b="1" dirty="0" smtClean="0"/>
              <a:t>이하 </a:t>
            </a:r>
            <a:r>
              <a:rPr lang="en-US" altLang="ko-KR" sz="1400" b="1" dirty="0" err="1" smtClean="0"/>
              <a:t>CdS</a:t>
            </a:r>
            <a:r>
              <a:rPr lang="en-US" altLang="ko-KR" sz="1400" b="1" dirty="0" smtClean="0"/>
              <a:t>)</a:t>
            </a:r>
            <a:r>
              <a:rPr lang="ko-KR" altLang="ko-KR" sz="1400" b="1" dirty="0" smtClean="0"/>
              <a:t>은 저항의 일종이며 광전자를 이용한 반도체 효과를 이용하여 외부 빛의 조도에 의해 </a:t>
            </a:r>
            <a:r>
              <a:rPr lang="ko-KR" altLang="ko-KR" sz="1400" b="1" dirty="0" err="1" smtClean="0"/>
              <a:t>저항값이</a:t>
            </a:r>
            <a:r>
              <a:rPr lang="ko-KR" altLang="ko-KR" sz="1400" b="1" dirty="0" smtClean="0"/>
              <a:t> 결정</a:t>
            </a:r>
            <a:r>
              <a:rPr lang="en-US" altLang="ko-KR" sz="1400" b="1" dirty="0" smtClean="0"/>
              <a:t>. </a:t>
            </a:r>
            <a:r>
              <a:rPr lang="ko-KR" altLang="ko-KR" sz="1400" b="1" dirty="0" smtClean="0"/>
              <a:t>빛이 강해지면 </a:t>
            </a:r>
            <a:r>
              <a:rPr lang="ko-KR" altLang="ko-KR" sz="1400" b="1" dirty="0" err="1" smtClean="0"/>
              <a:t>저항값이</a:t>
            </a:r>
            <a:r>
              <a:rPr lang="ko-KR" altLang="ko-KR" sz="1400" b="1" dirty="0" smtClean="0"/>
              <a:t> 약해</a:t>
            </a:r>
            <a:r>
              <a:rPr lang="ko-KR" altLang="en-US" sz="1400" b="1" dirty="0" smtClean="0"/>
              <a:t>짐</a:t>
            </a:r>
            <a:r>
              <a:rPr lang="en-US" altLang="ko-KR" sz="1400" b="1" dirty="0" smtClean="0"/>
              <a:t>.</a:t>
            </a:r>
            <a:endParaRPr lang="ko-KR" altLang="ko-KR" sz="1400" b="1" dirty="0" smtClean="0"/>
          </a:p>
          <a:p>
            <a:endParaRPr lang="en-US" sz="1400" b="1" dirty="0"/>
          </a:p>
        </p:txBody>
      </p:sp>
      <p:pic>
        <p:nvPicPr>
          <p:cNvPr id="11" name="그림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0" y="1851903"/>
            <a:ext cx="4679950" cy="2369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18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5196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5. </a:t>
            </a:r>
            <a:r>
              <a:rPr lang="en-US" altLang="ko-KR" sz="2400" dirty="0" smtClean="0"/>
              <a:t>2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LM35</a:t>
            </a:r>
            <a:r>
              <a:rPr lang="ko-KR" altLang="en-US" sz="2400" b="1" dirty="0" smtClean="0"/>
              <a:t>로 온도 측정하기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76056" y="1851902"/>
            <a:ext cx="3744416" cy="4097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//Set analog interface #0 accessed to LM35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(9600);//Set baud rate as 9600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;//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;//define variable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(0);// read the analog value and assign to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=(125*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)&gt;&gt;8;//temperature calculation formula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);//output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("C");//output character string C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delay(500);//delay 0.5 s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175" y="4653136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altLang="ko-KR" sz="1400" dirty="0"/>
              <a:t>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LM35 </a:t>
            </a:r>
            <a:r>
              <a:rPr lang="ko-KR" altLang="ko-KR" sz="1400" dirty="0"/>
              <a:t>온도센서</a:t>
            </a:r>
            <a:r>
              <a:rPr lang="en-US" altLang="ko-KR" sz="1400" dirty="0"/>
              <a:t>, </a:t>
            </a:r>
            <a:r>
              <a:rPr lang="ko-KR" altLang="ko-KR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LM35</a:t>
            </a:r>
            <a:r>
              <a:rPr lang="ko-KR" altLang="en-US" sz="1400" b="1" dirty="0"/>
              <a:t>는 사용하기 매우 간편한 온도 </a:t>
            </a:r>
            <a:r>
              <a:rPr lang="ko-KR" altLang="en-US" sz="1400" b="1" dirty="0" smtClean="0"/>
              <a:t>센서로써 </a:t>
            </a:r>
            <a:r>
              <a:rPr lang="en-US" altLang="ko-KR" sz="1400" b="1" dirty="0" smtClean="0"/>
              <a:t>-</a:t>
            </a:r>
            <a:r>
              <a:rPr lang="en-US" altLang="ko-KR" sz="1400" b="1" dirty="0"/>
              <a:t>55</a:t>
            </a:r>
            <a:r>
              <a:rPr lang="ko-KR" altLang="en-US" sz="1400" b="1" dirty="0"/>
              <a:t>도에서 </a:t>
            </a:r>
            <a:r>
              <a:rPr lang="en-US" altLang="ko-KR" sz="1400" b="1" dirty="0"/>
              <a:t>+150</a:t>
            </a:r>
            <a:r>
              <a:rPr lang="ko-KR" altLang="en-US" sz="1400" b="1" dirty="0"/>
              <a:t>도 사이로 </a:t>
            </a:r>
            <a:r>
              <a:rPr lang="en-US" altLang="ko-KR" sz="1400" b="1" dirty="0"/>
              <a:t>0.5</a:t>
            </a:r>
            <a:r>
              <a:rPr lang="ko-KR" altLang="en-US" sz="1400" b="1" dirty="0"/>
              <a:t>도 간격으로 </a:t>
            </a:r>
            <a:r>
              <a:rPr lang="ko-KR" altLang="en-US" sz="1400" b="1" dirty="0" smtClean="0"/>
              <a:t>아날로그 신호를 출력함</a:t>
            </a:r>
            <a:endParaRPr lang="ko-KR" altLang="ko-KR" sz="1400" b="1" dirty="0" smtClean="0"/>
          </a:p>
          <a:p>
            <a:endParaRPr lang="en-US" sz="1400" b="1" dirty="0"/>
          </a:p>
        </p:txBody>
      </p:sp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5" y="1844824"/>
            <a:ext cx="4679950" cy="23691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33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2" y="6309320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17332"/>
            <a:ext cx="2376264" cy="422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44" y="116632"/>
            <a:ext cx="611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Chapter </a:t>
            </a:r>
            <a:r>
              <a:rPr lang="en-US" altLang="ko-KR" sz="2400" dirty="0" smtClean="0"/>
              <a:t>5. </a:t>
            </a:r>
            <a:r>
              <a:rPr lang="en-US" altLang="ko-KR" sz="2400" dirty="0" smtClean="0"/>
              <a:t>2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/>
              <a:t>PS2 </a:t>
            </a:r>
            <a:r>
              <a:rPr lang="ko-KR" altLang="en-US" sz="2400" b="1" dirty="0" smtClean="0"/>
              <a:t>조이스틱 모듈 사용하기</a:t>
            </a:r>
            <a:endParaRPr lang="ko-KR" altLang="en-US" sz="24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1289" y="578297"/>
            <a:ext cx="860444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076056" y="1851902"/>
            <a:ext cx="3744416" cy="4097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A0;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A1;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(9600);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buttonpressed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   ");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   ");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buttonpressed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175" y="4653136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</a:t>
            </a:r>
            <a:r>
              <a:rPr lang="en-US" altLang="ko-KR" sz="1400" dirty="0"/>
              <a:t>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en-US" altLang="ko-KR" sz="1400" dirty="0"/>
              <a:t>PS2 joystick module, </a:t>
            </a:r>
            <a:r>
              <a:rPr lang="ko-KR" altLang="ko-KR" sz="1400" dirty="0"/>
              <a:t>점퍼선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90872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PS2 </a:t>
            </a:r>
            <a:r>
              <a:rPr lang="en-US" altLang="ko-KR" sz="1400" b="1" dirty="0"/>
              <a:t>joystick module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RC </a:t>
            </a:r>
            <a:r>
              <a:rPr lang="ko-KR" altLang="en-US" sz="1400" b="1" dirty="0"/>
              <a:t>자동차나 게임장치로 사용 할 수 </a:t>
            </a:r>
            <a:r>
              <a:rPr lang="ko-KR" altLang="en-US" sz="1400" b="1" dirty="0" smtClean="0"/>
              <a:t>있으며 </a:t>
            </a:r>
            <a:r>
              <a:rPr lang="en-US" altLang="ko-KR" sz="1400" b="1" dirty="0"/>
              <a:t>x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y</a:t>
            </a:r>
            <a:r>
              <a:rPr lang="ko-KR" altLang="en-US" sz="1400" b="1" dirty="0"/>
              <a:t>방향으로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아날로그 신호를 출력하며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개의 </a:t>
            </a:r>
            <a:r>
              <a:rPr lang="ko-KR" altLang="en-US" sz="1400" b="1" dirty="0" smtClean="0"/>
              <a:t>출력버튼을 가지고 있음</a:t>
            </a:r>
            <a:r>
              <a:rPr lang="en-US" altLang="ko-KR" sz="1400" b="1" dirty="0" smtClean="0"/>
              <a:t>. </a:t>
            </a:r>
            <a:endParaRPr lang="en-US" sz="1400" b="1" dirty="0"/>
          </a:p>
        </p:txBody>
      </p:sp>
      <p:pic>
        <p:nvPicPr>
          <p:cNvPr id="11" name="그림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1881003"/>
            <a:ext cx="4319905" cy="2680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43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9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460</Words>
  <Application>Microsoft Office PowerPoint</Application>
  <PresentationFormat>화면 슬라이드 쇼(4:3)</PresentationFormat>
  <Paragraphs>86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roboholic</dc:creator>
  <cp:lastModifiedBy>roboholic</cp:lastModifiedBy>
  <cp:revision>41</cp:revision>
  <dcterms:created xsi:type="dcterms:W3CDTF">2014-11-02T01:27:57Z</dcterms:created>
  <dcterms:modified xsi:type="dcterms:W3CDTF">2014-11-22T22:04:31Z</dcterms:modified>
</cp:coreProperties>
</file>