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1" r:id="rId3"/>
    <p:sldId id="262" r:id="rId4"/>
    <p:sldId id="263" r:id="rId5"/>
    <p:sldId id="259" r:id="rId6"/>
    <p:sldId id="264" r:id="rId7"/>
    <p:sldId id="265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F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 autoAdjust="0"/>
    <p:restoredTop sz="94660"/>
  </p:normalViewPr>
  <p:slideViewPr>
    <p:cSldViewPr snapToGrid="0">
      <p:cViewPr>
        <p:scale>
          <a:sx n="150" d="100"/>
          <a:sy n="15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61791-B5CF-4156-B85B-3478D07D3770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C16A2-CBAB-4CFB-A760-A34E4BB60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0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16A2-CBAB-4CFB-A760-A34E4BB6045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3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C16A2-CBAB-4CFB-A760-A34E4BB6045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8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3" y="1998160"/>
            <a:ext cx="2304209" cy="23615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97200" y="580434"/>
            <a:ext cx="5746800" cy="3422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0" y="610641"/>
            <a:ext cx="3047116" cy="1525074"/>
          </a:xfrm>
        </p:spPr>
      </p:pic>
      <p:sp>
        <p:nvSpPr>
          <p:cNvPr id="6" name="TextBox 5"/>
          <p:cNvSpPr txBox="1"/>
          <p:nvPr/>
        </p:nvSpPr>
        <p:spPr>
          <a:xfrm>
            <a:off x="350084" y="24130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boot-&gt;MBR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2249" y="610641"/>
            <a:ext cx="2897932" cy="1892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00007c00 &lt;start&gt;:</a:t>
            </a:r>
          </a:p>
          <a:p>
            <a:r>
              <a:rPr lang="en-US" altLang="ko-KR" sz="900" dirty="0"/>
              <a:t># with %</a:t>
            </a:r>
            <a:r>
              <a:rPr lang="en-US" altLang="ko-KR" sz="900" dirty="0" err="1"/>
              <a:t>cs</a:t>
            </a:r>
            <a:r>
              <a:rPr lang="en-US" altLang="ko-KR" sz="900" dirty="0"/>
              <a:t>=0 %</a:t>
            </a:r>
            <a:r>
              <a:rPr lang="en-US" altLang="ko-KR" sz="900" dirty="0" err="1"/>
              <a:t>ip</a:t>
            </a:r>
            <a:r>
              <a:rPr lang="en-US" altLang="ko-KR" sz="900" dirty="0"/>
              <a:t>=7c00.</a:t>
            </a:r>
          </a:p>
          <a:p>
            <a:endParaRPr lang="en-US" altLang="ko-KR" sz="900" dirty="0"/>
          </a:p>
          <a:p>
            <a:r>
              <a:rPr lang="en-US" altLang="ko-KR" sz="900" dirty="0"/>
              <a:t>.code16                       # Assemble for 16-bit mode</a:t>
            </a:r>
          </a:p>
          <a:p>
            <a:r>
              <a:rPr lang="en-US" altLang="ko-KR" sz="900" dirty="0"/>
              <a:t>.</a:t>
            </a:r>
            <a:r>
              <a:rPr lang="en-US" altLang="ko-KR" sz="900" dirty="0" err="1"/>
              <a:t>globl</a:t>
            </a:r>
            <a:r>
              <a:rPr lang="en-US" altLang="ko-KR" sz="900" dirty="0"/>
              <a:t> start</a:t>
            </a:r>
          </a:p>
          <a:p>
            <a:r>
              <a:rPr lang="en-US" altLang="ko-KR" sz="900" dirty="0"/>
              <a:t>start:</a:t>
            </a:r>
          </a:p>
          <a:p>
            <a:r>
              <a:rPr lang="en-US" altLang="ko-KR" sz="900" dirty="0" smtClean="0"/>
              <a:t>7c00</a:t>
            </a:r>
            <a:r>
              <a:rPr lang="en-US" altLang="ko-KR" sz="900" dirty="0"/>
              <a:t>:	fa             </a:t>
            </a:r>
            <a:r>
              <a:rPr lang="en-US" altLang="ko-KR" sz="900" dirty="0" smtClean="0"/>
              <a:t>cli </a:t>
            </a:r>
          </a:p>
          <a:p>
            <a:r>
              <a:rPr lang="en-US" altLang="ko-KR" sz="900" dirty="0" smtClean="0"/>
              <a:t>…</a:t>
            </a:r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en-US" altLang="ko-KR" sz="900" dirty="0"/>
              <a:t># Set up the stack pointer and call into C.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movl</a:t>
            </a:r>
            <a:r>
              <a:rPr lang="en-US" altLang="ko-KR" sz="900" dirty="0"/>
              <a:t>    $start, %</a:t>
            </a:r>
            <a:r>
              <a:rPr lang="en-US" altLang="ko-KR" sz="900" dirty="0" err="1"/>
              <a:t>esp</a:t>
            </a:r>
            <a:endParaRPr lang="en-US" altLang="ko-KR" sz="900" dirty="0"/>
          </a:p>
          <a:p>
            <a:r>
              <a:rPr lang="en-US" altLang="ko-KR" sz="900" dirty="0"/>
              <a:t>    7c43:	</a:t>
            </a:r>
            <a:r>
              <a:rPr lang="en-US" altLang="ko-KR" sz="900" dirty="0" err="1"/>
              <a:t>bc</a:t>
            </a:r>
            <a:r>
              <a:rPr lang="en-US" altLang="ko-KR" sz="900" dirty="0"/>
              <a:t> 00 7c 00 00   </a:t>
            </a:r>
            <a:r>
              <a:rPr lang="en-US" altLang="ko-KR" sz="900" dirty="0" err="1" smtClean="0"/>
              <a:t>mov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$0x7c00,%esp</a:t>
            </a:r>
          </a:p>
          <a:p>
            <a:r>
              <a:rPr lang="en-US" altLang="ko-KR" sz="900" dirty="0"/>
              <a:t>  call    </a:t>
            </a:r>
            <a:r>
              <a:rPr lang="en-US" altLang="ko-KR" sz="900" dirty="0" err="1" smtClean="0"/>
              <a:t>bootmain</a:t>
            </a:r>
            <a:endParaRPr lang="en-US" altLang="ko-KR" sz="900" dirty="0" smtClean="0"/>
          </a:p>
          <a:p>
            <a:r>
              <a:rPr lang="en-US" altLang="ko-KR" sz="900" dirty="0" smtClean="0"/>
              <a:t>    </a:t>
            </a:r>
            <a:r>
              <a:rPr lang="en-US" altLang="ko-KR" sz="900" dirty="0"/>
              <a:t>7c48:	e8 fc 00 00 00    </a:t>
            </a:r>
            <a:r>
              <a:rPr lang="en-US" altLang="ko-KR" sz="900" dirty="0" smtClean="0"/>
              <a:t>call   </a:t>
            </a:r>
            <a:r>
              <a:rPr lang="en-US" altLang="ko-KR" sz="900" dirty="0"/>
              <a:t>7d49 </a:t>
            </a:r>
            <a:r>
              <a:rPr lang="en-US" altLang="ko-KR" sz="900" dirty="0">
                <a:solidFill>
                  <a:srgbClr val="FF0000"/>
                </a:solidFill>
              </a:rPr>
              <a:t>&lt;</a:t>
            </a:r>
            <a:r>
              <a:rPr lang="en-US" altLang="ko-KR" sz="900" dirty="0" err="1">
                <a:solidFill>
                  <a:srgbClr val="FF0000"/>
                </a:solidFill>
              </a:rPr>
              <a:t>bootmain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643800" y="24130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bootblock.asm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238307" y="1254587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3562" y="24130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bootmain.c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9987" y="610641"/>
            <a:ext cx="2434846" cy="3277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#define SECTSIZE 512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void </a:t>
            </a:r>
            <a:r>
              <a:rPr lang="en-US" altLang="ko-KR" sz="900" dirty="0" err="1">
                <a:solidFill>
                  <a:srgbClr val="FF0000"/>
                </a:solidFill>
              </a:rPr>
              <a:t>bootmain</a:t>
            </a:r>
            <a:r>
              <a:rPr lang="en-US" altLang="ko-KR" sz="900" dirty="0">
                <a:solidFill>
                  <a:srgbClr val="FF0000"/>
                </a:solidFill>
              </a:rPr>
              <a:t>(void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struct </a:t>
            </a:r>
            <a:r>
              <a:rPr lang="en-US" altLang="ko-KR" sz="900" dirty="0" err="1"/>
              <a:t>elfhdr</a:t>
            </a:r>
            <a:r>
              <a:rPr lang="en-US" altLang="ko-KR" sz="900" dirty="0"/>
              <a:t> *elf;</a:t>
            </a:r>
          </a:p>
          <a:p>
            <a:r>
              <a:rPr lang="en-US" altLang="ko-KR" sz="900" dirty="0"/>
              <a:t>  struct </a:t>
            </a:r>
            <a:r>
              <a:rPr lang="en-US" altLang="ko-KR" sz="900" dirty="0" err="1"/>
              <a:t>proghdr</a:t>
            </a:r>
            <a:r>
              <a:rPr lang="en-US" altLang="ko-KR" sz="900" dirty="0"/>
              <a:t> *</a:t>
            </a:r>
            <a:r>
              <a:rPr lang="en-US" altLang="ko-KR" sz="900" dirty="0" err="1"/>
              <a:t>ph</a:t>
            </a:r>
            <a:r>
              <a:rPr lang="en-US" altLang="ko-KR" sz="900" dirty="0"/>
              <a:t>, *</a:t>
            </a:r>
            <a:r>
              <a:rPr lang="en-US" altLang="ko-KR" sz="900" dirty="0" err="1"/>
              <a:t>eph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void (*entry)(void);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uchar</a:t>
            </a:r>
            <a:r>
              <a:rPr lang="en-US" altLang="ko-KR" sz="900" dirty="0"/>
              <a:t> *pa;</a:t>
            </a:r>
          </a:p>
          <a:p>
            <a:endParaRPr lang="en-US" altLang="ko-KR" sz="900" dirty="0"/>
          </a:p>
          <a:p>
            <a:r>
              <a:rPr lang="en-US" altLang="ko-KR" sz="900" dirty="0"/>
              <a:t>  elf = (struct </a:t>
            </a:r>
            <a:r>
              <a:rPr lang="en-US" altLang="ko-KR" sz="900" dirty="0" err="1"/>
              <a:t>elfhdr</a:t>
            </a:r>
            <a:r>
              <a:rPr lang="en-US" altLang="ko-KR" sz="900" dirty="0"/>
              <a:t> *)</a:t>
            </a:r>
            <a:r>
              <a:rPr lang="en-US" altLang="ko-KR" sz="900" dirty="0">
                <a:solidFill>
                  <a:srgbClr val="FF0000"/>
                </a:solidFill>
              </a:rPr>
              <a:t>0x10000</a:t>
            </a:r>
            <a:r>
              <a:rPr lang="en-US" altLang="ko-KR" sz="900" dirty="0"/>
              <a:t>; // scratch space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Read 1st page off disk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readseg</a:t>
            </a:r>
            <a:r>
              <a:rPr lang="en-US" altLang="ko-KR" sz="900" dirty="0"/>
              <a:t>((</a:t>
            </a:r>
            <a:r>
              <a:rPr lang="en-US" altLang="ko-KR" sz="900" dirty="0" err="1"/>
              <a:t>uchar</a:t>
            </a:r>
            <a:r>
              <a:rPr lang="en-US" altLang="ko-KR" sz="900" dirty="0"/>
              <a:t> *)elf, 4096, 0);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Is this an ELF executable?</a:t>
            </a:r>
          </a:p>
          <a:p>
            <a:r>
              <a:rPr lang="en-US" altLang="ko-KR" sz="900" dirty="0"/>
              <a:t>  if (elf-&gt;magic != ELF_MAGIC)</a:t>
            </a:r>
          </a:p>
          <a:p>
            <a:r>
              <a:rPr lang="en-US" altLang="ko-KR" sz="900" dirty="0"/>
              <a:t>    return; // let </a:t>
            </a:r>
            <a:r>
              <a:rPr lang="en-US" altLang="ko-KR" sz="900" dirty="0" err="1"/>
              <a:t>bootasm.S</a:t>
            </a:r>
            <a:r>
              <a:rPr lang="en-US" altLang="ko-KR" sz="900" dirty="0"/>
              <a:t> handle error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Call the entry point from the ELF header.</a:t>
            </a:r>
          </a:p>
          <a:p>
            <a:r>
              <a:rPr lang="en-US" altLang="ko-KR" sz="900" dirty="0"/>
              <a:t>  // Does not return!</a:t>
            </a:r>
          </a:p>
          <a:p>
            <a:r>
              <a:rPr lang="en-US" altLang="ko-KR" sz="900" dirty="0"/>
              <a:t>  entry = (void (*)(void))(elf-&gt;entry);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>
                <a:solidFill>
                  <a:srgbClr val="FF0000"/>
                </a:solidFill>
              </a:rPr>
              <a:t>entry();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328259" y="1254587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25676" y="2571296"/>
            <a:ext cx="2508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 The boot block (</a:t>
            </a:r>
            <a:r>
              <a:rPr lang="en-US" altLang="ko-KR" sz="900" dirty="0" err="1"/>
              <a:t>bootasm.S</a:t>
            </a:r>
            <a:r>
              <a:rPr lang="en-US" altLang="ko-KR" sz="900" dirty="0"/>
              <a:t> and </a:t>
            </a:r>
            <a:r>
              <a:rPr lang="en-US" altLang="ko-KR" sz="900" dirty="0" err="1"/>
              <a:t>bootmain.c</a:t>
            </a:r>
            <a:r>
              <a:rPr lang="en-US" altLang="ko-KR" sz="900" dirty="0"/>
              <a:t>) jumps to entry below.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1908511" y="4716154"/>
            <a:ext cx="3596539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// Bootstrap processor starts running C code here.</a:t>
            </a:r>
          </a:p>
          <a:p>
            <a:r>
              <a:rPr lang="en-US" altLang="ko-KR" sz="1000" dirty="0"/>
              <a:t>// Allocate a real stack and switch to it, first</a:t>
            </a:r>
          </a:p>
          <a:p>
            <a:r>
              <a:rPr lang="en-US" altLang="ko-KR" sz="1000" dirty="0"/>
              <a:t>// doing some setup required for memory allocator to work.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kinit1(end, P2V(4 * 1024 * 1024));          // </a:t>
            </a:r>
            <a:r>
              <a:rPr lang="en-US" altLang="ko-KR" sz="1000" dirty="0" err="1"/>
              <a:t>phys</a:t>
            </a:r>
            <a:r>
              <a:rPr lang="en-US" altLang="ko-KR" sz="1000" dirty="0"/>
              <a:t> page allocator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kvmalloc</a:t>
            </a:r>
            <a:r>
              <a:rPr lang="en-US" altLang="ko-KR" sz="1000" dirty="0"/>
              <a:t>();                                 // kernel page table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mpinit</a:t>
            </a:r>
            <a:r>
              <a:rPr lang="en-US" altLang="ko-KR" sz="1000" dirty="0"/>
              <a:t>();                                   // detect other </a:t>
            </a:r>
            <a:r>
              <a:rPr lang="en-US" altLang="ko-KR" sz="1000" dirty="0" smtClean="0"/>
              <a:t>processors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…..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userinit</a:t>
            </a:r>
            <a:r>
              <a:rPr lang="en-US" altLang="ko-KR" sz="1000" dirty="0">
                <a:solidFill>
                  <a:srgbClr val="FF0000"/>
                </a:solidFill>
              </a:rPr>
              <a:t>();</a:t>
            </a:r>
            <a:r>
              <a:rPr lang="en-US" altLang="ko-KR" sz="1000" dirty="0"/>
              <a:t>                                 // first user process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mpmain</a:t>
            </a:r>
            <a:r>
              <a:rPr lang="en-US" altLang="ko-KR" sz="1000" dirty="0"/>
              <a:t>();                                   // finish this processor's setup</a:t>
            </a:r>
          </a:p>
          <a:p>
            <a:r>
              <a:rPr lang="en-US" altLang="ko-KR" sz="1000" dirty="0"/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43512" y="438674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main.c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65743" y="4626377"/>
            <a:ext cx="3090853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# Entering xv6 on boot processor, with paging off.</a:t>
            </a:r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entry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entry:</a:t>
            </a:r>
          </a:p>
          <a:p>
            <a:r>
              <a:rPr lang="en-US" altLang="ko-KR" sz="1000" dirty="0"/>
              <a:t>  # Turn on page size extension for 4Mbyte pages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/>
              <a:t>Set page directory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/>
              <a:t>Turn on paging</a:t>
            </a:r>
            <a:r>
              <a:rPr lang="en-US" altLang="ko-KR" sz="1000" dirty="0" smtClean="0"/>
              <a:t>.  </a:t>
            </a:r>
            <a:endParaRPr lang="en-US" altLang="ko-KR" sz="1000" dirty="0"/>
          </a:p>
          <a:p>
            <a:r>
              <a:rPr lang="en-US" altLang="ko-KR" sz="1000" dirty="0"/>
              <a:t>  # Set up the stack pointer.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>
                <a:solidFill>
                  <a:srgbClr val="FF0000"/>
                </a:solidFill>
              </a:rPr>
              <a:t>Jump to main(), </a:t>
            </a:r>
            <a:r>
              <a:rPr lang="en-US" altLang="ko-KR" sz="1000" dirty="0"/>
              <a:t>and switch to executing at</a:t>
            </a:r>
          </a:p>
          <a:p>
            <a:r>
              <a:rPr lang="en-US" altLang="ko-KR" sz="1000" dirty="0"/>
              <a:t>  # high addresses. The indirect call is needed because</a:t>
            </a:r>
          </a:p>
          <a:p>
            <a:r>
              <a:rPr lang="en-US" altLang="ko-KR" sz="1000" dirty="0"/>
              <a:t>  # the assembler produces a PC-relative instruction</a:t>
            </a:r>
          </a:p>
          <a:p>
            <a:r>
              <a:rPr lang="en-US" altLang="ko-KR" sz="1000" dirty="0"/>
              <a:t>  # for a direct jump.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mov</a:t>
            </a:r>
            <a:r>
              <a:rPr lang="en-US" altLang="ko-KR" sz="1000" dirty="0"/>
              <a:t> $main, %</a:t>
            </a:r>
            <a:r>
              <a:rPr lang="en-US" altLang="ko-KR" sz="1000" dirty="0" err="1"/>
              <a:t>eax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*%</a:t>
            </a:r>
            <a:r>
              <a:rPr lang="en-US" altLang="ko-KR" sz="1000" dirty="0" err="1"/>
              <a:t>eax</a:t>
            </a:r>
            <a:endParaRPr lang="en-US" altLang="ko-KR" sz="1000" dirty="0"/>
          </a:p>
        </p:txBody>
      </p:sp>
      <p:sp>
        <p:nvSpPr>
          <p:cNvPr id="21" name="아래쪽 화살표 20"/>
          <p:cNvSpPr/>
          <p:nvPr/>
        </p:nvSpPr>
        <p:spPr>
          <a:xfrm>
            <a:off x="6883562" y="4003256"/>
            <a:ext cx="855216" cy="623121"/>
          </a:xfrm>
          <a:prstGeom prst="downArrow">
            <a:avLst>
              <a:gd name="adj1" fmla="val 50000"/>
              <a:gd name="adj2" fmla="val 4920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189570" y="418152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7900" y="4257045"/>
            <a:ext cx="83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entry.S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5510403" y="5747260"/>
            <a:ext cx="233942" cy="237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47410" y="424771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가자</a:t>
            </a:r>
            <a:r>
              <a:rPr lang="en-US" altLang="ko-KR" dirty="0" smtClean="0"/>
              <a:t>!!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50084" y="5455508"/>
            <a:ext cx="1260281" cy="784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</a:p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1642467" y="5747260"/>
            <a:ext cx="233942" cy="237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72249" y="2938642"/>
            <a:ext cx="238485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# Using GRUB </a:t>
            </a:r>
            <a:r>
              <a:rPr lang="en-US" altLang="ko-KR" sz="700" dirty="0" smtClean="0"/>
              <a:t>2 … copying </a:t>
            </a:r>
            <a:r>
              <a:rPr lang="en-US" altLang="ko-KR" sz="700" dirty="0"/>
              <a:t>kernel or </a:t>
            </a:r>
            <a:r>
              <a:rPr lang="en-US" altLang="ko-KR" sz="700" dirty="0" err="1"/>
              <a:t>kernelmemfs</a:t>
            </a:r>
            <a:r>
              <a:rPr lang="en-US" altLang="ko-KR" sz="700" dirty="0"/>
              <a:t> to /boot</a:t>
            </a:r>
          </a:p>
          <a:p>
            <a:r>
              <a:rPr lang="en-US" altLang="ko-KR" sz="700" dirty="0"/>
              <a:t># and then adding this menu entry</a:t>
            </a:r>
            <a:r>
              <a:rPr lang="en-US" altLang="ko-KR" sz="700" dirty="0" smtClean="0"/>
              <a:t>:</a:t>
            </a:r>
            <a:endParaRPr lang="en-US" altLang="ko-KR" sz="700" dirty="0"/>
          </a:p>
          <a:p>
            <a:r>
              <a:rPr lang="en-US" altLang="ko-KR" sz="700" dirty="0"/>
              <a:t># </a:t>
            </a:r>
            <a:r>
              <a:rPr lang="en-US" altLang="ko-KR" sz="700" dirty="0" err="1"/>
              <a:t>menuentry</a:t>
            </a:r>
            <a:r>
              <a:rPr lang="en-US" altLang="ko-KR" sz="700" dirty="0"/>
              <a:t> "xv6" {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</a:t>
            </a:r>
            <a:r>
              <a:rPr lang="en-US" altLang="ko-KR" sz="700" dirty="0" err="1" smtClean="0"/>
              <a:t>insmod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ext2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set </a:t>
            </a:r>
            <a:r>
              <a:rPr lang="en-US" altLang="ko-KR" sz="700" dirty="0"/>
              <a:t>root='(hd0,msdos1)'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set </a:t>
            </a:r>
            <a:r>
              <a:rPr lang="en-US" altLang="ko-KR" sz="700" dirty="0"/>
              <a:t>kernel='/boot/kernel'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 </a:t>
            </a:r>
            <a:r>
              <a:rPr lang="en-US" altLang="ko-KR" sz="700" dirty="0" err="1" smtClean="0"/>
              <a:t>multiboot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${kernel} ${kernel}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boot</a:t>
            </a:r>
            <a:endParaRPr lang="en-US" altLang="ko-KR" sz="700" dirty="0"/>
          </a:p>
          <a:p>
            <a:r>
              <a:rPr lang="en-US" altLang="ko-KR" sz="700" dirty="0"/>
              <a:t># 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3153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846198" y="1625777"/>
            <a:ext cx="116390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sys_mkdir</a:t>
            </a:r>
            <a:r>
              <a:rPr lang="en-US" altLang="ko-KR" sz="1200" dirty="0" smtClean="0"/>
              <a:t>(void)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90670" y="1187366"/>
            <a:ext cx="8441547" cy="25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1682014" y="479383"/>
            <a:ext cx="175819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open(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7700792" y="849696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579127" y="756382"/>
            <a:ext cx="191396" cy="861716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990587" y="1110652"/>
            <a:ext cx="439608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63757" y="3987367"/>
            <a:ext cx="1704781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 err="1">
                <a:solidFill>
                  <a:srgbClr val="FF0000"/>
                </a:solidFill>
              </a:rPr>
              <a:t>struct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inode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[NINODE];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icache</a:t>
            </a:r>
            <a:r>
              <a:rPr lang="en-US" altLang="ko-KR" sz="1000" dirty="0"/>
              <a:t>;</a:t>
            </a:r>
            <a:endParaRPr lang="en-US" altLang="ko-KR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63757" y="3663093"/>
            <a:ext cx="7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icache</a:t>
            </a:r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586877" y="7672348"/>
            <a:ext cx="251972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bread(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-&gt;dev, IBLOCK(</a:t>
            </a:r>
            <a:r>
              <a:rPr lang="en-US" altLang="ko-KR" sz="1200" dirty="0" err="1"/>
              <a:t>ip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inum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sb</a:t>
            </a:r>
            <a:r>
              <a:rPr lang="en-US" altLang="ko-KR" sz="1200" dirty="0"/>
              <a:t>));</a:t>
            </a:r>
            <a:endParaRPr lang="ko-KR" altLang="en-US" sz="1200" dirty="0"/>
          </a:p>
        </p:txBody>
      </p:sp>
      <p:sp>
        <p:nvSpPr>
          <p:cNvPr id="150" name="직사각형 149"/>
          <p:cNvSpPr/>
          <p:nvPr/>
        </p:nvSpPr>
        <p:spPr>
          <a:xfrm>
            <a:off x="563757" y="5369421"/>
            <a:ext cx="1704781" cy="101566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struct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[NBUF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head;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bcache</a:t>
            </a:r>
            <a:r>
              <a:rPr lang="en-US" altLang="ko-KR" sz="1000" dirty="0"/>
              <a:t>;</a:t>
            </a:r>
            <a:endParaRPr lang="en-US" altLang="ko-KR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757" y="5039414"/>
            <a:ext cx="84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cache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522935" y="3663093"/>
            <a:ext cx="479618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inode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522935" y="5097520"/>
            <a:ext cx="505267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buffer</a:t>
            </a:r>
            <a:endParaRPr lang="ko-KR" altLang="en-US" sz="1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552532" y="2685674"/>
            <a:ext cx="179081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nameiparent</a:t>
            </a:r>
            <a:r>
              <a:rPr lang="en-US" altLang="ko-KR" dirty="0" smtClean="0"/>
              <a:t>(path, name)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170331" y="3028507"/>
            <a:ext cx="9638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namex</a:t>
            </a:r>
            <a:r>
              <a:rPr lang="en-US" altLang="ko-KR" dirty="0"/>
              <a:t>(new)</a:t>
            </a:r>
            <a:endParaRPr lang="ko-KR" altLang="en-US" dirty="0"/>
          </a:p>
        </p:txBody>
      </p:sp>
      <p:cxnSp>
        <p:nvCxnSpPr>
          <p:cNvPr id="17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4763620" y="2760295"/>
            <a:ext cx="198889" cy="614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5484234" y="2788937"/>
            <a:ext cx="114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parent 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804911" y="479383"/>
            <a:ext cx="1584599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char*);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572313" y="479383"/>
            <a:ext cx="248780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mknod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char*, short, short);</a:t>
            </a:r>
            <a:endParaRPr lang="ko-KR" altLang="en-US" sz="1200" dirty="0"/>
          </a:p>
        </p:txBody>
      </p:sp>
      <p:sp>
        <p:nvSpPr>
          <p:cNvPr id="70" name="아래쪽 화살표 69"/>
          <p:cNvSpPr/>
          <p:nvPr/>
        </p:nvSpPr>
        <p:spPr>
          <a:xfrm>
            <a:off x="6055064" y="756382"/>
            <a:ext cx="191396" cy="861716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아래쪽 화살표 70"/>
          <p:cNvSpPr/>
          <p:nvPr/>
        </p:nvSpPr>
        <p:spPr>
          <a:xfrm>
            <a:off x="4256542" y="756382"/>
            <a:ext cx="191396" cy="861716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602597" y="1625777"/>
            <a:ext cx="1318823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sys_mknode</a:t>
            </a:r>
            <a:r>
              <a:rPr lang="en-US" altLang="ko-KR" sz="1200" dirty="0" smtClean="0"/>
              <a:t>(void)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091078" y="1625777"/>
            <a:ext cx="1124860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sys_open</a:t>
            </a:r>
            <a:r>
              <a:rPr lang="en-US" altLang="ko-KR" sz="1200" dirty="0" smtClean="0"/>
              <a:t>(void)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696823" y="2207357"/>
            <a:ext cx="3653051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create(char *path, short type, short major, short minor)</a:t>
            </a:r>
            <a:endParaRPr lang="ko-KR" altLang="en-US" dirty="0"/>
          </a:p>
        </p:txBody>
      </p:sp>
      <p:cxnSp>
        <p:nvCxnSpPr>
          <p:cNvPr id="7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3" idx="2"/>
            <a:endCxn id="75" idx="0"/>
          </p:cNvCxnSpPr>
          <p:nvPr/>
        </p:nvCxnSpPr>
        <p:spPr>
          <a:xfrm rot="16200000" flipH="1">
            <a:off x="3436138" y="1120145"/>
            <a:ext cx="304581" cy="1869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 rot="5400000">
            <a:off x="5240389" y="1185736"/>
            <a:ext cx="304581" cy="1738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 rot="16200000" flipH="1">
            <a:off x="4323460" y="2007467"/>
            <a:ext cx="304581" cy="95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2386142" y="1889207"/>
            <a:ext cx="14318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if(</a:t>
            </a:r>
            <a:r>
              <a:rPr lang="en-US" altLang="ko-KR" sz="1000" dirty="0" err="1"/>
              <a:t>omode</a:t>
            </a:r>
            <a:r>
              <a:rPr lang="en-US" altLang="ko-KR" sz="1000" dirty="0"/>
              <a:t> &amp; O_CREATE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89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3433069" y="2492169"/>
            <a:ext cx="159201" cy="2916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558588" y="3342859"/>
            <a:ext cx="15436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dirlookup</a:t>
            </a:r>
            <a:r>
              <a:rPr lang="en-US" altLang="ko-KR" dirty="0" smtClean="0"/>
              <a:t>(dp,name,0)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062295" y="2920785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directory </a:t>
            </a:r>
            <a:r>
              <a:rPr lang="ko-KR" altLang="en-US" sz="1000" dirty="0" smtClean="0"/>
              <a:t>에서 </a:t>
            </a:r>
            <a:r>
              <a:rPr lang="en-US" altLang="ko-KR" sz="1000" dirty="0" smtClean="0"/>
              <a:t>entry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7267774" y="3167006"/>
            <a:ext cx="1136035" cy="646331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900" dirty="0" err="1"/>
              <a:t>struct</a:t>
            </a:r>
            <a:r>
              <a:rPr lang="en-US" altLang="ko-KR" sz="900" dirty="0"/>
              <a:t> </a:t>
            </a:r>
            <a:r>
              <a:rPr lang="en-US" altLang="ko-KR" sz="900" dirty="0" err="1"/>
              <a:t>dirent</a:t>
            </a:r>
            <a:r>
              <a:rPr lang="en-US" altLang="ko-KR" sz="900" dirty="0"/>
              <a:t> {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ushort</a:t>
            </a:r>
            <a:r>
              <a:rPr lang="en-US" altLang="ko-KR" sz="900" dirty="0"/>
              <a:t> </a:t>
            </a:r>
            <a:r>
              <a:rPr lang="en-US" altLang="ko-KR" sz="900" dirty="0" err="1"/>
              <a:t>inum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char name[DIRSIZ];</a:t>
            </a:r>
          </a:p>
          <a:p>
            <a:r>
              <a:rPr lang="en-US" altLang="ko-KR" sz="900" dirty="0"/>
              <a:t>};</a:t>
            </a:r>
            <a:endParaRPr lang="ko-KR" altLang="en-US" sz="900" dirty="0"/>
          </a:p>
        </p:txBody>
      </p:sp>
      <p:cxnSp>
        <p:nvCxnSpPr>
          <p:cNvPr id="9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0" idx="3"/>
            <a:endCxn id="96" idx="1"/>
          </p:cNvCxnSpPr>
          <p:nvPr/>
        </p:nvCxnSpPr>
        <p:spPr>
          <a:xfrm flipV="1">
            <a:off x="6116583" y="3490172"/>
            <a:ext cx="1151191" cy="3340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638743" y="3685692"/>
            <a:ext cx="147784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readi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dirent</a:t>
            </a:r>
            <a:r>
              <a:rPr lang="en-US" altLang="ko-KR" dirty="0" smtClean="0"/>
              <a:t>, off,)</a:t>
            </a:r>
            <a:endParaRPr lang="ko-KR" altLang="en-US" dirty="0"/>
          </a:p>
        </p:txBody>
      </p:sp>
      <p:cxnSp>
        <p:nvCxnSpPr>
          <p:cNvPr id="102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3" idx="2"/>
            <a:endCxn id="100" idx="1"/>
          </p:cNvCxnSpPr>
          <p:nvPr/>
        </p:nvCxnSpPr>
        <p:spPr>
          <a:xfrm rot="16200000" flipH="1">
            <a:off x="4382421" y="3567870"/>
            <a:ext cx="204334" cy="3083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652258" y="4450277"/>
            <a:ext cx="10819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iget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dev,inum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0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0" idx="2"/>
            <a:endCxn id="109" idx="1"/>
          </p:cNvCxnSpPr>
          <p:nvPr/>
        </p:nvCxnSpPr>
        <p:spPr>
          <a:xfrm rot="16200000" flipH="1">
            <a:off x="5201917" y="4138436"/>
            <a:ext cx="626086" cy="274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4792760" y="4226075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name exist?</a:t>
            </a:r>
            <a:endParaRPr lang="ko-KR" altLang="en-US" sz="1000" dirty="0"/>
          </a:p>
        </p:txBody>
      </p:sp>
      <p:sp>
        <p:nvSpPr>
          <p:cNvPr id="39" name="오른쪽으로 구부러진 화살표 38"/>
          <p:cNvSpPr/>
          <p:nvPr/>
        </p:nvSpPr>
        <p:spPr>
          <a:xfrm>
            <a:off x="6445387" y="3370805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오른쪽으로 구부러진 화살표 116"/>
          <p:cNvSpPr/>
          <p:nvPr/>
        </p:nvSpPr>
        <p:spPr>
          <a:xfrm rot="10800000">
            <a:off x="6691609" y="3358693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5652258" y="4028525"/>
            <a:ext cx="229562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smtClean="0"/>
              <a:t>bread(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-&gt;dev, </a:t>
            </a:r>
            <a:r>
              <a:rPr lang="en-US" altLang="ko-KR" dirty="0" err="1" smtClean="0"/>
              <a:t>bmap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ip,off</a:t>
            </a:r>
            <a:r>
              <a:rPr lang="en-US" altLang="ko-KR" dirty="0" smtClean="0"/>
              <a:t>/BSIZE)</a:t>
            </a:r>
            <a:endParaRPr lang="ko-KR" altLang="en-US" dirty="0"/>
          </a:p>
        </p:txBody>
      </p:sp>
      <p:cxnSp>
        <p:nvCxnSpPr>
          <p:cNvPr id="12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0" idx="2"/>
            <a:endCxn id="120" idx="1"/>
          </p:cNvCxnSpPr>
          <p:nvPr/>
        </p:nvCxnSpPr>
        <p:spPr>
          <a:xfrm rot="16200000" flipH="1">
            <a:off x="5412793" y="3927560"/>
            <a:ext cx="204334" cy="274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02" y="4490653"/>
            <a:ext cx="1888230" cy="1683962"/>
          </a:xfrm>
          <a:prstGeom prst="rect">
            <a:avLst/>
          </a:prstGeom>
        </p:spPr>
      </p:pic>
      <p:sp>
        <p:nvSpPr>
          <p:cNvPr id="50" name="아래쪽 화살표 49"/>
          <p:cNvSpPr/>
          <p:nvPr/>
        </p:nvSpPr>
        <p:spPr>
          <a:xfrm rot="5400000">
            <a:off x="8407212" y="4568156"/>
            <a:ext cx="169558" cy="382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8309598" y="4844048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offset/BSIZE</a:t>
            </a:r>
            <a:endParaRPr lang="ko-KR" altLang="en-US" sz="1000" dirty="0"/>
          </a:p>
        </p:txBody>
      </p:sp>
      <p:cxnSp>
        <p:nvCxnSpPr>
          <p:cNvPr id="12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20" idx="3"/>
            <a:endCxn id="50" idx="0"/>
          </p:cNvCxnSpPr>
          <p:nvPr/>
        </p:nvCxnSpPr>
        <p:spPr>
          <a:xfrm>
            <a:off x="7947886" y="4167025"/>
            <a:ext cx="735219" cy="592245"/>
          </a:xfrm>
          <a:prstGeom prst="bentConnector3">
            <a:avLst>
              <a:gd name="adj1" fmla="val 1166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1" idx="2"/>
            <a:endCxn id="109" idx="2"/>
          </p:cNvCxnSpPr>
          <p:nvPr/>
        </p:nvCxnSpPr>
        <p:spPr>
          <a:xfrm rot="16200000" flipH="1">
            <a:off x="3788683" y="2322718"/>
            <a:ext cx="32023" cy="4777092"/>
          </a:xfrm>
          <a:prstGeom prst="bentConnector3">
            <a:avLst>
              <a:gd name="adj1" fmla="val 813862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80" idx="2"/>
            <a:endCxn id="158" idx="1"/>
          </p:cNvCxnSpPr>
          <p:nvPr/>
        </p:nvCxnSpPr>
        <p:spPr>
          <a:xfrm rot="10800000">
            <a:off x="3880572" y="4558640"/>
            <a:ext cx="1673984" cy="1454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3592208" y="4276821"/>
            <a:ext cx="840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return </a:t>
            </a:r>
            <a:r>
              <a:rPr lang="en-US" altLang="ko-KR" sz="1000" dirty="0" err="1" smtClean="0"/>
              <a:t>inode</a:t>
            </a:r>
            <a:endParaRPr lang="ko-KR" altLang="en-US" sz="1000" dirty="0"/>
          </a:p>
        </p:txBody>
      </p:sp>
      <p:sp>
        <p:nvSpPr>
          <p:cNvPr id="158" name="오른쪽으로 구부러진 화살표 157"/>
          <p:cNvSpPr/>
          <p:nvPr/>
        </p:nvSpPr>
        <p:spPr>
          <a:xfrm rot="16200000">
            <a:off x="3628202" y="4489092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558588" y="5031564"/>
            <a:ext cx="145277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ialloc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en-US" altLang="ko-KR" dirty="0"/>
              <a:t>-&gt;dev, type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273440" y="5366160"/>
            <a:ext cx="220393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smtClean="0"/>
              <a:t>bread(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-&gt;dev, IBLOCK(</a:t>
            </a:r>
            <a:r>
              <a:rPr lang="en-US" altLang="ko-KR" dirty="0" err="1" smtClean="0"/>
              <a:t>inum,sb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534" y="5914559"/>
            <a:ext cx="2707758" cy="275087"/>
          </a:xfrm>
          <a:prstGeom prst="rect">
            <a:avLst/>
          </a:prstGeom>
        </p:spPr>
      </p:pic>
      <p:cxnSp>
        <p:nvCxnSpPr>
          <p:cNvPr id="166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65" idx="2"/>
            <a:endCxn id="118" idx="0"/>
          </p:cNvCxnSpPr>
          <p:nvPr/>
        </p:nvCxnSpPr>
        <p:spPr>
          <a:xfrm rot="16200000" flipH="1">
            <a:off x="5740711" y="5277857"/>
            <a:ext cx="271400" cy="1002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5375408" y="5698309"/>
            <a:ext cx="10054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free</a:t>
            </a:r>
            <a:r>
              <a:rPr lang="ko-KR" altLang="en-US" sz="1000" dirty="0" smtClean="0"/>
              <a:t> 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172" name="오른쪽으로 구부러진 화살표 171"/>
          <p:cNvSpPr/>
          <p:nvPr/>
        </p:nvSpPr>
        <p:spPr>
          <a:xfrm>
            <a:off x="6301586" y="5696786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3" name="오른쪽으로 구부러진 화살표 172"/>
          <p:cNvSpPr/>
          <p:nvPr/>
        </p:nvSpPr>
        <p:spPr>
          <a:xfrm rot="10800000">
            <a:off x="6547808" y="5684674"/>
            <a:ext cx="247362" cy="2627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261380" y="6243508"/>
            <a:ext cx="108196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iget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dev,inum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0" name="아래쪽 화살표 179"/>
          <p:cNvSpPr/>
          <p:nvPr/>
        </p:nvSpPr>
        <p:spPr>
          <a:xfrm rot="5400000">
            <a:off x="5560252" y="4657478"/>
            <a:ext cx="81735" cy="93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화살표 연결선 148"/>
          <p:cNvCxnSpPr/>
          <p:nvPr/>
        </p:nvCxnSpPr>
        <p:spPr>
          <a:xfrm>
            <a:off x="4208917" y="5308563"/>
            <a:ext cx="0" cy="1073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아래쪽 화살표 188"/>
          <p:cNvSpPr/>
          <p:nvPr/>
        </p:nvSpPr>
        <p:spPr>
          <a:xfrm rot="5400000">
            <a:off x="4169111" y="6433670"/>
            <a:ext cx="81735" cy="931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2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1" idx="3"/>
            <a:endCxn id="177" idx="2"/>
          </p:cNvCxnSpPr>
          <p:nvPr/>
        </p:nvCxnSpPr>
        <p:spPr>
          <a:xfrm>
            <a:off x="2268538" y="4341310"/>
            <a:ext cx="2533824" cy="2179197"/>
          </a:xfrm>
          <a:prstGeom prst="bentConnector4">
            <a:avLst>
              <a:gd name="adj1" fmla="val 39325"/>
              <a:gd name="adj2" fmla="val 11049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078832" y="5422610"/>
            <a:ext cx="867673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078832" y="5776846"/>
            <a:ext cx="91255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1" name="직사각형 200"/>
          <p:cNvSpPr/>
          <p:nvPr/>
        </p:nvSpPr>
        <p:spPr>
          <a:xfrm>
            <a:off x="3108370" y="6051294"/>
            <a:ext cx="9396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parent </a:t>
            </a:r>
            <a:r>
              <a:rPr lang="en-US" altLang="ko-KR" sz="1000" dirty="0" err="1" smtClean="0"/>
              <a:t>nlink</a:t>
            </a:r>
            <a:r>
              <a:rPr lang="en-US" altLang="ko-KR" sz="1000" dirty="0" smtClean="0"/>
              <a:t>++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13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35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3429" y="1022325"/>
            <a:ext cx="1244945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void </a:t>
            </a:r>
          </a:p>
          <a:p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char c)</a:t>
            </a:r>
          </a:p>
          <a:p>
            <a:r>
              <a:rPr lang="en-US" altLang="ko-KR" sz="1000" dirty="0" smtClean="0"/>
              <a:t>{   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1000" dirty="0" smtClean="0">
                <a:solidFill>
                  <a:srgbClr val="FF0000"/>
                </a:solidFill>
              </a:rPr>
              <a:t>, &amp;c, 1);  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79725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05" y="298876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126" y="739923"/>
            <a:ext cx="1974979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 system calls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fork(void);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void*,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read(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void*,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close(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kill(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 </a:t>
            </a:r>
          </a:p>
          <a:p>
            <a:r>
              <a:rPr lang="en-US" altLang="ko-KR" sz="1000" dirty="0" smtClean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8459" y="1981189"/>
            <a:ext cx="195580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ret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SYSCALL(fork)</a:t>
            </a:r>
          </a:p>
          <a:p>
            <a:r>
              <a:rPr lang="en-US" altLang="ko-KR" sz="1000" dirty="0" smtClean="0"/>
              <a:t>SYSCALL(open)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SYSCALL(write)</a:t>
            </a:r>
          </a:p>
          <a:p>
            <a:r>
              <a:rPr lang="en-US" altLang="ko-KR" sz="1000" dirty="0" smtClean="0"/>
              <a:t>SYSCALL(read)</a:t>
            </a:r>
          </a:p>
          <a:p>
            <a:r>
              <a:rPr lang="en-US" altLang="ko-KR" sz="1000" dirty="0" smtClean="0"/>
              <a:t>SYSCALL(close)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6693779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0797" y="1826741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9923" y="3428518"/>
            <a:ext cx="167385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T_SYSCALL       64      </a:t>
            </a:r>
          </a:p>
          <a:p>
            <a:r>
              <a:rPr lang="en-US" altLang="ko-KR" sz="1000" dirty="0" smtClean="0"/>
              <a:t>// system call</a:t>
            </a:r>
            <a:endParaRPr lang="ko-KR" altLang="en-US" sz="1000" dirty="0"/>
          </a:p>
        </p:txBody>
      </p:sp>
      <p:cxnSp>
        <p:nvCxnSpPr>
          <p:cNvPr id="24" name="구부러진 연결선 23"/>
          <p:cNvCxnSpPr>
            <a:stCxn id="22" idx="3"/>
            <a:endCxn id="18" idx="1"/>
          </p:cNvCxnSpPr>
          <p:nvPr/>
        </p:nvCxnSpPr>
        <p:spPr>
          <a:xfrm flipV="1">
            <a:off x="6693779" y="3104574"/>
            <a:ext cx="264680" cy="60094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2363" y="2007097"/>
            <a:ext cx="1306011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 1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SYS_exit</a:t>
            </a:r>
            <a:r>
              <a:rPr lang="en-US" altLang="ko-KR" sz="1000" dirty="0" smtClean="0"/>
              <a:t> 2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SYS_wait</a:t>
            </a:r>
            <a:r>
              <a:rPr lang="en-US" altLang="ko-KR" sz="1000" dirty="0" smtClean="0"/>
              <a:t> 3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SYS_pipe</a:t>
            </a:r>
            <a:r>
              <a:rPr lang="en-US" altLang="ko-KR" sz="1000" dirty="0" smtClean="0"/>
              <a:t> 4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 5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 16</a:t>
            </a:r>
            <a:endParaRPr lang="ko-KR" altLang="en-US" sz="10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6616700" y="2873185"/>
            <a:ext cx="457200" cy="2563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1537" y="4910583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alltraps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35319" y="4640140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41784" y="4910583"/>
            <a:ext cx="2237364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smtClean="0">
                <a:solidFill>
                  <a:srgbClr val="FF0000"/>
                </a:solidFill>
              </a:rPr>
              <a:t>trap(</a:t>
            </a:r>
            <a:r>
              <a:rPr lang="en-US" altLang="ko-KR" sz="1000" dirty="0" smtClean="0"/>
              <a:t>struct </a:t>
            </a:r>
            <a:r>
              <a:rPr lang="en-US" altLang="ko-KR" sz="1000" dirty="0" err="1" smtClean="0"/>
              <a:t>trapframe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trapno</a:t>
            </a:r>
            <a:r>
              <a:rPr lang="en-US" altLang="ko-KR" sz="1000" dirty="0" smtClean="0"/>
              <a:t> == </a:t>
            </a:r>
            <a:r>
              <a:rPr lang="en-US" altLang="ko-KR" sz="1000" dirty="0" smtClean="0">
                <a:solidFill>
                  <a:srgbClr val="FF0000"/>
                </a:solidFill>
              </a:rPr>
              <a:t>T_SYSCALL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exit();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 exit();</a:t>
            </a:r>
          </a:p>
          <a:p>
            <a:r>
              <a:rPr lang="en-US" altLang="ko-KR" sz="1000" dirty="0" smtClean="0"/>
              <a:t>    return;</a:t>
            </a:r>
          </a:p>
          <a:p>
            <a:r>
              <a:rPr lang="en-US" altLang="ko-KR" sz="1000" dirty="0" smtClean="0"/>
              <a:t>  }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338" y="459871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6497595" y="6012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13" y="4549239"/>
            <a:ext cx="3561911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struct </a:t>
            </a:r>
            <a:r>
              <a:rPr lang="en-US" altLang="ko-KR" sz="1000" dirty="0" err="1" smtClean="0"/>
              <a:t>proc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&gt; 0 &amp;&amp;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&lt; NELEM(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) &amp;&amp; 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000" dirty="0" smtClean="0">
                <a:solidFill>
                  <a:srgbClr val="FF0000"/>
                </a:solidFill>
              </a:rPr>
              <a:t>]();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  else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cprintf</a:t>
            </a:r>
            <a:r>
              <a:rPr lang="en-US" altLang="ko-KR" sz="1000" dirty="0" smtClean="0"/>
              <a:t>("%d %s: unknown sys call %d\n", …);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= -1;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962720" y="582818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4666" y="3129532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3296597" y="4302868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3296" y="2540971"/>
            <a:ext cx="1718507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sys_write</a:t>
            </a:r>
            <a:r>
              <a:rPr lang="en-US" altLang="ko-KR" sz="1000" dirty="0" smtClean="0"/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struct file *f;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n;</a:t>
            </a:r>
          </a:p>
          <a:p>
            <a:r>
              <a:rPr lang="en-US" altLang="ko-KR" sz="1000" dirty="0" smtClean="0"/>
              <a:t>  char *p;</a:t>
            </a:r>
          </a:p>
          <a:p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argfd</a:t>
            </a:r>
            <a:r>
              <a:rPr lang="en-US" altLang="ko-KR" sz="1000" dirty="0" smtClean="0"/>
              <a:t>(0, 0, &amp;f) &lt; 0 || </a:t>
            </a:r>
            <a:r>
              <a:rPr lang="en-US" altLang="ko-KR" sz="1000" dirty="0" err="1" smtClean="0"/>
              <a:t>argint</a:t>
            </a:r>
            <a:r>
              <a:rPr lang="en-US" altLang="ko-KR" sz="1000" dirty="0" smtClean="0"/>
              <a:t>(2, &amp;n) &lt; 0 || </a:t>
            </a:r>
            <a:r>
              <a:rPr lang="en-US" altLang="ko-KR" sz="1000" dirty="0" err="1" smtClean="0"/>
              <a:t>argptr</a:t>
            </a:r>
            <a:r>
              <a:rPr lang="en-US" altLang="ko-KR" sz="1000" dirty="0" smtClean="0"/>
              <a:t>(1, &amp;p, n) &lt; 0)</a:t>
            </a:r>
          </a:p>
          <a:p>
            <a:r>
              <a:rPr lang="en-US" altLang="ko-KR" sz="1000" dirty="0" smtClean="0"/>
              <a:t>    return -1;</a:t>
            </a:r>
          </a:p>
          <a:p>
            <a:r>
              <a:rPr lang="en-US" altLang="ko-KR" sz="1000" dirty="0" smtClean="0"/>
              <a:t>  return </a:t>
            </a:r>
            <a:r>
              <a:rPr lang="en-US" altLang="ko-KR" sz="1000" dirty="0" err="1" smtClean="0"/>
              <a:t>filewrite</a:t>
            </a:r>
            <a:r>
              <a:rPr lang="en-US" altLang="ko-KR" sz="1000" dirty="0" smtClean="0"/>
              <a:t>(f, p, n);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1231" y="274455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125578" y="4325713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72164" y="444719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7390160" y="413942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72746" y="4309218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interrupt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79951" y="1899929"/>
            <a:ext cx="74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usys.S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80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53575" y="1941281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55600" y="2784868"/>
            <a:ext cx="857039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364997" y="221593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0603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062254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424339" y="3046782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99596" y="2433782"/>
            <a:ext cx="43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457" y="4320884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222752" y="3934608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222752" y="5019849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795654" y="4505550"/>
            <a:ext cx="427099" cy="6374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795654" y="4057718"/>
            <a:ext cx="427099" cy="447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324631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668540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6002591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151708" y="63366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85950" y="5324629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846643" y="5024869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649472" y="5142961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1138" y="5413654"/>
            <a:ext cx="131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kernel boot </a:t>
            </a:r>
            <a:r>
              <a:rPr lang="ko-KR" altLang="en-US" sz="1200" dirty="0" smtClean="0"/>
              <a:t>절차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interrupt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9" y="4303430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846643" y="3980978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460157" y="4180830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775962" y="4324888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186113" y="4525130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337989" y="4454193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758691" y="5520692"/>
            <a:ext cx="2902504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</a:t>
            </a:r>
            <a:r>
              <a:rPr lang="en-US" altLang="ko-KR" sz="1000" dirty="0" err="1"/>
              <a:t>tvinit</a:t>
            </a:r>
            <a:r>
              <a:rPr lang="en-US" altLang="ko-KR" sz="1000" dirty="0"/>
              <a:t>(void</a:t>
            </a:r>
            <a:r>
              <a:rPr lang="en-US" altLang="ko-KR" sz="1000" dirty="0" smtClean="0"/>
              <a:t>) {</a:t>
            </a:r>
            <a:endParaRPr lang="en-US" altLang="ko-KR" sz="1000" dirty="0"/>
          </a:p>
          <a:p>
            <a:r>
              <a:rPr lang="en-US" altLang="ko-KR" sz="1000" dirty="0"/>
              <a:t>  for 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256;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</a:t>
            </a:r>
          </a:p>
          <a:p>
            <a:r>
              <a:rPr lang="en-US" altLang="ko-KR" sz="1000" dirty="0"/>
              <a:t>  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0, SEG_KCODE &lt;&lt; 3, </a:t>
            </a:r>
            <a:r>
              <a:rPr lang="en-US" altLang="ko-KR" sz="1000" dirty="0">
                <a:solidFill>
                  <a:srgbClr val="FF0000"/>
                </a:solidFill>
              </a:rPr>
              <a:t>vectors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], </a:t>
            </a:r>
            <a:r>
              <a:rPr lang="en-US" altLang="ko-KR" sz="1000" dirty="0">
                <a:solidFill>
                  <a:srgbClr val="FF0000"/>
                </a:solidFill>
              </a:rPr>
              <a:t>0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SETGATE(</a:t>
            </a:r>
            <a:r>
              <a:rPr lang="en-US" altLang="ko-KR" sz="1000" dirty="0" err="1"/>
              <a:t>idt</a:t>
            </a:r>
            <a:r>
              <a:rPr lang="en-US" altLang="ko-KR" sz="1000" dirty="0"/>
              <a:t>[T_SYSCALL], 1, SEG_KCODE &lt;&lt; 3, vectors[T_SYSCALL], </a:t>
            </a:r>
            <a:r>
              <a:rPr lang="en-US" altLang="ko-KR" sz="1000" dirty="0">
                <a:solidFill>
                  <a:srgbClr val="FF0000"/>
                </a:solidFill>
              </a:rPr>
              <a:t>DPL_USER</a:t>
            </a:r>
            <a:r>
              <a:rPr lang="en-US" altLang="ko-KR" sz="1000" dirty="0" smtClean="0"/>
              <a:t>);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initlock</a:t>
            </a:r>
            <a:r>
              <a:rPr lang="en-US" altLang="ko-KR" sz="1000" dirty="0"/>
              <a:t>(&amp;</a:t>
            </a:r>
            <a:r>
              <a:rPr lang="en-US" altLang="ko-KR" sz="1000" dirty="0" err="1"/>
              <a:t>tickslock</a:t>
            </a:r>
            <a:r>
              <a:rPr lang="en-US" altLang="ko-KR" sz="1000" dirty="0"/>
              <a:t>, "time");</a:t>
            </a:r>
          </a:p>
          <a:p>
            <a:r>
              <a:rPr lang="en-US" altLang="ko-KR" sz="1000" dirty="0"/>
              <a:t>}</a:t>
            </a:r>
            <a:endParaRPr lang="en-US" altLang="ko-KR" sz="10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4061341" y="5180750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77" name="왼쪽 화살표 76"/>
          <p:cNvSpPr/>
          <p:nvPr/>
        </p:nvSpPr>
        <p:spPr>
          <a:xfrm>
            <a:off x="3392705" y="6016522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233773" y="5184474"/>
            <a:ext cx="9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vector.S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6882101" y="5521401"/>
            <a:ext cx="2002406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vector0</a:t>
            </a:r>
          </a:p>
          <a:p>
            <a:r>
              <a:rPr lang="en-US" altLang="ko-KR" sz="1000" dirty="0"/>
              <a:t>vector0</a:t>
            </a:r>
            <a:r>
              <a:rPr lang="en-US" altLang="ko-KR" sz="1000" dirty="0" smtClean="0"/>
              <a:t>: =&gt;   </a:t>
            </a:r>
            <a:r>
              <a:rPr lang="en-US" altLang="ko-KR" sz="1000" dirty="0" err="1" smtClean="0"/>
              <a:t>jmp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vector1</a:t>
            </a:r>
          </a:p>
          <a:p>
            <a:r>
              <a:rPr lang="en-US" altLang="ko-KR" sz="1000" dirty="0"/>
              <a:t>vector1</a:t>
            </a:r>
            <a:r>
              <a:rPr lang="en-US" altLang="ko-KR" sz="1000" dirty="0" smtClean="0"/>
              <a:t>: 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alltraps</a:t>
            </a:r>
            <a:endParaRPr lang="en-US" altLang="ko-KR" sz="1000" dirty="0"/>
          </a:p>
          <a:p>
            <a:r>
              <a:rPr lang="en-US" altLang="ko-KR" sz="1000" dirty="0"/>
              <a:t>  ...</a:t>
            </a:r>
          </a:p>
          <a:p>
            <a:r>
              <a:rPr lang="en-US" altLang="ko-KR" sz="1000" dirty="0"/>
              <a:t>vector255:</a:t>
            </a:r>
          </a:p>
          <a:p>
            <a:r>
              <a:rPr lang="en-US" altLang="ko-KR" sz="1000" dirty="0" smtClean="0"/>
              <a:t>vector255: </a:t>
            </a:r>
            <a:r>
              <a:rPr lang="en-US" altLang="ko-KR" sz="1000" dirty="0"/>
              <a:t>=&gt;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/>
          </a:p>
        </p:txBody>
      </p:sp>
      <p:sp>
        <p:nvSpPr>
          <p:cNvPr id="81" name="왼쪽 화살표 80"/>
          <p:cNvSpPr/>
          <p:nvPr/>
        </p:nvSpPr>
        <p:spPr>
          <a:xfrm>
            <a:off x="6668702" y="6031539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481092" y="3586110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275200" y="3963474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5648234" y="3304384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6958718" y="3869417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10800000">
            <a:off x="6733736" y="4682381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7145270" y="3505672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337988" y="4034412"/>
            <a:ext cx="937211" cy="490719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641" y="709743"/>
            <a:ext cx="1895909" cy="268638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18017" y="1314072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003384" y="392745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DDD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00501" y="1841378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ELF</a:t>
            </a:r>
          </a:p>
        </p:txBody>
      </p:sp>
    </p:spTree>
    <p:extLst>
      <p:ext uri="{BB962C8B-B14F-4D97-AF65-F5344CB8AC3E}">
        <p14:creationId xmlns:p14="http://schemas.microsoft.com/office/powerpoint/2010/main" val="1042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152392" y="6204018"/>
            <a:ext cx="6689856" cy="589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5600" y="701675"/>
            <a:ext cx="2521844" cy="1061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  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4997" y="1359553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045872" y="1000968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923669" y="2193200"/>
            <a:ext cx="7918579" cy="645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3674508" y="1603637"/>
            <a:ext cx="855216" cy="627339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288918" y="880444"/>
            <a:ext cx="227979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include&lt;sys/</a:t>
            </a:r>
            <a:r>
              <a:rPr lang="en-US" altLang="ko-KR" sz="900" dirty="0" err="1"/>
              <a:t>syscall.h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smtClean="0"/>
              <a:t>#</a:t>
            </a:r>
            <a:r>
              <a:rPr lang="en-US" altLang="ko-KR" sz="900" dirty="0"/>
              <a:t>include&lt;</a:t>
            </a:r>
            <a:r>
              <a:rPr lang="en-US" altLang="ko-KR" sz="900" dirty="0" err="1"/>
              <a:t>unistd.h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main(void){</a:t>
            </a:r>
          </a:p>
          <a:p>
            <a:r>
              <a:rPr lang="en-US" altLang="ko-KR" sz="900" dirty="0" smtClean="0"/>
              <a:t>     </a:t>
            </a:r>
            <a:r>
              <a:rPr lang="en-US" altLang="ko-KR" sz="900" dirty="0" err="1"/>
              <a:t>syscall</a:t>
            </a:r>
            <a:r>
              <a:rPr lang="en-US" altLang="ko-KR" sz="900" dirty="0"/>
              <a:t>(</a:t>
            </a:r>
            <a:r>
              <a:rPr lang="en-US" altLang="ko-KR" sz="900" dirty="0" err="1"/>
              <a:t>SYS_write</a:t>
            </a:r>
            <a:r>
              <a:rPr lang="en-US" altLang="ko-KR" sz="900" dirty="0"/>
              <a:t>, 1,"hello, World!\n",14);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return 0;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4354862" y="477645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</a:t>
            </a:r>
            <a:r>
              <a:rPr lang="en-US" altLang="ko-KR" dirty="0" err="1" smtClean="0"/>
              <a:t>syscall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1726091" y="2278686"/>
            <a:ext cx="4451687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  </a:t>
            </a:r>
            <a:r>
              <a:rPr lang="ko-KR" altLang="en-US" sz="1000" dirty="0" smtClean="0"/>
              <a:t>인터럽트 처리 </a:t>
            </a:r>
            <a:r>
              <a:rPr lang="en-US" altLang="ko-KR" sz="1000" dirty="0" smtClean="0"/>
              <a:t>(IDT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GDT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활용</a:t>
            </a:r>
            <a:r>
              <a:rPr lang="en-US" altLang="ko-KR" sz="1000" dirty="0" smtClean="0"/>
              <a:t>)</a:t>
            </a:r>
            <a:endParaRPr lang="en-US" altLang="ko-KR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49473" y="3232748"/>
            <a:ext cx="57419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CPU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524504" y="3093360"/>
            <a:ext cx="47481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GDTR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1524504" y="4178601"/>
            <a:ext cx="426720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IDTR</a:t>
            </a:r>
            <a:endParaRPr lang="ko-KR" altLang="en-US" sz="1000" dirty="0"/>
          </a:p>
        </p:txBody>
      </p:sp>
      <p:cxnSp>
        <p:nvCxnSpPr>
          <p:cNvPr id="15" name="꺾인 연결선 14"/>
          <p:cNvCxnSpPr>
            <a:stCxn id="50" idx="1"/>
            <a:endCxn id="5" idx="3"/>
          </p:cNvCxnSpPr>
          <p:nvPr/>
        </p:nvCxnSpPr>
        <p:spPr>
          <a:xfrm rot="10800000">
            <a:off x="923670" y="3417414"/>
            <a:ext cx="600835" cy="884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9" idx="1"/>
            <a:endCxn id="5" idx="3"/>
          </p:cNvCxnSpPr>
          <p:nvPr/>
        </p:nvCxnSpPr>
        <p:spPr>
          <a:xfrm rot="10800000" flipV="1">
            <a:off x="923670" y="3216470"/>
            <a:ext cx="600835" cy="200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4483383"/>
            <a:ext cx="1300163" cy="323357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4827292"/>
            <a:ext cx="1300163" cy="32335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02" y="5161343"/>
            <a:ext cx="1300163" cy="32335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453460" y="549539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 ~ 256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187702" y="4483381"/>
            <a:ext cx="1300163" cy="1289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48395" y="4183621"/>
            <a:ext cx="1378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r>
              <a:rPr lang="en-US" altLang="ko-KR" sz="700" dirty="0" smtClean="0"/>
              <a:t>(interrupt descriptor table)</a:t>
            </a:r>
          </a:p>
        </p:txBody>
      </p:sp>
      <p:cxnSp>
        <p:nvCxnSpPr>
          <p:cNvPr id="57" name="꺾인 연결선 56"/>
          <p:cNvCxnSpPr>
            <a:stCxn id="30" idx="1"/>
            <a:endCxn id="50" idx="3"/>
          </p:cNvCxnSpPr>
          <p:nvPr/>
        </p:nvCxnSpPr>
        <p:spPr>
          <a:xfrm rot="10800000">
            <a:off x="1951224" y="4301713"/>
            <a:ext cx="236478" cy="826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01" y="3462182"/>
            <a:ext cx="1698490" cy="6879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2148395" y="3139730"/>
            <a:ext cx="1271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GDT</a:t>
            </a:r>
            <a:r>
              <a:rPr lang="en-US" altLang="ko-KR" sz="700" dirty="0" smtClean="0"/>
              <a:t>(Global Descript table)</a:t>
            </a:r>
          </a:p>
        </p:txBody>
      </p:sp>
      <p:cxnSp>
        <p:nvCxnSpPr>
          <p:cNvPr id="64" name="꺾인 연결선 63"/>
          <p:cNvCxnSpPr>
            <a:stCxn id="62" idx="1"/>
            <a:endCxn id="49" idx="2"/>
          </p:cNvCxnSpPr>
          <p:nvPr/>
        </p:nvCxnSpPr>
        <p:spPr>
          <a:xfrm rot="10800000">
            <a:off x="1761909" y="3339582"/>
            <a:ext cx="336792" cy="466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77714" y="3483640"/>
            <a:ext cx="499533" cy="66652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9" idx="3"/>
            <a:endCxn id="71" idx="3"/>
          </p:cNvCxnSpPr>
          <p:nvPr/>
        </p:nvCxnSpPr>
        <p:spPr>
          <a:xfrm flipV="1">
            <a:off x="3487865" y="3683882"/>
            <a:ext cx="357768" cy="961180"/>
          </a:xfrm>
          <a:prstGeom prst="bentConnector3">
            <a:avLst>
              <a:gd name="adj1" fmla="val 163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왼쪽 화살표 70"/>
          <p:cNvSpPr/>
          <p:nvPr/>
        </p:nvSpPr>
        <p:spPr>
          <a:xfrm>
            <a:off x="3639741" y="3612945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4755412" y="2909454"/>
            <a:ext cx="19324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>
                <a:solidFill>
                  <a:srgbClr val="FF0000"/>
                </a:solidFill>
              </a:rPr>
              <a:t>alltraps</a:t>
            </a:r>
            <a:r>
              <a:rPr lang="en-US" altLang="ko-KR" sz="10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4576952" y="3286818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/>
          <p:cNvSpPr txBox="1"/>
          <p:nvPr/>
        </p:nvSpPr>
        <p:spPr>
          <a:xfrm>
            <a:off x="4677021" y="2582871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7004438" y="2278361"/>
            <a:ext cx="1718507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86" name="왼쪽 화살표 85"/>
          <p:cNvSpPr/>
          <p:nvPr/>
        </p:nvSpPr>
        <p:spPr>
          <a:xfrm rot="5400000">
            <a:off x="7977005" y="3352844"/>
            <a:ext cx="221838" cy="1516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933821" y="182386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cxnSp>
        <p:nvCxnSpPr>
          <p:cNvPr id="88" name="꺾인 연결선 87"/>
          <p:cNvCxnSpPr>
            <a:stCxn id="71" idx="1"/>
            <a:endCxn id="83" idx="3"/>
          </p:cNvCxnSpPr>
          <p:nvPr/>
        </p:nvCxnSpPr>
        <p:spPr>
          <a:xfrm rot="10800000" flipH="1">
            <a:off x="3639740" y="3357756"/>
            <a:ext cx="937211" cy="326127"/>
          </a:xfrm>
          <a:prstGeom prst="bentConnector3">
            <a:avLst>
              <a:gd name="adj1" fmla="val -24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129441" y="1303494"/>
            <a:ext cx="853472" cy="490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/>
          <p:nvPr/>
        </p:nvCxnSpPr>
        <p:spPr>
          <a:xfrm>
            <a:off x="1033272" y="5863231"/>
            <a:ext cx="7892725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아래쪽 화살표 59"/>
          <p:cNvSpPr/>
          <p:nvPr/>
        </p:nvSpPr>
        <p:spPr>
          <a:xfrm rot="10800000">
            <a:off x="3819927" y="5462610"/>
            <a:ext cx="855216" cy="741408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아래쪽 화살표 64"/>
          <p:cNvSpPr/>
          <p:nvPr/>
        </p:nvSpPr>
        <p:spPr>
          <a:xfrm rot="16200000">
            <a:off x="725310" y="3748671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5" y="4645481"/>
            <a:ext cx="1277296" cy="106733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8697" y="3587349"/>
            <a:ext cx="115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exception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52721" y="4143754"/>
            <a:ext cx="1233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Fault:  </a:t>
            </a:r>
            <a:r>
              <a:rPr lang="ko-KR" altLang="en-US" sz="1200" dirty="0" smtClean="0"/>
              <a:t>복구가능</a:t>
            </a:r>
            <a:endParaRPr lang="en-US" altLang="ko-KR" sz="1200" dirty="0" smtClean="0"/>
          </a:p>
          <a:p>
            <a:r>
              <a:rPr lang="en-US" altLang="ko-KR" sz="1200" dirty="0" smtClean="0"/>
              <a:t>Abort: </a:t>
            </a:r>
            <a:r>
              <a:rPr lang="ko-KR" altLang="en-US" sz="1200" dirty="0" smtClean="0"/>
              <a:t>복구불가</a:t>
            </a:r>
            <a:endParaRPr lang="ko-KR" altLang="en-US" sz="1200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438971" y="2230976"/>
            <a:ext cx="0" cy="36322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11106" y="1861645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Trap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607036" y="5833314"/>
            <a:ext cx="108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Interrupt</a:t>
            </a:r>
            <a:endParaRPr lang="ko-KR" altLang="en-US" dirty="0"/>
          </a:p>
        </p:txBody>
      </p:sp>
      <p:sp>
        <p:nvSpPr>
          <p:cNvPr id="78" name="왼쪽 화살표 77"/>
          <p:cNvSpPr/>
          <p:nvPr/>
        </p:nvSpPr>
        <p:spPr>
          <a:xfrm rot="16200000">
            <a:off x="7285182" y="5756329"/>
            <a:ext cx="388141" cy="365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7037638" y="58632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polling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4637084" y="5387785"/>
            <a:ext cx="1746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단순하게 잠깐 끼워 든다는 것 보다는 </a:t>
            </a:r>
            <a:r>
              <a:rPr lang="en-US" altLang="ko-KR" sz="1000" dirty="0" smtClean="0"/>
              <a:t>HW </a:t>
            </a:r>
            <a:r>
              <a:rPr lang="ko-KR" altLang="en-US" sz="1000" dirty="0" smtClean="0"/>
              <a:t>관리 방법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270631" y="6345936"/>
            <a:ext cx="756685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Timer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3370898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키보드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4648335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IDE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5883551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SCSI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7118767" y="6345936"/>
            <a:ext cx="990790" cy="3657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NIC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86663" y="6156044"/>
            <a:ext cx="649537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APIC</a:t>
            </a:r>
            <a:r>
              <a:rPr lang="en-US" altLang="ko-KR" sz="1100" dirty="0" smtClean="0"/>
              <a:t>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3406" y="6510717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(advanced Programmable Interrupt)</a:t>
            </a:r>
            <a:endParaRPr lang="ko-KR" altLang="en-US" sz="1000" dirty="0"/>
          </a:p>
        </p:txBody>
      </p:sp>
      <p:cxnSp>
        <p:nvCxnSpPr>
          <p:cNvPr id="32" name="꺾인 연결선 31"/>
          <p:cNvCxnSpPr>
            <a:stCxn id="26" idx="1"/>
            <a:endCxn id="5" idx="1"/>
          </p:cNvCxnSpPr>
          <p:nvPr/>
        </p:nvCxnSpPr>
        <p:spPr>
          <a:xfrm rot="10800000">
            <a:off x="349473" y="3417414"/>
            <a:ext cx="737190" cy="2923296"/>
          </a:xfrm>
          <a:prstGeom prst="bentConnector3">
            <a:avLst>
              <a:gd name="adj1" fmla="val 1310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6372" y="59713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INT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986150" y="3563316"/>
            <a:ext cx="1718507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void trap(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trapframe</a:t>
            </a:r>
            <a:r>
              <a:rPr lang="en-US" altLang="ko-KR" sz="1000" dirty="0"/>
              <a:t> *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  if (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trapno</a:t>
            </a:r>
            <a:r>
              <a:rPr lang="en-US" altLang="ko-KR" sz="1000" dirty="0"/>
              <a:t> == </a:t>
            </a:r>
            <a:r>
              <a:rPr lang="en-US" altLang="ko-KR" sz="1000" dirty="0">
                <a:solidFill>
                  <a:srgbClr val="FF0000"/>
                </a:solidFill>
              </a:rPr>
              <a:t>T_SYSCALL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  </a:t>
            </a:r>
            <a:r>
              <a:rPr lang="en-US" altLang="ko-KR" sz="1000" dirty="0" smtClean="0"/>
              <a:t>{</a:t>
            </a:r>
            <a:r>
              <a:rPr lang="en-US" altLang="ko-KR" sz="1000" dirty="0"/>
              <a:t>    </a:t>
            </a:r>
            <a:r>
              <a:rPr lang="en-US" altLang="ko-KR" sz="1000" dirty="0" err="1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 </a:t>
            </a:r>
            <a:r>
              <a:rPr lang="en-US" altLang="ko-KR" sz="1000" dirty="0" smtClean="0"/>
              <a:t>}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  switch (</a:t>
            </a:r>
            <a:r>
              <a:rPr lang="en-US" altLang="ko-KR" sz="1000" dirty="0" err="1"/>
              <a:t>tf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trapno</a:t>
            </a:r>
            <a:r>
              <a:rPr lang="en-US" altLang="ko-KR" sz="1000" dirty="0" smtClean="0"/>
              <a:t>)</a:t>
            </a:r>
            <a:r>
              <a:rPr lang="en-US" altLang="ko-KR" sz="1000" dirty="0"/>
              <a:t>  {</a:t>
            </a:r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IRQ_TIMER:</a:t>
            </a:r>
          </a:p>
          <a:p>
            <a:r>
              <a:rPr lang="en-US" altLang="ko-KR" sz="1000" dirty="0"/>
              <a:t>      wakeup(&amp;ticks</a:t>
            </a:r>
            <a:r>
              <a:rPr lang="en-US" altLang="ko-KR" sz="1000" dirty="0" smtClean="0"/>
              <a:t>);</a:t>
            </a:r>
            <a:r>
              <a:rPr lang="en-US" altLang="ko-KR" sz="1000" dirty="0"/>
              <a:t>    break;</a:t>
            </a:r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IRQ_IDE: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lapiceoi</a:t>
            </a:r>
            <a:r>
              <a:rPr lang="en-US" altLang="ko-KR" sz="1000" dirty="0" smtClean="0"/>
              <a:t>(); break;</a:t>
            </a:r>
            <a:endParaRPr lang="en-US" altLang="ko-KR" sz="1000" dirty="0"/>
          </a:p>
          <a:p>
            <a:r>
              <a:rPr lang="en-US" altLang="ko-KR" sz="1000" dirty="0"/>
              <a:t>  case </a:t>
            </a:r>
            <a:r>
              <a:rPr lang="en-US" altLang="ko-KR" sz="1000" dirty="0">
                <a:solidFill>
                  <a:srgbClr val="FF0000"/>
                </a:solidFill>
              </a:rPr>
              <a:t>T_IRQ0 + IRQ_KBD: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kbdintr</a:t>
            </a:r>
            <a:r>
              <a:rPr lang="en-US" altLang="ko-KR" sz="1000" dirty="0" smtClean="0"/>
              <a:t>(); </a:t>
            </a:r>
            <a:r>
              <a:rPr lang="en-US" altLang="ko-KR" sz="1000" dirty="0"/>
              <a:t>    break;</a:t>
            </a:r>
          </a:p>
          <a:p>
            <a:r>
              <a:rPr lang="en-US" altLang="ko-KR" sz="1000" dirty="0"/>
              <a:t>  case T_IRQ0 + IRQ_COM1: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uartintr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smtClean="0"/>
              <a:t>...</a:t>
            </a:r>
            <a:endParaRPr lang="en-US" altLang="ko-KR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67060" y="3248811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97" name="왼쪽 화살표 96"/>
          <p:cNvSpPr/>
          <p:nvPr/>
        </p:nvSpPr>
        <p:spPr>
          <a:xfrm rot="10800000">
            <a:off x="6724522" y="3913577"/>
            <a:ext cx="205892" cy="1418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00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701675"/>
            <a:ext cx="3223959" cy="5909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 exec(char *path, char **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begin_op</a:t>
            </a:r>
            <a:r>
              <a:rPr lang="en-US" altLang="ko-KR" sz="900" dirty="0"/>
              <a:t>();</a:t>
            </a:r>
          </a:p>
          <a:p>
            <a:r>
              <a:rPr lang="en-US" altLang="ko-KR" sz="900" dirty="0"/>
              <a:t>  if ((</a:t>
            </a:r>
            <a:r>
              <a:rPr lang="en-US" altLang="ko-KR" sz="900" dirty="0" err="1"/>
              <a:t>ip</a:t>
            </a:r>
            <a:r>
              <a:rPr lang="en-US" altLang="ko-KR" sz="900" dirty="0"/>
              <a:t> = </a:t>
            </a:r>
            <a:r>
              <a:rPr lang="en-US" altLang="ko-KR" sz="900" dirty="0" err="1"/>
              <a:t>namei</a:t>
            </a:r>
            <a:r>
              <a:rPr lang="en-US" altLang="ko-KR" sz="900" dirty="0"/>
              <a:t>(path)) == 0)  {…  }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setupkvm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Load program into memory.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i</a:t>
            </a:r>
            <a:r>
              <a:rPr lang="en-US" altLang="ko-KR" sz="900" dirty="0"/>
              <a:t> = 0, off = </a:t>
            </a:r>
            <a:r>
              <a:rPr lang="en-US" altLang="ko-KR" sz="900" dirty="0" err="1"/>
              <a:t>elf.phoff</a:t>
            </a:r>
            <a:r>
              <a:rPr lang="en-US" altLang="ko-KR" sz="900" dirty="0"/>
              <a:t>; </a:t>
            </a:r>
            <a:r>
              <a:rPr lang="en-US" altLang="ko-KR" sz="900" dirty="0" err="1"/>
              <a:t>i</a:t>
            </a:r>
            <a:r>
              <a:rPr lang="en-US" altLang="ko-KR" sz="900" dirty="0"/>
              <a:t> &lt; </a:t>
            </a:r>
            <a:r>
              <a:rPr lang="en-US" altLang="ko-KR" sz="900" dirty="0" err="1"/>
              <a:t>elf.phnum</a:t>
            </a:r>
            <a:r>
              <a:rPr lang="en-US" altLang="ko-KR" sz="900" dirty="0"/>
              <a:t>; </a:t>
            </a:r>
            <a:r>
              <a:rPr lang="en-US" altLang="ko-KR" sz="900" dirty="0" err="1"/>
              <a:t>i</a:t>
            </a:r>
            <a:r>
              <a:rPr lang="en-US" altLang="ko-KR" sz="900" dirty="0"/>
              <a:t>++, off += </a:t>
            </a:r>
            <a:r>
              <a:rPr lang="en-US" altLang="ko-KR" sz="900" dirty="0" err="1"/>
              <a:t>sizeof</a:t>
            </a:r>
            <a:r>
              <a:rPr lang="en-US" altLang="ko-KR" sz="900" dirty="0"/>
              <a:t>(</a:t>
            </a:r>
            <a:r>
              <a:rPr lang="en-US" altLang="ko-KR" sz="900" dirty="0" err="1"/>
              <a:t>ph</a:t>
            </a:r>
            <a:r>
              <a:rPr lang="en-US" altLang="ko-KR" sz="900" dirty="0"/>
              <a:t>))  {</a:t>
            </a:r>
          </a:p>
          <a:p>
            <a:r>
              <a:rPr lang="en-US" altLang="ko-KR" sz="900" dirty="0"/>
              <a:t>   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allocuvm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ph.vaddr</a:t>
            </a:r>
            <a:r>
              <a:rPr lang="en-US" altLang="ko-KR" sz="900" dirty="0"/>
              <a:t> + </a:t>
            </a:r>
            <a:r>
              <a:rPr lang="en-US" altLang="ko-KR" sz="900" dirty="0" err="1"/>
              <a:t>ph.memsz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loaduvm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(char *)</a:t>
            </a:r>
            <a:r>
              <a:rPr lang="en-US" altLang="ko-KR" sz="900" dirty="0" err="1"/>
              <a:t>ph.vaddr</a:t>
            </a:r>
            <a:r>
              <a:rPr lang="en-US" altLang="ko-KR" sz="900" dirty="0"/>
              <a:t>, </a:t>
            </a:r>
            <a:r>
              <a:rPr lang="en-US" altLang="ko-KR" sz="900" dirty="0" err="1"/>
              <a:t>ip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ph.off</a:t>
            </a:r>
            <a:r>
              <a:rPr lang="en-US" altLang="ko-KR" sz="900" dirty="0"/>
              <a:t>, </a:t>
            </a:r>
            <a:r>
              <a:rPr lang="en-US" altLang="ko-KR" sz="900" dirty="0" err="1"/>
              <a:t>ph.filesz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}</a:t>
            </a:r>
          </a:p>
          <a:p>
            <a:r>
              <a:rPr lang="en-US" altLang="ko-KR" sz="900" dirty="0"/>
              <a:t> </a:t>
            </a:r>
          </a:p>
          <a:p>
            <a:r>
              <a:rPr lang="en-US" altLang="ko-KR" sz="900" dirty="0"/>
              <a:t>  // Allocate two pages at the next page boundary.</a:t>
            </a:r>
          </a:p>
          <a:p>
            <a:r>
              <a:rPr lang="en-US" altLang="ko-KR" sz="900" dirty="0"/>
              <a:t>  // Make the first inaccessible.  Use the second as the user stack.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PGROUNDUP(</a:t>
            </a:r>
            <a:r>
              <a:rPr lang="en-US" altLang="ko-KR" sz="900" dirty="0" err="1"/>
              <a:t>sz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= </a:t>
            </a:r>
            <a:r>
              <a:rPr lang="en-US" altLang="ko-KR" sz="900" dirty="0" err="1"/>
              <a:t>allocuvm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, </a:t>
            </a:r>
            <a:r>
              <a:rPr lang="en-US" altLang="ko-KR" sz="900" dirty="0" err="1"/>
              <a:t>sz</a:t>
            </a:r>
            <a:r>
              <a:rPr lang="en-US" altLang="ko-KR" sz="900" dirty="0"/>
              <a:t> + 2 * PGSIZE)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clearpteu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(char *)(</a:t>
            </a:r>
            <a:r>
              <a:rPr lang="en-US" altLang="ko-KR" sz="900" dirty="0" err="1"/>
              <a:t>sz</a:t>
            </a:r>
            <a:r>
              <a:rPr lang="en-US" altLang="ko-KR" sz="900" dirty="0"/>
              <a:t> - 2 * PGSIZE));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Push argument strings, prepare rest of stack in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for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= 0;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];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++)</a:t>
            </a:r>
          </a:p>
          <a:p>
            <a:r>
              <a:rPr lang="en-US" altLang="ko-KR" sz="900" dirty="0"/>
              <a:t>  {</a:t>
            </a:r>
          </a:p>
          <a:p>
            <a:r>
              <a:rPr lang="en-US" altLang="ko-KR" sz="900" dirty="0"/>
              <a:t>    if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&gt;= MAXARG)    </a:t>
            </a:r>
            <a:r>
              <a:rPr lang="en-US" altLang="ko-KR" sz="900" dirty="0" err="1"/>
              <a:t>goto</a:t>
            </a:r>
            <a:r>
              <a:rPr lang="en-US" altLang="ko-KR" sz="900" dirty="0"/>
              <a:t> bad;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= (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 (</a:t>
            </a:r>
            <a:r>
              <a:rPr lang="en-US" altLang="ko-KR" sz="900" dirty="0" err="1"/>
              <a:t>strlen</a:t>
            </a:r>
            <a:r>
              <a:rPr lang="en-US" altLang="ko-KR" sz="900" dirty="0"/>
              <a:t>(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]) + 1)) &amp; ~3;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copyout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sp</a:t>
            </a:r>
            <a:r>
              <a:rPr lang="en-US" altLang="ko-KR" sz="900" dirty="0"/>
              <a:t>,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], </a:t>
            </a:r>
            <a:r>
              <a:rPr lang="en-US" altLang="ko-KR" sz="900" dirty="0" err="1"/>
              <a:t>strlen</a:t>
            </a:r>
            <a:r>
              <a:rPr lang="en-US" altLang="ko-KR" sz="900" dirty="0"/>
              <a:t>(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[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]) + 1) 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 = </a:t>
            </a:r>
            <a:r>
              <a:rPr lang="en-US" altLang="ko-KR" sz="900" dirty="0" err="1"/>
              <a:t>sp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}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] = 0;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[0] = 0xffffffff; // fake return PC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[1] =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[2] =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 (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4; // </a:t>
            </a:r>
            <a:r>
              <a:rPr lang="en-US" altLang="ko-KR" sz="900" dirty="0" err="1"/>
              <a:t>argv</a:t>
            </a:r>
            <a:r>
              <a:rPr lang="en-US" altLang="ko-KR" sz="900" dirty="0"/>
              <a:t> pointer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sp</a:t>
            </a:r>
            <a:r>
              <a:rPr lang="en-US" altLang="ko-KR" sz="900" dirty="0"/>
              <a:t> -= (3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copyout</a:t>
            </a:r>
            <a:r>
              <a:rPr lang="en-US" altLang="ko-KR" sz="900" dirty="0"/>
              <a:t>(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, </a:t>
            </a:r>
            <a:r>
              <a:rPr lang="en-US" altLang="ko-KR" sz="900" dirty="0" err="1"/>
              <a:t>sp</a:t>
            </a:r>
            <a:r>
              <a:rPr lang="en-US" altLang="ko-KR" sz="900" dirty="0"/>
              <a:t>, </a:t>
            </a:r>
            <a:r>
              <a:rPr lang="en-US" altLang="ko-KR" sz="900" dirty="0" err="1"/>
              <a:t>ustack</a:t>
            </a:r>
            <a:r>
              <a:rPr lang="en-US" altLang="ko-KR" sz="900" dirty="0"/>
              <a:t>, (3 + </a:t>
            </a:r>
            <a:r>
              <a:rPr lang="en-US" altLang="ko-KR" sz="900" dirty="0" err="1"/>
              <a:t>argc</a:t>
            </a:r>
            <a:r>
              <a:rPr lang="en-US" altLang="ko-KR" sz="900" dirty="0"/>
              <a:t> + 1) * 4)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Save program name for debugging.</a:t>
            </a:r>
          </a:p>
          <a:p>
            <a:r>
              <a:rPr lang="en-US" altLang="ko-KR" sz="900" dirty="0"/>
              <a:t>  for (last = s = path; *s; s++) if (*s == '/') last = s + 1;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safestrcpy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-&gt;name, last, </a:t>
            </a:r>
            <a:r>
              <a:rPr lang="en-US" altLang="ko-KR" sz="900" dirty="0" err="1"/>
              <a:t>sizeof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-&gt;name));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Commit to the user image.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oldpgdir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-&gt;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 = </a:t>
            </a:r>
            <a:r>
              <a:rPr lang="en-US" altLang="ko-KR" sz="900" dirty="0" err="1"/>
              <a:t>pgdir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switchuvm</a:t>
            </a:r>
            <a:r>
              <a:rPr lang="en-US" altLang="ko-KR" sz="900" dirty="0"/>
              <a:t>(</a:t>
            </a:r>
            <a:r>
              <a:rPr lang="en-US" altLang="ko-KR" sz="900" dirty="0" err="1"/>
              <a:t>curproc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freevm</a:t>
            </a:r>
            <a:r>
              <a:rPr lang="en-US" altLang="ko-KR" sz="900" dirty="0"/>
              <a:t>(</a:t>
            </a:r>
            <a:r>
              <a:rPr lang="en-US" altLang="ko-KR" sz="900" dirty="0" err="1"/>
              <a:t>oldpgdir</a:t>
            </a:r>
            <a:r>
              <a:rPr lang="en-US" altLang="ko-KR" sz="9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600" y="332343"/>
            <a:ext cx="74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Exec()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35585" y="363529"/>
            <a:ext cx="1497718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namei</a:t>
            </a:r>
            <a:r>
              <a:rPr lang="en-US" altLang="ko-KR" sz="1200" dirty="0"/>
              <a:t>(path)=&gt;</a:t>
            </a:r>
            <a:r>
              <a:rPr lang="en-US" altLang="ko-KR" sz="1200" dirty="0" err="1"/>
              <a:t>Inode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83" name="왼쪽 화살표 82"/>
          <p:cNvSpPr/>
          <p:nvPr/>
        </p:nvSpPr>
        <p:spPr>
          <a:xfrm rot="10800000">
            <a:off x="3373668" y="1121589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87"/>
          <p:cNvCxnSpPr>
            <a:cxnSpLocks/>
            <a:stCxn id="83" idx="1"/>
            <a:endCxn id="14" idx="1"/>
          </p:cNvCxnSpPr>
          <p:nvPr/>
        </p:nvCxnSpPr>
        <p:spPr>
          <a:xfrm flipV="1">
            <a:off x="3579560" y="502029"/>
            <a:ext cx="656025" cy="69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왼쪽 화살표 82">
            <a:extLst>
              <a:ext uri="{FF2B5EF4-FFF2-40B4-BE49-F238E27FC236}">
                <a16:creationId xmlns:a16="http://schemas.microsoft.com/office/drawing/2014/main" id="{98ACF7A2-7A98-47C5-95CF-B63A1E3C62D9}"/>
              </a:ext>
            </a:extLst>
          </p:cNvPr>
          <p:cNvSpPr/>
          <p:nvPr/>
        </p:nvSpPr>
        <p:spPr>
          <a:xfrm rot="10800000">
            <a:off x="3377990" y="1308764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573B0B-501C-41BD-B10C-0D4EB946BD81}"/>
              </a:ext>
            </a:extLst>
          </p:cNvPr>
          <p:cNvSpPr txBox="1"/>
          <p:nvPr/>
        </p:nvSpPr>
        <p:spPr>
          <a:xfrm>
            <a:off x="4241863" y="1128498"/>
            <a:ext cx="889154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setupkvm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72" name="꺾인 연결선 87">
            <a:extLst>
              <a:ext uri="{FF2B5EF4-FFF2-40B4-BE49-F238E27FC236}">
                <a16:creationId xmlns:a16="http://schemas.microsoft.com/office/drawing/2014/main" id="{1D87AC6E-7FE3-4F39-9A43-41FC6AE163D5}"/>
              </a:ext>
            </a:extLst>
          </p:cNvPr>
          <p:cNvCxnSpPr>
            <a:cxnSpLocks/>
            <a:stCxn id="68" idx="1"/>
            <a:endCxn id="70" idx="1"/>
          </p:cNvCxnSpPr>
          <p:nvPr/>
        </p:nvCxnSpPr>
        <p:spPr>
          <a:xfrm flipV="1">
            <a:off x="3583882" y="1266998"/>
            <a:ext cx="657981" cy="112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8AD1143-8433-41D6-9293-BC87711E7AB7}"/>
              </a:ext>
            </a:extLst>
          </p:cNvPr>
          <p:cNvSpPr/>
          <p:nvPr/>
        </p:nvSpPr>
        <p:spPr>
          <a:xfrm>
            <a:off x="6945056" y="640528"/>
            <a:ext cx="2043891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dirty="0"/>
              <a:t>static struct </a:t>
            </a:r>
            <a:r>
              <a:rPr lang="en-US" altLang="ko-KR" sz="800" dirty="0" err="1"/>
              <a:t>kmap</a:t>
            </a:r>
            <a:endParaRPr lang="en-US" altLang="ko-KR" sz="800" dirty="0"/>
          </a:p>
          <a:p>
            <a:r>
              <a:rPr lang="en-US" altLang="ko-KR" sz="800" dirty="0" err="1"/>
              <a:t>kmap</a:t>
            </a:r>
            <a:r>
              <a:rPr lang="en-US" altLang="ko-KR" sz="800" dirty="0"/>
              <a:t>[] = {</a:t>
            </a:r>
          </a:p>
          <a:p>
            <a:r>
              <a:rPr lang="en-US" altLang="ko-KR" sz="800" dirty="0"/>
              <a:t>    {KERNBASE, 0, EXTMEM, PTE_W}, </a:t>
            </a:r>
          </a:p>
          <a:p>
            <a:r>
              <a:rPr lang="en-US" altLang="ko-KR" sz="800" dirty="0"/>
              <a:t>    {KERNLINK, V2P(KERNLINK), V2P(data), 0},</a:t>
            </a:r>
          </a:p>
          <a:p>
            <a:r>
              <a:rPr lang="en-US" altLang="ko-KR" sz="800" dirty="0"/>
              <a:t>    {data, V2P(data), PHYSTOP, PTE_W}, </a:t>
            </a:r>
          </a:p>
          <a:p>
            <a:r>
              <a:rPr lang="en-US" altLang="ko-KR" sz="800" dirty="0"/>
              <a:t>    {DEVSPACE, DEVSPACE, 0, PTE_W}, </a:t>
            </a:r>
          </a:p>
          <a:p>
            <a:r>
              <a:rPr lang="en-US" altLang="ko-KR" sz="800" dirty="0"/>
              <a:t>};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9264AD-F671-4C78-82E0-3091F9BAC71E}"/>
              </a:ext>
            </a:extLst>
          </p:cNvPr>
          <p:cNvSpPr txBox="1"/>
          <p:nvPr/>
        </p:nvSpPr>
        <p:spPr>
          <a:xfrm>
            <a:off x="5599147" y="1242433"/>
            <a:ext cx="63729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kalloc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711C7-CA2E-4F2B-80E0-3980289962ED}"/>
              </a:ext>
            </a:extLst>
          </p:cNvPr>
          <p:cNvSpPr txBox="1"/>
          <p:nvPr/>
        </p:nvSpPr>
        <p:spPr>
          <a:xfrm>
            <a:off x="4131633" y="763079"/>
            <a:ext cx="1553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kernel part page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096F7B-E421-4AC2-BDB4-BF52DDEDF39B}"/>
              </a:ext>
            </a:extLst>
          </p:cNvPr>
          <p:cNvSpPr txBox="1"/>
          <p:nvPr/>
        </p:nvSpPr>
        <p:spPr>
          <a:xfrm>
            <a:off x="6033644" y="294153"/>
            <a:ext cx="1046697" cy="276999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kmem.freelist</a:t>
            </a:r>
            <a:endParaRPr lang="ko-KR" altLang="en-US" sz="1200" dirty="0"/>
          </a:p>
        </p:txBody>
      </p:sp>
      <p:cxnSp>
        <p:nvCxnSpPr>
          <p:cNvPr id="90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89" idx="1"/>
            <a:endCxn id="76" idx="3"/>
          </p:cNvCxnSpPr>
          <p:nvPr/>
        </p:nvCxnSpPr>
        <p:spPr>
          <a:xfrm rot="10800000" flipH="1" flipV="1">
            <a:off x="6033643" y="432653"/>
            <a:ext cx="202793" cy="948280"/>
          </a:xfrm>
          <a:prstGeom prst="bentConnector5">
            <a:avLst>
              <a:gd name="adj1" fmla="val -112726"/>
              <a:gd name="adj2" fmla="val 50000"/>
              <a:gd name="adj3" fmla="val 212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7EE50F0-9E1F-4603-9CF0-841CC93F36B5}"/>
              </a:ext>
            </a:extLst>
          </p:cNvPr>
          <p:cNvSpPr txBox="1"/>
          <p:nvPr/>
        </p:nvSpPr>
        <p:spPr>
          <a:xfrm>
            <a:off x="5772378" y="826325"/>
            <a:ext cx="106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get 4096bytes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E05FA9-1DB7-4E6D-BF21-07920BEE61E7}"/>
              </a:ext>
            </a:extLst>
          </p:cNvPr>
          <p:cNvSpPr txBox="1"/>
          <p:nvPr/>
        </p:nvSpPr>
        <p:spPr>
          <a:xfrm>
            <a:off x="6155324" y="1303777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err="1"/>
              <a:t>pgdir</a:t>
            </a:r>
            <a:endParaRPr lang="en-US" altLang="ko-KR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FD298C-D39C-4A0F-91C0-A7C2626A00D6}"/>
              </a:ext>
            </a:extLst>
          </p:cNvPr>
          <p:cNvSpPr txBox="1"/>
          <p:nvPr/>
        </p:nvSpPr>
        <p:spPr>
          <a:xfrm>
            <a:off x="5599147" y="1572312"/>
            <a:ext cx="103111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memst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DD70D7-4597-455D-8866-74584AD9ED01}"/>
              </a:ext>
            </a:extLst>
          </p:cNvPr>
          <p:cNvSpPr txBox="1"/>
          <p:nvPr/>
        </p:nvSpPr>
        <p:spPr>
          <a:xfrm>
            <a:off x="5599147" y="1890669"/>
            <a:ext cx="307199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</a:t>
            </a:r>
            <a:r>
              <a:rPr lang="en-US" altLang="ko-KR" sz="1200" dirty="0" err="1">
                <a:solidFill>
                  <a:srgbClr val="FF0000"/>
                </a:solidFill>
              </a:rPr>
              <a:t>pages</a:t>
            </a:r>
            <a:r>
              <a:rPr lang="en-US" altLang="ko-KR" sz="1200" dirty="0"/>
              <a:t>(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virt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phys_size</a:t>
            </a:r>
            <a:r>
              <a:rPr lang="en-US" altLang="ko-KR" sz="800" dirty="0"/>
              <a:t>, k-&gt;</a:t>
            </a:r>
            <a:r>
              <a:rPr lang="en-US" altLang="ko-KR" sz="800" dirty="0" err="1"/>
              <a:t>phys_start</a:t>
            </a:r>
            <a:r>
              <a:rPr lang="en-US" altLang="ko-KR" sz="800" dirty="0"/>
              <a:t>, k-&gt;perm 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95" name="꺾인 연결선 87">
            <a:extLst>
              <a:ext uri="{FF2B5EF4-FFF2-40B4-BE49-F238E27FC236}">
                <a16:creationId xmlns:a16="http://schemas.microsoft.com/office/drawing/2014/main" id="{52F375D6-DF03-463F-9616-0E6BBDC56F24}"/>
              </a:ext>
            </a:extLst>
          </p:cNvPr>
          <p:cNvCxnSpPr>
            <a:cxnSpLocks/>
            <a:stCxn id="73" idx="2"/>
            <a:endCxn id="94" idx="0"/>
          </p:cNvCxnSpPr>
          <p:nvPr/>
        </p:nvCxnSpPr>
        <p:spPr>
          <a:xfrm rot="5400000">
            <a:off x="7403057" y="1326724"/>
            <a:ext cx="296034" cy="8318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5491976" y="1373813"/>
            <a:ext cx="135794" cy="793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2963E7-9403-4824-B39B-6693B7D5A186}"/>
              </a:ext>
            </a:extLst>
          </p:cNvPr>
          <p:cNvSpPr txBox="1"/>
          <p:nvPr/>
        </p:nvSpPr>
        <p:spPr>
          <a:xfrm>
            <a:off x="5986511" y="2233646"/>
            <a:ext cx="137011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pgdir,va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7" name="화살표: 아래쪽 96">
            <a:extLst>
              <a:ext uri="{FF2B5EF4-FFF2-40B4-BE49-F238E27FC236}">
                <a16:creationId xmlns:a16="http://schemas.microsoft.com/office/drawing/2014/main" id="{9D5A8F2F-E599-4A6B-9468-F3D62BF71D6B}"/>
              </a:ext>
            </a:extLst>
          </p:cNvPr>
          <p:cNvSpPr/>
          <p:nvPr/>
        </p:nvSpPr>
        <p:spPr>
          <a:xfrm>
            <a:off x="5879300" y="2172962"/>
            <a:ext cx="135794" cy="359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B1ACFB-2061-4926-82A8-8261E60E53DB}"/>
              </a:ext>
            </a:extLst>
          </p:cNvPr>
          <p:cNvSpPr txBox="1"/>
          <p:nvPr/>
        </p:nvSpPr>
        <p:spPr>
          <a:xfrm>
            <a:off x="6870238" y="2457161"/>
            <a:ext cx="2141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pde</a:t>
            </a:r>
            <a:r>
              <a:rPr lang="en-US" altLang="ko-KR" sz="800" dirty="0"/>
              <a:t> = &amp;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[PDX(</a:t>
            </a:r>
            <a:r>
              <a:rPr lang="en-US" altLang="ko-KR" sz="800" dirty="0" err="1"/>
              <a:t>va</a:t>
            </a:r>
            <a:r>
              <a:rPr lang="en-US" altLang="ko-KR" sz="800" dirty="0"/>
              <a:t>)];</a:t>
            </a:r>
          </a:p>
          <a:p>
            <a:r>
              <a:rPr lang="ko-KR" altLang="en-US" sz="800" dirty="0"/>
              <a:t>있으면 </a:t>
            </a:r>
            <a:r>
              <a:rPr lang="en-US" altLang="ko-KR" sz="800" dirty="0" err="1"/>
              <a:t>pgtab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pte_t</a:t>
            </a:r>
            <a:r>
              <a:rPr lang="en-US" altLang="ko-KR" sz="800" dirty="0"/>
              <a:t> *)P2V(PTE_ADDR(*</a:t>
            </a:r>
            <a:r>
              <a:rPr lang="en-US" altLang="ko-KR" sz="800" dirty="0" err="1"/>
              <a:t>pde</a:t>
            </a:r>
            <a:r>
              <a:rPr lang="en-US" altLang="ko-KR" sz="800" dirty="0"/>
              <a:t>));</a:t>
            </a:r>
          </a:p>
          <a:p>
            <a:r>
              <a:rPr lang="ko-KR" altLang="en-US" sz="800" dirty="0"/>
              <a:t>없으면 </a:t>
            </a:r>
            <a:r>
              <a:rPr lang="en-US" altLang="ko-KR" sz="800" dirty="0"/>
              <a:t>(</a:t>
            </a:r>
            <a:r>
              <a:rPr lang="en-US" altLang="ko-KR" sz="800" dirty="0" err="1"/>
              <a:t>pgtab</a:t>
            </a:r>
            <a:r>
              <a:rPr lang="en-US" altLang="ko-KR" sz="800" dirty="0"/>
              <a:t> = (</a:t>
            </a:r>
            <a:r>
              <a:rPr lang="en-US" altLang="ko-KR" sz="800" dirty="0" err="1"/>
              <a:t>pte_t</a:t>
            </a:r>
            <a:r>
              <a:rPr lang="en-US" altLang="ko-KR" sz="800" dirty="0"/>
              <a:t> *)</a:t>
            </a:r>
            <a:r>
              <a:rPr lang="en-US" altLang="ko-KR" sz="800" dirty="0" err="1"/>
              <a:t>kalloc</a:t>
            </a:r>
            <a:r>
              <a:rPr lang="en-US" altLang="ko-KR" sz="800" dirty="0"/>
              <a:t>())</a:t>
            </a:r>
          </a:p>
        </p:txBody>
      </p:sp>
      <p:sp>
        <p:nvSpPr>
          <p:cNvPr id="99" name="왼쪽 화살표 82">
            <a:extLst>
              <a:ext uri="{FF2B5EF4-FFF2-40B4-BE49-F238E27FC236}">
                <a16:creationId xmlns:a16="http://schemas.microsoft.com/office/drawing/2014/main" id="{CE35B6CE-3615-4FAB-B014-87982D282A7D}"/>
              </a:ext>
            </a:extLst>
          </p:cNvPr>
          <p:cNvSpPr/>
          <p:nvPr/>
        </p:nvSpPr>
        <p:spPr>
          <a:xfrm rot="10800000">
            <a:off x="3434778" y="1849311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241863" y="1849083"/>
            <a:ext cx="841897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allocuvm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01" name="꺾인 연결선 87">
            <a:extLst>
              <a:ext uri="{FF2B5EF4-FFF2-40B4-BE49-F238E27FC236}">
                <a16:creationId xmlns:a16="http://schemas.microsoft.com/office/drawing/2014/main" id="{6B3CC1A4-688D-4EAD-8ED1-445CE1818ADE}"/>
              </a:ext>
            </a:extLst>
          </p:cNvPr>
          <p:cNvCxnSpPr>
            <a:cxnSpLocks/>
            <a:stCxn id="99" idx="1"/>
            <a:endCxn id="100" idx="1"/>
          </p:cNvCxnSpPr>
          <p:nvPr/>
        </p:nvCxnSpPr>
        <p:spPr>
          <a:xfrm>
            <a:off x="3640670" y="1920248"/>
            <a:ext cx="601193" cy="67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92691F-4225-4AAF-BBC1-BA471BF7FEE4}"/>
              </a:ext>
            </a:extLst>
          </p:cNvPr>
          <p:cNvSpPr txBox="1"/>
          <p:nvPr/>
        </p:nvSpPr>
        <p:spPr>
          <a:xfrm>
            <a:off x="4131633" y="1598611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allocate page table</a:t>
            </a:r>
          </a:p>
        </p:txBody>
      </p:sp>
      <p:cxnSp>
        <p:nvCxnSpPr>
          <p:cNvPr id="105" name="꺾인 연결선 87">
            <a:extLst>
              <a:ext uri="{FF2B5EF4-FFF2-40B4-BE49-F238E27FC236}">
                <a16:creationId xmlns:a16="http://schemas.microsoft.com/office/drawing/2014/main" id="{452D18F7-75BA-4B11-9A4F-41CEE338F42B}"/>
              </a:ext>
            </a:extLst>
          </p:cNvPr>
          <p:cNvCxnSpPr>
            <a:cxnSpLocks/>
            <a:stCxn id="70" idx="3"/>
            <a:endCxn id="35" idx="0"/>
          </p:cNvCxnSpPr>
          <p:nvPr/>
        </p:nvCxnSpPr>
        <p:spPr>
          <a:xfrm>
            <a:off x="5131017" y="1266998"/>
            <a:ext cx="428856" cy="106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87">
            <a:extLst>
              <a:ext uri="{FF2B5EF4-FFF2-40B4-BE49-F238E27FC236}">
                <a16:creationId xmlns:a16="http://schemas.microsoft.com/office/drawing/2014/main" id="{13034601-C3FD-4AD1-9A32-9865595732E1}"/>
              </a:ext>
            </a:extLst>
          </p:cNvPr>
          <p:cNvCxnSpPr>
            <a:cxnSpLocks/>
            <a:stCxn id="100" idx="3"/>
            <a:endCxn id="115" idx="3"/>
          </p:cNvCxnSpPr>
          <p:nvPr/>
        </p:nvCxnSpPr>
        <p:spPr>
          <a:xfrm>
            <a:off x="5083760" y="1987583"/>
            <a:ext cx="269647" cy="825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왼쪽 화살표 82">
            <a:extLst>
              <a:ext uri="{FF2B5EF4-FFF2-40B4-BE49-F238E27FC236}">
                <a16:creationId xmlns:a16="http://schemas.microsoft.com/office/drawing/2014/main" id="{25AE6157-86AD-42E6-8DE5-BA7A6C162674}"/>
              </a:ext>
            </a:extLst>
          </p:cNvPr>
          <p:cNvSpPr/>
          <p:nvPr/>
        </p:nvSpPr>
        <p:spPr>
          <a:xfrm rot="10800000">
            <a:off x="5353407" y="2741970"/>
            <a:ext cx="205892" cy="14187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5D83F-68B8-420C-8387-4FD315F23822}"/>
              </a:ext>
            </a:extLst>
          </p:cNvPr>
          <p:cNvSpPr txBox="1"/>
          <p:nvPr/>
        </p:nvSpPr>
        <p:spPr>
          <a:xfrm>
            <a:off x="5599147" y="2750769"/>
            <a:ext cx="63729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kalloc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CE3924-18D4-4D18-980D-225745BE4B9E}"/>
              </a:ext>
            </a:extLst>
          </p:cNvPr>
          <p:cNvSpPr txBox="1"/>
          <p:nvPr/>
        </p:nvSpPr>
        <p:spPr>
          <a:xfrm>
            <a:off x="6155324" y="2812113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en-US" altLang="ko-KR" sz="1200" dirty="0" err="1"/>
              <a:t>pgdir</a:t>
            </a:r>
            <a:endParaRPr lang="en-US" altLang="ko-KR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7F07478-DDB7-4B01-84E7-6CFB4E8A977F}"/>
              </a:ext>
            </a:extLst>
          </p:cNvPr>
          <p:cNvSpPr txBox="1"/>
          <p:nvPr/>
        </p:nvSpPr>
        <p:spPr>
          <a:xfrm>
            <a:off x="5599147" y="3080648"/>
            <a:ext cx="1031116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memst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1BD788C-DAE9-4449-86AF-537D036967DD}"/>
              </a:ext>
            </a:extLst>
          </p:cNvPr>
          <p:cNvSpPr txBox="1"/>
          <p:nvPr/>
        </p:nvSpPr>
        <p:spPr>
          <a:xfrm>
            <a:off x="5599147" y="3399005"/>
            <a:ext cx="305596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</a:t>
            </a:r>
            <a:r>
              <a:rPr lang="en-US" altLang="ko-KR" sz="1200" dirty="0" err="1">
                <a:solidFill>
                  <a:srgbClr val="FF0000"/>
                </a:solidFill>
              </a:rPr>
              <a:t>pages</a:t>
            </a:r>
            <a:r>
              <a:rPr lang="en-US" altLang="ko-KR" sz="1200" dirty="0"/>
              <a:t>(</a:t>
            </a:r>
            <a:r>
              <a:rPr lang="en-US" altLang="ko-KR" sz="800" dirty="0" err="1"/>
              <a:t>pgdir</a:t>
            </a:r>
            <a:r>
              <a:rPr lang="en-US" altLang="ko-KR" sz="800" dirty="0"/>
              <a:t>, (char *)a, PGSIZE, V2P(mem), PTE_W | PTE_U)</a:t>
            </a:r>
            <a:endParaRPr lang="ko-KR" altLang="en-US" sz="800" dirty="0"/>
          </a:p>
        </p:txBody>
      </p:sp>
      <p:sp>
        <p:nvSpPr>
          <p:cNvPr id="126" name="화살표: 아래쪽 125">
            <a:extLst>
              <a:ext uri="{FF2B5EF4-FFF2-40B4-BE49-F238E27FC236}">
                <a16:creationId xmlns:a16="http://schemas.microsoft.com/office/drawing/2014/main" id="{348B60C8-FA6E-40C2-988D-DBD72C221BAB}"/>
              </a:ext>
            </a:extLst>
          </p:cNvPr>
          <p:cNvSpPr/>
          <p:nvPr/>
        </p:nvSpPr>
        <p:spPr>
          <a:xfrm>
            <a:off x="5491976" y="2882149"/>
            <a:ext cx="135794" cy="793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FD94BE-1D79-40AC-AF00-DD1CAF6B6E1E}"/>
              </a:ext>
            </a:extLst>
          </p:cNvPr>
          <p:cNvSpPr txBox="1"/>
          <p:nvPr/>
        </p:nvSpPr>
        <p:spPr>
          <a:xfrm>
            <a:off x="5986511" y="3764842"/>
            <a:ext cx="137011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pgdir,va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653E17B0-3F8B-4FB2-AB64-A0869DB967CD}"/>
              </a:ext>
            </a:extLst>
          </p:cNvPr>
          <p:cNvSpPr/>
          <p:nvPr/>
        </p:nvSpPr>
        <p:spPr>
          <a:xfrm>
            <a:off x="5879300" y="3681298"/>
            <a:ext cx="107211" cy="367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왼쪽 화살표 82">
            <a:extLst>
              <a:ext uri="{FF2B5EF4-FFF2-40B4-BE49-F238E27FC236}">
                <a16:creationId xmlns:a16="http://schemas.microsoft.com/office/drawing/2014/main" id="{F86F7740-9BE6-4135-831E-BB76F0B108C5}"/>
              </a:ext>
            </a:extLst>
          </p:cNvPr>
          <p:cNvSpPr/>
          <p:nvPr/>
        </p:nvSpPr>
        <p:spPr>
          <a:xfrm rot="10800000">
            <a:off x="3428776" y="2018409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3DE30A-AB1C-4E58-BD00-9F11B24C4439}"/>
              </a:ext>
            </a:extLst>
          </p:cNvPr>
          <p:cNvSpPr txBox="1"/>
          <p:nvPr/>
        </p:nvSpPr>
        <p:spPr>
          <a:xfrm>
            <a:off x="4235585" y="2821707"/>
            <a:ext cx="821059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loaduvm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cxnSp>
        <p:nvCxnSpPr>
          <p:cNvPr id="136" name="꺾인 연결선 87">
            <a:extLst>
              <a:ext uri="{FF2B5EF4-FFF2-40B4-BE49-F238E27FC236}">
                <a16:creationId xmlns:a16="http://schemas.microsoft.com/office/drawing/2014/main" id="{2DC40EE8-C673-4D03-9BBB-F47D6690DFF2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>
            <a:off x="3634668" y="2089346"/>
            <a:ext cx="600917" cy="870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6AE86C4-2CBA-4908-968C-77FC209FBD90}"/>
              </a:ext>
            </a:extLst>
          </p:cNvPr>
          <p:cNvSpPr txBox="1"/>
          <p:nvPr/>
        </p:nvSpPr>
        <p:spPr>
          <a:xfrm>
            <a:off x="5501475" y="4144664"/>
            <a:ext cx="88524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walkpgdir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521439-8DF9-41D7-B449-A0E616E05221}"/>
              </a:ext>
            </a:extLst>
          </p:cNvPr>
          <p:cNvSpPr txBox="1"/>
          <p:nvPr/>
        </p:nvSpPr>
        <p:spPr>
          <a:xfrm>
            <a:off x="6611800" y="4144664"/>
            <a:ext cx="135601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readi</a:t>
            </a:r>
            <a:r>
              <a:rPr lang="en-US" altLang="ko-KR" sz="1200" dirty="0"/>
              <a:t>(ip,P2V(pa)…)</a:t>
            </a:r>
            <a:endParaRPr lang="ko-KR" altLang="en-US" sz="1200" dirty="0"/>
          </a:p>
        </p:txBody>
      </p:sp>
      <p:cxnSp>
        <p:nvCxnSpPr>
          <p:cNvPr id="146" name="꺾인 연결선 87">
            <a:extLst>
              <a:ext uri="{FF2B5EF4-FFF2-40B4-BE49-F238E27FC236}">
                <a16:creationId xmlns:a16="http://schemas.microsoft.com/office/drawing/2014/main" id="{11C14FD1-B622-42ED-BEC9-A0403684D334}"/>
              </a:ext>
            </a:extLst>
          </p:cNvPr>
          <p:cNvCxnSpPr>
            <a:cxnSpLocks/>
            <a:stCxn id="135" idx="3"/>
            <a:endCxn id="144" idx="1"/>
          </p:cNvCxnSpPr>
          <p:nvPr/>
        </p:nvCxnSpPr>
        <p:spPr>
          <a:xfrm>
            <a:off x="5056644" y="2960207"/>
            <a:ext cx="444831" cy="1322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87">
            <a:extLst>
              <a:ext uri="{FF2B5EF4-FFF2-40B4-BE49-F238E27FC236}">
                <a16:creationId xmlns:a16="http://schemas.microsoft.com/office/drawing/2014/main" id="{64D92A7D-7C40-4931-996C-4358B955741F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>
            <a:off x="6386717" y="4283164"/>
            <a:ext cx="22508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6AD8B66B-97DE-4CC5-B3D4-4F4584B38262}"/>
              </a:ext>
            </a:extLst>
          </p:cNvPr>
          <p:cNvSpPr txBox="1"/>
          <p:nvPr/>
        </p:nvSpPr>
        <p:spPr>
          <a:xfrm>
            <a:off x="8252005" y="3903341"/>
            <a:ext cx="67358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a.out</a:t>
            </a:r>
            <a:endParaRPr lang="en-US" altLang="ko-KR" dirty="0"/>
          </a:p>
        </p:txBody>
      </p:sp>
      <p:cxnSp>
        <p:nvCxnSpPr>
          <p:cNvPr id="153" name="꺾인 연결선 87">
            <a:extLst>
              <a:ext uri="{FF2B5EF4-FFF2-40B4-BE49-F238E27FC236}">
                <a16:creationId xmlns:a16="http://schemas.microsoft.com/office/drawing/2014/main" id="{9D1F65C3-DA94-4C06-8972-00122E5DBE05}"/>
              </a:ext>
            </a:extLst>
          </p:cNvPr>
          <p:cNvCxnSpPr>
            <a:cxnSpLocks/>
            <a:stCxn id="152" idx="1"/>
            <a:endCxn id="145" idx="3"/>
          </p:cNvCxnSpPr>
          <p:nvPr/>
        </p:nvCxnSpPr>
        <p:spPr>
          <a:xfrm rot="10800000" flipV="1">
            <a:off x="7967813" y="4088006"/>
            <a:ext cx="284193" cy="195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0A19751-CC90-4611-81AA-F808B6A1CBB2}"/>
              </a:ext>
            </a:extLst>
          </p:cNvPr>
          <p:cNvSpPr txBox="1"/>
          <p:nvPr/>
        </p:nvSpPr>
        <p:spPr>
          <a:xfrm>
            <a:off x="4229520" y="3290500"/>
            <a:ext cx="913840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guard page </a:t>
            </a:r>
            <a:endParaRPr lang="ko-KR" altLang="en-US" sz="1200" dirty="0"/>
          </a:p>
        </p:txBody>
      </p:sp>
      <p:sp>
        <p:nvSpPr>
          <p:cNvPr id="161" name="왼쪽 화살표 82">
            <a:extLst>
              <a:ext uri="{FF2B5EF4-FFF2-40B4-BE49-F238E27FC236}">
                <a16:creationId xmlns:a16="http://schemas.microsoft.com/office/drawing/2014/main" id="{8DEC2A5F-8E43-46D7-8455-FF2DB2E64DCE}"/>
              </a:ext>
            </a:extLst>
          </p:cNvPr>
          <p:cNvSpPr/>
          <p:nvPr/>
        </p:nvSpPr>
        <p:spPr>
          <a:xfrm rot="10800000">
            <a:off x="3325829" y="2934800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2" name="꺾인 연결선 87">
            <a:extLst>
              <a:ext uri="{FF2B5EF4-FFF2-40B4-BE49-F238E27FC236}">
                <a16:creationId xmlns:a16="http://schemas.microsoft.com/office/drawing/2014/main" id="{C2894C14-93CB-48B2-B848-7AC8E2B5622C}"/>
              </a:ext>
            </a:extLst>
          </p:cNvPr>
          <p:cNvCxnSpPr>
            <a:cxnSpLocks/>
            <a:stCxn id="161" idx="1"/>
            <a:endCxn id="159" idx="1"/>
          </p:cNvCxnSpPr>
          <p:nvPr/>
        </p:nvCxnSpPr>
        <p:spPr>
          <a:xfrm>
            <a:off x="3531721" y="3005737"/>
            <a:ext cx="697799" cy="423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그림 167">
            <a:extLst>
              <a:ext uri="{FF2B5EF4-FFF2-40B4-BE49-F238E27FC236}">
                <a16:creationId xmlns:a16="http://schemas.microsoft.com/office/drawing/2014/main" id="{EEA46603-09E5-4B17-969C-BBDD532E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03" y="4658894"/>
            <a:ext cx="1131404" cy="1440939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87B7525-3F8E-4484-8260-F6881DF81DD0}"/>
              </a:ext>
            </a:extLst>
          </p:cNvPr>
          <p:cNvSpPr txBox="1"/>
          <p:nvPr/>
        </p:nvSpPr>
        <p:spPr>
          <a:xfrm>
            <a:off x="7582708" y="6129556"/>
            <a:ext cx="15905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stack</a:t>
            </a:r>
            <a:r>
              <a:rPr lang="ko-KR" altLang="en-US" sz="900" dirty="0"/>
              <a:t>이 </a:t>
            </a:r>
            <a:r>
              <a:rPr lang="en-US" altLang="ko-KR" sz="900" dirty="0"/>
              <a:t>data </a:t>
            </a:r>
            <a:r>
              <a:rPr lang="ko-KR" altLang="en-US" sz="900" dirty="0"/>
              <a:t>부분 침범하지 못하도록 </a:t>
            </a:r>
            <a:r>
              <a:rPr lang="en-US" altLang="ko-KR" sz="900" dirty="0"/>
              <a:t>guard page</a:t>
            </a:r>
            <a:r>
              <a:rPr lang="ko-KR" altLang="en-US" sz="900" dirty="0"/>
              <a:t> 설정</a:t>
            </a:r>
            <a:r>
              <a:rPr lang="en-US" altLang="ko-KR" sz="900" dirty="0"/>
              <a:t>, PTE_U </a:t>
            </a:r>
            <a:r>
              <a:rPr lang="ko-KR" altLang="en-US" sz="900" dirty="0"/>
              <a:t>제거</a:t>
            </a:r>
            <a:endParaRPr lang="en-US" altLang="ko-KR" sz="900" dirty="0"/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C13F6367-9CEF-4439-90D1-2CF4B4B9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07" y="4852098"/>
            <a:ext cx="1511606" cy="1361578"/>
          </a:xfrm>
          <a:prstGeom prst="rect">
            <a:avLst/>
          </a:prstGeom>
        </p:spPr>
      </p:pic>
      <p:sp>
        <p:nvSpPr>
          <p:cNvPr id="173" name="왼쪽 화살표 82">
            <a:extLst>
              <a:ext uri="{FF2B5EF4-FFF2-40B4-BE49-F238E27FC236}">
                <a16:creationId xmlns:a16="http://schemas.microsoft.com/office/drawing/2014/main" id="{A5E6C89B-1E44-42EC-BACF-452814F597D7}"/>
              </a:ext>
            </a:extLst>
          </p:cNvPr>
          <p:cNvSpPr/>
          <p:nvPr/>
        </p:nvSpPr>
        <p:spPr>
          <a:xfrm rot="10800000">
            <a:off x="3370940" y="3219563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5" name="그림 194">
            <a:extLst>
              <a:ext uri="{FF2B5EF4-FFF2-40B4-BE49-F238E27FC236}">
                <a16:creationId xmlns:a16="http://schemas.microsoft.com/office/drawing/2014/main" id="{5C56B9D7-2FFE-4109-84F6-82A84FC1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68" y="5047732"/>
            <a:ext cx="2254782" cy="1135669"/>
          </a:xfrm>
          <a:prstGeom prst="rect">
            <a:avLst/>
          </a:prstGeom>
        </p:spPr>
      </p:pic>
      <p:sp>
        <p:nvSpPr>
          <p:cNvPr id="196" name="왼쪽 화살표 82">
            <a:extLst>
              <a:ext uri="{FF2B5EF4-FFF2-40B4-BE49-F238E27FC236}">
                <a16:creationId xmlns:a16="http://schemas.microsoft.com/office/drawing/2014/main" id="{CB78C04B-A017-47D5-9C1C-3563E4DC72D0}"/>
              </a:ext>
            </a:extLst>
          </p:cNvPr>
          <p:cNvSpPr/>
          <p:nvPr/>
        </p:nvSpPr>
        <p:spPr>
          <a:xfrm rot="10800000">
            <a:off x="2199274" y="5795123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꺾인 연결선 87">
            <a:extLst>
              <a:ext uri="{FF2B5EF4-FFF2-40B4-BE49-F238E27FC236}">
                <a16:creationId xmlns:a16="http://schemas.microsoft.com/office/drawing/2014/main" id="{FC2C3032-5849-43F3-AB79-8F5788F09E1C}"/>
              </a:ext>
            </a:extLst>
          </p:cNvPr>
          <p:cNvCxnSpPr>
            <a:cxnSpLocks/>
            <a:stCxn id="196" idx="1"/>
            <a:endCxn id="195" idx="2"/>
          </p:cNvCxnSpPr>
          <p:nvPr/>
        </p:nvCxnSpPr>
        <p:spPr>
          <a:xfrm>
            <a:off x="2405166" y="5866060"/>
            <a:ext cx="2356893" cy="317341"/>
          </a:xfrm>
          <a:prstGeom prst="bentConnector4">
            <a:avLst>
              <a:gd name="adj1" fmla="val 26083"/>
              <a:gd name="adj2" fmla="val 172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왼쪽 화살표 82">
            <a:extLst>
              <a:ext uri="{FF2B5EF4-FFF2-40B4-BE49-F238E27FC236}">
                <a16:creationId xmlns:a16="http://schemas.microsoft.com/office/drawing/2014/main" id="{7E242C12-59E2-466C-A630-557B0AA78A10}"/>
              </a:ext>
            </a:extLst>
          </p:cNvPr>
          <p:cNvSpPr/>
          <p:nvPr/>
        </p:nvSpPr>
        <p:spPr>
          <a:xfrm rot="10800000">
            <a:off x="3004807" y="3924156"/>
            <a:ext cx="205892" cy="141874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2" name="꺾인 연결선 87">
            <a:extLst>
              <a:ext uri="{FF2B5EF4-FFF2-40B4-BE49-F238E27FC236}">
                <a16:creationId xmlns:a16="http://schemas.microsoft.com/office/drawing/2014/main" id="{4D4EE0F3-E002-42CA-A2D8-12ECF82DBA2B}"/>
              </a:ext>
            </a:extLst>
          </p:cNvPr>
          <p:cNvCxnSpPr>
            <a:cxnSpLocks/>
            <a:stCxn id="201" idx="1"/>
            <a:endCxn id="205" idx="1"/>
          </p:cNvCxnSpPr>
          <p:nvPr/>
        </p:nvCxnSpPr>
        <p:spPr>
          <a:xfrm>
            <a:off x="3210699" y="3995093"/>
            <a:ext cx="2867828" cy="767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AD3B202A-60DD-40BD-9C5C-4D70D2246C44}"/>
              </a:ext>
            </a:extLst>
          </p:cNvPr>
          <p:cNvSpPr txBox="1"/>
          <p:nvPr/>
        </p:nvSpPr>
        <p:spPr>
          <a:xfrm>
            <a:off x="6078527" y="4624483"/>
            <a:ext cx="956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*user stack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F3746CD-B21A-4D24-A235-A91CDC509949}"/>
              </a:ext>
            </a:extLst>
          </p:cNvPr>
          <p:cNvSpPr/>
          <p:nvPr/>
        </p:nvSpPr>
        <p:spPr>
          <a:xfrm>
            <a:off x="8216448" y="5075538"/>
            <a:ext cx="361218" cy="245710"/>
          </a:xfrm>
          <a:prstGeom prst="rect">
            <a:avLst/>
          </a:prstGeom>
          <a:solidFill>
            <a:srgbClr val="F2A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</a:rPr>
              <a:t>kernel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0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98332" y="1079828"/>
          <a:ext cx="7904449" cy="696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17">
                  <a:extLst>
                    <a:ext uri="{9D8B030D-6E8A-4147-A177-3AD203B41FA5}">
                      <a16:colId xmlns:a16="http://schemas.microsoft.com/office/drawing/2014/main" val="1297727958"/>
                    </a:ext>
                  </a:extLst>
                </a:gridCol>
                <a:gridCol w="527249">
                  <a:extLst>
                    <a:ext uri="{9D8B030D-6E8A-4147-A177-3AD203B41FA5}">
                      <a16:colId xmlns:a16="http://schemas.microsoft.com/office/drawing/2014/main" val="3406003552"/>
                    </a:ext>
                  </a:extLst>
                </a:gridCol>
                <a:gridCol w="1334597">
                  <a:extLst>
                    <a:ext uri="{9D8B030D-6E8A-4147-A177-3AD203B41FA5}">
                      <a16:colId xmlns:a16="http://schemas.microsoft.com/office/drawing/2014/main" val="1690867731"/>
                    </a:ext>
                  </a:extLst>
                </a:gridCol>
                <a:gridCol w="1919514">
                  <a:extLst>
                    <a:ext uri="{9D8B030D-6E8A-4147-A177-3AD203B41FA5}">
                      <a16:colId xmlns:a16="http://schemas.microsoft.com/office/drawing/2014/main" val="1830418901"/>
                    </a:ext>
                  </a:extLst>
                </a:gridCol>
                <a:gridCol w="716727">
                  <a:extLst>
                    <a:ext uri="{9D8B030D-6E8A-4147-A177-3AD203B41FA5}">
                      <a16:colId xmlns:a16="http://schemas.microsoft.com/office/drawing/2014/main" val="2762707036"/>
                    </a:ext>
                  </a:extLst>
                </a:gridCol>
                <a:gridCol w="2952745">
                  <a:extLst>
                    <a:ext uri="{9D8B030D-6E8A-4147-A177-3AD203B41FA5}">
                      <a16:colId xmlns:a16="http://schemas.microsoft.com/office/drawing/2014/main" val="3841199529"/>
                    </a:ext>
                  </a:extLst>
                </a:gridCol>
              </a:tblGrid>
              <a:tr h="31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1(0x01)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(0x02)       ~    31(0x1F)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32(0x20)            ~               57(0x39)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58(0x3A)</a:t>
                      </a:r>
                      <a:endParaRPr lang="ko-KR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59(0x3B)                    ~</a:t>
                      </a:r>
                      <a:r>
                        <a:rPr lang="en-US" altLang="ko-KR" sz="1000" baseline="0" dirty="0" smtClean="0"/>
                        <a:t>                                999(0x327)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30839"/>
                  </a:ext>
                </a:extLst>
              </a:tr>
              <a:tr h="314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boot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super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block</a:t>
                      </a:r>
                    </a:p>
                  </a:txBody>
                  <a:tcPr marL="36000" marR="36000" marT="36000" marB="360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log block (30)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 block (26)</a:t>
                      </a:r>
                    </a:p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(64Bytes)</a:t>
                      </a:r>
                      <a:r>
                        <a:rPr lang="en-US" altLang="ko-KR" sz="1000" baseline="0" dirty="0" smtClean="0"/>
                        <a:t> IPB(512/64)=8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used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/>
                        <a:t>bitmap (1)</a:t>
                      </a:r>
                      <a:endParaRPr lang="ko-KR" altLang="en-US" sz="1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 block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(941)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099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360505" y="226632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struct superblock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// Size of file system image (blocks)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nblocks</a:t>
            </a:r>
            <a:r>
              <a:rPr lang="en-US" altLang="ko-KR" sz="1000" dirty="0"/>
              <a:t>;      // Number of data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ninodes</a:t>
            </a:r>
            <a:r>
              <a:rPr lang="en-US" altLang="ko-KR" sz="1000" dirty="0"/>
              <a:t>;      // Number of </a:t>
            </a:r>
            <a:r>
              <a:rPr lang="en-US" altLang="ko-KR" sz="1000" dirty="0" err="1"/>
              <a:t>inodes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nlog</a:t>
            </a:r>
            <a:r>
              <a:rPr lang="en-US" altLang="ko-KR" sz="1000" dirty="0"/>
              <a:t>;         // Number of log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logstart</a:t>
            </a:r>
            <a:r>
              <a:rPr lang="en-US" altLang="ko-KR" sz="1000" dirty="0"/>
              <a:t>;     // Block number of first log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inodestart</a:t>
            </a:r>
            <a:r>
              <a:rPr lang="en-US" altLang="ko-KR" sz="1000" dirty="0"/>
              <a:t>;   // Block number of first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bmapstart</a:t>
            </a:r>
            <a:r>
              <a:rPr lang="en-US" altLang="ko-KR" sz="1000" dirty="0"/>
              <a:t>;    // Block number of first free map block</a:t>
            </a:r>
          </a:p>
          <a:p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60506" y="378521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#define NDIRECT 12</a:t>
            </a:r>
          </a:p>
          <a:p>
            <a:r>
              <a:rPr lang="en-US" altLang="ko-KR" sz="1000" dirty="0"/>
              <a:t>struct </a:t>
            </a:r>
            <a:r>
              <a:rPr lang="en-US" altLang="ko-KR" sz="1000" dirty="0" err="1"/>
              <a:t>dinode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short type;           // File type</a:t>
            </a:r>
          </a:p>
          <a:p>
            <a:r>
              <a:rPr lang="en-US" altLang="ko-KR" sz="1000" dirty="0"/>
              <a:t>  short major;          // Major device number (T_DEV only)</a:t>
            </a:r>
          </a:p>
          <a:p>
            <a:r>
              <a:rPr lang="en-US" altLang="ko-KR" sz="1000" dirty="0"/>
              <a:t>  short minor;          // Minor device number (T_DEV only)</a:t>
            </a:r>
          </a:p>
          <a:p>
            <a:r>
              <a:rPr lang="en-US" altLang="ko-KR" sz="1000" dirty="0"/>
              <a:t>  short </a:t>
            </a:r>
            <a:r>
              <a:rPr lang="en-US" altLang="ko-KR" sz="1000" dirty="0" err="1"/>
              <a:t>nlink</a:t>
            </a:r>
            <a:r>
              <a:rPr lang="en-US" altLang="ko-KR" sz="1000" dirty="0"/>
              <a:t>;          // Number of links to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in file system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   // Size of file (bytes)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addrs</a:t>
            </a:r>
            <a:r>
              <a:rPr lang="en-US" altLang="ko-KR" sz="1000" dirty="0"/>
              <a:t>[NDIRECT+1];   // Data block addresses</a:t>
            </a:r>
          </a:p>
          <a:p>
            <a:r>
              <a:rPr lang="en-US" altLang="ko-KR" sz="1000" dirty="0"/>
              <a:t>}; //64Bytes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98332" y="2266326"/>
            <a:ext cx="3567977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#define FSSIZE       1000  // size of file system in blocks</a:t>
            </a:r>
          </a:p>
          <a:p>
            <a:r>
              <a:rPr lang="en-US" altLang="ko-KR" sz="1000" dirty="0" smtClean="0"/>
              <a:t>#define MAXOPBLOCKS  10  // max # of blocks any FS op writes</a:t>
            </a:r>
          </a:p>
          <a:p>
            <a:r>
              <a:rPr lang="en-US" altLang="ko-KR" sz="1000" dirty="0" smtClean="0"/>
              <a:t>#define LOGSIZE      (MAXOPBLOCKS*3) </a:t>
            </a:r>
          </a:p>
          <a:p>
            <a:r>
              <a:rPr lang="en-US" altLang="ko-KR" sz="1000" dirty="0" smtClean="0"/>
              <a:t>#define NINODES 200</a:t>
            </a:r>
          </a:p>
          <a:p>
            <a:r>
              <a:rPr lang="en-US" altLang="ko-KR" sz="1000" dirty="0" smtClean="0"/>
              <a:t>#define BSIZE 512   // block size</a:t>
            </a:r>
          </a:p>
          <a:p>
            <a:r>
              <a:rPr lang="en-US" altLang="ko-KR" sz="1000" dirty="0" smtClean="0"/>
              <a:t>#define IPB           (BSIZE / </a:t>
            </a:r>
            <a:r>
              <a:rPr lang="en-US" altLang="ko-KR" sz="1000" dirty="0" err="1" smtClean="0"/>
              <a:t>sizeof</a:t>
            </a:r>
            <a:r>
              <a:rPr lang="en-US" altLang="ko-KR" sz="1000" dirty="0" smtClean="0"/>
              <a:t>(struct </a:t>
            </a:r>
            <a:r>
              <a:rPr lang="en-US" altLang="ko-KR" sz="1000" dirty="0" err="1" smtClean="0"/>
              <a:t>dinode</a:t>
            </a:r>
            <a:r>
              <a:rPr lang="en-US" altLang="ko-KR" sz="1000" dirty="0" smtClean="0"/>
              <a:t>)) //  512/64 =&gt;8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= LOGSIZE;  //30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= NINODES / IPB + 1;  200/9=&gt; (200/8)+1=&gt;26</a:t>
            </a:r>
          </a:p>
          <a:p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 = 2 +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nbitmap</a:t>
            </a:r>
            <a:r>
              <a:rPr lang="en-US" altLang="ko-KR" sz="1000" dirty="0" smtClean="0"/>
              <a:t>; 2+30+26+1 =&gt; 59</a:t>
            </a:r>
          </a:p>
          <a:p>
            <a:r>
              <a:rPr lang="en-US" altLang="ko-KR" sz="1000" dirty="0" err="1" smtClean="0"/>
              <a:t>nblocks</a:t>
            </a:r>
            <a:r>
              <a:rPr lang="en-US" altLang="ko-KR" sz="1000" dirty="0" smtClean="0"/>
              <a:t> = FSSIZE - </a:t>
            </a:r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22602" y="833607"/>
            <a:ext cx="31021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DISK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0x200*Block number  (512*Block Number)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464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20" y="1532670"/>
            <a:ext cx="1819922" cy="2343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03" y="1126943"/>
            <a:ext cx="4387714" cy="2289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66" y="3415973"/>
            <a:ext cx="3550121" cy="19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1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91" y="1238250"/>
            <a:ext cx="789457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2607336" y="1896887"/>
            <a:ext cx="762388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sys_link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90670" y="1308016"/>
            <a:ext cx="8441547" cy="2550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1900022" y="479383"/>
            <a:ext cx="2236447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link(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char*, </a:t>
            </a:r>
            <a:r>
              <a:rPr lang="en-US" altLang="ko-KR" sz="1200" dirty="0" err="1"/>
              <a:t>const</a:t>
            </a:r>
            <a:r>
              <a:rPr lang="en-US" altLang="ko-KR" sz="1200" dirty="0"/>
              <a:t> char*);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r="68322" b="30174"/>
          <a:stretch/>
        </p:blipFill>
        <p:spPr>
          <a:xfrm>
            <a:off x="6088767" y="132201"/>
            <a:ext cx="623144" cy="67128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13192" y="960067"/>
            <a:ext cx="1090044" cy="24622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797135" y="756381"/>
            <a:ext cx="166712" cy="1135285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02987" y="1221023"/>
            <a:ext cx="439608" cy="276999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trap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264AD-F671-4C78-82E0-3091F9BAC71E}"/>
              </a:ext>
            </a:extLst>
          </p:cNvPr>
          <p:cNvSpPr txBox="1"/>
          <p:nvPr/>
        </p:nvSpPr>
        <p:spPr>
          <a:xfrm>
            <a:off x="3157631" y="2227050"/>
            <a:ext cx="637675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argstr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1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rot="10800000">
            <a:off x="3795307" y="2365551"/>
            <a:ext cx="2366309" cy="19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60923"/>
          <a:stretch/>
        </p:blipFill>
        <p:spPr>
          <a:xfrm>
            <a:off x="6161615" y="1904629"/>
            <a:ext cx="768686" cy="961371"/>
          </a:xfrm>
          <a:prstGeom prst="rect">
            <a:avLst/>
          </a:prstGeom>
        </p:spPr>
      </p:pic>
      <p:cxnSp>
        <p:nvCxnSpPr>
          <p:cNvPr id="2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21" idx="3"/>
            <a:endCxn id="8" idx="3"/>
          </p:cNvCxnSpPr>
          <p:nvPr/>
        </p:nvCxnSpPr>
        <p:spPr>
          <a:xfrm flipH="1" flipV="1">
            <a:off x="6711911" y="467843"/>
            <a:ext cx="218390" cy="1917472"/>
          </a:xfrm>
          <a:prstGeom prst="bentConnector3">
            <a:avLst>
              <a:gd name="adj1" fmla="val -104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136469" y="467843"/>
            <a:ext cx="1952298" cy="150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36962" y="861695"/>
            <a:ext cx="62376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usys.S</a:t>
            </a:r>
            <a:endParaRPr lang="ko-KR" altLang="en-US" sz="1400" dirty="0"/>
          </a:p>
        </p:txBody>
      </p:sp>
      <p:cxnSp>
        <p:nvCxnSpPr>
          <p:cNvPr id="3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 flipV="1">
            <a:off x="4203236" y="1015584"/>
            <a:ext cx="733726" cy="67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374436" y="1416807"/>
            <a:ext cx="391326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IDT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099668" y="1661493"/>
            <a:ext cx="806696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trapasm.S</a:t>
            </a:r>
            <a:endParaRPr lang="ko-KR" altLang="en-US" sz="1200" dirty="0"/>
          </a:p>
        </p:txBody>
      </p:sp>
      <p:cxnSp>
        <p:nvCxnSpPr>
          <p:cNvPr id="5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2" idx="2"/>
            <a:endCxn id="48" idx="1"/>
          </p:cNvCxnSpPr>
          <p:nvPr/>
        </p:nvCxnSpPr>
        <p:spPr>
          <a:xfrm rot="16200000" flipH="1">
            <a:off x="3969971" y="1150841"/>
            <a:ext cx="57285" cy="7516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>
            <a:off x="4765762" y="1555307"/>
            <a:ext cx="737254" cy="106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37" idx="2"/>
            <a:endCxn id="12" idx="3"/>
          </p:cNvCxnSpPr>
          <p:nvPr/>
        </p:nvCxnSpPr>
        <p:spPr>
          <a:xfrm rot="5400000">
            <a:off x="4450694" y="561373"/>
            <a:ext cx="190051" cy="1406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49" idx="2"/>
            <a:endCxn id="74" idx="3"/>
          </p:cNvCxnSpPr>
          <p:nvPr/>
        </p:nvCxnSpPr>
        <p:spPr>
          <a:xfrm rot="5400000">
            <a:off x="5161761" y="1688911"/>
            <a:ext cx="91674" cy="590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28018" y="1891666"/>
            <a:ext cx="68416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syscall.c</a:t>
            </a:r>
            <a:endParaRPr lang="ko-KR" altLang="en-US" sz="1200" dirty="0"/>
          </a:p>
        </p:txBody>
      </p:sp>
      <p:cxnSp>
        <p:nvCxnSpPr>
          <p:cNvPr id="76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74" idx="1"/>
            <a:endCxn id="5" idx="3"/>
          </p:cNvCxnSpPr>
          <p:nvPr/>
        </p:nvCxnSpPr>
        <p:spPr>
          <a:xfrm rot="10800000" flipV="1">
            <a:off x="3369724" y="2030165"/>
            <a:ext cx="858294" cy="5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63757" y="3436301"/>
            <a:ext cx="1704781" cy="707886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 </a:t>
            </a:r>
            <a:r>
              <a:rPr lang="en-US" altLang="ko-KR" sz="1000" dirty="0" err="1">
                <a:solidFill>
                  <a:srgbClr val="FF0000"/>
                </a:solidFill>
              </a:rPr>
              <a:t>struct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err="1">
                <a:solidFill>
                  <a:srgbClr val="FF0000"/>
                </a:solidFill>
              </a:rPr>
              <a:t>inode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[NINODE];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icache</a:t>
            </a:r>
            <a:r>
              <a:rPr lang="en-US" altLang="ko-KR" sz="1000" dirty="0"/>
              <a:t>;</a:t>
            </a:r>
            <a:endParaRPr lang="en-US" altLang="ko-KR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63757" y="3112027"/>
            <a:ext cx="77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icache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226044" y="3143971"/>
            <a:ext cx="86433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namei</a:t>
            </a:r>
            <a:r>
              <a:rPr lang="en-US" altLang="ko-KR" sz="1200" dirty="0" smtClean="0"/>
              <a:t>(old)</a:t>
            </a:r>
            <a:endParaRPr lang="ko-KR" altLang="en-US" sz="1200" dirty="0"/>
          </a:p>
        </p:txBody>
      </p:sp>
      <p:cxnSp>
        <p:nvCxnSpPr>
          <p:cNvPr id="98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5" idx="2"/>
            <a:endCxn id="94" idx="1"/>
          </p:cNvCxnSpPr>
          <p:nvPr/>
        </p:nvCxnSpPr>
        <p:spPr>
          <a:xfrm rot="16200000" flipH="1">
            <a:off x="2552995" y="2609421"/>
            <a:ext cx="1108585" cy="237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4" idx="2"/>
            <a:endCxn id="106" idx="1"/>
          </p:cNvCxnSpPr>
          <p:nvPr/>
        </p:nvCxnSpPr>
        <p:spPr>
          <a:xfrm rot="16200000" flipH="1">
            <a:off x="3648599" y="3430584"/>
            <a:ext cx="224719" cy="2054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4872709" y="3578970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/>
              <a:t>순환적 파일 경로 탐색 </a:t>
            </a:r>
            <a:endParaRPr lang="ko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863703" y="3507189"/>
            <a:ext cx="89409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namex</a:t>
            </a:r>
            <a:r>
              <a:rPr lang="en-US" altLang="ko-KR" dirty="0"/>
              <a:t>(old)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64795" y="3853186"/>
            <a:ext cx="161582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dirlookup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, name, 0)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90383" y="4133307"/>
            <a:ext cx="11172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iget</a:t>
            </a:r>
            <a:r>
              <a:rPr lang="en-US" altLang="ko-KR" dirty="0"/>
              <a:t>(dev, </a:t>
            </a:r>
            <a:r>
              <a:rPr lang="en-US" altLang="ko-KR" dirty="0" err="1"/>
              <a:t>inum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화살표: 아래쪽 34">
            <a:extLst>
              <a:ext uri="{FF2B5EF4-FFF2-40B4-BE49-F238E27FC236}">
                <a16:creationId xmlns:a16="http://schemas.microsoft.com/office/drawing/2014/main" id="{E12E9930-FEBE-4704-AFD8-8D73CBE48013}"/>
              </a:ext>
            </a:extLst>
          </p:cNvPr>
          <p:cNvSpPr/>
          <p:nvPr/>
        </p:nvSpPr>
        <p:spPr>
          <a:xfrm>
            <a:off x="3954589" y="3784188"/>
            <a:ext cx="135794" cy="59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91" idx="2"/>
            <a:endCxn id="108" idx="2"/>
          </p:cNvCxnSpPr>
          <p:nvPr/>
        </p:nvCxnSpPr>
        <p:spPr>
          <a:xfrm rot="16200000" flipH="1">
            <a:off x="2899514" y="2660821"/>
            <a:ext cx="266119" cy="3232850"/>
          </a:xfrm>
          <a:prstGeom prst="bentConnector3">
            <a:avLst>
              <a:gd name="adj1" fmla="val 185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39510" y="1459865"/>
            <a:ext cx="1132008" cy="70788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inode</a:t>
            </a:r>
            <a:r>
              <a:rPr lang="en-US" altLang="ko-KR" sz="500" dirty="0"/>
              <a:t> {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dev; </a:t>
            </a:r>
            <a:r>
              <a:rPr lang="en-US" altLang="ko-KR" sz="500" dirty="0" smtClean="0"/>
              <a:t>  </a:t>
            </a:r>
            <a:r>
              <a:rPr lang="en-US" altLang="ko-KR" sz="500" dirty="0" err="1" smtClean="0"/>
              <a:t>uint</a:t>
            </a:r>
            <a:r>
              <a:rPr lang="en-US" altLang="ko-KR" sz="500" dirty="0" smtClean="0"/>
              <a:t> </a:t>
            </a:r>
            <a:r>
              <a:rPr lang="en-US" altLang="ko-KR" sz="500" dirty="0" err="1"/>
              <a:t>inum</a:t>
            </a:r>
            <a:r>
              <a:rPr lang="en-US" altLang="ko-KR" sz="500" dirty="0"/>
              <a:t>;  </a:t>
            </a:r>
            <a:r>
              <a:rPr lang="en-US" altLang="ko-KR" sz="500" dirty="0" smtClean="0"/>
              <a:t>  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ref; </a:t>
            </a:r>
            <a:endParaRPr lang="en-US" altLang="ko-KR" sz="500" dirty="0" smtClean="0"/>
          </a:p>
          <a:p>
            <a:r>
              <a:rPr lang="en-US" altLang="ko-KR" sz="500" dirty="0"/>
              <a:t> </a:t>
            </a:r>
            <a:r>
              <a:rPr lang="en-US" altLang="ko-KR" sz="500" dirty="0" err="1" smtClean="0"/>
              <a:t>struct</a:t>
            </a:r>
            <a:r>
              <a:rPr lang="en-US" altLang="ko-KR" sz="500" dirty="0" smtClean="0"/>
              <a:t> </a:t>
            </a:r>
            <a:r>
              <a:rPr lang="en-US" altLang="ko-KR" sz="500" dirty="0" err="1"/>
              <a:t>sleeplock</a:t>
            </a:r>
            <a:r>
              <a:rPr lang="en-US" altLang="ko-KR" sz="500" dirty="0"/>
              <a:t> lock</a:t>
            </a:r>
            <a:r>
              <a:rPr lang="en-US" altLang="ko-KR" sz="500" dirty="0" smtClean="0"/>
              <a:t>;</a:t>
            </a:r>
            <a:endParaRPr lang="en-US" altLang="ko-KR" sz="500" dirty="0"/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valid;          </a:t>
            </a:r>
          </a:p>
          <a:p>
            <a:r>
              <a:rPr lang="en-US" altLang="ko-KR" sz="500" dirty="0"/>
              <a:t>  short </a:t>
            </a:r>
            <a:r>
              <a:rPr lang="en-US" altLang="ko-KR" sz="500" dirty="0" smtClean="0"/>
              <a:t>type, major, </a:t>
            </a:r>
            <a:r>
              <a:rPr lang="en-US" altLang="ko-KR" sz="500" dirty="0" err="1" smtClean="0"/>
              <a:t>minor,</a:t>
            </a:r>
            <a:r>
              <a:rPr lang="en-US" altLang="ko-KR" sz="500" dirty="0" err="1" smtClean="0">
                <a:solidFill>
                  <a:srgbClr val="FF0000"/>
                </a:solidFill>
              </a:rPr>
              <a:t>nlink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size;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addrs</a:t>
            </a:r>
            <a:r>
              <a:rPr lang="en-US" altLang="ko-KR" sz="500" dirty="0"/>
              <a:t>[NDIRECT+1];</a:t>
            </a:r>
          </a:p>
          <a:p>
            <a:r>
              <a:rPr lang="en-US" altLang="ko-KR" sz="500" dirty="0"/>
              <a:t>};</a:t>
            </a:r>
            <a:endParaRPr lang="ko-KR" altLang="en-US" sz="500" dirty="0"/>
          </a:p>
        </p:txBody>
      </p:sp>
      <p:cxnSp>
        <p:nvCxnSpPr>
          <p:cNvPr id="124" name="구부러진 연결선 123"/>
          <p:cNvCxnSpPr>
            <a:stCxn id="115" idx="2"/>
          </p:cNvCxnSpPr>
          <p:nvPr/>
        </p:nvCxnSpPr>
        <p:spPr>
          <a:xfrm rot="5400000" flipH="1">
            <a:off x="3143593" y="3503419"/>
            <a:ext cx="961343" cy="796442"/>
          </a:xfrm>
          <a:prstGeom prst="curvedConnector3">
            <a:avLst>
              <a:gd name="adj1" fmla="val -17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3188503" y="389204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inode</a:t>
            </a:r>
            <a:endParaRPr lang="en-US" altLang="ko-KR" sz="1200" dirty="0" smtClean="0"/>
          </a:p>
        </p:txBody>
      </p:sp>
      <p:sp>
        <p:nvSpPr>
          <p:cNvPr id="132" name="직사각형 131"/>
          <p:cNvSpPr/>
          <p:nvPr/>
        </p:nvSpPr>
        <p:spPr>
          <a:xfrm>
            <a:off x="3203965" y="4948846"/>
            <a:ext cx="1186954" cy="24622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ip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nlink</a:t>
            </a:r>
            <a:r>
              <a:rPr lang="en-US" altLang="ko-KR" sz="1000" dirty="0" smtClean="0"/>
              <a:t>++;</a:t>
            </a:r>
            <a:endParaRPr lang="en-US" altLang="ko-KR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3224734" y="5282702"/>
            <a:ext cx="86767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40" idx="2"/>
            <a:endCxn id="159" idx="1"/>
          </p:cNvCxnSpPr>
          <p:nvPr/>
        </p:nvCxnSpPr>
        <p:spPr>
          <a:xfrm rot="16200000" flipH="1">
            <a:off x="3729366" y="5488905"/>
            <a:ext cx="204627" cy="346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63757" y="5139304"/>
            <a:ext cx="1704781" cy="1015663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/>
              <a:t>struct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spinlock lock;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struct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[NBUF</a:t>
            </a:r>
            <a:r>
              <a:rPr lang="en-US" altLang="ko-KR" sz="1000" dirty="0" smtClean="0"/>
              <a:t>];</a:t>
            </a:r>
            <a:endParaRPr lang="en-US" altLang="ko-KR" sz="1000" dirty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 err="1"/>
              <a:t>buf</a:t>
            </a:r>
            <a:r>
              <a:rPr lang="en-US" altLang="ko-KR" sz="1000" dirty="0"/>
              <a:t> head;</a:t>
            </a:r>
          </a:p>
          <a:p>
            <a:r>
              <a:rPr lang="en-US" altLang="ko-KR" sz="1000" dirty="0"/>
              <a:t>} </a:t>
            </a:r>
            <a:r>
              <a:rPr lang="en-US" altLang="ko-KR" sz="1000" dirty="0" err="1"/>
              <a:t>bcache</a:t>
            </a:r>
            <a:r>
              <a:rPr lang="en-US" altLang="ko-KR" sz="1000" dirty="0"/>
              <a:t>;</a:t>
            </a:r>
            <a:endParaRPr lang="en-US" altLang="ko-KR" sz="10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63757" y="4809297"/>
            <a:ext cx="84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</a:t>
            </a:r>
            <a:r>
              <a:rPr lang="en-US" altLang="ko-KR" dirty="0" err="1" smtClean="0"/>
              <a:t>cache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1522935" y="3112027"/>
            <a:ext cx="479618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inode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522935" y="4867403"/>
            <a:ext cx="505267" cy="246221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buffer</a:t>
            </a:r>
            <a:endParaRPr lang="ko-KR" altLang="en-US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04788" y="5625828"/>
            <a:ext cx="25197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/>
              <a:t>bread(</a:t>
            </a:r>
            <a:r>
              <a:rPr lang="en-US" altLang="ko-KR" dirty="0" err="1"/>
              <a:t>ip</a:t>
            </a:r>
            <a:r>
              <a:rPr lang="en-US" altLang="ko-KR" dirty="0"/>
              <a:t>-&gt;dev, IBLOCK(</a:t>
            </a:r>
            <a:r>
              <a:rPr lang="en-US" altLang="ko-KR" dirty="0" err="1"/>
              <a:t>ip</a:t>
            </a:r>
            <a:r>
              <a:rPr lang="en-US" altLang="ko-KR" dirty="0"/>
              <a:t>-&gt;</a:t>
            </a:r>
            <a:r>
              <a:rPr lang="en-US" altLang="ko-KR" dirty="0" err="1"/>
              <a:t>inum</a:t>
            </a:r>
            <a:r>
              <a:rPr lang="en-US" altLang="ko-KR" dirty="0"/>
              <a:t>, </a:t>
            </a:r>
            <a:r>
              <a:rPr lang="en-US" altLang="ko-KR" dirty="0" err="1"/>
              <a:t>sb</a:t>
            </a:r>
            <a:r>
              <a:rPr lang="en-US" altLang="ko-KR" dirty="0"/>
              <a:t>));</a:t>
            </a:r>
            <a:endParaRPr lang="ko-KR" alt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4010225" y="5963116"/>
            <a:ext cx="138012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bget</a:t>
            </a:r>
            <a:r>
              <a:rPr lang="en-US" altLang="ko-KR" dirty="0"/>
              <a:t>(dev, </a:t>
            </a:r>
            <a:r>
              <a:rPr lang="en-US" altLang="ko-KR" dirty="0" err="1"/>
              <a:t>blockno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cxnSp>
        <p:nvCxnSpPr>
          <p:cNvPr id="164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50" idx="2"/>
            <a:endCxn id="162" idx="2"/>
          </p:cNvCxnSpPr>
          <p:nvPr/>
        </p:nvCxnSpPr>
        <p:spPr>
          <a:xfrm rot="16200000" flipH="1">
            <a:off x="3015643" y="4555472"/>
            <a:ext cx="85148" cy="3284138"/>
          </a:xfrm>
          <a:prstGeom prst="bentConnector3">
            <a:avLst>
              <a:gd name="adj1" fmla="val 3684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/>
          <p:cNvSpPr/>
          <p:nvPr/>
        </p:nvSpPr>
        <p:spPr>
          <a:xfrm>
            <a:off x="335483" y="2129078"/>
            <a:ext cx="1136035" cy="70788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buf</a:t>
            </a:r>
            <a:r>
              <a:rPr lang="en-US" altLang="ko-KR" sz="500" dirty="0"/>
              <a:t> {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int</a:t>
            </a:r>
            <a:r>
              <a:rPr lang="en-US" altLang="ko-KR" sz="500" dirty="0"/>
              <a:t> flags;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</a:t>
            </a:r>
            <a:r>
              <a:rPr lang="en-US" altLang="ko-KR" sz="500" dirty="0" smtClean="0"/>
              <a:t>dev, </a:t>
            </a:r>
            <a:r>
              <a:rPr lang="en-US" altLang="ko-KR" sz="500" dirty="0" err="1"/>
              <a:t>blockno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sleeplock</a:t>
            </a:r>
            <a:r>
              <a:rPr lang="en-US" altLang="ko-KR" sz="500" dirty="0"/>
              <a:t> lock;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uint</a:t>
            </a:r>
            <a:r>
              <a:rPr lang="en-US" altLang="ko-KR" sz="500" dirty="0"/>
              <a:t> </a:t>
            </a:r>
            <a:r>
              <a:rPr lang="en-US" altLang="ko-KR" sz="500" dirty="0" err="1"/>
              <a:t>refcnt</a:t>
            </a:r>
            <a:r>
              <a:rPr lang="en-US" altLang="ko-KR" sz="500" dirty="0"/>
              <a:t>;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struct</a:t>
            </a:r>
            <a:r>
              <a:rPr lang="en-US" altLang="ko-KR" sz="500" dirty="0"/>
              <a:t> </a:t>
            </a:r>
            <a:r>
              <a:rPr lang="en-US" altLang="ko-KR" sz="500" dirty="0" err="1"/>
              <a:t>buf</a:t>
            </a:r>
            <a:r>
              <a:rPr lang="en-US" altLang="ko-KR" sz="500" dirty="0"/>
              <a:t> *</a:t>
            </a:r>
            <a:r>
              <a:rPr lang="en-US" altLang="ko-KR" sz="500" dirty="0" err="1" smtClean="0"/>
              <a:t>prev</a:t>
            </a:r>
            <a:r>
              <a:rPr lang="en-US" altLang="ko-KR" sz="500" dirty="0" smtClean="0"/>
              <a:t>, *next, *</a:t>
            </a:r>
            <a:r>
              <a:rPr lang="en-US" altLang="ko-KR" sz="500" dirty="0" err="1"/>
              <a:t>qnext</a:t>
            </a:r>
            <a:r>
              <a:rPr lang="en-US" altLang="ko-KR" sz="500" dirty="0"/>
              <a:t>; </a:t>
            </a:r>
          </a:p>
          <a:p>
            <a:r>
              <a:rPr lang="en-US" altLang="ko-KR" sz="500" dirty="0"/>
              <a:t>  </a:t>
            </a:r>
            <a:r>
              <a:rPr lang="en-US" altLang="ko-KR" sz="500" dirty="0" err="1"/>
              <a:t>uchar</a:t>
            </a:r>
            <a:r>
              <a:rPr lang="en-US" altLang="ko-KR" sz="500" dirty="0"/>
              <a:t> data[BSIZE];</a:t>
            </a:r>
          </a:p>
          <a:p>
            <a:r>
              <a:rPr lang="en-US" altLang="ko-KR" sz="500" dirty="0"/>
              <a:t>};</a:t>
            </a:r>
            <a:endParaRPr lang="ko-KR" altLang="en-US" sz="500" dirty="0"/>
          </a:p>
        </p:txBody>
      </p:sp>
      <p:sp>
        <p:nvSpPr>
          <p:cNvPr id="170" name="직사각형 169"/>
          <p:cNvSpPr/>
          <p:nvPr/>
        </p:nvSpPr>
        <p:spPr>
          <a:xfrm>
            <a:off x="4749223" y="6344730"/>
            <a:ext cx="1500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update(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ym typeface="Wingdings" panose="05000000000000000000" pitchFamily="2" charset="2"/>
              </a:rPr>
              <a:t> </a:t>
            </a:r>
            <a:r>
              <a:rPr lang="en-US" altLang="ko-KR" sz="1000" dirty="0" err="1" smtClean="0">
                <a:sym typeface="Wingdings" panose="05000000000000000000" pitchFamily="2" charset="2"/>
              </a:rPr>
              <a:t>dinode</a:t>
            </a:r>
            <a:r>
              <a:rPr lang="en-US" altLang="ko-KR" sz="1000" dirty="0" smtClean="0">
                <a:sym typeface="Wingdings" panose="05000000000000000000" pitchFamily="2" charset="2"/>
              </a:rPr>
              <a:t>)</a:t>
            </a:r>
            <a:endParaRPr lang="ko-KR" altLang="en-US" sz="1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6334773" y="3154025"/>
            <a:ext cx="17253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nameiparent</a:t>
            </a:r>
            <a:r>
              <a:rPr lang="en-US" altLang="ko-KR" dirty="0"/>
              <a:t>(</a:t>
            </a:r>
            <a:r>
              <a:rPr lang="en-US" altLang="ko-KR" dirty="0" err="1"/>
              <a:t>new,name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7811978" y="3535863"/>
            <a:ext cx="96385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namex</a:t>
            </a:r>
            <a:r>
              <a:rPr lang="en-US" altLang="ko-KR" dirty="0"/>
              <a:t>(new)</a:t>
            </a:r>
            <a:endParaRPr lang="ko-KR" altLang="en-US" dirty="0"/>
          </a:p>
        </p:txBody>
      </p:sp>
      <p:cxnSp>
        <p:nvCxnSpPr>
          <p:cNvPr id="179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76" idx="2"/>
            <a:endCxn id="178" idx="1"/>
          </p:cNvCxnSpPr>
          <p:nvPr/>
        </p:nvCxnSpPr>
        <p:spPr>
          <a:xfrm rot="16200000" flipH="1">
            <a:off x="7383042" y="3245426"/>
            <a:ext cx="243339" cy="614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7849862" y="3778516"/>
            <a:ext cx="11416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parent </a:t>
            </a:r>
            <a:r>
              <a:rPr lang="en-US" altLang="ko-KR" sz="1000" dirty="0" err="1" smtClean="0"/>
              <a:t>inode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찾기</a:t>
            </a:r>
            <a:endParaRPr lang="ko-KR" altLang="en-US" sz="1000" dirty="0"/>
          </a:p>
        </p:txBody>
      </p:sp>
      <p:sp>
        <p:nvSpPr>
          <p:cNvPr id="186" name="직사각형 185"/>
          <p:cNvSpPr/>
          <p:nvPr/>
        </p:nvSpPr>
        <p:spPr>
          <a:xfrm>
            <a:off x="6970530" y="4668313"/>
            <a:ext cx="180530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err="1" smtClean="0"/>
              <a:t>chek</a:t>
            </a:r>
            <a:r>
              <a:rPr lang="en-US" altLang="ko-KR" sz="1000" dirty="0" smtClean="0"/>
              <a:t> name exists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Look </a:t>
            </a:r>
            <a:r>
              <a:rPr lang="en-US" altLang="ko-KR" sz="1000" dirty="0"/>
              <a:t>for an empty </a:t>
            </a:r>
            <a:r>
              <a:rPr lang="en-US" altLang="ko-KR" sz="1000" dirty="0" err="1"/>
              <a:t>dirent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6866459" y="5099434"/>
            <a:ext cx="63825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 smtClean="0"/>
              <a:t>writei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91" name="구부러진 연결선 190"/>
          <p:cNvCxnSpPr>
            <a:stCxn id="178" idx="1"/>
          </p:cNvCxnSpPr>
          <p:nvPr/>
        </p:nvCxnSpPr>
        <p:spPr>
          <a:xfrm rot="10800000" flipV="1">
            <a:off x="6597276" y="3674363"/>
            <a:ext cx="1214702" cy="1314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6836474" y="3682670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dp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inode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7378141" y="5442683"/>
            <a:ext cx="86767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iupdate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315023F-E2E3-4120-BEB2-1D7D8D5A7E84}"/>
              </a:ext>
            </a:extLst>
          </p:cNvPr>
          <p:cNvSpPr txBox="1"/>
          <p:nvPr/>
        </p:nvSpPr>
        <p:spPr>
          <a:xfrm>
            <a:off x="6491178" y="4359487"/>
            <a:ext cx="1887055" cy="276999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dirty="0" err="1"/>
              <a:t>dirlink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en-US" altLang="ko-KR" dirty="0"/>
              <a:t>, name, </a:t>
            </a:r>
            <a:r>
              <a:rPr lang="en-US" altLang="ko-KR" dirty="0" err="1"/>
              <a:t>ip</a:t>
            </a:r>
            <a:r>
              <a:rPr lang="en-US" altLang="ko-KR" dirty="0"/>
              <a:t>-&gt;</a:t>
            </a:r>
            <a:r>
              <a:rPr lang="en-US" altLang="ko-KR" dirty="0" err="1"/>
              <a:t>inum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7" name="꺾인 연결선 87">
            <a:extLst>
              <a:ext uri="{FF2B5EF4-FFF2-40B4-BE49-F238E27FC236}">
                <a16:creationId xmlns:a16="http://schemas.microsoft.com/office/drawing/2014/main" id="{DEDEA3FD-FE9C-44C9-92F2-D40E9718A329}"/>
              </a:ext>
            </a:extLst>
          </p:cNvPr>
          <p:cNvCxnSpPr>
            <a:cxnSpLocks/>
            <a:stCxn id="188" idx="2"/>
            <a:endCxn id="199" idx="1"/>
          </p:cNvCxnSpPr>
          <p:nvPr/>
        </p:nvCxnSpPr>
        <p:spPr>
          <a:xfrm rot="16200000" flipH="1">
            <a:off x="7179488" y="5382530"/>
            <a:ext cx="204750" cy="192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6597275" y="3968076"/>
            <a:ext cx="2462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Write a new directory entry (name, </a:t>
            </a:r>
            <a:r>
              <a:rPr lang="en-US" altLang="ko-KR" sz="1000" dirty="0" err="1"/>
              <a:t>inum</a:t>
            </a:r>
            <a:r>
              <a:rPr lang="en-US" altLang="ko-KR" sz="1000" dirty="0"/>
              <a:t>) into the directory </a:t>
            </a:r>
            <a:r>
              <a:rPr lang="en-US" altLang="ko-KR" sz="1000" dirty="0" err="1"/>
              <a:t>dp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213" name="직선 화살표 연결선 212"/>
          <p:cNvCxnSpPr/>
          <p:nvPr/>
        </p:nvCxnSpPr>
        <p:spPr>
          <a:xfrm>
            <a:off x="3157631" y="3336862"/>
            <a:ext cx="0" cy="2244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/>
          <p:nvPr/>
        </p:nvCxnSpPr>
        <p:spPr>
          <a:xfrm>
            <a:off x="4000294" y="5559699"/>
            <a:ext cx="0" cy="785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화살표 연결선 220"/>
          <p:cNvCxnSpPr>
            <a:stCxn id="94" idx="3"/>
            <a:endCxn id="176" idx="1"/>
          </p:cNvCxnSpPr>
          <p:nvPr/>
        </p:nvCxnSpPr>
        <p:spPr>
          <a:xfrm>
            <a:off x="4090383" y="3282471"/>
            <a:ext cx="2244390" cy="100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/>
          <p:cNvCxnSpPr/>
          <p:nvPr/>
        </p:nvCxnSpPr>
        <p:spPr>
          <a:xfrm>
            <a:off x="6421328" y="3431022"/>
            <a:ext cx="0" cy="1201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/>
          <p:cNvCxnSpPr/>
          <p:nvPr/>
        </p:nvCxnSpPr>
        <p:spPr>
          <a:xfrm>
            <a:off x="6783278" y="4636486"/>
            <a:ext cx="0" cy="739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6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1993</TotalTime>
  <Words>2669</Words>
  <Application>Microsoft Office PowerPoint</Application>
  <PresentationFormat>화면 슬라이드 쇼(4:3)</PresentationFormat>
  <Paragraphs>558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52</cp:revision>
  <dcterms:created xsi:type="dcterms:W3CDTF">2022-01-20T07:12:57Z</dcterms:created>
  <dcterms:modified xsi:type="dcterms:W3CDTF">2022-04-23T14:25:44Z</dcterms:modified>
</cp:coreProperties>
</file>