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7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2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3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0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6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600" y="701675"/>
            <a:ext cx="2470548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types.h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stat.h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user.h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main(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, char *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[])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;</a:t>
            </a:r>
          </a:p>
          <a:p>
            <a:r>
              <a:rPr lang="en-US" altLang="ko-KR" sz="900" dirty="0" smtClean="0"/>
              <a:t>  for(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= 1;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++)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printf</a:t>
            </a:r>
            <a:r>
              <a:rPr lang="en-US" altLang="ko-KR" sz="900" dirty="0" smtClean="0"/>
              <a:t>(1, "%</a:t>
            </a:r>
            <a:r>
              <a:rPr lang="en-US" altLang="ko-KR" sz="900" dirty="0" err="1" smtClean="0"/>
              <a:t>s%s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], i+1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 ? " " : "\n");</a:t>
            </a:r>
          </a:p>
          <a:p>
            <a:r>
              <a:rPr lang="en-US" altLang="ko-KR" sz="900" dirty="0" smtClean="0"/>
              <a:t>  exit();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(</a:t>
            </a:r>
            <a:r>
              <a:rPr lang="en-US" altLang="ko-KR" dirty="0" err="1" smtClean="0"/>
              <a:t>echo.c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41655" y="701675"/>
            <a:ext cx="2146742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ULIB = </a:t>
            </a:r>
            <a:r>
              <a:rPr lang="en-US" altLang="ko-KR" sz="1000" dirty="0" err="1" smtClean="0"/>
              <a:t>ulib.o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usys.o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printf.o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umalloc.o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060090" y="1169690"/>
            <a:ext cx="2109873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printf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char *</a:t>
            </a:r>
            <a:r>
              <a:rPr lang="en-US" altLang="ko-KR" sz="1000" dirty="0" err="1" smtClean="0"/>
              <a:t>fmt</a:t>
            </a:r>
            <a:r>
              <a:rPr lang="en-US" altLang="ko-KR" sz="1000" dirty="0" smtClean="0"/>
              <a:t>, ...)</a:t>
            </a:r>
          </a:p>
          <a:p>
            <a:r>
              <a:rPr lang="en-US" altLang="ko-KR" sz="1000" dirty="0" smtClean="0"/>
              <a:t>{ …</a:t>
            </a:r>
          </a:p>
          <a:p>
            <a:r>
              <a:rPr lang="en-US" altLang="ko-KR" sz="1000" dirty="0" smtClean="0"/>
              <a:t>   while(*s != 0){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putc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*s);   s++;</a:t>
            </a:r>
          </a:p>
          <a:p>
            <a:r>
              <a:rPr lang="en-US" altLang="ko-KR" sz="1000" dirty="0" smtClean="0"/>
              <a:t>  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3429" y="1022325"/>
            <a:ext cx="1244945" cy="86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static void </a:t>
            </a:r>
          </a:p>
          <a:p>
            <a:r>
              <a:rPr lang="en-US" altLang="ko-KR" sz="1000" dirty="0" err="1" smtClean="0"/>
              <a:t>putc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char c)</a:t>
            </a:r>
          </a:p>
          <a:p>
            <a:r>
              <a:rPr lang="en-US" altLang="ko-KR" sz="1000" dirty="0" smtClean="0"/>
              <a:t>{   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 write(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fd</a:t>
            </a:r>
            <a:r>
              <a:rPr lang="en-US" altLang="ko-KR" sz="1000" dirty="0" smtClean="0">
                <a:solidFill>
                  <a:srgbClr val="FF0000"/>
                </a:solidFill>
              </a:rPr>
              <a:t>, &amp;c, 1);  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2826148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179725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41655" y="298876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C-library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88205" y="298876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user.h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53126" y="739923"/>
            <a:ext cx="1974979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// system calls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fork(void);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write(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sz="1000" dirty="0" smtClean="0">
                <a:solidFill>
                  <a:srgbClr val="FF0000"/>
                </a:solidFill>
              </a:rPr>
              <a:t> void*,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read(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, void*,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close(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kill(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 </a:t>
            </a:r>
          </a:p>
          <a:p>
            <a:r>
              <a:rPr lang="en-US" altLang="ko-KR" sz="1000" dirty="0" smtClean="0"/>
              <a:t>…..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58459" y="1981189"/>
            <a:ext cx="1955800" cy="2246769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#include "</a:t>
            </a:r>
            <a:r>
              <a:rPr lang="en-US" altLang="ko-KR" sz="1000" dirty="0" err="1" smtClean="0"/>
              <a:t>syscall.h</a:t>
            </a:r>
            <a:r>
              <a:rPr lang="en-US" altLang="ko-KR" sz="1000" dirty="0" smtClean="0"/>
              <a:t>"</a:t>
            </a:r>
          </a:p>
          <a:p>
            <a:r>
              <a:rPr lang="en-US" altLang="ko-KR" sz="1000" dirty="0" smtClean="0"/>
              <a:t>#include "</a:t>
            </a:r>
            <a:r>
              <a:rPr lang="en-US" altLang="ko-KR" sz="1000" dirty="0" err="1" smtClean="0"/>
              <a:t>traps.h</a:t>
            </a:r>
            <a:r>
              <a:rPr lang="en-US" altLang="ko-KR" sz="1000" dirty="0" smtClean="0"/>
              <a:t>"</a:t>
            </a:r>
          </a:p>
          <a:p>
            <a:r>
              <a:rPr lang="en-US" altLang="ko-KR" sz="1000" dirty="0" smtClean="0"/>
              <a:t>#define SYSCALL(name) \</a:t>
            </a:r>
          </a:p>
          <a:p>
            <a:r>
              <a:rPr lang="en-US" altLang="ko-KR" sz="1000" dirty="0" smtClean="0"/>
              <a:t>  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name; \</a:t>
            </a:r>
          </a:p>
          <a:p>
            <a:r>
              <a:rPr lang="en-US" altLang="ko-KR" sz="1000" dirty="0" smtClean="0"/>
              <a:t>  name: \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movl</a:t>
            </a:r>
            <a:r>
              <a:rPr lang="en-US" altLang="ko-KR" sz="1000" dirty="0" smtClean="0"/>
              <a:t> $SYS_ ## name, %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; \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\</a:t>
            </a:r>
          </a:p>
          <a:p>
            <a:r>
              <a:rPr lang="en-US" altLang="ko-KR" sz="1000" dirty="0" smtClean="0"/>
              <a:t>    ret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SYSCALL(fork)</a:t>
            </a:r>
          </a:p>
          <a:p>
            <a:r>
              <a:rPr lang="en-US" altLang="ko-KR" sz="1000" dirty="0" smtClean="0"/>
              <a:t>SYSCALL(open)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SYSCALL(write)</a:t>
            </a:r>
          </a:p>
          <a:p>
            <a:r>
              <a:rPr lang="en-US" altLang="ko-KR" sz="1000" dirty="0" smtClean="0"/>
              <a:t>SYSCALL(read)</a:t>
            </a:r>
          </a:p>
          <a:p>
            <a:r>
              <a:rPr lang="en-US" altLang="ko-KR" sz="1000" dirty="0" smtClean="0"/>
              <a:t>SYSCALL(close)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6693779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7700797" y="1826741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9923" y="3428518"/>
            <a:ext cx="1673856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traps.h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#define T_SYSCALL       64      </a:t>
            </a:r>
          </a:p>
          <a:p>
            <a:r>
              <a:rPr lang="en-US" altLang="ko-KR" sz="1000" dirty="0" smtClean="0"/>
              <a:t>// system call</a:t>
            </a:r>
            <a:endParaRPr lang="ko-KR" altLang="en-US" sz="1000" dirty="0"/>
          </a:p>
        </p:txBody>
      </p:sp>
      <p:cxnSp>
        <p:nvCxnSpPr>
          <p:cNvPr id="24" name="구부러진 연결선 23"/>
          <p:cNvCxnSpPr>
            <a:stCxn id="22" idx="3"/>
            <a:endCxn id="18" idx="1"/>
          </p:cNvCxnSpPr>
          <p:nvPr/>
        </p:nvCxnSpPr>
        <p:spPr>
          <a:xfrm flipV="1">
            <a:off x="6693779" y="3104574"/>
            <a:ext cx="264680" cy="60094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362363" y="2007097"/>
            <a:ext cx="1306011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syscall.h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 1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SYS_exit</a:t>
            </a:r>
            <a:r>
              <a:rPr lang="en-US" altLang="ko-KR" sz="1000" dirty="0" smtClean="0"/>
              <a:t> 2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SYS_wait</a:t>
            </a:r>
            <a:r>
              <a:rPr lang="en-US" altLang="ko-KR" sz="1000" dirty="0" smtClean="0"/>
              <a:t> 3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SYS_pipe</a:t>
            </a:r>
            <a:r>
              <a:rPr lang="en-US" altLang="ko-KR" sz="1000" dirty="0" smtClean="0"/>
              <a:t> 4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 5</a:t>
            </a:r>
          </a:p>
          <a:p>
            <a:r>
              <a:rPr lang="en-US" altLang="ko-KR" sz="1000" dirty="0" smtClean="0"/>
              <a:t>…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 16</a:t>
            </a:r>
            <a:endParaRPr lang="ko-KR" altLang="en-US" sz="1000" dirty="0"/>
          </a:p>
        </p:txBody>
      </p:sp>
      <p:cxnSp>
        <p:nvCxnSpPr>
          <p:cNvPr id="27" name="구부러진 연결선 26"/>
          <p:cNvCxnSpPr/>
          <p:nvPr/>
        </p:nvCxnSpPr>
        <p:spPr>
          <a:xfrm flipV="1">
            <a:off x="6616700" y="2873185"/>
            <a:ext cx="457200" cy="25634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731537" y="4910583"/>
            <a:ext cx="22373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# </a:t>
            </a:r>
            <a:r>
              <a:rPr lang="en-US" altLang="ko-KR" sz="1000" dirty="0" err="1" smtClean="0"/>
              <a:t>vectors.S</a:t>
            </a:r>
            <a:r>
              <a:rPr lang="en-US" altLang="ko-KR" sz="1000" dirty="0" smtClean="0"/>
              <a:t> sends all traps here.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 smtClean="0"/>
          </a:p>
          <a:p>
            <a:r>
              <a:rPr lang="en-US" altLang="ko-KR" sz="1000" dirty="0" err="1" smtClean="0"/>
              <a:t>alltraps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  # Build trap frame.</a:t>
            </a:r>
          </a:p>
          <a:p>
            <a:r>
              <a:rPr lang="en-US" altLang="ko-KR" sz="1000" dirty="0" smtClean="0"/>
              <a:t>   ….</a:t>
            </a:r>
          </a:p>
          <a:p>
            <a:r>
              <a:rPr lang="en-US" altLang="ko-KR" sz="1000" dirty="0" smtClean="0"/>
              <a:t>  # Call trap(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), where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=%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pushl</a:t>
            </a:r>
            <a:r>
              <a:rPr lang="en-US" altLang="ko-KR" sz="1000" dirty="0" smtClean="0"/>
              <a:t> 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call trap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addl</a:t>
            </a:r>
            <a:r>
              <a:rPr lang="en-US" altLang="ko-KR" sz="1000" dirty="0" smtClean="0"/>
              <a:t> $4, %</a:t>
            </a:r>
            <a:r>
              <a:rPr lang="en-US" altLang="ko-KR" sz="1000" dirty="0" err="1" smtClean="0"/>
              <a:t>esp</a:t>
            </a:r>
            <a:endParaRPr lang="en-US" altLang="ko-KR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935319" y="4640140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trapasm.S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41784" y="4910583"/>
            <a:ext cx="2237364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smtClean="0">
                <a:solidFill>
                  <a:srgbClr val="FF0000"/>
                </a:solidFill>
              </a:rPr>
              <a:t>trap(</a:t>
            </a:r>
            <a:r>
              <a:rPr lang="en-US" altLang="ko-KR" sz="1000" dirty="0" smtClean="0"/>
              <a:t>struct </a:t>
            </a:r>
            <a:r>
              <a:rPr lang="en-US" altLang="ko-KR" sz="1000" dirty="0" err="1" smtClean="0"/>
              <a:t>trapframe</a:t>
            </a:r>
            <a:r>
              <a:rPr lang="en-US" altLang="ko-KR" sz="1000" dirty="0" smtClean="0"/>
              <a:t> *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if 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trapno</a:t>
            </a:r>
            <a:r>
              <a:rPr lang="en-US" altLang="ko-KR" sz="1000" dirty="0" smtClean="0"/>
              <a:t> == </a:t>
            </a:r>
            <a:r>
              <a:rPr lang="en-US" altLang="ko-KR" sz="1000" dirty="0" smtClean="0">
                <a:solidFill>
                  <a:srgbClr val="FF0000"/>
                </a:solidFill>
              </a:rPr>
              <a:t>T_SYSCALL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{</a:t>
            </a:r>
          </a:p>
          <a:p>
            <a:r>
              <a:rPr lang="en-US" altLang="ko-KR" sz="1000" dirty="0" smtClean="0"/>
              <a:t>    if (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()-&gt;killed) exit();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000" dirty="0" smtClean="0"/>
              <a:t>    if (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()-&gt;killed)  exit();</a:t>
            </a:r>
          </a:p>
          <a:p>
            <a:r>
              <a:rPr lang="en-US" altLang="ko-KR" sz="1000" dirty="0" smtClean="0"/>
              <a:t>    return;</a:t>
            </a:r>
          </a:p>
          <a:p>
            <a:r>
              <a:rPr lang="en-US" altLang="ko-KR" sz="1000" dirty="0" smtClean="0"/>
              <a:t>  }</a:t>
            </a:r>
            <a:endParaRPr lang="en-US" altLang="ko-KR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223338" y="4598717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trap.c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6497595" y="6012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0113" y="4549239"/>
            <a:ext cx="3561911" cy="2092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struct </a:t>
            </a:r>
            <a:r>
              <a:rPr lang="en-US" altLang="ko-KR" sz="1000" dirty="0" err="1" smtClean="0"/>
              <a:t>proc</a:t>
            </a:r>
            <a:r>
              <a:rPr lang="en-US" altLang="ko-KR" sz="1000" dirty="0" smtClean="0"/>
              <a:t> *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if (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&gt; 0 &amp;&amp;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&lt; NELEM(</a:t>
            </a:r>
            <a:r>
              <a:rPr lang="en-US" altLang="ko-KR" sz="1000" dirty="0" err="1" smtClean="0"/>
              <a:t>syscalls</a:t>
            </a:r>
            <a:r>
              <a:rPr lang="en-US" altLang="ko-KR" sz="1000" dirty="0" smtClean="0"/>
              <a:t>) &amp;&amp; </a:t>
            </a:r>
            <a:r>
              <a:rPr lang="en-US" altLang="ko-KR" sz="1000" dirty="0" err="1" smtClean="0"/>
              <a:t>syscalls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])</a:t>
            </a:r>
          </a:p>
          <a:p>
            <a:r>
              <a:rPr lang="en-US" altLang="ko-KR" sz="1000" dirty="0" smtClean="0"/>
              <a:t>  {   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=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num</a:t>
            </a:r>
            <a:r>
              <a:rPr lang="en-US" altLang="ko-KR" sz="1000" dirty="0" smtClean="0">
                <a:solidFill>
                  <a:srgbClr val="FF0000"/>
                </a:solidFill>
              </a:rPr>
              <a:t>]();</a:t>
            </a:r>
          </a:p>
          <a:p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  else</a:t>
            </a:r>
          </a:p>
          <a:p>
            <a:r>
              <a:rPr lang="en-US" altLang="ko-KR" sz="1000" dirty="0" smtClean="0"/>
              <a:t>  {    </a:t>
            </a:r>
            <a:r>
              <a:rPr lang="en-US" altLang="ko-KR" sz="1000" dirty="0" err="1" smtClean="0"/>
              <a:t>cprintf</a:t>
            </a:r>
            <a:r>
              <a:rPr lang="en-US" altLang="ko-KR" sz="1000" dirty="0" smtClean="0"/>
              <a:t>("%d %s: unknown sys call %d\n", …);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 = -1;</a:t>
            </a:r>
          </a:p>
          <a:p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39" name="오른쪽 화살표 38"/>
          <p:cNvSpPr/>
          <p:nvPr/>
        </p:nvSpPr>
        <p:spPr>
          <a:xfrm rot="10800000">
            <a:off x="3962720" y="582818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74666" y="3129532"/>
            <a:ext cx="1718507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[])(</a:t>
            </a:r>
            <a:r>
              <a:rPr lang="en-US" altLang="ko-KR" sz="1000" dirty="0" smtClean="0"/>
              <a:t>void) = {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….</a:t>
            </a:r>
          </a:p>
          <a:p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41" name="오른쪽 화살표 40"/>
          <p:cNvSpPr/>
          <p:nvPr/>
        </p:nvSpPr>
        <p:spPr>
          <a:xfrm rot="5400000">
            <a:off x="3296597" y="4302868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83296" y="2540971"/>
            <a:ext cx="1718507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sys_write</a:t>
            </a:r>
            <a:r>
              <a:rPr lang="en-US" altLang="ko-KR" sz="1000" dirty="0" smtClean="0"/>
              <a:t>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struct file *f;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n;</a:t>
            </a:r>
          </a:p>
          <a:p>
            <a:r>
              <a:rPr lang="en-US" altLang="ko-KR" sz="1000" dirty="0" smtClean="0"/>
              <a:t>  char *p;</a:t>
            </a:r>
          </a:p>
          <a:p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argfd</a:t>
            </a:r>
            <a:r>
              <a:rPr lang="en-US" altLang="ko-KR" sz="1000" dirty="0" smtClean="0"/>
              <a:t>(0, 0, &amp;f) &lt; 0 || </a:t>
            </a:r>
            <a:r>
              <a:rPr lang="en-US" altLang="ko-KR" sz="1000" dirty="0" err="1" smtClean="0"/>
              <a:t>argint</a:t>
            </a:r>
            <a:r>
              <a:rPr lang="en-US" altLang="ko-KR" sz="1000" dirty="0" smtClean="0"/>
              <a:t>(2, &amp;n) &lt; 0 || </a:t>
            </a:r>
            <a:r>
              <a:rPr lang="en-US" altLang="ko-KR" sz="1000" dirty="0" err="1" smtClean="0"/>
              <a:t>argptr</a:t>
            </a:r>
            <a:r>
              <a:rPr lang="en-US" altLang="ko-KR" sz="1000" dirty="0" smtClean="0"/>
              <a:t>(1, &amp;p, n) &lt; 0)</a:t>
            </a:r>
          </a:p>
          <a:p>
            <a:r>
              <a:rPr lang="en-US" altLang="ko-KR" sz="1000" dirty="0" smtClean="0"/>
              <a:t>    return -1;</a:t>
            </a:r>
          </a:p>
          <a:p>
            <a:r>
              <a:rPr lang="en-US" altLang="ko-KR" sz="1000" dirty="0" smtClean="0"/>
              <a:t>  return </a:t>
            </a:r>
            <a:r>
              <a:rPr lang="en-US" altLang="ko-KR" sz="1000" dirty="0" err="1" smtClean="0"/>
              <a:t>filewrite</a:t>
            </a:r>
            <a:r>
              <a:rPr lang="en-US" altLang="ko-KR" sz="1000" dirty="0" smtClean="0"/>
              <a:t>(f, p, n);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41231" y="2744558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syscall.c</a:t>
            </a:r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 rot="16200000">
            <a:off x="1125578" y="4325713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4372164" y="4447195"/>
            <a:ext cx="468083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7390160" y="4139429"/>
            <a:ext cx="855216" cy="801242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72746" y="4309218"/>
            <a:ext cx="741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423419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707" y="1986246"/>
            <a:ext cx="5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GDT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9559" y="1986246"/>
            <a:ext cx="49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1707" y="34517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9559" y="3451708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97372" y="1877245"/>
            <a:ext cx="2846145" cy="593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51707" y="1544185"/>
            <a:ext cx="647953" cy="278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53503" y="1544185"/>
            <a:ext cx="647953" cy="278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2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600" y="701675"/>
            <a:ext cx="2470548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types.h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stat.h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user.h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main(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, char *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[])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;</a:t>
            </a:r>
          </a:p>
          <a:p>
            <a:r>
              <a:rPr lang="en-US" altLang="ko-KR" sz="900" dirty="0" smtClean="0"/>
              <a:t>  for(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= 1;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++)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printf</a:t>
            </a:r>
            <a:r>
              <a:rPr lang="en-US" altLang="ko-KR" sz="900" dirty="0" smtClean="0"/>
              <a:t>(1, "%</a:t>
            </a:r>
            <a:r>
              <a:rPr lang="en-US" altLang="ko-KR" sz="900" dirty="0" err="1" smtClean="0"/>
              <a:t>s%s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], i+1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 ? " " : "\n");</a:t>
            </a:r>
          </a:p>
          <a:p>
            <a:r>
              <a:rPr lang="en-US" altLang="ko-KR" sz="900" dirty="0" smtClean="0"/>
              <a:t>  exit();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(</a:t>
            </a:r>
            <a:r>
              <a:rPr lang="en-US" altLang="ko-KR" dirty="0" err="1" smtClean="0"/>
              <a:t>echo.c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2826148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54997" y="1359553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C-library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53575" y="1941281"/>
            <a:ext cx="1090044" cy="24622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\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5600" y="2784868"/>
            <a:ext cx="857039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3364997" y="2215939"/>
            <a:ext cx="855216" cy="801242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060318" y="880444"/>
            <a:ext cx="227979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include&lt;sys/</a:t>
            </a:r>
            <a:r>
              <a:rPr lang="en-US" altLang="ko-KR" sz="900" dirty="0" err="1"/>
              <a:t>syscall.h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</a:t>
            </a:r>
            <a:r>
              <a:rPr lang="en-US" altLang="ko-KR" sz="900" dirty="0" err="1"/>
              <a:t>unistd.h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main(void){</a:t>
            </a:r>
          </a:p>
          <a:p>
            <a:r>
              <a:rPr lang="en-US" altLang="ko-KR" sz="900" dirty="0" smtClean="0"/>
              <a:t>     </a:t>
            </a:r>
            <a:r>
              <a:rPr lang="en-US" altLang="ko-KR" sz="900" dirty="0" err="1"/>
              <a:t>syscall</a:t>
            </a:r>
            <a:r>
              <a:rPr lang="en-US" altLang="ko-KR" sz="900" dirty="0"/>
              <a:t>(</a:t>
            </a:r>
            <a:r>
              <a:rPr lang="en-US" altLang="ko-KR" sz="900" dirty="0" err="1"/>
              <a:t>SYS_write</a:t>
            </a:r>
            <a:r>
              <a:rPr lang="en-US" altLang="ko-KR" sz="900" dirty="0"/>
              <a:t>, 1,"hello, World!\n",14);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en-US" altLang="ko-KR" sz="900" dirty="0"/>
              <a:t>return 0;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2254" y="477645"/>
            <a:ext cx="20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</a:t>
            </a:r>
            <a:r>
              <a:rPr lang="en-US" altLang="ko-KR" dirty="0" err="1" smtClean="0"/>
              <a:t>syscall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424339" y="3046782"/>
            <a:ext cx="4451687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  </a:t>
            </a:r>
            <a:r>
              <a:rPr lang="ko-KR" altLang="en-US" sz="1000" dirty="0" smtClean="0"/>
              <a:t>인터럽트 처리 </a:t>
            </a:r>
            <a:r>
              <a:rPr lang="en-US" altLang="ko-KR" sz="1000" dirty="0" smtClean="0"/>
              <a:t>(IDT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GDT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활용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299596" y="2433782"/>
            <a:ext cx="439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trap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457" y="4320884"/>
            <a:ext cx="5741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22752" y="3934608"/>
            <a:ext cx="47481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GDTR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222752" y="5019849"/>
            <a:ext cx="42672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IDTR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50" idx="1"/>
            <a:endCxn id="5" idx="3"/>
          </p:cNvCxnSpPr>
          <p:nvPr/>
        </p:nvCxnSpPr>
        <p:spPr>
          <a:xfrm rot="10800000">
            <a:off x="795654" y="4505550"/>
            <a:ext cx="427099" cy="637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9" idx="1"/>
            <a:endCxn id="5" idx="3"/>
          </p:cNvCxnSpPr>
          <p:nvPr/>
        </p:nvCxnSpPr>
        <p:spPr>
          <a:xfrm rot="10800000" flipV="1">
            <a:off x="795654" y="4057718"/>
            <a:ext cx="427099" cy="447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324631"/>
            <a:ext cx="1300163" cy="32335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668540"/>
            <a:ext cx="1300163" cy="32335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6002591"/>
            <a:ext cx="1300163" cy="32335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151708" y="63366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 ~ 256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85950" y="5324629"/>
            <a:ext cx="1300163" cy="1289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846643" y="5024869"/>
            <a:ext cx="137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IDT</a:t>
            </a:r>
            <a:r>
              <a:rPr lang="en-US" altLang="ko-KR" sz="700" dirty="0" smtClean="0"/>
              <a:t>(interrupt descriptor table)</a:t>
            </a:r>
          </a:p>
        </p:txBody>
      </p:sp>
      <p:cxnSp>
        <p:nvCxnSpPr>
          <p:cNvPr id="57" name="꺾인 연결선 56"/>
          <p:cNvCxnSpPr>
            <a:stCxn id="30" idx="1"/>
            <a:endCxn id="50" idx="3"/>
          </p:cNvCxnSpPr>
          <p:nvPr/>
        </p:nvCxnSpPr>
        <p:spPr>
          <a:xfrm rot="10800000">
            <a:off x="1649472" y="5142961"/>
            <a:ext cx="236478" cy="826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138" y="5413654"/>
            <a:ext cx="1315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kernel boot </a:t>
            </a:r>
            <a:r>
              <a:rPr lang="ko-KR" altLang="en-US" sz="1200" dirty="0" smtClean="0"/>
              <a:t>절차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interrupt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49" y="4303430"/>
            <a:ext cx="1698490" cy="6879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3" name="TextBox 62"/>
          <p:cNvSpPr txBox="1"/>
          <p:nvPr/>
        </p:nvSpPr>
        <p:spPr>
          <a:xfrm>
            <a:off x="1846643" y="3980978"/>
            <a:ext cx="127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GDT</a:t>
            </a:r>
            <a:r>
              <a:rPr lang="en-US" altLang="ko-KR" sz="700" dirty="0" smtClean="0"/>
              <a:t>(Global Descript table)</a:t>
            </a:r>
          </a:p>
        </p:txBody>
      </p:sp>
      <p:cxnSp>
        <p:nvCxnSpPr>
          <p:cNvPr id="64" name="꺾인 연결선 63"/>
          <p:cNvCxnSpPr>
            <a:stCxn id="62" idx="1"/>
            <a:endCxn id="49" idx="2"/>
          </p:cNvCxnSpPr>
          <p:nvPr/>
        </p:nvCxnSpPr>
        <p:spPr>
          <a:xfrm rot="10800000">
            <a:off x="1460157" y="4180830"/>
            <a:ext cx="336792" cy="466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775962" y="4324888"/>
            <a:ext cx="499533" cy="6665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9" idx="3"/>
            <a:endCxn id="71" idx="3"/>
          </p:cNvCxnSpPr>
          <p:nvPr/>
        </p:nvCxnSpPr>
        <p:spPr>
          <a:xfrm flipV="1">
            <a:off x="3186113" y="4525130"/>
            <a:ext cx="357768" cy="961180"/>
          </a:xfrm>
          <a:prstGeom prst="bentConnector3">
            <a:avLst>
              <a:gd name="adj1" fmla="val 163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3337989" y="4454193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758691" y="5520692"/>
            <a:ext cx="2902504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void </a:t>
            </a:r>
            <a:r>
              <a:rPr lang="en-US" altLang="ko-KR" sz="1000" dirty="0" err="1"/>
              <a:t>tvinit</a:t>
            </a:r>
            <a:r>
              <a:rPr lang="en-US" altLang="ko-KR" sz="1000" dirty="0"/>
              <a:t>(void</a:t>
            </a:r>
            <a:r>
              <a:rPr lang="en-US" altLang="ko-KR" sz="1000" dirty="0" smtClean="0"/>
              <a:t>) {</a:t>
            </a:r>
            <a:endParaRPr lang="en-US" altLang="ko-KR" sz="1000" dirty="0"/>
          </a:p>
          <a:p>
            <a:r>
              <a:rPr lang="en-US" altLang="ko-KR" sz="1000" dirty="0"/>
              <a:t>  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256;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r>
              <a:rPr lang="en-US" altLang="ko-KR" sz="1000" dirty="0"/>
              <a:t>    SETGATE(</a:t>
            </a:r>
            <a:r>
              <a:rPr lang="en-US" altLang="ko-KR" sz="1000" dirty="0" err="1"/>
              <a:t>idt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], 0, SEG_KCODE &lt;&lt; 3, </a:t>
            </a:r>
            <a:r>
              <a:rPr lang="en-US" altLang="ko-KR" sz="1000" dirty="0">
                <a:solidFill>
                  <a:srgbClr val="FF0000"/>
                </a:solidFill>
              </a:rPr>
              <a:t>vectors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], </a:t>
            </a:r>
            <a:r>
              <a:rPr lang="en-US" altLang="ko-KR" sz="1000" dirty="0">
                <a:solidFill>
                  <a:srgbClr val="FF0000"/>
                </a:solidFill>
              </a:rPr>
              <a:t>0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SETGATE(</a:t>
            </a:r>
            <a:r>
              <a:rPr lang="en-US" altLang="ko-KR" sz="1000" dirty="0" err="1"/>
              <a:t>idt</a:t>
            </a:r>
            <a:r>
              <a:rPr lang="en-US" altLang="ko-KR" sz="1000" dirty="0"/>
              <a:t>[T_SYSCALL], 1, SEG_KCODE &lt;&lt; 3, vectors[T_SYSCALL], </a:t>
            </a:r>
            <a:r>
              <a:rPr lang="en-US" altLang="ko-KR" sz="1000" dirty="0">
                <a:solidFill>
                  <a:srgbClr val="FF0000"/>
                </a:solidFill>
              </a:rPr>
              <a:t>DPL_USER</a:t>
            </a:r>
            <a:r>
              <a:rPr lang="en-US" altLang="ko-KR" sz="1000" dirty="0" smtClean="0"/>
              <a:t>);</a:t>
            </a:r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initlock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tickslock</a:t>
            </a:r>
            <a:r>
              <a:rPr lang="en-US" altLang="ko-KR" sz="1000" dirty="0"/>
              <a:t>, "time");</a:t>
            </a:r>
          </a:p>
          <a:p>
            <a:r>
              <a:rPr lang="en-US" altLang="ko-KR" sz="1000" dirty="0"/>
              <a:t>}</a:t>
            </a:r>
            <a:endParaRPr lang="en-US" altLang="ko-KR" sz="10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4061341" y="5180750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trap.c</a:t>
            </a:r>
            <a:endParaRPr lang="ko-KR" altLang="en-US" dirty="0"/>
          </a:p>
        </p:txBody>
      </p:sp>
      <p:sp>
        <p:nvSpPr>
          <p:cNvPr id="77" name="왼쪽 화살표 76"/>
          <p:cNvSpPr/>
          <p:nvPr/>
        </p:nvSpPr>
        <p:spPr>
          <a:xfrm>
            <a:off x="3392705" y="6016522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233773" y="5175330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vector.S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6882101" y="5512257"/>
            <a:ext cx="2002406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.</a:t>
            </a:r>
            <a:r>
              <a:rPr lang="en-US" altLang="ko-KR" sz="1000" dirty="0" err="1"/>
              <a:t>globl</a:t>
            </a:r>
            <a:r>
              <a:rPr lang="en-US" altLang="ko-KR" sz="1000" dirty="0"/>
              <a:t> vector0</a:t>
            </a:r>
          </a:p>
          <a:p>
            <a:r>
              <a:rPr lang="en-US" altLang="ko-KR" sz="1000" dirty="0"/>
              <a:t>vector0</a:t>
            </a:r>
            <a:r>
              <a:rPr lang="en-US" altLang="ko-KR" sz="1000" dirty="0" smtClean="0"/>
              <a:t>: =&gt;   </a:t>
            </a:r>
            <a:r>
              <a:rPr lang="en-US" altLang="ko-KR" sz="1000" dirty="0" err="1" smtClean="0"/>
              <a:t>jmp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alltraps</a:t>
            </a:r>
            <a:endParaRPr lang="en-US" altLang="ko-KR" sz="1000" dirty="0"/>
          </a:p>
          <a:p>
            <a:r>
              <a:rPr lang="en-US" altLang="ko-KR" sz="1000" dirty="0"/>
              <a:t>.</a:t>
            </a:r>
            <a:r>
              <a:rPr lang="en-US" altLang="ko-KR" sz="1000" dirty="0" err="1"/>
              <a:t>globl</a:t>
            </a:r>
            <a:r>
              <a:rPr lang="en-US" altLang="ko-KR" sz="1000" dirty="0"/>
              <a:t> vector1</a:t>
            </a:r>
          </a:p>
          <a:p>
            <a:r>
              <a:rPr lang="en-US" altLang="ko-KR" sz="1000" dirty="0"/>
              <a:t>vector1</a:t>
            </a:r>
            <a:r>
              <a:rPr lang="en-US" altLang="ko-KR" sz="1000" dirty="0" smtClean="0"/>
              <a:t>: =&gt;  </a:t>
            </a:r>
            <a:r>
              <a:rPr lang="en-US" altLang="ko-KR" sz="1000" dirty="0" err="1"/>
              <a:t>jmp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alltraps</a:t>
            </a:r>
            <a:endParaRPr lang="en-US" altLang="ko-KR" sz="1000" dirty="0"/>
          </a:p>
          <a:p>
            <a:r>
              <a:rPr lang="en-US" altLang="ko-KR" sz="1000" dirty="0"/>
              <a:t>  ...</a:t>
            </a:r>
          </a:p>
          <a:p>
            <a:r>
              <a:rPr lang="en-US" altLang="ko-KR" sz="1000" dirty="0"/>
              <a:t>vector255:</a:t>
            </a:r>
          </a:p>
          <a:p>
            <a:r>
              <a:rPr lang="en-US" altLang="ko-KR" sz="1000" dirty="0" smtClean="0"/>
              <a:t>vector255: </a:t>
            </a:r>
            <a:r>
              <a:rPr lang="en-US" altLang="ko-KR" sz="1000" dirty="0"/>
              <a:t>=&gt;  </a:t>
            </a:r>
            <a:r>
              <a:rPr lang="en-US" altLang="ko-KR" sz="1000" dirty="0" err="1"/>
              <a:t>jmp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/>
          </a:p>
        </p:txBody>
      </p:sp>
      <p:sp>
        <p:nvSpPr>
          <p:cNvPr id="81" name="왼쪽 화살표 80"/>
          <p:cNvSpPr/>
          <p:nvPr/>
        </p:nvSpPr>
        <p:spPr>
          <a:xfrm>
            <a:off x="6668702" y="6022395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481092" y="3586110"/>
            <a:ext cx="22373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# </a:t>
            </a:r>
            <a:r>
              <a:rPr lang="en-US" altLang="ko-KR" sz="1000" dirty="0" err="1" smtClean="0"/>
              <a:t>vectors.S</a:t>
            </a:r>
            <a:r>
              <a:rPr lang="en-US" altLang="ko-KR" sz="1000" dirty="0" smtClean="0"/>
              <a:t> sends all traps here.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 smtClean="0"/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alltraps</a:t>
            </a:r>
            <a:r>
              <a:rPr lang="en-US" altLang="ko-KR" sz="1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000" dirty="0" smtClean="0"/>
              <a:t>  # Build trap frame.</a:t>
            </a:r>
          </a:p>
          <a:p>
            <a:r>
              <a:rPr lang="en-US" altLang="ko-KR" sz="1000" dirty="0" smtClean="0"/>
              <a:t>   ….</a:t>
            </a:r>
          </a:p>
          <a:p>
            <a:r>
              <a:rPr lang="en-US" altLang="ko-KR" sz="1000" dirty="0" smtClean="0"/>
              <a:t>  # Call trap(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), where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=%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pushl</a:t>
            </a:r>
            <a:r>
              <a:rPr lang="en-US" altLang="ko-KR" sz="1000" dirty="0" smtClean="0"/>
              <a:t> 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call trap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addl</a:t>
            </a:r>
            <a:r>
              <a:rPr lang="en-US" altLang="ko-KR" sz="1000" dirty="0" smtClean="0"/>
              <a:t> $4, %</a:t>
            </a:r>
            <a:r>
              <a:rPr lang="en-US" altLang="ko-KR" sz="1000" dirty="0" err="1" smtClean="0"/>
              <a:t>esp</a:t>
            </a:r>
            <a:endParaRPr lang="en-US" altLang="ko-KR" sz="1000" dirty="0"/>
          </a:p>
        </p:txBody>
      </p:sp>
      <p:sp>
        <p:nvSpPr>
          <p:cNvPr id="83" name="왼쪽 화살표 82"/>
          <p:cNvSpPr/>
          <p:nvPr/>
        </p:nvSpPr>
        <p:spPr>
          <a:xfrm rot="10800000">
            <a:off x="4275200" y="3963474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648234" y="3304384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trapasm.S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958718" y="3869417"/>
            <a:ext cx="1718507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[])(</a:t>
            </a:r>
            <a:r>
              <a:rPr lang="en-US" altLang="ko-KR" sz="1000" dirty="0" smtClean="0"/>
              <a:t>void) = {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….</a:t>
            </a:r>
          </a:p>
          <a:p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6" name="왼쪽 화살표 85"/>
          <p:cNvSpPr/>
          <p:nvPr/>
        </p:nvSpPr>
        <p:spPr>
          <a:xfrm rot="10800000">
            <a:off x="6733736" y="4682381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145270" y="3505672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syscall.c</a:t>
            </a:r>
            <a:endParaRPr lang="ko-KR" altLang="en-US" dirty="0"/>
          </a:p>
        </p:txBody>
      </p:sp>
      <p:cxnSp>
        <p:nvCxnSpPr>
          <p:cNvPr id="88" name="꺾인 연결선 87"/>
          <p:cNvCxnSpPr>
            <a:stCxn id="71" idx="1"/>
            <a:endCxn id="83" idx="3"/>
          </p:cNvCxnSpPr>
          <p:nvPr/>
        </p:nvCxnSpPr>
        <p:spPr>
          <a:xfrm rot="10800000" flipH="1">
            <a:off x="3337988" y="4034412"/>
            <a:ext cx="937211" cy="490719"/>
          </a:xfrm>
          <a:prstGeom prst="bentConnector3">
            <a:avLst>
              <a:gd name="adj1" fmla="val -24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641" y="709743"/>
            <a:ext cx="1895909" cy="26863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18017" y="1314072"/>
            <a:ext cx="853472" cy="490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003384" y="39274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DDD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900501" y="1841378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ELF</a:t>
            </a:r>
          </a:p>
        </p:txBody>
      </p:sp>
    </p:spTree>
    <p:extLst>
      <p:ext uri="{BB962C8B-B14F-4D97-AF65-F5344CB8AC3E}">
        <p14:creationId xmlns:p14="http://schemas.microsoft.com/office/powerpoint/2010/main" val="286797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66764" y="15865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POSIX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74616" y="1586575"/>
            <a:ext cx="52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3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817</Words>
  <Application>Microsoft Office PowerPoint</Application>
  <PresentationFormat>화면 슬라이드 쇼(4:3)</PresentationFormat>
  <Paragraphs>181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jeonghyun lee</dc:creator>
  <cp:lastModifiedBy>jeonghyun lee</cp:lastModifiedBy>
  <cp:revision>22</cp:revision>
  <dcterms:created xsi:type="dcterms:W3CDTF">2022-01-20T07:12:57Z</dcterms:created>
  <dcterms:modified xsi:type="dcterms:W3CDTF">2022-01-26T16:37:16Z</dcterms:modified>
</cp:coreProperties>
</file>