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37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27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87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02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2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6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6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8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6A89-8DCF-4840-AEEF-70D9373DCE9F}" type="datetimeFigureOut">
              <a:rPr lang="ko-KR" altLang="en-US" smtClean="0"/>
              <a:t>2022-04-23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24CE-8018-4000-8735-FBA6A76B8D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08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ogh8732.tistory.com/299?category=807175" TargetMode="External"/><Relationship Id="rId2" Type="http://schemas.openxmlformats.org/officeDocument/2006/relationships/hyperlink" Target="https://wogh8732.tistory.com/298?category=80717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naver.com/n_cloudplatform/222384170516" TargetMode="External"/><Relationship Id="rId4" Type="http://schemas.openxmlformats.org/officeDocument/2006/relationships/hyperlink" Target="https://blog.naver.com/n_cloudplatform/2224815211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08778"/>
              </p:ext>
            </p:extLst>
          </p:nvPr>
        </p:nvGraphicFramePr>
        <p:xfrm>
          <a:off x="498332" y="1079828"/>
          <a:ext cx="7904449" cy="696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617">
                  <a:extLst>
                    <a:ext uri="{9D8B030D-6E8A-4147-A177-3AD203B41FA5}">
                      <a16:colId xmlns:a16="http://schemas.microsoft.com/office/drawing/2014/main" val="1297727958"/>
                    </a:ext>
                  </a:extLst>
                </a:gridCol>
                <a:gridCol w="527249">
                  <a:extLst>
                    <a:ext uri="{9D8B030D-6E8A-4147-A177-3AD203B41FA5}">
                      <a16:colId xmlns:a16="http://schemas.microsoft.com/office/drawing/2014/main" val="3406003552"/>
                    </a:ext>
                  </a:extLst>
                </a:gridCol>
                <a:gridCol w="1334597">
                  <a:extLst>
                    <a:ext uri="{9D8B030D-6E8A-4147-A177-3AD203B41FA5}">
                      <a16:colId xmlns:a16="http://schemas.microsoft.com/office/drawing/2014/main" val="1690867731"/>
                    </a:ext>
                  </a:extLst>
                </a:gridCol>
                <a:gridCol w="1919514">
                  <a:extLst>
                    <a:ext uri="{9D8B030D-6E8A-4147-A177-3AD203B41FA5}">
                      <a16:colId xmlns:a16="http://schemas.microsoft.com/office/drawing/2014/main" val="1830418901"/>
                    </a:ext>
                  </a:extLst>
                </a:gridCol>
                <a:gridCol w="716727">
                  <a:extLst>
                    <a:ext uri="{9D8B030D-6E8A-4147-A177-3AD203B41FA5}">
                      <a16:colId xmlns:a16="http://schemas.microsoft.com/office/drawing/2014/main" val="2762707036"/>
                    </a:ext>
                  </a:extLst>
                </a:gridCol>
                <a:gridCol w="2952745">
                  <a:extLst>
                    <a:ext uri="{9D8B030D-6E8A-4147-A177-3AD203B41FA5}">
                      <a16:colId xmlns:a16="http://schemas.microsoft.com/office/drawing/2014/main" val="3841199529"/>
                    </a:ext>
                  </a:extLst>
                </a:gridCol>
              </a:tblGrid>
              <a:tr h="319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1(0x01)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 (0x02)       ~    31(0x1F)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32(0x20)            ~               57(0x39)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58(0x3A)</a:t>
                      </a:r>
                      <a:endParaRPr lang="ko-KR" altLang="en-US" sz="1000" dirty="0"/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59(0x3B)                    ~</a:t>
                      </a:r>
                      <a:r>
                        <a:rPr lang="en-US" altLang="ko-KR" sz="1000" baseline="0" dirty="0" smtClean="0"/>
                        <a:t>                                999(0x327)</a:t>
                      </a:r>
                      <a:endParaRPr lang="ko-KR" altLang="en-US" sz="1000" dirty="0"/>
                    </a:p>
                  </a:txBody>
                  <a:tcPr marL="36000" marR="36000" marT="36000" marB="360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30839"/>
                  </a:ext>
                </a:extLst>
              </a:tr>
              <a:tr h="3143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boot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super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block</a:t>
                      </a:r>
                    </a:p>
                  </a:txBody>
                  <a:tcPr marL="36000" marR="36000" marT="36000" marB="3600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log block (30)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 block (26)</a:t>
                      </a:r>
                    </a:p>
                    <a:p>
                      <a:pPr algn="ctr" latinLnBrk="1"/>
                      <a:r>
                        <a:rPr lang="en-US" altLang="ko-KR" sz="1000" dirty="0" err="1" smtClean="0"/>
                        <a:t>inode</a:t>
                      </a:r>
                      <a:r>
                        <a:rPr lang="en-US" altLang="ko-KR" sz="1000" dirty="0" smtClean="0"/>
                        <a:t>(64Bytes)</a:t>
                      </a:r>
                      <a:r>
                        <a:rPr lang="en-US" altLang="ko-KR" sz="1000" baseline="0" dirty="0" smtClean="0"/>
                        <a:t> IPB(512/64)=8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used</a:t>
                      </a:r>
                      <a:r>
                        <a:rPr lang="en-US" altLang="ko-KR" sz="1000" baseline="0" dirty="0" smtClean="0"/>
                        <a:t> </a:t>
                      </a:r>
                    </a:p>
                    <a:p>
                      <a:pPr algn="ctr" latinLnBrk="1"/>
                      <a:r>
                        <a:rPr lang="en-US" altLang="ko-KR" sz="1000" baseline="0" dirty="0" smtClean="0"/>
                        <a:t>bitmap (1)</a:t>
                      </a:r>
                      <a:endParaRPr lang="ko-KR" altLang="en-US" sz="10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Data block</a:t>
                      </a:r>
                    </a:p>
                    <a:p>
                      <a:pPr algn="ctr" latinLnBrk="1"/>
                      <a:r>
                        <a:rPr lang="en-US" altLang="ko-KR" sz="1000" dirty="0" smtClean="0"/>
                        <a:t>(941)</a:t>
                      </a:r>
                      <a:endParaRPr lang="ko-KR" altLang="en-US" sz="1000" dirty="0"/>
                    </a:p>
                  </a:txBody>
                  <a:tcPr marL="36000" marR="36000" marT="36000" marB="36000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09925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4360505" y="226632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struct superblock 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// Size of file system image (blocks)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nblocks</a:t>
            </a:r>
            <a:r>
              <a:rPr lang="en-US" altLang="ko-KR" sz="1000" dirty="0"/>
              <a:t>;      // Number of data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ninodes</a:t>
            </a:r>
            <a:r>
              <a:rPr lang="en-US" altLang="ko-KR" sz="1000" dirty="0"/>
              <a:t>;      // Number of </a:t>
            </a:r>
            <a:r>
              <a:rPr lang="en-US" altLang="ko-KR" sz="1000" dirty="0" err="1"/>
              <a:t>inodes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nlog</a:t>
            </a:r>
            <a:r>
              <a:rPr lang="en-US" altLang="ko-KR" sz="1000" dirty="0"/>
              <a:t>;         // Number of log blocks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logstart</a:t>
            </a:r>
            <a:r>
              <a:rPr lang="en-US" altLang="ko-KR" sz="1000" dirty="0"/>
              <a:t>;     // Block number of first log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inodestart</a:t>
            </a:r>
            <a:r>
              <a:rPr lang="en-US" altLang="ko-KR" sz="1000" dirty="0"/>
              <a:t>;   // Block number of first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block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bmapstart</a:t>
            </a:r>
            <a:r>
              <a:rPr lang="en-US" altLang="ko-KR" sz="1000" dirty="0"/>
              <a:t>;    // Block number of first free map block</a:t>
            </a:r>
          </a:p>
          <a:p>
            <a:r>
              <a:rPr lang="en-US" altLang="ko-KR" sz="1000" dirty="0"/>
              <a:t>};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4360506" y="3785216"/>
            <a:ext cx="453411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#define NDIRECT 12</a:t>
            </a:r>
          </a:p>
          <a:p>
            <a:r>
              <a:rPr lang="en-US" altLang="ko-KR" sz="1000" dirty="0"/>
              <a:t>struct </a:t>
            </a:r>
            <a:r>
              <a:rPr lang="en-US" altLang="ko-KR" sz="1000" dirty="0" err="1"/>
              <a:t>dinode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short type;           // File type</a:t>
            </a:r>
          </a:p>
          <a:p>
            <a:r>
              <a:rPr lang="en-US" altLang="ko-KR" sz="1000" dirty="0"/>
              <a:t>  short major;          // Major device number (T_DEV only)</a:t>
            </a:r>
          </a:p>
          <a:p>
            <a:r>
              <a:rPr lang="en-US" altLang="ko-KR" sz="1000" dirty="0"/>
              <a:t>  short minor;          // Minor device number (T_DEV only)</a:t>
            </a:r>
          </a:p>
          <a:p>
            <a:r>
              <a:rPr lang="en-US" altLang="ko-KR" sz="1000" dirty="0"/>
              <a:t>  short </a:t>
            </a:r>
            <a:r>
              <a:rPr lang="en-US" altLang="ko-KR" sz="1000" dirty="0" err="1"/>
              <a:t>nlink</a:t>
            </a:r>
            <a:r>
              <a:rPr lang="en-US" altLang="ko-KR" sz="1000" dirty="0"/>
              <a:t>;          // Number of links to </a:t>
            </a:r>
            <a:r>
              <a:rPr lang="en-US" altLang="ko-KR" sz="1000" dirty="0" err="1"/>
              <a:t>inode</a:t>
            </a:r>
            <a:r>
              <a:rPr lang="en-US" altLang="ko-KR" sz="1000" dirty="0"/>
              <a:t> in file system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size;            // Size of file (bytes)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uint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addrs</a:t>
            </a:r>
            <a:r>
              <a:rPr lang="en-US" altLang="ko-KR" sz="1000" dirty="0"/>
              <a:t>[NDIRECT+1];   // Data block addresses</a:t>
            </a:r>
          </a:p>
          <a:p>
            <a:r>
              <a:rPr lang="en-US" altLang="ko-KR" sz="1000" dirty="0"/>
              <a:t>}; //64Bytes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498332" y="2266326"/>
            <a:ext cx="3567977" cy="1785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#define FSSIZE       1000  // size of file system in blocks</a:t>
            </a:r>
          </a:p>
          <a:p>
            <a:r>
              <a:rPr lang="en-US" altLang="ko-KR" sz="1000" dirty="0" smtClean="0"/>
              <a:t>#define MAXOPBLOCKS  10  // max # of blocks any FS op writes</a:t>
            </a:r>
          </a:p>
          <a:p>
            <a:r>
              <a:rPr lang="en-US" altLang="ko-KR" sz="1000" dirty="0" smtClean="0"/>
              <a:t>#define LOGSIZE      (MAXOPBLOCKS*3) </a:t>
            </a:r>
          </a:p>
          <a:p>
            <a:r>
              <a:rPr lang="en-US" altLang="ko-KR" sz="1000" dirty="0" smtClean="0"/>
              <a:t>#define NINODES 200</a:t>
            </a:r>
          </a:p>
          <a:p>
            <a:r>
              <a:rPr lang="en-US" altLang="ko-KR" sz="1000" dirty="0" smtClean="0"/>
              <a:t>#define BSIZE 512   // block size</a:t>
            </a:r>
          </a:p>
          <a:p>
            <a:r>
              <a:rPr lang="en-US" altLang="ko-KR" sz="1000" dirty="0" smtClean="0"/>
              <a:t>#define IPB           (BSIZE / </a:t>
            </a:r>
            <a:r>
              <a:rPr lang="en-US" altLang="ko-KR" sz="1000" dirty="0" err="1" smtClean="0"/>
              <a:t>sizeof</a:t>
            </a:r>
            <a:r>
              <a:rPr lang="en-US" altLang="ko-KR" sz="1000" dirty="0" smtClean="0"/>
              <a:t>(struct </a:t>
            </a:r>
            <a:r>
              <a:rPr lang="en-US" altLang="ko-KR" sz="1000" dirty="0" err="1" smtClean="0"/>
              <a:t>dinode</a:t>
            </a:r>
            <a:r>
              <a:rPr lang="en-US" altLang="ko-KR" sz="1000" dirty="0" smtClean="0"/>
              <a:t>)) //  512/64 =&gt;8</a:t>
            </a:r>
          </a:p>
          <a:p>
            <a:endParaRPr lang="en-US" altLang="ko-KR" sz="1000" dirty="0" smtClean="0"/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= LOGSIZE;  //30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= NINODES / IPB + 1;  200/9=&gt; (200/8)+1=&gt;26</a:t>
            </a:r>
          </a:p>
          <a:p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 = 2 + </a:t>
            </a:r>
            <a:r>
              <a:rPr lang="en-US" altLang="ko-KR" sz="1000" dirty="0" err="1" smtClean="0"/>
              <a:t>nlog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ninodeblocks</a:t>
            </a:r>
            <a:r>
              <a:rPr lang="en-US" altLang="ko-KR" sz="1000" dirty="0" smtClean="0"/>
              <a:t> + </a:t>
            </a:r>
            <a:r>
              <a:rPr lang="en-US" altLang="ko-KR" sz="1000" dirty="0" err="1" smtClean="0"/>
              <a:t>nbitmap</a:t>
            </a:r>
            <a:r>
              <a:rPr lang="en-US" altLang="ko-KR" sz="1000" dirty="0" smtClean="0"/>
              <a:t>; 2+30+26+1 =&gt; 59</a:t>
            </a:r>
          </a:p>
          <a:p>
            <a:r>
              <a:rPr lang="en-US" altLang="ko-KR" sz="1000" dirty="0" err="1" smtClean="0"/>
              <a:t>nblocks</a:t>
            </a:r>
            <a:r>
              <a:rPr lang="en-US" altLang="ko-KR" sz="1000" dirty="0" smtClean="0"/>
              <a:t> = FSSIZE - </a:t>
            </a:r>
            <a:r>
              <a:rPr lang="en-US" altLang="ko-KR" sz="1000" dirty="0" err="1" smtClean="0"/>
              <a:t>nmeta</a:t>
            </a:r>
            <a:r>
              <a:rPr lang="en-US" altLang="ko-KR" sz="1000" dirty="0" smtClean="0"/>
              <a:t>;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422602" y="833607"/>
            <a:ext cx="31021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DISK </a:t>
            </a:r>
            <a:r>
              <a:rPr lang="ko-KR" altLang="en-US" sz="1000" dirty="0" smtClean="0"/>
              <a:t>주소 </a:t>
            </a:r>
            <a:r>
              <a:rPr lang="en-US" altLang="ko-KR" sz="1000" dirty="0" smtClean="0"/>
              <a:t>=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0x200*Block number  (512*Block Number)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13774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20" y="1532670"/>
            <a:ext cx="1819922" cy="2343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303" y="1126943"/>
            <a:ext cx="4387714" cy="22890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066" y="3415973"/>
            <a:ext cx="3550121" cy="198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95845" y="708999"/>
            <a:ext cx="595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hlinkClick r:id="rId2"/>
              </a:rPr>
              <a:t>https://wogh8732.tistory.com/298?category=807175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https://wogh8732.tistory.com/299?category=807175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78" y="3545715"/>
            <a:ext cx="3985931" cy="24532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127" y="3467691"/>
            <a:ext cx="4189432" cy="26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5164" y="1324965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POSIX</a:t>
            </a:r>
            <a:endParaRPr lang="ko-KR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565088" y="1324965"/>
            <a:ext cx="713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VFS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94" y="2193805"/>
            <a:ext cx="3018275" cy="30182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116" y="2193805"/>
            <a:ext cx="3017740" cy="301774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974116" y="5426360"/>
            <a:ext cx="344750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4"/>
              </a:rPr>
              <a:t>https://</a:t>
            </a:r>
            <a:r>
              <a:rPr lang="en-US" altLang="ko-KR" sz="1100" dirty="0" smtClean="0">
                <a:hlinkClick r:id="rId4"/>
              </a:rPr>
              <a:t>blog.naver.com/n_cloudplatform/222481521174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1143000" y="5426360"/>
            <a:ext cx="34107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hlinkClick r:id="rId5"/>
              </a:rPr>
              <a:t>https://</a:t>
            </a:r>
            <a:r>
              <a:rPr lang="en-US" altLang="ko-KR" sz="1100" dirty="0" smtClean="0">
                <a:hlinkClick r:id="rId5"/>
              </a:rPr>
              <a:t>blog.naver.com/n_cloudplatform/222384170516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33689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323</Words>
  <Application>Microsoft Office PowerPoint</Application>
  <PresentationFormat>화면 슬라이드 쇼(4:3)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17</cp:revision>
  <dcterms:created xsi:type="dcterms:W3CDTF">2022-01-27T13:02:22Z</dcterms:created>
  <dcterms:modified xsi:type="dcterms:W3CDTF">2022-04-22T23:47:43Z</dcterms:modified>
</cp:coreProperties>
</file>