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naver.com/n_cloudplatform/222384170516" TargetMode="External"/><Relationship Id="rId4" Type="http://schemas.openxmlformats.org/officeDocument/2006/relationships/hyperlink" Target="https://blog.naver.com/n_cloudplatform/2224815211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1655" y="701675"/>
            <a:ext cx="21467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ULIB = </a:t>
            </a:r>
            <a:r>
              <a:rPr lang="en-US" altLang="ko-KR" sz="1000" dirty="0" err="1" smtClean="0"/>
              <a:t>ulib.o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usys.o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printf.o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umalloc.o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060090" y="1169690"/>
            <a:ext cx="2109873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printf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char *</a:t>
            </a:r>
            <a:r>
              <a:rPr lang="en-US" altLang="ko-KR" sz="1000" dirty="0" err="1" smtClean="0"/>
              <a:t>fmt</a:t>
            </a:r>
            <a:r>
              <a:rPr lang="en-US" altLang="ko-KR" sz="1000" dirty="0" smtClean="0"/>
              <a:t>, ...)</a:t>
            </a:r>
          </a:p>
          <a:p>
            <a:r>
              <a:rPr lang="en-US" altLang="ko-KR" sz="1000" dirty="0" smtClean="0"/>
              <a:t>{ …</a:t>
            </a:r>
          </a:p>
          <a:p>
            <a:r>
              <a:rPr lang="en-US" altLang="ko-KR" sz="1000" dirty="0" smtClean="0"/>
              <a:t>   while(*s != 0){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*s);   s++;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3429" y="1022325"/>
            <a:ext cx="1244945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void </a:t>
            </a:r>
          </a:p>
          <a:p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char c)</a:t>
            </a:r>
          </a:p>
          <a:p>
            <a:r>
              <a:rPr lang="en-US" altLang="ko-KR" sz="1000" dirty="0" smtClean="0"/>
              <a:t>{   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1000" dirty="0" smtClean="0">
                <a:solidFill>
                  <a:srgbClr val="FF0000"/>
                </a:solidFill>
              </a:rPr>
              <a:t>, &amp;c, 1);  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179725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41655" y="298876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8205" y="298876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user.h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3126" y="739923"/>
            <a:ext cx="1974979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// system calls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fork(void);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sz="1000" dirty="0" smtClean="0">
                <a:solidFill>
                  <a:srgbClr val="FF0000"/>
                </a:solidFill>
              </a:rPr>
              <a:t> void*,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read(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 void*,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close(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kill(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 </a:t>
            </a:r>
          </a:p>
          <a:p>
            <a:r>
              <a:rPr lang="en-US" altLang="ko-KR" sz="1000" dirty="0" smtClean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58459" y="1981189"/>
            <a:ext cx="1955800" cy="224676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#define SYSCALL(name) \</a:t>
            </a:r>
          </a:p>
          <a:p>
            <a:r>
              <a:rPr lang="en-US" altLang="ko-KR" sz="1000" dirty="0" smtClean="0"/>
              <a:t>  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name; \</a:t>
            </a:r>
          </a:p>
          <a:p>
            <a:r>
              <a:rPr lang="en-US" altLang="ko-KR" sz="1000" dirty="0" smtClean="0"/>
              <a:t>  name: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movl</a:t>
            </a:r>
            <a:r>
              <a:rPr lang="en-US" altLang="ko-KR" sz="1000" dirty="0" smtClean="0"/>
              <a:t> $SYS_ ## name, %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ret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SYSCALL(fork)</a:t>
            </a:r>
          </a:p>
          <a:p>
            <a:r>
              <a:rPr lang="en-US" altLang="ko-KR" sz="1000" dirty="0" smtClean="0"/>
              <a:t>SYSCALL(open)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SYSCALL(write)</a:t>
            </a:r>
          </a:p>
          <a:p>
            <a:r>
              <a:rPr lang="en-US" altLang="ko-KR" sz="1000" dirty="0" smtClean="0"/>
              <a:t>SYSCALL(read)</a:t>
            </a:r>
          </a:p>
          <a:p>
            <a:r>
              <a:rPr lang="en-US" altLang="ko-KR" sz="1000" dirty="0" smtClean="0"/>
              <a:t>SYSCALL(close)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6693779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7700797" y="1826741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9923" y="3428518"/>
            <a:ext cx="1673856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T_SYSCALL       64      </a:t>
            </a:r>
          </a:p>
          <a:p>
            <a:r>
              <a:rPr lang="en-US" altLang="ko-KR" sz="1000" dirty="0" smtClean="0"/>
              <a:t>// system call</a:t>
            </a:r>
            <a:endParaRPr lang="ko-KR" altLang="en-US" sz="1000" dirty="0"/>
          </a:p>
        </p:txBody>
      </p:sp>
      <p:cxnSp>
        <p:nvCxnSpPr>
          <p:cNvPr id="24" name="구부러진 연결선 23"/>
          <p:cNvCxnSpPr>
            <a:stCxn id="22" idx="3"/>
            <a:endCxn id="18" idx="1"/>
          </p:cNvCxnSpPr>
          <p:nvPr/>
        </p:nvCxnSpPr>
        <p:spPr>
          <a:xfrm flipV="1">
            <a:off x="6693779" y="3104574"/>
            <a:ext cx="264680" cy="60094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62363" y="2007097"/>
            <a:ext cx="1306011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 1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SYS_exit</a:t>
            </a:r>
            <a:r>
              <a:rPr lang="en-US" altLang="ko-KR" sz="1000" dirty="0" smtClean="0"/>
              <a:t> 2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SYS_wait</a:t>
            </a:r>
            <a:r>
              <a:rPr lang="en-US" altLang="ko-KR" sz="1000" dirty="0" smtClean="0"/>
              <a:t> 3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SYS_pipe</a:t>
            </a:r>
            <a:r>
              <a:rPr lang="en-US" altLang="ko-KR" sz="1000" dirty="0" smtClean="0"/>
              <a:t> 4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 5</a:t>
            </a:r>
          </a:p>
          <a:p>
            <a:r>
              <a:rPr lang="en-US" altLang="ko-KR" sz="1000" dirty="0" smtClean="0"/>
              <a:t>…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 16</a:t>
            </a:r>
            <a:endParaRPr lang="ko-KR" altLang="en-US" sz="1000" dirty="0"/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6616700" y="2873185"/>
            <a:ext cx="457200" cy="25634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31537" y="4910583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alltraps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935319" y="4640140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41784" y="4910583"/>
            <a:ext cx="2237364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smtClean="0">
                <a:solidFill>
                  <a:srgbClr val="FF0000"/>
                </a:solidFill>
              </a:rPr>
              <a:t>trap(</a:t>
            </a:r>
            <a:r>
              <a:rPr lang="en-US" altLang="ko-KR" sz="1000" dirty="0" smtClean="0"/>
              <a:t>struct </a:t>
            </a:r>
            <a:r>
              <a:rPr lang="en-US" altLang="ko-KR" sz="1000" dirty="0" err="1" smtClean="0"/>
              <a:t>trapframe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trapno</a:t>
            </a:r>
            <a:r>
              <a:rPr lang="en-US" altLang="ko-KR" sz="1000" dirty="0" smtClean="0"/>
              <a:t> == </a:t>
            </a:r>
            <a:r>
              <a:rPr lang="en-US" altLang="ko-KR" sz="1000" dirty="0" smtClean="0">
                <a:solidFill>
                  <a:srgbClr val="FF0000"/>
                </a:solidFill>
              </a:rPr>
              <a:t>T_SYSCALL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exit();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 exit();</a:t>
            </a:r>
          </a:p>
          <a:p>
            <a:r>
              <a:rPr lang="en-US" altLang="ko-KR" sz="1000" dirty="0" smtClean="0"/>
              <a:t>    return;</a:t>
            </a:r>
          </a:p>
          <a:p>
            <a:r>
              <a:rPr lang="en-US" altLang="ko-KR" sz="1000" dirty="0" smtClean="0"/>
              <a:t>  }</a:t>
            </a:r>
            <a:endParaRPr lang="en-US" altLang="ko-KR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223338" y="4598717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6497595" y="6012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0113" y="4549239"/>
            <a:ext cx="3561911" cy="2092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struct </a:t>
            </a:r>
            <a:r>
              <a:rPr lang="en-US" altLang="ko-KR" sz="1000" dirty="0" err="1" smtClean="0"/>
              <a:t>proc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&gt; 0 &amp;&amp;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&lt; NELEM(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) &amp;&amp; 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num</a:t>
            </a:r>
            <a:r>
              <a:rPr lang="en-US" altLang="ko-KR" sz="1000" dirty="0" smtClean="0">
                <a:solidFill>
                  <a:srgbClr val="FF0000"/>
                </a:solidFill>
              </a:rPr>
              <a:t>]();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  else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cprintf</a:t>
            </a:r>
            <a:r>
              <a:rPr lang="en-US" altLang="ko-KR" sz="1000" dirty="0" smtClean="0"/>
              <a:t>("%d %s: unknown sys call %d\n", …);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= -1;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3962720" y="582818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74666" y="3129532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3296597" y="4302868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3296" y="2540971"/>
            <a:ext cx="1718507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sys_write</a:t>
            </a:r>
            <a:r>
              <a:rPr lang="en-US" altLang="ko-KR" sz="1000" dirty="0" smtClean="0"/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struct file *f;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n;</a:t>
            </a:r>
          </a:p>
          <a:p>
            <a:r>
              <a:rPr lang="en-US" altLang="ko-KR" sz="1000" dirty="0" smtClean="0"/>
              <a:t>  char *p;</a:t>
            </a:r>
          </a:p>
          <a:p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argfd</a:t>
            </a:r>
            <a:r>
              <a:rPr lang="en-US" altLang="ko-KR" sz="1000" dirty="0" smtClean="0"/>
              <a:t>(0, 0, &amp;f) &lt; 0 || </a:t>
            </a:r>
            <a:r>
              <a:rPr lang="en-US" altLang="ko-KR" sz="1000" dirty="0" err="1" smtClean="0"/>
              <a:t>argint</a:t>
            </a:r>
            <a:r>
              <a:rPr lang="en-US" altLang="ko-KR" sz="1000" dirty="0" smtClean="0"/>
              <a:t>(2, &amp;n) &lt; 0 || </a:t>
            </a:r>
            <a:r>
              <a:rPr lang="en-US" altLang="ko-KR" sz="1000" dirty="0" err="1" smtClean="0"/>
              <a:t>argptr</a:t>
            </a:r>
            <a:r>
              <a:rPr lang="en-US" altLang="ko-KR" sz="1000" dirty="0" smtClean="0"/>
              <a:t>(1, &amp;p, n) &lt; 0)</a:t>
            </a:r>
          </a:p>
          <a:p>
            <a:r>
              <a:rPr lang="en-US" altLang="ko-KR" sz="1000" dirty="0" smtClean="0"/>
              <a:t>    return -1;</a:t>
            </a:r>
          </a:p>
          <a:p>
            <a:r>
              <a:rPr lang="en-US" altLang="ko-KR" sz="1000" dirty="0" smtClean="0"/>
              <a:t>  return </a:t>
            </a:r>
            <a:r>
              <a:rPr lang="en-US" altLang="ko-KR" sz="1000" dirty="0" err="1" smtClean="0"/>
              <a:t>filewrite</a:t>
            </a:r>
            <a:r>
              <a:rPr lang="en-US" altLang="ko-KR" sz="1000" dirty="0" smtClean="0"/>
              <a:t>(f, p, n);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1231" y="274455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16200000">
            <a:off x="1125578" y="4325713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4372164" y="4447195"/>
            <a:ext cx="468083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7390160" y="413942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72746" y="4309218"/>
            <a:ext cx="741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42341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80457" y="4077890"/>
            <a:ext cx="5693229" cy="593451"/>
          </a:xfrm>
          <a:prstGeom prst="rect">
            <a:avLst/>
          </a:prstGeom>
          <a:pattFill prst="horzBrick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8827" y="1290545"/>
            <a:ext cx="647953" cy="2785589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44674" y="1290546"/>
            <a:ext cx="647953" cy="2785589"/>
          </a:xfrm>
          <a:prstGeom prst="rect">
            <a:avLst/>
          </a:prstGeom>
          <a:pattFill prst="horzBrick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8827" y="4168178"/>
            <a:ext cx="71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GDT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776679" y="4168178"/>
            <a:ext cx="597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IDT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36162" y="240058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2209" y="2498673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Trap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80457" y="4701774"/>
            <a:ext cx="5693229" cy="593451"/>
          </a:xfrm>
          <a:prstGeom prst="rect">
            <a:avLst/>
          </a:prstGeom>
          <a:pattFill prst="horzBrick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843491" y="477800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CPU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49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4997" y="1359553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53575" y="1941281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5600" y="2784868"/>
            <a:ext cx="857039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3364997" y="221593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60318" y="880444"/>
            <a:ext cx="227979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include&lt;sys/</a:t>
            </a:r>
            <a:r>
              <a:rPr lang="en-US" altLang="ko-KR" sz="900" dirty="0" err="1"/>
              <a:t>syscall.h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main(void){</a:t>
            </a:r>
          </a:p>
          <a:p>
            <a:r>
              <a:rPr lang="en-US" altLang="ko-KR" sz="900" dirty="0" smtClean="0"/>
              <a:t>     </a:t>
            </a:r>
            <a:r>
              <a:rPr lang="en-US" altLang="ko-KR" sz="900" dirty="0" err="1"/>
              <a:t>syscall</a:t>
            </a:r>
            <a:r>
              <a:rPr lang="en-US" altLang="ko-KR" sz="900" dirty="0"/>
              <a:t>(</a:t>
            </a:r>
            <a:r>
              <a:rPr lang="en-US" altLang="ko-KR" sz="900" dirty="0" err="1"/>
              <a:t>SYS_write</a:t>
            </a:r>
            <a:r>
              <a:rPr lang="en-US" altLang="ko-KR" sz="900" dirty="0"/>
              <a:t>, 1,"hello, World!\n",14);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2254" y="477645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24339" y="3046782"/>
            <a:ext cx="4451687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  </a:t>
            </a:r>
            <a:r>
              <a:rPr lang="ko-KR" altLang="en-US" sz="1000" dirty="0" smtClean="0"/>
              <a:t>인터럽트 처리 </a:t>
            </a:r>
            <a:r>
              <a:rPr lang="en-US" altLang="ko-KR" sz="1000" dirty="0" smtClean="0"/>
              <a:t>(IDT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GDT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299596" y="2433782"/>
            <a:ext cx="439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57" y="4320884"/>
            <a:ext cx="5741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22752" y="3934608"/>
            <a:ext cx="47481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GDTR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222752" y="5019849"/>
            <a:ext cx="42672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IDTR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50" idx="1"/>
            <a:endCxn id="5" idx="3"/>
          </p:cNvCxnSpPr>
          <p:nvPr/>
        </p:nvCxnSpPr>
        <p:spPr>
          <a:xfrm rot="10800000">
            <a:off x="795654" y="4505550"/>
            <a:ext cx="427099" cy="637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9" idx="1"/>
            <a:endCxn id="5" idx="3"/>
          </p:cNvCxnSpPr>
          <p:nvPr/>
        </p:nvCxnSpPr>
        <p:spPr>
          <a:xfrm rot="10800000" flipV="1">
            <a:off x="795654" y="4057718"/>
            <a:ext cx="427099" cy="447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324631"/>
            <a:ext cx="1300163" cy="32335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668540"/>
            <a:ext cx="1300163" cy="32335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6002591"/>
            <a:ext cx="1300163" cy="3233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151708" y="63366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~ 256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85950" y="5324629"/>
            <a:ext cx="1300163" cy="128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846643" y="5024869"/>
            <a:ext cx="137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IDT</a:t>
            </a:r>
            <a:r>
              <a:rPr lang="en-US" altLang="ko-KR" sz="700" dirty="0" smtClean="0"/>
              <a:t>(interrupt descriptor table)</a:t>
            </a:r>
          </a:p>
        </p:txBody>
      </p:sp>
      <p:cxnSp>
        <p:nvCxnSpPr>
          <p:cNvPr id="57" name="꺾인 연결선 56"/>
          <p:cNvCxnSpPr>
            <a:stCxn id="30" idx="1"/>
            <a:endCxn id="50" idx="3"/>
          </p:cNvCxnSpPr>
          <p:nvPr/>
        </p:nvCxnSpPr>
        <p:spPr>
          <a:xfrm rot="10800000">
            <a:off x="1649472" y="5142961"/>
            <a:ext cx="236478" cy="82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138" y="5413654"/>
            <a:ext cx="131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kernel boot </a:t>
            </a:r>
            <a:r>
              <a:rPr lang="ko-KR" altLang="en-US" sz="1200" dirty="0" smtClean="0"/>
              <a:t>절차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interrupt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49" y="4303430"/>
            <a:ext cx="1698490" cy="687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1846643" y="3980978"/>
            <a:ext cx="127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GDT</a:t>
            </a:r>
            <a:r>
              <a:rPr lang="en-US" altLang="ko-KR" sz="700" dirty="0" smtClean="0"/>
              <a:t>(Global Descript table)</a:t>
            </a:r>
          </a:p>
        </p:txBody>
      </p:sp>
      <p:cxnSp>
        <p:nvCxnSpPr>
          <p:cNvPr id="64" name="꺾인 연결선 63"/>
          <p:cNvCxnSpPr>
            <a:stCxn id="62" idx="1"/>
            <a:endCxn id="49" idx="2"/>
          </p:cNvCxnSpPr>
          <p:nvPr/>
        </p:nvCxnSpPr>
        <p:spPr>
          <a:xfrm rot="10800000">
            <a:off x="1460157" y="4180830"/>
            <a:ext cx="336792" cy="46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775962" y="4324888"/>
            <a:ext cx="499533" cy="6665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9" idx="3"/>
            <a:endCxn id="71" idx="3"/>
          </p:cNvCxnSpPr>
          <p:nvPr/>
        </p:nvCxnSpPr>
        <p:spPr>
          <a:xfrm flipV="1">
            <a:off x="3186113" y="4525130"/>
            <a:ext cx="357768" cy="961180"/>
          </a:xfrm>
          <a:prstGeom prst="bentConnector3">
            <a:avLst>
              <a:gd name="adj1" fmla="val 16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3337989" y="4454193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758691" y="5520692"/>
            <a:ext cx="2902504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err="1"/>
              <a:t>tvinit</a:t>
            </a:r>
            <a:r>
              <a:rPr lang="en-US" altLang="ko-KR" sz="1000" dirty="0"/>
              <a:t>(void</a:t>
            </a:r>
            <a:r>
              <a:rPr lang="en-US" altLang="ko-KR" sz="1000" dirty="0" smtClean="0"/>
              <a:t>) {</a:t>
            </a:r>
            <a:endParaRPr lang="en-US" altLang="ko-KR" sz="1000" dirty="0"/>
          </a:p>
          <a:p>
            <a:r>
              <a:rPr lang="en-US" altLang="ko-KR" sz="1000" dirty="0"/>
              <a:t>  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256;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0, SEG_KCODE &lt;&lt; 3, </a:t>
            </a:r>
            <a:r>
              <a:rPr lang="en-US" altLang="ko-KR" sz="1000" dirty="0">
                <a:solidFill>
                  <a:srgbClr val="FF0000"/>
                </a:solidFill>
              </a:rPr>
              <a:t>vectors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</a:t>
            </a:r>
            <a:r>
              <a:rPr lang="en-US" altLang="ko-KR" sz="1000" dirty="0">
                <a:solidFill>
                  <a:srgbClr val="FF0000"/>
                </a:solidFill>
              </a:rPr>
              <a:t>0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[T_SYSCALL], 1, SEG_KCODE &lt;&lt; 3, vectors[T_SYSCALL], </a:t>
            </a:r>
            <a:r>
              <a:rPr lang="en-US" altLang="ko-KR" sz="1000" dirty="0">
                <a:solidFill>
                  <a:srgbClr val="FF0000"/>
                </a:solidFill>
              </a:rPr>
              <a:t>DPL_USER</a:t>
            </a:r>
            <a:r>
              <a:rPr lang="en-US" altLang="ko-KR" sz="1000" dirty="0" smtClean="0"/>
              <a:t>);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initlock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tickslock</a:t>
            </a:r>
            <a:r>
              <a:rPr lang="en-US" altLang="ko-KR" sz="1000" dirty="0"/>
              <a:t>, "time");</a:t>
            </a:r>
          </a:p>
          <a:p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4061341" y="5180750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77" name="왼쪽 화살표 76"/>
          <p:cNvSpPr/>
          <p:nvPr/>
        </p:nvSpPr>
        <p:spPr>
          <a:xfrm>
            <a:off x="3392705" y="6016522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233773" y="5184474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vector.S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882101" y="5521401"/>
            <a:ext cx="2002406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vector0</a:t>
            </a:r>
          </a:p>
          <a:p>
            <a:r>
              <a:rPr lang="en-US" altLang="ko-KR" sz="1000" dirty="0"/>
              <a:t>vector0</a:t>
            </a:r>
            <a:r>
              <a:rPr lang="en-US" altLang="ko-KR" sz="1000" dirty="0" smtClean="0"/>
              <a:t>: =&gt;   </a:t>
            </a:r>
            <a:r>
              <a:rPr lang="en-US" altLang="ko-KR" sz="1000" dirty="0" err="1" smtClean="0"/>
              <a:t>jmp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vector1</a:t>
            </a:r>
          </a:p>
          <a:p>
            <a:r>
              <a:rPr lang="en-US" altLang="ko-KR" sz="1000" dirty="0"/>
              <a:t>vector1</a:t>
            </a:r>
            <a:r>
              <a:rPr lang="en-US" altLang="ko-KR" sz="1000" dirty="0" smtClean="0"/>
              <a:t>: 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  ...</a:t>
            </a:r>
          </a:p>
          <a:p>
            <a:r>
              <a:rPr lang="en-US" altLang="ko-KR" sz="1000" dirty="0"/>
              <a:t>vector255:</a:t>
            </a:r>
          </a:p>
          <a:p>
            <a:r>
              <a:rPr lang="en-US" altLang="ko-KR" sz="1000" dirty="0" smtClean="0"/>
              <a:t>vector255: </a:t>
            </a:r>
            <a:r>
              <a:rPr lang="en-US" altLang="ko-KR" sz="1000" dirty="0"/>
              <a:t>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/>
          </a:p>
        </p:txBody>
      </p:sp>
      <p:sp>
        <p:nvSpPr>
          <p:cNvPr id="81" name="왼쪽 화살표 80"/>
          <p:cNvSpPr/>
          <p:nvPr/>
        </p:nvSpPr>
        <p:spPr>
          <a:xfrm>
            <a:off x="6668702" y="6031539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481092" y="3586110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alltraps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4275200" y="3963474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648234" y="3304384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958718" y="3869417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6" name="왼쪽 화살표 85"/>
          <p:cNvSpPr/>
          <p:nvPr/>
        </p:nvSpPr>
        <p:spPr>
          <a:xfrm rot="10800000">
            <a:off x="6733736" y="4682381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145270" y="3505672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71" idx="1"/>
            <a:endCxn id="83" idx="3"/>
          </p:cNvCxnSpPr>
          <p:nvPr/>
        </p:nvCxnSpPr>
        <p:spPr>
          <a:xfrm rot="10800000" flipH="1">
            <a:off x="3337988" y="4034412"/>
            <a:ext cx="937211" cy="490719"/>
          </a:xfrm>
          <a:prstGeom prst="bentConnector3">
            <a:avLst>
              <a:gd name="adj1" fmla="val -24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641" y="709743"/>
            <a:ext cx="1895909" cy="26863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18017" y="1314072"/>
            <a:ext cx="853472" cy="490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03384" y="39274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DDD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00501" y="184137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ELF</a:t>
            </a:r>
          </a:p>
        </p:txBody>
      </p:sp>
    </p:spTree>
    <p:extLst>
      <p:ext uri="{BB962C8B-B14F-4D97-AF65-F5344CB8AC3E}">
        <p14:creationId xmlns:p14="http://schemas.microsoft.com/office/powerpoint/2010/main" val="286797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152392" y="6204018"/>
            <a:ext cx="6689856" cy="589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5600" y="701675"/>
            <a:ext cx="2521844" cy="1061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</a:t>
            </a:r>
            <a:r>
              <a:rPr lang="en-US" altLang="ko-KR" sz="900" dirty="0" smtClean="0"/>
              <a:t>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</a:t>
            </a:r>
            <a:r>
              <a:rPr lang="en-US" altLang="ko-KR" sz="900" dirty="0" smtClean="0"/>
              <a:t>");  </a:t>
            </a:r>
            <a:endParaRPr lang="en-US" altLang="ko-KR" sz="900" dirty="0" smtClean="0"/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4997" y="1359553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45872" y="1000968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923669" y="2193200"/>
            <a:ext cx="7918579" cy="645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3674508" y="1603637"/>
            <a:ext cx="855216" cy="627339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288918" y="880444"/>
            <a:ext cx="227979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include&lt;sys/</a:t>
            </a:r>
            <a:r>
              <a:rPr lang="en-US" altLang="ko-KR" sz="900" dirty="0" err="1"/>
              <a:t>syscall.h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main(void){</a:t>
            </a:r>
          </a:p>
          <a:p>
            <a:r>
              <a:rPr lang="en-US" altLang="ko-KR" sz="900" dirty="0" smtClean="0"/>
              <a:t>     </a:t>
            </a:r>
            <a:r>
              <a:rPr lang="en-US" altLang="ko-KR" sz="900" dirty="0" err="1"/>
              <a:t>syscall</a:t>
            </a:r>
            <a:r>
              <a:rPr lang="en-US" altLang="ko-KR" sz="900" dirty="0"/>
              <a:t>(</a:t>
            </a:r>
            <a:r>
              <a:rPr lang="en-US" altLang="ko-KR" sz="900" dirty="0" err="1"/>
              <a:t>SYS_write</a:t>
            </a:r>
            <a:r>
              <a:rPr lang="en-US" altLang="ko-KR" sz="900" dirty="0"/>
              <a:t>, 1,"hello, World!\n",14);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354862" y="477645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726091" y="2278686"/>
            <a:ext cx="4451687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  </a:t>
            </a:r>
            <a:r>
              <a:rPr lang="ko-KR" altLang="en-US" sz="1000" dirty="0" smtClean="0"/>
              <a:t>인터럽트 처리 </a:t>
            </a:r>
            <a:r>
              <a:rPr lang="en-US" altLang="ko-KR" sz="1000" dirty="0" smtClean="0"/>
              <a:t>(IDT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GDT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49473" y="3232748"/>
            <a:ext cx="5741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504" y="3093360"/>
            <a:ext cx="47481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GDTR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524504" y="4178601"/>
            <a:ext cx="42672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IDTR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50" idx="1"/>
            <a:endCxn id="5" idx="3"/>
          </p:cNvCxnSpPr>
          <p:nvPr/>
        </p:nvCxnSpPr>
        <p:spPr>
          <a:xfrm rot="10800000">
            <a:off x="923670" y="3417414"/>
            <a:ext cx="600835" cy="884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9" idx="1"/>
            <a:endCxn id="5" idx="3"/>
          </p:cNvCxnSpPr>
          <p:nvPr/>
        </p:nvCxnSpPr>
        <p:spPr>
          <a:xfrm rot="10800000" flipV="1">
            <a:off x="923670" y="3216470"/>
            <a:ext cx="600835" cy="200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02" y="4483383"/>
            <a:ext cx="1300163" cy="32335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02" y="4827292"/>
            <a:ext cx="1300163" cy="32335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02" y="5161343"/>
            <a:ext cx="1300163" cy="3233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53460" y="54953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~ 256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187702" y="4483381"/>
            <a:ext cx="1300163" cy="128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148395" y="4183621"/>
            <a:ext cx="137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IDT</a:t>
            </a:r>
            <a:r>
              <a:rPr lang="en-US" altLang="ko-KR" sz="700" dirty="0" smtClean="0"/>
              <a:t>(interrupt descriptor table)</a:t>
            </a:r>
          </a:p>
        </p:txBody>
      </p:sp>
      <p:cxnSp>
        <p:nvCxnSpPr>
          <p:cNvPr id="57" name="꺾인 연결선 56"/>
          <p:cNvCxnSpPr>
            <a:stCxn id="30" idx="1"/>
            <a:endCxn id="50" idx="3"/>
          </p:cNvCxnSpPr>
          <p:nvPr/>
        </p:nvCxnSpPr>
        <p:spPr>
          <a:xfrm rot="10800000">
            <a:off x="1951224" y="4301713"/>
            <a:ext cx="236478" cy="82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01" y="3462182"/>
            <a:ext cx="1698490" cy="687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2148395" y="3139730"/>
            <a:ext cx="127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GDT</a:t>
            </a:r>
            <a:r>
              <a:rPr lang="en-US" altLang="ko-KR" sz="700" dirty="0" smtClean="0"/>
              <a:t>(Global Descript table)</a:t>
            </a:r>
          </a:p>
        </p:txBody>
      </p:sp>
      <p:cxnSp>
        <p:nvCxnSpPr>
          <p:cNvPr id="64" name="꺾인 연결선 63"/>
          <p:cNvCxnSpPr>
            <a:stCxn id="62" idx="1"/>
            <a:endCxn id="49" idx="2"/>
          </p:cNvCxnSpPr>
          <p:nvPr/>
        </p:nvCxnSpPr>
        <p:spPr>
          <a:xfrm rot="10800000">
            <a:off x="1761909" y="3339582"/>
            <a:ext cx="336792" cy="46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077714" y="3483640"/>
            <a:ext cx="499533" cy="6665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9" idx="3"/>
            <a:endCxn id="71" idx="3"/>
          </p:cNvCxnSpPr>
          <p:nvPr/>
        </p:nvCxnSpPr>
        <p:spPr>
          <a:xfrm flipV="1">
            <a:off x="3487865" y="3683882"/>
            <a:ext cx="357768" cy="961180"/>
          </a:xfrm>
          <a:prstGeom prst="bentConnector3">
            <a:avLst>
              <a:gd name="adj1" fmla="val 16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3639741" y="3612945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755412" y="2909454"/>
            <a:ext cx="19324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alltraps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4576952" y="3286818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7021" y="2582871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004438" y="2278361"/>
            <a:ext cx="1718507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,….</a:t>
            </a:r>
            <a:endParaRPr lang="en-US" altLang="ko-KR" sz="1000" dirty="0" smtClean="0"/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6" name="왼쪽 화살표 85"/>
          <p:cNvSpPr/>
          <p:nvPr/>
        </p:nvSpPr>
        <p:spPr>
          <a:xfrm rot="5400000">
            <a:off x="7977005" y="3352844"/>
            <a:ext cx="221838" cy="151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933821" y="182386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71" idx="1"/>
            <a:endCxn id="83" idx="3"/>
          </p:cNvCxnSpPr>
          <p:nvPr/>
        </p:nvCxnSpPr>
        <p:spPr>
          <a:xfrm rot="10800000" flipH="1">
            <a:off x="3639740" y="3357756"/>
            <a:ext cx="937211" cy="326127"/>
          </a:xfrm>
          <a:prstGeom prst="bentConnector3">
            <a:avLst>
              <a:gd name="adj1" fmla="val -24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129441" y="1303494"/>
            <a:ext cx="853472" cy="490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1033272" y="5863231"/>
            <a:ext cx="789272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아래쪽 화살표 59"/>
          <p:cNvSpPr/>
          <p:nvPr/>
        </p:nvSpPr>
        <p:spPr>
          <a:xfrm rot="10800000">
            <a:off x="3819927" y="5462610"/>
            <a:ext cx="855216" cy="741408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아래쪽 화살표 64"/>
          <p:cNvSpPr/>
          <p:nvPr/>
        </p:nvSpPr>
        <p:spPr>
          <a:xfrm rot="16200000">
            <a:off x="725310" y="3748671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5" y="4645481"/>
            <a:ext cx="1277296" cy="106733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8697" y="3587349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52721" y="4143754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Fault:  </a:t>
            </a:r>
            <a:r>
              <a:rPr lang="ko-KR" altLang="en-US" sz="1200" dirty="0" smtClean="0"/>
              <a:t>복구가능</a:t>
            </a:r>
            <a:endParaRPr lang="en-US" altLang="ko-KR" sz="1200" dirty="0" smtClean="0"/>
          </a:p>
          <a:p>
            <a:r>
              <a:rPr lang="en-US" altLang="ko-KR" sz="1200" dirty="0" smtClean="0"/>
              <a:t>Abort: </a:t>
            </a:r>
            <a:r>
              <a:rPr lang="ko-KR" altLang="en-US" sz="1200" dirty="0" smtClean="0"/>
              <a:t>복구불가</a:t>
            </a:r>
            <a:endParaRPr lang="ko-KR" altLang="en-US" sz="12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438971" y="2230976"/>
            <a:ext cx="0" cy="363225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11106" y="1861645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Trap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07036" y="5833314"/>
            <a:ext cx="108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78" name="왼쪽 화살표 77"/>
          <p:cNvSpPr/>
          <p:nvPr/>
        </p:nvSpPr>
        <p:spPr>
          <a:xfrm rot="16200000">
            <a:off x="7285182" y="5756329"/>
            <a:ext cx="388141" cy="365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037638" y="58632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polling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637084" y="5387785"/>
            <a:ext cx="174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단순하게 </a:t>
            </a:r>
            <a:r>
              <a:rPr lang="ko-KR" altLang="en-US" sz="1000" dirty="0" smtClean="0"/>
              <a:t>잠깐 끼워 든다는 것 보다는 </a:t>
            </a:r>
            <a:r>
              <a:rPr lang="en-US" altLang="ko-KR" sz="1000" dirty="0" smtClean="0"/>
              <a:t>HW </a:t>
            </a:r>
            <a:r>
              <a:rPr lang="ko-KR" altLang="en-US" sz="1000" dirty="0" smtClean="0"/>
              <a:t>관리 방법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270631" y="6345936"/>
            <a:ext cx="756685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Timer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370898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키보드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4648335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5883551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SCSI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7118767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NIC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86663" y="6156044"/>
            <a:ext cx="649537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APIC</a:t>
            </a:r>
            <a:r>
              <a:rPr lang="en-US" altLang="ko-KR" sz="1100" dirty="0" smtClean="0"/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3406" y="6510717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(advanced Programmable Interrupt)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6" idx="1"/>
            <a:endCxn id="5" idx="1"/>
          </p:cNvCxnSpPr>
          <p:nvPr/>
        </p:nvCxnSpPr>
        <p:spPr>
          <a:xfrm rot="10800000">
            <a:off x="349473" y="3417414"/>
            <a:ext cx="737190" cy="2923296"/>
          </a:xfrm>
          <a:prstGeom prst="bentConnector3">
            <a:avLst>
              <a:gd name="adj1" fmla="val 1310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6372" y="59713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986150" y="3563316"/>
            <a:ext cx="1718507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void trap(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trapframe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  if (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trapno</a:t>
            </a:r>
            <a:r>
              <a:rPr lang="en-US" altLang="ko-KR" sz="1000" dirty="0"/>
              <a:t> == </a:t>
            </a:r>
            <a:r>
              <a:rPr lang="en-US" altLang="ko-KR" sz="1000" dirty="0">
                <a:solidFill>
                  <a:srgbClr val="FF0000"/>
                </a:solidFill>
              </a:rPr>
              <a:t>T_SYSCALL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  </a:t>
            </a:r>
            <a:r>
              <a:rPr lang="en-US" altLang="ko-KR" sz="1000" dirty="0" smtClean="0"/>
              <a:t>{</a:t>
            </a:r>
            <a:r>
              <a:rPr lang="en-US" altLang="ko-KR" sz="1000" dirty="0"/>
              <a:t>    </a:t>
            </a:r>
            <a:r>
              <a:rPr lang="en-US" altLang="ko-KR" sz="1000" dirty="0" err="1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(); </a:t>
            </a:r>
            <a:r>
              <a:rPr lang="en-US" altLang="ko-KR" sz="1000" dirty="0" smtClean="0"/>
              <a:t>}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  switch (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trapno</a:t>
            </a:r>
            <a:r>
              <a:rPr lang="en-US" altLang="ko-KR" sz="1000" dirty="0" smtClean="0"/>
              <a:t>)</a:t>
            </a:r>
            <a:r>
              <a:rPr lang="en-US" altLang="ko-KR" sz="1000" dirty="0"/>
              <a:t>  {</a:t>
            </a:r>
          </a:p>
          <a:p>
            <a:r>
              <a:rPr lang="en-US" altLang="ko-KR" sz="1000" dirty="0"/>
              <a:t>  case </a:t>
            </a:r>
            <a:r>
              <a:rPr lang="en-US" altLang="ko-KR" sz="1000" dirty="0">
                <a:solidFill>
                  <a:srgbClr val="FF0000"/>
                </a:solidFill>
              </a:rPr>
              <a:t>T_IRQ0 + IRQ_TIMER:</a:t>
            </a:r>
          </a:p>
          <a:p>
            <a:r>
              <a:rPr lang="en-US" altLang="ko-KR" sz="1000" dirty="0"/>
              <a:t>      wakeup(&amp;ticks</a:t>
            </a:r>
            <a:r>
              <a:rPr lang="en-US" altLang="ko-KR" sz="1000" dirty="0" smtClean="0"/>
              <a:t>);</a:t>
            </a:r>
            <a:r>
              <a:rPr lang="en-US" altLang="ko-KR" sz="1000" dirty="0"/>
              <a:t>    break;</a:t>
            </a:r>
          </a:p>
          <a:p>
            <a:r>
              <a:rPr lang="en-US" altLang="ko-KR" sz="1000" dirty="0"/>
              <a:t>  case </a:t>
            </a:r>
            <a:r>
              <a:rPr lang="en-US" altLang="ko-KR" sz="1000" dirty="0">
                <a:solidFill>
                  <a:srgbClr val="FF0000"/>
                </a:solidFill>
              </a:rPr>
              <a:t>T_IRQ0 + IRQ_IDE: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lapiceoi</a:t>
            </a:r>
            <a:r>
              <a:rPr lang="en-US" altLang="ko-KR" sz="1000" dirty="0" smtClean="0"/>
              <a:t>(); break;</a:t>
            </a:r>
            <a:endParaRPr lang="en-US" altLang="ko-KR" sz="1000" dirty="0"/>
          </a:p>
          <a:p>
            <a:r>
              <a:rPr lang="en-US" altLang="ko-KR" sz="1000" dirty="0"/>
              <a:t>  case </a:t>
            </a:r>
            <a:r>
              <a:rPr lang="en-US" altLang="ko-KR" sz="1000" dirty="0">
                <a:solidFill>
                  <a:srgbClr val="FF0000"/>
                </a:solidFill>
              </a:rPr>
              <a:t>T_IRQ0 + IRQ_KBD: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kbdintr</a:t>
            </a:r>
            <a:r>
              <a:rPr lang="en-US" altLang="ko-KR" sz="1000" dirty="0" smtClean="0"/>
              <a:t>(); </a:t>
            </a:r>
            <a:r>
              <a:rPr lang="en-US" altLang="ko-KR" sz="1000" dirty="0"/>
              <a:t>    break;</a:t>
            </a:r>
          </a:p>
          <a:p>
            <a:r>
              <a:rPr lang="en-US" altLang="ko-KR" sz="1000" dirty="0"/>
              <a:t>  case T_IRQ0 + IRQ_COM1: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uartintr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smtClean="0"/>
              <a:t>...</a:t>
            </a:r>
            <a:endParaRPr lang="en-US" altLang="ko-KR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967060" y="3248811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97" name="왼쪽 화살표 96"/>
          <p:cNvSpPr/>
          <p:nvPr/>
        </p:nvSpPr>
        <p:spPr>
          <a:xfrm rot="10800000">
            <a:off x="6724522" y="3913577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95164" y="1324965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POSIX</a:t>
            </a:r>
            <a:endParaRPr lang="ko-KR" altLang="en-US" sz="2800" dirty="0"/>
          </a:p>
        </p:txBody>
      </p:sp>
      <p:sp>
        <p:nvSpPr>
          <p:cNvPr id="59" name="TextBox 58"/>
          <p:cNvSpPr txBox="1"/>
          <p:nvPr/>
        </p:nvSpPr>
        <p:spPr>
          <a:xfrm>
            <a:off x="6565088" y="1324965"/>
            <a:ext cx="71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VFS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94" y="2193805"/>
            <a:ext cx="3018275" cy="3018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116" y="2193805"/>
            <a:ext cx="3017740" cy="30177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74116" y="5426360"/>
            <a:ext cx="34475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</a:t>
            </a:r>
            <a:r>
              <a:rPr lang="en-US" altLang="ko-KR" sz="1100" dirty="0" smtClean="0">
                <a:hlinkClick r:id="rId4"/>
              </a:rPr>
              <a:t>blog.naver.com/n_cloudplatform/222481521174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143000" y="5426360"/>
            <a:ext cx="34107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https://</a:t>
            </a:r>
            <a:r>
              <a:rPr lang="en-US" altLang="ko-KR" sz="1100" dirty="0" smtClean="0">
                <a:hlinkClick r:id="rId5"/>
              </a:rPr>
              <a:t>blog.naver.com/n_cloudplatform/222384170516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553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1052</Words>
  <Application>Microsoft Office PowerPoint</Application>
  <PresentationFormat>화면 슬라이드 쇼(4:3)</PresentationFormat>
  <Paragraphs>254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jeonghyun lee</dc:creator>
  <cp:lastModifiedBy>이정현</cp:lastModifiedBy>
  <cp:revision>29</cp:revision>
  <dcterms:created xsi:type="dcterms:W3CDTF">2022-01-20T07:12:57Z</dcterms:created>
  <dcterms:modified xsi:type="dcterms:W3CDTF">2022-01-27T10:38:11Z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6" name="FLCMData">
    <vt:lpwstr>88BDBA06E7BF40F59087F33EB297440912DE86B74502CB6BF9F596E0B0FAD21B38EF09809106965CB0452BD7FE32703938FB759A178186A8B89C884DDB314555</vt:lpwstr>
  </property>
</Properties>
</file>