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0" r:id="rId3"/>
    <p:sldId id="259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6" r:id="rId19"/>
    <p:sldId id="274" r:id="rId20"/>
    <p:sldId id="275" r:id="rId21"/>
    <p:sldId id="277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9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5895" autoAdjust="0"/>
  </p:normalViewPr>
  <p:slideViewPr>
    <p:cSldViewPr snapToGrid="0">
      <p:cViewPr varScale="1">
        <p:scale>
          <a:sx n="73" d="100"/>
          <a:sy n="73" d="100"/>
        </p:scale>
        <p:origin x="79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D057F-A31C-463B-91E8-A02C68B6B0D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6F01F-1FB3-4D68-AEF1-98EE4D4B25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0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程序运行结果平均延时大于上面的数值。因为上面的数值使用公式计算，而模拟器是用总延迟除以总访问次数，其中包含了驱逐块的延迟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425"/>
              </a:lnSpc>
              <a:buNone/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即使将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evict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时间设置为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，模拟器的平均延迟也会大于理论值，因为统计的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 rate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包含了驱逐操作，所以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miss rate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偏低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.(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驱逐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dirty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块写基本都会命中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zh-C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zh-CN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为了方便后续优化均采用</a:t>
            </a:r>
            <a:r>
              <a:rPr lang="en-US" altLang="zh-C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Simulated AMAT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6F01F-1FB3-4D68-AEF1-98EE4D4B25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69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6F01F-1FB3-4D68-AEF1-98EE4D4B25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1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6F01F-1FB3-4D68-AEF1-98EE4D4B25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44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6F01F-1FB3-4D68-AEF1-98EE4D4B25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8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4D4AF-A81B-3E6C-290A-DC135120A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35FDEC-B00E-BC78-94EA-E3920A7F04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8E942-67B3-0D1F-E896-1DC047423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B876B-C8AC-1DAC-4E6B-2E5D4FE75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6F01F-1FB3-4D68-AEF1-98EE4D4B25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93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1795A-3209-C3F3-CF7C-E7325DCC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9DF271-1248-5B71-2222-ABAD546EC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72399-8253-7F02-47C7-AC248B7716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815D-41E9-49FA-F0B9-51A38838F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6F01F-1FB3-4D68-AEF1-98EE4D4B25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1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AEB01-95D0-B2A3-F768-492C5A022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5CB38B-C321-A17E-8F8F-741D3081F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0F44A0-6A24-3160-0C65-3358589F19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42108-6E16-61D4-F326-DA1EFBF6C7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6F01F-1FB3-4D68-AEF1-98EE4D4B25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02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CAF06-03A8-949D-D409-5CA7F918D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57260F-3252-C0CB-E8B5-8B3844A00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56A7E1-ECB9-F909-8109-84E202BD9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F6427-E613-32D2-4570-635FB3CBC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D6F01F-1FB3-4D68-AEF1-98EE4D4B256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16E85-90B6-31DC-2981-0465ACB34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61338-71CD-B1E5-A1BD-AE2BDCDF1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0BF48-2FDF-5A80-9F13-41165A2B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3CE2-7C28-2940-24F8-F178CEFF1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E8C8-7A12-8258-43E2-CC1CBAA65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7D766-C4A7-12C3-CD8C-95F2152F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C2AC6-70F9-6EFC-B4FD-FCEC35E55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C3826-2E2C-F124-125E-0AA09DF6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1706E-0171-B003-D40F-4DA810023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3BAA-4582-879D-D1FB-85234240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79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1E25D-9846-1DA5-DF12-9975BB16E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697591-7EDF-8C11-C10D-A502E547A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8E89-7139-861A-3AEE-AF724379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6DCF5-9D29-CF9E-3478-474F6DA19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BF4F6-4235-03F5-25E1-02CC7CDE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2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90D65-6E2E-AF75-2AA6-20D09AAD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38BF5-B776-F6D3-0914-D4796FBB2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5E374-D15F-8E2F-E068-C4FF3653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29A82-AD57-1430-BEBE-53AF0BE5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57629-0AF2-1EFE-E8BA-B3C69E0E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95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7807-2995-56FF-D88C-97AF84C75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1C80-848F-FBDC-3FEB-EDE5BD534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DE84E-C04A-F5AA-5A6C-F545E2C2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90CA5-F42E-F3DF-07F0-1A26A1537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F24F4-4356-F2FB-4E05-F40D5CFA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9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6A1F9-D2ED-AD0D-6DAA-CA148B7BA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81AB2-22DA-8B14-53D2-171463F9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38912-81DA-477C-1CC3-CAF7D9F16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0A33-EC90-3496-D0B6-7DF3B6C68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61703-0E91-90EE-CC92-4303734E9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A0BAC-C4A8-AA87-DF9E-F6CF12A5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7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1CF0-015C-1D79-09BD-1D6DB2F6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E6253-AFF1-9EE6-56AC-38DBE8636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81394D-0694-502A-8743-DB5E80D56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A13EB-62D0-A96F-8236-3BB260DC12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321F3-05F2-831C-8F82-E8BA8BD7F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9DDDA2-3D16-0BF4-E564-D1CB03A8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FBDA-AD46-C6A2-029A-9882DFBBA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BCB69-A86E-3F78-8E14-9E5267A3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00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F78A-E5EF-D1A0-9C6A-F9C9D2B4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8E349-EEED-4058-7BFE-F27214186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62F85-57CE-4B5B-920A-A8740993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79EBF-57A3-0118-A019-767598AC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63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CCF4B2-CBEE-2F68-441C-66C17492B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5A68B1-42CD-A41C-A077-4E1DA946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2ED26-2AAF-4CF1-9331-2E1E737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05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D2C3-D630-23CE-5A75-E2604429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047F3-3D05-B6AC-29B5-A14FE778C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4EE47-1EE7-6DF9-45B5-DFB9766A7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5DD45-39EB-E741-B7B9-0514F9106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55FB6-B0A6-4ACA-05A1-26F8240B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C08B4-58CF-59A4-7DBC-B50205D45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5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7F31-E7F8-8DC0-E52E-5A5C0B7F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70A30-689A-B9E5-C48A-B44B4B9D2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C7098C-5F1C-B645-8D90-F25A4AC09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C808E-BD9A-D9E8-0AD8-1D524E1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C8217-BFD9-6824-28E5-B6D2BC11F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DE227-119D-5867-264D-4362D107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53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9A57D-9542-1D5B-B53A-AE4B5B51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13520-08A4-D5AA-E14E-44DB8B200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37B01-857A-F534-80CF-FFA15E8217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321FF-C06C-4FAD-A25A-2EE916860EA9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88845-FD2F-F1E4-8662-280A758BE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3B26E-7443-B1F9-B214-84C8AA6A9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CD99-9C70-4E7D-A783-BAC8BD51F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FB77-A8B3-7330-02FB-6CE7F1379A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3-2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996364-DC42-1CB4-87F0-0FF0A48FC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张佳豪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808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L2 Metrics Comparison (02-stream trace)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L2 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Coverage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Prefetch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49.9877%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99.9567%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25.19%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66.6462%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99.9351%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74.9775%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99.9134%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B661A6E-1486-B07E-4762-8FB107EA3D49}"/>
              </a:ext>
            </a:extLst>
          </p:cNvPr>
          <p:cNvSpPr txBox="1"/>
          <p:nvPr/>
        </p:nvSpPr>
        <p:spPr>
          <a:xfrm>
            <a:off x="766354" y="6287589"/>
            <a:ext cx="545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</a:t>
            </a:r>
            <a:r>
              <a:rPr lang="zh-CN" altLang="en-US" dirty="0"/>
              <a:t>中</a:t>
            </a:r>
            <a:r>
              <a:rPr lang="en-US" altLang="zh-CN" dirty="0"/>
              <a:t>(XY)</a:t>
            </a:r>
            <a:r>
              <a:rPr lang="zh-CN" altLang="en-US" dirty="0"/>
              <a:t>表示含访问的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L1</a:t>
            </a:r>
            <a:r>
              <a:rPr lang="zh-CN" altLang="en-US" dirty="0"/>
              <a:t>预取</a:t>
            </a:r>
            <a:r>
              <a:rPr lang="en-US" altLang="zh-CN" dirty="0"/>
              <a:t>X</a:t>
            </a:r>
            <a:r>
              <a:rPr lang="zh-CN" altLang="en-US" dirty="0"/>
              <a:t>行，</a:t>
            </a:r>
            <a:r>
              <a:rPr lang="en-US" altLang="zh-CN" dirty="0"/>
              <a:t>L2</a:t>
            </a:r>
            <a:r>
              <a:rPr lang="zh-CN" altLang="en-US" dirty="0"/>
              <a:t>预取</a:t>
            </a:r>
            <a:r>
              <a:rPr lang="en-US" altLang="zh-CN" dirty="0"/>
              <a:t>Y</a:t>
            </a:r>
            <a:r>
              <a:rPr lang="zh-CN" altLang="en-US" dirty="0"/>
              <a:t>行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Combined Metrics (01-mcf trace)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C895A-D1ED-0136-AAE2-F0C58B4403F9}"/>
              </a:ext>
            </a:extLst>
          </p:cNvPr>
          <p:cNvSpPr txBox="1"/>
          <p:nvPr/>
        </p:nvSpPr>
        <p:spPr>
          <a:xfrm>
            <a:off x="766354" y="6287589"/>
            <a:ext cx="545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</a:t>
            </a:r>
            <a:r>
              <a:rPr lang="zh-CN" altLang="en-US" dirty="0"/>
              <a:t>中</a:t>
            </a:r>
            <a:r>
              <a:rPr lang="en-US" altLang="zh-CN" dirty="0"/>
              <a:t>(XY)</a:t>
            </a:r>
            <a:r>
              <a:rPr lang="zh-CN" altLang="en-US" dirty="0"/>
              <a:t>表示含访问的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L1</a:t>
            </a:r>
            <a:r>
              <a:rPr lang="zh-CN" altLang="en-US" dirty="0"/>
              <a:t>预取</a:t>
            </a:r>
            <a:r>
              <a:rPr lang="en-US" altLang="zh-CN" dirty="0"/>
              <a:t>X</a:t>
            </a:r>
            <a:r>
              <a:rPr lang="zh-CN" altLang="en-US" dirty="0"/>
              <a:t>行，</a:t>
            </a:r>
            <a:r>
              <a:rPr lang="en-US" altLang="zh-CN" dirty="0"/>
              <a:t>L2</a:t>
            </a:r>
            <a:r>
              <a:rPr lang="zh-CN" altLang="en-US" dirty="0"/>
              <a:t>预取</a:t>
            </a:r>
            <a:r>
              <a:rPr lang="en-US" altLang="zh-CN" dirty="0"/>
              <a:t>Y</a:t>
            </a:r>
            <a:r>
              <a:rPr lang="zh-CN" altLang="en-US" dirty="0"/>
              <a:t>行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FE51338-8031-14D3-4396-EF83DA228C58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28715130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630350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5199347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083045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0035503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3816776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5631107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558655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Configuration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Miss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Miss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Coverage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Prefetch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Coverage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Prefetch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8187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11 (Base)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20.05%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39.61%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173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22 (Opt1)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14.81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18.59%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26.86%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0.253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0.231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627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33 (Opt1)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13.99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17.80%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20.87%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04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44 (Opt1)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13.64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17.63%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16.85%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0.538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4013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Combined Metrics (02-stream trace)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FE81B0-5BEE-A2D2-DB91-9CCBDA67A356}"/>
              </a:ext>
            </a:extLst>
          </p:cNvPr>
          <p:cNvSpPr txBox="1"/>
          <p:nvPr/>
        </p:nvSpPr>
        <p:spPr>
          <a:xfrm>
            <a:off x="766354" y="6287589"/>
            <a:ext cx="545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</a:t>
            </a:r>
            <a:r>
              <a:rPr lang="zh-CN" altLang="en-US" dirty="0"/>
              <a:t>中</a:t>
            </a:r>
            <a:r>
              <a:rPr lang="en-US" altLang="zh-CN" dirty="0"/>
              <a:t>(XY)</a:t>
            </a:r>
            <a:r>
              <a:rPr lang="zh-CN" altLang="en-US" dirty="0"/>
              <a:t>表示含访问的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L1</a:t>
            </a:r>
            <a:r>
              <a:rPr lang="zh-CN" altLang="en-US" dirty="0"/>
              <a:t>预取</a:t>
            </a:r>
            <a:r>
              <a:rPr lang="en-US" altLang="zh-CN" dirty="0"/>
              <a:t>X</a:t>
            </a:r>
            <a:r>
              <a:rPr lang="zh-CN" altLang="en-US" dirty="0"/>
              <a:t>行，</a:t>
            </a:r>
            <a:r>
              <a:rPr lang="en-US" altLang="zh-CN" dirty="0"/>
              <a:t>L2</a:t>
            </a:r>
            <a:r>
              <a:rPr lang="zh-CN" altLang="en-US" dirty="0"/>
              <a:t>预取</a:t>
            </a:r>
            <a:r>
              <a:rPr lang="en-US" altLang="zh-CN" dirty="0"/>
              <a:t>Y</a:t>
            </a:r>
            <a:r>
              <a:rPr lang="zh-CN" altLang="en-US" dirty="0"/>
              <a:t>行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D52BD9-551A-ACF1-CD0E-9C8F4D14F07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97993914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82475660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30402390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91929345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0450766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93708614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7745835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736933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Configuration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Miss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Miss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Coverage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Prefetch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Coverage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Prefetch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708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11 (Base)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11.34%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75.52%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2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22 (Opt1)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10.84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5.67%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37.76%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7704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33 (Opt1)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3.78%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25.18%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0.667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5227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44 (Opt1)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2.84%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18.88%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03252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D7CE7-38A1-237F-DAFD-AB8DCF3E0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A04BF-3190-4AD0-73B8-2F377C88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nextline</a:t>
            </a:r>
            <a:r>
              <a:rPr lang="zh-CN" altLang="en-US" dirty="0"/>
              <a:t>预取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B9272-4ED5-5B33-50F7-57A1C52A2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Nexline</a:t>
            </a:r>
            <a:r>
              <a:rPr lang="zh-CN" altLang="en-US" dirty="0"/>
              <a:t>预取采用</a:t>
            </a:r>
            <a:r>
              <a:rPr lang="en-US" altLang="zh-CN" dirty="0"/>
              <a:t>miss</a:t>
            </a:r>
            <a:r>
              <a:rPr lang="zh-CN" altLang="en-US" dirty="0"/>
              <a:t>时预取后</a:t>
            </a:r>
            <a:r>
              <a:rPr lang="en-US" altLang="zh-CN" dirty="0"/>
              <a:t>n</a:t>
            </a:r>
            <a:r>
              <a:rPr lang="zh-CN" altLang="en-US" dirty="0"/>
              <a:t>行的实现</a:t>
            </a:r>
            <a:endParaRPr lang="en-US" altLang="zh-CN" dirty="0"/>
          </a:p>
          <a:p>
            <a:r>
              <a:rPr lang="zh-CN" altLang="en-US" dirty="0"/>
              <a:t>使用各预取四行的设置</a:t>
            </a:r>
            <a:endParaRPr lang="en-US" altLang="zh-CN" dirty="0"/>
          </a:p>
          <a:p>
            <a:endParaRPr lang="en-US" dirty="0"/>
          </a:p>
          <a:p>
            <a:r>
              <a:rPr lang="en-US" dirty="0"/>
              <a:t>AMAT</a:t>
            </a:r>
            <a:r>
              <a:rPr lang="zh-CN" altLang="en-US" dirty="0"/>
              <a:t>分别有</a:t>
            </a:r>
            <a:r>
              <a:rPr lang="en-US" dirty="0"/>
              <a:t>1.18x</a:t>
            </a:r>
            <a:r>
              <a:rPr lang="zh-CN" altLang="en-US" dirty="0"/>
              <a:t>和</a:t>
            </a:r>
            <a:r>
              <a:rPr lang="en-US" altLang="zh-CN" dirty="0"/>
              <a:t>2.70</a:t>
            </a:r>
            <a:r>
              <a:rPr lang="en-US" dirty="0"/>
              <a:t>x</a:t>
            </a:r>
            <a:r>
              <a:rPr lang="zh-CN" altLang="en-US" dirty="0"/>
              <a:t>的提升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80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5BA5-268D-CFF0-5D02-7615B8AB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6FF8-27A5-011A-36A5-CD2FA2E9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B5A55-FC73-458A-6A11-5CE4703EB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trace</a:t>
            </a:r>
            <a:r>
              <a:rPr lang="zh-CN" altLang="en-US" dirty="0"/>
              <a:t>中每次请求间隔</a:t>
            </a:r>
            <a:r>
              <a:rPr lang="en-US" altLang="zh-CN" dirty="0"/>
              <a:t>3</a:t>
            </a:r>
            <a:r>
              <a:rPr lang="zh-CN" altLang="en-US" dirty="0"/>
              <a:t>个周期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8064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01-mcf-gem5-xcg.trace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496423"/>
              </p:ext>
            </p:extLst>
          </p:nvPr>
        </p:nvGraphicFramePr>
        <p:xfrm>
          <a:off x="1366684" y="1932039"/>
          <a:ext cx="9055512" cy="3731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38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3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6268">
                <a:tc>
                  <a:txBody>
                    <a:bodyPr/>
                    <a:lstStyle/>
                    <a:p>
                      <a:r>
                        <a:rPr sz="1400" b="1"/>
                        <a:t>MSHR (L1, 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/>
                        <a:t>L1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/>
                        <a:t>L2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/>
                        <a:t>Avg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6268">
                <a:tc>
                  <a:txBody>
                    <a:bodyPr/>
                    <a:lstStyle/>
                    <a:p>
                      <a:r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6268">
                <a:tc>
                  <a:txBody>
                    <a:bodyPr/>
                    <a:lstStyle/>
                    <a:p>
                      <a:r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268">
                <a:tc>
                  <a:txBody>
                    <a:bodyPr/>
                    <a:lstStyle/>
                    <a:p>
                      <a:r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11.61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6268">
                <a:tc>
                  <a:txBody>
                    <a:bodyPr/>
                    <a:lstStyle/>
                    <a:p>
                      <a:r>
                        <a:t>4,8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8.26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02-stream-gem5-xaa.trace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47463"/>
              </p:ext>
            </p:extLst>
          </p:nvPr>
        </p:nvGraphicFramePr>
        <p:xfrm>
          <a:off x="1406012" y="2118850"/>
          <a:ext cx="9488128" cy="3888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2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2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72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7732">
                <a:tc>
                  <a:txBody>
                    <a:bodyPr/>
                    <a:lstStyle/>
                    <a:p>
                      <a:r>
                        <a:rPr sz="1400" b="1"/>
                        <a:t>MSHR (L1, 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/>
                        <a:t>L1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/>
                        <a:t>L2 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400" b="1"/>
                        <a:t>Avg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7732">
                <a:tc>
                  <a:txBody>
                    <a:bodyPr/>
                    <a:lstStyle/>
                    <a:p>
                      <a:r>
                        <a:rPr dirty="0"/>
                        <a:t>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7732">
                <a:tc>
                  <a:txBody>
                    <a:bodyPr/>
                    <a:lstStyle/>
                    <a:p>
                      <a:r>
                        <a:t>1,2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7732">
                <a:tc>
                  <a:txBody>
                    <a:bodyPr/>
                    <a:lstStyle/>
                    <a:p>
                      <a:r>
                        <a:t>2,4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7732">
                <a:tc>
                  <a:txBody>
                    <a:bodyPr/>
                    <a:lstStyle/>
                    <a:p>
                      <a:r>
                        <a:t>4,8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5C527-69FC-25D3-32C6-DDC700595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0B2F-30CD-8DC0-1946-52D492A12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Non-Blocking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8E1ED-60E2-BDD0-EEBA-16A84841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</a:t>
            </a:r>
            <a:r>
              <a:rPr lang="en-US" altLang="zh-CN" dirty="0"/>
              <a:t>trace</a:t>
            </a:r>
            <a:r>
              <a:rPr lang="zh-CN" altLang="en-US" dirty="0"/>
              <a:t>中每次请求间隔</a:t>
            </a:r>
            <a:r>
              <a:rPr lang="en-US" altLang="zh-CN" dirty="0"/>
              <a:t>3</a:t>
            </a:r>
            <a:r>
              <a:rPr lang="zh-CN" altLang="en-US" dirty="0"/>
              <a:t>个周期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采取</a:t>
            </a:r>
            <a:r>
              <a:rPr lang="en-US" altLang="zh-CN" dirty="0"/>
              <a:t>L1 4</a:t>
            </a:r>
            <a:r>
              <a:rPr lang="zh-CN" altLang="en-US" dirty="0"/>
              <a:t>个</a:t>
            </a:r>
            <a:r>
              <a:rPr lang="en-US" altLang="zh-CN" dirty="0"/>
              <a:t>MSHR, L2 8</a:t>
            </a:r>
            <a:r>
              <a:rPr lang="zh-CN" altLang="en-US" dirty="0"/>
              <a:t>个</a:t>
            </a:r>
            <a:r>
              <a:rPr lang="en-US" altLang="zh-CN" dirty="0"/>
              <a:t>MSHR</a:t>
            </a:r>
            <a:r>
              <a:rPr lang="zh-CN" altLang="en-US" dirty="0"/>
              <a:t>的配置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AMAT</a:t>
            </a:r>
            <a:r>
              <a:rPr lang="zh-CN" altLang="en-US" dirty="0"/>
              <a:t>分别有</a:t>
            </a:r>
            <a:r>
              <a:rPr lang="en-US" altLang="zh-CN" dirty="0"/>
              <a:t>1.95x</a:t>
            </a:r>
            <a:r>
              <a:rPr lang="zh-CN" altLang="en-US" dirty="0"/>
              <a:t>和</a:t>
            </a:r>
            <a:r>
              <a:rPr lang="en-US" altLang="zh-CN" dirty="0"/>
              <a:t>3.50x</a:t>
            </a:r>
            <a:r>
              <a:rPr lang="zh-CN" altLang="en-US" dirty="0"/>
              <a:t>的提升</a:t>
            </a:r>
            <a:endParaRPr lang="en-US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1026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AE7E7-70FA-9853-4053-CEBACC8C6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A95E5-4A1A-EA26-4401-8B4280D90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Victim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6DF04-54BC-7546-84B4-66E7B61E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106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Victim Cache Impact - 01-mcf Trace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VC Size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VC Size =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L1 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Victim Cache Hit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Victim Cache Hit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L2 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Main Memory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22354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Main Memory Writes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Total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3737713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3636223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Average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757EB-84DF-ABBC-DC6B-9CE7C93E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A688-69D5-B0B6-C73B-A3AC82BCD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Cache</a:t>
            </a:r>
            <a:r>
              <a:rPr lang="zh-CN" altLang="en-US" dirty="0"/>
              <a:t>参数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优化前测试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消融优化</a:t>
            </a:r>
            <a:endParaRPr lang="en-US" altLang="zh-CN" dirty="0"/>
          </a:p>
          <a:p>
            <a:pPr lvl="1"/>
            <a:r>
              <a:rPr lang="en-US" altLang="zh-CN" dirty="0" err="1"/>
              <a:t>nextline</a:t>
            </a:r>
            <a:r>
              <a:rPr lang="zh-CN" altLang="en-US" dirty="0"/>
              <a:t>预取</a:t>
            </a:r>
            <a:endParaRPr lang="en-US" altLang="zh-CN" dirty="0"/>
          </a:p>
          <a:p>
            <a:pPr lvl="1"/>
            <a:r>
              <a:rPr lang="en-US" dirty="0"/>
              <a:t>Non-Blocking Cache</a:t>
            </a:r>
          </a:p>
          <a:p>
            <a:pPr lvl="1"/>
            <a:r>
              <a:rPr lang="en-US" altLang="zh-CN" dirty="0"/>
              <a:t>Victim Cache</a:t>
            </a:r>
          </a:p>
          <a:p>
            <a:pPr lvl="1"/>
            <a:r>
              <a:rPr lang="en-US" altLang="zh-CN" dirty="0"/>
              <a:t>stride prefetch</a:t>
            </a:r>
          </a:p>
          <a:p>
            <a:pPr lvl="1"/>
            <a:r>
              <a:rPr lang="zh-CN" altLang="en-US" dirty="0"/>
              <a:t>没有尝试的策略</a:t>
            </a:r>
            <a:r>
              <a:rPr lang="en-US" altLang="zh-CN" dirty="0"/>
              <a:t>:Eviction Policy, Bypass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最终优化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044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Victim Cache Impact - 02-stream Trace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VC Size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VC Size =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L1 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Victim Cache Hit 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Victim Cache Hit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L2 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75.03%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Main Memory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Main Memory Writes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Total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3043008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3065698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Average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9313A-8F33-3528-DC52-9776DA382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5F8F3-CA51-C678-FD26-9EBEDF60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Victim Cache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274E-7345-90E6-49C2-FA78C314A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没有用</a:t>
            </a:r>
            <a:endParaRPr lang="en-US" altLang="zh-CN" dirty="0"/>
          </a:p>
          <a:p>
            <a:r>
              <a:rPr lang="en-US" altLang="zh-CN" dirty="0"/>
              <a:t>LRU</a:t>
            </a:r>
            <a:r>
              <a:rPr lang="zh-CN" altLang="en-US" dirty="0"/>
              <a:t>在当前的</a:t>
            </a:r>
            <a:r>
              <a:rPr lang="en-US" altLang="zh-CN" dirty="0"/>
              <a:t>cache</a:t>
            </a:r>
            <a:r>
              <a:rPr lang="zh-CN" altLang="en-US" dirty="0"/>
              <a:t>配置和测试数据上工作的很好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8598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2A5E2-4ABA-5B2E-1F24-02AC1E47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BD3BD-6758-7C1E-0AA4-73A7C9800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Stride</a:t>
            </a:r>
            <a:r>
              <a:rPr lang="zh-CN" altLang="en-US" dirty="0"/>
              <a:t>预取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37BCA-A8B4-E4AF-EBAD-02178D54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根据最近两次访存的</a:t>
            </a:r>
            <a:r>
              <a:rPr lang="en-US" altLang="zh-CN" dirty="0"/>
              <a:t>stride</a:t>
            </a:r>
            <a:r>
              <a:rPr lang="zh-CN" altLang="en-US" dirty="0"/>
              <a:t>和方向预取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519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01-mcf Dataset Prefetch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5304F6-584C-5E43-2F75-A408072B8D5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65050198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38083170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2983442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23549013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418753631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63460860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85482969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1840768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Configuration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Miss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Miss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Coverage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Prefetch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Coverage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Prefetch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565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11 (Base)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16.07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20.05%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39.61%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407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22 (Opt4)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15.06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18.65%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44.76%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0.154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909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33 (Opt4)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15.03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18.37%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43.52%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0.193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12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44 (Opt4)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15.49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18.25%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44.95%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0.346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0.158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58313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02-stream Dataset Prefetch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B187EBA-2228-71A4-1187-8FCF4C0616D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/>
              <a:tblGrid>
                <a:gridCol w="1314450">
                  <a:extLst>
                    <a:ext uri="{9D8B030D-6E8A-4147-A177-3AD203B41FA5}">
                      <a16:colId xmlns:a16="http://schemas.microsoft.com/office/drawing/2014/main" val="1854952326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64316491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1454953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3927943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90527544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0536611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690731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7013659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Configuration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AMAT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Miss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Miss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Coverage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L1 Prefetch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Coverage Rate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L2 Prefetch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338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11 (Base)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18.68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11.34%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75.52%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N/A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1604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22 (Opt4)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10.70%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59.06%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0.473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0.228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774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33 (Opt4)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13.82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11.09%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50.56%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0.113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2511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44 (Opt4)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12.83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11.01%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50.83%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0.120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0.072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0.318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19382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2903C-6C61-C9E6-54D8-2933C1478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F78D1-EB3E-119E-E5F0-1B7FCB65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Stride</a:t>
            </a:r>
            <a:r>
              <a:rPr lang="zh-CN" altLang="en-US" dirty="0"/>
              <a:t>预取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F8A0A-27E0-AFE8-63E2-5A903AECC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根据最近两次失效的</a:t>
            </a:r>
            <a:r>
              <a:rPr lang="en-US" altLang="zh-CN" dirty="0"/>
              <a:t>stride</a:t>
            </a:r>
            <a:r>
              <a:rPr lang="zh-CN" altLang="en-US" dirty="0"/>
              <a:t>和方向预取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L1&amp;L2</a:t>
            </a:r>
            <a:r>
              <a:rPr lang="zh-CN" altLang="en-US" dirty="0"/>
              <a:t>预取</a:t>
            </a:r>
            <a:r>
              <a:rPr lang="en-US" altLang="zh-CN" dirty="0"/>
              <a:t>4</a:t>
            </a:r>
            <a:r>
              <a:rPr lang="zh-CN" altLang="en-US" dirty="0"/>
              <a:t>行，</a:t>
            </a:r>
            <a:r>
              <a:rPr lang="en-US" dirty="0"/>
              <a:t>AMAT</a:t>
            </a:r>
            <a:r>
              <a:rPr lang="zh-CN" altLang="en-US" dirty="0"/>
              <a:t>分别有</a:t>
            </a:r>
            <a:r>
              <a:rPr lang="en-US" dirty="0"/>
              <a:t>1.04x</a:t>
            </a:r>
            <a:r>
              <a:rPr lang="zh-CN" altLang="en-US" dirty="0"/>
              <a:t>和</a:t>
            </a:r>
            <a:r>
              <a:rPr lang="en-US" altLang="zh-CN" dirty="0"/>
              <a:t>1.46</a:t>
            </a:r>
            <a:r>
              <a:rPr lang="en-US" dirty="0"/>
              <a:t>x</a:t>
            </a:r>
            <a:r>
              <a:rPr lang="zh-CN" altLang="en-US" dirty="0"/>
              <a:t>的提升</a:t>
            </a:r>
            <a:endParaRPr lang="en-US" altLang="zh-CN" dirty="0"/>
          </a:p>
          <a:p>
            <a:r>
              <a:rPr lang="zh-CN" altLang="en-US" dirty="0"/>
              <a:t>不如</a:t>
            </a:r>
            <a:r>
              <a:rPr lang="en-US" altLang="zh-CN" dirty="0" err="1"/>
              <a:t>nextline</a:t>
            </a:r>
            <a:endParaRPr lang="en-US" dirty="0"/>
          </a:p>
          <a:p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77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25F0-E28F-86BD-4E56-4BDFA661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Eviction Policy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B183-64A6-F228-2844-2ECBBEA65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通过前面</a:t>
            </a:r>
            <a:r>
              <a:rPr lang="en-US" altLang="zh-CN" dirty="0"/>
              <a:t>victim cache</a:t>
            </a:r>
            <a:r>
              <a:rPr lang="zh-CN" altLang="en-US" dirty="0"/>
              <a:t>的数据可以看到</a:t>
            </a:r>
            <a:r>
              <a:rPr lang="en-US" altLang="zh-CN" dirty="0"/>
              <a:t>LRU</a:t>
            </a:r>
            <a:r>
              <a:rPr lang="zh-CN" altLang="en-US" dirty="0"/>
              <a:t>已经满足需求，所有没有实现其它驱逐策略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287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38EAD-62D3-8DC2-4859-FAFAC18BA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59F94-FE22-CF23-2109-DE363B05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Bypassing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E508-35BE-B505-9D6E-517F714CE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实际上破坏了原本的多级缓存模型，一致性不好保证</a:t>
            </a:r>
            <a:r>
              <a:rPr lang="en-US" altLang="zh-CN" dirty="0"/>
              <a:t>(?</a:t>
            </a:r>
            <a:r>
              <a:rPr lang="zh-CN" altLang="en-US" dirty="0"/>
              <a:t>跳过了一个在</a:t>
            </a:r>
            <a:r>
              <a:rPr lang="en-US" altLang="zh-CN" dirty="0"/>
              <a:t>cache</a:t>
            </a:r>
            <a:r>
              <a:rPr lang="zh-CN" altLang="en-US" dirty="0"/>
              <a:t>中</a:t>
            </a:r>
            <a:r>
              <a:rPr lang="en-US" altLang="zh-CN" dirty="0"/>
              <a:t>dirty</a:t>
            </a:r>
            <a:r>
              <a:rPr lang="zh-CN" altLang="en-US" dirty="0"/>
              <a:t>的块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难以识别局部性差的访存模式</a:t>
            </a:r>
            <a:r>
              <a:rPr lang="en-US" altLang="zh-CN" dirty="0"/>
              <a:t>(stride prefetch</a:t>
            </a:r>
            <a:r>
              <a:rPr lang="zh-CN" altLang="en-US" dirty="0"/>
              <a:t>可以看出访存模式并不好识别</a:t>
            </a:r>
            <a:r>
              <a:rPr lang="en-US" altLang="zh-CN" dirty="0"/>
              <a:t>)</a:t>
            </a:r>
          </a:p>
          <a:p>
            <a:endParaRPr lang="en-US" dirty="0"/>
          </a:p>
          <a:p>
            <a:r>
              <a:rPr lang="zh-CN" altLang="en-US" dirty="0"/>
              <a:t>感觉会比较适合有信息的情况，比如编译器发现某些数据只会读一遍，用专门的指令跳过</a:t>
            </a:r>
            <a:r>
              <a:rPr lang="en-US" altLang="zh-CN" dirty="0"/>
              <a:t>cache; </a:t>
            </a:r>
            <a:r>
              <a:rPr lang="zh-CN" altLang="en-US" dirty="0"/>
              <a:t>在线识别太复杂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所以没有实现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514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CD5E-5215-3CED-62B4-9EAB1721A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14203-E206-CD29-9DAB-42F9FA37A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L1</a:t>
            </a:r>
            <a:r>
              <a:rPr lang="zh-CN" altLang="en-US" dirty="0"/>
              <a:t>，</a:t>
            </a:r>
            <a:r>
              <a:rPr lang="en-US" altLang="zh-CN" dirty="0"/>
              <a:t>L2</a:t>
            </a:r>
            <a:r>
              <a:rPr lang="zh-CN" altLang="en-US" dirty="0"/>
              <a:t>预取后四行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Non-Blocking Cache L1 4 MSHR,  L2 8 MSHR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Overhead: </a:t>
            </a:r>
            <a:r>
              <a:rPr lang="zh-CN" altLang="en-US" dirty="0"/>
              <a:t>预取逻辑</a:t>
            </a:r>
            <a:r>
              <a:rPr lang="en-US" altLang="zh-CN" dirty="0"/>
              <a:t>+</a:t>
            </a:r>
            <a:r>
              <a:rPr lang="zh-CN" altLang="en-US" dirty="0"/>
              <a:t>额外</a:t>
            </a:r>
            <a:r>
              <a:rPr lang="en-US" altLang="zh-CN" dirty="0" err="1"/>
              <a:t>MissRate</a:t>
            </a:r>
            <a:r>
              <a:rPr lang="en-US" altLang="zh-CN" dirty="0"/>
              <a:t> * 3</a:t>
            </a:r>
            <a:r>
              <a:rPr lang="zh-CN" altLang="en-US" dirty="0"/>
              <a:t>的线路带宽</a:t>
            </a:r>
            <a:r>
              <a:rPr lang="en-US" altLang="zh-CN" dirty="0"/>
              <a:t>+12 </a:t>
            </a:r>
            <a:r>
              <a:rPr lang="en-US" altLang="zh-CN" dirty="0" err="1"/>
              <a:t>MSHR+Non-Blocking</a:t>
            </a:r>
            <a:r>
              <a:rPr lang="zh-CN" altLang="en-US" dirty="0"/>
              <a:t>的处理逻辑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13215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057700"/>
              </p:ext>
            </p:extLst>
          </p:nvPr>
        </p:nvGraphicFramePr>
        <p:xfrm>
          <a:off x="2057400" y="0"/>
          <a:ext cx="8772525" cy="682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9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8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641">
                <a:tc>
                  <a:txBody>
                    <a:bodyPr/>
                    <a:lstStyle/>
                    <a:p>
                      <a:r>
                        <a:rPr sz="100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01-mcf Trace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02-stream Trace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L1 Total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181708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113651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L1 Total Read Misses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37468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3081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L1 Total Writes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50903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49245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L1 Total Write Misses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3542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1541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L1 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17.63%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2.84%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 dirty="0"/>
                        <a:t>Prefetch Count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89027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13863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Prefetch Cover Count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98865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125952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Prefetch Hit Count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13296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13851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 dirty="0"/>
                        <a:t>Coverage Rate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0.425023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0.773205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 dirty="0"/>
                        <a:t>Prefetch Accuracy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0.149348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0.999134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Hit Under Miss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25527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4622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MSHR Coverage Rate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L2 Total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130037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18485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L2 Total Read Misses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24113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4622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L2 Total Writes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13025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5990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L2 Total Write Misses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L2 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16.85%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18.88%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Prefetch Count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40678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13863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Prefetch Cover Count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77020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18353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Prefetch Hit Count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38582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13863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Coverage Rate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0.538368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0.749867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Prefetch Accuracy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0.948473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Hit Under Miss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8506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4621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MSHR Coverage Rate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Main Memory Total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64791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18485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Main Memory Total Writes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/>
                        <a:t>4624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242641">
                <a:tc>
                  <a:txBody>
                    <a:bodyPr/>
                    <a:lstStyle/>
                    <a:p>
                      <a:r>
                        <a:rPr sz="1000"/>
                        <a:t>Average Latency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6.99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 dirty="0"/>
                        <a:t>3.0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B4FFA-17E8-6AA5-8184-F2976CBDC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61FBE-C185-111A-67DC-7E9B0A60D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  <a:r>
              <a:rPr lang="zh-CN" altLang="en-US" dirty="0"/>
              <a:t>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65402-CC44-50AD-98CF-038B3995E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zh-CN" altLang="en-US" dirty="0">
                <a:latin typeface="Consolas" panose="020B0609020204030204" pitchFamily="49" charset="0"/>
              </a:rPr>
              <a:t>使用提供的镜像安装</a:t>
            </a:r>
            <a:r>
              <a:rPr lang="en-US" altLang="zh-CN" dirty="0" err="1">
                <a:latin typeface="Consolas" panose="020B0609020204030204" pitchFamily="49" charset="0"/>
              </a:rPr>
              <a:t>gcc-multilib</a:t>
            </a:r>
            <a:r>
              <a:rPr lang="zh-CN" altLang="en-US" dirty="0">
                <a:latin typeface="Consolas" panose="020B0609020204030204" pitchFamily="49" charset="0"/>
              </a:rPr>
              <a:t>和</a:t>
            </a:r>
            <a:r>
              <a:rPr lang="en-US" altLang="zh-CN" dirty="0">
                <a:latin typeface="Consolas" panose="020B0609020204030204" pitchFamily="49" charset="0"/>
              </a:rPr>
              <a:t>g++-</a:t>
            </a:r>
            <a:r>
              <a:rPr lang="en-US" altLang="zh-CN" dirty="0" err="1">
                <a:latin typeface="Consolas" panose="020B0609020204030204" pitchFamily="49" charset="0"/>
              </a:rPr>
              <a:t>multilib</a:t>
            </a:r>
            <a:endParaRPr lang="en-US" altLang="zh-CN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zh-CN" altLang="en-US" dirty="0">
                <a:latin typeface="Consolas" panose="020B0609020204030204" pitchFamily="49" charset="0"/>
              </a:rPr>
              <a:t>编译</a:t>
            </a:r>
            <a:r>
              <a:rPr lang="en-US" altLang="zh-CN" dirty="0">
                <a:latin typeface="Consolas" panose="020B0609020204030204" pitchFamily="49" charset="0"/>
              </a:rPr>
              <a:t>cacti</a:t>
            </a:r>
            <a:r>
              <a:rPr lang="zh-CN" altLang="en-US" dirty="0">
                <a:latin typeface="Consolas" panose="020B0609020204030204" pitchFamily="49" charset="0"/>
              </a:rPr>
              <a:t>并按照配置修改</a:t>
            </a:r>
            <a:r>
              <a:rPr lang="en-US" altLang="zh-CN" dirty="0" err="1">
                <a:latin typeface="Consolas" panose="020B0609020204030204" pitchFamily="49" charset="0"/>
              </a:rPr>
              <a:t>cache.cfg</a:t>
            </a:r>
            <a:r>
              <a:rPr lang="zh-CN" altLang="en-US" dirty="0">
                <a:latin typeface="Consolas" panose="020B0609020204030204" pitchFamily="49" charset="0"/>
              </a:rPr>
              <a:t>文件运行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314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FBFA-D16E-2685-66A2-A6C07610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A47E-38F1-4257-8835-91F2E3737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最终优化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36CB-82C9-2C98-7951-CD49D593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L1</a:t>
            </a:r>
            <a:r>
              <a:rPr lang="zh-CN" altLang="en-US" dirty="0"/>
              <a:t>，</a:t>
            </a:r>
            <a:r>
              <a:rPr lang="en-US" altLang="zh-CN" dirty="0"/>
              <a:t>L2</a:t>
            </a:r>
            <a:r>
              <a:rPr lang="zh-CN" altLang="en-US" dirty="0"/>
              <a:t>预取后四行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Non-Blocking Cache L1 4 MSHR,  L2 8 MSHR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Overhead: </a:t>
            </a:r>
            <a:r>
              <a:rPr lang="zh-CN" altLang="en-US" dirty="0"/>
              <a:t>预取逻辑</a:t>
            </a:r>
            <a:r>
              <a:rPr lang="en-US" altLang="zh-CN" dirty="0"/>
              <a:t>+</a:t>
            </a:r>
            <a:r>
              <a:rPr lang="zh-CN" altLang="en-US" dirty="0"/>
              <a:t>额外</a:t>
            </a:r>
            <a:r>
              <a:rPr lang="en-US" altLang="zh-CN" dirty="0" err="1"/>
              <a:t>MissRate</a:t>
            </a:r>
            <a:r>
              <a:rPr lang="en-US" altLang="zh-CN" dirty="0"/>
              <a:t> * 3</a:t>
            </a:r>
            <a:r>
              <a:rPr lang="zh-CN" altLang="en-US" dirty="0"/>
              <a:t>的线路带宽</a:t>
            </a:r>
            <a:r>
              <a:rPr lang="en-US" altLang="zh-CN" dirty="0"/>
              <a:t>+12 </a:t>
            </a:r>
            <a:r>
              <a:rPr lang="en-US" altLang="zh-CN" dirty="0" err="1"/>
              <a:t>MSHR+Non-Blocking</a:t>
            </a:r>
            <a:r>
              <a:rPr lang="zh-CN" altLang="en-US" dirty="0"/>
              <a:t>的处理逻辑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优化为</a:t>
            </a:r>
            <a:r>
              <a:rPr lang="en-US" altLang="zh-CN" dirty="0"/>
              <a:t>2.30x</a:t>
            </a:r>
            <a:r>
              <a:rPr lang="zh-CN" altLang="en-US" dirty="0"/>
              <a:t>和</a:t>
            </a:r>
            <a:r>
              <a:rPr lang="en-US" altLang="zh-CN" dirty="0"/>
              <a:t>6.23x</a:t>
            </a:r>
          </a:p>
        </p:txBody>
      </p:sp>
    </p:spTree>
    <p:extLst>
      <p:ext uri="{BB962C8B-B14F-4D97-AF65-F5344CB8AC3E}">
        <p14:creationId xmlns:p14="http://schemas.microsoft.com/office/powerpoint/2010/main" val="1410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F1DD-9410-0CE7-C834-5385CB59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</a:t>
            </a:r>
            <a:r>
              <a:rPr lang="zh-CN" altLang="en-US" dirty="0"/>
              <a:t>参数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D388C-C334-4B39-91CD-11C857916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endParaRPr lang="en-US" altLang="zh-CN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默认配置下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,32</a:t>
            </a:r>
            <a:r>
              <a:rPr lang="en-US" b="0" dirty="0">
                <a:effectLst/>
                <a:latin typeface="Consolas" panose="020B0609020204030204" pitchFamily="49" charset="0"/>
              </a:rPr>
              <a:t>nm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工艺节点下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effectLst/>
                <a:latin typeface="Consolas" panose="020B0609020204030204" pitchFamily="49" charset="0"/>
              </a:rPr>
              <a:t>L1 Cache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的 </a:t>
            </a:r>
            <a:r>
              <a:rPr lang="en-US" b="0" dirty="0">
                <a:effectLst/>
                <a:latin typeface="Consolas" panose="020B0609020204030204" pitchFamily="49" charset="0"/>
              </a:rPr>
              <a:t>Hit Latency </a:t>
            </a:r>
          </a:p>
          <a:p>
            <a:pPr>
              <a:lnSpc>
                <a:spcPts val="1425"/>
              </a:lnSpc>
              <a:buNone/>
            </a:pPr>
            <a:r>
              <a:rPr lang="zh-CN" altLang="en-US" b="0" dirty="0">
                <a:effectLst/>
                <a:latin typeface="Consolas" panose="020B0609020204030204" pitchFamily="49" charset="0"/>
              </a:rPr>
              <a:t>为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(1.48)</a:t>
            </a:r>
            <a:r>
              <a:rPr lang="en-US" b="0" dirty="0">
                <a:effectLst/>
                <a:latin typeface="Consolas" panose="020B0609020204030204" pitchFamily="49" charset="0"/>
              </a:rPr>
              <a:t>ns,</a:t>
            </a:r>
            <a:r>
              <a:rPr lang="zh-CN" altLang="en-US" b="0" dirty="0">
                <a:effectLst/>
                <a:latin typeface="Consolas" panose="020B0609020204030204" pitchFamily="49" charset="0"/>
              </a:rPr>
              <a:t>约等于</a:t>
            </a:r>
            <a:r>
              <a:rPr lang="en-US" altLang="zh-CN" b="0" dirty="0">
                <a:effectLst/>
                <a:latin typeface="Consolas" panose="020B0609020204030204" pitchFamily="49" charset="0"/>
              </a:rPr>
              <a:t>(3)</a:t>
            </a:r>
            <a:r>
              <a:rPr lang="en-US" b="0" dirty="0">
                <a:effectLst/>
                <a:latin typeface="Consolas" panose="020B0609020204030204" pitchFamily="49" charset="0"/>
              </a:rPr>
              <a:t>cycle</a:t>
            </a:r>
          </a:p>
          <a:p>
            <a:pPr>
              <a:lnSpc>
                <a:spcPts val="1425"/>
              </a:lnSpc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zh-CN" altLang="en-US" dirty="0">
                <a:latin typeface="Consolas" panose="020B0609020204030204" pitchFamily="49" charset="0"/>
              </a:rPr>
              <a:t>默认配置下</a:t>
            </a:r>
            <a:r>
              <a:rPr lang="en-US" altLang="zh-CN" dirty="0">
                <a:latin typeface="Consolas" panose="020B0609020204030204" pitchFamily="49" charset="0"/>
              </a:rPr>
              <a:t>,32</a:t>
            </a:r>
            <a:r>
              <a:rPr lang="en-US" dirty="0">
                <a:latin typeface="Consolas" panose="020B0609020204030204" pitchFamily="49" charset="0"/>
              </a:rPr>
              <a:t>nm</a:t>
            </a:r>
            <a:r>
              <a:rPr lang="zh-CN" altLang="en-US" dirty="0">
                <a:latin typeface="Consolas" panose="020B0609020204030204" pitchFamily="49" charset="0"/>
              </a:rPr>
              <a:t>工艺节点下</a:t>
            </a:r>
            <a:r>
              <a:rPr lang="en-US" altLang="zh-CN" dirty="0">
                <a:latin typeface="Consolas" panose="020B0609020204030204" pitchFamily="49" charset="0"/>
              </a:rPr>
              <a:t>,</a:t>
            </a:r>
            <a:r>
              <a:rPr lang="en-US" dirty="0">
                <a:latin typeface="Consolas" panose="020B0609020204030204" pitchFamily="49" charset="0"/>
              </a:rPr>
              <a:t>L2 Cache</a:t>
            </a:r>
            <a:r>
              <a:rPr lang="zh-CN" altLang="en-US" dirty="0">
                <a:latin typeface="Consolas" panose="020B0609020204030204" pitchFamily="49" charset="0"/>
              </a:rPr>
              <a:t>的 </a:t>
            </a:r>
            <a:r>
              <a:rPr lang="en-US" dirty="0">
                <a:latin typeface="Consolas" panose="020B0609020204030204" pitchFamily="49" charset="0"/>
              </a:rPr>
              <a:t>Hit Latency </a:t>
            </a:r>
            <a:r>
              <a:rPr lang="zh-CN" altLang="en-US" dirty="0">
                <a:latin typeface="Consolas" panose="020B0609020204030204" pitchFamily="49" charset="0"/>
              </a:rPr>
              <a:t>为</a:t>
            </a:r>
            <a:endParaRPr lang="en-US" altLang="zh-CN" dirty="0"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altLang="zh-CN" dirty="0">
                <a:latin typeface="Consolas" panose="020B0609020204030204" pitchFamily="49" charset="0"/>
              </a:rPr>
              <a:t>(1.92)</a:t>
            </a:r>
            <a:r>
              <a:rPr lang="en-US" dirty="0">
                <a:latin typeface="Consolas" panose="020B0609020204030204" pitchFamily="49" charset="0"/>
              </a:rPr>
              <a:t>ns,</a:t>
            </a:r>
            <a:r>
              <a:rPr lang="zh-CN" altLang="en-US" dirty="0">
                <a:latin typeface="Consolas" panose="020B0609020204030204" pitchFamily="49" charset="0"/>
              </a:rPr>
              <a:t>约等于</a:t>
            </a:r>
            <a:r>
              <a:rPr lang="en-US" altLang="zh-CN" dirty="0">
                <a:latin typeface="Consolas" panose="020B0609020204030204" pitchFamily="49" charset="0"/>
              </a:rPr>
              <a:t>(4)</a:t>
            </a:r>
            <a:r>
              <a:rPr lang="en-US" dirty="0">
                <a:latin typeface="Consolas" panose="020B0609020204030204" pitchFamily="49" charset="0"/>
              </a:rPr>
              <a:t>cycle</a:t>
            </a:r>
          </a:p>
          <a:p>
            <a:pPr>
              <a:lnSpc>
                <a:spcPts val="1425"/>
              </a:lnSpc>
            </a:pPr>
            <a:endParaRPr lang="en-US" b="0" dirty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08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9D293-3B56-3DBD-7FC9-17C67145A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优化前测试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234D2D-7F29-6314-932C-509522B980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807908"/>
              </p:ext>
            </p:extLst>
          </p:nvPr>
        </p:nvGraphicFramePr>
        <p:xfrm>
          <a:off x="1012122" y="1563553"/>
          <a:ext cx="10515600" cy="4929316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66521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9000006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59279081"/>
                    </a:ext>
                  </a:extLst>
                </a:gridCol>
              </a:tblGrid>
              <a:tr h="352094">
                <a:tc>
                  <a:txBody>
                    <a:bodyPr/>
                    <a:lstStyle/>
                    <a:p>
                      <a:r>
                        <a:rPr lang="en-US" sz="1500" dirty="0"/>
                        <a:t>Metric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01-mcf-gem5-xcg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02-stream-gem5-xaa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088035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 dirty="0"/>
                        <a:t>L1 Total Reads</a:t>
                      </a:r>
                      <a:endParaRPr lang="en-US" sz="15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181,708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113,651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006058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L1 Total Writes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50,903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49,245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689763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L1 Write Misses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5,002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6,159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914474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L1 Miss Rate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20.05%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11.34%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655084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L2 Total Reads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46,628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18,473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557601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L2 Read Misses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22,247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18,473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6226421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L2 Miss Rate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39.61%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75.52%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606783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Main Mem Reads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22,247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18,473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943616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Main Mem Writes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2,535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4,624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22901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Total Latency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3,737,713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3,043,008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8752918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 dirty="0"/>
                        <a:t>Average Latency</a:t>
                      </a:r>
                      <a:endParaRPr lang="en-US" sz="1500" dirty="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16.07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18.68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509462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Theoretical AMAT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12.95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12.70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077308"/>
                  </a:ext>
                </a:extLst>
              </a:tr>
              <a:tr h="352094">
                <a:tc>
                  <a:txBody>
                    <a:bodyPr/>
                    <a:lstStyle/>
                    <a:p>
                      <a:r>
                        <a:rPr lang="en-US" sz="1500" b="1"/>
                        <a:t>Simulated AMAT</a:t>
                      </a:r>
                      <a:endParaRPr lang="en-US" sz="1500"/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16.07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18.68</a:t>
                      </a:r>
                    </a:p>
                  </a:txBody>
                  <a:tcPr marL="77702" marR="77702" marT="38851" marB="388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473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633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9F9A-DFE6-08A2-4BE6-6E471199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nextline</a:t>
            </a:r>
            <a:r>
              <a:rPr lang="zh-CN" altLang="en-US" dirty="0"/>
              <a:t>预取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36D0-3A0A-AB7F-0FA1-BB5F37A461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Nexline</a:t>
            </a:r>
            <a:r>
              <a:rPr lang="zh-CN" altLang="en-US" dirty="0"/>
              <a:t>预取采用</a:t>
            </a:r>
            <a:r>
              <a:rPr lang="en-US" altLang="zh-CN" dirty="0"/>
              <a:t>miss</a:t>
            </a:r>
            <a:r>
              <a:rPr lang="zh-CN" altLang="en-US" dirty="0"/>
              <a:t>时预取后</a:t>
            </a:r>
            <a:r>
              <a:rPr lang="en-US" altLang="zh-CN" dirty="0"/>
              <a:t>n</a:t>
            </a:r>
            <a:r>
              <a:rPr lang="zh-CN" altLang="en-US" dirty="0"/>
              <a:t>行的实现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00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L1 Metrics Comparison (01-mcf trace)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rPr dirty="0"/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L1 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Coverage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Prefetch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25.3062%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23.1318%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37.3026%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18.8574%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42.5023%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14.9348%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3A3ABFB-EA1E-FC06-9A6A-5F02896DA3B1}"/>
              </a:ext>
            </a:extLst>
          </p:cNvPr>
          <p:cNvSpPr txBox="1"/>
          <p:nvPr/>
        </p:nvSpPr>
        <p:spPr>
          <a:xfrm>
            <a:off x="766354" y="6287589"/>
            <a:ext cx="545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</a:t>
            </a:r>
            <a:r>
              <a:rPr lang="zh-CN" altLang="en-US" dirty="0"/>
              <a:t>中</a:t>
            </a:r>
            <a:r>
              <a:rPr lang="en-US" altLang="zh-CN" dirty="0"/>
              <a:t>(XY)</a:t>
            </a:r>
            <a:r>
              <a:rPr lang="zh-CN" altLang="en-US" dirty="0"/>
              <a:t>表示含访问的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L1</a:t>
            </a:r>
            <a:r>
              <a:rPr lang="zh-CN" altLang="en-US" dirty="0"/>
              <a:t>预取</a:t>
            </a:r>
            <a:r>
              <a:rPr lang="en-US" altLang="zh-CN" dirty="0"/>
              <a:t>X</a:t>
            </a:r>
            <a:r>
              <a:rPr lang="zh-CN" altLang="en-US" dirty="0"/>
              <a:t>行，</a:t>
            </a:r>
            <a:r>
              <a:rPr lang="en-US" altLang="zh-CN" dirty="0"/>
              <a:t>L2</a:t>
            </a:r>
            <a:r>
              <a:rPr lang="zh-CN" altLang="en-US" dirty="0"/>
              <a:t>预取</a:t>
            </a:r>
            <a:r>
              <a:rPr lang="en-US" altLang="zh-CN" dirty="0"/>
              <a:t>Y</a:t>
            </a:r>
            <a:r>
              <a:rPr lang="zh-CN" altLang="en-US" dirty="0"/>
              <a:t>行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L1 Metrics Comparison (02-stream trace)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L1 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Coverage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Prefetch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11.34%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54.6459%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99.9567%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69.7623%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99.9351%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77.3205%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99.9134%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E0704CA-22F6-B38A-9481-652104DE4184}"/>
              </a:ext>
            </a:extLst>
          </p:cNvPr>
          <p:cNvSpPr txBox="1"/>
          <p:nvPr/>
        </p:nvSpPr>
        <p:spPr>
          <a:xfrm>
            <a:off x="766354" y="6287589"/>
            <a:ext cx="545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</a:t>
            </a:r>
            <a:r>
              <a:rPr lang="zh-CN" altLang="en-US" dirty="0"/>
              <a:t>中</a:t>
            </a:r>
            <a:r>
              <a:rPr lang="en-US" altLang="zh-CN" dirty="0"/>
              <a:t>(XY)</a:t>
            </a:r>
            <a:r>
              <a:rPr lang="zh-CN" altLang="en-US" dirty="0"/>
              <a:t>表示含访问的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L1</a:t>
            </a:r>
            <a:r>
              <a:rPr lang="zh-CN" altLang="en-US" dirty="0"/>
              <a:t>预取</a:t>
            </a:r>
            <a:r>
              <a:rPr lang="en-US" altLang="zh-CN" dirty="0"/>
              <a:t>X</a:t>
            </a:r>
            <a:r>
              <a:rPr lang="zh-CN" altLang="en-US" dirty="0"/>
              <a:t>行，</a:t>
            </a:r>
            <a:r>
              <a:rPr lang="en-US" altLang="zh-CN" dirty="0"/>
              <a:t>L2</a:t>
            </a:r>
            <a:r>
              <a:rPr lang="zh-CN" altLang="en-US" dirty="0"/>
              <a:t>预取</a:t>
            </a:r>
            <a:r>
              <a:rPr lang="en-US" altLang="zh-CN" dirty="0"/>
              <a:t>Y</a:t>
            </a:r>
            <a:r>
              <a:rPr lang="zh-CN" altLang="en-US" dirty="0"/>
              <a:t>行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L2 Metrics Comparison (01-mcf trace)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981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296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L2 Miss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Coverage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Prefetch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12.9184%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22.9311%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23.4849%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20.0833%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25.9774%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16.4848%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A43520-8DB5-70C6-691A-53A77DE37FC2}"/>
              </a:ext>
            </a:extLst>
          </p:cNvPr>
          <p:cNvSpPr txBox="1"/>
          <p:nvPr/>
        </p:nvSpPr>
        <p:spPr>
          <a:xfrm>
            <a:off x="766354" y="6287589"/>
            <a:ext cx="5454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</a:t>
            </a:r>
            <a:r>
              <a:rPr lang="zh-CN" altLang="en-US" dirty="0"/>
              <a:t>中</a:t>
            </a:r>
            <a:r>
              <a:rPr lang="en-US" altLang="zh-CN" dirty="0"/>
              <a:t>(XY)</a:t>
            </a:r>
            <a:r>
              <a:rPr lang="zh-CN" altLang="en-US" dirty="0"/>
              <a:t>表示含访问的</a:t>
            </a:r>
            <a:r>
              <a:rPr lang="en-US" altLang="zh-CN" dirty="0"/>
              <a:t>1</a:t>
            </a:r>
            <a:r>
              <a:rPr lang="zh-CN" altLang="en-US" dirty="0"/>
              <a:t>行</a:t>
            </a:r>
            <a:r>
              <a:rPr lang="en-US" altLang="zh-CN" dirty="0"/>
              <a:t>L1</a:t>
            </a:r>
            <a:r>
              <a:rPr lang="zh-CN" altLang="en-US" dirty="0"/>
              <a:t>预取</a:t>
            </a:r>
            <a:r>
              <a:rPr lang="en-US" altLang="zh-CN" dirty="0"/>
              <a:t>X</a:t>
            </a:r>
            <a:r>
              <a:rPr lang="zh-CN" altLang="en-US" dirty="0"/>
              <a:t>行，</a:t>
            </a:r>
            <a:r>
              <a:rPr lang="en-US" altLang="zh-CN" dirty="0"/>
              <a:t>L2</a:t>
            </a:r>
            <a:r>
              <a:rPr lang="zh-CN" altLang="en-US" dirty="0"/>
              <a:t>预取</a:t>
            </a:r>
            <a:r>
              <a:rPr lang="en-US" altLang="zh-CN" dirty="0"/>
              <a:t>Y</a:t>
            </a:r>
            <a:r>
              <a:rPr lang="zh-CN" altLang="en-US" dirty="0"/>
              <a:t>行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1654</Words>
  <Application>Microsoft Office PowerPoint</Application>
  <PresentationFormat>Widescreen</PresentationFormat>
  <Paragraphs>563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Office Theme</vt:lpstr>
      <vt:lpstr>LAB 3-2 Review</vt:lpstr>
      <vt:lpstr>目录</vt:lpstr>
      <vt:lpstr>Cache参数</vt:lpstr>
      <vt:lpstr>Cache参数</vt:lpstr>
      <vt:lpstr>优化前测试</vt:lpstr>
      <vt:lpstr>nextline预取</vt:lpstr>
      <vt:lpstr>L1 Metrics Comparison (01-mcf trace)</vt:lpstr>
      <vt:lpstr>L1 Metrics Comparison (02-stream trace)</vt:lpstr>
      <vt:lpstr>L2 Metrics Comparison (01-mcf trace)</vt:lpstr>
      <vt:lpstr>L2 Metrics Comparison (02-stream trace)</vt:lpstr>
      <vt:lpstr>Combined Metrics (01-mcf trace)</vt:lpstr>
      <vt:lpstr>Combined Metrics (02-stream trace)</vt:lpstr>
      <vt:lpstr>nextline预取</vt:lpstr>
      <vt:lpstr>Non-Blocking Cache</vt:lpstr>
      <vt:lpstr>01-mcf-gem5-xcg.trace</vt:lpstr>
      <vt:lpstr>02-stream-gem5-xaa.trace</vt:lpstr>
      <vt:lpstr>Non-Blocking Cache</vt:lpstr>
      <vt:lpstr>Victim Cache</vt:lpstr>
      <vt:lpstr>Victim Cache Impact - 01-mcf Trace</vt:lpstr>
      <vt:lpstr>Victim Cache Impact - 02-stream Trace</vt:lpstr>
      <vt:lpstr>Victim Cache</vt:lpstr>
      <vt:lpstr>Stride预取</vt:lpstr>
      <vt:lpstr>01-mcf Dataset Prefetch Comparison</vt:lpstr>
      <vt:lpstr>02-stream Dataset Prefetch Comparison</vt:lpstr>
      <vt:lpstr>Stride预取</vt:lpstr>
      <vt:lpstr>Eviction Policy</vt:lpstr>
      <vt:lpstr>Cache Bypassing</vt:lpstr>
      <vt:lpstr>最终优化</vt:lpstr>
      <vt:lpstr>PowerPoint Presentation</vt:lpstr>
      <vt:lpstr>最终优化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Jiahao Zhang</dc:creator>
  <cp:lastModifiedBy>Jiahao Zhang</cp:lastModifiedBy>
  <cp:revision>21</cp:revision>
  <dcterms:created xsi:type="dcterms:W3CDTF">2025-05-11T03:38:31Z</dcterms:created>
  <dcterms:modified xsi:type="dcterms:W3CDTF">2025-05-11T13:00:25Z</dcterms:modified>
</cp:coreProperties>
</file>