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Inter" panose="020B0604020202020204" charset="0"/>
      <p:regular r:id="rId19"/>
      <p:bold r:id="rId20"/>
    </p:embeddedFont>
    <p:embeddedFont>
      <p:font typeface="Inter SemiBold" panose="020B0604020202020204" charset="0"/>
      <p:regular r:id="rId21"/>
      <p:bold r:id="rId22"/>
    </p:embeddedFont>
    <p:embeddedFont>
      <p:font typeface="Lato" panose="020F0502020204030203" pitchFamily="34" charset="0"/>
      <p:regular r:id="rId23"/>
      <p:bold r:id="rId24"/>
      <p:italic r:id="rId25"/>
      <p:boldItalic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7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iggy\OneDrive\Documents\MY%20FINAL%20PROJECT\02\excel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ggy\OneDrive\Documents\MY%20FINAL%20PROJECT\02\excel_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State_income!$E$1</c:f>
              <c:strCache>
                <c:ptCount val="1"/>
                <c:pt idx="0">
                  <c:v>corruption_rate</c:v>
                </c:pt>
              </c:strCache>
            </c:strRef>
          </c:tx>
          <c:spPr>
            <a:ln w="19050" cap="rnd">
              <a:noFill/>
              <a:round/>
            </a:ln>
            <a:effectLst/>
          </c:spPr>
          <c:marker>
            <c:symbol val="circle"/>
            <c:size val="5"/>
            <c:spPr>
              <a:solidFill>
                <a:schemeClr val="accent1"/>
              </a:solidFill>
              <a:ln w="25400">
                <a:solidFill>
                  <a:schemeClr val="accent1"/>
                </a:solidFill>
              </a:ln>
              <a:effectLst/>
            </c:spPr>
          </c:marker>
          <c:trendline>
            <c:spPr>
              <a:ln w="22225" cap="rnd">
                <a:solidFill>
                  <a:srgbClr val="C00000"/>
                </a:solidFill>
                <a:prstDash val="lgDash"/>
                <a:tailEnd type="stealth"/>
              </a:ln>
              <a:effectLst/>
            </c:spPr>
            <c:trendlineType val="linear"/>
            <c:dispRSqr val="0"/>
            <c:dispEq val="0"/>
          </c:trendline>
          <c:xVal>
            <c:numRef>
              <c:f>State_income!$B$2:$B$51</c:f>
              <c:numCache>
                <c:formatCode>General</c:formatCode>
                <c:ptCount val="50"/>
                <c:pt idx="0">
                  <c:v>89392</c:v>
                </c:pt>
                <c:pt idx="1">
                  <c:v>82427</c:v>
                </c:pt>
                <c:pt idx="2">
                  <c:v>81740</c:v>
                </c:pt>
                <c:pt idx="3">
                  <c:v>80440</c:v>
                </c:pt>
                <c:pt idx="4">
                  <c:v>79287</c:v>
                </c:pt>
                <c:pt idx="5">
                  <c:v>78676</c:v>
                </c:pt>
                <c:pt idx="6">
                  <c:v>78084</c:v>
                </c:pt>
                <c:pt idx="7">
                  <c:v>77338</c:v>
                </c:pt>
                <c:pt idx="8">
                  <c:v>76440</c:v>
                </c:pt>
                <c:pt idx="9">
                  <c:v>76240</c:v>
                </c:pt>
                <c:pt idx="10">
                  <c:v>75417</c:v>
                </c:pt>
                <c:pt idx="11">
                  <c:v>72558</c:v>
                </c:pt>
                <c:pt idx="12">
                  <c:v>72027</c:v>
                </c:pt>
                <c:pt idx="13">
                  <c:v>70387</c:v>
                </c:pt>
                <c:pt idx="14">
                  <c:v>70137</c:v>
                </c:pt>
                <c:pt idx="15">
                  <c:v>65135</c:v>
                </c:pt>
                <c:pt idx="16">
                  <c:v>64962</c:v>
                </c:pt>
                <c:pt idx="17">
                  <c:v>64040</c:v>
                </c:pt>
                <c:pt idx="18">
                  <c:v>63835</c:v>
                </c:pt>
                <c:pt idx="19">
                  <c:v>63795</c:v>
                </c:pt>
                <c:pt idx="20">
                  <c:v>63715</c:v>
                </c:pt>
                <c:pt idx="21">
                  <c:v>63656</c:v>
                </c:pt>
                <c:pt idx="22">
                  <c:v>62283</c:v>
                </c:pt>
                <c:pt idx="23">
                  <c:v>62075</c:v>
                </c:pt>
                <c:pt idx="24">
                  <c:v>61347</c:v>
                </c:pt>
                <c:pt idx="25">
                  <c:v>60434</c:v>
                </c:pt>
                <c:pt idx="26">
                  <c:v>60106</c:v>
                </c:pt>
                <c:pt idx="27">
                  <c:v>59929</c:v>
                </c:pt>
                <c:pt idx="28">
                  <c:v>59046</c:v>
                </c:pt>
                <c:pt idx="29">
                  <c:v>58932</c:v>
                </c:pt>
                <c:pt idx="30">
                  <c:v>58305</c:v>
                </c:pt>
                <c:pt idx="31">
                  <c:v>58108</c:v>
                </c:pt>
                <c:pt idx="32">
                  <c:v>57881</c:v>
                </c:pt>
                <c:pt idx="33">
                  <c:v>56583</c:v>
                </c:pt>
                <c:pt idx="34">
                  <c:v>56499</c:v>
                </c:pt>
                <c:pt idx="35">
                  <c:v>55685</c:v>
                </c:pt>
                <c:pt idx="36">
                  <c:v>55107</c:v>
                </c:pt>
                <c:pt idx="37">
                  <c:v>54927</c:v>
                </c:pt>
                <c:pt idx="38">
                  <c:v>54875</c:v>
                </c:pt>
                <c:pt idx="39">
                  <c:v>54560</c:v>
                </c:pt>
                <c:pt idx="40">
                  <c:v>53545</c:v>
                </c:pt>
                <c:pt idx="41">
                  <c:v>52536</c:v>
                </c:pt>
                <c:pt idx="42">
                  <c:v>51424</c:v>
                </c:pt>
                <c:pt idx="43">
                  <c:v>51113</c:v>
                </c:pt>
                <c:pt idx="44">
                  <c:v>50686</c:v>
                </c:pt>
                <c:pt idx="45">
                  <c:v>50675</c:v>
                </c:pt>
                <c:pt idx="46">
                  <c:v>48829</c:v>
                </c:pt>
                <c:pt idx="47">
                  <c:v>48701</c:v>
                </c:pt>
                <c:pt idx="48">
                  <c:v>47131</c:v>
                </c:pt>
                <c:pt idx="49">
                  <c:v>46254</c:v>
                </c:pt>
              </c:numCache>
            </c:numRef>
          </c:xVal>
          <c:yVal>
            <c:numRef>
              <c:f>State_income!$E$2:$E$51</c:f>
              <c:numCache>
                <c:formatCode>General</c:formatCode>
                <c:ptCount val="50"/>
                <c:pt idx="0">
                  <c:v>1.38</c:v>
                </c:pt>
                <c:pt idx="1">
                  <c:v>2.27</c:v>
                </c:pt>
                <c:pt idx="2">
                  <c:v>1.9</c:v>
                </c:pt>
                <c:pt idx="3">
                  <c:v>1.0900000000000001</c:v>
                </c:pt>
                <c:pt idx="4">
                  <c:v>2.0099999999999998</c:v>
                </c:pt>
                <c:pt idx="5">
                  <c:v>0.51</c:v>
                </c:pt>
                <c:pt idx="6">
                  <c:v>0.43</c:v>
                </c:pt>
                <c:pt idx="7">
                  <c:v>2.5299999999999998</c:v>
                </c:pt>
                <c:pt idx="8">
                  <c:v>1.06</c:v>
                </c:pt>
                <c:pt idx="9">
                  <c:v>0.8</c:v>
                </c:pt>
                <c:pt idx="10">
                  <c:v>1.57</c:v>
                </c:pt>
                <c:pt idx="11">
                  <c:v>1.1299999999999999</c:v>
                </c:pt>
                <c:pt idx="12">
                  <c:v>0.68</c:v>
                </c:pt>
                <c:pt idx="13">
                  <c:v>1.27</c:v>
                </c:pt>
                <c:pt idx="14">
                  <c:v>1.59</c:v>
                </c:pt>
                <c:pt idx="15">
                  <c:v>1.25</c:v>
                </c:pt>
                <c:pt idx="16">
                  <c:v>8.35</c:v>
                </c:pt>
                <c:pt idx="17">
                  <c:v>1.08</c:v>
                </c:pt>
                <c:pt idx="18">
                  <c:v>1.87</c:v>
                </c:pt>
                <c:pt idx="19">
                  <c:v>1.0900000000000001</c:v>
                </c:pt>
                <c:pt idx="20">
                  <c:v>0.56999999999999995</c:v>
                </c:pt>
                <c:pt idx="21">
                  <c:v>1.82</c:v>
                </c:pt>
                <c:pt idx="22">
                  <c:v>1.4</c:v>
                </c:pt>
                <c:pt idx="23">
                  <c:v>0.57999999999999996</c:v>
                </c:pt>
                <c:pt idx="24">
                  <c:v>1</c:v>
                </c:pt>
                <c:pt idx="25">
                  <c:v>1.03</c:v>
                </c:pt>
                <c:pt idx="26">
                  <c:v>1.63</c:v>
                </c:pt>
                <c:pt idx="27">
                  <c:v>0.56999999999999995</c:v>
                </c:pt>
                <c:pt idx="28">
                  <c:v>1.02</c:v>
                </c:pt>
                <c:pt idx="29">
                  <c:v>1.6</c:v>
                </c:pt>
                <c:pt idx="30">
                  <c:v>0.44</c:v>
                </c:pt>
                <c:pt idx="31">
                  <c:v>1.65</c:v>
                </c:pt>
                <c:pt idx="32">
                  <c:v>0.9</c:v>
                </c:pt>
                <c:pt idx="33">
                  <c:v>0.89</c:v>
                </c:pt>
                <c:pt idx="34">
                  <c:v>0.87</c:v>
                </c:pt>
                <c:pt idx="35">
                  <c:v>1.5</c:v>
                </c:pt>
                <c:pt idx="36">
                  <c:v>3.69</c:v>
                </c:pt>
                <c:pt idx="37">
                  <c:v>0.48</c:v>
                </c:pt>
                <c:pt idx="38">
                  <c:v>1.0900000000000001</c:v>
                </c:pt>
                <c:pt idx="39">
                  <c:v>1.05</c:v>
                </c:pt>
                <c:pt idx="40">
                  <c:v>1.1200000000000001</c:v>
                </c:pt>
                <c:pt idx="41">
                  <c:v>2.04</c:v>
                </c:pt>
                <c:pt idx="42">
                  <c:v>3.23</c:v>
                </c:pt>
                <c:pt idx="43">
                  <c:v>2.15</c:v>
                </c:pt>
                <c:pt idx="44">
                  <c:v>3.72</c:v>
                </c:pt>
                <c:pt idx="45">
                  <c:v>1.6</c:v>
                </c:pt>
                <c:pt idx="46">
                  <c:v>3.02</c:v>
                </c:pt>
                <c:pt idx="47">
                  <c:v>2.14</c:v>
                </c:pt>
                <c:pt idx="48">
                  <c:v>2.4300000000000002</c:v>
                </c:pt>
                <c:pt idx="49">
                  <c:v>5.64</c:v>
                </c:pt>
              </c:numCache>
            </c:numRef>
          </c:yVal>
          <c:smooth val="0"/>
          <c:extLst>
            <c:ext xmlns:c16="http://schemas.microsoft.com/office/drawing/2014/chart" uri="{C3380CC4-5D6E-409C-BE32-E72D297353CC}">
              <c16:uniqueId val="{00000001-F89D-4575-8CBA-B5F5C16100A0}"/>
            </c:ext>
          </c:extLst>
        </c:ser>
        <c:dLbls>
          <c:showLegendKey val="0"/>
          <c:showVal val="0"/>
          <c:showCatName val="0"/>
          <c:showSerName val="0"/>
          <c:showPercent val="0"/>
          <c:showBubbleSize val="0"/>
        </c:dLbls>
        <c:axId val="424931696"/>
        <c:axId val="447681056"/>
      </c:scatterChart>
      <c:valAx>
        <c:axId val="424931696"/>
        <c:scaling>
          <c:orientation val="minMax"/>
          <c:min val="4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Average</a:t>
                </a:r>
                <a:r>
                  <a:rPr lang="en-PH" baseline="0"/>
                  <a:t> income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quot;K&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681056"/>
        <c:crosses val="autoZero"/>
        <c:crossBetween val="midCat"/>
      </c:valAx>
      <c:valAx>
        <c:axId val="4476810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Corruption</a:t>
                </a:r>
                <a:r>
                  <a:rPr lang="en-PH" baseline="0"/>
                  <a:t> rate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31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2331963956923"/>
          <c:y val="9.5823473544327312E-2"/>
          <c:w val="0.78078579809456972"/>
          <c:h val="0.56593711301605321"/>
        </c:manualLayout>
      </c:layout>
      <c:barChart>
        <c:barDir val="col"/>
        <c:grouping val="clustered"/>
        <c:varyColors val="0"/>
        <c:ser>
          <c:idx val="0"/>
          <c:order val="0"/>
          <c:tx>
            <c:strRef>
              <c:f>State_income!$B$1</c:f>
              <c:strCache>
                <c:ptCount val="1"/>
                <c:pt idx="0">
                  <c:v>average_income</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1-DBB9-4A0F-AAAC-E341937B8FBB}"/>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3-DBB9-4A0F-AAAC-E341937B8FBB}"/>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DBB9-4A0F-AAAC-E341937B8FBB}"/>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7-DBB9-4A0F-AAAC-E341937B8FBB}"/>
              </c:ext>
            </c:extLst>
          </c:dPt>
          <c:dPt>
            <c:idx val="4"/>
            <c:invertIfNegative val="0"/>
            <c:bubble3D val="0"/>
            <c:spPr>
              <a:solidFill>
                <a:schemeClr val="accent1">
                  <a:lumMod val="75000"/>
                </a:schemeClr>
              </a:solidFill>
              <a:ln>
                <a:noFill/>
              </a:ln>
              <a:effectLst/>
            </c:spPr>
            <c:extLst>
              <c:ext xmlns:c16="http://schemas.microsoft.com/office/drawing/2014/chart" uri="{C3380CC4-5D6E-409C-BE32-E72D297353CC}">
                <c16:uniqueId val="{00000009-DBB9-4A0F-AAAC-E341937B8FBB}"/>
              </c:ext>
            </c:extLst>
          </c:dPt>
          <c:cat>
            <c:strRef>
              <c:f>State_income!$A$2:$A$16</c:f>
              <c:strCache>
                <c:ptCount val="15"/>
                <c:pt idx="0">
                  <c:v>Maryland</c:v>
                </c:pt>
                <c:pt idx="1">
                  <c:v>Massachusetts</c:v>
                </c:pt>
                <c:pt idx="2">
                  <c:v>New Jersey</c:v>
                </c:pt>
                <c:pt idx="3">
                  <c:v>California</c:v>
                </c:pt>
                <c:pt idx="4">
                  <c:v>Connecticut</c:v>
                </c:pt>
                <c:pt idx="5">
                  <c:v>New Hampshire</c:v>
                </c:pt>
                <c:pt idx="6">
                  <c:v>Hawaii</c:v>
                </c:pt>
                <c:pt idx="7">
                  <c:v>Washington</c:v>
                </c:pt>
                <c:pt idx="8">
                  <c:v>Alaska</c:v>
                </c:pt>
                <c:pt idx="9">
                  <c:v>Colorado</c:v>
                </c:pt>
                <c:pt idx="10">
                  <c:v>Virginia</c:v>
                </c:pt>
                <c:pt idx="11">
                  <c:v>Utah</c:v>
                </c:pt>
                <c:pt idx="12">
                  <c:v>Minnesota</c:v>
                </c:pt>
                <c:pt idx="13">
                  <c:v>Illinois</c:v>
                </c:pt>
                <c:pt idx="14">
                  <c:v>New York</c:v>
                </c:pt>
              </c:strCache>
            </c:strRef>
          </c:cat>
          <c:val>
            <c:numRef>
              <c:f>State_income!$B$2:$B$16</c:f>
              <c:numCache>
                <c:formatCode>General</c:formatCode>
                <c:ptCount val="15"/>
                <c:pt idx="0">
                  <c:v>89392</c:v>
                </c:pt>
                <c:pt idx="1">
                  <c:v>82427</c:v>
                </c:pt>
                <c:pt idx="2">
                  <c:v>81740</c:v>
                </c:pt>
                <c:pt idx="3">
                  <c:v>80440</c:v>
                </c:pt>
                <c:pt idx="4">
                  <c:v>79287</c:v>
                </c:pt>
                <c:pt idx="5">
                  <c:v>78676</c:v>
                </c:pt>
                <c:pt idx="6">
                  <c:v>78084</c:v>
                </c:pt>
                <c:pt idx="7">
                  <c:v>77338</c:v>
                </c:pt>
                <c:pt idx="8">
                  <c:v>76440</c:v>
                </c:pt>
                <c:pt idx="9">
                  <c:v>76240</c:v>
                </c:pt>
                <c:pt idx="10">
                  <c:v>75417</c:v>
                </c:pt>
                <c:pt idx="11">
                  <c:v>72558</c:v>
                </c:pt>
                <c:pt idx="12">
                  <c:v>72027</c:v>
                </c:pt>
                <c:pt idx="13">
                  <c:v>70387</c:v>
                </c:pt>
                <c:pt idx="14">
                  <c:v>70137</c:v>
                </c:pt>
              </c:numCache>
            </c:numRef>
          </c:val>
          <c:extLst>
            <c:ext xmlns:c16="http://schemas.microsoft.com/office/drawing/2014/chart" uri="{C3380CC4-5D6E-409C-BE32-E72D297353CC}">
              <c16:uniqueId val="{0000000A-DBB9-4A0F-AAAC-E341937B8FBB}"/>
            </c:ext>
          </c:extLst>
        </c:ser>
        <c:dLbls>
          <c:showLegendKey val="0"/>
          <c:showVal val="0"/>
          <c:showCatName val="0"/>
          <c:showSerName val="0"/>
          <c:showPercent val="0"/>
          <c:showBubbleSize val="0"/>
        </c:dLbls>
        <c:gapWidth val="40"/>
        <c:overlap val="-27"/>
        <c:axId val="690563615"/>
        <c:axId val="688444207"/>
      </c:barChart>
      <c:catAx>
        <c:axId val="69056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444207"/>
        <c:crosses val="autoZero"/>
        <c:auto val="1"/>
        <c:lblAlgn val="ctr"/>
        <c:lblOffset val="100"/>
        <c:noMultiLvlLbl val="0"/>
      </c:catAx>
      <c:valAx>
        <c:axId val="688444207"/>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average</a:t>
                </a:r>
                <a:r>
                  <a:rPr lang="en-PH" baseline="0"/>
                  <a:t> income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56361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cd7fe243b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cd7fe243b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cd7fe243b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cd7fe243b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cd7fe243b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cd7fe243b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cd7fe243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cd7fe243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cd7fe243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cd7fe243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cd7fe243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cd7fe243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cd7fe243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cd7fe243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cd7fe243b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cd7fe243b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cd7fe243b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cd7fe243b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decdbd2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decdbd2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cd7fe243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cd7fe243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F10D"/>
        </a:solidFill>
        <a:effectLst/>
      </p:bgPr>
    </p:bg>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669450" y="1867094"/>
            <a:ext cx="5474550" cy="3288375"/>
          </a:xfrm>
          <a:prstGeom prst="rect">
            <a:avLst/>
          </a:prstGeom>
          <a:noFill/>
          <a:ln>
            <a:noFill/>
          </a:ln>
        </p:spPr>
      </p:pic>
      <p:pic>
        <p:nvPicPr>
          <p:cNvPr id="60" name="Google Shape;60;p14"/>
          <p:cNvPicPr preferRelativeResize="0"/>
          <p:nvPr/>
        </p:nvPicPr>
        <p:blipFill>
          <a:blip r:embed="rId4">
            <a:alphaModFix/>
          </a:blip>
          <a:stretch>
            <a:fillRect/>
          </a:stretch>
        </p:blipFill>
        <p:spPr>
          <a:xfrm>
            <a:off x="6018950" y="2590568"/>
            <a:ext cx="2894674" cy="2894674"/>
          </a:xfrm>
          <a:prstGeom prst="rect">
            <a:avLst/>
          </a:prstGeom>
          <a:noFill/>
          <a:ln>
            <a:noFill/>
          </a:ln>
        </p:spPr>
      </p:pic>
      <p:sp>
        <p:nvSpPr>
          <p:cNvPr id="61" name="Google Shape;61;p14"/>
          <p:cNvSpPr txBox="1">
            <a:spLocks noGrp="1"/>
          </p:cNvSpPr>
          <p:nvPr>
            <p:ph type="subTitle" idx="1"/>
          </p:nvPr>
        </p:nvSpPr>
        <p:spPr>
          <a:xfrm>
            <a:off x="311700" y="2253725"/>
            <a:ext cx="8520600" cy="792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2100" dirty="0">
                <a:solidFill>
                  <a:schemeClr val="dk1"/>
                </a:solidFill>
                <a:latin typeface="Lato"/>
                <a:ea typeface="Lato"/>
                <a:cs typeface="Lato"/>
                <a:sym typeface="Lato"/>
              </a:rPr>
              <a:t>By: Jiggy Boy G. Romo</a:t>
            </a:r>
            <a:endParaRPr sz="2100" dirty="0">
              <a:solidFill>
                <a:schemeClr val="dk1"/>
              </a:solidFill>
              <a:latin typeface="Lato"/>
              <a:ea typeface="Lato"/>
              <a:cs typeface="Lato"/>
              <a:sym typeface="Lato"/>
            </a:endParaRPr>
          </a:p>
          <a:p>
            <a:pPr marL="0" lvl="0" indent="0" algn="ctr" rtl="0">
              <a:lnSpc>
                <a:spcPct val="90000"/>
              </a:lnSpc>
              <a:spcBef>
                <a:spcPts val="0"/>
              </a:spcBef>
              <a:spcAft>
                <a:spcPts val="0"/>
              </a:spcAft>
              <a:buNone/>
            </a:pPr>
            <a:endParaRPr sz="3000" dirty="0">
              <a:latin typeface="Lato"/>
              <a:ea typeface="Lato"/>
              <a:cs typeface="Lato"/>
              <a:sym typeface="Lato"/>
            </a:endParaRPr>
          </a:p>
        </p:txBody>
      </p:sp>
      <p:sp>
        <p:nvSpPr>
          <p:cNvPr id="62" name="Google Shape;62;p14"/>
          <p:cNvSpPr txBox="1">
            <a:spLocks noGrp="1"/>
          </p:cNvSpPr>
          <p:nvPr>
            <p:ph type="subTitle" idx="1"/>
          </p:nvPr>
        </p:nvSpPr>
        <p:spPr>
          <a:xfrm>
            <a:off x="332690" y="757324"/>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nter SemiBold"/>
                <a:ea typeface="Inter SemiBold"/>
                <a:cs typeface="Inter SemiBold"/>
                <a:sym typeface="Inter SemiBold"/>
              </a:rPr>
              <a:t>Evaluating Optimal States for Health Tracker Smartwatch Business Expansion</a:t>
            </a:r>
            <a:endParaRPr sz="3200" dirty="0">
              <a:solidFill>
                <a:schemeClr val="dk1"/>
              </a:solidFill>
              <a:latin typeface="Inter SemiBold"/>
              <a:ea typeface="Inter SemiBold"/>
              <a:cs typeface="Inter SemiBold"/>
              <a:sym typeface="Inter SemiBold"/>
            </a:endParaRPr>
          </a:p>
          <a:p>
            <a:pPr marL="0" lvl="0" indent="0" algn="ctr" rtl="0">
              <a:spcBef>
                <a:spcPts val="0"/>
              </a:spcBef>
              <a:spcAft>
                <a:spcPts val="0"/>
              </a:spcAft>
              <a:buNone/>
            </a:pPr>
            <a:endParaRPr dirty="0"/>
          </a:p>
        </p:txBody>
      </p:sp>
      <p:sp>
        <p:nvSpPr>
          <p:cNvPr id="63" name="Google Shape;63;p14"/>
          <p:cNvSpPr txBox="1">
            <a:spLocks noGrp="1"/>
          </p:cNvSpPr>
          <p:nvPr>
            <p:ph type="subTitle" idx="1"/>
          </p:nvPr>
        </p:nvSpPr>
        <p:spPr>
          <a:xfrm>
            <a:off x="332690" y="3052222"/>
            <a:ext cx="6604558" cy="1333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Inter"/>
                <a:ea typeface="Inter"/>
                <a:cs typeface="Inter"/>
                <a:sym typeface="Inter"/>
              </a:rPr>
              <a:t>The objective of this project is to meticulously identify and evaluate the state(s) within the United States that offer the greatest potential for the successful expansion of our health tracker smartwatch line.</a:t>
            </a:r>
            <a:endParaRPr lang="en-PH" sz="2100" dirty="0">
              <a:solidFill>
                <a:schemeClr val="dk1"/>
              </a:solidFill>
              <a:latin typeface="Lato"/>
              <a:ea typeface="Lato"/>
              <a:cs typeface="Lato"/>
              <a:sym typeface="Lato"/>
            </a:endParaRPr>
          </a:p>
          <a:p>
            <a:pPr marL="0" lvl="0" indent="0" algn="ctr" rtl="0">
              <a:lnSpc>
                <a:spcPct val="90000"/>
              </a:lnSpc>
              <a:spcBef>
                <a:spcPts val="0"/>
              </a:spcBef>
              <a:spcAft>
                <a:spcPts val="0"/>
              </a:spcAft>
              <a:buNone/>
            </a:pPr>
            <a:endParaRPr dirty="0">
              <a:latin typeface="Lato"/>
              <a:ea typeface="Lato"/>
              <a:cs typeface="Lato"/>
              <a:sym typeface="Lato"/>
            </a:endParaRPr>
          </a:p>
        </p:txBody>
      </p:sp>
      <p:pic>
        <p:nvPicPr>
          <p:cNvPr id="64" name="Google Shape;64;p14"/>
          <p:cNvPicPr preferRelativeResize="0"/>
          <p:nvPr/>
        </p:nvPicPr>
        <p:blipFill>
          <a:blip r:embed="rId5">
            <a:alphaModFix/>
          </a:blip>
          <a:stretch>
            <a:fillRect/>
          </a:stretch>
        </p:blipFill>
        <p:spPr>
          <a:xfrm>
            <a:off x="458526" y="4459825"/>
            <a:ext cx="887050" cy="20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 </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43" name="Google Shape;143;p23"/>
          <p:cNvSpPr txBox="1">
            <a:spLocks noGrp="1"/>
          </p:cNvSpPr>
          <p:nvPr>
            <p:ph type="body" idx="1"/>
          </p:nvPr>
        </p:nvSpPr>
        <p:spPr>
          <a:xfrm>
            <a:off x="311700" y="1152475"/>
            <a:ext cx="82749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Recommendations</a:t>
            </a:r>
            <a:endParaRPr sz="1400" dirty="0">
              <a:solidFill>
                <a:schemeClr val="dk1"/>
              </a:solidFill>
              <a:latin typeface="Inter SemiBold"/>
              <a:ea typeface="Inter SemiBold"/>
              <a:cs typeface="Inter SemiBold"/>
              <a:sym typeface="Inter SemiBold"/>
            </a:endParaRPr>
          </a:p>
          <a:p>
            <a:pPr marL="285750" lvl="0" indent="-285750" algn="l" rtl="0">
              <a:spcBef>
                <a:spcPts val="1200"/>
              </a:spcBef>
              <a:spcAft>
                <a:spcPts val="1200"/>
              </a:spcAft>
              <a:buFont typeface="Wingdings" panose="05000000000000000000" pitchFamily="2" charset="2"/>
              <a:buChar char="ü"/>
            </a:pPr>
            <a:r>
              <a:rPr lang="en-US" sz="1400" dirty="0">
                <a:solidFill>
                  <a:srgbClr val="374151"/>
                </a:solidFill>
                <a:highlight>
                  <a:srgbClr val="FFFFFF"/>
                </a:highlight>
                <a:latin typeface="Inter SemiBold"/>
                <a:ea typeface="Inter SemiBold"/>
                <a:cs typeface="Inter SemiBold"/>
                <a:sym typeface="Inter SemiBold"/>
              </a:rPr>
              <a:t>Evaluate Conviction Rates: Consider the conviction rates in potential expansion states, especially focusing on high-income states. States with lower conviction rates may offer a more favorable business environment, with potentially lower legal and ethical risks.</a:t>
            </a:r>
          </a:p>
          <a:p>
            <a:pPr marL="285750" lvl="0" indent="-285750" algn="l" rtl="0">
              <a:spcBef>
                <a:spcPts val="1200"/>
              </a:spcBef>
              <a:spcAft>
                <a:spcPts val="1200"/>
              </a:spcAft>
              <a:buFont typeface="Wingdings" panose="05000000000000000000" pitchFamily="2" charset="2"/>
              <a:buChar char="ü"/>
            </a:pPr>
            <a:r>
              <a:rPr lang="en-US" sz="1400" dirty="0">
                <a:solidFill>
                  <a:srgbClr val="374151"/>
                </a:solidFill>
                <a:highlight>
                  <a:srgbClr val="FFFFFF"/>
                </a:highlight>
                <a:latin typeface="Inter SemiBold"/>
                <a:ea typeface="Inter SemiBold"/>
                <a:cs typeface="Inter SemiBold"/>
                <a:sym typeface="Inter SemiBold"/>
              </a:rPr>
              <a:t>Comprehensive Analysis: While conviction rates are important, conduct a comprehensive analysis that include factors like tax rates, labor costs, market demands, and regulatory environment. This holistic approach will help you make a well- rounded decision.</a:t>
            </a:r>
          </a:p>
          <a:p>
            <a:pPr marL="285750" lvl="0" indent="-285750" algn="l" rtl="0">
              <a:spcBef>
                <a:spcPts val="1200"/>
              </a:spcBef>
              <a:spcAft>
                <a:spcPts val="1200"/>
              </a:spcAft>
              <a:buFont typeface="Wingdings" panose="05000000000000000000" pitchFamily="2" charset="2"/>
              <a:buChar char="ü"/>
            </a:pPr>
            <a:r>
              <a:rPr lang="en-US" sz="1400" dirty="0">
                <a:solidFill>
                  <a:srgbClr val="374151"/>
                </a:solidFill>
                <a:highlight>
                  <a:srgbClr val="FFFFFF"/>
                </a:highlight>
                <a:latin typeface="Inter SemiBold"/>
                <a:ea typeface="Inter SemiBold"/>
                <a:cs typeface="Inter SemiBold"/>
                <a:sym typeface="Inter SemiBold"/>
              </a:rPr>
              <a:t>Government Engagement: Engage with local government authorities to understand their policies and initiatives that may impact your business. Build positive relationship with regulatory bodies.</a:t>
            </a:r>
            <a:endParaRPr sz="1400" dirty="0">
              <a:solidFill>
                <a:srgbClr val="374151"/>
              </a:solidFill>
              <a:highlight>
                <a:srgbClr val="FFFFFF"/>
              </a:highlight>
              <a:latin typeface="Inter SemiBold"/>
              <a:ea typeface="Inter SemiBold"/>
              <a:cs typeface="Inter SemiBold"/>
              <a:sym typeface="Inter SemiBold"/>
            </a:endParaRPr>
          </a:p>
        </p:txBody>
      </p:sp>
      <p:pic>
        <p:nvPicPr>
          <p:cNvPr id="144" name="Google Shape;144;p23"/>
          <p:cNvPicPr preferRelativeResize="0"/>
          <p:nvPr/>
        </p:nvPicPr>
        <p:blipFill>
          <a:blip r:embed="rId3">
            <a:alphaModFix/>
          </a:blip>
          <a:stretch>
            <a:fillRect/>
          </a:stretch>
        </p:blipFill>
        <p:spPr>
          <a:xfrm>
            <a:off x="470557" y="4698475"/>
            <a:ext cx="887050" cy="208450"/>
          </a:xfrm>
          <a:prstGeom prst="rect">
            <a:avLst/>
          </a:prstGeom>
          <a:noFill/>
          <a:ln>
            <a:noFill/>
          </a:ln>
        </p:spPr>
      </p:pic>
      <p:sp>
        <p:nvSpPr>
          <p:cNvPr id="145" name="Google Shape;145;p23"/>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 </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51" name="Google Shape;151;p24"/>
          <p:cNvSpPr txBox="1">
            <a:spLocks noGrp="1"/>
          </p:cNvSpPr>
          <p:nvPr>
            <p:ph type="body" idx="1"/>
          </p:nvPr>
        </p:nvSpPr>
        <p:spPr>
          <a:xfrm>
            <a:off x="311700" y="1152475"/>
            <a:ext cx="83604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Challenges Encountered During the Analysis</a:t>
            </a:r>
          </a:p>
          <a:p>
            <a:pPr marL="0" lvl="0" indent="0" algn="just" rtl="0">
              <a:spcBef>
                <a:spcPts val="1200"/>
              </a:spcBef>
              <a:spcAft>
                <a:spcPts val="0"/>
              </a:spcAft>
              <a:buClr>
                <a:schemeClr val="dk1"/>
              </a:buClr>
              <a:buSzPts val="1100"/>
              <a:buFont typeface="Arial"/>
              <a:buNone/>
            </a:pPr>
            <a:r>
              <a:rPr lang="en-US" sz="1400" dirty="0">
                <a:solidFill>
                  <a:schemeClr val="dk1"/>
                </a:solidFill>
                <a:latin typeface="Inter SemiBold"/>
                <a:ea typeface="Inter SemiBold"/>
                <a:cs typeface="Inter SemiBold"/>
                <a:sym typeface="Inter SemiBold"/>
              </a:rPr>
              <a:t>The challenges encountered during the analysis revolved around the limited dataset size and the exploration of the relationship between state income and state convictions. These constraints in data size posed difficulties in achieving statistical significance and comprehensive insights. Additionally, while investigating the connection between state income and state convictions, it became evident that the complex dynamics involved in this relationship required more extensive data and possibly supplementary variables to yield a deeper understanding.</a:t>
            </a:r>
            <a:endParaRPr sz="1400" dirty="0">
              <a:solidFill>
                <a:schemeClr val="dk1"/>
              </a:solidFill>
              <a:latin typeface="Inter SemiBold"/>
              <a:ea typeface="Inter SemiBold"/>
              <a:cs typeface="Inter SemiBold"/>
              <a:sym typeface="Inter SemiBold"/>
            </a:endParaRPr>
          </a:p>
        </p:txBody>
      </p:sp>
      <p:pic>
        <p:nvPicPr>
          <p:cNvPr id="152" name="Google Shape;152;p24"/>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153" name="Google Shape;153;p24"/>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59" name="Google Shape;159;p25"/>
          <p:cNvSpPr txBox="1">
            <a:spLocks noGrp="1"/>
          </p:cNvSpPr>
          <p:nvPr>
            <p:ph type="body" idx="1"/>
          </p:nvPr>
        </p:nvSpPr>
        <p:spPr>
          <a:xfrm>
            <a:off x="311700" y="1152475"/>
            <a:ext cx="82608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Recommendations for Future Research</a:t>
            </a:r>
            <a:endParaRPr sz="1400" dirty="0">
              <a:solidFill>
                <a:schemeClr val="dk1"/>
              </a:solidFill>
              <a:latin typeface="Inter SemiBold"/>
              <a:ea typeface="Inter SemiBold"/>
              <a:cs typeface="Inter SemiBold"/>
              <a:sym typeface="Inter SemiBold"/>
            </a:endParaRPr>
          </a:p>
          <a:p>
            <a:pPr marL="285750" indent="-285750">
              <a:spcBef>
                <a:spcPts val="1200"/>
              </a:spcBef>
              <a:buFont typeface="Wingdings" panose="05000000000000000000" pitchFamily="2" charset="2"/>
              <a:buChar char="Ø"/>
            </a:pPr>
            <a:r>
              <a:rPr lang="en-US" sz="1400" dirty="0">
                <a:solidFill>
                  <a:srgbClr val="374151"/>
                </a:solidFill>
                <a:highlight>
                  <a:schemeClr val="lt1"/>
                </a:highlight>
                <a:latin typeface="Inter SemiBold"/>
                <a:ea typeface="Inter SemiBold"/>
                <a:cs typeface="Inter SemiBold"/>
                <a:sym typeface="Inter SemiBold"/>
              </a:rPr>
              <a:t>Expand Data Collection: To enhance the depth and breath of analysis, future research should aim to collect more comprehensive data. This might includes gathering additional variables related to law enforcement practices, socioeconomic factors, and cultural indicators within each states.</a:t>
            </a:r>
          </a:p>
          <a:p>
            <a:pPr marL="285750" indent="-285750">
              <a:spcBef>
                <a:spcPts val="1200"/>
              </a:spcBef>
              <a:buFont typeface="Wingdings" panose="05000000000000000000" pitchFamily="2" charset="2"/>
              <a:buChar char="Ø"/>
            </a:pPr>
            <a:r>
              <a:rPr lang="en-US" sz="1400" dirty="0">
                <a:solidFill>
                  <a:srgbClr val="374151"/>
                </a:solidFill>
                <a:highlight>
                  <a:schemeClr val="lt1"/>
                </a:highlight>
                <a:latin typeface="Inter SemiBold"/>
                <a:ea typeface="Inter SemiBold"/>
                <a:cs typeface="Inter SemiBold"/>
                <a:sym typeface="Inter SemiBold"/>
              </a:rPr>
              <a:t>Comparative Analysis: Extend the analysis to include a comparative study of different regions or countries to identify global trends and regional variations in the relationship between income and convictions.</a:t>
            </a:r>
          </a:p>
          <a:p>
            <a:pPr marL="285750" lvl="0" indent="-285750" algn="l" rtl="0">
              <a:spcBef>
                <a:spcPts val="1200"/>
              </a:spcBef>
              <a:spcAft>
                <a:spcPts val="0"/>
              </a:spcAft>
              <a:buFont typeface="Wingdings" panose="05000000000000000000" pitchFamily="2" charset="2"/>
              <a:buChar char="Ø"/>
            </a:pPr>
            <a:r>
              <a:rPr lang="en-US" sz="1400" dirty="0">
                <a:solidFill>
                  <a:srgbClr val="374151"/>
                </a:solidFill>
                <a:highlight>
                  <a:schemeClr val="lt1"/>
                </a:highlight>
                <a:latin typeface="Inter SemiBold"/>
                <a:ea typeface="Inter SemiBold"/>
                <a:cs typeface="Inter SemiBold"/>
                <a:sym typeface="Inter SemiBold"/>
              </a:rPr>
              <a:t>Longitudinal Analysis: Conducting longitudinal analysis over several years can provide insights into trends and changes in the relationship between state income and state convictions. This can help uncover evolving patterns and potential causal factors.</a:t>
            </a:r>
          </a:p>
          <a:p>
            <a:pPr marL="0" lvl="0" indent="0" algn="l" rtl="0">
              <a:spcBef>
                <a:spcPts val="1200"/>
              </a:spcBef>
              <a:spcAft>
                <a:spcPts val="0"/>
              </a:spcAft>
              <a:buNone/>
            </a:pPr>
            <a:endParaRPr sz="1400" dirty="0">
              <a:solidFill>
                <a:srgbClr val="374151"/>
              </a:solidFill>
              <a:highlight>
                <a:schemeClr val="lt1"/>
              </a:highlight>
              <a:latin typeface="Inter SemiBold"/>
              <a:ea typeface="Inter SemiBold"/>
              <a:cs typeface="Inter SemiBold"/>
              <a:sym typeface="Inter SemiBold"/>
            </a:endParaRPr>
          </a:p>
          <a:p>
            <a:pPr marL="0" lvl="0" indent="0" algn="l" rtl="0">
              <a:lnSpc>
                <a:spcPct val="100000"/>
              </a:lnSpc>
              <a:spcBef>
                <a:spcPts val="1200"/>
              </a:spcBef>
              <a:spcAft>
                <a:spcPts val="0"/>
              </a:spcAft>
              <a:buNone/>
            </a:pPr>
            <a:endParaRPr sz="1000" dirty="0">
              <a:solidFill>
                <a:schemeClr val="dk1"/>
              </a:solidFill>
              <a:latin typeface="Nunito"/>
              <a:ea typeface="Nunito"/>
              <a:cs typeface="Nunito"/>
              <a:sym typeface="Nunito"/>
            </a:endParaRPr>
          </a:p>
          <a:p>
            <a:pPr marL="0" lvl="0" indent="0" algn="l" rtl="0">
              <a:spcBef>
                <a:spcPts val="0"/>
              </a:spcBef>
              <a:spcAft>
                <a:spcPts val="1200"/>
              </a:spcAft>
              <a:buNone/>
            </a:pPr>
            <a:endParaRPr sz="1400" b="1" dirty="0">
              <a:solidFill>
                <a:srgbClr val="374151"/>
              </a:solidFill>
              <a:highlight>
                <a:srgbClr val="FFFFFF"/>
              </a:highlight>
              <a:latin typeface="Inter"/>
              <a:ea typeface="Inter"/>
              <a:cs typeface="Inter"/>
              <a:sym typeface="Inter"/>
            </a:endParaRPr>
          </a:p>
        </p:txBody>
      </p:sp>
      <p:pic>
        <p:nvPicPr>
          <p:cNvPr id="160" name="Google Shape;160;p25"/>
          <p:cNvPicPr preferRelativeResize="0"/>
          <p:nvPr/>
        </p:nvPicPr>
        <p:blipFill>
          <a:blip r:embed="rId3">
            <a:alphaModFix/>
          </a:blip>
          <a:stretch>
            <a:fillRect/>
          </a:stretch>
        </p:blipFill>
        <p:spPr>
          <a:xfrm>
            <a:off x="452510" y="4594250"/>
            <a:ext cx="887050" cy="208450"/>
          </a:xfrm>
          <a:prstGeom prst="rect">
            <a:avLst/>
          </a:prstGeom>
          <a:noFill/>
          <a:ln>
            <a:noFill/>
          </a:ln>
        </p:spPr>
      </p:pic>
      <p:sp>
        <p:nvSpPr>
          <p:cNvPr id="161" name="Google Shape;161;p25"/>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424242"/>
                </a:solidFill>
                <a:latin typeface="Inter SemiBold"/>
                <a:ea typeface="Inter SemiBold"/>
                <a:cs typeface="Inter SemiBold"/>
                <a:sym typeface="Inter SemiBold"/>
              </a:rPr>
              <a:t>Project description</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lnSpc>
                <a:spcPct val="107000"/>
              </a:lnSpc>
              <a:spcAft>
                <a:spcPts val="800"/>
              </a:spcAft>
              <a:buNone/>
            </a:pPr>
            <a:r>
              <a:rPr lang="en-PH" sz="1800" dirty="0">
                <a:effectLst/>
                <a:latin typeface="Calibri" panose="020F0502020204030204" pitchFamily="34" charset="0"/>
                <a:ea typeface="Calibri" panose="020F0502020204030204" pitchFamily="34" charset="0"/>
                <a:cs typeface="Arial" panose="020B0604020202020204" pitchFamily="34" charset="0"/>
              </a:rPr>
              <a:t>The objective of this analysis is to identify and recommend the state(s) within the United States that hold the most favorable condition for the successful expansion of our health tracker smartwatch business by determining the following:</a:t>
            </a:r>
          </a:p>
          <a:p>
            <a:pPr marL="342900" lvl="0" indent="-342900">
              <a:lnSpc>
                <a:spcPct val="107000"/>
              </a:lnSpc>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Arial" panose="020B0604020202020204" pitchFamily="34" charset="0"/>
              </a:rPr>
              <a:t>Percentage of income by state and corruption conviction if there any observable connection.</a:t>
            </a:r>
          </a:p>
          <a:p>
            <a:pPr marL="342900" lvl="0" indent="-342900">
              <a:lnSpc>
                <a:spcPct val="107000"/>
              </a:lnSpc>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Arial" panose="020B0604020202020204" pitchFamily="34" charset="0"/>
              </a:rPr>
              <a:t>Identify the states with the highest and lowest average income.</a:t>
            </a:r>
          </a:p>
          <a:p>
            <a:pPr marL="342900" lvl="0" indent="-342900">
              <a:lnSpc>
                <a:spcPct val="107000"/>
              </a:lnSpc>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Arial" panose="020B0604020202020204" pitchFamily="34" charset="0"/>
              </a:rPr>
              <a:t>Identify the states with the highest and lowest corruption conviction rates.</a:t>
            </a:r>
          </a:p>
          <a:p>
            <a:pPr marL="342900" lvl="0" indent="-342900">
              <a:lnSpc>
                <a:spcPct val="107000"/>
              </a:lnSpc>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Arial" panose="020B0604020202020204" pitchFamily="34" charset="0"/>
              </a:rPr>
              <a:t>Test the correlation between state income and corruption convictions.</a:t>
            </a:r>
          </a:p>
          <a:p>
            <a:pPr marL="139700" lvl="0" indent="0" algn="l" rtl="0">
              <a:spcBef>
                <a:spcPts val="0"/>
              </a:spcBef>
              <a:spcAft>
                <a:spcPts val="0"/>
              </a:spcAft>
              <a:buClr>
                <a:srgbClr val="424242"/>
              </a:buClr>
              <a:buSzPts val="1400"/>
              <a:buNone/>
            </a:pPr>
            <a:endParaRPr sz="1400" dirty="0">
              <a:solidFill>
                <a:srgbClr val="424242"/>
              </a:solidFill>
              <a:latin typeface="Inter"/>
              <a:ea typeface="Inter"/>
              <a:cs typeface="Inter"/>
              <a:sym typeface="Inter"/>
            </a:endParaRPr>
          </a:p>
        </p:txBody>
      </p:sp>
      <p:pic>
        <p:nvPicPr>
          <p:cNvPr id="71" name="Google Shape;71;p15"/>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72" name="Google Shape;72;p15"/>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24242"/>
                </a:solidFill>
                <a:latin typeface="Inter SemiBold"/>
                <a:ea typeface="Inter SemiBold"/>
                <a:cs typeface="Inter SemiBold"/>
                <a:sym typeface="Inter SemiBold"/>
              </a:rPr>
              <a:t>Postgres</a:t>
            </a:r>
            <a:endParaRPr>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424242"/>
                </a:solidFill>
                <a:latin typeface="Inter SemiBold"/>
                <a:ea typeface="Inter SemiBold"/>
                <a:cs typeface="Inter SemiBold"/>
                <a:sym typeface="Inter SemiBold"/>
              </a:rPr>
              <a:t>Short conclusion:</a:t>
            </a:r>
            <a:endParaRPr lang="en" dirty="0">
              <a:solidFill>
                <a:srgbClr val="424242"/>
              </a:solidFill>
              <a:latin typeface="Inter"/>
              <a:ea typeface="Inter"/>
              <a:cs typeface="Inter SemiBold"/>
              <a:sym typeface="Inter"/>
            </a:endParaRPr>
          </a:p>
          <a:p>
            <a:pPr marL="342900" indent="-342900">
              <a:buFont typeface="Wingdings" panose="05000000000000000000" pitchFamily="2" charset="2"/>
              <a:buChar char="Ø"/>
            </a:pPr>
            <a:r>
              <a:rPr lang="en" dirty="0">
                <a:solidFill>
                  <a:srgbClr val="424242"/>
                </a:solidFill>
                <a:latin typeface="Inter"/>
                <a:ea typeface="Inter"/>
                <a:cs typeface="Inter"/>
                <a:sym typeface="Inter"/>
              </a:rPr>
              <a:t>We found out that these 5 states with the lowest corruption rate(measured on a scale 0 to 10). </a:t>
            </a:r>
          </a:p>
          <a:p>
            <a:pPr marL="285750" indent="-285750">
              <a:buFont typeface="Wingdings" panose="05000000000000000000" pitchFamily="2" charset="2"/>
              <a:buChar char="q"/>
            </a:pPr>
            <a:r>
              <a:rPr lang="en" dirty="0">
                <a:solidFill>
                  <a:srgbClr val="424242"/>
                </a:solidFill>
                <a:latin typeface="Inter"/>
                <a:ea typeface="Inter"/>
                <a:cs typeface="Inter"/>
                <a:sym typeface="Inter"/>
              </a:rPr>
              <a:t>This leads to the conclusion that these states have been relatively successful in maintaining low level of corruption.</a:t>
            </a:r>
          </a:p>
          <a:p>
            <a:pPr marL="0" indent="0" algn="just">
              <a:buNone/>
            </a:pPr>
            <a:endParaRPr lang="en" dirty="0">
              <a:solidFill>
                <a:srgbClr val="424242"/>
              </a:solidFill>
              <a:latin typeface="Inter"/>
              <a:ea typeface="Inter"/>
              <a:cs typeface="Inter"/>
              <a:sym typeface="Inter"/>
            </a:endParaRPr>
          </a:p>
          <a:p>
            <a:pPr marL="285750" indent="-285750">
              <a:buFont typeface="Wingdings" panose="05000000000000000000" pitchFamily="2" charset="2"/>
              <a:buChar char="Ø"/>
            </a:pPr>
            <a:r>
              <a:rPr lang="en" dirty="0">
                <a:solidFill>
                  <a:srgbClr val="424242"/>
                </a:solidFill>
                <a:latin typeface="Inter"/>
                <a:ea typeface="Inter"/>
                <a:cs typeface="Inter"/>
                <a:sym typeface="Inter"/>
              </a:rPr>
              <a:t> Additionally, our analysis revealed that the top 5 states with the highest average incomes, showcasing a clear connection between economic prosperity and corruption prevention.</a:t>
            </a:r>
            <a:endParaRPr lang="en" sz="1400" dirty="0">
              <a:solidFill>
                <a:srgbClr val="424242"/>
              </a:solidFill>
              <a:latin typeface="Inter"/>
              <a:ea typeface="Inter"/>
              <a:cs typeface="Inter"/>
              <a:sym typeface="Inter"/>
            </a:endParaRPr>
          </a:p>
        </p:txBody>
      </p:sp>
      <p:sp>
        <p:nvSpPr>
          <p:cNvPr id="3" name="Text Placeholder 2">
            <a:extLst>
              <a:ext uri="{FF2B5EF4-FFF2-40B4-BE49-F238E27FC236}">
                <a16:creationId xmlns:a16="http://schemas.microsoft.com/office/drawing/2014/main" id="{2D14A16A-B1E3-2BD0-8C05-98CAA44AFF5F}"/>
              </a:ext>
            </a:extLst>
          </p:cNvPr>
          <p:cNvSpPr>
            <a:spLocks noGrp="1"/>
          </p:cNvSpPr>
          <p:nvPr>
            <p:ph type="body" idx="2"/>
          </p:nvPr>
        </p:nvSpPr>
        <p:spPr>
          <a:xfrm>
            <a:off x="4832402" y="623085"/>
            <a:ext cx="3999900" cy="4045190"/>
          </a:xfrm>
        </p:spPr>
        <p:txBody>
          <a:bodyPr/>
          <a:lstStyle/>
          <a:p>
            <a:pPr marL="139700" indent="0">
              <a:buNone/>
            </a:pPr>
            <a:r>
              <a:rPr lang="en-PH" sz="1200" dirty="0">
                <a:latin typeface="Inter" panose="020B0604020202020204" charset="0"/>
                <a:ea typeface="Inter" panose="020B0604020202020204" charset="0"/>
              </a:rPr>
              <a:t>Top 5 States with Highest Average Income</a:t>
            </a:r>
          </a:p>
          <a:p>
            <a:pPr marL="139700" indent="0">
              <a:buNone/>
            </a:pPr>
            <a:endParaRPr lang="en-PH" dirty="0"/>
          </a:p>
          <a:p>
            <a:pPr marL="139700" indent="0">
              <a:buNone/>
            </a:pPr>
            <a:endParaRPr lang="en-PH" dirty="0"/>
          </a:p>
          <a:p>
            <a:pPr marL="139700" indent="0">
              <a:buNone/>
            </a:pPr>
            <a:endParaRPr lang="en-PH" dirty="0"/>
          </a:p>
          <a:p>
            <a:pPr marL="139700" indent="0">
              <a:buNone/>
            </a:pPr>
            <a:endParaRPr lang="en-PH" dirty="0"/>
          </a:p>
          <a:p>
            <a:pPr marL="139700" indent="0">
              <a:buNone/>
            </a:pPr>
            <a:endParaRPr lang="en-PH" dirty="0"/>
          </a:p>
          <a:p>
            <a:pPr marL="139700" indent="0">
              <a:buNone/>
            </a:pPr>
            <a:endParaRPr lang="en-PH" dirty="0"/>
          </a:p>
          <a:p>
            <a:pPr marL="139700" indent="0">
              <a:buNone/>
            </a:pPr>
            <a:endParaRPr lang="en-PH" dirty="0"/>
          </a:p>
          <a:p>
            <a:pPr marL="139700" indent="0">
              <a:buNone/>
            </a:pPr>
            <a:endParaRPr lang="en-PH" dirty="0"/>
          </a:p>
          <a:p>
            <a:pPr marL="139700" indent="0">
              <a:buNone/>
            </a:pPr>
            <a:r>
              <a:rPr lang="en-PH" sz="1200" dirty="0">
                <a:latin typeface="Inter" panose="020B0604020202020204" charset="0"/>
                <a:ea typeface="Inter" panose="020B0604020202020204" charset="0"/>
              </a:rPr>
              <a:t>Top 5 States with Lowest Corruption Rate</a:t>
            </a:r>
          </a:p>
          <a:p>
            <a:pPr marL="139700" indent="0">
              <a:buNone/>
            </a:pPr>
            <a:endParaRPr lang="en-PH" dirty="0"/>
          </a:p>
        </p:txBody>
      </p:sp>
      <p:pic>
        <p:nvPicPr>
          <p:cNvPr id="80" name="Google Shape;80;p16"/>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81" name="Google Shape;81;p16"/>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graphicFrame>
        <p:nvGraphicFramePr>
          <p:cNvPr id="2" name="Table 1">
            <a:extLst>
              <a:ext uri="{FF2B5EF4-FFF2-40B4-BE49-F238E27FC236}">
                <a16:creationId xmlns:a16="http://schemas.microsoft.com/office/drawing/2014/main" id="{A24DDED4-9C63-C329-3C02-F7F189AEE3D3}"/>
              </a:ext>
            </a:extLst>
          </p:cNvPr>
          <p:cNvGraphicFramePr>
            <a:graphicFrameLocks noGrp="1"/>
          </p:cNvGraphicFramePr>
          <p:nvPr>
            <p:extLst>
              <p:ext uri="{D42A27DB-BD31-4B8C-83A1-F6EECF244321}">
                <p14:modId xmlns:p14="http://schemas.microsoft.com/office/powerpoint/2010/main" val="3858088009"/>
              </p:ext>
            </p:extLst>
          </p:nvPr>
        </p:nvGraphicFramePr>
        <p:xfrm>
          <a:off x="5125453" y="1017726"/>
          <a:ext cx="3410329" cy="1653284"/>
        </p:xfrm>
        <a:graphic>
          <a:graphicData uri="http://schemas.openxmlformats.org/drawingml/2006/table">
            <a:tbl>
              <a:tblPr>
                <a:tableStyleId>{5C22544A-7EE6-4342-B048-85BDC9FD1C3A}</a:tableStyleId>
              </a:tblPr>
              <a:tblGrid>
                <a:gridCol w="1496599">
                  <a:extLst>
                    <a:ext uri="{9D8B030D-6E8A-4147-A177-3AD203B41FA5}">
                      <a16:colId xmlns:a16="http://schemas.microsoft.com/office/drawing/2014/main" val="989004267"/>
                    </a:ext>
                  </a:extLst>
                </a:gridCol>
                <a:gridCol w="1913730">
                  <a:extLst>
                    <a:ext uri="{9D8B030D-6E8A-4147-A177-3AD203B41FA5}">
                      <a16:colId xmlns:a16="http://schemas.microsoft.com/office/drawing/2014/main" val="190455022"/>
                    </a:ext>
                  </a:extLst>
                </a:gridCol>
              </a:tblGrid>
              <a:tr h="233609">
                <a:tc>
                  <a:txBody>
                    <a:bodyPr/>
                    <a:lstStyle/>
                    <a:p>
                      <a:pPr algn="ctr" fontAlgn="b"/>
                      <a:r>
                        <a:rPr lang="en-PH" sz="1100" b="1" i="0" u="none" strike="noStrike" dirty="0">
                          <a:solidFill>
                            <a:schemeClr val="accent1">
                              <a:lumMod val="50000"/>
                            </a:schemeClr>
                          </a:solidFill>
                          <a:effectLst/>
                          <a:latin typeface="Inter" panose="020B0604020202020204" charset="0"/>
                          <a:ea typeface="Inter" panose="020B0604020202020204" charset="0"/>
                        </a:rPr>
                        <a:t>State</a:t>
                      </a:r>
                    </a:p>
                  </a:txBody>
                  <a:tcPr marL="7620" marR="7620" marT="7620" marB="0" anchor="b"/>
                </a:tc>
                <a:tc>
                  <a:txBody>
                    <a:bodyPr/>
                    <a:lstStyle/>
                    <a:p>
                      <a:pPr algn="ctr" fontAlgn="b"/>
                      <a:r>
                        <a:rPr lang="en-PH" sz="1100" b="1" i="0" u="none" strike="noStrike" dirty="0">
                          <a:solidFill>
                            <a:schemeClr val="accent1">
                              <a:lumMod val="50000"/>
                            </a:schemeClr>
                          </a:solidFill>
                          <a:effectLst/>
                          <a:latin typeface="Inter" panose="020B0604020202020204" charset="0"/>
                          <a:ea typeface="Inter" panose="020B0604020202020204" charset="0"/>
                        </a:rPr>
                        <a:t>Average Income</a:t>
                      </a:r>
                    </a:p>
                  </a:txBody>
                  <a:tcPr marL="7620" marR="7620" marT="7620" marB="0" anchor="b"/>
                </a:tc>
                <a:extLst>
                  <a:ext uri="{0D108BD9-81ED-4DB2-BD59-A6C34878D82A}">
                    <a16:rowId xmlns:a16="http://schemas.microsoft.com/office/drawing/2014/main" val="4232050324"/>
                  </a:ext>
                </a:extLst>
              </a:tr>
              <a:tr h="233609">
                <a:tc>
                  <a:txBody>
                    <a:bodyPr/>
                    <a:lstStyle/>
                    <a:p>
                      <a:pPr algn="ctr" fontAlgn="b"/>
                      <a:r>
                        <a:rPr lang="en-PH" sz="1100" b="0" u="none" strike="noStrike" dirty="0">
                          <a:effectLst/>
                          <a:latin typeface="Inter" panose="020B0604020202020204" charset="0"/>
                          <a:ea typeface="Inter" panose="020B0604020202020204" charset="0"/>
                        </a:rPr>
                        <a:t>Maryland</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0" i="0" u="none" strike="noStrike" dirty="0">
                          <a:solidFill>
                            <a:srgbClr val="000000"/>
                          </a:solidFill>
                          <a:effectLst/>
                          <a:latin typeface="Inter" panose="020B0604020202020204" charset="0"/>
                          <a:ea typeface="Inter" panose="020B0604020202020204" charset="0"/>
                        </a:rPr>
                        <a:t> $ 89,392.00 </a:t>
                      </a:r>
                    </a:p>
                  </a:txBody>
                  <a:tcPr marL="7620" marR="7620" marT="7620" marB="0" anchor="b"/>
                </a:tc>
                <a:extLst>
                  <a:ext uri="{0D108BD9-81ED-4DB2-BD59-A6C34878D82A}">
                    <a16:rowId xmlns:a16="http://schemas.microsoft.com/office/drawing/2014/main" val="596810131"/>
                  </a:ext>
                </a:extLst>
              </a:tr>
              <a:tr h="251630">
                <a:tc>
                  <a:txBody>
                    <a:bodyPr/>
                    <a:lstStyle/>
                    <a:p>
                      <a:pPr algn="ctr" fontAlgn="b"/>
                      <a:r>
                        <a:rPr lang="en-PH" sz="1100" b="0" u="none" strike="noStrike" dirty="0">
                          <a:effectLst/>
                          <a:latin typeface="Inter" panose="020B0604020202020204" charset="0"/>
                          <a:ea typeface="Inter" panose="020B0604020202020204" charset="0"/>
                        </a:rPr>
                        <a:t>Massachusetts</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0" i="0" u="none" strike="noStrike" dirty="0">
                          <a:solidFill>
                            <a:srgbClr val="000000"/>
                          </a:solidFill>
                          <a:effectLst/>
                          <a:latin typeface="Inter" panose="020B0604020202020204" charset="0"/>
                          <a:ea typeface="Inter" panose="020B0604020202020204" charset="0"/>
                        </a:rPr>
                        <a:t> $ 82,427.00 </a:t>
                      </a:r>
                    </a:p>
                  </a:txBody>
                  <a:tcPr marL="7620" marR="7620" marT="7620" marB="0" anchor="b"/>
                </a:tc>
                <a:extLst>
                  <a:ext uri="{0D108BD9-81ED-4DB2-BD59-A6C34878D82A}">
                    <a16:rowId xmlns:a16="http://schemas.microsoft.com/office/drawing/2014/main" val="2504803006"/>
                  </a:ext>
                </a:extLst>
              </a:tr>
              <a:tr h="233609">
                <a:tc>
                  <a:txBody>
                    <a:bodyPr/>
                    <a:lstStyle/>
                    <a:p>
                      <a:pPr algn="ctr" fontAlgn="b"/>
                      <a:r>
                        <a:rPr lang="en-PH" sz="1100" b="0" u="none" strike="noStrike" dirty="0">
                          <a:effectLst/>
                          <a:latin typeface="Inter" panose="020B0604020202020204" charset="0"/>
                          <a:ea typeface="Inter" panose="020B0604020202020204" charset="0"/>
                        </a:rPr>
                        <a:t>New Jersey</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0" i="0" u="none" strike="noStrike" dirty="0">
                          <a:solidFill>
                            <a:srgbClr val="000000"/>
                          </a:solidFill>
                          <a:effectLst/>
                          <a:latin typeface="Inter" panose="020B0604020202020204" charset="0"/>
                          <a:ea typeface="Inter" panose="020B0604020202020204" charset="0"/>
                        </a:rPr>
                        <a:t> $ 81,740.00 </a:t>
                      </a:r>
                    </a:p>
                  </a:txBody>
                  <a:tcPr marL="7620" marR="7620" marT="7620" marB="0" anchor="b"/>
                </a:tc>
                <a:extLst>
                  <a:ext uri="{0D108BD9-81ED-4DB2-BD59-A6C34878D82A}">
                    <a16:rowId xmlns:a16="http://schemas.microsoft.com/office/drawing/2014/main" val="4204112382"/>
                  </a:ext>
                </a:extLst>
              </a:tr>
              <a:tr h="233609">
                <a:tc>
                  <a:txBody>
                    <a:bodyPr/>
                    <a:lstStyle/>
                    <a:p>
                      <a:pPr algn="ctr" fontAlgn="b"/>
                      <a:r>
                        <a:rPr lang="en-PH" sz="1100" b="0" u="none" strike="noStrike">
                          <a:effectLst/>
                          <a:latin typeface="Inter" panose="020B0604020202020204" charset="0"/>
                          <a:ea typeface="Inter" panose="020B0604020202020204" charset="0"/>
                        </a:rPr>
                        <a:t>California</a:t>
                      </a:r>
                      <a:endParaRPr lang="en-PH" sz="1100" b="0" i="0" u="none" strike="noStrike">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0" i="0" u="none" strike="noStrike" dirty="0">
                          <a:solidFill>
                            <a:srgbClr val="000000"/>
                          </a:solidFill>
                          <a:effectLst/>
                          <a:latin typeface="Inter" panose="020B0604020202020204" charset="0"/>
                          <a:ea typeface="Inter" panose="020B0604020202020204" charset="0"/>
                        </a:rPr>
                        <a:t> $ 80,440.00 </a:t>
                      </a:r>
                    </a:p>
                  </a:txBody>
                  <a:tcPr marL="7620" marR="7620" marT="7620" marB="0" anchor="b"/>
                </a:tc>
                <a:extLst>
                  <a:ext uri="{0D108BD9-81ED-4DB2-BD59-A6C34878D82A}">
                    <a16:rowId xmlns:a16="http://schemas.microsoft.com/office/drawing/2014/main" val="2090571470"/>
                  </a:ext>
                </a:extLst>
              </a:tr>
              <a:tr h="233609">
                <a:tc>
                  <a:txBody>
                    <a:bodyPr/>
                    <a:lstStyle/>
                    <a:p>
                      <a:pPr algn="ctr" fontAlgn="b"/>
                      <a:r>
                        <a:rPr lang="en-PH" sz="1100" b="0" u="none" strike="noStrike" dirty="0">
                          <a:effectLst/>
                          <a:latin typeface="Inter" panose="020B0604020202020204" charset="0"/>
                          <a:ea typeface="Inter" panose="020B0604020202020204" charset="0"/>
                        </a:rPr>
                        <a:t>Connecticut</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0" i="0" u="none" strike="noStrike" dirty="0">
                          <a:solidFill>
                            <a:srgbClr val="000000"/>
                          </a:solidFill>
                          <a:effectLst/>
                          <a:latin typeface="Inter" panose="020B0604020202020204" charset="0"/>
                          <a:ea typeface="Inter" panose="020B0604020202020204" charset="0"/>
                        </a:rPr>
                        <a:t> $ 79,287.00 </a:t>
                      </a:r>
                    </a:p>
                  </a:txBody>
                  <a:tcPr marL="7620" marR="7620" marT="7620" marB="0" anchor="b"/>
                </a:tc>
                <a:extLst>
                  <a:ext uri="{0D108BD9-81ED-4DB2-BD59-A6C34878D82A}">
                    <a16:rowId xmlns:a16="http://schemas.microsoft.com/office/drawing/2014/main" val="1713798683"/>
                  </a:ext>
                </a:extLst>
              </a:tr>
              <a:tr h="233609">
                <a:tc>
                  <a:txBody>
                    <a:bodyPr/>
                    <a:lstStyle/>
                    <a:p>
                      <a:pPr algn="l" fontAlgn="b"/>
                      <a:endParaRPr lang="en-PH"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PH"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6511299"/>
                  </a:ext>
                </a:extLst>
              </a:tr>
            </a:tbl>
          </a:graphicData>
        </a:graphic>
      </p:graphicFrame>
      <p:graphicFrame>
        <p:nvGraphicFramePr>
          <p:cNvPr id="4" name="Table 3">
            <a:extLst>
              <a:ext uri="{FF2B5EF4-FFF2-40B4-BE49-F238E27FC236}">
                <a16:creationId xmlns:a16="http://schemas.microsoft.com/office/drawing/2014/main" id="{40ABE2F1-91BD-59BE-193F-039BB5F540C7}"/>
              </a:ext>
            </a:extLst>
          </p:cNvPr>
          <p:cNvGraphicFramePr>
            <a:graphicFrameLocks noGrp="1"/>
          </p:cNvGraphicFramePr>
          <p:nvPr>
            <p:extLst>
              <p:ext uri="{D42A27DB-BD31-4B8C-83A1-F6EECF244321}">
                <p14:modId xmlns:p14="http://schemas.microsoft.com/office/powerpoint/2010/main" val="2114233297"/>
              </p:ext>
            </p:extLst>
          </p:nvPr>
        </p:nvGraphicFramePr>
        <p:xfrm>
          <a:off x="5077326" y="3234997"/>
          <a:ext cx="3458456" cy="1517478"/>
        </p:xfrm>
        <a:graphic>
          <a:graphicData uri="http://schemas.openxmlformats.org/drawingml/2006/table">
            <a:tbl>
              <a:tblPr>
                <a:tableStyleId>{5C22544A-7EE6-4342-B048-85BDC9FD1C3A}</a:tableStyleId>
              </a:tblPr>
              <a:tblGrid>
                <a:gridCol w="1368972">
                  <a:extLst>
                    <a:ext uri="{9D8B030D-6E8A-4147-A177-3AD203B41FA5}">
                      <a16:colId xmlns:a16="http://schemas.microsoft.com/office/drawing/2014/main" val="4027584796"/>
                    </a:ext>
                  </a:extLst>
                </a:gridCol>
                <a:gridCol w="2089484">
                  <a:extLst>
                    <a:ext uri="{9D8B030D-6E8A-4147-A177-3AD203B41FA5}">
                      <a16:colId xmlns:a16="http://schemas.microsoft.com/office/drawing/2014/main" val="1762904290"/>
                    </a:ext>
                  </a:extLst>
                </a:gridCol>
              </a:tblGrid>
              <a:tr h="252913">
                <a:tc>
                  <a:txBody>
                    <a:bodyPr/>
                    <a:lstStyle/>
                    <a:p>
                      <a:pPr algn="ctr" fontAlgn="b"/>
                      <a:r>
                        <a:rPr lang="en-PH" sz="1100" b="1" u="none" strike="noStrike" dirty="0">
                          <a:solidFill>
                            <a:schemeClr val="accent1">
                              <a:lumMod val="50000"/>
                            </a:schemeClr>
                          </a:solidFill>
                          <a:effectLst/>
                          <a:latin typeface="Inter" panose="020B0604020202020204" charset="0"/>
                          <a:ea typeface="Inter" panose="020B0604020202020204" charset="0"/>
                        </a:rPr>
                        <a:t>State</a:t>
                      </a:r>
                      <a:endParaRPr lang="en-PH" sz="1100" b="1" i="0" u="none" strike="noStrike" dirty="0">
                        <a:solidFill>
                          <a:schemeClr val="accent1">
                            <a:lumMod val="50000"/>
                          </a:schemeClr>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b="1" u="none" strike="noStrike" dirty="0">
                          <a:solidFill>
                            <a:schemeClr val="accent1">
                              <a:lumMod val="50000"/>
                            </a:schemeClr>
                          </a:solidFill>
                          <a:effectLst/>
                          <a:latin typeface="Inter" panose="020B0604020202020204" charset="0"/>
                          <a:ea typeface="Inter" panose="020B0604020202020204" charset="0"/>
                        </a:rPr>
                        <a:t>Corruption Conviction</a:t>
                      </a:r>
                      <a:endParaRPr lang="en-PH" sz="1100" b="1" i="0" u="none" strike="noStrike" dirty="0">
                        <a:solidFill>
                          <a:schemeClr val="accent1">
                            <a:lumMod val="50000"/>
                          </a:schemeClr>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1329268799"/>
                  </a:ext>
                </a:extLst>
              </a:tr>
              <a:tr h="252913">
                <a:tc>
                  <a:txBody>
                    <a:bodyPr/>
                    <a:lstStyle/>
                    <a:p>
                      <a:pPr algn="ctr" fontAlgn="b"/>
                      <a:r>
                        <a:rPr lang="en-PH" sz="1100" u="none" strike="noStrike" dirty="0">
                          <a:effectLst/>
                          <a:latin typeface="Inter" panose="020B0604020202020204" charset="0"/>
                          <a:ea typeface="Inter" panose="020B0604020202020204" charset="0"/>
                        </a:rPr>
                        <a:t>Hawaii</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u="none" strike="noStrike">
                          <a:effectLst/>
                          <a:latin typeface="Inter" panose="020B0604020202020204" charset="0"/>
                          <a:ea typeface="Inter" panose="020B0604020202020204" charset="0"/>
                        </a:rPr>
                        <a:t>0.43</a:t>
                      </a:r>
                      <a:endParaRPr lang="en-PH" sz="1100" b="0" i="0" u="none" strike="noStrike">
                        <a:solidFill>
                          <a:srgbClr val="000000"/>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2719955901"/>
                  </a:ext>
                </a:extLst>
              </a:tr>
              <a:tr h="252913">
                <a:tc>
                  <a:txBody>
                    <a:bodyPr/>
                    <a:lstStyle/>
                    <a:p>
                      <a:pPr algn="ctr" fontAlgn="b"/>
                      <a:r>
                        <a:rPr lang="en-PH" sz="1100" u="none" strike="noStrike" dirty="0">
                          <a:effectLst/>
                          <a:latin typeface="Inter" panose="020B0604020202020204" charset="0"/>
                          <a:ea typeface="Inter" panose="020B0604020202020204" charset="0"/>
                        </a:rPr>
                        <a:t>Vermont</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u="none" strike="noStrike">
                          <a:effectLst/>
                          <a:latin typeface="Inter" panose="020B0604020202020204" charset="0"/>
                          <a:ea typeface="Inter" panose="020B0604020202020204" charset="0"/>
                        </a:rPr>
                        <a:t>0.44</a:t>
                      </a:r>
                      <a:endParaRPr lang="en-PH" sz="1100" b="0" i="0" u="none" strike="noStrike">
                        <a:solidFill>
                          <a:srgbClr val="000000"/>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106984028"/>
                  </a:ext>
                </a:extLst>
              </a:tr>
              <a:tr h="252913">
                <a:tc>
                  <a:txBody>
                    <a:bodyPr/>
                    <a:lstStyle/>
                    <a:p>
                      <a:pPr algn="ctr" fontAlgn="b"/>
                      <a:r>
                        <a:rPr lang="en-PH" sz="1100" u="none" strike="noStrike" dirty="0">
                          <a:effectLst/>
                          <a:latin typeface="Inter" panose="020B0604020202020204" charset="0"/>
                          <a:ea typeface="Inter" panose="020B0604020202020204" charset="0"/>
                        </a:rPr>
                        <a:t>Maine</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u="none" strike="noStrike" dirty="0">
                          <a:effectLst/>
                          <a:latin typeface="Inter" panose="020B0604020202020204" charset="0"/>
                          <a:ea typeface="Inter" panose="020B0604020202020204" charset="0"/>
                        </a:rPr>
                        <a:t>0.48</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2675546691"/>
                  </a:ext>
                </a:extLst>
              </a:tr>
              <a:tr h="252913">
                <a:tc>
                  <a:txBody>
                    <a:bodyPr/>
                    <a:lstStyle/>
                    <a:p>
                      <a:pPr algn="ctr" fontAlgn="b"/>
                      <a:r>
                        <a:rPr lang="en-PH" sz="1100" u="none" strike="noStrike" dirty="0">
                          <a:effectLst/>
                          <a:latin typeface="Inter" panose="020B0604020202020204" charset="0"/>
                          <a:ea typeface="Inter" panose="020B0604020202020204" charset="0"/>
                        </a:rPr>
                        <a:t>New Hampshire</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u="none" strike="noStrike" dirty="0">
                          <a:effectLst/>
                          <a:latin typeface="Inter" panose="020B0604020202020204" charset="0"/>
                          <a:ea typeface="Inter" panose="020B0604020202020204" charset="0"/>
                        </a:rPr>
                        <a:t>0.51</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3008681778"/>
                  </a:ext>
                </a:extLst>
              </a:tr>
              <a:tr h="252913">
                <a:tc>
                  <a:txBody>
                    <a:bodyPr/>
                    <a:lstStyle/>
                    <a:p>
                      <a:pPr algn="ctr" fontAlgn="b"/>
                      <a:r>
                        <a:rPr lang="en-PH" sz="1100" u="none" strike="noStrike" dirty="0">
                          <a:effectLst/>
                          <a:latin typeface="Inter" panose="020B0604020202020204" charset="0"/>
                          <a:ea typeface="Inter" panose="020B0604020202020204" charset="0"/>
                        </a:rPr>
                        <a:t>Nebraska</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tc>
                  <a:txBody>
                    <a:bodyPr/>
                    <a:lstStyle/>
                    <a:p>
                      <a:pPr algn="ctr" fontAlgn="b"/>
                      <a:r>
                        <a:rPr lang="en-PH" sz="1100" u="none" strike="noStrike" dirty="0">
                          <a:effectLst/>
                          <a:latin typeface="Inter" panose="020B0604020202020204" charset="0"/>
                          <a:ea typeface="Inter" panose="020B0604020202020204" charset="0"/>
                        </a:rPr>
                        <a:t>0.57</a:t>
                      </a:r>
                      <a:endParaRPr lang="en-PH" sz="1100" b="0" i="0" u="none" strike="noStrike" dirty="0">
                        <a:solidFill>
                          <a:srgbClr val="000000"/>
                        </a:solidFill>
                        <a:effectLst/>
                        <a:latin typeface="Inter" panose="020B0604020202020204" charset="0"/>
                        <a:ea typeface="Inter" panose="020B0604020202020204" charset="0"/>
                      </a:endParaRPr>
                    </a:p>
                  </a:txBody>
                  <a:tcPr marL="7620" marR="7620" marT="7620" marB="0" anchor="b"/>
                </a:tc>
                <a:extLst>
                  <a:ext uri="{0D108BD9-81ED-4DB2-BD59-A6C34878D82A}">
                    <a16:rowId xmlns:a16="http://schemas.microsoft.com/office/drawing/2014/main" val="64557186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Excel</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87" name="Google Shape;87;p17"/>
          <p:cNvSpPr txBox="1">
            <a:spLocks noGrp="1"/>
          </p:cNvSpPr>
          <p:nvPr>
            <p:ph type="body" idx="1"/>
          </p:nvPr>
        </p:nvSpPr>
        <p:spPr>
          <a:xfrm>
            <a:off x="311700" y="1152475"/>
            <a:ext cx="4300017" cy="330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424242"/>
                </a:solidFill>
                <a:latin typeface="Inter SemiBold"/>
                <a:ea typeface="Inter SemiBold"/>
                <a:cs typeface="Inter SemiBold"/>
                <a:sym typeface="Inter SemiBold"/>
              </a:rPr>
              <a:t>Short conclusion:</a:t>
            </a:r>
          </a:p>
          <a:p>
            <a:pPr marL="0" lvl="0" indent="0" algn="l" rtl="0">
              <a:spcBef>
                <a:spcPts val="0"/>
              </a:spcBef>
              <a:spcAft>
                <a:spcPts val="0"/>
              </a:spcAft>
              <a:buNone/>
            </a:pPr>
            <a:endParaRPr sz="1400" dirty="0">
              <a:solidFill>
                <a:srgbClr val="424242"/>
              </a:solidFill>
              <a:latin typeface="Inter SemiBold"/>
              <a:ea typeface="Inter SemiBold"/>
              <a:cs typeface="Inter SemiBold"/>
              <a:sym typeface="Inter SemiBold"/>
            </a:endParaRPr>
          </a:p>
          <a:p>
            <a:pPr marL="139700" lvl="0" indent="0" algn="just" rtl="0">
              <a:lnSpc>
                <a:spcPct val="100000"/>
              </a:lnSpc>
              <a:spcBef>
                <a:spcPts val="0"/>
              </a:spcBef>
              <a:spcAft>
                <a:spcPts val="0"/>
              </a:spcAft>
              <a:buClr>
                <a:srgbClr val="424242"/>
              </a:buClr>
              <a:buSzPts val="1400"/>
              <a:buNone/>
            </a:pPr>
            <a:r>
              <a:rPr lang="en-US" sz="1400" dirty="0">
                <a:solidFill>
                  <a:srgbClr val="424242"/>
                </a:solidFill>
                <a:latin typeface="Inter"/>
                <a:ea typeface="Inter"/>
                <a:cs typeface="Inter"/>
                <a:sym typeface="Inter"/>
              </a:rPr>
              <a:t>Based on the results, it can be observed that states with higher average incomes tend to have lower corruption rates. On the other hand, states with lower average incomes have higher corruption rates. This suggests a correlation between economic prosperity and reduced corruption at the state level.</a:t>
            </a:r>
            <a:endParaRPr sz="1400" dirty="0">
              <a:solidFill>
                <a:srgbClr val="424242"/>
              </a:solidFill>
              <a:latin typeface="Inter"/>
              <a:ea typeface="Inter"/>
              <a:cs typeface="Inter"/>
              <a:sym typeface="Inter"/>
            </a:endParaRPr>
          </a:p>
          <a:p>
            <a:pPr marL="457200" lvl="0" indent="-317500" algn="l" rtl="0">
              <a:lnSpc>
                <a:spcPct val="100000"/>
              </a:lnSpc>
              <a:spcBef>
                <a:spcPts val="0"/>
              </a:spcBef>
              <a:spcAft>
                <a:spcPts val="0"/>
              </a:spcAft>
              <a:buClr>
                <a:srgbClr val="424242"/>
              </a:buClr>
              <a:buSzPts val="1400"/>
              <a:buFont typeface="Inter"/>
              <a:buChar char="●"/>
            </a:pPr>
            <a:endParaRPr sz="1400" dirty="0">
              <a:solidFill>
                <a:srgbClr val="424242"/>
              </a:solidFill>
              <a:latin typeface="Inter"/>
              <a:ea typeface="Inter"/>
              <a:cs typeface="Inter"/>
              <a:sym typeface="Inter"/>
            </a:endParaRPr>
          </a:p>
          <a:p>
            <a:pPr marL="457200" lvl="0" indent="-317500" algn="l" rtl="0">
              <a:lnSpc>
                <a:spcPct val="100000"/>
              </a:lnSpc>
              <a:spcBef>
                <a:spcPts val="0"/>
              </a:spcBef>
              <a:spcAft>
                <a:spcPts val="0"/>
              </a:spcAft>
              <a:buClr>
                <a:srgbClr val="424242"/>
              </a:buClr>
              <a:buSzPts val="1400"/>
              <a:buFont typeface="Inter"/>
              <a:buChar char="●"/>
            </a:pPr>
            <a:endParaRPr sz="1400" dirty="0">
              <a:solidFill>
                <a:srgbClr val="424242"/>
              </a:solidFill>
              <a:latin typeface="Inter"/>
              <a:ea typeface="Inter"/>
              <a:cs typeface="Inter"/>
              <a:sym typeface="Inter"/>
            </a:endParaRPr>
          </a:p>
          <a:p>
            <a:pPr marL="457200" lvl="0" indent="0" algn="l" rtl="0">
              <a:spcBef>
                <a:spcPts val="0"/>
              </a:spcBef>
              <a:spcAft>
                <a:spcPts val="1200"/>
              </a:spcAft>
              <a:buNone/>
            </a:pPr>
            <a:endParaRPr dirty="0"/>
          </a:p>
        </p:txBody>
      </p:sp>
      <p:pic>
        <p:nvPicPr>
          <p:cNvPr id="91" name="Google Shape;91;p17"/>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92" name="Google Shape;92;p17"/>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graphicFrame>
        <p:nvGraphicFramePr>
          <p:cNvPr id="2" name="Chart 1">
            <a:extLst>
              <a:ext uri="{FF2B5EF4-FFF2-40B4-BE49-F238E27FC236}">
                <a16:creationId xmlns:a16="http://schemas.microsoft.com/office/drawing/2014/main" id="{C16A51CB-263D-4497-9DB4-3E5E158A091F}"/>
              </a:ext>
            </a:extLst>
          </p:cNvPr>
          <p:cNvGraphicFramePr>
            <a:graphicFrameLocks/>
          </p:cNvGraphicFramePr>
          <p:nvPr>
            <p:extLst>
              <p:ext uri="{D42A27DB-BD31-4B8C-83A1-F6EECF244321}">
                <p14:modId xmlns:p14="http://schemas.microsoft.com/office/powerpoint/2010/main" val="221406720"/>
              </p:ext>
            </p:extLst>
          </p:nvPr>
        </p:nvGraphicFramePr>
        <p:xfrm>
          <a:off x="4532283" y="547838"/>
          <a:ext cx="4300017" cy="23521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4AFFDCD9-AF6E-2289-9055-AB7EF0083A0B}"/>
              </a:ext>
            </a:extLst>
          </p:cNvPr>
          <p:cNvGraphicFramePr>
            <a:graphicFrameLocks/>
          </p:cNvGraphicFramePr>
          <p:nvPr>
            <p:extLst>
              <p:ext uri="{D42A27DB-BD31-4B8C-83A1-F6EECF244321}">
                <p14:modId xmlns:p14="http://schemas.microsoft.com/office/powerpoint/2010/main" val="3661017582"/>
              </p:ext>
            </p:extLst>
          </p:nvPr>
        </p:nvGraphicFramePr>
        <p:xfrm>
          <a:off x="4532283" y="2806225"/>
          <a:ext cx="4012532" cy="225305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24242"/>
                </a:solidFill>
                <a:latin typeface="Inter SemiBold"/>
                <a:ea typeface="Inter SemiBold"/>
                <a:cs typeface="Inter SemiBold"/>
                <a:sym typeface="Inter SemiBold"/>
              </a:rPr>
              <a:t>Power BI</a:t>
            </a:r>
            <a:endParaRPr>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a:p>
        </p:txBody>
      </p:sp>
      <p:sp>
        <p:nvSpPr>
          <p:cNvPr id="98" name="Google Shape;98;p18"/>
          <p:cNvSpPr txBox="1">
            <a:spLocks noGrp="1"/>
          </p:cNvSpPr>
          <p:nvPr>
            <p:ph type="body" idx="1"/>
          </p:nvPr>
        </p:nvSpPr>
        <p:spPr>
          <a:xfrm>
            <a:off x="311700" y="1152475"/>
            <a:ext cx="3351915" cy="330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424242"/>
                </a:solidFill>
                <a:latin typeface="Inter SemiBold"/>
                <a:ea typeface="Inter SemiBold"/>
                <a:cs typeface="Inter SemiBold"/>
                <a:sym typeface="Inter SemiBold"/>
              </a:rPr>
              <a:t>Short conclusion:</a:t>
            </a:r>
            <a:endParaRPr sz="1400" dirty="0">
              <a:solidFill>
                <a:srgbClr val="424242"/>
              </a:solidFill>
              <a:latin typeface="Inter SemiBold"/>
              <a:ea typeface="Inter SemiBold"/>
              <a:cs typeface="Inter SemiBold"/>
              <a:sym typeface="Inter SemiBold"/>
            </a:endParaRPr>
          </a:p>
          <a:p>
            <a:pPr marL="457200" lvl="0" indent="-317500" rtl="0">
              <a:lnSpc>
                <a:spcPct val="100000"/>
              </a:lnSpc>
              <a:spcBef>
                <a:spcPts val="0"/>
              </a:spcBef>
              <a:spcAft>
                <a:spcPts val="0"/>
              </a:spcAft>
              <a:buClr>
                <a:srgbClr val="424242"/>
              </a:buClr>
              <a:buSzPts val="1400"/>
              <a:buFont typeface="Inter"/>
              <a:buChar char="●"/>
            </a:pPr>
            <a:r>
              <a:rPr lang="en-US" sz="1400" dirty="0">
                <a:solidFill>
                  <a:srgbClr val="424242"/>
                </a:solidFill>
                <a:latin typeface="Inter"/>
                <a:ea typeface="Inter"/>
                <a:cs typeface="Inter"/>
                <a:sym typeface="Inter"/>
              </a:rPr>
              <a:t>The correlation matrix suggests that there is a slight negative correlation between income and the rate of convictions. </a:t>
            </a:r>
          </a:p>
          <a:p>
            <a:pPr marL="457200" lvl="0" indent="-317500" algn="l" rtl="0">
              <a:lnSpc>
                <a:spcPct val="100000"/>
              </a:lnSpc>
              <a:spcBef>
                <a:spcPts val="0"/>
              </a:spcBef>
              <a:spcAft>
                <a:spcPts val="0"/>
              </a:spcAft>
              <a:buClr>
                <a:srgbClr val="424242"/>
              </a:buClr>
              <a:buSzPts val="1400"/>
              <a:buFont typeface="Inter"/>
              <a:buChar char="●"/>
            </a:pPr>
            <a:r>
              <a:rPr lang="en-US" sz="1400" dirty="0">
                <a:solidFill>
                  <a:srgbClr val="424242"/>
                </a:solidFill>
                <a:latin typeface="Inter"/>
                <a:ea typeface="Inter"/>
                <a:cs typeface="Inter"/>
                <a:sym typeface="Inter"/>
              </a:rPr>
              <a:t>As income levels increase on the dashboard, there is a tendency for the convictions rate to decrease.</a:t>
            </a:r>
            <a:endParaRPr sz="1400" dirty="0">
              <a:solidFill>
                <a:srgbClr val="424242"/>
              </a:solidFill>
              <a:latin typeface="Inter"/>
              <a:ea typeface="Inter"/>
              <a:cs typeface="Inter"/>
              <a:sym typeface="Inter"/>
            </a:endParaRPr>
          </a:p>
          <a:p>
            <a:pPr marL="457200" lvl="0" indent="-317500" algn="l" rtl="0">
              <a:lnSpc>
                <a:spcPct val="100000"/>
              </a:lnSpc>
              <a:spcBef>
                <a:spcPts val="0"/>
              </a:spcBef>
              <a:spcAft>
                <a:spcPts val="0"/>
              </a:spcAft>
              <a:buClr>
                <a:srgbClr val="424242"/>
              </a:buClr>
              <a:buSzPts val="1400"/>
              <a:buFont typeface="Inter"/>
              <a:buChar char="●"/>
            </a:pPr>
            <a:endParaRPr sz="1400" dirty="0">
              <a:solidFill>
                <a:srgbClr val="424242"/>
              </a:solidFill>
              <a:latin typeface="Inter"/>
              <a:ea typeface="Inter"/>
              <a:cs typeface="Inter"/>
              <a:sym typeface="Inter"/>
            </a:endParaRPr>
          </a:p>
          <a:p>
            <a:pPr marL="457200" lvl="0" indent="-317500" algn="l" rtl="0">
              <a:lnSpc>
                <a:spcPct val="100000"/>
              </a:lnSpc>
              <a:spcBef>
                <a:spcPts val="0"/>
              </a:spcBef>
              <a:spcAft>
                <a:spcPts val="0"/>
              </a:spcAft>
              <a:buClr>
                <a:srgbClr val="424242"/>
              </a:buClr>
              <a:buSzPts val="1400"/>
              <a:buFont typeface="Inter"/>
              <a:buChar char="●"/>
            </a:pPr>
            <a:endParaRPr sz="1400" dirty="0">
              <a:solidFill>
                <a:srgbClr val="424242"/>
              </a:solidFill>
              <a:latin typeface="Inter"/>
              <a:ea typeface="Inter"/>
              <a:cs typeface="Inter"/>
              <a:sym typeface="Inter"/>
            </a:endParaRPr>
          </a:p>
          <a:p>
            <a:pPr marL="0" lvl="0" indent="0" algn="l" rtl="0">
              <a:lnSpc>
                <a:spcPct val="100000"/>
              </a:lnSpc>
              <a:spcBef>
                <a:spcPts val="0"/>
              </a:spcBef>
              <a:spcAft>
                <a:spcPts val="0"/>
              </a:spcAft>
              <a:buNone/>
            </a:pPr>
            <a:endParaRPr sz="1400" dirty="0">
              <a:solidFill>
                <a:srgbClr val="424242"/>
              </a:solidFill>
              <a:latin typeface="Inter"/>
              <a:ea typeface="Inter"/>
              <a:cs typeface="Inter"/>
              <a:sym typeface="Inter"/>
            </a:endParaRPr>
          </a:p>
          <a:p>
            <a:pPr marL="457200" lvl="0" indent="0" algn="l" rtl="0">
              <a:spcBef>
                <a:spcPts val="0"/>
              </a:spcBef>
              <a:spcAft>
                <a:spcPts val="1200"/>
              </a:spcAft>
              <a:buNone/>
            </a:pPr>
            <a:endParaRPr dirty="0"/>
          </a:p>
        </p:txBody>
      </p:sp>
      <p:pic>
        <p:nvPicPr>
          <p:cNvPr id="101" name="Google Shape;101;p18"/>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102" name="Google Shape;102;p18"/>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pic>
        <p:nvPicPr>
          <p:cNvPr id="3" name="Picture 2">
            <a:extLst>
              <a:ext uri="{FF2B5EF4-FFF2-40B4-BE49-F238E27FC236}">
                <a16:creationId xmlns:a16="http://schemas.microsoft.com/office/drawing/2014/main" id="{4B7D3701-4C30-2CAE-7A22-13FEB07A38C7}"/>
              </a:ext>
            </a:extLst>
          </p:cNvPr>
          <p:cNvPicPr>
            <a:picLocks noChangeAspect="1"/>
          </p:cNvPicPr>
          <p:nvPr/>
        </p:nvPicPr>
        <p:blipFill>
          <a:blip r:embed="rId4"/>
          <a:stretch>
            <a:fillRect/>
          </a:stretch>
        </p:blipFill>
        <p:spPr>
          <a:xfrm>
            <a:off x="5329988" y="445025"/>
            <a:ext cx="3502312" cy="1992300"/>
          </a:xfrm>
          <a:prstGeom prst="rect">
            <a:avLst/>
          </a:prstGeom>
        </p:spPr>
      </p:pic>
      <p:pic>
        <p:nvPicPr>
          <p:cNvPr id="4" name="Picture 3">
            <a:extLst>
              <a:ext uri="{FF2B5EF4-FFF2-40B4-BE49-F238E27FC236}">
                <a16:creationId xmlns:a16="http://schemas.microsoft.com/office/drawing/2014/main" id="{185BD65E-F82E-183C-98BC-9303D276B1BF}"/>
              </a:ext>
            </a:extLst>
          </p:cNvPr>
          <p:cNvPicPr>
            <a:picLocks noChangeAspect="1"/>
          </p:cNvPicPr>
          <p:nvPr/>
        </p:nvPicPr>
        <p:blipFill>
          <a:blip r:embed="rId5"/>
          <a:stretch>
            <a:fillRect/>
          </a:stretch>
        </p:blipFill>
        <p:spPr>
          <a:xfrm>
            <a:off x="3663615" y="2505912"/>
            <a:ext cx="5168685" cy="1953914"/>
          </a:xfrm>
          <a:prstGeom prst="rect">
            <a:avLst/>
          </a:prstGeom>
        </p:spPr>
      </p:pic>
      <p:pic>
        <p:nvPicPr>
          <p:cNvPr id="6" name="Picture 5">
            <a:extLst>
              <a:ext uri="{FF2B5EF4-FFF2-40B4-BE49-F238E27FC236}">
                <a16:creationId xmlns:a16="http://schemas.microsoft.com/office/drawing/2014/main" id="{5795843E-941E-39AD-0A2F-93A17D4B22C1}"/>
              </a:ext>
            </a:extLst>
          </p:cNvPr>
          <p:cNvPicPr>
            <a:picLocks noChangeAspect="1"/>
          </p:cNvPicPr>
          <p:nvPr/>
        </p:nvPicPr>
        <p:blipFill>
          <a:blip r:embed="rId6"/>
          <a:stretch>
            <a:fillRect/>
          </a:stretch>
        </p:blipFill>
        <p:spPr>
          <a:xfrm>
            <a:off x="3663615" y="409386"/>
            <a:ext cx="1666373" cy="20279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Python</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08" name="Google Shape;108;p19"/>
          <p:cNvSpPr txBox="1">
            <a:spLocks noGrp="1"/>
          </p:cNvSpPr>
          <p:nvPr>
            <p:ph type="body" idx="1"/>
          </p:nvPr>
        </p:nvSpPr>
        <p:spPr>
          <a:xfrm>
            <a:off x="311700" y="1152475"/>
            <a:ext cx="4325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424242"/>
                </a:solidFill>
                <a:latin typeface="Inter SemiBold"/>
                <a:ea typeface="Inter SemiBold"/>
                <a:cs typeface="Inter SemiBold"/>
                <a:sym typeface="Inter SemiBold"/>
              </a:rPr>
              <a:t>Short conclusion:</a:t>
            </a:r>
          </a:p>
          <a:p>
            <a:pPr marL="0" lvl="0" indent="0" algn="l" rtl="0">
              <a:spcBef>
                <a:spcPts val="0"/>
              </a:spcBef>
              <a:spcAft>
                <a:spcPts val="0"/>
              </a:spcAft>
              <a:buNone/>
            </a:pPr>
            <a:endParaRPr sz="1400" dirty="0">
              <a:solidFill>
                <a:srgbClr val="424242"/>
              </a:solidFill>
              <a:latin typeface="Inter SemiBold"/>
              <a:ea typeface="Inter SemiBold"/>
              <a:cs typeface="Inter SemiBold"/>
              <a:sym typeface="Inter SemiBold"/>
            </a:endParaRPr>
          </a:p>
          <a:p>
            <a:pPr marL="285750" indent="-285750">
              <a:lnSpc>
                <a:spcPct val="100000"/>
              </a:lnSpc>
            </a:pPr>
            <a:r>
              <a:rPr lang="en-PH" sz="1400" dirty="0">
                <a:solidFill>
                  <a:srgbClr val="424242"/>
                </a:solidFill>
                <a:latin typeface="Inter"/>
                <a:ea typeface="Inter"/>
                <a:cs typeface="Inter"/>
                <a:sym typeface="Inter"/>
              </a:rPr>
              <a:t>A correlation coefficient of -0.23 indicates a weak negative correlation between ‘average income’ and ‘convictions’.</a:t>
            </a:r>
          </a:p>
          <a:p>
            <a:pPr marL="285750" indent="-285750">
              <a:lnSpc>
                <a:spcPct val="100000"/>
              </a:lnSpc>
            </a:pPr>
            <a:r>
              <a:rPr lang="en-US" sz="1400" dirty="0">
                <a:solidFill>
                  <a:srgbClr val="424242"/>
                </a:solidFill>
                <a:latin typeface="Inter"/>
                <a:ea typeface="Inter"/>
                <a:cs typeface="Inter"/>
                <a:sym typeface="Inter"/>
              </a:rPr>
              <a:t>The histogram graph displayed a positive skewness, indicating that the majority of states possess lower average incomes while a minority of states exhibit considerably higher average incomes.</a:t>
            </a:r>
            <a:endParaRPr lang="en-PH" sz="1400" dirty="0">
              <a:solidFill>
                <a:srgbClr val="424242"/>
              </a:solidFill>
              <a:latin typeface="Inter"/>
              <a:ea typeface="Inter"/>
              <a:cs typeface="Inter"/>
              <a:sym typeface="Inter"/>
            </a:endParaRPr>
          </a:p>
          <a:p>
            <a:pPr marL="457200" lvl="0" indent="-317500" algn="l" rtl="0">
              <a:lnSpc>
                <a:spcPct val="100000"/>
              </a:lnSpc>
              <a:spcBef>
                <a:spcPts val="0"/>
              </a:spcBef>
              <a:spcAft>
                <a:spcPts val="0"/>
              </a:spcAft>
              <a:buClr>
                <a:srgbClr val="424242"/>
              </a:buClr>
              <a:buSzPts val="1400"/>
              <a:buFont typeface="Inter"/>
              <a:buChar char="●"/>
            </a:pPr>
            <a:endParaRPr sz="1400" dirty="0">
              <a:solidFill>
                <a:srgbClr val="424242"/>
              </a:solidFill>
              <a:latin typeface="Inter"/>
              <a:ea typeface="Inter"/>
              <a:cs typeface="Inter"/>
              <a:sym typeface="Inter"/>
            </a:endParaRPr>
          </a:p>
          <a:p>
            <a:pPr marL="0" lvl="0" indent="0" algn="l" rtl="0">
              <a:lnSpc>
                <a:spcPct val="100000"/>
              </a:lnSpc>
              <a:spcBef>
                <a:spcPts val="0"/>
              </a:spcBef>
              <a:spcAft>
                <a:spcPts val="0"/>
              </a:spcAft>
              <a:buNone/>
            </a:pPr>
            <a:endParaRPr sz="1400" dirty="0">
              <a:solidFill>
                <a:srgbClr val="424242"/>
              </a:solidFill>
              <a:latin typeface="Inter"/>
              <a:ea typeface="Inter"/>
              <a:cs typeface="Inter"/>
              <a:sym typeface="Inter"/>
            </a:endParaRPr>
          </a:p>
          <a:p>
            <a:pPr marL="457200" lvl="0" indent="0" algn="l" rtl="0">
              <a:spcBef>
                <a:spcPts val="0"/>
              </a:spcBef>
              <a:spcAft>
                <a:spcPts val="1200"/>
              </a:spcAft>
              <a:buNone/>
            </a:pPr>
            <a:endParaRPr dirty="0"/>
          </a:p>
        </p:txBody>
      </p:sp>
      <p:pic>
        <p:nvPicPr>
          <p:cNvPr id="112" name="Google Shape;112;p19"/>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113" name="Google Shape;113;p19"/>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pic>
        <p:nvPicPr>
          <p:cNvPr id="5" name="Picture 4">
            <a:extLst>
              <a:ext uri="{FF2B5EF4-FFF2-40B4-BE49-F238E27FC236}">
                <a16:creationId xmlns:a16="http://schemas.microsoft.com/office/drawing/2014/main" id="{12640976-2E00-FC0C-F176-AD74F8303407}"/>
              </a:ext>
            </a:extLst>
          </p:cNvPr>
          <p:cNvPicPr>
            <a:picLocks noChangeAspect="1"/>
          </p:cNvPicPr>
          <p:nvPr/>
        </p:nvPicPr>
        <p:blipFill>
          <a:blip r:embed="rId4"/>
          <a:stretch>
            <a:fillRect/>
          </a:stretch>
        </p:blipFill>
        <p:spPr>
          <a:xfrm>
            <a:off x="4604400" y="2860675"/>
            <a:ext cx="4154589" cy="2257569"/>
          </a:xfrm>
          <a:prstGeom prst="rect">
            <a:avLst/>
          </a:prstGeom>
        </p:spPr>
      </p:pic>
      <p:pic>
        <p:nvPicPr>
          <p:cNvPr id="4" name="Picture 3">
            <a:extLst>
              <a:ext uri="{FF2B5EF4-FFF2-40B4-BE49-F238E27FC236}">
                <a16:creationId xmlns:a16="http://schemas.microsoft.com/office/drawing/2014/main" id="{64D0E1AD-8305-DB3A-9F7F-F51387B37816}"/>
              </a:ext>
            </a:extLst>
          </p:cNvPr>
          <p:cNvPicPr>
            <a:picLocks noChangeAspect="1"/>
          </p:cNvPicPr>
          <p:nvPr/>
        </p:nvPicPr>
        <p:blipFill>
          <a:blip r:embed="rId5"/>
          <a:stretch>
            <a:fillRect/>
          </a:stretch>
        </p:blipFill>
        <p:spPr>
          <a:xfrm>
            <a:off x="6611353" y="731375"/>
            <a:ext cx="2220947" cy="1938880"/>
          </a:xfrm>
          <a:prstGeom prst="rect">
            <a:avLst/>
          </a:prstGeom>
        </p:spPr>
      </p:pic>
      <p:pic>
        <p:nvPicPr>
          <p:cNvPr id="7" name="Picture 6">
            <a:extLst>
              <a:ext uri="{FF2B5EF4-FFF2-40B4-BE49-F238E27FC236}">
                <a16:creationId xmlns:a16="http://schemas.microsoft.com/office/drawing/2014/main" id="{EB9052D8-1DB9-6529-BFAE-B5E4043B20DF}"/>
              </a:ext>
            </a:extLst>
          </p:cNvPr>
          <p:cNvPicPr>
            <a:picLocks noChangeAspect="1"/>
          </p:cNvPicPr>
          <p:nvPr/>
        </p:nvPicPr>
        <p:blipFill>
          <a:blip r:embed="rId6"/>
          <a:stretch>
            <a:fillRect/>
          </a:stretch>
        </p:blipFill>
        <p:spPr>
          <a:xfrm>
            <a:off x="4604400" y="731375"/>
            <a:ext cx="2039353" cy="1938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 </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19" name="Google Shape;119;p20"/>
          <p:cNvSpPr txBox="1">
            <a:spLocks noGrp="1"/>
          </p:cNvSpPr>
          <p:nvPr>
            <p:ph type="body" idx="1"/>
          </p:nvPr>
        </p:nvSpPr>
        <p:spPr>
          <a:xfrm>
            <a:off x="311700" y="1152475"/>
            <a:ext cx="81615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Summary of Findings</a:t>
            </a:r>
            <a:endParaRPr sz="1400" dirty="0">
              <a:solidFill>
                <a:schemeClr val="dk1"/>
              </a:solidFill>
              <a:latin typeface="Inter SemiBold"/>
              <a:ea typeface="Inter SemiBold"/>
              <a:cs typeface="Inter SemiBold"/>
              <a:sym typeface="Inter SemiBold"/>
            </a:endParaRPr>
          </a:p>
          <a:p>
            <a:pPr marL="0" lvl="0" indent="0" algn="l" rtl="0">
              <a:lnSpc>
                <a:spcPct val="100000"/>
              </a:lnSpc>
              <a:spcBef>
                <a:spcPts val="1200"/>
              </a:spcBef>
              <a:spcAft>
                <a:spcPts val="0"/>
              </a:spcAft>
              <a:buClr>
                <a:schemeClr val="dk1"/>
              </a:buClr>
              <a:buSzPts val="1100"/>
              <a:buFont typeface="Arial"/>
              <a:buNone/>
            </a:pPr>
            <a:r>
              <a:rPr lang="en-US" sz="1400" dirty="0">
                <a:solidFill>
                  <a:srgbClr val="374151"/>
                </a:solidFill>
                <a:highlight>
                  <a:schemeClr val="lt1"/>
                </a:highlight>
                <a:latin typeface="Inter"/>
                <a:ea typeface="Inter"/>
                <a:cs typeface="Inter"/>
                <a:sym typeface="Inter"/>
              </a:rPr>
              <a:t>In this analysis, an exploration of the data highlights a mild negative correlation between income and convictions rate. This suggests that as income levels increase, there is a tendency for the convictions rate to decrease, though not very strongly.</a:t>
            </a:r>
            <a:endParaRPr sz="1400" dirty="0">
              <a:solidFill>
                <a:srgbClr val="374151"/>
              </a:solidFill>
              <a:highlight>
                <a:schemeClr val="lt1"/>
              </a:highlight>
              <a:latin typeface="Inter"/>
              <a:ea typeface="Inter"/>
              <a:cs typeface="Inter"/>
              <a:sym typeface="Inter"/>
            </a:endParaRPr>
          </a:p>
          <a:p>
            <a:pPr marL="0" lvl="0" indent="0" algn="l" rtl="0">
              <a:lnSpc>
                <a:spcPct val="100000"/>
              </a:lnSpc>
              <a:spcBef>
                <a:spcPts val="1200"/>
              </a:spcBef>
              <a:spcAft>
                <a:spcPts val="0"/>
              </a:spcAft>
              <a:buNone/>
            </a:pPr>
            <a:endParaRPr sz="1400" dirty="0">
              <a:solidFill>
                <a:srgbClr val="424242"/>
              </a:solidFill>
              <a:highlight>
                <a:schemeClr val="lt1"/>
              </a:highlight>
              <a:latin typeface="Inter"/>
              <a:ea typeface="Inter"/>
              <a:cs typeface="Inter"/>
              <a:sym typeface="Inter"/>
            </a:endParaRPr>
          </a:p>
          <a:p>
            <a:pPr marL="457200" lvl="0" indent="0" algn="l" rtl="0">
              <a:lnSpc>
                <a:spcPct val="100000"/>
              </a:lnSpc>
              <a:spcBef>
                <a:spcPts val="0"/>
              </a:spcBef>
              <a:spcAft>
                <a:spcPts val="1200"/>
              </a:spcAft>
              <a:buNone/>
            </a:pPr>
            <a:endParaRPr sz="1400" dirty="0">
              <a:highlight>
                <a:schemeClr val="lt1"/>
              </a:highlight>
              <a:latin typeface="Inter"/>
              <a:ea typeface="Inter"/>
              <a:cs typeface="Inter"/>
              <a:sym typeface="Inter"/>
            </a:endParaRPr>
          </a:p>
        </p:txBody>
      </p:sp>
      <p:pic>
        <p:nvPicPr>
          <p:cNvPr id="120" name="Google Shape;120;p20"/>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121" name="Google Shape;121;p20"/>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a:t>
            </a:r>
            <a:endParaRPr dirty="0"/>
          </a:p>
        </p:txBody>
      </p:sp>
      <p:sp>
        <p:nvSpPr>
          <p:cNvPr id="127" name="Google Shape;127;p21"/>
          <p:cNvSpPr txBox="1">
            <a:spLocks noGrp="1"/>
          </p:cNvSpPr>
          <p:nvPr>
            <p:ph type="body" idx="1"/>
          </p:nvPr>
        </p:nvSpPr>
        <p:spPr>
          <a:xfrm>
            <a:off x="311700" y="1152475"/>
            <a:ext cx="82608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Insights</a:t>
            </a:r>
          </a:p>
          <a:p>
            <a:pPr marL="0" lvl="0" indent="0" algn="just" rtl="0">
              <a:spcBef>
                <a:spcPts val="1200"/>
              </a:spcBef>
              <a:spcAft>
                <a:spcPts val="0"/>
              </a:spcAft>
              <a:buClr>
                <a:schemeClr val="dk1"/>
              </a:buClr>
              <a:buSzPts val="1100"/>
              <a:buFont typeface="Arial"/>
              <a:buNone/>
            </a:pPr>
            <a:r>
              <a:rPr lang="en-US" sz="1400" dirty="0">
                <a:solidFill>
                  <a:srgbClr val="424242"/>
                </a:solidFill>
                <a:highlight>
                  <a:schemeClr val="lt1"/>
                </a:highlight>
                <a:latin typeface="Inter"/>
                <a:ea typeface="Inter"/>
                <a:cs typeface="Inter"/>
                <a:sym typeface="Inter"/>
              </a:rPr>
              <a:t>This analysis suggests that states with higher income levels are less likely to have higher conviction rates. This phenomenon may be attributed to the abundant resources available in these prosperous states, enabling individuals to access better legal representation and support, which in turn reduces the likelihood of convictions. Furthermore, it hints at a distinctive cultural behavior prevailing in affluent states, where a strong aversion to criminal activities is ingrained in the societal fabric. Additionally, the presence of stringent government policies targeting corruption may loom large in these regions, instilling a palpable fear among individuals contemplating corrupt actions. As a result, the combination of resource abundance, cultural values, and strict anti-corruption measures converges to create a deterrent effect on criminal behavior, ultimately leading to lower conviction rates in high-income states."</a:t>
            </a:r>
            <a:endParaRPr sz="1400" dirty="0">
              <a:solidFill>
                <a:srgbClr val="424242"/>
              </a:solidFill>
              <a:highlight>
                <a:schemeClr val="lt1"/>
              </a:highlight>
              <a:latin typeface="Inter"/>
              <a:ea typeface="Inter"/>
              <a:cs typeface="Inter"/>
              <a:sym typeface="Inter"/>
            </a:endParaRPr>
          </a:p>
          <a:p>
            <a:pPr marL="457200" lvl="0" indent="0" algn="l" rtl="0">
              <a:lnSpc>
                <a:spcPct val="100000"/>
              </a:lnSpc>
              <a:spcBef>
                <a:spcPts val="0"/>
              </a:spcBef>
              <a:spcAft>
                <a:spcPts val="1200"/>
              </a:spcAft>
              <a:buNone/>
            </a:pPr>
            <a:endParaRPr sz="1400" dirty="0">
              <a:highlight>
                <a:schemeClr val="lt1"/>
              </a:highlight>
              <a:latin typeface="Inter"/>
              <a:ea typeface="Inter"/>
              <a:cs typeface="Inter"/>
              <a:sym typeface="Inter"/>
            </a:endParaRPr>
          </a:p>
        </p:txBody>
      </p:sp>
      <p:pic>
        <p:nvPicPr>
          <p:cNvPr id="128" name="Google Shape;128;p21"/>
          <p:cNvPicPr preferRelativeResize="0"/>
          <p:nvPr/>
        </p:nvPicPr>
        <p:blipFill>
          <a:blip r:embed="rId3">
            <a:alphaModFix/>
          </a:blip>
          <a:stretch>
            <a:fillRect/>
          </a:stretch>
        </p:blipFill>
        <p:spPr>
          <a:xfrm>
            <a:off x="458526" y="4594250"/>
            <a:ext cx="887050" cy="208450"/>
          </a:xfrm>
          <a:prstGeom prst="rect">
            <a:avLst/>
          </a:prstGeom>
          <a:noFill/>
          <a:ln>
            <a:noFill/>
          </a:ln>
        </p:spPr>
      </p:pic>
      <p:sp>
        <p:nvSpPr>
          <p:cNvPr id="129" name="Google Shape;129;p21"/>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24242"/>
                </a:solidFill>
                <a:latin typeface="Inter SemiBold"/>
                <a:ea typeface="Inter SemiBold"/>
                <a:cs typeface="Inter SemiBold"/>
                <a:sym typeface="Inter SemiBold"/>
              </a:rPr>
              <a:t>Conclusion</a:t>
            </a:r>
            <a:endParaRPr dirty="0">
              <a:solidFill>
                <a:srgbClr val="424242"/>
              </a:solidFill>
              <a:latin typeface="Inter SemiBold"/>
              <a:ea typeface="Inter SemiBold"/>
              <a:cs typeface="Inter SemiBold"/>
              <a:sym typeface="Inter SemiBold"/>
            </a:endParaRPr>
          </a:p>
          <a:p>
            <a:pPr marL="0" lvl="0" indent="0" algn="l" rtl="0">
              <a:spcBef>
                <a:spcPts val="0"/>
              </a:spcBef>
              <a:spcAft>
                <a:spcPts val="0"/>
              </a:spcAft>
              <a:buNone/>
            </a:pPr>
            <a:endParaRPr dirty="0"/>
          </a:p>
        </p:txBody>
      </p:sp>
      <p:sp>
        <p:nvSpPr>
          <p:cNvPr id="135" name="Google Shape;135;p22"/>
          <p:cNvSpPr txBox="1">
            <a:spLocks noGrp="1"/>
          </p:cNvSpPr>
          <p:nvPr>
            <p:ph type="body" idx="1"/>
          </p:nvPr>
        </p:nvSpPr>
        <p:spPr>
          <a:xfrm>
            <a:off x="311700" y="1152475"/>
            <a:ext cx="8246700" cy="3943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Inter SemiBold"/>
                <a:ea typeface="Inter SemiBold"/>
                <a:cs typeface="Inter SemiBold"/>
                <a:sym typeface="Inter SemiBold"/>
              </a:rPr>
              <a:t>Answers to Business Questions</a:t>
            </a:r>
            <a:endParaRPr sz="1400" dirty="0">
              <a:solidFill>
                <a:schemeClr val="dk1"/>
              </a:solidFill>
              <a:latin typeface="Inter SemiBold"/>
              <a:ea typeface="Inter SemiBold"/>
              <a:cs typeface="Inter SemiBold"/>
              <a:sym typeface="Inter SemiBold"/>
            </a:endParaRPr>
          </a:p>
          <a:p>
            <a:pPr marL="0" lvl="0" indent="0" algn="l" rtl="0">
              <a:spcBef>
                <a:spcPts val="1200"/>
              </a:spcBef>
              <a:spcAft>
                <a:spcPts val="0"/>
              </a:spcAft>
              <a:buClr>
                <a:schemeClr val="dk1"/>
              </a:buClr>
              <a:buSzPts val="1100"/>
              <a:buFont typeface="Arial"/>
              <a:buNone/>
            </a:pPr>
            <a:r>
              <a:rPr lang="en-US" sz="1400" dirty="0">
                <a:solidFill>
                  <a:schemeClr val="dk1"/>
                </a:solidFill>
                <a:latin typeface="Inter"/>
                <a:ea typeface="Inter"/>
                <a:cs typeface="Inter"/>
                <a:sym typeface="Inter"/>
              </a:rPr>
              <a:t>Conclusion in Relation to Business Expansion:</a:t>
            </a:r>
          </a:p>
          <a:p>
            <a:pPr marL="0" lvl="0" indent="0" algn="l" rtl="0">
              <a:spcBef>
                <a:spcPts val="1200"/>
              </a:spcBef>
              <a:spcAft>
                <a:spcPts val="0"/>
              </a:spcAft>
              <a:buClr>
                <a:schemeClr val="dk1"/>
              </a:buClr>
              <a:buSzPts val="1100"/>
              <a:buFont typeface="Arial"/>
              <a:buNone/>
            </a:pPr>
            <a:r>
              <a:rPr lang="en-US" sz="1400" dirty="0">
                <a:solidFill>
                  <a:schemeClr val="dk1"/>
                </a:solidFill>
                <a:latin typeface="Inter"/>
                <a:ea typeface="Inter"/>
                <a:cs typeface="Inter"/>
                <a:sym typeface="Inter"/>
              </a:rPr>
              <a:t>Expanding into states with lower conviction rates, particularly high-income states, may offer a more favorable business environment, with potentially reduced legal and ethical risks. This can foster greater confidence in concluding business operations while maintaining a positive reputation.</a:t>
            </a:r>
          </a:p>
          <a:p>
            <a:pPr marL="0" lvl="0" indent="0" algn="l" rtl="0">
              <a:spcBef>
                <a:spcPts val="1200"/>
              </a:spcBef>
              <a:spcAft>
                <a:spcPts val="0"/>
              </a:spcAft>
              <a:buClr>
                <a:schemeClr val="dk1"/>
              </a:buClr>
              <a:buSzPts val="1100"/>
              <a:buFont typeface="Arial"/>
              <a:buNone/>
            </a:pPr>
            <a:r>
              <a:rPr lang="en-US" sz="1400" dirty="0">
                <a:solidFill>
                  <a:schemeClr val="dk1"/>
                </a:solidFill>
                <a:latin typeface="Inter"/>
                <a:ea typeface="Inter"/>
                <a:cs typeface="Inter"/>
                <a:sym typeface="Inter"/>
              </a:rPr>
              <a:t>However, it’s vital to acknowledge that  selecting a state for business expansion is a complex decision. Other critical factors, such as tax rates, labor costs, and market demand, should also be carefully evaluated.</a:t>
            </a:r>
            <a:endParaRPr sz="1400" dirty="0">
              <a:solidFill>
                <a:schemeClr val="dk1"/>
              </a:solidFill>
              <a:latin typeface="Inter"/>
              <a:ea typeface="Inter"/>
              <a:cs typeface="Inter"/>
              <a:sym typeface="Inter"/>
            </a:endParaRPr>
          </a:p>
        </p:txBody>
      </p:sp>
      <p:pic>
        <p:nvPicPr>
          <p:cNvPr id="136" name="Google Shape;136;p22"/>
          <p:cNvPicPr preferRelativeResize="0"/>
          <p:nvPr/>
        </p:nvPicPr>
        <p:blipFill>
          <a:blip r:embed="rId3">
            <a:alphaModFix/>
          </a:blip>
          <a:stretch>
            <a:fillRect/>
          </a:stretch>
        </p:blipFill>
        <p:spPr>
          <a:xfrm>
            <a:off x="458526" y="4459825"/>
            <a:ext cx="887050" cy="208450"/>
          </a:xfrm>
          <a:prstGeom prst="rect">
            <a:avLst/>
          </a:prstGeom>
          <a:noFill/>
          <a:ln>
            <a:noFill/>
          </a:ln>
        </p:spPr>
      </p:pic>
      <p:sp>
        <p:nvSpPr>
          <p:cNvPr id="137" name="Google Shape;137;p22"/>
          <p:cNvSpPr/>
          <p:nvPr/>
        </p:nvSpPr>
        <p:spPr>
          <a:xfrm>
            <a:off x="0" y="0"/>
            <a:ext cx="9144000" cy="295200"/>
          </a:xfrm>
          <a:prstGeom prst="rect">
            <a:avLst/>
          </a:prstGeom>
          <a:solidFill>
            <a:srgbClr val="DCF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DCF10D"/>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4503</TotalTime>
  <Words>1025</Words>
  <Application>Microsoft Office PowerPoint</Application>
  <PresentationFormat>On-screen Show (16:9)</PresentationFormat>
  <Paragraphs>94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Inter SemiBold</vt:lpstr>
      <vt:lpstr>Wingdings</vt:lpstr>
      <vt:lpstr>Lato</vt:lpstr>
      <vt:lpstr>Nunito</vt:lpstr>
      <vt:lpstr>Symbol</vt:lpstr>
      <vt:lpstr>Inter</vt:lpstr>
      <vt:lpstr>Simple Light</vt:lpstr>
      <vt:lpstr>PowerPoint Presentation</vt:lpstr>
      <vt:lpstr>Project description </vt:lpstr>
      <vt:lpstr>Postgres </vt:lpstr>
      <vt:lpstr>Excel </vt:lpstr>
      <vt:lpstr>Power BI </vt:lpstr>
      <vt:lpstr>Python </vt:lpstr>
      <vt:lpstr>Conclusion  </vt:lpstr>
      <vt:lpstr>Conclusion</vt:lpstr>
      <vt:lpstr>Conclusion </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jiggy romo</dc:creator>
  <cp:lastModifiedBy>jiggy romo</cp:lastModifiedBy>
  <cp:revision>12</cp:revision>
  <dcterms:modified xsi:type="dcterms:W3CDTF">2023-09-04T17:18:41Z</dcterms:modified>
</cp:coreProperties>
</file>