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96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591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ab34efd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7aab34efd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b8d2e13e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b8d2e13e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8d2e13e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b8d2e13e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7a0d50e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47a0d50e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8d2e13e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7b8d2e13e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b8d2e13ea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7b8d2e13ea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ab34efd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aab34efd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ab34efd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7aab34efd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ab34efd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aab34efd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ab34efd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aab34efd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turtle-race/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50909641/using-python-classes-oop-to-create-functional-turtle-object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zdzoBShJUYh6ynHd88OyCkwtKyFpATW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663594" y="2630539"/>
            <a:ext cx="3034500" cy="1596900"/>
          </a:xfrm>
          <a:prstGeom prst="roundRect">
            <a:avLst>
              <a:gd name="adj" fmla="val 37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657497" y="649609"/>
            <a:ext cx="3034500" cy="1596900"/>
          </a:xfrm>
          <a:prstGeom prst="roundRect">
            <a:avLst>
              <a:gd name="adj" fmla="val 37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372575" y="2956651"/>
            <a:ext cx="21930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소프트웨어학과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32191556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박경미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872324" y="2630558"/>
            <a:ext cx="157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D3ED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member</a:t>
            </a:r>
            <a:endParaRPr sz="1400" b="1" i="0" u="none" strike="noStrike" cap="none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657488" y="777100"/>
            <a:ext cx="30345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대학기초SW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00D3ED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프로젝트</a:t>
            </a:r>
            <a:endParaRPr sz="2800" b="1" i="1" u="none" strike="noStrike" cap="none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657473" y="4611505"/>
            <a:ext cx="3034500" cy="1596900"/>
          </a:xfrm>
          <a:prstGeom prst="roundRect">
            <a:avLst>
              <a:gd name="adj" fmla="val 37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975338" y="5381650"/>
            <a:ext cx="239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누가 누가 멀리 가나?</a:t>
            </a:r>
            <a:endParaRPr sz="1800"/>
          </a:p>
        </p:txBody>
      </p:sp>
      <p:sp>
        <p:nvSpPr>
          <p:cNvPr id="91" name="Google Shape;91;p13"/>
          <p:cNvSpPr/>
          <p:nvPr/>
        </p:nvSpPr>
        <p:spPr>
          <a:xfrm>
            <a:off x="5078213" y="4795150"/>
            <a:ext cx="2193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D3ED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 경주</a:t>
            </a:r>
            <a:endParaRPr sz="2800" b="1" i="0" u="none" strike="noStrike" cap="none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493910" y="2630547"/>
            <a:ext cx="3034500" cy="1596900"/>
          </a:xfrm>
          <a:prstGeom prst="roundRect">
            <a:avLst>
              <a:gd name="adj" fmla="val 37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174950" y="2920650"/>
            <a:ext cx="21930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소프트웨어학과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32191105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김지민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586374" y="2630560"/>
            <a:ext cx="157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D3ED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member</a:t>
            </a:r>
            <a:endParaRPr sz="1400" b="1" i="0" u="none" strike="noStrike" cap="none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976930" y="1073917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636916" y="2992597"/>
            <a:ext cx="443100" cy="443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72317" y="3016896"/>
            <a:ext cx="444300" cy="4443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4708" y="5995769"/>
            <a:ext cx="10867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참조</a:t>
            </a:r>
            <a:endParaRPr lang="en-US" altLang="ko-KR" dirty="0"/>
          </a:p>
          <a:p>
            <a:pPr algn="r"/>
            <a:r>
              <a:rPr lang="en-US" altLang="ko-KR" dirty="0">
                <a:hlinkClick r:id="rId3"/>
              </a:rPr>
              <a:t>https://projects.raspberrypi.org/en/projects/turtle-race/4</a:t>
            </a:r>
            <a:endParaRPr lang="en-US" altLang="ko-KR" dirty="0"/>
          </a:p>
          <a:p>
            <a:pPr algn="r"/>
            <a:r>
              <a:rPr lang="en-US" altLang="ko-KR" dirty="0">
                <a:hlinkClick r:id="rId4"/>
              </a:rPr>
              <a:t>https://stackoverflow.com/questions/50909641/using-python-classes-oop-to-create-functional-turtle-objects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/>
          <p:nvPr/>
        </p:nvSpPr>
        <p:spPr>
          <a:xfrm>
            <a:off x="664900" y="-3627"/>
            <a:ext cx="75963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</a:t>
            </a:r>
            <a:r>
              <a:rPr lang="en-US" sz="1800" i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</a:t>
            </a:r>
            <a:r>
              <a:rPr lang="en-US" sz="2400" b="1" i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경주</a:t>
            </a:r>
            <a:r>
              <a:rPr lang="en-US" sz="2400" b="1" i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; </a:t>
            </a:r>
            <a:r>
              <a:rPr lang="en-US" sz="2400" b="1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우승후보</a:t>
            </a:r>
            <a:r>
              <a:rPr lang="en-US" sz="2400" b="1" i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r>
              <a:rPr lang="en-US" sz="2400" b="1" i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400" b="1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r>
              <a:rPr lang="en-US" sz="2400" b="1" i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받기</a:t>
            </a:r>
            <a:endParaRPr dirty="0"/>
          </a:p>
        </p:txBody>
      </p:sp>
      <p:sp>
        <p:nvSpPr>
          <p:cNvPr id="226" name="Google Shape;226;p22"/>
          <p:cNvSpPr/>
          <p:nvPr/>
        </p:nvSpPr>
        <p:spPr>
          <a:xfrm>
            <a:off x="527557" y="731557"/>
            <a:ext cx="11262300" cy="5837400"/>
          </a:xfrm>
          <a:prstGeom prst="roundRect">
            <a:avLst>
              <a:gd name="adj" fmla="val 0"/>
            </a:avLst>
          </a:prstGeom>
          <a:solidFill>
            <a:srgbClr val="FFD966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1036500" y="670500"/>
            <a:ext cx="10119000" cy="55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asker = </a:t>
            </a: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turtle.Turtle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asker.color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('white')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asker.penup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asker.hideturtle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asker.goto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(-300, 250)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asker.write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("&lt;</a:t>
            </a: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경마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&gt;",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font = ("Arial", 30, "italic"))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asker.goto</a:t>
            </a:r>
            <a:r>
              <a:rPr lang="en-US" sz="16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(-300, 200)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434343"/>
                </a:solidFill>
              </a:rPr>
              <a:t>num = </a:t>
            </a:r>
            <a:r>
              <a:rPr lang="en-US" sz="1600" b="1" dirty="0" err="1">
                <a:solidFill>
                  <a:srgbClr val="434343"/>
                </a:solidFill>
              </a:rPr>
              <a:t>turtle.textinput</a:t>
            </a:r>
            <a:r>
              <a:rPr lang="en-US" sz="1600" b="1" dirty="0">
                <a:solidFill>
                  <a:srgbClr val="434343"/>
                </a:solidFill>
              </a:rPr>
              <a:t>("1번 ~ 4번 중 </a:t>
            </a:r>
            <a:r>
              <a:rPr lang="en-US" sz="1600" b="1" dirty="0" err="1">
                <a:solidFill>
                  <a:srgbClr val="434343"/>
                </a:solidFill>
              </a:rPr>
              <a:t>선택</a:t>
            </a:r>
            <a:r>
              <a:rPr lang="en-US" sz="1600" b="1" dirty="0">
                <a:solidFill>
                  <a:srgbClr val="434343"/>
                </a:solidFill>
              </a:rPr>
              <a:t>", "</a:t>
            </a:r>
            <a:r>
              <a:rPr lang="en-US" sz="1600" b="1" dirty="0" err="1">
                <a:solidFill>
                  <a:srgbClr val="434343"/>
                </a:solidFill>
              </a:rPr>
              <a:t>누가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가장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멀리</a:t>
            </a:r>
            <a:r>
              <a:rPr lang="en-US" sz="1600" b="1" dirty="0">
                <a:solidFill>
                  <a:srgbClr val="434343"/>
                </a:solidFill>
              </a:rPr>
              <a:t> 갈 것 </a:t>
            </a:r>
            <a:r>
              <a:rPr lang="en-US" sz="1600" b="1" dirty="0" err="1">
                <a:solidFill>
                  <a:srgbClr val="434343"/>
                </a:solidFill>
              </a:rPr>
              <a:t>같나요</a:t>
            </a:r>
            <a:r>
              <a:rPr lang="en-US" sz="1600" b="1" dirty="0">
                <a:solidFill>
                  <a:srgbClr val="434343"/>
                </a:solidFill>
              </a:rPr>
              <a:t>?")</a:t>
            </a:r>
            <a:endParaRPr sz="1600" b="1"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434343"/>
                </a:solidFill>
              </a:rPr>
              <a:t>while True :</a:t>
            </a:r>
            <a:endParaRPr sz="1600" b="1"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434343"/>
                </a:solidFill>
              </a:rPr>
              <a:t>    if (int(num)&lt;=4 and int(num)&gt;=1) :</a:t>
            </a:r>
            <a:endParaRPr sz="1600" b="1"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434343"/>
                </a:solidFill>
              </a:rPr>
              <a:t>        </a:t>
            </a:r>
            <a:r>
              <a:rPr lang="en-US" sz="1600" b="1" dirty="0" err="1">
                <a:solidFill>
                  <a:srgbClr val="434343"/>
                </a:solidFill>
              </a:rPr>
              <a:t>asker.write</a:t>
            </a:r>
            <a:r>
              <a:rPr lang="en-US" sz="1600" b="1" dirty="0">
                <a:solidFill>
                  <a:srgbClr val="434343"/>
                </a:solidFill>
              </a:rPr>
              <a:t>("</a:t>
            </a:r>
            <a:r>
              <a:rPr lang="en-US" sz="1600" b="1" dirty="0" err="1">
                <a:solidFill>
                  <a:srgbClr val="434343"/>
                </a:solidFill>
              </a:rPr>
              <a:t>당신은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우승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후보로</a:t>
            </a:r>
            <a:r>
              <a:rPr lang="en-US" sz="1600" b="1" dirty="0">
                <a:solidFill>
                  <a:srgbClr val="434343"/>
                </a:solidFill>
              </a:rPr>
              <a:t> " + str(num) + "번 </a:t>
            </a:r>
            <a:r>
              <a:rPr lang="en-US" sz="1600" b="1" dirty="0" err="1">
                <a:solidFill>
                  <a:srgbClr val="434343"/>
                </a:solidFill>
              </a:rPr>
              <a:t>거북이를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골랐습니다</a:t>
            </a:r>
            <a:r>
              <a:rPr lang="en-US" sz="1600" b="1" dirty="0">
                <a:solidFill>
                  <a:srgbClr val="434343"/>
                </a:solidFill>
              </a:rPr>
              <a:t>.", font = ("Arial", 20, "italic"))</a:t>
            </a:r>
            <a:endParaRPr sz="1600" b="1"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434343"/>
                </a:solidFill>
              </a:rPr>
              <a:t>        break</a:t>
            </a:r>
            <a:endParaRPr sz="1600" b="1"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434343"/>
                </a:solidFill>
              </a:rPr>
              <a:t>    else :</a:t>
            </a:r>
            <a:endParaRPr sz="1600" b="1"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434343"/>
                </a:solidFill>
              </a:rPr>
              <a:t>        num = </a:t>
            </a:r>
            <a:r>
              <a:rPr lang="en-US" sz="1600" b="1" dirty="0" err="1">
                <a:solidFill>
                  <a:srgbClr val="434343"/>
                </a:solidFill>
              </a:rPr>
              <a:t>turtle.textinput</a:t>
            </a:r>
            <a:r>
              <a:rPr lang="en-US" sz="1600" b="1" dirty="0">
                <a:solidFill>
                  <a:srgbClr val="434343"/>
                </a:solidFill>
              </a:rPr>
              <a:t>("1번 ~ 4번 중 </a:t>
            </a:r>
            <a:r>
              <a:rPr lang="en-US" sz="1600" b="1" dirty="0" err="1">
                <a:solidFill>
                  <a:srgbClr val="434343"/>
                </a:solidFill>
              </a:rPr>
              <a:t>선택</a:t>
            </a:r>
            <a:r>
              <a:rPr lang="en-US" sz="1600" b="1" dirty="0">
                <a:solidFill>
                  <a:srgbClr val="434343"/>
                </a:solidFill>
              </a:rPr>
              <a:t>", "</a:t>
            </a:r>
            <a:r>
              <a:rPr lang="en-US" sz="1600" b="1" dirty="0" err="1">
                <a:solidFill>
                  <a:srgbClr val="434343"/>
                </a:solidFill>
              </a:rPr>
              <a:t>다른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숫자를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입력하셨습니다</a:t>
            </a:r>
            <a:r>
              <a:rPr lang="en-US" sz="1600" b="1" dirty="0">
                <a:solidFill>
                  <a:srgbClr val="434343"/>
                </a:solidFill>
              </a:rPr>
              <a:t>. </a:t>
            </a:r>
            <a:r>
              <a:rPr lang="en-US" sz="1600" b="1" dirty="0" err="1">
                <a:solidFill>
                  <a:srgbClr val="434343"/>
                </a:solidFill>
              </a:rPr>
              <a:t>다시</a:t>
            </a:r>
            <a:r>
              <a:rPr lang="en-US" sz="1600" b="1" dirty="0">
                <a:solidFill>
                  <a:srgbClr val="434343"/>
                </a:solidFill>
              </a:rPr>
              <a:t> </a:t>
            </a:r>
            <a:r>
              <a:rPr lang="en-US" sz="1600" b="1" dirty="0" err="1">
                <a:solidFill>
                  <a:srgbClr val="434343"/>
                </a:solidFill>
              </a:rPr>
              <a:t>입력하세요</a:t>
            </a:r>
            <a:r>
              <a:rPr lang="en-US" sz="1600" b="1" dirty="0">
                <a:solidFill>
                  <a:srgbClr val="434343"/>
                </a:solidFill>
              </a:rPr>
              <a:t>.")</a:t>
            </a: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1221057" y="731557"/>
            <a:ext cx="568800" cy="481200"/>
          </a:xfrm>
          <a:prstGeom prst="roundRect">
            <a:avLst>
              <a:gd name="adj" fmla="val 0"/>
            </a:avLst>
          </a:prstGeom>
          <a:solidFill>
            <a:srgbClr val="FFD966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075" y="1532304"/>
            <a:ext cx="3434950" cy="14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664898" y="214300"/>
            <a:ext cx="61932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 </a:t>
            </a: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 선수 객체 생성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2662513" y="746850"/>
            <a:ext cx="6919500" cy="584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9013205" y="265649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18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1434134" y="1021210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163813" y="924900"/>
            <a:ext cx="5916900" cy="54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run1 = Race('salmon', 'turtle', -320, 100)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run1.moveTo()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run1.run()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run2 = Race('coral', 'turtle', -320, 70)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run2.moveTo()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run2.run()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run3 = Race('darkseagreen', 'turtle', -320, 40)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run3.moveTo()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run3.run()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run4 = Race('lightblue', 'turtle', -320, 10)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run4.moveTo()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run4.run()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252481" y="5678403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1346823" y="1959782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0496295" y="4942498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806432" y="3133217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/>
          <p:nvPr/>
        </p:nvSpPr>
        <p:spPr>
          <a:xfrm>
            <a:off x="664900" y="214300"/>
            <a:ext cx="75963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 </a:t>
            </a: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레이스 결과 출력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1102175" y="724350"/>
            <a:ext cx="10032000" cy="5760300"/>
          </a:xfrm>
          <a:prstGeom prst="roundRect">
            <a:avLst>
              <a:gd name="adj" fmla="val 0"/>
            </a:avLst>
          </a:prstGeom>
          <a:solidFill>
            <a:srgbClr val="FFD966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1703550" y="868050"/>
            <a:ext cx="8784900" cy="54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num=='1':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if run1.x_cor()&gt;=run2.x_cor() and run1.x_cor()&gt;=run3.x_cor() and run1.x_cor()&gt;=run4.x_cor():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asker.color('white')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asker.goto(-330,-260)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asker.write("1등입니다!\n축하합니다!!!",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font=("Arial",70,"italic"))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else: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asker.color('white')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asker.goto(-330,-260)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asker.write("당신의 거북이는\n1등이 아닙니다.",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font=("Arial",70,"italic"))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10565132" y="731557"/>
            <a:ext cx="568800" cy="481200"/>
          </a:xfrm>
          <a:prstGeom prst="roundRect">
            <a:avLst>
              <a:gd name="adj" fmla="val 0"/>
            </a:avLst>
          </a:prstGeom>
          <a:solidFill>
            <a:srgbClr val="FFD966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8878650" y="3906600"/>
            <a:ext cx="2255400" cy="1322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num == ‘2’ …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num == ‘3’ …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num == ‘4’ …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반복!</a:t>
            </a:r>
            <a:endParaRPr sz="20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/>
          <p:nvPr/>
        </p:nvSpPr>
        <p:spPr>
          <a:xfrm>
            <a:off x="371880" y="886272"/>
            <a:ext cx="11389500" cy="5474100"/>
          </a:xfrm>
          <a:prstGeom prst="roundRect">
            <a:avLst>
              <a:gd name="adj" fmla="val 166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58579" y="236188"/>
            <a:ext cx="43692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느낀 점</a:t>
            </a:r>
            <a:endParaRPr sz="2400" b="1"/>
          </a:p>
        </p:txBody>
      </p:sp>
      <p:grpSp>
        <p:nvGrpSpPr>
          <p:cNvPr id="258" name="Google Shape;258;p25"/>
          <p:cNvGrpSpPr/>
          <p:nvPr/>
        </p:nvGrpSpPr>
        <p:grpSpPr>
          <a:xfrm rot="-5400000" flipH="1">
            <a:off x="6759278" y="2120962"/>
            <a:ext cx="2228850" cy="4673600"/>
            <a:chOff x="6827744" y="1558365"/>
            <a:chExt cx="2228850" cy="4673600"/>
          </a:xfrm>
        </p:grpSpPr>
        <p:sp>
          <p:nvSpPr>
            <p:cNvPr id="259" name="Google Shape;259;p25"/>
            <p:cNvSpPr/>
            <p:nvPr/>
          </p:nvSpPr>
          <p:spPr>
            <a:xfrm>
              <a:off x="7234136" y="1558365"/>
              <a:ext cx="1663709" cy="4051300"/>
            </a:xfrm>
            <a:custGeom>
              <a:avLst/>
              <a:gdLst/>
              <a:ahLst/>
              <a:cxnLst/>
              <a:rect l="l" t="t" r="r" b="b"/>
              <a:pathLst>
                <a:path w="1663709" h="4051300" extrusionOk="0">
                  <a:moveTo>
                    <a:pt x="0" y="0"/>
                  </a:moveTo>
                  <a:lnTo>
                    <a:pt x="1203671" y="0"/>
                  </a:lnTo>
                  <a:cubicBezTo>
                    <a:pt x="1457743" y="0"/>
                    <a:pt x="1663709" y="205966"/>
                    <a:pt x="1663709" y="460038"/>
                  </a:cubicBezTo>
                  <a:lnTo>
                    <a:pt x="1663709" y="4051300"/>
                  </a:lnTo>
                  <a:lnTo>
                    <a:pt x="457209" y="4051300"/>
                  </a:lnTo>
                  <a:lnTo>
                    <a:pt x="457209" y="457209"/>
                  </a:lnTo>
                  <a:cubicBezTo>
                    <a:pt x="457209" y="204699"/>
                    <a:pt x="252510" y="0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827744" y="1558365"/>
              <a:ext cx="863700" cy="965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 rot="10800000" flipH="1">
              <a:off x="7532594" y="5609765"/>
              <a:ext cx="1524000" cy="6222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2" name="Google Shape;262;p25"/>
          <p:cNvSpPr/>
          <p:nvPr/>
        </p:nvSpPr>
        <p:spPr>
          <a:xfrm rot="5400000">
            <a:off x="3691673" y="485811"/>
            <a:ext cx="1663709" cy="4051300"/>
          </a:xfrm>
          <a:custGeom>
            <a:avLst/>
            <a:gdLst/>
            <a:ahLst/>
            <a:cxnLst/>
            <a:rect l="l" t="t" r="r" b="b"/>
            <a:pathLst>
              <a:path w="1663709" h="4051300" extrusionOk="0">
                <a:moveTo>
                  <a:pt x="0" y="0"/>
                </a:moveTo>
                <a:lnTo>
                  <a:pt x="1203671" y="0"/>
                </a:lnTo>
                <a:cubicBezTo>
                  <a:pt x="1457743" y="0"/>
                  <a:pt x="1663709" y="205966"/>
                  <a:pt x="1663709" y="460038"/>
                </a:cubicBezTo>
                <a:lnTo>
                  <a:pt x="1663709" y="4051300"/>
                </a:lnTo>
                <a:lnTo>
                  <a:pt x="457209" y="4051300"/>
                </a:lnTo>
                <a:lnTo>
                  <a:pt x="457209" y="457209"/>
                </a:lnTo>
                <a:cubicBezTo>
                  <a:pt x="457209" y="204699"/>
                  <a:pt x="252510" y="0"/>
                  <a:pt x="0" y="0"/>
                </a:cubicBezTo>
                <a:close/>
              </a:path>
            </a:pathLst>
          </a:cu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5"/>
          <p:cNvSpPr/>
          <p:nvPr/>
        </p:nvSpPr>
        <p:spPr>
          <a:xfrm rot="5400000">
            <a:off x="5634778" y="1240215"/>
            <a:ext cx="863700" cy="965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9F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5"/>
          <p:cNvSpPr/>
          <p:nvPr/>
        </p:nvSpPr>
        <p:spPr>
          <a:xfrm rot="-5400000" flipH="1">
            <a:off x="1424778" y="2407765"/>
            <a:ext cx="1524000" cy="622200"/>
          </a:xfrm>
          <a:prstGeom prst="triangle">
            <a:avLst>
              <a:gd name="adj" fmla="val 50000"/>
            </a:avLst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2597059" y="2210983"/>
            <a:ext cx="370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하며 아쉬운 점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2165263" y="2469431"/>
            <a:ext cx="7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en-US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 sz="1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5841052" y="4337818"/>
            <a:ext cx="370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하며 좋았던 점</a:t>
            </a: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9335351" y="4614872"/>
            <a:ext cx="7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70</a:t>
            </a:r>
            <a:r>
              <a:rPr lang="en-US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 sz="1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6721051" y="2426466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142585" y="3632159"/>
            <a:ext cx="21930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2684425" y="3480875"/>
            <a:ext cx="27084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장애물을 피해 거북이가 미로를 통과하는 게임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실패한 요인 : 장애물을 동시에 움직이는 것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 : 크리에이티브톤 대회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2370337" y="3560628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7035150" y="2426475"/>
            <a:ext cx="3175200" cy="2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직접 코딩을 통해 게임 제작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이용한 거북이모듈게임 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2370337" y="4491265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2370337" y="5421928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6721051" y="3066979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/>
          <p:nvPr/>
        </p:nvSpPr>
        <p:spPr>
          <a:xfrm>
            <a:off x="3439350" y="2024400"/>
            <a:ext cx="5313300" cy="2809200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481254" y="2627698"/>
            <a:ext cx="32295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9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2323309" y="420760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806432" y="3133217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1548581" y="5663728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6589173" y="6222207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9794395" y="5548448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11275284" y="3377035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0133623" y="1272407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3028723" y="1759930"/>
            <a:ext cx="6228900" cy="3209700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3668623" y="2122285"/>
            <a:ext cx="4949100" cy="1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Thanks</a:t>
            </a:r>
            <a:endParaRPr sz="9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2519584" y="1205935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806432" y="3133217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2321481" y="5234353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5986123" y="6009382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10562345" y="5304573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11275284" y="3377035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10133623" y="1272407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6112882" y="891817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69148" y="1119347"/>
            <a:ext cx="3034500" cy="5474100"/>
          </a:xfrm>
          <a:prstGeom prst="roundRect">
            <a:avLst>
              <a:gd name="adj" fmla="val 37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89548" y="1789176"/>
            <a:ext cx="314231" cy="314231"/>
          </a:xfrm>
          <a:prstGeom prst="ellipse">
            <a:avLst/>
          </a:prstGeom>
          <a:noFill/>
          <a:ln w="12700" cap="flat" cmpd="sng">
            <a:solidFill>
              <a:srgbClr val="7F7F7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89548" y="2958784"/>
            <a:ext cx="314231" cy="314231"/>
          </a:xfrm>
          <a:prstGeom prst="ellipse">
            <a:avLst/>
          </a:prstGeom>
          <a:noFill/>
          <a:ln w="12700" cap="flat" cmpd="sng">
            <a:solidFill>
              <a:srgbClr val="7F7F7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 w="12700" cap="flat" cmpd="sng">
            <a:solidFill>
              <a:srgbClr val="7F7F7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6951678" y="405396"/>
            <a:ext cx="286936" cy="243391"/>
            <a:chOff x="3669" y="3943"/>
            <a:chExt cx="626" cy="531"/>
          </a:xfrm>
        </p:grpSpPr>
        <p:sp>
          <p:nvSpPr>
            <p:cNvPr id="112" name="Google Shape;112;p14"/>
            <p:cNvSpPr/>
            <p:nvPr/>
          </p:nvSpPr>
          <p:spPr>
            <a:xfrm>
              <a:off x="3669" y="3943"/>
              <a:ext cx="626" cy="531"/>
            </a:xfrm>
            <a:custGeom>
              <a:avLst/>
              <a:gdLst/>
              <a:ahLst/>
              <a:cxnLst/>
              <a:rect l="l" t="t" r="r" b="b"/>
              <a:pathLst>
                <a:path w="3756" h="3186" extrusionOk="0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00D3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928" y="4071"/>
              <a:ext cx="108" cy="109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D3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7894722" y="405396"/>
            <a:ext cx="310215" cy="271499"/>
            <a:chOff x="496" y="4251"/>
            <a:chExt cx="641" cy="561"/>
          </a:xfrm>
        </p:grpSpPr>
        <p:sp>
          <p:nvSpPr>
            <p:cNvPr id="115" name="Google Shape;115;p14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/>
              <a:ahLst/>
              <a:cxnLst/>
              <a:rect l="l" t="t" r="r" b="b"/>
              <a:pathLst>
                <a:path w="526" h="553" extrusionOk="0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/>
              <a:ahLst/>
              <a:cxnLst/>
              <a:rect l="l" t="t" r="r" b="b"/>
              <a:pathLst>
                <a:path w="3847" h="3180" extrusionOk="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</p:grpSpPr>
        <p:sp>
          <p:nvSpPr>
            <p:cNvPr id="118" name="Google Shape;118;p14"/>
            <p:cNvSpPr/>
            <p:nvPr/>
          </p:nvSpPr>
          <p:spPr>
            <a:xfrm>
              <a:off x="4125913" y="1674813"/>
              <a:ext cx="141288" cy="109538"/>
            </a:xfrm>
            <a:custGeom>
              <a:avLst/>
              <a:gdLst/>
              <a:ahLst/>
              <a:cxnLst/>
              <a:rect l="l" t="t" r="r" b="b"/>
              <a:pathLst>
                <a:path w="1255" h="963" extrusionOk="0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006850" y="1725613"/>
              <a:ext cx="234950" cy="233363"/>
            </a:xfrm>
            <a:custGeom>
              <a:avLst/>
              <a:gdLst/>
              <a:ahLst/>
              <a:cxnLst/>
              <a:rect l="l" t="t" r="r" b="b"/>
              <a:pathLst>
                <a:path w="2072" h="2058" extrusionOk="0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191000" y="1716088"/>
              <a:ext cx="111125" cy="141288"/>
            </a:xfrm>
            <a:custGeom>
              <a:avLst/>
              <a:gdLst/>
              <a:ahLst/>
              <a:cxnLst/>
              <a:rect l="l" t="t" r="r" b="b"/>
              <a:pathLst>
                <a:path w="984" h="1236" extrusionOk="0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267200" y="1601788"/>
              <a:ext cx="61913" cy="114300"/>
            </a:xfrm>
            <a:custGeom>
              <a:avLst/>
              <a:gdLst/>
              <a:ahLst/>
              <a:cxnLst/>
              <a:rect l="l" t="t" r="r" b="b"/>
              <a:pathLst>
                <a:path w="546" h="1016" extrusionOk="0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211638" y="1727200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366" h="351" extrusionOk="0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3" name="Google Shape;123;p14"/>
          <p:cNvSpPr/>
          <p:nvPr/>
        </p:nvSpPr>
        <p:spPr>
          <a:xfrm>
            <a:off x="8867031" y="385924"/>
            <a:ext cx="249294" cy="306063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027270" y="1702161"/>
            <a:ext cx="2192983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step. 1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게임을 만든 목적</a:t>
            </a:r>
            <a:endParaRPr sz="12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 </a:t>
            </a: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 경주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027270" y="2865120"/>
            <a:ext cx="2192983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</a:t>
            </a:r>
            <a:r>
              <a:rPr lang="en-US" sz="14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2 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소개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027270" y="4076205"/>
            <a:ext cx="2192983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</a:t>
            </a:r>
            <a:r>
              <a:rPr lang="en-US" sz="14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3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설명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027270" y="5395576"/>
            <a:ext cx="2192983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</a:t>
            </a:r>
            <a:r>
              <a:rPr lang="en-US" sz="14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아쉬운 점</a:t>
            </a:r>
            <a:endParaRPr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D3ED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589623" y="5516143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75" y="1119350"/>
            <a:ext cx="8201674" cy="54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371880" y="886272"/>
            <a:ext cx="11389500" cy="5474100"/>
          </a:xfrm>
          <a:prstGeom prst="roundRect">
            <a:avLst>
              <a:gd name="adj" fmla="val 166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58579" y="236188"/>
            <a:ext cx="43692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게임을 만든 목적</a:t>
            </a:r>
            <a:endParaRPr sz="2400" b="1"/>
          </a:p>
        </p:txBody>
      </p:sp>
      <p:sp>
        <p:nvSpPr>
          <p:cNvPr id="138" name="Google Shape;138;p15"/>
          <p:cNvSpPr/>
          <p:nvPr/>
        </p:nvSpPr>
        <p:spPr>
          <a:xfrm rot="5400000">
            <a:off x="5264148" y="196073"/>
            <a:ext cx="1663709" cy="4051300"/>
          </a:xfrm>
          <a:custGeom>
            <a:avLst/>
            <a:gdLst/>
            <a:ahLst/>
            <a:cxnLst/>
            <a:rect l="l" t="t" r="r" b="b"/>
            <a:pathLst>
              <a:path w="1663709" h="4051300" extrusionOk="0">
                <a:moveTo>
                  <a:pt x="0" y="0"/>
                </a:moveTo>
                <a:lnTo>
                  <a:pt x="1203671" y="0"/>
                </a:lnTo>
                <a:cubicBezTo>
                  <a:pt x="1457743" y="0"/>
                  <a:pt x="1663709" y="205966"/>
                  <a:pt x="1663709" y="460038"/>
                </a:cubicBezTo>
                <a:lnTo>
                  <a:pt x="1663709" y="4051300"/>
                </a:lnTo>
                <a:lnTo>
                  <a:pt x="457209" y="4051300"/>
                </a:lnTo>
                <a:lnTo>
                  <a:pt x="457209" y="457209"/>
                </a:lnTo>
                <a:cubicBezTo>
                  <a:pt x="457209" y="204699"/>
                  <a:pt x="252510" y="0"/>
                  <a:pt x="0" y="0"/>
                </a:cubicBezTo>
                <a:close/>
              </a:path>
            </a:pathLst>
          </a:cu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5"/>
          <p:cNvSpPr/>
          <p:nvPr/>
        </p:nvSpPr>
        <p:spPr>
          <a:xfrm rot="5400000">
            <a:off x="7207253" y="956740"/>
            <a:ext cx="863700" cy="965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9F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5"/>
          <p:cNvSpPr/>
          <p:nvPr/>
        </p:nvSpPr>
        <p:spPr>
          <a:xfrm rot="-5400000" flipH="1">
            <a:off x="2997253" y="2199590"/>
            <a:ext cx="1524000" cy="622200"/>
          </a:xfrm>
          <a:prstGeom prst="triangle">
            <a:avLst>
              <a:gd name="adj" fmla="val 50000"/>
            </a:avLst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019925" y="2060550"/>
            <a:ext cx="2093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목적?</a:t>
            </a:r>
            <a:endParaRPr sz="4800"/>
          </a:p>
        </p:txBody>
      </p:sp>
      <p:sp>
        <p:nvSpPr>
          <p:cNvPr id="142" name="Google Shape;142;p15"/>
          <p:cNvSpPr txBox="1"/>
          <p:nvPr/>
        </p:nvSpPr>
        <p:spPr>
          <a:xfrm>
            <a:off x="3142585" y="3632159"/>
            <a:ext cx="21930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545900" y="3554350"/>
            <a:ext cx="3575700" cy="24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친구들과의</a:t>
            </a:r>
            <a:r>
              <a:rPr lang="en-US" sz="1800" b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내기용</a:t>
            </a:r>
            <a:endParaRPr sz="1800" b="1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심심한</a:t>
            </a:r>
            <a:r>
              <a:rPr lang="en-US" sz="1800" b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사람을</a:t>
            </a:r>
            <a:r>
              <a:rPr lang="en-US" sz="1800" b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1800" b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킬링타임용</a:t>
            </a:r>
            <a:endParaRPr sz="1800" b="1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4170562" y="3554353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4170562" y="4406040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401255" y="1138197"/>
            <a:ext cx="11389500" cy="5474100"/>
          </a:xfrm>
          <a:prstGeom prst="roundRect">
            <a:avLst>
              <a:gd name="adj" fmla="val 166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36305" y="214288"/>
            <a:ext cx="43692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실행 방법</a:t>
            </a:r>
            <a:endParaRPr sz="1800" i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25" y="1188575"/>
            <a:ext cx="3100850" cy="27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775" y="1372675"/>
            <a:ext cx="2472125" cy="15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9775" y="3136500"/>
            <a:ext cx="3723524" cy="325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6"/>
          <p:cNvCxnSpPr/>
          <p:nvPr/>
        </p:nvCxnSpPr>
        <p:spPr>
          <a:xfrm rot="10800000" flipH="1">
            <a:off x="1304950" y="1396075"/>
            <a:ext cx="2610000" cy="2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1320650" y="1679125"/>
            <a:ext cx="2594100" cy="12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0600" y="1188575"/>
            <a:ext cx="4447025" cy="38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0600" y="2584708"/>
            <a:ext cx="4447026" cy="390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436305" y="1119347"/>
            <a:ext cx="11389437" cy="5474179"/>
          </a:xfrm>
          <a:prstGeom prst="roundRect">
            <a:avLst>
              <a:gd name="adj" fmla="val 166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i="1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r>
              <a:rPr lang="en-US" sz="1800" i="1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en-US" sz="1800" i="1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i="1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 dirty="0"/>
          </a:p>
        </p:txBody>
      </p:sp>
      <p:pic>
        <p:nvPicPr>
          <p:cNvPr id="166" name="Google Shape;166;p17" title="KakaoTalk_Video_20191206_1406_10_50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0" y="1119350"/>
            <a:ext cx="11389450" cy="5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664897" y="214300"/>
            <a:ext cx="76503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 </a:t>
            </a: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 경주; 부모 클래스 MyTurtle 생성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4923300" y="1195403"/>
            <a:ext cx="6512400" cy="5189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491827" y="2354508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12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800" b="1">
              <a:solidFill>
                <a:srgbClr val="2129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923018" y="2835791"/>
            <a:ext cx="3054300" cy="1667700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0866893" y="714199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8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923018" y="2354512"/>
            <a:ext cx="568800" cy="481200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108850" y="1391950"/>
            <a:ext cx="61413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MyTurtle(turtle.Turtle) :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def __init__(self, color, shape = 'turtle') :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super().__init__()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self.color(color)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self.shape(shape)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self.getscreen().bgcolor("gold") #배경색 지정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def setColor(self, color) :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self.color(color)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def setShape(self, shape) :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self.shape(shape)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517257" y="3238261"/>
            <a:ext cx="21930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turtle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random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664898" y="214300"/>
            <a:ext cx="67563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 </a:t>
            </a: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 경주; 자식 클래스 Race 생성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5363850" y="985350"/>
            <a:ext cx="6705600" cy="5180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1500643" y="985349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8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949881" y="4929553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327100" y="1044125"/>
            <a:ext cx="5915100" cy="51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def moveTo(self) : #경주시작 자리로 이동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self.penup()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self.goto(self.x, self.y)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self.pendown()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def run(self) :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self.write(str(self.number),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font = ("Times New Roman", 16, "bold"))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for turn in range(200) :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self.fd(random.randint(1, 5))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self.run_x=self.xcor()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def x_cor(self):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return self.run_x</a:t>
            </a:r>
            <a:endParaRPr sz="16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34700" y="1258625"/>
            <a:ext cx="5106900" cy="4692300"/>
          </a:xfrm>
          <a:prstGeom prst="roundRect">
            <a:avLst>
              <a:gd name="adj" fmla="val 0"/>
            </a:avLst>
          </a:prstGeom>
          <a:solidFill>
            <a:srgbClr val="FFD966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104007" y="1258620"/>
            <a:ext cx="568800" cy="481200"/>
          </a:xfrm>
          <a:prstGeom prst="roundRect">
            <a:avLst>
              <a:gd name="adj" fmla="val 0"/>
            </a:avLst>
          </a:prstGeom>
          <a:solidFill>
            <a:srgbClr val="FFD966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255000" y="1535375"/>
            <a:ext cx="4896000" cy="4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Race(MyTurtle) :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runnerNumber = 0 #정적변수 선언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def __init__(self, color, shape, x, y) :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super().__init__(color, shape)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Race.runnerNumber += 1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self.number = Race.runnerNumber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#정적변수의 값은 생성된 거북이의 선수 번호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self.color(color)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self.shape(shape)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self.x = x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self.y = y</a:t>
            </a: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672802" y="1258633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12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800" b="1">
              <a:solidFill>
                <a:srgbClr val="2129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664900" y="214300"/>
            <a:ext cx="82014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 </a:t>
            </a: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 경주; 자식 클래스 MakeRaceLine 생성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7176300" y="1183850"/>
            <a:ext cx="4641600" cy="5189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940727" y="1183858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12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800" b="1">
              <a:solidFill>
                <a:srgbClr val="2129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371925" y="1672100"/>
            <a:ext cx="6375900" cy="4212900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11249093" y="702649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8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71918" y="1183862"/>
            <a:ext cx="568800" cy="481200"/>
          </a:xfrm>
          <a:prstGeom prst="roundRect">
            <a:avLst>
              <a:gd name="adj" fmla="val 0"/>
            </a:avLst>
          </a:prstGeom>
          <a:solidFill>
            <a:srgbClr val="00D3ED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7066200" y="1331150"/>
            <a:ext cx="47517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def make(self) :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self.goto(self.x, self.y)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for step in range(1, 33) :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en-US" sz="1800" b="1">
                <a:solidFill>
                  <a:srgbClr val="00D3E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self.right(90)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self.fd(10)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self.pendown()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self.fd(150)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self.penup()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self.backward(160)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self.left(90)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self.fd(20)</a:t>
            </a:r>
            <a:endParaRPr sz="18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52625" y="1769225"/>
            <a:ext cx="58380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MakeRaceLine(MyTurtle) :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def __init__(self, color, shape, x, y, speed = 10) :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super().__init__(color, shape)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self.color(color)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self.shape(shape)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self.x = x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self.y = y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self.speed(speed)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self.penup()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self.hideturtle()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8002200" y="2515475"/>
            <a:ext cx="3631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D3ED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self.write(step, align = 'center')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>
            <a:off x="664898" y="214300"/>
            <a:ext cx="61932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대학기초SW </a:t>
            </a:r>
            <a:r>
              <a:rPr lang="en-US" sz="2400" b="1" i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거북이 경주; raceLine 객체 생성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338190" y="2440975"/>
            <a:ext cx="7515600" cy="169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5811593" y="1959774"/>
            <a:ext cx="568800" cy="48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212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18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2519584" y="1205935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596250" y="2684425"/>
            <a:ext cx="72033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raceLine = MakeRaceLine('black', 'triangle', -320, 140, 0)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raceLine.make()</a:t>
            </a: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321481" y="5234353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0133623" y="1272407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9166220" y="4989673"/>
            <a:ext cx="314100" cy="314100"/>
          </a:xfrm>
          <a:prstGeom prst="ellipse">
            <a:avLst/>
          </a:prstGeom>
          <a:noFill/>
          <a:ln w="12700" cap="flat" cmpd="sng">
            <a:solidFill>
              <a:srgbClr val="7F7F7F">
                <a:alpha val="6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806432" y="3133217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11275284" y="3377035"/>
            <a:ext cx="314100" cy="314100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6858107" y="1586492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D3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5938948" y="4811357"/>
            <a:ext cx="314100" cy="31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804</Words>
  <Application>Microsoft Office PowerPoint</Application>
  <PresentationFormat>사용자 지정</PresentationFormat>
  <Paragraphs>176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김재원</cp:lastModifiedBy>
  <cp:revision>6</cp:revision>
  <dcterms:modified xsi:type="dcterms:W3CDTF">2019-12-16T16:35:57Z</dcterms:modified>
</cp:coreProperties>
</file>