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395" r:id="rId5"/>
    <p:sldId id="280" r:id="rId6"/>
    <p:sldId id="311" r:id="rId7"/>
    <p:sldId id="418" r:id="rId8"/>
    <p:sldId id="462" r:id="rId9"/>
    <p:sldId id="285" r:id="rId10"/>
    <p:sldId id="306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9" r:id="rId19"/>
    <p:sldId id="420" r:id="rId20"/>
    <p:sldId id="422" r:id="rId21"/>
    <p:sldId id="423" r:id="rId22"/>
    <p:sldId id="425" r:id="rId23"/>
    <p:sldId id="426" r:id="rId24"/>
    <p:sldId id="424" r:id="rId25"/>
    <p:sldId id="428" r:id="rId26"/>
    <p:sldId id="427" r:id="rId27"/>
    <p:sldId id="529" r:id="rId28"/>
    <p:sldId id="429" r:id="rId29"/>
    <p:sldId id="430" r:id="rId30"/>
    <p:sldId id="431" r:id="rId31"/>
    <p:sldId id="504" r:id="rId32"/>
    <p:sldId id="505" r:id="rId33"/>
    <p:sldId id="506" r:id="rId34"/>
    <p:sldId id="432" r:id="rId35"/>
    <p:sldId id="433" r:id="rId36"/>
    <p:sldId id="284" r:id="rId37"/>
    <p:sldId id="366" r:id="rId38"/>
    <p:sldId id="434" r:id="rId39"/>
    <p:sldId id="435" r:id="rId40"/>
    <p:sldId id="436" r:id="rId41"/>
    <p:sldId id="437" r:id="rId42"/>
    <p:sldId id="283" r:id="rId43"/>
    <p:sldId id="274" r:id="rId44"/>
    <p:sldId id="314" r:id="rId45"/>
    <p:sldId id="367" r:id="rId46"/>
    <p:sldId id="396" r:id="rId47"/>
    <p:sldId id="398" r:id="rId48"/>
    <p:sldId id="439" r:id="rId49"/>
    <p:sldId id="440" r:id="rId50"/>
    <p:sldId id="397" r:id="rId51"/>
    <p:sldId id="399" r:id="rId52"/>
    <p:sldId id="460" r:id="rId53"/>
    <p:sldId id="304" r:id="rId54"/>
  </p:sldIdLst>
  <p:sldSz cx="12192000" cy="6858000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9E"/>
    <a:srgbClr val="091E27"/>
    <a:srgbClr val="017E76"/>
    <a:srgbClr val="06141A"/>
    <a:srgbClr val="00544F"/>
    <a:srgbClr val="0C283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1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合肥工业大学软件学院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项目汇报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81" y="1893157"/>
            <a:ext cx="2593837" cy="5874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计蒜鸽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4135" y="5600995"/>
            <a:ext cx="566373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汇报人：陈为响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82270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子项目划分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4890" y="1712595"/>
            <a:ext cx="1027493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子项目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划分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63875" y="2126615"/>
            <a:ext cx="66440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Documents----所有文档的放置仓库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Admin-Front----管理员前端，web端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Student-Front----学员前端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，微信小程序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----后端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，处理两个前端的异步请求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2418715"/>
            <a:ext cx="1147572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839085"/>
            <a:ext cx="1153668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460" y="2159000"/>
            <a:ext cx="838708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434590"/>
            <a:ext cx="11506200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拆分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7015" y="1361440"/>
            <a:ext cx="91586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目前只完成准备阶段的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拆分，设计和开发测试阶段进行中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总数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个，当前开放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个，已经关闭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929890"/>
            <a:ext cx="1025271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拆分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92275" y="2299335"/>
            <a:ext cx="25469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Wingdings" panose="05000000000000000000" pitchFamily="18" charset="0"/>
              <a:buNone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pitchFamily="18" charset="0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一个下周的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Milestone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pitchFamily="18" charset="0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待拆分的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5245" y="1075055"/>
            <a:ext cx="412877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Board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上事务拖动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596390"/>
            <a:ext cx="11102340" cy="4912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Board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上事务拖动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1354455"/>
            <a:ext cx="1113282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0" y="2806651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0029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/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01978" y="2792729"/>
            <a:ext cx="1441450" cy="2185036"/>
            <a:chOff x="4641294" y="643254"/>
            <a:chExt cx="1441450" cy="2185036"/>
          </a:xfrm>
        </p:grpSpPr>
        <p:sp>
          <p:nvSpPr>
            <p:cNvPr id="18" name="文本框 17"/>
            <p:cNvSpPr txBox="1"/>
            <p:nvPr/>
          </p:nvSpPr>
          <p:spPr>
            <a:xfrm>
              <a:off x="4641294" y="956944"/>
              <a:ext cx="14414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Gitlab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的使用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图文框 38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25444" y="192103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52245" y="736600"/>
            <a:ext cx="1866900" cy="2070100"/>
            <a:chOff x="2269" y="1434"/>
            <a:chExt cx="2940" cy="2964"/>
          </a:xfrm>
        </p:grpSpPr>
        <p:grpSp>
          <p:nvGrpSpPr>
            <p:cNvPr id="3" name="组合 2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304725" y="1494314"/>
                <a:ext cx="1072912" cy="69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01</a:t>
                </a:r>
                <a:endPara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269" y="3261"/>
              <a:ext cx="2940" cy="5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Git</a:t>
              </a:r>
              <a:r>
                <a:rPr lang="zh-CN" altLang="en-US" b="1" dirty="0">
                  <a:solidFill>
                    <a:schemeClr val="tx1"/>
                  </a:solidFill>
                </a:rPr>
                <a:t>的使用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60190" y="687705"/>
            <a:ext cx="1449070" cy="2105025"/>
            <a:chOff x="2600" y="1434"/>
            <a:chExt cx="2282" cy="2964"/>
          </a:xfrm>
        </p:grpSpPr>
        <p:grpSp>
          <p:nvGrpSpPr>
            <p:cNvPr id="57" name="组合 56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58" name="图文框 57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304725" y="1494314"/>
                <a:ext cx="1072912" cy="6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03</a:t>
                </a:r>
                <a:endPara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2600" y="3218"/>
              <a:ext cx="2282" cy="5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前后端开发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92473" y="2792094"/>
            <a:ext cx="1417320" cy="2185036"/>
            <a:chOff x="4653359" y="643254"/>
            <a:chExt cx="1417320" cy="2185036"/>
          </a:xfrm>
        </p:grpSpPr>
        <p:sp>
          <p:nvSpPr>
            <p:cNvPr id="63" name="文本框 62"/>
            <p:cNvSpPr txBox="1"/>
            <p:nvPr/>
          </p:nvSpPr>
          <p:spPr>
            <a:xfrm>
              <a:off x="4653359" y="956944"/>
              <a:ext cx="1417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单元</a:t>
              </a:r>
              <a:r>
                <a:rPr lang="zh-CN" altLang="en-US" b="1" dirty="0">
                  <a:solidFill>
                    <a:schemeClr val="bg1"/>
                  </a:solidFill>
                </a:rPr>
                <a:t>测试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图文框 63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825444" y="1921034"/>
              <a:ext cx="107291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09105" y="737235"/>
            <a:ext cx="1273810" cy="2070100"/>
            <a:chOff x="2736" y="1434"/>
            <a:chExt cx="2006" cy="2964"/>
          </a:xfrm>
        </p:grpSpPr>
        <p:grpSp>
          <p:nvGrpSpPr>
            <p:cNvPr id="68" name="组合 67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69" name="图文框 68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304725" y="1494314"/>
                <a:ext cx="1072912" cy="69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5</a:t>
                </a:r>
                <a:endPara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2736" y="3260"/>
              <a:ext cx="2006" cy="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tx1"/>
                  </a:solidFill>
                  <a:sym typeface="+mn-ea"/>
                </a:rPr>
                <a:t>系统</a:t>
              </a:r>
              <a:endParaRPr lang="zh-CN" altLang="en-US" b="1" dirty="0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sym typeface="+mn-ea"/>
                </a:rPr>
                <a:t>数据库</a:t>
              </a:r>
              <a:endParaRPr lang="zh-CN" altLang="en-US" b="1" dirty="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28383" y="2792094"/>
            <a:ext cx="1417320" cy="2185036"/>
            <a:chOff x="4653994" y="643254"/>
            <a:chExt cx="1417320" cy="2185036"/>
          </a:xfrm>
        </p:grpSpPr>
        <p:sp>
          <p:nvSpPr>
            <p:cNvPr id="74" name="文本框 73"/>
            <p:cNvSpPr txBox="1"/>
            <p:nvPr/>
          </p:nvSpPr>
          <p:spPr>
            <a:xfrm>
              <a:off x="4653994" y="957579"/>
              <a:ext cx="1417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工作拆分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图文框 74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825444" y="1921034"/>
              <a:ext cx="107291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463405" y="737235"/>
            <a:ext cx="1273810" cy="2054860"/>
            <a:chOff x="2738" y="1434"/>
            <a:chExt cx="2006" cy="2964"/>
          </a:xfrm>
        </p:grpSpPr>
        <p:grpSp>
          <p:nvGrpSpPr>
            <p:cNvPr id="79" name="组合 78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80" name="图文框 79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304725" y="1494314"/>
                <a:ext cx="1072912" cy="70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7</a:t>
                </a:r>
                <a:endPara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2738" y="3273"/>
              <a:ext cx="2006" cy="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Git</a:t>
              </a:r>
              <a:r>
                <a:rPr lang="en-US" altLang="zh-CN" b="1" dirty="0">
                  <a:solidFill>
                    <a:schemeClr val="tx1"/>
                  </a:solidFill>
                </a:rPr>
                <a:t>lab CI</a:t>
              </a:r>
              <a:r>
                <a:rPr lang="zh-CN" altLang="en-US" b="1" dirty="0">
                  <a:solidFill>
                    <a:schemeClr val="tx1"/>
                  </a:solidFill>
                </a:rPr>
                <a:t>流水线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Label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优先级管理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1337310"/>
            <a:ext cx="7566660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Label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优先级管理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1354455"/>
            <a:ext cx="75057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内时间设定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41525" y="1664970"/>
            <a:ext cx="7851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，分配给某位同学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同学，收到邮件后上线发出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/estimate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评审完成后，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描述信息关闭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该同学到该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，发出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/spend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延期，重发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/estimate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用时增加，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/spend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增加的时间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内时间设定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423670"/>
            <a:ext cx="1063815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16610" y="1387475"/>
            <a:ext cx="11021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，然后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相关人员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此处我们是每个端两个人，也就是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另一位同学评审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另一位同学确定无误后会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发起人进行回复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，说明无误，进行合并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另一位同学发现有问题时，会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发起人并说明理由，同时关闭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发起人修改后再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Reopen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，如此迭代，直到大家达成一致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发起人如果对评审结果有意见，可以说明理由，直到大家达成一致，再操作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658745"/>
            <a:ext cx="11643360" cy="2880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015" y="1361440"/>
            <a:ext cx="9158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总数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个，当前开放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个，已经合并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个，已经关闭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310005"/>
            <a:ext cx="8793480" cy="5107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384300"/>
            <a:ext cx="8907780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489710"/>
            <a:ext cx="901446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185" y="1351915"/>
            <a:ext cx="6262370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正确使用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Correct Usage of Git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 descr="}8I[NY77FHDP}H`O5`E]~Z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1200785"/>
            <a:ext cx="5723890" cy="5489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095" y="1337310"/>
            <a:ext cx="7470775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Collaboration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517650"/>
            <a:ext cx="8915400" cy="5008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Collaboration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703070"/>
            <a:ext cx="877824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ym typeface="+mn-ea"/>
              </a:rPr>
              <a:t>前后端开发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Front and Backend Development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3321050"/>
            <a:ext cx="9174480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2307590"/>
            <a:ext cx="917448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5078095"/>
            <a:ext cx="91440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733675"/>
            <a:ext cx="9182100" cy="3543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935" y="1985645"/>
            <a:ext cx="91166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完成了环境的配置，拟使用的依赖的安装以及登录界面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的编写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32969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2745740"/>
            <a:ext cx="9326880" cy="48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9535"/>
            <a:ext cx="919734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673350"/>
            <a:ext cx="9098280" cy="3850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935" y="1985645"/>
            <a:ext cx="91166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项目环境的初始化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975" y="12007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430" y="1845945"/>
            <a:ext cx="9151620" cy="434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975" y="2163445"/>
            <a:ext cx="10849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Backend----代码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，完成了项目环境的初始化以及数据库代码的编写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2885440"/>
            <a:ext cx="951103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352415" cy="829204"/>
            <a:chOff x="7318011" y="1456480"/>
            <a:chExt cx="5352415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35241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基本指令学习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65370" y="1200785"/>
            <a:ext cx="47110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tabLst>
                <a:tab pos="8496300" algn="l"/>
              </a:tabLst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init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ym typeface="+mn-ea"/>
              </a:rPr>
              <a:t>git remote add origin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[project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address]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git clone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[project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address]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4865370" y="2538730"/>
            <a:ext cx="7028180" cy="1614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 checkout --track origin branch_name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 push --set-upstream origin branch_name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git branch --set-upstream-to origin/branch_name branch_name</a:t>
            </a:r>
            <a:endParaRPr lang="en-US" altLang="zh-CN" b="1" dirty="0" smtClean="0"/>
          </a:p>
          <a:p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714375" y="1639570"/>
            <a:ext cx="35356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本地仓库与远程仓库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关联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5370" y="3879850"/>
            <a:ext cx="31038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git add .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cz(</a:t>
            </a:r>
            <a:r>
              <a:rPr lang="zh-CN" altLang="en-US" b="1"/>
              <a:t>规范</a:t>
            </a:r>
            <a:r>
              <a:rPr lang="en-US" altLang="zh-CN" b="1"/>
              <a:t>commit</a:t>
            </a:r>
            <a:r>
              <a:rPr lang="zh-CN" altLang="en-US" b="1"/>
              <a:t>消息格式</a:t>
            </a:r>
            <a:r>
              <a:rPr lang="en-US" altLang="zh-CN" b="1"/>
              <a:t>)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push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4865370" y="5306060"/>
            <a:ext cx="31165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git checkout master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branch -d branch_name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pull --rebase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419100" y="3016250"/>
            <a:ext cx="3141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建立本地/远程分支追踪关系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23975" y="4406900"/>
            <a:ext cx="2926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本地提交到远程分支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113" y="5744845"/>
            <a:ext cx="385762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合并后本地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单元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69259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Unit Test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4" name="任意多边形: 形状 9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473289" y="371367"/>
            <a:ext cx="4260761" cy="829204"/>
            <a:chOff x="7318011" y="1456480"/>
            <a:chExt cx="4260761" cy="829204"/>
          </a:xfrm>
        </p:grpSpPr>
        <p:sp>
          <p:nvSpPr>
            <p:cNvPr id="97" name="文本框 9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单元测试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Unit Test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1860" y="1075055"/>
            <a:ext cx="559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单元测试框架：jest + vue-test-util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720215"/>
            <a:ext cx="10920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依赖安装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：yarn add --dev babel-plugin-transform-vue-jsx jest jest-serializer-vue vue-test-utils babel-jest vue-jest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7090" y="3158490"/>
            <a:ext cx="3101340" cy="3459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65" y="3158490"/>
            <a:ext cx="3406140" cy="1630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3158490"/>
            <a:ext cx="2331085" cy="114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55" y="5186680"/>
            <a:ext cx="4531360" cy="11918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系统数据库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System Database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05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系统数据库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System Database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423670"/>
            <a:ext cx="9723120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拆分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Work Split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0737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790700"/>
            <a:ext cx="1133157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2019.12.25----2019.12.29：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项目环境搭建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单元测试依赖安装，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UI设计规范的文档编写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，完成部分界面的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设计图。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2019.12.30----2019.01.05：完成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所有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界面的编写，完成已完成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后端接口的对接，完成部分单元测试，同时进行集成测试。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2019.01.06----2019.01.09：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完成所有后端接口的对接，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完成所有单元测试的编写，完成所有组件的集成测试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2019.01.10----2019.01.11：完成UI的美化，组内交叉测试寻找bug。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2019.01.12----2019.01.14：修改不同小组间交叉测试产生的bug，准备最后答辩。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160" y="5033645"/>
            <a:ext cx="10984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吴莹同学负责校友活动和校友资料库两个模块的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设计、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代码编写、单元测试、集成测试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陈为响同学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负责课程管理、招生管理以及权限管理三个模块的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设计、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代码编写、单元测试、集成测试。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遇到有疑问的地方或者阻碍进度的地方随时在Gitlab上沟通。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代码质量评审工作一起进行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，需要双方达成一致才可入库。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" y="163068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160" y="480695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18237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-Front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2065020"/>
            <a:ext cx="113315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2019.12.25-2019.12.28：搭建项目环境，熟悉开发环境和测试工具，分析以往项目的优劣与复用价值，进行模块拆分和UI设计。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2019.12.29-2020.01.03：完成小程序部分五个静态页面的构建和单元测试，逐步进行集成测试。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2020.01.04-2020.01.19：完成小程序部分与后端接口的连接，完成单元测试，完成前后端联调的集成测试。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2020.01.10-2020.01.12：组间进行交叉测试，视情况进行bug修复。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2020.01.13-2020.01.14：完善系统相关文档和报告。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" y="5165725"/>
            <a:ext cx="10527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李亚欣负责整体UI风格设计、页面组件设计与构建、校友页面和报名页面的构建、单元测试。</a:t>
            </a:r>
            <a:endParaRPr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张玉晗负责小程序端模块划分、课程校友活动和用户页面的构建和单元测试、质量检查和仓库管理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" y="177292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625" y="479742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18237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1962785"/>
            <a:ext cx="11331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2019.12.25 ----2019.12.29：初始化后端仓库，迁移后端数据库至mysql，搭建CI系统，启动代码风格检测，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完成后端模块划分，完成各模块的数据库代码。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2019.12.30 ---- 2019.01.04：完成校友模块接口与测试，完成活动模块接口与测试，完成管理员模块接口与测试，持续修改前后端对接出现的bug。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2019.01.05---- 2019.01.10：完成课程模块接口与测试，完成学期模块接口与测试，完成班级模块接口与测试，持续修改前后端对接出现的bug。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2019.01.10---- 2019.01.14：修改交叉测试接口出现的接口问题，完成集成测试。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" y="5241290"/>
            <a:ext cx="5497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郑力煽负责校友、学期、班级模块实现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葛学文负责课程、管理员、活动模块的接口实现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" y="177292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8160" y="496252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 CI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Gitlab CI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7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381762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Gitlab CI----Runner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Gitlab CI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292860"/>
            <a:ext cx="86029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352415" cy="829204"/>
            <a:chOff x="7318011" y="1456480"/>
            <a:chExt cx="5352415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35241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提交信息统一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664" b="60300"/>
          <a:stretch>
            <a:fillRect/>
          </a:stretch>
        </p:blipFill>
        <p:spPr>
          <a:xfrm>
            <a:off x="419100" y="1283335"/>
            <a:ext cx="4369435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3983355"/>
            <a:ext cx="3985260" cy="2339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35" y="1154430"/>
            <a:ext cx="4975860" cy="262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4962"/>
          <a:stretch>
            <a:fillRect/>
          </a:stretch>
        </p:blipFill>
        <p:spPr>
          <a:xfrm>
            <a:off x="6012815" y="4093210"/>
            <a:ext cx="5047615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7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393128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Gitlab CI----pipeline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Gitlab CI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987550"/>
            <a:ext cx="1046226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1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合肥工业大学软件学院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谢谢观看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81" y="1893157"/>
            <a:ext cx="2593837" cy="5874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计蒜鸽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4135" y="5590200"/>
            <a:ext cx="566373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陈为响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872480" cy="829204"/>
            <a:chOff x="7318011" y="1456480"/>
            <a:chExt cx="5872480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872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----master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分支保护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3224530"/>
            <a:ext cx="11414760" cy="1538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100" y="1532890"/>
            <a:ext cx="915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Wingdings" panose="05000000000000000000" pitchFamily="18" charset="0"/>
              <a:buChar char="l"/>
            </a:pPr>
            <a:r>
              <a:rPr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禁止直接推送到master上，只能合并</a:t>
            </a:r>
            <a:endParaRPr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Usage of Gitlab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5007610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踩坑日志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23620" y="1346835"/>
            <a:ext cx="99929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仓库地址在哪里看？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我push的初始化项目跑不起来，可以清空代码仓库吗？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(110 warning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issue放错子项目了怎么办？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详情页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，并在原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下说明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issue可以删除吗？（不可以。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commit关联错issue了？（重来。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看我把close的issue拖到其他board！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那是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eopen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....................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多少个点，多少个坑。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规范用法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Freeform 3"/>
          <p:cNvSpPr/>
          <p:nvPr/>
        </p:nvSpPr>
        <p:spPr>
          <a:xfrm>
            <a:off x="882234" y="1347870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子项目划分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744505" y="2665759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Milestone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建立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568681" y="399384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issue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拆分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232756" y="541243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优先级管理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8423381" y="266542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erge Request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9012026" y="1347799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Review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235431" y="541243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Board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上事务拖动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7896966" y="399384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issue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内时间设定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93440" y="1923415"/>
            <a:ext cx="450215" cy="7251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49725" y="3253105"/>
            <a:ext cx="375285" cy="724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810125" y="4581525"/>
            <a:ext cx="461645" cy="823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212205" y="5438140"/>
            <a:ext cx="1043940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853045" y="4570730"/>
            <a:ext cx="439420" cy="80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544560" y="3252470"/>
            <a:ext cx="395605" cy="746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159875" y="1923415"/>
            <a:ext cx="329565" cy="758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1169650" y="1868805"/>
            <a:ext cx="307975" cy="82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0642600" y="3252470"/>
            <a:ext cx="296545" cy="758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0038715" y="4581525"/>
            <a:ext cx="384175" cy="85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6210935" y="5921375"/>
            <a:ext cx="102171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3206750" y="4581525"/>
            <a:ext cx="483235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2493010" y="3230880"/>
            <a:ext cx="384175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1635760" y="1934210"/>
            <a:ext cx="461645" cy="735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3"/>
          <p:cNvSpPr/>
          <p:nvPr/>
        </p:nvSpPr>
        <p:spPr>
          <a:xfrm>
            <a:off x="4997034" y="2082565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13619300"/>
  <p:tag name="KSO_WM_UNIT_PLACING_PICTURE_USER_VIEWPORT" val="{&quot;height&quot;:7320,&quot;width&quot;:21852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4524</Words>
  <Application>WPS 演示</Application>
  <PresentationFormat>宽屏</PresentationFormat>
  <Paragraphs>496</Paragraphs>
  <Slides>51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Century Gothic</vt:lpstr>
      <vt:lpstr>MS Shell Dlg</vt:lpstr>
      <vt:lpstr>Microsoft Sans Serif</vt:lpstr>
      <vt:lpstr>Times New Roman</vt:lpstr>
      <vt:lpstr>Wingdings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qzuser</cp:lastModifiedBy>
  <cp:revision>249</cp:revision>
  <dcterms:created xsi:type="dcterms:W3CDTF">2017-08-18T03:02:00Z</dcterms:created>
  <dcterms:modified xsi:type="dcterms:W3CDTF">2019-12-29T03:32:59Z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