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23A7-97E8-4803-9A69-1DA2139DC96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94DE-F7CD-47DD-BF3E-A5FC3A6D4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60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23A7-97E8-4803-9A69-1DA2139DC96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94DE-F7CD-47DD-BF3E-A5FC3A6D4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3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23A7-97E8-4803-9A69-1DA2139DC96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94DE-F7CD-47DD-BF3E-A5FC3A6D4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60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23A7-97E8-4803-9A69-1DA2139DC96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94DE-F7CD-47DD-BF3E-A5FC3A6D4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42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23A7-97E8-4803-9A69-1DA2139DC96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94DE-F7CD-47DD-BF3E-A5FC3A6D4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6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23A7-97E8-4803-9A69-1DA2139DC96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94DE-F7CD-47DD-BF3E-A5FC3A6D4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19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23A7-97E8-4803-9A69-1DA2139DC96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94DE-F7CD-47DD-BF3E-A5FC3A6D4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30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23A7-97E8-4803-9A69-1DA2139DC96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94DE-F7CD-47DD-BF3E-A5FC3A6D4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24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23A7-97E8-4803-9A69-1DA2139DC96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94DE-F7CD-47DD-BF3E-A5FC3A6D4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64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23A7-97E8-4803-9A69-1DA2139DC96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94DE-F7CD-47DD-BF3E-A5FC3A6D4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95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23A7-97E8-4803-9A69-1DA2139DC96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94DE-F7CD-47DD-BF3E-A5FC3A6D4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1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823A7-97E8-4803-9A69-1DA2139DC96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394DE-F7CD-47DD-BF3E-A5FC3A6D4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41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AR </a:t>
            </a:r>
            <a:r>
              <a:rPr lang="ko-KR" altLang="en-US" dirty="0" err="1" smtClean="0"/>
              <a:t>트렌드</a:t>
            </a:r>
            <a:r>
              <a:rPr lang="ko-KR" altLang="en-US" dirty="0" smtClean="0"/>
              <a:t> 및 동향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/>
              <a:t>AR </a:t>
            </a:r>
            <a:r>
              <a:rPr lang="ko-KR" altLang="en-US" sz="2000" dirty="0" smtClean="0"/>
              <a:t>기술은 게임 및 엔터테인먼트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소매유통 산업 중심으로 활용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하드웨어와 전자상거래 분야의 성장과 수익이 기대되며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산업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음성통화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영화</a:t>
            </a:r>
            <a:r>
              <a:rPr lang="en-US" altLang="ko-KR" sz="1600" dirty="0" smtClean="0"/>
              <a:t>/TV </a:t>
            </a:r>
            <a:r>
              <a:rPr lang="ko-KR" altLang="en-US" sz="1600" dirty="0" smtClean="0"/>
              <a:t>광고 분야에 발전이 있을 것으로 기대됨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/>
          </a:p>
          <a:p>
            <a:pPr>
              <a:buFont typeface="+mj-lt"/>
              <a:buAutoNum type="arabicPeriod"/>
            </a:pPr>
            <a:r>
              <a:rPr lang="ko-KR" altLang="en-US" sz="1600" dirty="0" smtClean="0"/>
              <a:t>과거에는 상품을 체험해야 가치를 알 수 있는 방식에서 </a:t>
            </a:r>
            <a:r>
              <a:rPr lang="en-US" altLang="ko-KR" sz="1600" dirty="0" smtClean="0"/>
              <a:t>AR</a:t>
            </a:r>
            <a:r>
              <a:rPr lang="ko-KR" altLang="en-US" sz="1600" dirty="0" smtClean="0"/>
              <a:t>을 통해 제품과 서비스를 사전에 체험할 수 있는 방식으로 변화</a:t>
            </a:r>
            <a:endParaRPr lang="en-US" altLang="ko-KR" sz="1600" dirty="0" smtClean="0"/>
          </a:p>
          <a:p>
            <a:pPr lvl="1"/>
            <a:r>
              <a:rPr lang="ko-KR" altLang="en-US" sz="1200" dirty="0" smtClean="0"/>
              <a:t>불평등해소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사회적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경제적 격차 감소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소비활성화 및 사회적 비용감소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간접 체험을 통해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유통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거래비용이 감소 하고 소비자 만족도가 향상됨</a:t>
            </a:r>
            <a:r>
              <a:rPr lang="en-US" altLang="ko-KR" sz="1200" dirty="0" smtClean="0"/>
              <a:t>)</a:t>
            </a:r>
          </a:p>
          <a:p>
            <a:pPr lvl="1"/>
            <a:endParaRPr lang="en-US" altLang="ko-KR" sz="1200" dirty="0" smtClean="0"/>
          </a:p>
          <a:p>
            <a:pPr>
              <a:buFont typeface="+mj-lt"/>
              <a:buAutoNum type="arabicPeriod"/>
            </a:pPr>
            <a:r>
              <a:rPr lang="ko-KR" altLang="en-US" sz="1600" dirty="0" smtClean="0"/>
              <a:t>최근 </a:t>
            </a:r>
            <a:r>
              <a:rPr lang="en-US" altLang="ko-KR" sz="1600" dirty="0" smtClean="0"/>
              <a:t>AR </a:t>
            </a:r>
            <a:r>
              <a:rPr lang="ko-KR" altLang="en-US" sz="1600" dirty="0" smtClean="0"/>
              <a:t>기술의 다양한 활용 사례</a:t>
            </a:r>
            <a:endParaRPr lang="en-US" altLang="ko-KR" sz="1600" dirty="0" smtClean="0"/>
          </a:p>
          <a:p>
            <a:pPr lvl="1"/>
            <a:r>
              <a:rPr lang="ko-KR" altLang="en-US" sz="1200" dirty="0" smtClean="0"/>
              <a:t>교육시장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일부 대학과 산업 현장에서 시범적으로 </a:t>
            </a:r>
            <a:r>
              <a:rPr lang="en-US" altLang="ko-KR" sz="1200" dirty="0" smtClean="0"/>
              <a:t>AR </a:t>
            </a:r>
            <a:r>
              <a:rPr lang="ko-KR" altLang="en-US" sz="1200" dirty="0" err="1" smtClean="0"/>
              <a:t>콘텐츠</a:t>
            </a:r>
            <a:r>
              <a:rPr lang="ko-KR" altLang="en-US" sz="1200" dirty="0" smtClean="0"/>
              <a:t> 개발이 활발하게 추진되고 있음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ko-KR" altLang="en-US" sz="1200" dirty="0" smtClean="0"/>
              <a:t>군사 및 의료 분야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현재 </a:t>
            </a:r>
            <a:r>
              <a:rPr lang="en-US" altLang="ko-KR" sz="1200" dirty="0" smtClean="0"/>
              <a:t>AR/VR </a:t>
            </a:r>
            <a:r>
              <a:rPr lang="ko-KR" altLang="en-US" sz="1200" dirty="0" smtClean="0"/>
              <a:t>기술이 가장 활발하게 활용되고 있는 분야</a:t>
            </a:r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>
              <a:buFont typeface="+mj-lt"/>
              <a:buAutoNum type="arabicPeriod"/>
            </a:pPr>
            <a:r>
              <a:rPr lang="en-US" altLang="ko-KR" sz="1600" dirty="0" smtClean="0"/>
              <a:t>AR </a:t>
            </a:r>
            <a:r>
              <a:rPr lang="ko-KR" altLang="en-US" sz="1600" dirty="0" smtClean="0"/>
              <a:t>기업 교육 효과</a:t>
            </a:r>
            <a:endParaRPr lang="en-US" altLang="ko-KR" sz="1600" dirty="0" smtClean="0"/>
          </a:p>
          <a:p>
            <a:pPr lvl="1"/>
            <a:r>
              <a:rPr lang="ko-KR" altLang="en-US" sz="1200" dirty="0" smtClean="0"/>
              <a:t>실제와 유사한 사용자 경험을 제공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다양한 사람들과 협업이 가능해져 현업 문제해결 능력 향상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학습 데이터 축적으로 체계적이고 계획적인 </a:t>
            </a:r>
            <a:r>
              <a:rPr lang="ko-KR" altLang="en-US" sz="1200" dirty="0" err="1" smtClean="0"/>
              <a:t>인적관리가</a:t>
            </a:r>
            <a:r>
              <a:rPr lang="ko-KR" altLang="en-US" sz="1200" dirty="0" smtClean="0"/>
              <a:t> 용이</a:t>
            </a:r>
            <a:endParaRPr lang="en-US" altLang="ko-KR" sz="1200" dirty="0" smtClean="0"/>
          </a:p>
          <a:p>
            <a:pPr lvl="1">
              <a:buFont typeface="+mj-lt"/>
              <a:buAutoNum type="arabicPeriod"/>
            </a:pPr>
            <a:endParaRPr lang="en-US" altLang="ko-KR" sz="1200" dirty="0" smtClean="0"/>
          </a:p>
          <a:p>
            <a:pPr>
              <a:buFont typeface="+mj-lt"/>
              <a:buAutoNum type="arabicPeriod"/>
            </a:pPr>
            <a:r>
              <a:rPr lang="ko-KR" altLang="en-US" sz="1600" dirty="0" smtClean="0"/>
              <a:t>시사점 </a:t>
            </a:r>
            <a:r>
              <a:rPr lang="en-US" altLang="ko-KR" sz="1600" dirty="0" smtClean="0"/>
              <a:t>: AR </a:t>
            </a:r>
            <a:r>
              <a:rPr lang="ko-KR" altLang="en-US" sz="1600" dirty="0" smtClean="0"/>
              <a:t>기술 경쟁력을 갖추는 것도 중요한 경제적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정책적 고려사항이지만 무엇보다 소프트웨어 </a:t>
            </a:r>
            <a:r>
              <a:rPr lang="ko-KR" altLang="en-US" sz="1600" dirty="0" err="1" smtClean="0"/>
              <a:t>콘텐츠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서비스의 경쟁력이 우선되어야 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200" dirty="0" smtClean="0"/>
              <a:t>예시로 과거 </a:t>
            </a:r>
            <a:r>
              <a:rPr lang="ko-KR" altLang="en-US" sz="1200" dirty="0" err="1" smtClean="0"/>
              <a:t>포켓몬고</a:t>
            </a:r>
            <a:r>
              <a:rPr lang="ko-KR" altLang="en-US" sz="1200" dirty="0" smtClean="0"/>
              <a:t> 성공은 단순히 </a:t>
            </a:r>
            <a:r>
              <a:rPr lang="en-US" altLang="ko-KR" sz="1200" dirty="0" smtClean="0"/>
              <a:t>AR </a:t>
            </a:r>
            <a:r>
              <a:rPr lang="ko-KR" altLang="en-US" sz="1200" dirty="0" smtClean="0"/>
              <a:t>기술로 인한 것이 아니라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포켓몬스터라는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콘텐츠의</a:t>
            </a:r>
            <a:r>
              <a:rPr lang="ko-KR" altLang="en-US" sz="1200" dirty="0" smtClean="0"/>
              <a:t> 경쟁력을 </a:t>
            </a:r>
            <a:r>
              <a:rPr lang="en-US" altLang="ko-KR" sz="1200" dirty="0" smtClean="0"/>
              <a:t>AR</a:t>
            </a:r>
            <a:r>
              <a:rPr lang="ko-KR" altLang="en-US" sz="1200" dirty="0" smtClean="0"/>
              <a:t>로 극대화 시켰기 때문이다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24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이등변 삼각형 26"/>
          <p:cNvSpPr/>
          <p:nvPr/>
        </p:nvSpPr>
        <p:spPr>
          <a:xfrm rot="16642047">
            <a:off x="7532299" y="3407730"/>
            <a:ext cx="554271" cy="1525697"/>
          </a:xfrm>
          <a:prstGeom prst="triangle">
            <a:avLst/>
          </a:prstGeom>
          <a:gradFill>
            <a:gsLst>
              <a:gs pos="0">
                <a:srgbClr val="FFFF00"/>
              </a:gs>
              <a:gs pos="36000">
                <a:srgbClr val="FFFF00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332656"/>
            <a:ext cx="7772400" cy="7200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 </a:t>
            </a:r>
            <a:r>
              <a:rPr lang="ko-KR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미아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&amp; </a:t>
            </a:r>
            <a:r>
              <a:rPr lang="ko-KR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애완동물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&amp; </a:t>
            </a:r>
            <a:r>
              <a:rPr lang="ko-KR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치매노인 찾기 </a:t>
            </a:r>
            <a:r>
              <a:rPr lang="ko-KR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어플</a:t>
            </a:r>
            <a:r>
              <a:rPr lang="ko-KR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   -- </a:t>
            </a:r>
            <a:r>
              <a:rPr lang="ko-KR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김지윤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--</a:t>
            </a:r>
            <a:r>
              <a:rPr lang="ko-KR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ko-KR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0121" y="764704"/>
            <a:ext cx="8424936" cy="6093296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1600" dirty="0" smtClean="0">
                <a:solidFill>
                  <a:schemeClr val="tx1"/>
                </a:solidFill>
              </a:rPr>
              <a:t># </a:t>
            </a:r>
            <a:r>
              <a:rPr lang="ko-KR" altLang="ko-KR" sz="1600" b="1" dirty="0" smtClean="0">
                <a:solidFill>
                  <a:schemeClr val="tx1"/>
                </a:solidFill>
              </a:rPr>
              <a:t>프로젝트 </a:t>
            </a:r>
            <a:r>
              <a:rPr lang="ko-KR" altLang="ko-KR" sz="1600" b="1" dirty="0">
                <a:solidFill>
                  <a:schemeClr val="tx1"/>
                </a:solidFill>
              </a:rPr>
              <a:t>정의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ko-KR" sz="1600" dirty="0" smtClean="0">
                <a:solidFill>
                  <a:schemeClr val="tx1"/>
                </a:solidFill>
              </a:rPr>
              <a:t>미아와 </a:t>
            </a:r>
            <a:r>
              <a:rPr lang="ko-KR" altLang="ko-KR" sz="1600" dirty="0">
                <a:solidFill>
                  <a:schemeClr val="tx1"/>
                </a:solidFill>
              </a:rPr>
              <a:t>애완동물 및 치매노인을 </a:t>
            </a:r>
            <a:r>
              <a:rPr lang="en-US" altLang="ko-KR" sz="1600" dirty="0" err="1">
                <a:solidFill>
                  <a:schemeClr val="tx1"/>
                </a:solidFill>
              </a:rPr>
              <a:t>ar</a:t>
            </a:r>
            <a:r>
              <a:rPr lang="ko-KR" altLang="ko-KR" sz="1600" dirty="0">
                <a:solidFill>
                  <a:schemeClr val="tx1"/>
                </a:solidFill>
              </a:rPr>
              <a:t>을 이용해 찾아주는 </a:t>
            </a:r>
            <a:r>
              <a:rPr lang="ko-KR" altLang="ko-KR" sz="1600" dirty="0" err="1" smtClean="0">
                <a:solidFill>
                  <a:schemeClr val="tx1"/>
                </a:solidFill>
              </a:rPr>
              <a:t>어플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입니</a:t>
            </a:r>
            <a:r>
              <a:rPr lang="ko-KR" altLang="ko-KR" sz="1600" dirty="0" err="1" smtClean="0">
                <a:solidFill>
                  <a:schemeClr val="tx1"/>
                </a:solidFill>
              </a:rPr>
              <a:t>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endParaRPr lang="ko-KR" altLang="ko-KR" sz="1600" dirty="0">
              <a:solidFill>
                <a:schemeClr val="tx1"/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1"/>
                </a:solidFill>
              </a:rPr>
              <a:t>   </a:t>
            </a:r>
            <a:endParaRPr lang="ko-KR" altLang="ko-KR" sz="1600" dirty="0">
              <a:solidFill>
                <a:schemeClr val="tx1"/>
              </a:solidFill>
            </a:endParaRPr>
          </a:p>
          <a:p>
            <a:pPr lvl="0" algn="l"/>
            <a:r>
              <a:rPr lang="en-US" altLang="ko-KR" sz="1600" dirty="0" smtClean="0">
                <a:solidFill>
                  <a:schemeClr val="tx1"/>
                </a:solidFill>
              </a:rPr>
              <a:t># </a:t>
            </a:r>
            <a:r>
              <a:rPr lang="ko-KR" altLang="ko-KR" sz="1600" b="1" dirty="0" err="1" smtClean="0">
                <a:solidFill>
                  <a:schemeClr val="tx1"/>
                </a:solidFill>
              </a:rPr>
              <a:t>콘텐츠와</a:t>
            </a:r>
            <a:r>
              <a:rPr lang="ko-KR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ko-KR" sz="1600" b="1" dirty="0">
                <a:solidFill>
                  <a:schemeClr val="tx1"/>
                </a:solidFill>
              </a:rPr>
              <a:t>기술의 강점 혹은 차별화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 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ar</a:t>
            </a:r>
            <a:r>
              <a:rPr lang="ko-KR" altLang="en-US" sz="1600" dirty="0" smtClean="0">
                <a:solidFill>
                  <a:schemeClr val="tx1"/>
                </a:solidFill>
              </a:rPr>
              <a:t>을 이용하면 시각적으로 보다 편리하게 목표물을 찾을 수 있는 장점이 있습니다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</a:rPr>
              <a:t>원거리는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gps</a:t>
            </a:r>
            <a:r>
              <a:rPr lang="ko-KR" altLang="en-US" sz="1600" dirty="0" smtClean="0">
                <a:solidFill>
                  <a:schemeClr val="tx1"/>
                </a:solidFill>
              </a:rPr>
              <a:t>를 이용하고 근거리는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비콘을</a:t>
            </a:r>
            <a:r>
              <a:rPr lang="ko-KR" altLang="en-US" sz="1600" dirty="0" smtClean="0">
                <a:solidFill>
                  <a:schemeClr val="tx1"/>
                </a:solidFill>
              </a:rPr>
              <a:t> 이용해 정확한 위치를 찾는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어플입니다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   </a:t>
            </a:r>
            <a:r>
              <a:rPr lang="ko-KR" altLang="en-US" sz="1600" dirty="0" smtClean="0">
                <a:solidFill>
                  <a:schemeClr val="tx1"/>
                </a:solidFill>
              </a:rPr>
              <a:t>어린아이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애완동물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치매노인한테 </a:t>
            </a:r>
            <a:r>
              <a:rPr lang="en-US" altLang="ko-KR" sz="1600" dirty="0" smtClean="0">
                <a:solidFill>
                  <a:schemeClr val="tx1"/>
                </a:solidFill>
              </a:rPr>
              <a:t>wearable device</a:t>
            </a:r>
            <a:r>
              <a:rPr lang="ko-KR" altLang="en-US" sz="1600" dirty="0" smtClean="0">
                <a:solidFill>
                  <a:schemeClr val="tx1"/>
                </a:solidFill>
              </a:rPr>
              <a:t>를 장착 한 후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어플을</a:t>
            </a:r>
            <a:r>
              <a:rPr lang="ko-KR" altLang="en-US" sz="1600" dirty="0" smtClean="0">
                <a:solidFill>
                  <a:schemeClr val="tx1"/>
                </a:solidFill>
              </a:rPr>
              <a:t> 사용한다면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실종사건을 미리 방지 할 수 있습니다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ko-KR" altLang="ko-KR" sz="1600" dirty="0">
              <a:solidFill>
                <a:schemeClr val="tx1"/>
              </a:solidFill>
            </a:endParaRPr>
          </a:p>
          <a:p>
            <a:pPr lvl="0" algn="l"/>
            <a:r>
              <a:rPr lang="en-US" altLang="ko-KR" sz="1600" dirty="0" smtClean="0">
                <a:solidFill>
                  <a:schemeClr val="tx1"/>
                </a:solidFill>
              </a:rPr>
              <a:t># </a:t>
            </a:r>
            <a:r>
              <a:rPr lang="ko-KR" altLang="ko-KR" sz="1600" b="1" dirty="0" smtClean="0">
                <a:solidFill>
                  <a:schemeClr val="tx1"/>
                </a:solidFill>
              </a:rPr>
              <a:t>간단한 </a:t>
            </a:r>
            <a:r>
              <a:rPr lang="ko-KR" altLang="ko-KR" sz="1600" b="1" dirty="0">
                <a:solidFill>
                  <a:schemeClr val="tx1"/>
                </a:solidFill>
              </a:rPr>
              <a:t>유저 시나리오</a:t>
            </a:r>
          </a:p>
          <a:p>
            <a:pPr algn="l"/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pic>
        <p:nvPicPr>
          <p:cNvPr id="1026" name="Picture 2" descr="C:\Program Files\Microsoft Office\MEDIA\OFFICE14\Bullets\BD21302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9" y="332656"/>
            <a:ext cx="406633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45547"/>
              </p:ext>
            </p:extLst>
          </p:nvPr>
        </p:nvGraphicFramePr>
        <p:xfrm>
          <a:off x="541796" y="3696694"/>
          <a:ext cx="8161416" cy="49888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4673"/>
                <a:gridCol w="2304256"/>
                <a:gridCol w="2160240"/>
                <a:gridCol w="2232247"/>
              </a:tblGrid>
              <a:tr h="2036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시나리오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1739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큰 어려움이나 시간을 들이지 않고 조금 더 쉽게 찾을 수 있는 장비가 필요하다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AR</a:t>
                      </a:r>
                      <a:r>
                        <a:rPr lang="ko-KR" altLang="en-US" sz="1200" dirty="0" smtClean="0"/>
                        <a:t>을 이용하여  스캐닝을 하고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대상을 찾는다면 그 방향에 </a:t>
                      </a:r>
                      <a:r>
                        <a:rPr lang="en-US" altLang="ko-KR" sz="1200" dirty="0" smtClean="0"/>
                        <a:t>pointer</a:t>
                      </a:r>
                      <a:r>
                        <a:rPr lang="ko-KR" altLang="en-US" sz="1200" dirty="0" smtClean="0"/>
                        <a:t>가 뜬다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1399285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35647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 descr="C:\Program Files\Microsoft Office\MEDIA\OFFICE14\Bullets\BD21302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297207"/>
            <a:ext cx="406633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 rot="20037188">
            <a:off x="2331484" y="4027384"/>
            <a:ext cx="794754" cy="1272345"/>
            <a:chOff x="5652120" y="1988840"/>
            <a:chExt cx="2592288" cy="3744416"/>
          </a:xfrm>
        </p:grpSpPr>
        <p:sp>
          <p:nvSpPr>
            <p:cNvPr id="8" name="직사각형 7"/>
            <p:cNvSpPr/>
            <p:nvPr/>
          </p:nvSpPr>
          <p:spPr>
            <a:xfrm>
              <a:off x="5652120" y="1988840"/>
              <a:ext cx="2592288" cy="37444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868144" y="5229200"/>
              <a:ext cx="648072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624228" y="5229200"/>
              <a:ext cx="648072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380312" y="5229200"/>
              <a:ext cx="648072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976156" y="2276872"/>
              <a:ext cx="1908212" cy="2736304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이등변 삼각형 4"/>
          <p:cNvSpPr/>
          <p:nvPr/>
        </p:nvSpPr>
        <p:spPr>
          <a:xfrm rot="16642047">
            <a:off x="5160283" y="3581371"/>
            <a:ext cx="748729" cy="1702484"/>
          </a:xfrm>
          <a:prstGeom prst="triangle">
            <a:avLst/>
          </a:prstGeom>
          <a:gradFill>
            <a:gsLst>
              <a:gs pos="0">
                <a:srgbClr val="FFFF00"/>
              </a:gs>
              <a:gs pos="36000">
                <a:srgbClr val="FFFF00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 rot="20037188">
            <a:off x="4246923" y="3913450"/>
            <a:ext cx="870500" cy="1385647"/>
            <a:chOff x="5652120" y="1988840"/>
            <a:chExt cx="2592288" cy="3744416"/>
          </a:xfrm>
        </p:grpSpPr>
        <p:sp>
          <p:nvSpPr>
            <p:cNvPr id="14" name="직사각형 13"/>
            <p:cNvSpPr/>
            <p:nvPr/>
          </p:nvSpPr>
          <p:spPr>
            <a:xfrm>
              <a:off x="5652120" y="1988840"/>
              <a:ext cx="2592288" cy="37444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868144" y="5229200"/>
              <a:ext cx="648072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6624228" y="5229200"/>
              <a:ext cx="648072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80312" y="5229200"/>
              <a:ext cx="648072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976156" y="2276872"/>
              <a:ext cx="1908212" cy="2736304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20037188">
            <a:off x="6619273" y="3836901"/>
            <a:ext cx="1004244" cy="1580825"/>
            <a:chOff x="5652120" y="1988840"/>
            <a:chExt cx="2592288" cy="3744416"/>
          </a:xfrm>
        </p:grpSpPr>
        <p:sp>
          <p:nvSpPr>
            <p:cNvPr id="21" name="직사각형 20"/>
            <p:cNvSpPr/>
            <p:nvPr/>
          </p:nvSpPr>
          <p:spPr>
            <a:xfrm>
              <a:off x="5652120" y="1988840"/>
              <a:ext cx="2592288" cy="37444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868144" y="5229200"/>
              <a:ext cx="648072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6624228" y="5229200"/>
              <a:ext cx="648072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7380312" y="5229200"/>
              <a:ext cx="648072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5976156" y="2276872"/>
              <a:ext cx="1908212" cy="2736304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포인트가 4개인 별 18"/>
          <p:cNvSpPr/>
          <p:nvPr/>
        </p:nvSpPr>
        <p:spPr>
          <a:xfrm>
            <a:off x="6818691" y="3994644"/>
            <a:ext cx="519938" cy="579981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831580" y="4365576"/>
            <a:ext cx="945162" cy="595960"/>
            <a:chOff x="1195231" y="2922418"/>
            <a:chExt cx="1806083" cy="856230"/>
          </a:xfrm>
        </p:grpSpPr>
        <p:sp>
          <p:nvSpPr>
            <p:cNvPr id="29" name="타원 28"/>
            <p:cNvSpPr/>
            <p:nvPr/>
          </p:nvSpPr>
          <p:spPr>
            <a:xfrm>
              <a:off x="1195231" y="2924944"/>
              <a:ext cx="432048" cy="40027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1627279" y="2941486"/>
              <a:ext cx="1072513" cy="38373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 rot="16583210">
              <a:off x="1643045" y="3476153"/>
              <a:ext cx="523818" cy="8074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 rot="15640369">
              <a:off x="2104430" y="3476367"/>
              <a:ext cx="523818" cy="8074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 rot="8151689">
              <a:off x="2477496" y="2922418"/>
              <a:ext cx="523818" cy="8074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87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332656"/>
            <a:ext cx="7772400" cy="7200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증강현실을 이용한 박물관 전시물 소개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어플</a:t>
            </a:r>
            <a:r>
              <a:rPr lang="ko-KR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   --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김남호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--</a:t>
            </a:r>
            <a:r>
              <a:rPr lang="ko-KR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ko-KR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0121" y="764704"/>
            <a:ext cx="8424936" cy="6093296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1600" dirty="0" smtClean="0">
                <a:solidFill>
                  <a:schemeClr val="tx1"/>
                </a:solidFill>
              </a:rPr>
              <a:t># </a:t>
            </a:r>
            <a:r>
              <a:rPr lang="ko-KR" altLang="ko-KR" sz="1600" b="1" dirty="0" smtClean="0">
                <a:solidFill>
                  <a:schemeClr val="tx1"/>
                </a:solidFill>
              </a:rPr>
              <a:t>프로젝트 </a:t>
            </a:r>
            <a:r>
              <a:rPr lang="ko-KR" altLang="ko-KR" sz="1600" b="1" dirty="0">
                <a:solidFill>
                  <a:schemeClr val="tx1"/>
                </a:solidFill>
              </a:rPr>
              <a:t>정의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   NFC TAG</a:t>
            </a:r>
            <a:r>
              <a:rPr lang="ko-KR" altLang="en-US" sz="1600" dirty="0" smtClean="0">
                <a:solidFill>
                  <a:schemeClr val="tx1"/>
                </a:solidFill>
              </a:rPr>
              <a:t>를 통해 박물관 전시물 소개</a:t>
            </a:r>
            <a:r>
              <a:rPr lang="ko-KR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ko-KR" sz="1600" dirty="0" err="1" smtClean="0">
                <a:solidFill>
                  <a:schemeClr val="tx1"/>
                </a:solidFill>
              </a:rPr>
              <a:t>어플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입니</a:t>
            </a:r>
            <a:r>
              <a:rPr lang="ko-KR" altLang="ko-KR" sz="1600" dirty="0" err="1" smtClean="0">
                <a:solidFill>
                  <a:schemeClr val="tx1"/>
                </a:solidFill>
              </a:rPr>
              <a:t>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endParaRPr lang="ko-KR" altLang="ko-KR" sz="1600" dirty="0">
              <a:solidFill>
                <a:schemeClr val="tx1"/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1"/>
                </a:solidFill>
              </a:rPr>
              <a:t>   </a:t>
            </a:r>
            <a:endParaRPr lang="ko-KR" altLang="ko-KR" sz="1600" dirty="0">
              <a:solidFill>
                <a:schemeClr val="tx1"/>
              </a:solidFill>
            </a:endParaRPr>
          </a:p>
          <a:p>
            <a:pPr lvl="0" algn="l"/>
            <a:r>
              <a:rPr lang="en-US" altLang="ko-KR" sz="1600" dirty="0" smtClean="0">
                <a:solidFill>
                  <a:schemeClr val="tx1"/>
                </a:solidFill>
              </a:rPr>
              <a:t># </a:t>
            </a:r>
            <a:r>
              <a:rPr lang="ko-KR" altLang="ko-KR" sz="1600" b="1" dirty="0" err="1" smtClean="0">
                <a:solidFill>
                  <a:schemeClr val="tx1"/>
                </a:solidFill>
              </a:rPr>
              <a:t>콘텐츠와</a:t>
            </a:r>
            <a:r>
              <a:rPr lang="ko-KR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ko-KR" sz="1600" b="1" dirty="0">
                <a:solidFill>
                  <a:schemeClr val="tx1"/>
                </a:solidFill>
              </a:rPr>
              <a:t>기술의 강점 혹은 차별화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 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</a:rPr>
              <a:t>전시물에 </a:t>
            </a:r>
            <a:r>
              <a:rPr lang="ko-KR" altLang="en-US" sz="1600" dirty="0">
                <a:solidFill>
                  <a:schemeClr val="tx1"/>
                </a:solidFill>
              </a:rPr>
              <a:t>부착된 </a:t>
            </a:r>
            <a:r>
              <a:rPr lang="en-US" altLang="ko-KR" sz="1600" dirty="0">
                <a:solidFill>
                  <a:schemeClr val="tx1"/>
                </a:solidFill>
              </a:rPr>
              <a:t>NFC TAG</a:t>
            </a:r>
            <a:r>
              <a:rPr lang="ko-KR" altLang="en-US" sz="1600" dirty="0">
                <a:solidFill>
                  <a:schemeClr val="tx1"/>
                </a:solidFill>
              </a:rPr>
              <a:t>를 이용해 전시물에 대한 소개 및 </a:t>
            </a:r>
            <a:r>
              <a:rPr lang="en-US" altLang="ko-KR" sz="1600" dirty="0">
                <a:solidFill>
                  <a:schemeClr val="tx1"/>
                </a:solidFill>
              </a:rPr>
              <a:t>AR</a:t>
            </a:r>
            <a:r>
              <a:rPr lang="ko-KR" altLang="en-US" sz="1600" dirty="0">
                <a:solidFill>
                  <a:schemeClr val="tx1"/>
                </a:solidFill>
              </a:rPr>
              <a:t>로 전시물에 대한  </a:t>
            </a:r>
            <a:r>
              <a:rPr lang="ko-KR" altLang="en-US" sz="1600" dirty="0" smtClean="0">
                <a:solidFill>
                  <a:schemeClr val="tx1"/>
                </a:solidFill>
              </a:rPr>
              <a:t>부가                   적인 </a:t>
            </a:r>
            <a:r>
              <a:rPr lang="ko-KR" altLang="en-US" sz="1600" dirty="0">
                <a:solidFill>
                  <a:schemeClr val="tx1"/>
                </a:solidFill>
              </a:rPr>
              <a:t>보충자료들을 시각적으로 보여줌으로써 관람객들의 전시물에 대한 이해도를 높일 수 </a:t>
            </a:r>
            <a:r>
              <a:rPr lang="ko-KR" altLang="en-US" sz="1600" dirty="0" smtClean="0">
                <a:solidFill>
                  <a:schemeClr val="tx1"/>
                </a:solidFill>
              </a:rPr>
              <a:t>있습니다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ko-KR" altLang="ko-KR" sz="1600" dirty="0">
              <a:solidFill>
                <a:schemeClr val="tx1"/>
              </a:solidFill>
            </a:endParaRPr>
          </a:p>
          <a:p>
            <a:pPr lvl="0" algn="l"/>
            <a:r>
              <a:rPr lang="en-US" altLang="ko-KR" sz="1600" dirty="0" smtClean="0">
                <a:solidFill>
                  <a:schemeClr val="tx1"/>
                </a:solidFill>
              </a:rPr>
              <a:t># </a:t>
            </a:r>
            <a:r>
              <a:rPr lang="ko-KR" altLang="ko-KR" sz="1600" b="1" dirty="0" smtClean="0">
                <a:solidFill>
                  <a:schemeClr val="tx1"/>
                </a:solidFill>
              </a:rPr>
              <a:t>간단한 </a:t>
            </a:r>
            <a:r>
              <a:rPr lang="ko-KR" altLang="ko-KR" sz="1600" b="1" dirty="0">
                <a:solidFill>
                  <a:schemeClr val="tx1"/>
                </a:solidFill>
              </a:rPr>
              <a:t>유저 </a:t>
            </a:r>
            <a:r>
              <a:rPr lang="ko-KR" altLang="ko-KR" sz="1600" b="1" dirty="0" smtClean="0">
                <a:solidFill>
                  <a:schemeClr val="tx1"/>
                </a:solidFill>
              </a:rPr>
              <a:t>시나리오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 - </a:t>
            </a:r>
            <a:r>
              <a:rPr lang="ko-KR" altLang="en-US" sz="1600" dirty="0" smtClean="0">
                <a:solidFill>
                  <a:schemeClr val="tx1"/>
                </a:solidFill>
              </a:rPr>
              <a:t>전시물에 대한 설명이 문자로 단편적으로 보여지는 것보다 </a:t>
            </a:r>
            <a:r>
              <a:rPr lang="en-US" altLang="ko-KR" sz="1600" dirty="0" smtClean="0">
                <a:solidFill>
                  <a:schemeClr val="tx1"/>
                </a:solidFill>
              </a:rPr>
              <a:t>AR</a:t>
            </a:r>
            <a:r>
              <a:rPr lang="ko-KR" altLang="en-US" sz="1600" dirty="0" smtClean="0">
                <a:solidFill>
                  <a:schemeClr val="tx1"/>
                </a:solidFill>
              </a:rPr>
              <a:t>을 통해 시각적으로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</a:rPr>
              <a:t>다양하게 표현된 방식을 사용함으로써 기존의 전시물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어플과는</a:t>
            </a:r>
            <a:r>
              <a:rPr lang="ko-KR" altLang="en-US" sz="1600" dirty="0" smtClean="0">
                <a:solidFill>
                  <a:schemeClr val="tx1"/>
                </a:solidFill>
              </a:rPr>
              <a:t> 다른 경쟁력을 갖습니다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/>
              <a:t>- </a:t>
            </a:r>
            <a:r>
              <a:rPr lang="ko-KR" altLang="en-US" sz="1600" dirty="0">
                <a:solidFill>
                  <a:schemeClr val="tx1"/>
                </a:solidFill>
              </a:rPr>
              <a:t>신체적인 결함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시각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청각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을 가지고 있는 관람객에게 편의를 제공할 수 있습니다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- </a:t>
            </a:r>
            <a:r>
              <a:rPr lang="ko-KR" altLang="en-US" sz="1600" dirty="0">
                <a:solidFill>
                  <a:schemeClr val="tx1"/>
                </a:solidFill>
              </a:rPr>
              <a:t>전시물의 배경을 알고 보는 것과 모르고 보는 것은 작품에 대한 이해도가 다를 것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</a:rPr>
              <a:t>입니다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어플을</a:t>
            </a:r>
            <a:r>
              <a:rPr lang="ko-KR" altLang="en-US" sz="1600" dirty="0" smtClean="0">
                <a:solidFill>
                  <a:schemeClr val="tx1"/>
                </a:solidFill>
              </a:rPr>
              <a:t> 통해 작품에 대한 설명을 알고 관람을 하게 된다면 더욱 몰입도 깊은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   관람을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할수</a:t>
            </a:r>
            <a:r>
              <a:rPr lang="ko-KR" altLang="en-US" sz="1600" dirty="0" smtClean="0">
                <a:solidFill>
                  <a:schemeClr val="tx1"/>
                </a:solidFill>
              </a:rPr>
              <a:t> 있을 것 입니다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endParaRPr lang="ko-KR" altLang="en-US" sz="1600" dirty="0"/>
          </a:p>
        </p:txBody>
      </p:sp>
      <p:pic>
        <p:nvPicPr>
          <p:cNvPr id="1026" name="Picture 2" descr="C:\Program Files\Microsoft Office\MEDIA\OFFICE14\Bullets\BD21302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9" y="332656"/>
            <a:ext cx="406633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Program Files\Microsoft Office\MEDIA\OFFICE14\Bullets\BD21302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297207"/>
            <a:ext cx="406633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76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332656"/>
            <a:ext cx="7772400" cy="7200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증강현실을 이용한 각종 운동법 소개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어플</a:t>
            </a:r>
            <a:r>
              <a:rPr lang="ko-KR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   --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강한성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--</a:t>
            </a:r>
            <a:r>
              <a:rPr lang="ko-KR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ko-KR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0121" y="764704"/>
            <a:ext cx="8424936" cy="6093296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1600" dirty="0" smtClean="0">
                <a:solidFill>
                  <a:schemeClr val="tx1"/>
                </a:solidFill>
              </a:rPr>
              <a:t># </a:t>
            </a:r>
            <a:r>
              <a:rPr lang="ko-KR" altLang="ko-KR" sz="1600" b="1" dirty="0" smtClean="0">
                <a:solidFill>
                  <a:schemeClr val="tx1"/>
                </a:solidFill>
              </a:rPr>
              <a:t>프로젝트 </a:t>
            </a:r>
            <a:r>
              <a:rPr lang="ko-KR" altLang="ko-KR" sz="1600" b="1" dirty="0">
                <a:solidFill>
                  <a:schemeClr val="tx1"/>
                </a:solidFill>
              </a:rPr>
              <a:t>정의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해당 물건을 인식하여 그 물건으로 할 수 있는 다양한 운동 방법과 자세를 알 수 있음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 algn="l"/>
            <a:endParaRPr lang="en-US" altLang="ko-KR" sz="16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1"/>
                </a:solidFill>
              </a:rPr>
              <a:t>   </a:t>
            </a:r>
            <a:endParaRPr lang="ko-KR" altLang="ko-KR" sz="1600" dirty="0">
              <a:solidFill>
                <a:schemeClr val="tx1"/>
              </a:solidFill>
            </a:endParaRPr>
          </a:p>
          <a:p>
            <a:pPr lvl="0" algn="l"/>
            <a:r>
              <a:rPr lang="en-US" altLang="ko-KR" sz="1600" dirty="0" smtClean="0">
                <a:solidFill>
                  <a:schemeClr val="tx1"/>
                </a:solidFill>
              </a:rPr>
              <a:t># </a:t>
            </a:r>
            <a:r>
              <a:rPr lang="ko-KR" altLang="ko-KR" sz="1600" b="1" dirty="0" err="1" smtClean="0">
                <a:solidFill>
                  <a:schemeClr val="tx1"/>
                </a:solidFill>
              </a:rPr>
              <a:t>콘텐츠와</a:t>
            </a:r>
            <a:r>
              <a:rPr lang="ko-KR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ko-KR" sz="1600" b="1" dirty="0">
                <a:solidFill>
                  <a:schemeClr val="tx1"/>
                </a:solidFill>
              </a:rPr>
              <a:t>기술의 강점 혹은 차별화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 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</a:rPr>
              <a:t>헬스 클럽에 트레이너를 줄일 수 있고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운동기구를 획일화 시킬 수 있어 운동기구를 독점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</a:rPr>
              <a:t>할 수 있음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또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헬스 클럽이 아닐 지라도 집에서 하는 간단한 운동 기구를 판매 가능함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ko-KR" sz="1600" dirty="0" smtClean="0">
              <a:solidFill>
                <a:schemeClr val="tx1"/>
              </a:solidFill>
            </a:endParaRPr>
          </a:p>
          <a:p>
            <a:pPr algn="l"/>
            <a:endParaRPr lang="ko-KR" altLang="ko-KR" sz="1600" dirty="0">
              <a:solidFill>
                <a:schemeClr val="tx1"/>
              </a:solidFill>
            </a:endParaRPr>
          </a:p>
          <a:p>
            <a:pPr lvl="0" algn="l"/>
            <a:r>
              <a:rPr lang="en-US" altLang="ko-KR" sz="1600" dirty="0" smtClean="0">
                <a:solidFill>
                  <a:schemeClr val="tx1"/>
                </a:solidFill>
              </a:rPr>
              <a:t># </a:t>
            </a:r>
            <a:r>
              <a:rPr lang="ko-KR" altLang="ko-KR" sz="1600" b="1" dirty="0" smtClean="0">
                <a:solidFill>
                  <a:schemeClr val="tx1"/>
                </a:solidFill>
              </a:rPr>
              <a:t>간단한 </a:t>
            </a:r>
            <a:r>
              <a:rPr lang="ko-KR" altLang="ko-KR" sz="1600" b="1" dirty="0">
                <a:solidFill>
                  <a:schemeClr val="tx1"/>
                </a:solidFill>
              </a:rPr>
              <a:t>유저 </a:t>
            </a:r>
            <a:r>
              <a:rPr lang="ko-KR" altLang="ko-KR" sz="1600" b="1" dirty="0" smtClean="0">
                <a:solidFill>
                  <a:schemeClr val="tx1"/>
                </a:solidFill>
              </a:rPr>
              <a:t>시나리오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lvl="0" algn="l"/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</a:rPr>
              <a:t>현재 우리 사회는 외모 지상주의라고 불릴 만큼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외적인 요소가 크게 작용하는 사회이다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lvl="0" algn="l"/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</a:rPr>
              <a:t>따라서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이러한 측면을 파고들어 헬스 클럽이라 던지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홈 트레이닝 측면을 파고들어 사용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vl="0" algn="l"/>
            <a:r>
              <a:rPr lang="ko-KR" altLang="en-US" sz="1600" dirty="0" smtClean="0">
                <a:solidFill>
                  <a:schemeClr val="tx1"/>
                </a:solidFill>
              </a:rPr>
              <a:t>   자들을 증가시킴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b="1" dirty="0">
              <a:solidFill>
                <a:schemeClr val="tx1"/>
              </a:solidFill>
            </a:endParaRPr>
          </a:p>
          <a:p>
            <a:pPr algn="l"/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pic>
        <p:nvPicPr>
          <p:cNvPr id="1026" name="Picture 2" descr="C:\Program Files\Microsoft Office\MEDIA\OFFICE14\Bullets\BD21302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9" y="332656"/>
            <a:ext cx="406633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Program Files\Microsoft Office\MEDIA\OFFICE14\Bullets\BD21302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297207"/>
            <a:ext cx="406633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78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332656"/>
            <a:ext cx="7772400" cy="7200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증강현실을 이용한 물체 움직이는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어플</a:t>
            </a:r>
            <a:r>
              <a:rPr lang="ko-KR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   --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강한성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--</a:t>
            </a:r>
            <a:r>
              <a:rPr lang="ko-KR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ko-KR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0121" y="764704"/>
            <a:ext cx="8424936" cy="6093296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1600" dirty="0" smtClean="0">
                <a:solidFill>
                  <a:schemeClr val="tx1"/>
                </a:solidFill>
              </a:rPr>
              <a:t># </a:t>
            </a:r>
            <a:r>
              <a:rPr lang="ko-KR" altLang="ko-KR" sz="1600" b="1" dirty="0" smtClean="0">
                <a:solidFill>
                  <a:schemeClr val="tx1"/>
                </a:solidFill>
              </a:rPr>
              <a:t>프로젝트 </a:t>
            </a:r>
            <a:r>
              <a:rPr lang="ko-KR" altLang="ko-KR" sz="1600" b="1" dirty="0">
                <a:solidFill>
                  <a:schemeClr val="tx1"/>
                </a:solidFill>
              </a:rPr>
              <a:t>정의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어떠한 물체를 인식하여 핸드폰으로 증강 현실 속에서 움직이게 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1"/>
                </a:solidFill>
              </a:rPr>
              <a:t>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l"/>
            <a:endParaRPr lang="ko-KR" altLang="ko-KR" sz="1600" dirty="0">
              <a:solidFill>
                <a:schemeClr val="tx1"/>
              </a:solidFill>
            </a:endParaRPr>
          </a:p>
          <a:p>
            <a:pPr lvl="0" algn="l"/>
            <a:r>
              <a:rPr lang="en-US" altLang="ko-KR" sz="1600" dirty="0" smtClean="0">
                <a:solidFill>
                  <a:schemeClr val="tx1"/>
                </a:solidFill>
              </a:rPr>
              <a:t># </a:t>
            </a:r>
            <a:r>
              <a:rPr lang="ko-KR" altLang="ko-KR" sz="1600" b="1" dirty="0" err="1" smtClean="0">
                <a:solidFill>
                  <a:schemeClr val="tx1"/>
                </a:solidFill>
              </a:rPr>
              <a:t>콘텐츠와</a:t>
            </a:r>
            <a:r>
              <a:rPr lang="ko-KR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ko-KR" sz="1600" b="1" dirty="0">
                <a:solidFill>
                  <a:schemeClr val="tx1"/>
                </a:solidFill>
              </a:rPr>
              <a:t>기술의 강점 혹은 차별화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 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</a:rPr>
              <a:t>처음에 이 아이디어는 영화와 접목 할 생각에서 떠오르게 됨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비싼 </a:t>
            </a:r>
            <a:r>
              <a:rPr lang="en-US" altLang="ko-KR" sz="1600" dirty="0" smtClean="0">
                <a:solidFill>
                  <a:schemeClr val="tx1"/>
                </a:solidFill>
              </a:rPr>
              <a:t>CG</a:t>
            </a:r>
            <a:r>
              <a:rPr lang="ko-KR" altLang="en-US" sz="1600" dirty="0" smtClean="0">
                <a:solidFill>
                  <a:schemeClr val="tx1"/>
                </a:solidFill>
              </a:rPr>
              <a:t>를 좀더 저렴하게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</a:rPr>
              <a:t>실현 가능하게 될 것 같음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ko-KR" sz="1600" dirty="0" smtClean="0">
              <a:solidFill>
                <a:schemeClr val="tx1"/>
              </a:solidFill>
            </a:endParaRPr>
          </a:p>
          <a:p>
            <a:pPr algn="l"/>
            <a:endParaRPr lang="ko-KR" altLang="ko-KR" sz="1600" dirty="0" smtClean="0">
              <a:solidFill>
                <a:schemeClr val="tx1"/>
              </a:solidFill>
            </a:endParaRPr>
          </a:p>
          <a:p>
            <a:pPr lvl="0" algn="l"/>
            <a:r>
              <a:rPr lang="en-US" altLang="ko-KR" sz="1600" dirty="0" smtClean="0">
                <a:solidFill>
                  <a:schemeClr val="tx1"/>
                </a:solidFill>
              </a:rPr>
              <a:t># </a:t>
            </a:r>
            <a:r>
              <a:rPr lang="ko-KR" altLang="ko-KR" sz="1600" b="1" dirty="0" smtClean="0">
                <a:solidFill>
                  <a:schemeClr val="tx1"/>
                </a:solidFill>
              </a:rPr>
              <a:t>간단한 유저 시나리오</a:t>
            </a:r>
          </a:p>
          <a:p>
            <a:pPr algn="l"/>
            <a:r>
              <a:rPr lang="en-US" altLang="ko-KR" sz="1600" dirty="0" smtClean="0"/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영화에는 </a:t>
            </a:r>
            <a:r>
              <a:rPr lang="ko-KR" altLang="en-US" sz="1600" dirty="0">
                <a:solidFill>
                  <a:schemeClr val="tx1"/>
                </a:solidFill>
              </a:rPr>
              <a:t>다양한 각종 기술과 방법으로 관객에게 다가 선다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또 </a:t>
            </a:r>
            <a:r>
              <a:rPr lang="en-US" altLang="ko-KR" sz="1600" dirty="0">
                <a:solidFill>
                  <a:schemeClr val="tx1"/>
                </a:solidFill>
              </a:rPr>
              <a:t>CG</a:t>
            </a:r>
            <a:r>
              <a:rPr lang="ko-KR" altLang="en-US" sz="1600" dirty="0">
                <a:solidFill>
                  <a:schemeClr val="tx1"/>
                </a:solidFill>
              </a:rPr>
              <a:t>같은 것이 다양하게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들어가는데 </a:t>
            </a:r>
            <a:r>
              <a:rPr lang="ko-KR" altLang="en-US" sz="1600" dirty="0">
                <a:solidFill>
                  <a:schemeClr val="tx1"/>
                </a:solidFill>
              </a:rPr>
              <a:t>이때 </a:t>
            </a:r>
            <a:r>
              <a:rPr lang="en-US" altLang="ko-KR" sz="1600" dirty="0">
                <a:solidFill>
                  <a:schemeClr val="tx1"/>
                </a:solidFill>
              </a:rPr>
              <a:t>CG</a:t>
            </a:r>
            <a:r>
              <a:rPr lang="ko-KR" altLang="en-US" sz="1600" dirty="0">
                <a:solidFill>
                  <a:schemeClr val="tx1"/>
                </a:solidFill>
              </a:rPr>
              <a:t>를 대체할 수 있는 </a:t>
            </a:r>
            <a:r>
              <a:rPr lang="ko-KR" altLang="en-US" sz="1600" dirty="0" smtClean="0">
                <a:solidFill>
                  <a:schemeClr val="tx1"/>
                </a:solidFill>
              </a:rPr>
              <a:t>방법 중에 </a:t>
            </a:r>
            <a:r>
              <a:rPr lang="ko-KR" altLang="en-US" sz="1600" dirty="0">
                <a:solidFill>
                  <a:schemeClr val="tx1"/>
                </a:solidFill>
              </a:rPr>
              <a:t>하나가 될 것이다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</a:rPr>
              <a:t>또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나중에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모바일</a:t>
            </a:r>
            <a:r>
              <a:rPr lang="ko-KR" altLang="en-US" sz="1600" dirty="0" smtClean="0">
                <a:solidFill>
                  <a:schemeClr val="tx1"/>
                </a:solidFill>
              </a:rPr>
              <a:t> 게임에 단순화면에서 작동하는 게임이 아닌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가상현실과 현실세계를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</a:rPr>
              <a:t>접목시키는 기반이 될 것이다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/>
          </a:p>
        </p:txBody>
      </p:sp>
      <p:pic>
        <p:nvPicPr>
          <p:cNvPr id="1026" name="Picture 2" descr="C:\Program Files\Microsoft Office\MEDIA\OFFICE14\Bullets\BD21302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9" y="332656"/>
            <a:ext cx="406633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Program Files\Microsoft Office\MEDIA\OFFICE14\Bullets\BD21302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297207"/>
            <a:ext cx="406633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35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340</Words>
  <Application>Microsoft Office PowerPoint</Application>
  <PresentationFormat>화면 슬라이드 쇼(4:3)</PresentationFormat>
  <Paragraphs>79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AR 트렌드 및 동향</vt:lpstr>
      <vt:lpstr>&lt; 미아 &amp; 애완동물 &amp; 치매노인 찾기 어플 &gt;   -- 김지윤 -- </vt:lpstr>
      <vt:lpstr>&lt; 증강현실을 이용한 박물관 전시물 소개 어플 &gt;   -- 김남호 -- </vt:lpstr>
      <vt:lpstr>&lt; 증강현실을 이용한 각종 운동법 소개 어플 &gt;   -- 강한성 -- </vt:lpstr>
      <vt:lpstr>&lt; 증강현실을 이용한 물체 움직이는 어플 &gt;   -- 강한성 --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 미아 &amp; 애완동물 &amp; 치매노인 찾기 어플 &gt;   -- 김지윤 --</dc:title>
  <dc:creator>김지윤</dc:creator>
  <cp:lastModifiedBy>han sung k</cp:lastModifiedBy>
  <cp:revision>11</cp:revision>
  <dcterms:created xsi:type="dcterms:W3CDTF">2018-11-20T06:08:19Z</dcterms:created>
  <dcterms:modified xsi:type="dcterms:W3CDTF">2018-11-21T04:48:16Z</dcterms:modified>
</cp:coreProperties>
</file>