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4f11b7f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4f11b7f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1b5307f6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1b5307f6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problem is about finding the right location for new </a:t>
            </a:r>
            <a:r>
              <a:rPr lang="en"/>
              <a:t>restaurant</a:t>
            </a:r>
            <a:r>
              <a:rPr lang="en"/>
              <a:t> open to increase the revenue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4b52c64a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4b52c64a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43 variables, </a:t>
            </a:r>
            <a:r>
              <a:rPr lang="en" sz="1050">
                <a:solidFill>
                  <a:schemeClr val="dk1"/>
                </a:solidFill>
                <a:highlight>
                  <a:srgbClr val="FFFFFF"/>
                </a:highlight>
              </a:rPr>
              <a:t>Demographic data are gathered from third party providers with GIS systems. These include population in any given area, age and gender distribution, development scales. Real estate data mainly relate to the m2 of the location, front facade of the location, car park availability. Commercial data mainly include the existence of points of interest including schools, banks, other QSR operators.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48b19a8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48b19a8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Barplot in of train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4b52c64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4b52c64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4b52c64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4b52c64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1b5307f6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1b5307f6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we want to show pics/files of other code that exists?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1b5307f6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1b5307f6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Pull up and walk through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1b5307f6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1b5307f6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p:nvPr/>
        </p:nvSpPr>
        <p:spPr>
          <a:xfrm>
            <a:off x="0" y="0"/>
            <a:ext cx="9144000" cy="5143500"/>
          </a:xfrm>
          <a:prstGeom prst="rect">
            <a:avLst/>
          </a:prstGeom>
          <a:solidFill>
            <a:srgbClr val="1830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pic>
        <p:nvPicPr>
          <p:cNvPr id="13" name="Google Shape;13;p2"/>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800"/>
              <a:buFont typeface="Quattrocento Sans"/>
              <a:buNone/>
              <a:defRPr sz="38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2100"/>
              <a:buNone/>
              <a:defRPr sz="2100">
                <a:solidFill>
                  <a:schemeClr val="lt1"/>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6" name="Google Shape;16;p2"/>
          <p:cNvPicPr preferRelativeResize="0"/>
          <p:nvPr/>
        </p:nvPicPr>
        <p:blipFill rotWithShape="1">
          <a:blip r:embed="rId3">
            <a:alphaModFix/>
          </a:blip>
          <a:srcRect b="0" l="0" r="0" t="0"/>
          <a:stretch/>
        </p:blipFill>
        <p:spPr>
          <a:xfrm>
            <a:off x="3914450" y="42420"/>
            <a:ext cx="1315100" cy="756933"/>
          </a:xfrm>
          <a:prstGeom prst="rect">
            <a:avLst/>
          </a:prstGeom>
          <a:noFill/>
          <a:ln>
            <a:noFill/>
          </a:ln>
        </p:spPr>
      </p:pic>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1"/>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1"/>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228600" lvl="0" marL="457200" rtl="0">
              <a:spcBef>
                <a:spcPts val="800"/>
              </a:spcBef>
              <a:spcAft>
                <a:spcPts val="0"/>
              </a:spcAft>
              <a:buSzPts val="2100"/>
              <a:buNone/>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o"/>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70980"/>
          </a:schemeClr>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 name="Google Shape;2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p:nvPr/>
        </p:nvSpPr>
        <p:spPr>
          <a:xfrm>
            <a:off x="588122" y="381119"/>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pic>
        <p:nvPicPr>
          <p:cNvPr id="22" name="Google Shape;22;p3"/>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23" name="Google Shape;23;p3"/>
          <p:cNvSpPr txBox="1"/>
          <p:nvPr>
            <p:ph idx="1" type="body"/>
          </p:nvPr>
        </p:nvSpPr>
        <p:spPr>
          <a:xfrm>
            <a:off x="622412" y="1362670"/>
            <a:ext cx="7893000" cy="32766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42900" lvl="1" marL="914400" algn="l">
              <a:lnSpc>
                <a:spcPct val="90000"/>
              </a:lnSpc>
              <a:spcBef>
                <a:spcPts val="400"/>
              </a:spcBef>
              <a:spcAft>
                <a:spcPts val="0"/>
              </a:spcAft>
              <a:buSzPts val="1800"/>
              <a:buFont typeface="Arial"/>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 name="Shape 25"/>
        <p:cNvGrpSpPr/>
        <p:nvPr/>
      </p:nvGrpSpPr>
      <p:grpSpPr>
        <a:xfrm>
          <a:off x="0" y="0"/>
          <a:ext cx="0" cy="0"/>
          <a:chOff x="0" y="0"/>
          <a:chExt cx="0" cy="0"/>
        </a:xfrm>
      </p:grpSpPr>
      <p:sp>
        <p:nvSpPr>
          <p:cNvPr id="26" name="Google Shape;26;p4"/>
          <p:cNvSpPr/>
          <p:nvPr>
            <p:ph idx="2" type="pic"/>
          </p:nvPr>
        </p:nvSpPr>
        <p:spPr>
          <a:xfrm>
            <a:off x="4746784" y="0"/>
            <a:ext cx="4397100" cy="5143500"/>
          </a:xfrm>
          <a:prstGeom prst="rect">
            <a:avLst/>
          </a:prstGeom>
          <a:solidFill>
            <a:schemeClr val="lt1"/>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183028"/>
              </a:buClr>
              <a:buSzPts val="2400"/>
              <a:buFont typeface="Arial"/>
              <a:buNone/>
              <a:defRPr b="0" i="0" sz="2400" u="none" cap="none" strike="noStrike">
                <a:solidFill>
                  <a:srgbClr val="183028"/>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rgbClr val="789D4A"/>
              </a:buClr>
              <a:buSzPts val="2100"/>
              <a:buFont typeface="Arial"/>
              <a:buNone/>
              <a:defRPr b="0" i="0" sz="2100" u="none" cap="none" strike="noStrike">
                <a:solidFill>
                  <a:srgbClr val="183028"/>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rgbClr val="789D4A"/>
              </a:buClr>
              <a:buSzPts val="1800"/>
              <a:buFont typeface="Courier New"/>
              <a:buNone/>
              <a:defRPr b="0" i="0" sz="1800" u="none" cap="none" strike="noStrike">
                <a:solidFill>
                  <a:srgbClr val="183028"/>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rgbClr val="789D4A"/>
              </a:buClr>
              <a:buSzPts val="1500"/>
              <a:buFont typeface="Calibri"/>
              <a:buNone/>
              <a:defRPr b="0" i="0" sz="1500" u="none" cap="none" strike="noStrike">
                <a:solidFill>
                  <a:srgbClr val="183028"/>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rgbClr val="789D4A"/>
              </a:buClr>
              <a:buSzPts val="1500"/>
              <a:buFont typeface="Noto Sans Symbols"/>
              <a:buNone/>
              <a:defRPr b="0" i="0" sz="1500" u="none" cap="none" strike="noStrike">
                <a:solidFill>
                  <a:srgbClr val="183028"/>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uli"/>
                <a:ea typeface="Muli"/>
                <a:cs typeface="Muli"/>
                <a:sym typeface="Mul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uli"/>
                <a:ea typeface="Muli"/>
                <a:cs typeface="Muli"/>
                <a:sym typeface="Mul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uli"/>
                <a:ea typeface="Muli"/>
                <a:cs typeface="Muli"/>
                <a:sym typeface="Mul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uli"/>
                <a:ea typeface="Muli"/>
                <a:cs typeface="Muli"/>
                <a:sym typeface="Muli"/>
              </a:defRPr>
            </a:lvl9pPr>
          </a:lstStyle>
          <a:p/>
        </p:txBody>
      </p:sp>
      <p:pic>
        <p:nvPicPr>
          <p:cNvPr id="27" name="Google Shape;27;p4"/>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28" name="Google Shape;28;p4"/>
          <p:cNvSpPr txBox="1"/>
          <p:nvPr>
            <p:ph type="title"/>
          </p:nvPr>
        </p:nvSpPr>
        <p:spPr>
          <a:xfrm>
            <a:off x="629841" y="342900"/>
            <a:ext cx="3942300" cy="1200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2400"/>
              <a:buFont typeface="Quattrocento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4"/>
          <p:cNvSpPr txBox="1"/>
          <p:nvPr>
            <p:ph idx="1" type="body"/>
          </p:nvPr>
        </p:nvSpPr>
        <p:spPr>
          <a:xfrm>
            <a:off x="629841" y="1543050"/>
            <a:ext cx="3942300" cy="31515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marR="0" algn="l">
              <a:lnSpc>
                <a:spcPct val="90000"/>
              </a:lnSpc>
              <a:spcBef>
                <a:spcPts val="800"/>
              </a:spcBef>
              <a:spcAft>
                <a:spcPts val="0"/>
              </a:spcAft>
              <a:buClr>
                <a:srgbClr val="183028"/>
              </a:buClr>
              <a:buSzPts val="1200"/>
              <a:buFont typeface="Arial"/>
              <a:buNone/>
              <a:defRPr sz="1200"/>
            </a:lvl1pPr>
            <a:lvl2pPr indent="-298450" lvl="1" marL="914400" marR="0" algn="l">
              <a:lnSpc>
                <a:spcPct val="90000"/>
              </a:lnSpc>
              <a:spcBef>
                <a:spcPts val="400"/>
              </a:spcBef>
              <a:spcAft>
                <a:spcPts val="0"/>
              </a:spcAft>
              <a:buClr>
                <a:srgbClr val="789D4A"/>
              </a:buClr>
              <a:buSzPts val="1100"/>
              <a:buFont typeface="Arial"/>
              <a:buChar char="•"/>
              <a:defRPr sz="1100"/>
            </a:lvl2pPr>
            <a:lvl3pPr indent="-285750" lvl="2" marL="1371600" marR="0" algn="l">
              <a:lnSpc>
                <a:spcPct val="90000"/>
              </a:lnSpc>
              <a:spcBef>
                <a:spcPts val="400"/>
              </a:spcBef>
              <a:spcAft>
                <a:spcPts val="0"/>
              </a:spcAft>
              <a:buClr>
                <a:srgbClr val="789D4A"/>
              </a:buClr>
              <a:buSzPts val="900"/>
              <a:buFont typeface="Courier New"/>
              <a:buChar char="o"/>
              <a:defRPr sz="900"/>
            </a:lvl3pPr>
            <a:lvl4pPr indent="-279400" lvl="3" marL="1828800" marR="0" algn="l">
              <a:lnSpc>
                <a:spcPct val="90000"/>
              </a:lnSpc>
              <a:spcBef>
                <a:spcPts val="400"/>
              </a:spcBef>
              <a:spcAft>
                <a:spcPts val="0"/>
              </a:spcAft>
              <a:buClr>
                <a:srgbClr val="789D4A"/>
              </a:buClr>
              <a:buSzPts val="800"/>
              <a:buFont typeface="Calibri"/>
              <a:buChar char="−"/>
              <a:defRPr sz="800"/>
            </a:lvl4pPr>
            <a:lvl5pPr indent="-279400" lvl="4" marL="2286000" marR="0" algn="l">
              <a:lnSpc>
                <a:spcPct val="90000"/>
              </a:lnSpc>
              <a:spcBef>
                <a:spcPts val="400"/>
              </a:spcBef>
              <a:spcAft>
                <a:spcPts val="0"/>
              </a:spcAft>
              <a:buClr>
                <a:srgbClr val="789D4A"/>
              </a:buClr>
              <a:buSzPts val="800"/>
              <a:buFont typeface="Noto Sans Symbols"/>
              <a:buChar char="▪"/>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0" name="Google Shape;30;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p:nvPr/>
        </p:nvSpPr>
        <p:spPr>
          <a:xfrm>
            <a:off x="595552" y="553165"/>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32" name="Google Shape;3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35" name="Google Shape;35;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5"/>
          <p:cNvSpPr txBox="1"/>
          <p:nvPr>
            <p:ph idx="1" type="body"/>
          </p:nvPr>
        </p:nvSpPr>
        <p:spPr>
          <a:xfrm>
            <a:off x="628650" y="1369219"/>
            <a:ext cx="3886200" cy="32634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 name="Google Shape;37;p5"/>
          <p:cNvSpPr txBox="1"/>
          <p:nvPr>
            <p:ph idx="2" type="body"/>
          </p:nvPr>
        </p:nvSpPr>
        <p:spPr>
          <a:xfrm>
            <a:off x="4629150" y="1369219"/>
            <a:ext cx="3886200" cy="3263400"/>
          </a:xfrm>
          <a:prstGeom prst="rect">
            <a:avLst/>
          </a:prstGeom>
          <a:solidFill>
            <a:schemeClr val="lt1"/>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 name="Google Shape;38;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5"/>
          <p:cNvSpPr/>
          <p:nvPr/>
        </p:nvSpPr>
        <p:spPr>
          <a:xfrm>
            <a:off x="588122" y="381119"/>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40" name="Google Shape;40;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43" name="Google Shape;43;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 name="Google Shape;44;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p:nvPr/>
        </p:nvSpPr>
        <p:spPr>
          <a:xfrm>
            <a:off x="588122" y="381119"/>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46" name="Google Shape;4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7"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49" name="Google Shape;49;p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183028"/>
              </a:buClr>
              <a:buSzPts val="3800"/>
              <a:buFont typeface="Quattrocento Sans"/>
              <a:buNone/>
              <a:defRPr sz="3800">
                <a:solidFill>
                  <a:srgbClr val="18302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7"/>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rgbClr val="789D4A"/>
              </a:buClr>
              <a:buSzPts val="2100"/>
              <a:buNone/>
              <a:defRPr sz="2100">
                <a:solidFill>
                  <a:srgbClr val="789D4A"/>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51" name="Google Shape;51;p7"/>
          <p:cNvPicPr preferRelativeResize="0"/>
          <p:nvPr/>
        </p:nvPicPr>
        <p:blipFill rotWithShape="1">
          <a:blip r:embed="rId3">
            <a:alphaModFix/>
          </a:blip>
          <a:srcRect b="0" l="0" r="0" t="0"/>
          <a:stretch/>
        </p:blipFill>
        <p:spPr>
          <a:xfrm>
            <a:off x="3914450" y="44722"/>
            <a:ext cx="1311098" cy="754630"/>
          </a:xfrm>
          <a:prstGeom prst="rect">
            <a:avLst/>
          </a:prstGeom>
          <a:noFill/>
          <a:ln>
            <a:noFill/>
          </a:ln>
        </p:spPr>
      </p:pic>
      <p:sp>
        <p:nvSpPr>
          <p:cNvPr id="52" name="Google Shape;52;p7"/>
          <p:cNvSpPr/>
          <p:nvPr/>
        </p:nvSpPr>
        <p:spPr>
          <a:xfrm>
            <a:off x="7743577" y="4663440"/>
            <a:ext cx="1400400" cy="459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53" name="Google Shape;5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pic>
        <p:nvPicPr>
          <p:cNvPr id="55" name="Google Shape;55;p8"/>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56" name="Google Shape;56;p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8" name="Google Shape;58;p8"/>
          <p:cNvSpPr txBox="1"/>
          <p:nvPr>
            <p:ph idx="2" type="body"/>
          </p:nvPr>
        </p:nvSpPr>
        <p:spPr>
          <a:xfrm>
            <a:off x="629841" y="1878806"/>
            <a:ext cx="3868200" cy="27633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0" name="Google Shape;60;p8"/>
          <p:cNvSpPr txBox="1"/>
          <p:nvPr>
            <p:ph idx="4" type="body"/>
          </p:nvPr>
        </p:nvSpPr>
        <p:spPr>
          <a:xfrm>
            <a:off x="4629150" y="1878806"/>
            <a:ext cx="3887400" cy="2763300"/>
          </a:xfrm>
          <a:prstGeom prst="rect">
            <a:avLst/>
          </a:prstGeom>
          <a:solidFill>
            <a:schemeClr val="lt1"/>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 name="Google Shape;61;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8"/>
          <p:cNvSpPr/>
          <p:nvPr/>
        </p:nvSpPr>
        <p:spPr>
          <a:xfrm>
            <a:off x="588122" y="381119"/>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63" name="Google Shape;6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pic>
        <p:nvPicPr>
          <p:cNvPr id="68" name="Google Shape;68;p10"/>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69" name="Google Shape;69;p10"/>
          <p:cNvSpPr txBox="1"/>
          <p:nvPr>
            <p:ph type="title"/>
          </p:nvPr>
        </p:nvSpPr>
        <p:spPr>
          <a:xfrm>
            <a:off x="629841" y="342900"/>
            <a:ext cx="2949300" cy="1200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183028"/>
              </a:buClr>
              <a:buSzPts val="2400"/>
              <a:buFont typeface="Quattrocento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0"/>
          <p:cNvSpPr txBox="1"/>
          <p:nvPr>
            <p:ph idx="1" type="body"/>
          </p:nvPr>
        </p:nvSpPr>
        <p:spPr>
          <a:xfrm>
            <a:off x="3887391" y="740569"/>
            <a:ext cx="4629000" cy="3655200"/>
          </a:xfrm>
          <a:prstGeom prst="rect">
            <a:avLst/>
          </a:prstGeom>
          <a:solidFill>
            <a:schemeClr val="lt1"/>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2400"/>
              <a:buNone/>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o"/>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1" name="Google Shape;71;p10"/>
          <p:cNvSpPr txBox="1"/>
          <p:nvPr>
            <p:ph idx="2" type="body"/>
          </p:nvPr>
        </p:nvSpPr>
        <p:spPr>
          <a:xfrm>
            <a:off x="629841" y="1543050"/>
            <a:ext cx="2949300" cy="2858700"/>
          </a:xfrm>
          <a:prstGeom prst="rect">
            <a:avLst/>
          </a:prstGeom>
          <a:solidFill>
            <a:schemeClr val="lt1">
              <a:alpha val="49803"/>
            </a:schemeClr>
          </a:solid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183028"/>
              </a:buClr>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2" name="Google Shape;72;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0"/>
          <p:cNvSpPr/>
          <p:nvPr/>
        </p:nvSpPr>
        <p:spPr>
          <a:xfrm>
            <a:off x="588122" y="58685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uli"/>
              <a:ea typeface="Muli"/>
              <a:cs typeface="Muli"/>
              <a:sym typeface="Muli"/>
            </a:endParaRPr>
          </a:p>
        </p:txBody>
      </p:sp>
      <p:sp>
        <p:nvSpPr>
          <p:cNvPr id="74" name="Google Shape;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183028"/>
              </a:buClr>
              <a:buSzPts val="3300"/>
              <a:buFont typeface="Quattrocento Sans"/>
              <a:buNone/>
              <a:defRPr b="0" i="0" sz="3300" u="none" cap="none" strike="noStrike">
                <a:solidFill>
                  <a:srgbClr val="183028"/>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83028"/>
              </a:buClr>
              <a:buSzPts val="2100"/>
              <a:buFont typeface="Arial"/>
              <a:buNone/>
              <a:defRPr b="0" i="0" sz="2100" u="none" cap="none" strike="noStrike">
                <a:solidFill>
                  <a:srgbClr val="183028"/>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789D4A"/>
              </a:buClr>
              <a:buSzPts val="1800"/>
              <a:buFont typeface="Arial"/>
              <a:buChar char="•"/>
              <a:defRPr b="0" i="0" sz="1800" u="none" cap="none" strike="noStrike">
                <a:solidFill>
                  <a:srgbClr val="183028"/>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789D4A"/>
              </a:buClr>
              <a:buSzPts val="1500"/>
              <a:buFont typeface="Courier New"/>
              <a:buChar char="o"/>
              <a:defRPr b="0" i="0" sz="1500" u="none" cap="none" strike="noStrike">
                <a:solidFill>
                  <a:srgbClr val="183028"/>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789D4A"/>
              </a:buClr>
              <a:buSzPts val="1400"/>
              <a:buFont typeface="Calibri"/>
              <a:buChar char="−"/>
              <a:defRPr b="0" i="0" sz="1400" u="none" cap="none" strike="noStrike">
                <a:solidFill>
                  <a:srgbClr val="183028"/>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789D4A"/>
              </a:buClr>
              <a:buSzPts val="1400"/>
              <a:buFont typeface="Noto Sans Symbols"/>
              <a:buChar char="▪"/>
              <a:defRPr b="0" i="0" sz="1400" u="none" cap="none" strike="noStrike">
                <a:solidFill>
                  <a:srgbClr val="183028"/>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uli"/>
                <a:ea typeface="Muli"/>
                <a:cs typeface="Muli"/>
                <a:sym typeface="Mul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uli"/>
                <a:ea typeface="Muli"/>
                <a:cs typeface="Muli"/>
                <a:sym typeface="Mul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uli"/>
                <a:ea typeface="Muli"/>
                <a:cs typeface="Muli"/>
                <a:sym typeface="Mul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uli"/>
                <a:ea typeface="Muli"/>
                <a:cs typeface="Muli"/>
                <a:sym typeface="Muli"/>
              </a:defRPr>
            </a:lvl9pPr>
          </a:lstStyle>
          <a:p/>
        </p:txBody>
      </p:sp>
      <p:sp>
        <p:nvSpPr>
          <p:cNvPr id="8" name="Google Shape;8;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183028"/>
                </a:solidFill>
                <a:latin typeface="Muli"/>
                <a:ea typeface="Muli"/>
                <a:cs typeface="Muli"/>
                <a:sym typeface="Muli"/>
              </a:defRPr>
            </a:lvl1pPr>
            <a:lvl2pPr lvl="1" marR="0" rtl="0" algn="l">
              <a:spcBef>
                <a:spcPts val="0"/>
              </a:spcBef>
              <a:spcAft>
                <a:spcPts val="0"/>
              </a:spcAft>
              <a:buSzPts val="1100"/>
              <a:buNone/>
              <a:defRPr b="0" i="0" sz="1400" u="none" cap="none" strike="noStrike">
                <a:solidFill>
                  <a:schemeClr val="dk1"/>
                </a:solidFill>
                <a:latin typeface="Muli"/>
                <a:ea typeface="Muli"/>
                <a:cs typeface="Muli"/>
                <a:sym typeface="Muli"/>
              </a:defRPr>
            </a:lvl2pPr>
            <a:lvl3pPr lvl="2" marR="0" rtl="0" algn="l">
              <a:spcBef>
                <a:spcPts val="0"/>
              </a:spcBef>
              <a:spcAft>
                <a:spcPts val="0"/>
              </a:spcAft>
              <a:buSzPts val="1100"/>
              <a:buNone/>
              <a:defRPr b="0" i="0" sz="1400" u="none" cap="none" strike="noStrike">
                <a:solidFill>
                  <a:schemeClr val="dk1"/>
                </a:solidFill>
                <a:latin typeface="Muli"/>
                <a:ea typeface="Muli"/>
                <a:cs typeface="Muli"/>
                <a:sym typeface="Muli"/>
              </a:defRPr>
            </a:lvl3pPr>
            <a:lvl4pPr lvl="3" marR="0" rtl="0" algn="l">
              <a:spcBef>
                <a:spcPts val="0"/>
              </a:spcBef>
              <a:spcAft>
                <a:spcPts val="0"/>
              </a:spcAft>
              <a:buSzPts val="1100"/>
              <a:buNone/>
              <a:defRPr b="0" i="0" sz="1400" u="none" cap="none" strike="noStrike">
                <a:solidFill>
                  <a:schemeClr val="dk1"/>
                </a:solidFill>
                <a:latin typeface="Muli"/>
                <a:ea typeface="Muli"/>
                <a:cs typeface="Muli"/>
                <a:sym typeface="Muli"/>
              </a:defRPr>
            </a:lvl4pPr>
            <a:lvl5pPr lvl="4" marR="0" rtl="0" algn="l">
              <a:spcBef>
                <a:spcPts val="0"/>
              </a:spcBef>
              <a:spcAft>
                <a:spcPts val="0"/>
              </a:spcAft>
              <a:buSzPts val="1100"/>
              <a:buNone/>
              <a:defRPr b="0" i="0" sz="1400" u="none" cap="none" strike="noStrike">
                <a:solidFill>
                  <a:schemeClr val="dk1"/>
                </a:solidFill>
                <a:latin typeface="Muli"/>
                <a:ea typeface="Muli"/>
                <a:cs typeface="Muli"/>
                <a:sym typeface="Muli"/>
              </a:defRPr>
            </a:lvl5pPr>
            <a:lvl6pPr lvl="5" marR="0" rtl="0" algn="l">
              <a:spcBef>
                <a:spcPts val="0"/>
              </a:spcBef>
              <a:spcAft>
                <a:spcPts val="0"/>
              </a:spcAft>
              <a:buSzPts val="1100"/>
              <a:buNone/>
              <a:defRPr b="0" i="0" sz="1400" u="none" cap="none" strike="noStrike">
                <a:solidFill>
                  <a:schemeClr val="dk1"/>
                </a:solidFill>
                <a:latin typeface="Muli"/>
                <a:ea typeface="Muli"/>
                <a:cs typeface="Muli"/>
                <a:sym typeface="Muli"/>
              </a:defRPr>
            </a:lvl6pPr>
            <a:lvl7pPr lvl="6" marR="0" rtl="0" algn="l">
              <a:spcBef>
                <a:spcPts val="0"/>
              </a:spcBef>
              <a:spcAft>
                <a:spcPts val="0"/>
              </a:spcAft>
              <a:buSzPts val="1100"/>
              <a:buNone/>
              <a:defRPr b="0" i="0" sz="1400" u="none" cap="none" strike="noStrike">
                <a:solidFill>
                  <a:schemeClr val="dk1"/>
                </a:solidFill>
                <a:latin typeface="Muli"/>
                <a:ea typeface="Muli"/>
                <a:cs typeface="Muli"/>
                <a:sym typeface="Muli"/>
              </a:defRPr>
            </a:lvl7pPr>
            <a:lvl8pPr lvl="7" marR="0" rtl="0" algn="l">
              <a:spcBef>
                <a:spcPts val="0"/>
              </a:spcBef>
              <a:spcAft>
                <a:spcPts val="0"/>
              </a:spcAft>
              <a:buSzPts val="1100"/>
              <a:buNone/>
              <a:defRPr b="0" i="0" sz="1400" u="none" cap="none" strike="noStrike">
                <a:solidFill>
                  <a:schemeClr val="dk1"/>
                </a:solidFill>
                <a:latin typeface="Muli"/>
                <a:ea typeface="Muli"/>
                <a:cs typeface="Muli"/>
                <a:sym typeface="Muli"/>
              </a:defRPr>
            </a:lvl8pPr>
            <a:lvl9pPr lvl="8" marR="0" rtl="0" algn="l">
              <a:spcBef>
                <a:spcPts val="0"/>
              </a:spcBef>
              <a:spcAft>
                <a:spcPts val="0"/>
              </a:spcAft>
              <a:buSzPts val="1100"/>
              <a:buNone/>
              <a:defRPr b="0" i="0" sz="1400" u="none" cap="none" strike="noStrike">
                <a:solidFill>
                  <a:schemeClr val="dk1"/>
                </a:solidFill>
                <a:latin typeface="Muli"/>
                <a:ea typeface="Muli"/>
                <a:cs typeface="Muli"/>
                <a:sym typeface="Muli"/>
              </a:defRPr>
            </a:lvl9pPr>
          </a:lstStyle>
          <a:p/>
        </p:txBody>
      </p:sp>
      <p:pic>
        <p:nvPicPr>
          <p:cNvPr id="9" name="Google Shape;9;p1"/>
          <p:cNvPicPr preferRelativeResize="0"/>
          <p:nvPr/>
        </p:nvPicPr>
        <p:blipFill rotWithShape="1">
          <a:blip r:embed="rId1">
            <a:alphaModFix/>
          </a:blip>
          <a:srcRect b="0" l="0" r="0" t="0"/>
          <a:stretch/>
        </p:blipFill>
        <p:spPr>
          <a:xfrm>
            <a:off x="7833276" y="4733925"/>
            <a:ext cx="1228229" cy="339792"/>
          </a:xfrm>
          <a:prstGeom prst="rect">
            <a:avLst/>
          </a:prstGeom>
          <a:noFill/>
          <a:ln>
            <a:noFill/>
          </a:ln>
        </p:spPr>
      </p:pic>
      <p:sp>
        <p:nvSpPr>
          <p:cNvPr id="10" name="Google Shape;10;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183028"/>
                </a:solidFill>
                <a:latin typeface="Quattrocento Sans"/>
                <a:ea typeface="Quattrocento Sans"/>
                <a:cs typeface="Quattrocento Sans"/>
                <a:sym typeface="Quattrocento Sans"/>
              </a:defRPr>
            </a:lvl1pPr>
            <a:lvl2pPr lvl="1" algn="r">
              <a:buNone/>
              <a:defRPr sz="1300">
                <a:solidFill>
                  <a:srgbClr val="183028"/>
                </a:solidFill>
                <a:latin typeface="Quattrocento Sans"/>
                <a:ea typeface="Quattrocento Sans"/>
                <a:cs typeface="Quattrocento Sans"/>
                <a:sym typeface="Quattrocento Sans"/>
              </a:defRPr>
            </a:lvl2pPr>
            <a:lvl3pPr lvl="2" algn="r">
              <a:buNone/>
              <a:defRPr sz="1300">
                <a:solidFill>
                  <a:srgbClr val="183028"/>
                </a:solidFill>
                <a:latin typeface="Quattrocento Sans"/>
                <a:ea typeface="Quattrocento Sans"/>
                <a:cs typeface="Quattrocento Sans"/>
                <a:sym typeface="Quattrocento Sans"/>
              </a:defRPr>
            </a:lvl3pPr>
            <a:lvl4pPr lvl="3" algn="r">
              <a:buNone/>
              <a:defRPr sz="1300">
                <a:solidFill>
                  <a:srgbClr val="183028"/>
                </a:solidFill>
                <a:latin typeface="Quattrocento Sans"/>
                <a:ea typeface="Quattrocento Sans"/>
                <a:cs typeface="Quattrocento Sans"/>
                <a:sym typeface="Quattrocento Sans"/>
              </a:defRPr>
            </a:lvl4pPr>
            <a:lvl5pPr lvl="4" algn="r">
              <a:buNone/>
              <a:defRPr sz="1300">
                <a:solidFill>
                  <a:srgbClr val="183028"/>
                </a:solidFill>
                <a:latin typeface="Quattrocento Sans"/>
                <a:ea typeface="Quattrocento Sans"/>
                <a:cs typeface="Quattrocento Sans"/>
                <a:sym typeface="Quattrocento Sans"/>
              </a:defRPr>
            </a:lvl5pPr>
            <a:lvl6pPr lvl="5" algn="r">
              <a:buNone/>
              <a:defRPr sz="1300">
                <a:solidFill>
                  <a:srgbClr val="183028"/>
                </a:solidFill>
                <a:latin typeface="Quattrocento Sans"/>
                <a:ea typeface="Quattrocento Sans"/>
                <a:cs typeface="Quattrocento Sans"/>
                <a:sym typeface="Quattrocento Sans"/>
              </a:defRPr>
            </a:lvl6pPr>
            <a:lvl7pPr lvl="6" algn="r">
              <a:buNone/>
              <a:defRPr sz="1300">
                <a:solidFill>
                  <a:srgbClr val="183028"/>
                </a:solidFill>
                <a:latin typeface="Quattrocento Sans"/>
                <a:ea typeface="Quattrocento Sans"/>
                <a:cs typeface="Quattrocento Sans"/>
                <a:sym typeface="Quattrocento Sans"/>
              </a:defRPr>
            </a:lvl7pPr>
            <a:lvl8pPr lvl="7" algn="r">
              <a:buNone/>
              <a:defRPr sz="1300">
                <a:solidFill>
                  <a:srgbClr val="183028"/>
                </a:solidFill>
                <a:latin typeface="Quattrocento Sans"/>
                <a:ea typeface="Quattrocento Sans"/>
                <a:cs typeface="Quattrocento Sans"/>
                <a:sym typeface="Quattrocento Sans"/>
              </a:defRPr>
            </a:lvl8pPr>
            <a:lvl9pPr lvl="8" algn="r">
              <a:buNone/>
              <a:defRPr sz="1300">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Restaurant Revenue Prediction</a:t>
            </a:r>
            <a:endParaRPr/>
          </a:p>
        </p:txBody>
      </p:sp>
      <p:sp>
        <p:nvSpPr>
          <p:cNvPr id="84" name="Google Shape;84;p12"/>
          <p:cNvSpPr txBox="1"/>
          <p:nvPr>
            <p:ph idx="1" type="subTitle"/>
          </p:nvPr>
        </p:nvSpPr>
        <p:spPr>
          <a:xfrm>
            <a:off x="1065775" y="2871450"/>
            <a:ext cx="76017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Team 11: Nash Kleisner, Jill Maguire, Jennifer Zhang, Yixuan Zhu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Thank you!</a:t>
            </a:r>
            <a:endParaRPr/>
          </a:p>
        </p:txBody>
      </p:sp>
      <p:sp>
        <p:nvSpPr>
          <p:cNvPr id="145" name="Google Shape;145;p21"/>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Problem Statement</a:t>
            </a:r>
            <a:endParaRPr/>
          </a:p>
        </p:txBody>
      </p:sp>
      <p:sp>
        <p:nvSpPr>
          <p:cNvPr id="90" name="Google Shape;90;p13"/>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Problem:  New restaurant sites take a large amount of time and capital to start up.  When poor locations are chosen, losses are incurred.</a:t>
            </a:r>
            <a:endParaRPr/>
          </a:p>
          <a:p>
            <a:pPr indent="0" lvl="0" marL="457200" rtl="0" algn="l">
              <a:spcBef>
                <a:spcPts val="800"/>
              </a:spcBef>
              <a:spcAft>
                <a:spcPts val="0"/>
              </a:spcAft>
              <a:buNone/>
            </a:pPr>
            <a:r>
              <a:t/>
            </a:r>
            <a:endParaRPr/>
          </a:p>
          <a:p>
            <a:pPr indent="-361950" lvl="0" marL="457200" rtl="0" algn="l">
              <a:spcBef>
                <a:spcPts val="800"/>
              </a:spcBef>
              <a:spcAft>
                <a:spcPts val="0"/>
              </a:spcAft>
              <a:buSzPts val="2100"/>
              <a:buChar char="-"/>
            </a:pPr>
            <a:r>
              <a:rPr lang="en"/>
              <a:t>Goal:  To minimize losses by predicting revenue at various locations of 100k regional locations in Turkey as potential new </a:t>
            </a:r>
            <a:r>
              <a:rPr lang="en"/>
              <a:t>restaurant</a:t>
            </a:r>
            <a:r>
              <a:rPr lang="en"/>
              <a:t> sites.</a:t>
            </a:r>
            <a:endParaRPr/>
          </a:p>
          <a:p>
            <a:pPr indent="0" lvl="0" marL="45720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Dataset </a:t>
            </a:r>
            <a:endParaRPr/>
          </a:p>
        </p:txBody>
      </p:sp>
      <p:sp>
        <p:nvSpPr>
          <p:cNvPr id="96" name="Google Shape;96;p14"/>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300"/>
              </a:spcBef>
              <a:spcAft>
                <a:spcPts val="0"/>
              </a:spcAft>
              <a:buClr>
                <a:srgbClr val="24292F"/>
              </a:buClr>
              <a:buSzPts val="1800"/>
              <a:buChar char="-"/>
            </a:pPr>
            <a:r>
              <a:rPr lang="en" sz="1800">
                <a:solidFill>
                  <a:srgbClr val="24292F"/>
                </a:solidFill>
                <a:highlight>
                  <a:srgbClr val="FFFFFF"/>
                </a:highlight>
              </a:rPr>
              <a:t>Training data : 137 records</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Char char="-"/>
            </a:pPr>
            <a:r>
              <a:rPr lang="en" sz="1800">
                <a:solidFill>
                  <a:srgbClr val="24292F"/>
                </a:solidFill>
                <a:highlight>
                  <a:srgbClr val="FFFFFF"/>
                </a:highlight>
              </a:rPr>
              <a:t>Testing data : 100000 records</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Char char="-"/>
            </a:pPr>
            <a:r>
              <a:rPr lang="en" sz="1800">
                <a:solidFill>
                  <a:srgbClr val="24292F"/>
                </a:solidFill>
                <a:highlight>
                  <a:srgbClr val="FFFFFF"/>
                </a:highlight>
              </a:rPr>
              <a:t>Data Fields :</a:t>
            </a:r>
            <a:endParaRPr sz="1800">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Id</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Open Date</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City: there are unicode in the names </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City Group : Big City , Other</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Type of </a:t>
            </a:r>
            <a:r>
              <a:rPr lang="en">
                <a:solidFill>
                  <a:srgbClr val="24292F"/>
                </a:solidFill>
                <a:highlight>
                  <a:srgbClr val="FFFFFF"/>
                </a:highlight>
              </a:rPr>
              <a:t>restaurants</a:t>
            </a:r>
            <a:r>
              <a:rPr lang="en">
                <a:solidFill>
                  <a:srgbClr val="24292F"/>
                </a:solidFill>
                <a:highlight>
                  <a:srgbClr val="FFFFFF"/>
                </a:highlight>
              </a:rPr>
              <a:t>: FC (Food Court) , IL (Inline), DT (Drive Thru), MB (Mobile)</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P1, P2 - P37: Three categories of obfuscated data: Demographic data, Real estate data, and Commercial data</a:t>
            </a:r>
            <a:endParaRPr>
              <a:solidFill>
                <a:srgbClr val="24292F"/>
              </a:solidFill>
              <a:highlight>
                <a:srgbClr val="FFFFFF"/>
              </a:highlight>
            </a:endParaRPr>
          </a:p>
          <a:p>
            <a:pPr indent="-342900" lvl="1" marL="914400" rtl="0" algn="l">
              <a:lnSpc>
                <a:spcPct val="115000"/>
              </a:lnSpc>
              <a:spcBef>
                <a:spcPts val="0"/>
              </a:spcBef>
              <a:spcAft>
                <a:spcPts val="0"/>
              </a:spcAft>
              <a:buClr>
                <a:srgbClr val="24292F"/>
              </a:buClr>
              <a:buSzPts val="1800"/>
              <a:buChar char="-"/>
            </a:pPr>
            <a:r>
              <a:rPr lang="en">
                <a:solidFill>
                  <a:srgbClr val="24292F"/>
                </a:solidFill>
                <a:highlight>
                  <a:srgbClr val="FFFFFF"/>
                </a:highlight>
              </a:rPr>
              <a:t>Revenue : To be Predicted</a:t>
            </a:r>
            <a:endParaRPr>
              <a:solidFill>
                <a:srgbClr val="24292F"/>
              </a:solidFill>
              <a:highlight>
                <a:srgbClr val="FFFFFF"/>
              </a:highlight>
            </a:endParaRPr>
          </a:p>
          <a:p>
            <a:pPr indent="0" lvl="0" marL="0" rtl="0" algn="l">
              <a:spcBef>
                <a:spcPts val="1200"/>
              </a:spcBef>
              <a:spcAft>
                <a:spcPts val="0"/>
              </a:spcAft>
              <a:buNone/>
            </a:pPr>
            <a:r>
              <a:t/>
            </a:r>
            <a:endParaRPr sz="1800"/>
          </a:p>
        </p:txBody>
      </p:sp>
      <p:pic>
        <p:nvPicPr>
          <p:cNvPr id="97" name="Google Shape;97;p14"/>
          <p:cNvPicPr preferRelativeResize="0"/>
          <p:nvPr/>
        </p:nvPicPr>
        <p:blipFill rotWithShape="1">
          <a:blip r:embed="rId3">
            <a:alphaModFix/>
          </a:blip>
          <a:srcRect b="0" l="0" r="57621" t="5276"/>
          <a:stretch/>
        </p:blipFill>
        <p:spPr>
          <a:xfrm>
            <a:off x="4957300" y="347550"/>
            <a:ext cx="3874999" cy="279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311700" y="2574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Dataset V</a:t>
            </a:r>
            <a:r>
              <a:rPr lang="en"/>
              <a:t>isualization</a:t>
            </a:r>
            <a:r>
              <a:rPr lang="en"/>
              <a:t> </a:t>
            </a:r>
            <a:endParaRPr/>
          </a:p>
        </p:txBody>
      </p:sp>
      <p:sp>
        <p:nvSpPr>
          <p:cNvPr id="103" name="Google Shape;103;p15"/>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04" name="Google Shape;104;p15"/>
          <p:cNvPicPr preferRelativeResize="0"/>
          <p:nvPr/>
        </p:nvPicPr>
        <p:blipFill>
          <a:blip r:embed="rId3">
            <a:alphaModFix/>
          </a:blip>
          <a:stretch>
            <a:fillRect/>
          </a:stretch>
        </p:blipFill>
        <p:spPr>
          <a:xfrm>
            <a:off x="4743500" y="1019934"/>
            <a:ext cx="4299274" cy="3681503"/>
          </a:xfrm>
          <a:prstGeom prst="rect">
            <a:avLst/>
          </a:prstGeom>
          <a:noFill/>
          <a:ln>
            <a:noFill/>
          </a:ln>
        </p:spPr>
      </p:pic>
      <p:pic>
        <p:nvPicPr>
          <p:cNvPr id="105" name="Google Shape;105;p15"/>
          <p:cNvPicPr preferRelativeResize="0"/>
          <p:nvPr/>
        </p:nvPicPr>
        <p:blipFill>
          <a:blip r:embed="rId4">
            <a:alphaModFix/>
          </a:blip>
          <a:stretch>
            <a:fillRect/>
          </a:stretch>
        </p:blipFill>
        <p:spPr>
          <a:xfrm>
            <a:off x="311700" y="1041113"/>
            <a:ext cx="4299276" cy="36391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Critique </a:t>
            </a:r>
            <a:endParaRPr/>
          </a:p>
        </p:txBody>
      </p:sp>
      <p:sp>
        <p:nvSpPr>
          <p:cNvPr id="111" name="Google Shape;111;p1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Extremely difficult to understand code</a:t>
            </a:r>
            <a:endParaRPr/>
          </a:p>
          <a:p>
            <a:pPr indent="-342900" lvl="1" marL="914400" rtl="0" algn="l">
              <a:spcBef>
                <a:spcPts val="0"/>
              </a:spcBef>
              <a:spcAft>
                <a:spcPts val="0"/>
              </a:spcAft>
              <a:buSzPts val="1800"/>
              <a:buChar char="-"/>
            </a:pPr>
            <a:r>
              <a:rPr lang="en"/>
              <a:t>Despite comments</a:t>
            </a:r>
            <a:endParaRPr/>
          </a:p>
          <a:p>
            <a:pPr indent="-342900" lvl="1" marL="914400" rtl="0" algn="l">
              <a:spcBef>
                <a:spcPts val="0"/>
              </a:spcBef>
              <a:spcAft>
                <a:spcPts val="0"/>
              </a:spcAft>
              <a:buSzPts val="1800"/>
              <a:buChar char="-"/>
            </a:pPr>
            <a:r>
              <a:rPr lang="en"/>
              <a:t>Illogical </a:t>
            </a:r>
            <a:r>
              <a:rPr lang="en"/>
              <a:t>decisions</a:t>
            </a:r>
            <a:r>
              <a:rPr lang="en"/>
              <a:t> made and not well explained</a:t>
            </a:r>
            <a:endParaRPr/>
          </a:p>
          <a:p>
            <a:pPr indent="0" lvl="0" marL="914400" rtl="0" algn="l">
              <a:spcBef>
                <a:spcPts val="800"/>
              </a:spcBef>
              <a:spcAft>
                <a:spcPts val="0"/>
              </a:spcAft>
              <a:buNone/>
            </a:pPr>
            <a:r>
              <a:t/>
            </a:r>
            <a:endParaRPr/>
          </a:p>
          <a:p>
            <a:pPr indent="-361950" lvl="0" marL="457200" rtl="0" algn="l">
              <a:spcBef>
                <a:spcPts val="800"/>
              </a:spcBef>
              <a:spcAft>
                <a:spcPts val="0"/>
              </a:spcAft>
              <a:buSzPts val="2100"/>
              <a:buChar char="-"/>
            </a:pPr>
            <a:r>
              <a:rPr lang="en">
                <a:solidFill>
                  <a:schemeClr val="dk1"/>
                </a:solidFill>
              </a:rPr>
              <a:t>No data cleansing</a:t>
            </a:r>
            <a:endParaRPr>
              <a:solidFill>
                <a:schemeClr val="dk1"/>
              </a:solidFill>
            </a:endParaRPr>
          </a:p>
          <a:p>
            <a:pPr indent="-342900" lvl="1" marL="914400" rtl="0" algn="l">
              <a:spcBef>
                <a:spcPts val="0"/>
              </a:spcBef>
              <a:spcAft>
                <a:spcPts val="0"/>
              </a:spcAft>
              <a:buClr>
                <a:schemeClr val="dk1"/>
              </a:buClr>
              <a:buSzPts val="1800"/>
              <a:buChar char="-"/>
            </a:pPr>
            <a:r>
              <a:rPr lang="en">
                <a:solidFill>
                  <a:schemeClr val="dk1"/>
                </a:solidFill>
              </a:rPr>
              <a:t>Uses all columns to build model</a:t>
            </a:r>
            <a:endParaRPr>
              <a:solidFill>
                <a:schemeClr val="dk1"/>
              </a:solidFill>
            </a:endParaRPr>
          </a:p>
          <a:p>
            <a:pPr indent="-342900" lvl="1" marL="914400" rtl="0" algn="l">
              <a:spcBef>
                <a:spcPts val="0"/>
              </a:spcBef>
              <a:spcAft>
                <a:spcPts val="0"/>
              </a:spcAft>
              <a:buClr>
                <a:schemeClr val="dk1"/>
              </a:buClr>
              <a:buSzPts val="1800"/>
              <a:buChar char="-"/>
            </a:pPr>
            <a:r>
              <a:rPr lang="en">
                <a:solidFill>
                  <a:schemeClr val="dk1"/>
                </a:solidFill>
              </a:rPr>
              <a:t>Issues with multicollinearity</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e.g. between City and CityGroup</a:t>
            </a:r>
            <a:endParaRPr>
              <a:solidFill>
                <a:schemeClr val="dk1"/>
              </a:solidFill>
            </a:endParaRPr>
          </a:p>
          <a:p>
            <a:pPr indent="-342900" lvl="1" marL="914400" rtl="0" algn="l">
              <a:spcBef>
                <a:spcPts val="0"/>
              </a:spcBef>
              <a:spcAft>
                <a:spcPts val="0"/>
              </a:spcAft>
              <a:buClr>
                <a:schemeClr val="dk1"/>
              </a:buClr>
              <a:buSzPts val="1800"/>
              <a:buChar char="-"/>
            </a:pPr>
            <a:r>
              <a:rPr lang="en">
                <a:solidFill>
                  <a:schemeClr val="dk1"/>
                </a:solidFill>
              </a:rPr>
              <a:t>May explain extremely low R2 values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Critique</a:t>
            </a:r>
            <a:endParaRPr/>
          </a:p>
        </p:txBody>
      </p:sp>
      <p:pic>
        <p:nvPicPr>
          <p:cNvPr id="117" name="Google Shape;117;p17"/>
          <p:cNvPicPr preferRelativeResize="0"/>
          <p:nvPr/>
        </p:nvPicPr>
        <p:blipFill>
          <a:blip r:embed="rId3">
            <a:alphaModFix/>
          </a:blip>
          <a:stretch>
            <a:fillRect/>
          </a:stretch>
        </p:blipFill>
        <p:spPr>
          <a:xfrm>
            <a:off x="1285875" y="2319350"/>
            <a:ext cx="6572250" cy="1447800"/>
          </a:xfrm>
          <a:prstGeom prst="rect">
            <a:avLst/>
          </a:prstGeom>
          <a:noFill/>
          <a:ln>
            <a:noFill/>
          </a:ln>
        </p:spPr>
      </p:pic>
      <p:sp>
        <p:nvSpPr>
          <p:cNvPr id="118" name="Google Shape;118;p17"/>
          <p:cNvSpPr/>
          <p:nvPr/>
        </p:nvSpPr>
        <p:spPr>
          <a:xfrm>
            <a:off x="1980250" y="2443175"/>
            <a:ext cx="1749600" cy="755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2466475" y="3418975"/>
            <a:ext cx="1835100" cy="348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Clr>
                <a:schemeClr val="dk1"/>
              </a:buClr>
              <a:buSzPts val="2100"/>
              <a:buChar char="-"/>
            </a:pPr>
            <a:r>
              <a:rPr lang="en">
                <a:solidFill>
                  <a:schemeClr val="dk1"/>
                </a:solidFill>
              </a:rPr>
              <a:t>Poor RMSEs</a:t>
            </a:r>
            <a:endParaRPr>
              <a:solidFill>
                <a:schemeClr val="dk1"/>
              </a:solidFill>
            </a:endParaRPr>
          </a:p>
          <a:p>
            <a:pPr indent="-361950" lvl="0" marL="457200" rtl="0" algn="l">
              <a:spcBef>
                <a:spcPts val="0"/>
              </a:spcBef>
              <a:spcAft>
                <a:spcPts val="0"/>
              </a:spcAft>
              <a:buClr>
                <a:schemeClr val="dk1"/>
              </a:buClr>
              <a:buSzPts val="2100"/>
              <a:buChar char="-"/>
            </a:pPr>
            <a:r>
              <a:rPr lang="en">
                <a:solidFill>
                  <a:schemeClr val="dk1"/>
                </a:solidFill>
              </a:rPr>
              <a:t>Extremely low R^2 values </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Critique </a:t>
            </a:r>
            <a:endParaRPr/>
          </a:p>
        </p:txBody>
      </p:sp>
      <p:sp>
        <p:nvSpPr>
          <p:cNvPr id="126" name="Google Shape;126;p18"/>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Clr>
                <a:schemeClr val="dk1"/>
              </a:buClr>
              <a:buSzPts val="2100"/>
              <a:buChar char="-"/>
            </a:pPr>
            <a:r>
              <a:rPr lang="en">
                <a:solidFill>
                  <a:schemeClr val="dk1"/>
                </a:solidFill>
              </a:rPr>
              <a:t>Unclassed City variable - converted to labels</a:t>
            </a:r>
            <a:endParaRPr>
              <a:solidFill>
                <a:schemeClr val="dk1"/>
              </a:solidFill>
            </a:endParaRPr>
          </a:p>
          <a:p>
            <a:pPr indent="-342900" lvl="1" marL="914400" rtl="0" algn="l">
              <a:spcBef>
                <a:spcPts val="0"/>
              </a:spcBef>
              <a:spcAft>
                <a:spcPts val="0"/>
              </a:spcAft>
              <a:buClr>
                <a:schemeClr val="dk1"/>
              </a:buClr>
              <a:buSzPts val="1800"/>
              <a:buChar char="-"/>
            </a:pPr>
            <a:r>
              <a:rPr b="1" lang="en">
                <a:solidFill>
                  <a:schemeClr val="dk1"/>
                </a:solidFill>
              </a:rPr>
              <a:t>submission</a:t>
            </a:r>
            <a:r>
              <a:rPr lang="en">
                <a:solidFill>
                  <a:schemeClr val="dk1"/>
                </a:solidFill>
              </a:rPr>
              <a:t> is looking for city names but there are none in test_new</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Not all factor levels are present in both training and test </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Confused unclass </a:t>
            </a:r>
            <a:r>
              <a:rPr lang="en">
                <a:solidFill>
                  <a:schemeClr val="dk1"/>
                </a:solidFill>
              </a:rPr>
              <a:t>function</a:t>
            </a:r>
            <a:r>
              <a:rPr lang="en">
                <a:solidFill>
                  <a:schemeClr val="dk1"/>
                </a:solidFill>
              </a:rPr>
              <a:t> </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Causes code to not be able to run </a:t>
            </a:r>
            <a:endParaRPr>
              <a:solidFill>
                <a:schemeClr val="dk1"/>
              </a:solidFill>
            </a:endParaRPr>
          </a:p>
          <a:p>
            <a:pPr indent="-342900" lvl="1" marL="914400" rtl="0" algn="l">
              <a:spcBef>
                <a:spcPts val="0"/>
              </a:spcBef>
              <a:spcAft>
                <a:spcPts val="0"/>
              </a:spcAft>
              <a:buClr>
                <a:schemeClr val="dk1"/>
              </a:buClr>
              <a:buSzPts val="1800"/>
              <a:buChar char="-"/>
            </a:pPr>
            <a:r>
              <a:rPr b="1" lang="en">
                <a:solidFill>
                  <a:schemeClr val="dk1"/>
                </a:solidFill>
              </a:rPr>
              <a:t>Solution: changing Type and City to factors instead of unclassing</a:t>
            </a:r>
            <a:endParaRPr b="1">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457200" rtl="0" algn="l">
              <a:spcBef>
                <a:spcPts val="800"/>
              </a:spcBef>
              <a:spcAft>
                <a:spcPts val="0"/>
              </a:spcAft>
              <a:buNone/>
            </a:pPr>
            <a:r>
              <a:t/>
            </a:r>
            <a:endParaRPr>
              <a:solidFill>
                <a:schemeClr val="dk1"/>
              </a:solidFill>
            </a:endParaRPr>
          </a:p>
        </p:txBody>
      </p:sp>
      <p:pic>
        <p:nvPicPr>
          <p:cNvPr id="127" name="Google Shape;127;p18"/>
          <p:cNvPicPr preferRelativeResize="0"/>
          <p:nvPr/>
        </p:nvPicPr>
        <p:blipFill>
          <a:blip r:embed="rId3">
            <a:alphaModFix/>
          </a:blip>
          <a:stretch>
            <a:fillRect/>
          </a:stretch>
        </p:blipFill>
        <p:spPr>
          <a:xfrm>
            <a:off x="600075" y="3512249"/>
            <a:ext cx="7943850" cy="72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Our Solution</a:t>
            </a:r>
            <a:endParaRPr/>
          </a:p>
        </p:txBody>
      </p:sp>
      <p:sp>
        <p:nvSpPr>
          <p:cNvPr id="133" name="Google Shape;133;p19"/>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Clr>
                <a:schemeClr val="dk1"/>
              </a:buClr>
              <a:buSzPts val="2100"/>
              <a:buChar char="-"/>
            </a:pPr>
            <a:r>
              <a:rPr lang="en">
                <a:solidFill>
                  <a:schemeClr val="dk1"/>
                </a:solidFill>
              </a:rPr>
              <a:t>Deep clean the data</a:t>
            </a:r>
            <a:endParaRPr/>
          </a:p>
          <a:p>
            <a:pPr indent="-361950" lvl="0" marL="457200" rtl="0" algn="l">
              <a:spcBef>
                <a:spcPts val="0"/>
              </a:spcBef>
              <a:spcAft>
                <a:spcPts val="0"/>
              </a:spcAft>
              <a:buSzPts val="2100"/>
              <a:buChar char="-"/>
            </a:pPr>
            <a:r>
              <a:rPr lang="en"/>
              <a:t>Only use the important features to build the model</a:t>
            </a:r>
            <a:endParaRPr/>
          </a:p>
          <a:p>
            <a:pPr indent="-361950" lvl="0" marL="457200" rtl="0" algn="l">
              <a:spcBef>
                <a:spcPts val="0"/>
              </a:spcBef>
              <a:spcAft>
                <a:spcPts val="0"/>
              </a:spcAft>
              <a:buSzPts val="2100"/>
              <a:buChar char="-"/>
            </a:pPr>
            <a:r>
              <a:rPr lang="en"/>
              <a:t>Analyze revenue variable and take the log to normalize </a:t>
            </a:r>
            <a:endParaRPr/>
          </a:p>
          <a:p>
            <a:pPr indent="-361950" lvl="0" marL="457200" rtl="0" algn="l">
              <a:spcBef>
                <a:spcPts val="0"/>
              </a:spcBef>
              <a:spcAft>
                <a:spcPts val="0"/>
              </a:spcAft>
              <a:buSzPts val="2100"/>
              <a:buChar char="-"/>
            </a:pPr>
            <a:r>
              <a:rPr lang="en"/>
              <a:t>Convert data type of the features </a:t>
            </a:r>
            <a:endParaRPr/>
          </a:p>
          <a:p>
            <a:pPr indent="-361950" lvl="0" marL="457200" rtl="0" algn="l">
              <a:spcBef>
                <a:spcPts val="0"/>
              </a:spcBef>
              <a:spcAft>
                <a:spcPts val="0"/>
              </a:spcAft>
              <a:buSzPts val="2100"/>
              <a:buChar char="-"/>
            </a:pPr>
            <a:r>
              <a:rPr lang="en">
                <a:solidFill>
                  <a:schemeClr val="dk1"/>
                </a:solidFill>
              </a:rPr>
              <a:t>Use cross-validation to find the appropriate parameter of models</a:t>
            </a:r>
            <a:endParaRPr/>
          </a:p>
          <a:p>
            <a:pPr indent="-361950" lvl="0" marL="457200" rtl="0" algn="l">
              <a:spcBef>
                <a:spcPts val="0"/>
              </a:spcBef>
              <a:spcAft>
                <a:spcPts val="0"/>
              </a:spcAft>
              <a:buSzPts val="2100"/>
              <a:buChar char="-"/>
            </a:pPr>
            <a:r>
              <a:rPr lang="en"/>
              <a:t>Compare R square and performance of three models:</a:t>
            </a:r>
            <a:endParaRPr/>
          </a:p>
          <a:p>
            <a:pPr indent="-342900" lvl="1" marL="914400" rtl="0" algn="l">
              <a:spcBef>
                <a:spcPts val="0"/>
              </a:spcBef>
              <a:spcAft>
                <a:spcPts val="0"/>
              </a:spcAft>
              <a:buSzPts val="1800"/>
              <a:buChar char="-"/>
            </a:pPr>
            <a:r>
              <a:rPr lang="en"/>
              <a:t>Random Forest		</a:t>
            </a:r>
            <a:r>
              <a:rPr lang="en">
                <a:solidFill>
                  <a:srgbClr val="FF0000"/>
                </a:solidFill>
              </a:rPr>
              <a:t>0.9085</a:t>
            </a:r>
            <a:endParaRPr>
              <a:solidFill>
                <a:srgbClr val="FF0000"/>
              </a:solidFill>
            </a:endParaRPr>
          </a:p>
          <a:p>
            <a:pPr indent="-342900" lvl="1" marL="914400" rtl="0" algn="l">
              <a:spcBef>
                <a:spcPts val="0"/>
              </a:spcBef>
              <a:spcAft>
                <a:spcPts val="0"/>
              </a:spcAft>
              <a:buSzPts val="1800"/>
              <a:buChar char="-"/>
            </a:pPr>
            <a:r>
              <a:rPr lang="en"/>
              <a:t>Boosting				</a:t>
            </a:r>
            <a:r>
              <a:rPr lang="en">
                <a:solidFill>
                  <a:srgbClr val="FF0000"/>
                </a:solidFill>
              </a:rPr>
              <a:t>0.9131</a:t>
            </a:r>
            <a:endParaRPr>
              <a:solidFill>
                <a:srgbClr val="FF0000"/>
              </a:solidFill>
            </a:endParaRPr>
          </a:p>
          <a:p>
            <a:pPr indent="-342900" lvl="1" marL="914400" rtl="0" algn="l">
              <a:spcBef>
                <a:spcPts val="0"/>
              </a:spcBef>
              <a:spcAft>
                <a:spcPts val="0"/>
              </a:spcAft>
              <a:buSzPts val="1800"/>
              <a:buChar char="-"/>
            </a:pPr>
            <a:r>
              <a:rPr lang="en"/>
              <a:t>SVM 				</a:t>
            </a:r>
            <a:r>
              <a:rPr lang="en">
                <a:solidFill>
                  <a:srgbClr val="FF0000"/>
                </a:solidFill>
              </a:rPr>
              <a:t>0.7424</a:t>
            </a:r>
            <a:endParaRPr/>
          </a:p>
          <a:p>
            <a:pPr indent="-361950" lvl="0" marL="457200" rtl="0" algn="l">
              <a:spcBef>
                <a:spcPts val="0"/>
              </a:spcBef>
              <a:spcAft>
                <a:spcPts val="0"/>
              </a:spcAft>
              <a:buSzPts val="2100"/>
              <a:buChar char="-"/>
            </a:pPr>
            <a:r>
              <a:rPr lang="en"/>
              <a:t>For reproducibility, comment code and use understandable, consistent variable naming</a:t>
            </a:r>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Conclusion</a:t>
            </a:r>
            <a:endParaRPr/>
          </a:p>
        </p:txBody>
      </p:sp>
      <p:sp>
        <p:nvSpPr>
          <p:cNvPr id="139" name="Google Shape;139;p2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The model we tested with the highest R2 value - 0.9131 - was our boosted model </a:t>
            </a:r>
            <a:r>
              <a:rPr lang="en"/>
              <a:t> </a:t>
            </a:r>
            <a:endParaRPr/>
          </a:p>
          <a:p>
            <a:pPr indent="0" lvl="0" marL="0" rtl="0" algn="l">
              <a:spcBef>
                <a:spcPts val="800"/>
              </a:spcBef>
              <a:spcAft>
                <a:spcPts val="0"/>
              </a:spcAft>
              <a:buNone/>
            </a:pPr>
            <a:r>
              <a:rPr lang="en"/>
              <a:t>Random forest was not that far behind</a:t>
            </a:r>
            <a:endParaRPr/>
          </a:p>
          <a:p>
            <a:pPr indent="0" lvl="0" marL="0" rtl="0" algn="l">
              <a:spcBef>
                <a:spcPts val="800"/>
              </a:spcBef>
              <a:spcAft>
                <a:spcPts val="0"/>
              </a:spcAft>
              <a:buNone/>
            </a:pPr>
            <a:r>
              <a:rPr lang="en"/>
              <a:t>SVM performed much worse</a:t>
            </a:r>
            <a:endParaRPr/>
          </a:p>
          <a:p>
            <a:pPr indent="0" lvl="0" marL="0" rtl="0" algn="l">
              <a:spcBef>
                <a:spcPts val="800"/>
              </a:spcBef>
              <a:spcAft>
                <a:spcPts val="0"/>
              </a:spcAft>
              <a:buNone/>
            </a:pPr>
            <a:r>
              <a:t/>
            </a:r>
            <a:endParaRPr/>
          </a:p>
          <a:p>
            <a:pPr indent="-361950" lvl="0" marL="457200" rtl="0" algn="l">
              <a:spcBef>
                <a:spcPts val="800"/>
              </a:spcBef>
              <a:spcAft>
                <a:spcPts val="0"/>
              </a:spcAft>
              <a:buSzPts val="2100"/>
              <a:buChar char="-"/>
            </a:pPr>
            <a:r>
              <a:rPr lang="en"/>
              <a:t>boosting is the </a:t>
            </a:r>
            <a:r>
              <a:rPr lang="en"/>
              <a:t>only</a:t>
            </a:r>
            <a:r>
              <a:rPr lang="en"/>
              <a:t> model that “learns” off previous iterations</a:t>
            </a:r>
            <a:endParaRPr/>
          </a:p>
          <a:p>
            <a:pPr indent="-361950" lvl="0" marL="457200" rtl="0" algn="l">
              <a:spcBef>
                <a:spcPts val="0"/>
              </a:spcBef>
              <a:spcAft>
                <a:spcPts val="0"/>
              </a:spcAft>
              <a:buSzPts val="2100"/>
              <a:buChar char="-"/>
            </a:pPr>
            <a:r>
              <a:rPr lang="en"/>
              <a:t>weak learners compile to create a strong final model</a:t>
            </a:r>
            <a:endParaRPr/>
          </a:p>
          <a:p>
            <a:pPr indent="-342900" lvl="1" marL="914400" rtl="0" algn="l">
              <a:spcBef>
                <a:spcPts val="0"/>
              </a:spcBef>
              <a:spcAft>
                <a:spcPts val="0"/>
              </a:spcAft>
              <a:buSzPts val="1800"/>
              <a:buChar char="-"/>
            </a:pPr>
            <a:r>
              <a:rPr lang="en"/>
              <a:t>which is why it performed slightly better than Random Forest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2019 MSOB Brand">
      <a:dk1>
        <a:srgbClr val="183028"/>
      </a:dk1>
      <a:lt1>
        <a:srgbClr val="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