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1b5307f6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1b5307f6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b52c64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4b52c64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48b19a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48b19a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b52c64a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b52c64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b52c64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b52c64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b5307f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1b5307f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want to show pics/files of other code that exists?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b5307f6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1b5307f6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up and walk through code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b5307f6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1b5307f6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30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38315" l="43815" r="1" t="0"/>
          <a:stretch/>
        </p:blipFill>
        <p:spPr>
          <a:xfrm>
            <a:off x="0" y="2662151"/>
            <a:ext cx="6491619" cy="2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Quattrocento Sans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450" y="42420"/>
            <a:ext cx="1315100" cy="7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o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>
            <a:alpha val="70980"/>
          </a:schemeClr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588122" y="381119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38580" l="46782" r="-30" t="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2412" y="1362670"/>
            <a:ext cx="7893000" cy="32766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>
            <p:ph idx="2" type="pic"/>
          </p:nvPr>
        </p:nvSpPr>
        <p:spPr>
          <a:xfrm>
            <a:off x="4746784" y="0"/>
            <a:ext cx="4397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800"/>
              <a:buFont typeface="Courier New"/>
              <a:buNone/>
              <a:defRPr b="0" i="0" sz="18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38580" l="46782" r="-30" t="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629841" y="342900"/>
            <a:ext cx="3942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9841" y="1543050"/>
            <a:ext cx="3942300" cy="31515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200"/>
              <a:buFont typeface="Arial"/>
              <a:buNone/>
              <a:defRPr sz="1200"/>
            </a:lvl1pPr>
            <a:lvl2pPr indent="-2984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100"/>
              <a:buFont typeface="Arial"/>
              <a:buChar char="•"/>
              <a:defRPr sz="1100"/>
            </a:lvl2pPr>
            <a:lvl3pPr indent="-2857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900"/>
              <a:buFont typeface="Courier New"/>
              <a:buChar char="o"/>
              <a:defRPr sz="900"/>
            </a:lvl3pPr>
            <a:lvl4pPr indent="-2794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800"/>
              <a:buFont typeface="Calibri"/>
              <a:buChar char="−"/>
              <a:defRPr sz="800"/>
            </a:lvl4pPr>
            <a:lvl5pPr indent="-2794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800"/>
              <a:buFont typeface="Noto Sans Symbols"/>
              <a:buChar char="▪"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595552" y="553165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38580" l="46782" r="-30" t="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588122" y="381119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38580" l="46782" r="-30" t="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588122" y="381119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38315" l="43815" r="1" t="0"/>
          <a:stretch/>
        </p:blipFill>
        <p:spPr>
          <a:xfrm>
            <a:off x="0" y="2662151"/>
            <a:ext cx="6491619" cy="2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800"/>
              <a:buFont typeface="Quattrocento Sans"/>
              <a:buNone/>
              <a:defRPr sz="3800">
                <a:solidFill>
                  <a:srgbClr val="18302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89D4A"/>
              </a:buClr>
              <a:buSzPts val="2100"/>
              <a:buNone/>
              <a:defRPr sz="2100">
                <a:solidFill>
                  <a:srgbClr val="789D4A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450" y="44722"/>
            <a:ext cx="1311098" cy="75463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/>
          <p:nvPr/>
        </p:nvSpPr>
        <p:spPr>
          <a:xfrm>
            <a:off x="7743577" y="4663440"/>
            <a:ext cx="1400400" cy="45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/>
          <p:cNvPicPr preferRelativeResize="0"/>
          <p:nvPr/>
        </p:nvPicPr>
        <p:blipFill rotWithShape="1">
          <a:blip r:embed="rId2">
            <a:alphaModFix/>
          </a:blip>
          <a:srcRect b="38580" l="46782" r="-30" t="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/>
          <p:nvPr/>
        </p:nvSpPr>
        <p:spPr>
          <a:xfrm>
            <a:off x="588122" y="381119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 b="38580" l="46782" r="-30" t="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24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o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−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588122" y="58685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500"/>
              <a:buFont typeface="Courier New"/>
              <a:buChar char="o"/>
              <a:defRPr b="0" i="0" sz="15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Calibri"/>
              <a:buChar char="−"/>
              <a:defRPr b="0" i="0" sz="14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18302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33276" y="4733925"/>
            <a:ext cx="1228229" cy="3397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Revenue Prediction</a:t>
            </a:r>
            <a:endParaRPr/>
          </a:p>
        </p:txBody>
      </p:sp>
      <p:sp>
        <p:nvSpPr>
          <p:cNvPr id="84" name="Google Shape;84;p12"/>
          <p:cNvSpPr txBox="1"/>
          <p:nvPr>
            <p:ph idx="1" type="subTitle"/>
          </p:nvPr>
        </p:nvSpPr>
        <p:spPr>
          <a:xfrm>
            <a:off x="1065775" y="2871450"/>
            <a:ext cx="76017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Team 11: Nash Kleisner, Jill Maguire, Jennifer Zhang, Yixuan Zhu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Problem:  New restaurant sites take a large amount of time and capital to start up.  When poor locations are chosen, losses are incurred.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Goal:  To minimize losses by predicting revenue at various locations of 100k regional locations in Turkey as potential new </a:t>
            </a:r>
            <a:r>
              <a:rPr lang="en"/>
              <a:t>restaurant</a:t>
            </a:r>
            <a:r>
              <a:rPr lang="en"/>
              <a:t> sites.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Training data : 137 records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Testing data : 100000 records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Data Fields :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Id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Open Date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City: there are unicode in the names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City Group : Big City , Other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Type : FC (Food Court) , IL (Inline), DT (Drive Thru), MB (Mobile)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P1, P2 - P37: Three categories of obfuscated data: Demographic data, Real estate data, and Commercial data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-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Revenue : To be Predicted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2574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V</a:t>
            </a:r>
            <a:r>
              <a:rPr lang="en"/>
              <a:t>isualization</a:t>
            </a:r>
            <a:r>
              <a:rPr lang="en"/>
              <a:t> 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0" y="869887"/>
            <a:ext cx="4649701" cy="39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500" y="1019934"/>
            <a:ext cx="4299274" cy="368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Extremely difficult to understand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Despite comments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Illogical </a:t>
            </a:r>
            <a:r>
              <a:rPr lang="en"/>
              <a:t>decisions</a:t>
            </a:r>
            <a:r>
              <a:rPr lang="en"/>
              <a:t> made and not well explained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No data cleansing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Uses all columns to build model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Issues with multicollinearity</a:t>
            </a:r>
            <a:endParaRPr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>
                <a:solidFill>
                  <a:schemeClr val="dk1"/>
                </a:solidFill>
              </a:rPr>
              <a:t>e.g. between City and CityGroup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May explain extremely low R2 values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2319350"/>
            <a:ext cx="65722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1980250" y="2443175"/>
            <a:ext cx="1749600" cy="75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466475" y="3418975"/>
            <a:ext cx="1835100" cy="34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Poor RMSEs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Extremely low R^2 values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Unclassed City variable - converted to labels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submission</a:t>
            </a:r>
            <a:r>
              <a:rPr lang="en">
                <a:solidFill>
                  <a:schemeClr val="dk1"/>
                </a:solidFill>
              </a:rPr>
              <a:t> is looking for city names but there are none in test_new</a:t>
            </a:r>
            <a:endParaRPr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>
                <a:solidFill>
                  <a:schemeClr val="dk1"/>
                </a:solidFill>
              </a:rPr>
              <a:t>Not all factor levels are present in both training and test </a:t>
            </a:r>
            <a:endParaRPr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>
                <a:solidFill>
                  <a:schemeClr val="dk1"/>
                </a:solidFill>
              </a:rPr>
              <a:t>Confused unclass </a:t>
            </a:r>
            <a:r>
              <a:rPr lang="en">
                <a:solidFill>
                  <a:schemeClr val="dk1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>
                <a:solidFill>
                  <a:schemeClr val="dk1"/>
                </a:solidFill>
              </a:rPr>
              <a:t>Causes code to not be able to run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Solution: changing Type and City to factors instead of unclassing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3512249"/>
            <a:ext cx="7943850" cy="7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Deep clean the 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Only use the important features to build the model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Analyze revenue variable and take the log to normalize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Convert data type of the features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Use cross-validation to find the appropriate parameter of models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Compare R square and performance of three models: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		</a:t>
            </a:r>
            <a:r>
              <a:rPr lang="en">
                <a:solidFill>
                  <a:srgbClr val="FF0000"/>
                </a:solidFill>
              </a:rPr>
              <a:t>0.9085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Boosting				</a:t>
            </a:r>
            <a:r>
              <a:rPr lang="en">
                <a:solidFill>
                  <a:srgbClr val="FF0000"/>
                </a:solidFill>
              </a:rPr>
              <a:t>0.9131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SVM 				</a:t>
            </a:r>
            <a:r>
              <a:rPr lang="en">
                <a:solidFill>
                  <a:srgbClr val="FF0000"/>
                </a:solidFill>
              </a:rPr>
              <a:t>0.7424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For reproducibility, comment code and use understandable, consistent variable naming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model we tested with the highest R2 value - 0.9131 - was our boosted model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Random forest was not that far behind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SVM performed much worse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boosting is the </a:t>
            </a:r>
            <a:r>
              <a:rPr lang="en"/>
              <a:t>only</a:t>
            </a:r>
            <a:r>
              <a:rPr lang="en"/>
              <a:t> model that “learns” off previous iterations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weak learners compile to create a strong final model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which is why it performed slightly better than Random Forest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2019 MSOB Brand">
      <a:dk1>
        <a:srgbClr val="183028"/>
      </a:dk1>
      <a:lt1>
        <a:srgbClr val="FFFFFF"/>
      </a:lt1>
      <a:dk2>
        <a:srgbClr val="183028"/>
      </a:dk2>
      <a:lt2>
        <a:srgbClr val="FFFFFF"/>
      </a:lt2>
      <a:accent1>
        <a:srgbClr val="183028"/>
      </a:accent1>
      <a:accent2>
        <a:srgbClr val="789D4A"/>
      </a:accent2>
      <a:accent3>
        <a:srgbClr val="D0D3D4"/>
      </a:accent3>
      <a:accent4>
        <a:srgbClr val="F0B323"/>
      </a:accent4>
      <a:accent5>
        <a:srgbClr val="115740"/>
      </a:accent5>
      <a:accent6>
        <a:srgbClr val="B9975B"/>
      </a:accent6>
      <a:hlink>
        <a:srgbClr val="789D4A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