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8" r:id="rId16"/>
    <p:sldId id="270" r:id="rId17"/>
    <p:sldId id="271" r:id="rId18"/>
    <p:sldId id="272" r:id="rId19"/>
    <p:sldId id="273" r:id="rId20"/>
    <p:sldId id="274" r:id="rId21"/>
    <p:sldId id="275" r:id="rId22"/>
    <p:sldId id="276"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ill Maguir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43" autoAdjust="0"/>
  </p:normalViewPr>
  <p:slideViewPr>
    <p:cSldViewPr snapToGrid="0">
      <p:cViewPr varScale="1">
        <p:scale>
          <a:sx n="111" d="100"/>
          <a:sy n="111" d="100"/>
        </p:scale>
        <p:origin x="63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Functions in the background that we use all the time</a:t>
            </a:r>
            <a:endParaRPr/>
          </a:p>
          <a:p>
            <a:pPr marL="0" lvl="0" indent="0" algn="l" rtl="0">
              <a:spcBef>
                <a:spcPts val="0"/>
              </a:spcBef>
              <a:spcAft>
                <a:spcPts val="0"/>
              </a:spcAft>
              <a:buNone/>
            </a:pPr>
            <a:r>
              <a:rPr lang="en"/>
              <a:t>(sum, standard deviation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0b6034374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0b603437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0b6034374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0b603437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0b603437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0b603437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0b6034374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0b6034374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0b6034374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0b6034374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021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dc9d8855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dc9d8855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dc9d8855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dc9d8855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1097a3c8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1097a3c8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dc9d8855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0dc9d8855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dc9d8855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0dc9d8855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dc9d885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dc9d885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dc9d8855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0dc9d8855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0b60342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0b60342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0b60342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0b60342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0ba5075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0ba5075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0b603437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0b603437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0b6034374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0b6034374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0b60343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0b60343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0b603437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0b603437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0852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09609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70230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9781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0929528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470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73512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0709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194636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4E7D1B-D673-4CF6-8672-009D42ABD2A0}" type="datetimeFigureOut">
              <a:rPr lang="en-US" smtClean="0"/>
              <a:t>2/2/2022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628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DA16AA21-1863-4931-97CB-99D0A168701B}" type="datetimeFigureOut">
              <a:rPr lang="en-US" smtClean="0"/>
              <a:t>2/2/2022</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57275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5358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8664C608-40B1-4030-A28D-5B74BC98ADCE}" type="datetimeFigureOut">
              <a:rPr lang="en-US" smtClean="0"/>
              <a:t>2/2/2022</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23794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83870" y="970089"/>
            <a:ext cx="7475220" cy="2276856"/>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 FUNCTION IN R</a:t>
            </a:r>
            <a:endParaRPr dirty="0"/>
          </a:p>
        </p:txBody>
      </p:sp>
      <p:sp>
        <p:nvSpPr>
          <p:cNvPr id="55" name="Google Shape;55;p13"/>
          <p:cNvSpPr txBox="1">
            <a:spLocks noGrp="1"/>
          </p:cNvSpPr>
          <p:nvPr>
            <p:ph type="subTitle" idx="1"/>
          </p:nvPr>
        </p:nvSpPr>
        <p:spPr>
          <a:xfrm>
            <a:off x="1262253" y="3502677"/>
            <a:ext cx="5918454" cy="802386"/>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dirty="0"/>
              <a:t>Team 11</a:t>
            </a:r>
            <a:endParaRPr b="1"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623400" y="60857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Using return()</a:t>
            </a:r>
            <a:endParaRPr b="1" dirty="0"/>
          </a:p>
        </p:txBody>
      </p:sp>
      <p:sp>
        <p:nvSpPr>
          <p:cNvPr id="112" name="Google Shape;112;p22"/>
          <p:cNvSpPr txBox="1">
            <a:spLocks noGrp="1"/>
          </p:cNvSpPr>
          <p:nvPr>
            <p:ph type="body" idx="1"/>
          </p:nvPr>
        </p:nvSpPr>
        <p:spPr>
          <a:xfrm>
            <a:off x="729081" y="1326680"/>
            <a:ext cx="7836124"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1"/>
              </a:buClr>
              <a:buSzPct val="61111"/>
              <a:buFont typeface="Arial"/>
              <a:buNone/>
            </a:pPr>
            <a:endParaRPr sz="6400" dirty="0">
              <a:latin typeface="Courier New" panose="02070309020205020404" pitchFamily="49" charset="0"/>
              <a:cs typeface="Courier New" panose="02070309020205020404" pitchFamily="49" charset="0"/>
            </a:endParaRPr>
          </a:p>
          <a:p>
            <a:pPr marL="0" lvl="0" indent="0" algn="l" rtl="0">
              <a:spcBef>
                <a:spcPts val="1200"/>
              </a:spcBef>
              <a:spcAft>
                <a:spcPts val="0"/>
              </a:spcAft>
              <a:buClr>
                <a:schemeClr val="dk1"/>
              </a:buClr>
              <a:buSzPts val="275"/>
              <a:buFont typeface="Arial"/>
              <a:buNone/>
            </a:pPr>
            <a:r>
              <a:rPr lang="en" sz="6400" b="1" dirty="0">
                <a:latin typeface="Courier New" panose="02070309020205020404" pitchFamily="49" charset="0"/>
                <a:cs typeface="Courier New" panose="02070309020205020404" pitchFamily="49" charset="0"/>
              </a:rPr>
              <a:t>using_return &lt;- function() {</a:t>
            </a:r>
            <a:endParaRPr sz="6400" b="1" dirty="0">
              <a:latin typeface="Courier New" panose="02070309020205020404" pitchFamily="49" charset="0"/>
              <a:cs typeface="Courier New" panose="02070309020205020404" pitchFamily="49" charset="0"/>
            </a:endParaRPr>
          </a:p>
          <a:p>
            <a:pPr marL="0" lvl="0" indent="0" algn="l" rtl="0">
              <a:spcBef>
                <a:spcPts val="1200"/>
              </a:spcBef>
              <a:spcAft>
                <a:spcPts val="0"/>
              </a:spcAft>
              <a:buClr>
                <a:schemeClr val="dk1"/>
              </a:buClr>
              <a:buSzPts val="275"/>
              <a:buFont typeface="Arial"/>
              <a:buNone/>
            </a:pPr>
            <a:r>
              <a:rPr lang="en" sz="6400" b="1" dirty="0">
                <a:latin typeface="Courier New" panose="02070309020205020404" pitchFamily="49" charset="0"/>
                <a:cs typeface="Courier New" panose="02070309020205020404" pitchFamily="49" charset="0"/>
              </a:rPr>
              <a:t>  my_list &lt;- list("color" = "red", "size" = 20, "shape" = "round")</a:t>
            </a:r>
            <a:endParaRPr sz="6400" b="1" dirty="0">
              <a:latin typeface="Courier New" panose="02070309020205020404" pitchFamily="49" charset="0"/>
              <a:cs typeface="Courier New" panose="02070309020205020404" pitchFamily="49" charset="0"/>
            </a:endParaRPr>
          </a:p>
          <a:p>
            <a:pPr marL="0" lvl="0" indent="0" algn="l" rtl="0">
              <a:spcBef>
                <a:spcPts val="1200"/>
              </a:spcBef>
              <a:spcAft>
                <a:spcPts val="0"/>
              </a:spcAft>
              <a:buClr>
                <a:schemeClr val="dk1"/>
              </a:buClr>
              <a:buSzPts val="275"/>
              <a:buFont typeface="Arial"/>
              <a:buNone/>
            </a:pPr>
            <a:r>
              <a:rPr lang="en" sz="6400" b="1" dirty="0">
                <a:latin typeface="Courier New" panose="02070309020205020404" pitchFamily="49" charset="0"/>
                <a:cs typeface="Courier New" panose="02070309020205020404" pitchFamily="49" charset="0"/>
              </a:rPr>
              <a:t>  return(my_list) </a:t>
            </a:r>
            <a:endParaRPr sz="6400" b="1" dirty="0">
              <a:latin typeface="Courier New" panose="02070309020205020404" pitchFamily="49" charset="0"/>
              <a:cs typeface="Courier New" panose="02070309020205020404" pitchFamily="49" charset="0"/>
            </a:endParaRPr>
          </a:p>
          <a:p>
            <a:pPr marL="0" lvl="0" indent="0" algn="l" rtl="0">
              <a:spcBef>
                <a:spcPts val="1200"/>
              </a:spcBef>
              <a:spcAft>
                <a:spcPts val="0"/>
              </a:spcAft>
              <a:buClr>
                <a:schemeClr val="dk1"/>
              </a:buClr>
              <a:buSzPts val="275"/>
              <a:buFont typeface="Arial"/>
              <a:buNone/>
            </a:pPr>
            <a:r>
              <a:rPr lang="en" sz="6400" b="1" dirty="0">
                <a:latin typeface="Courier New" panose="02070309020205020404" pitchFamily="49" charset="0"/>
                <a:cs typeface="Courier New" panose="02070309020205020404" pitchFamily="49" charset="0"/>
              </a:rPr>
              <a:t>}</a:t>
            </a:r>
            <a:endParaRPr sz="6400" b="1" dirty="0">
              <a:latin typeface="Courier New" panose="02070309020205020404" pitchFamily="49" charset="0"/>
              <a:cs typeface="Courier New" panose="02070309020205020404" pitchFamily="49" charset="0"/>
            </a:endParaRPr>
          </a:p>
          <a:p>
            <a:pPr marL="0" lvl="0" indent="0" algn="l" rtl="0">
              <a:spcBef>
                <a:spcPts val="1200"/>
              </a:spcBef>
              <a:spcAft>
                <a:spcPts val="0"/>
              </a:spcAft>
              <a:buClr>
                <a:schemeClr val="dk1"/>
              </a:buClr>
              <a:buSzPts val="275"/>
              <a:buFont typeface="Arial"/>
              <a:buNone/>
            </a:pPr>
            <a:r>
              <a:rPr lang="en" sz="6400" b="1" dirty="0">
                <a:latin typeface="Courier New" panose="02070309020205020404" pitchFamily="49" charset="0"/>
                <a:cs typeface="Courier New" panose="02070309020205020404" pitchFamily="49" charset="0"/>
              </a:rPr>
              <a:t>a &lt;- using_return()</a:t>
            </a:r>
            <a:endParaRPr sz="6400" b="1" dirty="0">
              <a:latin typeface="Courier New" panose="02070309020205020404" pitchFamily="49" charset="0"/>
              <a:cs typeface="Courier New" panose="02070309020205020404" pitchFamily="49" charset="0"/>
            </a:endParaRPr>
          </a:p>
          <a:p>
            <a:pPr marL="0" lvl="0" indent="0" algn="l" rtl="0">
              <a:spcBef>
                <a:spcPts val="1200"/>
              </a:spcBef>
              <a:spcAft>
                <a:spcPts val="0"/>
              </a:spcAft>
              <a:buClr>
                <a:schemeClr val="dk1"/>
              </a:buClr>
              <a:buSzPts val="275"/>
              <a:buFont typeface="Arial"/>
              <a:buNone/>
            </a:pPr>
            <a:r>
              <a:rPr lang="en" sz="6400" b="1" dirty="0">
                <a:latin typeface="Courier New" panose="02070309020205020404" pitchFamily="49" charset="0"/>
                <a:cs typeface="Courier New" panose="02070309020205020404" pitchFamily="49" charset="0"/>
              </a:rPr>
              <a:t>a$color			</a:t>
            </a:r>
            <a:r>
              <a:rPr lang="en" sz="6400" b="1" dirty="0">
                <a:solidFill>
                  <a:srgbClr val="FF0000"/>
                </a:solidFill>
                <a:latin typeface="Courier New" panose="02070309020205020404" pitchFamily="49" charset="0"/>
                <a:cs typeface="Courier New" panose="02070309020205020404" pitchFamily="49" charset="0"/>
              </a:rPr>
              <a:t>&gt; red</a:t>
            </a:r>
            <a:endParaRPr sz="6400" b="1" dirty="0">
              <a:solidFill>
                <a:srgbClr val="FF0000"/>
              </a:solidFill>
              <a:latin typeface="Courier New" panose="02070309020205020404" pitchFamily="49" charset="0"/>
              <a:cs typeface="Courier New" panose="02070309020205020404" pitchFamily="49" charset="0"/>
            </a:endParaRPr>
          </a:p>
          <a:p>
            <a:pPr marL="0" lvl="0" indent="0" algn="l" rtl="0">
              <a:spcBef>
                <a:spcPts val="1200"/>
              </a:spcBef>
              <a:spcAft>
                <a:spcPts val="0"/>
              </a:spcAft>
              <a:buClr>
                <a:schemeClr val="dk1"/>
              </a:buClr>
              <a:buSzPts val="275"/>
              <a:buFont typeface="Arial"/>
              <a:buNone/>
            </a:pPr>
            <a:r>
              <a:rPr lang="en" sz="6400" b="1" dirty="0">
                <a:latin typeface="Courier New" panose="02070309020205020404" pitchFamily="49" charset="0"/>
                <a:cs typeface="Courier New" panose="02070309020205020404" pitchFamily="49" charset="0"/>
              </a:rPr>
              <a:t>a$size			</a:t>
            </a:r>
            <a:r>
              <a:rPr lang="en" sz="6400" b="1" dirty="0">
                <a:solidFill>
                  <a:srgbClr val="FF0000"/>
                </a:solidFill>
                <a:latin typeface="Courier New" panose="02070309020205020404" pitchFamily="49" charset="0"/>
                <a:cs typeface="Courier New" panose="02070309020205020404" pitchFamily="49" charset="0"/>
              </a:rPr>
              <a:t>&gt; 20</a:t>
            </a:r>
            <a:endParaRPr sz="6400" b="1" dirty="0">
              <a:solidFill>
                <a:srgbClr val="FF0000"/>
              </a:solidFill>
              <a:latin typeface="Courier New" panose="02070309020205020404" pitchFamily="49" charset="0"/>
              <a:cs typeface="Courier New" panose="02070309020205020404" pitchFamily="49" charset="0"/>
            </a:endParaRPr>
          </a:p>
          <a:p>
            <a:pPr marL="0" lvl="0" indent="0" algn="l" rtl="0">
              <a:spcBef>
                <a:spcPts val="1200"/>
              </a:spcBef>
              <a:spcAft>
                <a:spcPts val="0"/>
              </a:spcAft>
              <a:buClr>
                <a:schemeClr val="dk1"/>
              </a:buClr>
              <a:buSzPts val="275"/>
              <a:buFont typeface="Arial"/>
              <a:buNone/>
            </a:pPr>
            <a:r>
              <a:rPr lang="en" sz="6400" b="1" dirty="0">
                <a:latin typeface="Courier New" panose="02070309020205020404" pitchFamily="49" charset="0"/>
                <a:cs typeface="Courier New" panose="02070309020205020404" pitchFamily="49" charset="0"/>
              </a:rPr>
              <a:t>a$shape			</a:t>
            </a:r>
            <a:r>
              <a:rPr lang="en" sz="6400" b="1" dirty="0">
                <a:solidFill>
                  <a:srgbClr val="FF0000"/>
                </a:solidFill>
                <a:latin typeface="Courier New" panose="02070309020205020404" pitchFamily="49" charset="0"/>
                <a:cs typeface="Courier New" panose="02070309020205020404" pitchFamily="49" charset="0"/>
              </a:rPr>
              <a:t>&gt; round</a:t>
            </a:r>
          </a:p>
          <a:p>
            <a:pPr marL="0" lvl="0" indent="0" algn="l" rtl="0">
              <a:spcBef>
                <a:spcPts val="1200"/>
              </a:spcBef>
              <a:spcAft>
                <a:spcPts val="0"/>
              </a:spcAft>
              <a:buClr>
                <a:schemeClr val="dk1"/>
              </a:buClr>
              <a:buSzPts val="275"/>
              <a:buFont typeface="Arial"/>
              <a:buNone/>
            </a:pPr>
            <a:endParaRPr sz="6400" b="1" dirty="0">
              <a:latin typeface="Courier New" panose="02070309020205020404" pitchFamily="49" charset="0"/>
              <a:cs typeface="Courier New" panose="02070309020205020404" pitchFamily="49" charset="0"/>
            </a:endParaRPr>
          </a:p>
          <a:p>
            <a:pPr marL="0" lvl="0" indent="0" algn="l" rtl="0">
              <a:spcBef>
                <a:spcPts val="1200"/>
              </a:spcBef>
              <a:spcAft>
                <a:spcPts val="12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xEl>
                                              <p:pRg st="6" end="6"/>
                                            </p:txEl>
                                          </p:spTgt>
                                        </p:tgtEl>
                                        <p:attrNameLst>
                                          <p:attrName>style.visibility</p:attrName>
                                        </p:attrNameLst>
                                      </p:cBhvr>
                                      <p:to>
                                        <p:strVal val="visible"/>
                                      </p:to>
                                    </p:set>
                                    <p:animEffect transition="in" filter="fade">
                                      <p:cBhvr>
                                        <p:cTn id="7" dur="500"/>
                                        <p:tgtEl>
                                          <p:spTgt spid="112">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2">
                                            <p:txEl>
                                              <p:pRg st="7" end="7"/>
                                            </p:txEl>
                                          </p:spTgt>
                                        </p:tgtEl>
                                        <p:attrNameLst>
                                          <p:attrName>style.visibility</p:attrName>
                                        </p:attrNameLst>
                                      </p:cBhvr>
                                      <p:to>
                                        <p:strVal val="visible"/>
                                      </p:to>
                                    </p:set>
                                    <p:animEffect transition="in" filter="fade">
                                      <p:cBhvr>
                                        <p:cTn id="10" dur="500"/>
                                        <p:tgtEl>
                                          <p:spTgt spid="112">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2">
                                            <p:txEl>
                                              <p:pRg st="8" end="8"/>
                                            </p:txEl>
                                          </p:spTgt>
                                        </p:tgtEl>
                                        <p:attrNameLst>
                                          <p:attrName>style.visibility</p:attrName>
                                        </p:attrNameLst>
                                      </p:cBhvr>
                                      <p:to>
                                        <p:strVal val="visible"/>
                                      </p:to>
                                    </p:set>
                                    <p:animEffect transition="in" filter="fade">
                                      <p:cBhvr>
                                        <p:cTn id="13" dur="500"/>
                                        <p:tgtEl>
                                          <p:spTgt spid="1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527824" y="630879"/>
            <a:ext cx="8341646"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Good rules to follow</a:t>
            </a:r>
            <a:endParaRPr b="1" dirty="0"/>
          </a:p>
        </p:txBody>
      </p:sp>
      <p:sp>
        <p:nvSpPr>
          <p:cNvPr id="118" name="Google Shape;118;p23"/>
          <p:cNvSpPr txBox="1">
            <a:spLocks noGrp="1"/>
          </p:cNvSpPr>
          <p:nvPr>
            <p:ph type="body" idx="1"/>
          </p:nvPr>
        </p:nvSpPr>
        <p:spPr>
          <a:xfrm>
            <a:off x="587298" y="1516749"/>
            <a:ext cx="7776651" cy="320393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Make sure your function name refers to what your function does</a:t>
            </a:r>
            <a:endParaRPr sz="2000" dirty="0"/>
          </a:p>
          <a:p>
            <a:pPr marL="914400" lvl="1" indent="-317500" algn="l" rtl="0">
              <a:spcBef>
                <a:spcPts val="0"/>
              </a:spcBef>
              <a:spcAft>
                <a:spcPts val="0"/>
              </a:spcAft>
              <a:buSzPts val="1400"/>
              <a:buChar char="○"/>
            </a:pPr>
            <a:r>
              <a:rPr lang="en" sz="2000" dirty="0"/>
              <a:t>Be sure to not name your function after any of the existing R functions</a:t>
            </a:r>
            <a:endParaRPr sz="2000" dirty="0"/>
          </a:p>
          <a:p>
            <a:pPr marL="457200" lvl="0" indent="-342900" algn="l" rtl="0">
              <a:spcBef>
                <a:spcPts val="0"/>
              </a:spcBef>
              <a:spcAft>
                <a:spcPts val="0"/>
              </a:spcAft>
              <a:buSzPts val="1800"/>
              <a:buChar char="●"/>
            </a:pPr>
            <a:r>
              <a:rPr lang="en" sz="2000" dirty="0"/>
              <a:t>Make function as generic/versatile as possible to be used in a broad range of applications to simplify code (parsimony) </a:t>
            </a:r>
            <a:endParaRPr sz="2000" dirty="0"/>
          </a:p>
          <a:p>
            <a:pPr marL="457200" lvl="0" indent="-342900" algn="l" rtl="0">
              <a:spcBef>
                <a:spcPts val="0"/>
              </a:spcBef>
              <a:spcAft>
                <a:spcPts val="0"/>
              </a:spcAft>
              <a:buSzPts val="1800"/>
              <a:buChar char="●"/>
            </a:pPr>
            <a:r>
              <a:rPr lang="en" sz="2000" dirty="0"/>
              <a:t>A function should be concise and perform a single operation </a:t>
            </a:r>
            <a:endParaRPr sz="2000" dirty="0"/>
          </a:p>
          <a:p>
            <a:pPr marL="914400" lvl="1" indent="-317500" algn="l" rtl="0">
              <a:spcBef>
                <a:spcPts val="0"/>
              </a:spcBef>
              <a:spcAft>
                <a:spcPts val="0"/>
              </a:spcAft>
              <a:buSzPts val="1400"/>
              <a:buChar char="○"/>
            </a:pPr>
            <a:r>
              <a:rPr lang="en" sz="2000" dirty="0"/>
              <a:t>A long and complex function is missing the whole point</a:t>
            </a: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623400" y="69778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Things to avoid</a:t>
            </a:r>
            <a:endParaRPr b="1" dirty="0"/>
          </a:p>
        </p:txBody>
      </p:sp>
      <p:sp>
        <p:nvSpPr>
          <p:cNvPr id="124" name="Google Shape;124;p24"/>
          <p:cNvSpPr txBox="1">
            <a:spLocks noGrp="1"/>
          </p:cNvSpPr>
          <p:nvPr>
            <p:ph type="body" idx="1"/>
          </p:nvPr>
        </p:nvSpPr>
        <p:spPr>
          <a:xfrm>
            <a:off x="534991" y="1434790"/>
            <a:ext cx="8074017" cy="3119216"/>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ENTIRE function needs to be wrapped in curly braces {NOT parentheses}</a:t>
            </a:r>
            <a:endParaRPr sz="2000" dirty="0"/>
          </a:p>
          <a:p>
            <a:pPr marL="914400" lvl="1" indent="-317500" algn="l" rtl="0">
              <a:spcBef>
                <a:spcPts val="0"/>
              </a:spcBef>
              <a:spcAft>
                <a:spcPts val="0"/>
              </a:spcAft>
              <a:buSzPts val="1400"/>
              <a:buChar char="○"/>
            </a:pPr>
            <a:r>
              <a:rPr lang="en" sz="2000" dirty="0"/>
              <a:t>Wrap your curly braces correctly!</a:t>
            </a:r>
            <a:endParaRPr sz="2000" dirty="0"/>
          </a:p>
          <a:p>
            <a:pPr marL="1371600" lvl="2" indent="-317500" algn="l" rtl="0">
              <a:spcBef>
                <a:spcPts val="0"/>
              </a:spcBef>
              <a:spcAft>
                <a:spcPts val="0"/>
              </a:spcAft>
              <a:buSzPts val="1400"/>
              <a:buChar char="■"/>
            </a:pPr>
            <a:r>
              <a:rPr lang="en" sz="2000" dirty="0"/>
              <a:t>“Unexpected “}“ in “}“</a:t>
            </a:r>
            <a:endParaRPr sz="2000" dirty="0"/>
          </a:p>
          <a:p>
            <a:pPr marL="457200" lvl="0" indent="-342900" algn="l" rtl="0">
              <a:spcBef>
                <a:spcPts val="0"/>
              </a:spcBef>
              <a:spcAft>
                <a:spcPts val="0"/>
              </a:spcAft>
              <a:buSzPts val="1800"/>
              <a:buChar char="●"/>
            </a:pPr>
            <a:r>
              <a:rPr lang="en" sz="2000" dirty="0"/>
              <a:t>Last thing evaluated is what will be returned unless otherwise specified</a:t>
            </a:r>
            <a:endParaRPr sz="2000" dirty="0"/>
          </a:p>
          <a:p>
            <a:pPr marL="457200" lvl="0" indent="-342900" algn="l" rtl="0">
              <a:spcBef>
                <a:spcPts val="0"/>
              </a:spcBef>
              <a:spcAft>
                <a:spcPts val="0"/>
              </a:spcAft>
              <a:buSzPts val="1800"/>
              <a:buChar char="●"/>
            </a:pPr>
            <a:r>
              <a:rPr lang="en" sz="2000" dirty="0"/>
              <a:t>Careful { }, ( ) when use if statement and for loop together</a:t>
            </a:r>
            <a:endParaRP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23400" y="67548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Bugs!</a:t>
            </a:r>
            <a:endParaRPr b="1" dirty="0"/>
          </a:p>
        </p:txBody>
      </p:sp>
      <p:sp>
        <p:nvSpPr>
          <p:cNvPr id="130" name="Google Shape;130;p25"/>
          <p:cNvSpPr txBox="1">
            <a:spLocks noGrp="1"/>
          </p:cNvSpPr>
          <p:nvPr>
            <p:ph type="body" idx="1"/>
          </p:nvPr>
        </p:nvSpPr>
        <p:spPr>
          <a:xfrm>
            <a:off x="631902" y="1375316"/>
            <a:ext cx="7418488" cy="34004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dirty="0">
                <a:latin typeface="Courier New" panose="02070309020205020404" pitchFamily="49" charset="0"/>
                <a:cs typeface="Courier New" panose="02070309020205020404" pitchFamily="49" charset="0"/>
              </a:rPr>
              <a:t>DoctorProfessorRachelChung &lt;- 10</a:t>
            </a:r>
            <a:endParaRPr sz="1600" b="1" dirty="0">
              <a:latin typeface="Courier New" panose="02070309020205020404" pitchFamily="49" charset="0"/>
              <a:cs typeface="Courier New" panose="02070309020205020404" pitchFamily="49" charset="0"/>
            </a:endParaRPr>
          </a:p>
          <a:p>
            <a:pPr marL="0" lvl="0" indent="0" algn="l" rtl="0">
              <a:spcBef>
                <a:spcPts val="1200"/>
              </a:spcBef>
              <a:spcAft>
                <a:spcPts val="0"/>
              </a:spcAft>
              <a:buClr>
                <a:schemeClr val="dk1"/>
              </a:buClr>
              <a:buSzPts val="1100"/>
              <a:buFont typeface="Arial"/>
              <a:buNone/>
            </a:pPr>
            <a:r>
              <a:rPr lang="en" sz="1600" b="1" dirty="0">
                <a:latin typeface="Courier New" panose="02070309020205020404" pitchFamily="49" charset="0"/>
                <a:ea typeface="Courier New"/>
                <a:cs typeface="Courier New" panose="02070309020205020404" pitchFamily="49" charset="0"/>
                <a:sym typeface="Courier New"/>
              </a:rPr>
              <a:t>ratemyprof &lt;- function(n){</a:t>
            </a:r>
            <a:endParaRPr sz="1600" b="1"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1200"/>
              </a:spcBef>
              <a:spcAft>
                <a:spcPts val="0"/>
              </a:spcAft>
              <a:buClr>
                <a:schemeClr val="dk1"/>
              </a:buClr>
              <a:buSzPts val="1100"/>
              <a:buFont typeface="Arial"/>
              <a:buNone/>
            </a:pPr>
            <a:r>
              <a:rPr lang="en" sz="1600" b="1" dirty="0">
                <a:latin typeface="Courier New" panose="02070309020205020404" pitchFamily="49" charset="0"/>
                <a:ea typeface="Courier New"/>
                <a:cs typeface="Courier New" panose="02070309020205020404" pitchFamily="49" charset="0"/>
                <a:sym typeface="Courier New"/>
              </a:rPr>
              <a:t>  If {n != 10</a:t>
            </a:r>
            <a:endParaRPr sz="1600" b="1"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1200"/>
              </a:spcBef>
              <a:spcAft>
                <a:spcPts val="0"/>
              </a:spcAft>
              <a:buClr>
                <a:schemeClr val="dk1"/>
              </a:buClr>
              <a:buSzPts val="1100"/>
              <a:buFont typeface="Arial"/>
              <a:buNone/>
            </a:pPr>
            <a:r>
              <a:rPr lang="en" sz="1600" b="1" dirty="0">
                <a:latin typeface="Courier New" panose="02070309020205020404" pitchFamily="49" charset="0"/>
                <a:ea typeface="Courier New"/>
                <a:cs typeface="Courier New" panose="02070309020205020404" pitchFamily="49" charset="0"/>
                <a:sym typeface="Courier New"/>
              </a:rPr>
              <a:t>    print("Incorrect, your professor is amazing!!!")}</a:t>
            </a:r>
            <a:endParaRPr sz="1600" b="1"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1200"/>
              </a:spcBef>
              <a:spcAft>
                <a:spcPts val="0"/>
              </a:spcAft>
              <a:buClr>
                <a:schemeClr val="dk1"/>
              </a:buClr>
              <a:buSzPts val="1100"/>
              <a:buFont typeface="Arial"/>
              <a:buNone/>
            </a:pPr>
            <a:r>
              <a:rPr lang="en" sz="1600" b="1" dirty="0">
                <a:latin typeface="Courier New" panose="02070309020205020404" pitchFamily="49" charset="0"/>
                <a:ea typeface="Courier New"/>
                <a:cs typeface="Courier New" panose="02070309020205020404" pitchFamily="49" charset="0"/>
                <a:sym typeface="Courier New"/>
              </a:rPr>
              <a:t>  else{print("Your professor is 10/10!!!")</a:t>
            </a:r>
            <a:endParaRPr sz="1600" b="1"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1200"/>
              </a:spcBef>
              <a:spcAft>
                <a:spcPts val="0"/>
              </a:spcAft>
              <a:buClr>
                <a:schemeClr val="dk1"/>
              </a:buClr>
              <a:buSzPts val="1100"/>
              <a:buFont typeface="Arial"/>
              <a:buNone/>
            </a:pPr>
            <a:r>
              <a:rPr lang="en" sz="1600" b="1" dirty="0">
                <a:latin typeface="Courier New" panose="02070309020205020404" pitchFamily="49" charset="0"/>
                <a:ea typeface="Courier New"/>
                <a:cs typeface="Courier New" panose="02070309020205020404" pitchFamily="49" charset="0"/>
                <a:sym typeface="Courier New"/>
              </a:rPr>
              <a:t>  }</a:t>
            </a:r>
            <a:endParaRPr sz="1600" b="1"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1200"/>
              </a:spcBef>
              <a:spcAft>
                <a:spcPts val="0"/>
              </a:spcAft>
              <a:buNone/>
            </a:pPr>
            <a:r>
              <a:rPr lang="en" sz="1600" b="1" dirty="0">
                <a:latin typeface="Courier New" panose="02070309020205020404" pitchFamily="49" charset="0"/>
                <a:ea typeface="Courier New"/>
                <a:cs typeface="Courier New" panose="02070309020205020404" pitchFamily="49" charset="0"/>
                <a:sym typeface="Courier New"/>
              </a:rPr>
              <a:t>}</a:t>
            </a:r>
            <a:endParaRPr sz="1600" b="1"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1200"/>
              </a:spcBef>
              <a:spcAft>
                <a:spcPts val="0"/>
              </a:spcAft>
              <a:buClr>
                <a:schemeClr val="dk1"/>
              </a:buClr>
              <a:buSzPts val="1100"/>
              <a:buFont typeface="Arial"/>
              <a:buNone/>
            </a:pPr>
            <a:r>
              <a:rPr lang="en" sz="1400" b="1" dirty="0">
                <a:solidFill>
                  <a:srgbClr val="FF0000"/>
                </a:solidFill>
                <a:latin typeface="Courier New"/>
                <a:ea typeface="Courier New"/>
                <a:cs typeface="Courier New"/>
                <a:sym typeface="Courier New"/>
              </a:rPr>
              <a:t>&gt; Error: unexpected '}' in "}"</a:t>
            </a:r>
            <a:endParaRPr sz="1400" b="1" dirty="0">
              <a:solidFill>
                <a:srgbClr val="FF0000"/>
              </a:solidFill>
              <a:latin typeface="Courier New"/>
              <a:ea typeface="Courier New"/>
              <a:cs typeface="Courier New"/>
              <a:sym typeface="Courier New"/>
            </a:endParaRPr>
          </a:p>
          <a:p>
            <a:pPr marL="0" lvl="0" indent="0" algn="l" rtl="0">
              <a:spcBef>
                <a:spcPts val="1200"/>
              </a:spcBef>
              <a:spcAft>
                <a:spcPts val="1200"/>
              </a:spcAft>
              <a:buNone/>
            </a:pPr>
            <a:endParaRPr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0">
                                            <p:txEl>
                                              <p:pRg st="7" end="7"/>
                                            </p:txEl>
                                          </p:spTgt>
                                        </p:tgtEl>
                                        <p:attrNameLst>
                                          <p:attrName>style.visibility</p:attrName>
                                        </p:attrNameLst>
                                      </p:cBhvr>
                                      <p:to>
                                        <p:strVal val="visible"/>
                                      </p:to>
                                    </p:set>
                                    <p:animEffect transition="in" filter="randombar(horizontal)">
                                      <p:cBhvr>
                                        <p:cTn id="7" dur="500"/>
                                        <p:tgtEl>
                                          <p:spTgt spid="1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23400" y="67548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Another bug!</a:t>
            </a:r>
            <a:endParaRPr b="1" dirty="0"/>
          </a:p>
        </p:txBody>
      </p:sp>
      <p:sp>
        <p:nvSpPr>
          <p:cNvPr id="130" name="Google Shape;130;p25"/>
          <p:cNvSpPr txBox="1">
            <a:spLocks noGrp="1"/>
          </p:cNvSpPr>
          <p:nvPr>
            <p:ph type="body" idx="1"/>
          </p:nvPr>
        </p:nvSpPr>
        <p:spPr>
          <a:xfrm>
            <a:off x="631902" y="1375316"/>
            <a:ext cx="7418488" cy="3400441"/>
          </a:xfrm>
          <a:prstGeom prst="rect">
            <a:avLst/>
          </a:prstGeom>
        </p:spPr>
        <p:txBody>
          <a:bodyPr spcFirstLastPara="1" wrap="square" lIns="91425" tIns="91425" rIns="91425" bIns="91425" anchor="t" anchorCtr="0">
            <a:noAutofit/>
          </a:bodyPr>
          <a:lstStyle/>
          <a:p>
            <a:pPr marL="0" lvl="0" indent="0">
              <a:lnSpc>
                <a:spcPct val="95000"/>
              </a:lnSpc>
              <a:spcAft>
                <a:spcPts val="1200"/>
              </a:spcAft>
              <a:buSzPts val="275"/>
              <a:buNone/>
            </a:pPr>
            <a:r>
              <a:rPr lang="en-US" b="1" dirty="0">
                <a:latin typeface="Courier New" panose="02070309020205020404" pitchFamily="49" charset="0"/>
                <a:cs typeface="Courier New" panose="02070309020205020404" pitchFamily="49" charset="0"/>
              </a:rPr>
              <a:t>multiply &lt;- function(</a:t>
            </a:r>
            <a:r>
              <a:rPr lang="en-US" b="1" dirty="0" err="1">
                <a:latin typeface="Courier New" panose="02070309020205020404" pitchFamily="49" charset="0"/>
                <a:cs typeface="Courier New" panose="02070309020205020404" pitchFamily="49" charset="0"/>
              </a:rPr>
              <a:t>a,b</a:t>
            </a:r>
            <a:r>
              <a:rPr lang="en-US" b="1" dirty="0">
                <a:latin typeface="Courier New" panose="02070309020205020404" pitchFamily="49" charset="0"/>
                <a:cs typeface="Courier New" panose="02070309020205020404" pitchFamily="49" charset="0"/>
              </a:rPr>
              <a:t>){</a:t>
            </a:r>
          </a:p>
          <a:p>
            <a:pPr marL="0" lvl="0" indent="0">
              <a:lnSpc>
                <a:spcPct val="95000"/>
              </a:lnSpc>
              <a:spcAft>
                <a:spcPts val="1200"/>
              </a:spcAft>
              <a:buSzPts val="275"/>
              <a:buNone/>
            </a:pPr>
            <a:r>
              <a:rPr lang="en-US" b="1" dirty="0">
                <a:latin typeface="Courier New" panose="02070309020205020404" pitchFamily="49" charset="0"/>
                <a:cs typeface="Courier New" panose="02070309020205020404" pitchFamily="49" charset="0"/>
              </a:rPr>
              <a:t>  a*b</a:t>
            </a:r>
          </a:p>
          <a:p>
            <a:pPr marL="0" lvl="0" indent="0">
              <a:lnSpc>
                <a:spcPct val="95000"/>
              </a:lnSpc>
              <a:spcAft>
                <a:spcPts val="1200"/>
              </a:spcAft>
              <a:buSzPts val="275"/>
              <a:buNone/>
            </a:pPr>
            <a:r>
              <a:rPr lang="en-US" b="1" dirty="0">
                <a:latin typeface="Courier New" panose="02070309020205020404" pitchFamily="49" charset="0"/>
                <a:cs typeface="Courier New" panose="02070309020205020404" pitchFamily="49" charset="0"/>
              </a:rPr>
              <a:t>}</a:t>
            </a:r>
          </a:p>
          <a:p>
            <a:pPr marL="0" lvl="0" indent="0">
              <a:lnSpc>
                <a:spcPct val="95000"/>
              </a:lnSpc>
              <a:spcAft>
                <a:spcPts val="1200"/>
              </a:spcAft>
              <a:buSzPts val="275"/>
              <a:buNone/>
            </a:pPr>
            <a:endParaRPr lang="en-US" b="1" dirty="0">
              <a:latin typeface="Courier New" panose="02070309020205020404" pitchFamily="49" charset="0"/>
              <a:cs typeface="Courier New" panose="02070309020205020404" pitchFamily="49" charset="0"/>
            </a:endParaRPr>
          </a:p>
          <a:p>
            <a:pPr marL="0" lvl="0" indent="0">
              <a:lnSpc>
                <a:spcPct val="95000"/>
              </a:lnSpc>
              <a:spcAft>
                <a:spcPts val="1200"/>
              </a:spcAft>
              <a:buSzPts val="275"/>
              <a:buNone/>
            </a:pPr>
            <a:r>
              <a:rPr lang="en-US" b="1" dirty="0">
                <a:latin typeface="Courier New" panose="02070309020205020404" pitchFamily="49" charset="0"/>
                <a:cs typeface="Courier New" panose="02070309020205020404" pitchFamily="49" charset="0"/>
              </a:rPr>
              <a:t>multiply(3)</a:t>
            </a:r>
          </a:p>
          <a:p>
            <a:pPr marL="0" lvl="0" indent="0">
              <a:lnSpc>
                <a:spcPct val="95000"/>
              </a:lnSpc>
              <a:spcAft>
                <a:spcPts val="1200"/>
              </a:spcAft>
              <a:buSzPts val="275"/>
              <a:buNone/>
            </a:pPr>
            <a:endParaRPr lang="en-US" b="1" dirty="0">
              <a:latin typeface="Courier New" panose="02070309020205020404" pitchFamily="49" charset="0"/>
              <a:cs typeface="Courier New" panose="02070309020205020404" pitchFamily="49" charset="0"/>
            </a:endParaRPr>
          </a:p>
          <a:p>
            <a:pPr marL="0" lvl="0" indent="0">
              <a:lnSpc>
                <a:spcPct val="95000"/>
              </a:lnSpc>
              <a:spcAft>
                <a:spcPts val="1200"/>
              </a:spcAft>
              <a:buSzPts val="275"/>
              <a:buNone/>
            </a:pPr>
            <a:r>
              <a:rPr lang="en-US" b="1" dirty="0">
                <a:solidFill>
                  <a:srgbClr val="FF0000"/>
                </a:solidFill>
                <a:latin typeface="Courier New" panose="02070309020205020404" pitchFamily="49" charset="0"/>
                <a:cs typeface="Courier New" panose="02070309020205020404" pitchFamily="49" charset="0"/>
              </a:rPr>
              <a:t>&gt; Error in multiply(3) : argument "b" is missing, with no default</a:t>
            </a:r>
          </a:p>
          <a:p>
            <a:pPr marL="0" lvl="0" indent="0" algn="l" rtl="0">
              <a:spcBef>
                <a:spcPts val="1200"/>
              </a:spcBef>
              <a:spcAft>
                <a:spcPts val="1200"/>
              </a:spcAft>
              <a:buNone/>
            </a:pPr>
            <a:endParaRPr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6447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FD933-ED2D-4CAC-86BD-2C22C5AD9A6B}"/>
              </a:ext>
            </a:extLst>
          </p:cNvPr>
          <p:cNvSpPr>
            <a:spLocks noGrp="1"/>
          </p:cNvSpPr>
          <p:nvPr>
            <p:ph type="ctrTitle"/>
          </p:nvPr>
        </p:nvSpPr>
        <p:spPr/>
        <p:txBody>
          <a:bodyPr/>
          <a:lstStyle/>
          <a:p>
            <a:r>
              <a:rPr lang="en-US" dirty="0"/>
              <a:t>Exercise: 4-15</a:t>
            </a:r>
          </a:p>
        </p:txBody>
      </p:sp>
      <p:sp>
        <p:nvSpPr>
          <p:cNvPr id="3" name="Subtitle 2">
            <a:extLst>
              <a:ext uri="{FF2B5EF4-FFF2-40B4-BE49-F238E27FC236}">
                <a16:creationId xmlns:a16="http://schemas.microsoft.com/office/drawing/2014/main" id="{CE0F78E8-B292-4F1C-A49A-239D3B3744F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3747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7"/>
          <p:cNvSpPr txBox="1">
            <a:spLocks noGrp="1"/>
          </p:cNvSpPr>
          <p:nvPr>
            <p:ph type="body" idx="4294967295"/>
          </p:nvPr>
        </p:nvSpPr>
        <p:spPr>
          <a:xfrm>
            <a:off x="633045" y="490929"/>
            <a:ext cx="7603587" cy="341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(a) Write a function, Power(), that prints out the result of raising 2 to the 3rd power. In other words, your function should compute 2</a:t>
            </a:r>
            <a:r>
              <a:rPr lang="en" sz="2000" baseline="30000" dirty="0"/>
              <a:t>3</a:t>
            </a:r>
            <a:r>
              <a:rPr lang="en" sz="2000" dirty="0"/>
              <a:t> and print out the results. </a:t>
            </a:r>
            <a:endParaRPr sz="2000" dirty="0"/>
          </a:p>
          <a:p>
            <a:pPr marL="0" lvl="0" indent="0" algn="l" rtl="0">
              <a:spcBef>
                <a:spcPts val="1200"/>
              </a:spcBef>
              <a:spcAft>
                <a:spcPts val="1200"/>
              </a:spcAft>
              <a:buNone/>
            </a:pPr>
            <a:r>
              <a:rPr lang="en" sz="2000" dirty="0"/>
              <a:t>Hint: Recall that x^a raises x to the power a. Use the print() function to output the result.</a:t>
            </a:r>
            <a:endParaRPr sz="2000" dirty="0"/>
          </a:p>
        </p:txBody>
      </p:sp>
      <p:pic>
        <p:nvPicPr>
          <p:cNvPr id="143" name="Google Shape;143;p27"/>
          <p:cNvPicPr preferRelativeResize="0"/>
          <p:nvPr/>
        </p:nvPicPr>
        <p:blipFill>
          <a:blip r:embed="rId3">
            <a:alphaModFix/>
          </a:blip>
          <a:stretch>
            <a:fillRect/>
          </a:stretch>
        </p:blipFill>
        <p:spPr>
          <a:xfrm>
            <a:off x="2783245" y="2677693"/>
            <a:ext cx="4298400" cy="1377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28"/>
          <p:cNvSpPr txBox="1">
            <a:spLocks noGrp="1"/>
          </p:cNvSpPr>
          <p:nvPr>
            <p:ph type="body" idx="4294967295"/>
          </p:nvPr>
        </p:nvSpPr>
        <p:spPr>
          <a:xfrm>
            <a:off x="737625" y="591945"/>
            <a:ext cx="7668750" cy="269103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t>(b) Create a new function, Power2(), that allows you to pass any two numbers, x and a, and prints out the value of x^a. You can do this by beginning your function with the line </a:t>
            </a:r>
            <a:endParaRPr sz="1800" dirty="0"/>
          </a:p>
          <a:p>
            <a:pPr marL="0" lvl="0" indent="0" algn="l" rtl="0">
              <a:spcBef>
                <a:spcPts val="1200"/>
              </a:spcBef>
              <a:spcAft>
                <a:spcPts val="0"/>
              </a:spcAft>
              <a:buNone/>
            </a:pPr>
            <a:r>
              <a:rPr lang="en" sz="1800" dirty="0"/>
              <a:t>&gt; Power2 &lt;- function (x, a) { </a:t>
            </a:r>
            <a:endParaRPr sz="1800" dirty="0"/>
          </a:p>
          <a:p>
            <a:pPr marL="0" lvl="0" indent="0" algn="l" rtl="0">
              <a:spcBef>
                <a:spcPts val="1200"/>
              </a:spcBef>
              <a:spcAft>
                <a:spcPts val="0"/>
              </a:spcAft>
              <a:buNone/>
            </a:pPr>
            <a:r>
              <a:rPr lang="en" sz="1800" dirty="0"/>
              <a:t>You should be able to call your function by entering, for instance, &gt; Power2(3, 8)</a:t>
            </a:r>
            <a:endParaRPr sz="1800" dirty="0"/>
          </a:p>
          <a:p>
            <a:pPr marL="0" lvl="0" indent="0" algn="l" rtl="0">
              <a:spcBef>
                <a:spcPts val="1200"/>
              </a:spcBef>
              <a:spcAft>
                <a:spcPts val="0"/>
              </a:spcAft>
              <a:buNone/>
            </a:pPr>
            <a:r>
              <a:rPr lang="en" sz="1800" dirty="0"/>
              <a:t>on the command line. This should output the value of 3</a:t>
            </a:r>
            <a:r>
              <a:rPr lang="en" sz="1800" baseline="30000" dirty="0"/>
              <a:t>8</a:t>
            </a:r>
            <a:r>
              <a:rPr lang="en" sz="1800" dirty="0"/>
              <a:t>; namely, 6561.</a:t>
            </a:r>
            <a:endParaRPr sz="1800" dirty="0"/>
          </a:p>
          <a:p>
            <a:pPr marL="0" lvl="0" indent="0" algn="l" rtl="0">
              <a:spcBef>
                <a:spcPts val="1200"/>
              </a:spcBef>
              <a:spcAft>
                <a:spcPts val="0"/>
              </a:spcAft>
              <a:buNone/>
            </a:pPr>
            <a:endParaRPr sz="1800" dirty="0"/>
          </a:p>
          <a:p>
            <a:pPr marL="0" lvl="0" indent="0" algn="l" rtl="0">
              <a:spcBef>
                <a:spcPts val="1200"/>
              </a:spcBef>
              <a:spcAft>
                <a:spcPts val="1200"/>
              </a:spcAft>
              <a:buNone/>
            </a:pPr>
            <a:endParaRPr dirty="0"/>
          </a:p>
        </p:txBody>
      </p:sp>
      <p:pic>
        <p:nvPicPr>
          <p:cNvPr id="150" name="Google Shape;150;p28"/>
          <p:cNvPicPr preferRelativeResize="0"/>
          <p:nvPr/>
        </p:nvPicPr>
        <p:blipFill>
          <a:blip r:embed="rId3">
            <a:alphaModFix/>
          </a:blip>
          <a:stretch>
            <a:fillRect/>
          </a:stretch>
        </p:blipFill>
        <p:spPr>
          <a:xfrm>
            <a:off x="2851230" y="2952822"/>
            <a:ext cx="3234925" cy="1451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wipe(down)">
                                      <p:cBhvr>
                                        <p:cTn id="7"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29"/>
          <p:cNvSpPr txBox="1">
            <a:spLocks noGrp="1"/>
          </p:cNvSpPr>
          <p:nvPr>
            <p:ph type="body" idx="4294967295"/>
          </p:nvPr>
        </p:nvSpPr>
        <p:spPr>
          <a:xfrm>
            <a:off x="858129" y="708856"/>
            <a:ext cx="7600266" cy="341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(c) Using the Power2() function that you just wrote, compute 10</a:t>
            </a:r>
            <a:r>
              <a:rPr lang="en" sz="2000" baseline="30000" dirty="0"/>
              <a:t>3</a:t>
            </a:r>
            <a:r>
              <a:rPr lang="en" sz="2000" dirty="0"/>
              <a:t>, 8</a:t>
            </a:r>
            <a:r>
              <a:rPr lang="en" sz="2000" baseline="30000" dirty="0"/>
              <a:t>17</a:t>
            </a:r>
            <a:r>
              <a:rPr lang="en" sz="2000" dirty="0"/>
              <a:t>, and 131</a:t>
            </a:r>
            <a:r>
              <a:rPr lang="en" sz="2000" baseline="30000" dirty="0"/>
              <a:t>3</a:t>
            </a:r>
            <a:r>
              <a:rPr lang="en" sz="2000" dirty="0"/>
              <a:t>.</a:t>
            </a:r>
            <a:endParaRPr sz="2000" dirty="0"/>
          </a:p>
          <a:p>
            <a:pPr marL="0" lvl="0" indent="0" algn="l" rtl="0">
              <a:spcBef>
                <a:spcPts val="1200"/>
              </a:spcBef>
              <a:spcAft>
                <a:spcPts val="1200"/>
              </a:spcAft>
              <a:buClr>
                <a:schemeClr val="dk1"/>
              </a:buClr>
              <a:buSzPts val="1100"/>
              <a:buFont typeface="Arial"/>
              <a:buNone/>
            </a:pPr>
            <a:r>
              <a:rPr lang="en" sz="2000" dirty="0"/>
              <a:t>Hint：Put the base at front in the parentheses, and index at back.</a:t>
            </a:r>
            <a:endParaRPr sz="2000" dirty="0"/>
          </a:p>
        </p:txBody>
      </p:sp>
      <p:pic>
        <p:nvPicPr>
          <p:cNvPr id="157" name="Google Shape;157;p29"/>
          <p:cNvPicPr preferRelativeResize="0"/>
          <p:nvPr/>
        </p:nvPicPr>
        <p:blipFill>
          <a:blip r:embed="rId3">
            <a:alphaModFix/>
          </a:blip>
          <a:stretch>
            <a:fillRect/>
          </a:stretch>
        </p:blipFill>
        <p:spPr>
          <a:xfrm>
            <a:off x="3131950" y="2224275"/>
            <a:ext cx="2491400" cy="1272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circle(in)">
                                      <p:cBhvr>
                                        <p:cTn id="7" dur="125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body" idx="4294967295"/>
          </p:nvPr>
        </p:nvSpPr>
        <p:spPr>
          <a:xfrm>
            <a:off x="805375" y="591078"/>
            <a:ext cx="7533250" cy="341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t>(d) Now create a new function, Power3(), that actually returns the result x^a as an R object, rather than simply printing it to the screen. That is, if you store the value x^a in an object called result within your function, then you can simply return() this result, using the following line: </a:t>
            </a:r>
            <a:endParaRPr sz="1800" dirty="0"/>
          </a:p>
          <a:p>
            <a:pPr marL="0" lvl="0" indent="0" algn="l" rtl="0">
              <a:spcBef>
                <a:spcPts val="1200"/>
              </a:spcBef>
              <a:spcAft>
                <a:spcPts val="0"/>
              </a:spcAft>
              <a:buNone/>
            </a:pPr>
            <a:r>
              <a:rPr lang="en" sz="1800" dirty="0"/>
              <a:t>return (result)</a:t>
            </a:r>
            <a:endParaRPr sz="1800" dirty="0"/>
          </a:p>
          <a:p>
            <a:pPr marL="0" lvl="0" indent="0" algn="l" rtl="0">
              <a:spcBef>
                <a:spcPts val="1200"/>
              </a:spcBef>
              <a:spcAft>
                <a:spcPts val="1200"/>
              </a:spcAft>
              <a:buNone/>
            </a:pPr>
            <a:r>
              <a:rPr lang="en" sz="1800" dirty="0"/>
              <a:t>The line above should be the last line in your function, before the } symbol.</a:t>
            </a:r>
            <a:endParaRPr sz="1800" dirty="0"/>
          </a:p>
        </p:txBody>
      </p:sp>
      <p:pic>
        <p:nvPicPr>
          <p:cNvPr id="163" name="Google Shape;163;p30"/>
          <p:cNvPicPr preferRelativeResize="0"/>
          <p:nvPr/>
        </p:nvPicPr>
        <p:blipFill>
          <a:blip r:embed="rId3">
            <a:alphaModFix/>
          </a:blip>
          <a:stretch>
            <a:fillRect/>
          </a:stretch>
        </p:blipFill>
        <p:spPr>
          <a:xfrm>
            <a:off x="2315939" y="2949780"/>
            <a:ext cx="3578424" cy="12916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barn(inVertical)">
                                      <p:cBhvr>
                                        <p:cTn id="7"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534725" y="67548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Agenda</a:t>
            </a:r>
            <a:r>
              <a:rPr lang="en" dirty="0"/>
              <a:t> </a:t>
            </a:r>
            <a:endParaRPr dirty="0"/>
          </a:p>
        </p:txBody>
      </p:sp>
      <p:sp>
        <p:nvSpPr>
          <p:cNvPr id="61" name="Google Shape;61;p14"/>
          <p:cNvSpPr txBox="1">
            <a:spLocks noGrp="1"/>
          </p:cNvSpPr>
          <p:nvPr>
            <p:ph type="body" idx="1"/>
          </p:nvPr>
        </p:nvSpPr>
        <p:spPr>
          <a:xfrm>
            <a:off x="311700" y="1494446"/>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dirty="0"/>
              <a:t>Concept/How-to </a:t>
            </a:r>
            <a:endParaRPr sz="2400" dirty="0"/>
          </a:p>
          <a:p>
            <a:pPr marL="457200" lvl="0" indent="-342900" algn="l" rtl="0">
              <a:spcBef>
                <a:spcPts val="0"/>
              </a:spcBef>
              <a:spcAft>
                <a:spcPts val="0"/>
              </a:spcAft>
              <a:buSzPts val="1800"/>
              <a:buChar char="●"/>
            </a:pPr>
            <a:r>
              <a:rPr lang="en" sz="2400" dirty="0"/>
              <a:t>Exercise</a:t>
            </a:r>
            <a:endParaRPr sz="2400" dirty="0"/>
          </a:p>
          <a:p>
            <a:pPr marL="457200" lvl="0" indent="-342900" algn="l" rtl="0">
              <a:spcBef>
                <a:spcPts val="0"/>
              </a:spcBef>
              <a:spcAft>
                <a:spcPts val="0"/>
              </a:spcAft>
              <a:buSzPts val="1800"/>
              <a:buChar char="●"/>
            </a:pPr>
            <a:r>
              <a:rPr lang="en" sz="2400" dirty="0"/>
              <a:t>Poll</a:t>
            </a: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31"/>
          <p:cNvSpPr txBox="1">
            <a:spLocks noGrp="1"/>
          </p:cNvSpPr>
          <p:nvPr>
            <p:ph type="body" idx="4294967295"/>
          </p:nvPr>
        </p:nvSpPr>
        <p:spPr>
          <a:xfrm>
            <a:off x="562706" y="623130"/>
            <a:ext cx="7656537" cy="3416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dirty="0"/>
              <a:t>(e) Now using the Power3() function, create a plot of f(x) = x</a:t>
            </a:r>
            <a:r>
              <a:rPr lang="en" sz="1800" baseline="30000" dirty="0"/>
              <a:t>2</a:t>
            </a:r>
            <a:r>
              <a:rPr lang="en" sz="1800" dirty="0"/>
              <a:t>. The x-axis should display a range of integers from 1 to 10, and the y-axis should display x</a:t>
            </a:r>
            <a:r>
              <a:rPr lang="en" sz="1800" baseline="30000" dirty="0"/>
              <a:t>2</a:t>
            </a:r>
            <a:r>
              <a:rPr lang="en" sz="1800" dirty="0"/>
              <a:t>. Label the axes appropriately, and use an appropriate title for the figure. Consider displaying either the x-axis, the y-axis, or both on the log-scale. You can do this by using log = "x", log = "y", or log = "xy" as arguments to the plot() function.</a:t>
            </a:r>
            <a:endParaRPr sz="1800" dirty="0"/>
          </a:p>
        </p:txBody>
      </p:sp>
      <p:pic>
        <p:nvPicPr>
          <p:cNvPr id="170" name="Google Shape;170;p31"/>
          <p:cNvPicPr preferRelativeResize="0"/>
          <p:nvPr/>
        </p:nvPicPr>
        <p:blipFill>
          <a:blip r:embed="rId3">
            <a:alphaModFix/>
          </a:blip>
          <a:stretch>
            <a:fillRect/>
          </a:stretch>
        </p:blipFill>
        <p:spPr>
          <a:xfrm>
            <a:off x="195879" y="2331280"/>
            <a:ext cx="8948121" cy="572700"/>
          </a:xfrm>
          <a:prstGeom prst="rect">
            <a:avLst/>
          </a:prstGeom>
          <a:noFill/>
          <a:ln>
            <a:noFill/>
          </a:ln>
        </p:spPr>
      </p:pic>
      <p:pic>
        <p:nvPicPr>
          <p:cNvPr id="3" name="Picture 2" descr="Chart, scatter chart&#10;&#10;Description automatically generated">
            <a:extLst>
              <a:ext uri="{FF2B5EF4-FFF2-40B4-BE49-F238E27FC236}">
                <a16:creationId xmlns:a16="http://schemas.microsoft.com/office/drawing/2014/main" id="{08CAB894-39F9-4E0C-978B-F6C3D0C08750}"/>
              </a:ext>
            </a:extLst>
          </p:cNvPr>
          <p:cNvPicPr>
            <a:picLocks noChangeAspect="1"/>
          </p:cNvPicPr>
          <p:nvPr/>
        </p:nvPicPr>
        <p:blipFill>
          <a:blip r:embed="rId4"/>
          <a:stretch>
            <a:fillRect/>
          </a:stretch>
        </p:blipFill>
        <p:spPr>
          <a:xfrm>
            <a:off x="3255401" y="2733797"/>
            <a:ext cx="2633197" cy="22867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5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6" name="Google Shape;176;p32"/>
          <p:cNvSpPr txBox="1">
            <a:spLocks noGrp="1"/>
          </p:cNvSpPr>
          <p:nvPr>
            <p:ph type="body" sz="half" idx="4294967295"/>
          </p:nvPr>
        </p:nvSpPr>
        <p:spPr>
          <a:xfrm>
            <a:off x="623419" y="500011"/>
            <a:ext cx="7652825" cy="253523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t>(f) Create a function, PlotPower(), that allows you to create a plot of x against x^a for a fixed a and for a range of values of x. For instance, if you call </a:t>
            </a:r>
            <a:endParaRPr sz="1800" dirty="0"/>
          </a:p>
          <a:p>
            <a:pPr marL="0" lvl="0" indent="0" algn="l" rtl="0">
              <a:spcBef>
                <a:spcPts val="1200"/>
              </a:spcBef>
              <a:spcAft>
                <a:spcPts val="0"/>
              </a:spcAft>
              <a:buNone/>
            </a:pPr>
            <a:r>
              <a:rPr lang="en" sz="1800" dirty="0"/>
              <a:t>&gt; PlotPower(1:10, 3) </a:t>
            </a:r>
            <a:endParaRPr sz="1800" dirty="0"/>
          </a:p>
          <a:p>
            <a:pPr marL="0" lvl="0" indent="0" algn="l" rtl="0">
              <a:spcBef>
                <a:spcPts val="1200"/>
              </a:spcBef>
              <a:spcAft>
                <a:spcPts val="1200"/>
              </a:spcAft>
              <a:buNone/>
            </a:pPr>
            <a:r>
              <a:rPr lang="en" sz="1800" dirty="0"/>
              <a:t>then a plot should be created with an x-axis taking on values 1, 2,..., 10, and a y-axis taking on values 1</a:t>
            </a:r>
            <a:r>
              <a:rPr lang="en" sz="1800" baseline="30000" dirty="0"/>
              <a:t>3</a:t>
            </a:r>
            <a:r>
              <a:rPr lang="en" sz="1800" dirty="0"/>
              <a:t>, 2</a:t>
            </a:r>
            <a:r>
              <a:rPr lang="en" sz="1800" baseline="30000" dirty="0"/>
              <a:t>3</a:t>
            </a:r>
            <a:r>
              <a:rPr lang="en" sz="1800" dirty="0"/>
              <a:t>,..., 10</a:t>
            </a:r>
            <a:r>
              <a:rPr lang="en" sz="1800" baseline="30000" dirty="0"/>
              <a:t>3</a:t>
            </a:r>
            <a:r>
              <a:rPr lang="en" sz="1800" dirty="0"/>
              <a:t>.</a:t>
            </a:r>
            <a:endParaRPr sz="1800" dirty="0"/>
          </a:p>
        </p:txBody>
      </p:sp>
      <p:pic>
        <p:nvPicPr>
          <p:cNvPr id="177" name="Google Shape;177;p32"/>
          <p:cNvPicPr preferRelativeResize="0"/>
          <p:nvPr/>
        </p:nvPicPr>
        <p:blipFill>
          <a:blip r:embed="rId3">
            <a:alphaModFix/>
          </a:blip>
          <a:stretch>
            <a:fillRect/>
          </a:stretch>
        </p:blipFill>
        <p:spPr>
          <a:xfrm>
            <a:off x="574438" y="2561291"/>
            <a:ext cx="3763806" cy="1069186"/>
          </a:xfrm>
          <a:prstGeom prst="rect">
            <a:avLst/>
          </a:prstGeom>
          <a:noFill/>
          <a:ln>
            <a:noFill/>
          </a:ln>
        </p:spPr>
      </p:pic>
      <p:pic>
        <p:nvPicPr>
          <p:cNvPr id="3" name="Picture 2" descr="Chart, scatter chart&#10;&#10;Description automatically generated">
            <a:extLst>
              <a:ext uri="{FF2B5EF4-FFF2-40B4-BE49-F238E27FC236}">
                <a16:creationId xmlns:a16="http://schemas.microsoft.com/office/drawing/2014/main" id="{FF37C4F8-129C-4859-A13C-0E9CD38B36E3}"/>
              </a:ext>
            </a:extLst>
          </p:cNvPr>
          <p:cNvPicPr>
            <a:picLocks noChangeAspect="1"/>
          </p:cNvPicPr>
          <p:nvPr/>
        </p:nvPicPr>
        <p:blipFill>
          <a:blip r:embed="rId4"/>
          <a:stretch>
            <a:fillRect/>
          </a:stretch>
        </p:blipFill>
        <p:spPr>
          <a:xfrm>
            <a:off x="4805758" y="1964255"/>
            <a:ext cx="3395906" cy="27372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500"/>
                                        <p:tgtEl>
                                          <p:spTgt spid="1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BBE9C-E99D-4FFA-A429-3F96DFF8427B}"/>
              </a:ext>
            </a:extLst>
          </p:cNvPr>
          <p:cNvSpPr>
            <a:spLocks noGrp="1"/>
          </p:cNvSpPr>
          <p:nvPr>
            <p:ph type="ctrTitle" idx="4294967295"/>
          </p:nvPr>
        </p:nvSpPr>
        <p:spPr>
          <a:xfrm>
            <a:off x="939017" y="717452"/>
            <a:ext cx="2349056" cy="703873"/>
          </a:xfrm>
        </p:spPr>
        <p:txBody>
          <a:bodyPr>
            <a:normAutofit/>
          </a:bodyPr>
          <a:lstStyle/>
          <a:p>
            <a:r>
              <a:rPr lang="en-US" sz="4400" b="1" dirty="0"/>
              <a:t>Poll</a:t>
            </a:r>
          </a:p>
        </p:txBody>
      </p:sp>
      <p:sp>
        <p:nvSpPr>
          <p:cNvPr id="4" name="TextBox 3">
            <a:extLst>
              <a:ext uri="{FF2B5EF4-FFF2-40B4-BE49-F238E27FC236}">
                <a16:creationId xmlns:a16="http://schemas.microsoft.com/office/drawing/2014/main" id="{F30C31F4-D735-4A3D-8007-CB79E4265C88}"/>
              </a:ext>
            </a:extLst>
          </p:cNvPr>
          <p:cNvSpPr txBox="1"/>
          <p:nvPr/>
        </p:nvSpPr>
        <p:spPr>
          <a:xfrm>
            <a:off x="2285999" y="2124265"/>
            <a:ext cx="4572000" cy="461665"/>
          </a:xfrm>
          <a:prstGeom prst="rect">
            <a:avLst/>
          </a:prstGeom>
          <a:noFill/>
        </p:spPr>
        <p:txBody>
          <a:bodyPr wrap="square">
            <a:spAutoFit/>
          </a:bodyPr>
          <a:lstStyle/>
          <a:p>
            <a:pPr algn="ctr"/>
            <a:r>
              <a:rPr lang="en-US" sz="2400" dirty="0"/>
              <a:t>https://pollev.com/jillmaguire606</a:t>
            </a:r>
          </a:p>
        </p:txBody>
      </p:sp>
      <p:pic>
        <p:nvPicPr>
          <p:cNvPr id="6" name="Picture 5" descr="Qr code&#10;&#10;Description automatically generated">
            <a:extLst>
              <a:ext uri="{FF2B5EF4-FFF2-40B4-BE49-F238E27FC236}">
                <a16:creationId xmlns:a16="http://schemas.microsoft.com/office/drawing/2014/main" id="{DCC8120E-E0C5-4920-914C-7CFBCE4BC08D}"/>
              </a:ext>
            </a:extLst>
          </p:cNvPr>
          <p:cNvPicPr>
            <a:picLocks noChangeAspect="1"/>
          </p:cNvPicPr>
          <p:nvPr/>
        </p:nvPicPr>
        <p:blipFill>
          <a:blip r:embed="rId2"/>
          <a:stretch>
            <a:fillRect/>
          </a:stretch>
        </p:blipFill>
        <p:spPr>
          <a:xfrm>
            <a:off x="3565429" y="2664514"/>
            <a:ext cx="2013141" cy="2013141"/>
          </a:xfrm>
          <a:prstGeom prst="rect">
            <a:avLst/>
          </a:prstGeom>
        </p:spPr>
      </p:pic>
    </p:spTree>
    <p:extLst>
      <p:ext uri="{BB962C8B-B14F-4D97-AF65-F5344CB8AC3E}">
        <p14:creationId xmlns:p14="http://schemas.microsoft.com/office/powerpoint/2010/main" val="367314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63831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a function and why do we use them?</a:t>
            </a:r>
            <a:endParaRPr dirty="0"/>
          </a:p>
        </p:txBody>
      </p:sp>
      <p:sp>
        <p:nvSpPr>
          <p:cNvPr id="67" name="Google Shape;67;p15"/>
          <p:cNvSpPr txBox="1">
            <a:spLocks noGrp="1"/>
          </p:cNvSpPr>
          <p:nvPr>
            <p:ph type="body" idx="1"/>
          </p:nvPr>
        </p:nvSpPr>
        <p:spPr>
          <a:xfrm>
            <a:off x="311700" y="146471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solidFill>
                  <a:schemeClr val="tx1"/>
                </a:solidFill>
              </a:rPr>
              <a:t>A function</a:t>
            </a:r>
            <a:r>
              <a:rPr lang="en" sz="2000" dirty="0">
                <a:solidFill>
                  <a:schemeClr val="tx1"/>
                </a:solidFill>
              </a:rPr>
              <a:t> </a:t>
            </a:r>
            <a:r>
              <a:rPr lang="en" sz="2000" u="sng" dirty="0">
                <a:solidFill>
                  <a:schemeClr val="tx1"/>
                </a:solidFill>
              </a:rPr>
              <a:t>is a tool used to break down a program into smaller reusable pieces.</a:t>
            </a:r>
            <a:endParaRPr sz="2000" u="sng" dirty="0">
              <a:solidFill>
                <a:schemeClr val="tx1"/>
              </a:solidFill>
            </a:endParaRPr>
          </a:p>
          <a:p>
            <a:pPr marL="457200" lvl="0" indent="-342900" algn="l" rtl="0">
              <a:spcBef>
                <a:spcPts val="0"/>
              </a:spcBef>
              <a:spcAft>
                <a:spcPts val="0"/>
              </a:spcAft>
              <a:buSzPts val="1800"/>
              <a:buChar char="●"/>
            </a:pPr>
            <a:r>
              <a:rPr lang="en" sz="2000" dirty="0">
                <a:solidFill>
                  <a:schemeClr val="tx1"/>
                </a:solidFill>
              </a:rPr>
              <a:t>We use functions to make our code more readable, avoid errors, and to be more productive. </a:t>
            </a:r>
            <a:endParaRPr sz="2000" dirty="0">
              <a:solidFill>
                <a:schemeClr val="tx1"/>
              </a:solidFill>
            </a:endParaRPr>
          </a:p>
          <a:p>
            <a:pPr marL="457200" lvl="0" indent="-342900" algn="l" rtl="0">
              <a:spcBef>
                <a:spcPts val="0"/>
              </a:spcBef>
              <a:spcAft>
                <a:spcPts val="0"/>
              </a:spcAft>
              <a:buSzPts val="1800"/>
              <a:buChar char="●"/>
            </a:pPr>
            <a:r>
              <a:rPr lang="en" sz="2000" dirty="0">
                <a:solidFill>
                  <a:schemeClr val="tx1"/>
                </a:solidFill>
              </a:rPr>
              <a:t>Having a long drawn out script can be hard to understand exactly what is happening.</a:t>
            </a:r>
            <a:endParaRPr sz="2000" dirty="0">
              <a:solidFill>
                <a:schemeClr val="tx1"/>
              </a:solidFill>
            </a:endParaRPr>
          </a:p>
          <a:p>
            <a:pPr marL="457200" lvl="0" indent="-342900" algn="l" rtl="0">
              <a:spcBef>
                <a:spcPts val="0"/>
              </a:spcBef>
              <a:spcAft>
                <a:spcPts val="0"/>
              </a:spcAft>
              <a:buSzPts val="1800"/>
              <a:buChar char="●"/>
            </a:pPr>
            <a:r>
              <a:rPr lang="en" sz="2000" dirty="0">
                <a:solidFill>
                  <a:schemeClr val="tx1"/>
                </a:solidFill>
              </a:rPr>
              <a:t>Statistically speaking, the more code you have to write, the more errors you will encounter and the longer it takes to finish.</a:t>
            </a:r>
            <a:endParaRPr sz="2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23212" y="67082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Syntax for Writing a Function</a:t>
            </a:r>
            <a:endParaRPr dirty="0"/>
          </a:p>
        </p:txBody>
      </p:sp>
      <p:sp>
        <p:nvSpPr>
          <p:cNvPr id="73" name="Google Shape;73;p16"/>
          <p:cNvSpPr txBox="1">
            <a:spLocks noGrp="1"/>
          </p:cNvSpPr>
          <p:nvPr>
            <p:ph type="body" idx="1"/>
          </p:nvPr>
        </p:nvSpPr>
        <p:spPr>
          <a:xfrm>
            <a:off x="623400" y="1370532"/>
            <a:ext cx="8320412"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50" b="1" dirty="0">
                <a:solidFill>
                  <a:schemeClr val="tx1"/>
                </a:solidFill>
                <a:latin typeface="Courier New"/>
                <a:ea typeface="Courier New"/>
                <a:cs typeface="Courier New"/>
                <a:sym typeface="Courier New"/>
              </a:rPr>
              <a:t>func_name &lt;- function (argument) {</a:t>
            </a:r>
            <a:endParaRPr sz="1850" b="1" dirty="0">
              <a:solidFill>
                <a:schemeClr val="tx1"/>
              </a:solidFill>
              <a:latin typeface="Courier New"/>
              <a:ea typeface="Courier New"/>
              <a:cs typeface="Courier New"/>
              <a:sym typeface="Courier New"/>
            </a:endParaRPr>
          </a:p>
          <a:p>
            <a:pPr marL="0" lvl="0" indent="0" algn="l" rtl="0">
              <a:spcBef>
                <a:spcPts val="1200"/>
              </a:spcBef>
              <a:spcAft>
                <a:spcPts val="0"/>
              </a:spcAft>
              <a:buNone/>
            </a:pPr>
            <a:r>
              <a:rPr lang="en" sz="1850" b="1" dirty="0">
                <a:solidFill>
                  <a:schemeClr val="tx1"/>
                </a:solidFill>
                <a:latin typeface="Courier New"/>
                <a:ea typeface="Courier New"/>
                <a:cs typeface="Courier New"/>
                <a:sym typeface="Courier New"/>
              </a:rPr>
              <a:t>statement</a:t>
            </a:r>
            <a:endParaRPr sz="1850" b="1" dirty="0">
              <a:solidFill>
                <a:schemeClr val="tx1"/>
              </a:solidFill>
              <a:latin typeface="Courier New"/>
              <a:ea typeface="Courier New"/>
              <a:cs typeface="Courier New"/>
              <a:sym typeface="Courier New"/>
            </a:endParaRPr>
          </a:p>
          <a:p>
            <a:pPr marL="203200" marR="203200" lvl="0" indent="0" algn="l" rtl="0">
              <a:spcBef>
                <a:spcPts val="1200"/>
              </a:spcBef>
              <a:spcAft>
                <a:spcPts val="0"/>
              </a:spcAft>
              <a:buClr>
                <a:schemeClr val="dk1"/>
              </a:buClr>
              <a:buSzPts val="1100"/>
              <a:buFont typeface="Arial"/>
              <a:buNone/>
            </a:pPr>
            <a:r>
              <a:rPr lang="en" sz="1850" b="1" dirty="0">
                <a:solidFill>
                  <a:schemeClr val="tx1"/>
                </a:solidFill>
                <a:latin typeface="Courier New"/>
                <a:ea typeface="Courier New"/>
                <a:cs typeface="Courier New"/>
                <a:sym typeface="Courier New"/>
              </a:rPr>
              <a:t>}</a:t>
            </a:r>
            <a:endParaRPr sz="1850" b="1" dirty="0">
              <a:solidFill>
                <a:schemeClr val="tx1"/>
              </a:solidFill>
              <a:latin typeface="Courier New"/>
              <a:ea typeface="Courier New"/>
              <a:cs typeface="Courier New"/>
              <a:sym typeface="Courier New"/>
            </a:endParaRPr>
          </a:p>
          <a:p>
            <a:pPr marL="0" lvl="0" indent="0" algn="l" rtl="0">
              <a:spcBef>
                <a:spcPts val="2100"/>
              </a:spcBef>
              <a:spcAft>
                <a:spcPts val="1200"/>
              </a:spcAft>
              <a:buNone/>
            </a:pPr>
            <a:endParaRPr dirty="0"/>
          </a:p>
        </p:txBody>
      </p:sp>
      <p:pic>
        <p:nvPicPr>
          <p:cNvPr id="74" name="Google Shape;74;p16"/>
          <p:cNvPicPr preferRelativeResize="0"/>
          <p:nvPr/>
        </p:nvPicPr>
        <p:blipFill>
          <a:blip r:embed="rId3">
            <a:alphaModFix/>
          </a:blip>
          <a:stretch>
            <a:fillRect/>
          </a:stretch>
        </p:blipFill>
        <p:spPr>
          <a:xfrm>
            <a:off x="1499443" y="2571750"/>
            <a:ext cx="7221345" cy="20138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126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Recall — </a:t>
            </a:r>
            <a:r>
              <a:rPr lang="en" sz="3200" b="1" dirty="0"/>
              <a:t>If Statement in a Function </a:t>
            </a:r>
            <a:endParaRPr sz="3200" b="1" dirty="0"/>
          </a:p>
          <a:p>
            <a:pPr marL="0" lvl="0" indent="0" algn="l" rtl="0">
              <a:spcBef>
                <a:spcPts val="0"/>
              </a:spcBef>
              <a:spcAft>
                <a:spcPts val="0"/>
              </a:spcAft>
              <a:buNone/>
            </a:pPr>
            <a:r>
              <a:rPr lang="en" dirty="0"/>
              <a:t> </a:t>
            </a:r>
            <a:endParaRPr dirty="0"/>
          </a:p>
        </p:txBody>
      </p:sp>
      <p:sp>
        <p:nvSpPr>
          <p:cNvPr id="80" name="Google Shape;80;p17"/>
          <p:cNvSpPr txBox="1">
            <a:spLocks noGrp="1"/>
          </p:cNvSpPr>
          <p:nvPr>
            <p:ph type="body" idx="1"/>
          </p:nvPr>
        </p:nvSpPr>
        <p:spPr>
          <a:xfrm>
            <a:off x="311700" y="803872"/>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600" b="1" dirty="0">
                <a:solidFill>
                  <a:schemeClr val="dk1"/>
                </a:solidFill>
              </a:rPr>
              <a:t>Rolling Dice         </a:t>
            </a:r>
            <a:endParaRPr sz="1600" b="1" dirty="0">
              <a:solidFill>
                <a:schemeClr val="dk1"/>
              </a:solidFill>
            </a:endParaRPr>
          </a:p>
          <a:p>
            <a:pPr marL="0" lvl="0" indent="0" algn="l" rtl="0">
              <a:spcBef>
                <a:spcPts val="1200"/>
              </a:spcBef>
              <a:spcAft>
                <a:spcPts val="0"/>
              </a:spcAft>
              <a:buNone/>
            </a:pPr>
            <a:r>
              <a:rPr lang="en" sz="1600" i="1" dirty="0">
                <a:solidFill>
                  <a:schemeClr val="dk1"/>
                </a:solidFill>
              </a:rPr>
              <a:t>Objective:</a:t>
            </a:r>
            <a:r>
              <a:rPr lang="en" sz="1600" dirty="0">
                <a:solidFill>
                  <a:schemeClr val="dk1"/>
                </a:solidFill>
              </a:rPr>
              <a:t> Create a function called </a:t>
            </a:r>
            <a:r>
              <a:rPr lang="en" sz="1600" i="1" dirty="0">
                <a:solidFill>
                  <a:srgbClr val="2E74B5"/>
                </a:solidFill>
              </a:rPr>
              <a:t>dice_roll()</a:t>
            </a:r>
            <a:r>
              <a:rPr lang="en" sz="1600" dirty="0">
                <a:solidFill>
                  <a:srgbClr val="2E74B5"/>
                </a:solidFill>
              </a:rPr>
              <a:t> </a:t>
            </a:r>
            <a:r>
              <a:rPr lang="en" sz="1600" dirty="0">
                <a:solidFill>
                  <a:schemeClr val="dk1"/>
                </a:solidFill>
              </a:rPr>
              <a:t>that takes no arguments and returns </a:t>
            </a:r>
            <a:r>
              <a:rPr lang="en" sz="1600" dirty="0">
                <a:solidFill>
                  <a:srgbClr val="00B050"/>
                </a:solidFill>
              </a:rPr>
              <a:t>“You Win”</a:t>
            </a:r>
            <a:r>
              <a:rPr lang="en" sz="1600" dirty="0">
                <a:solidFill>
                  <a:schemeClr val="dk1"/>
                </a:solidFill>
              </a:rPr>
              <a:t>, </a:t>
            </a:r>
            <a:r>
              <a:rPr lang="en" sz="1600" dirty="0">
                <a:solidFill>
                  <a:srgbClr val="00B050"/>
                </a:solidFill>
              </a:rPr>
              <a:t>“Draw”</a:t>
            </a:r>
            <a:r>
              <a:rPr lang="en" sz="1600" dirty="0">
                <a:solidFill>
                  <a:schemeClr val="dk1"/>
                </a:solidFill>
              </a:rPr>
              <a:t> or </a:t>
            </a:r>
            <a:r>
              <a:rPr lang="en" sz="1600" dirty="0">
                <a:solidFill>
                  <a:srgbClr val="00B050"/>
                </a:solidFill>
              </a:rPr>
              <a:t>“You lose”</a:t>
            </a:r>
            <a:r>
              <a:rPr lang="en" sz="1600" dirty="0">
                <a:solidFill>
                  <a:schemeClr val="dk1"/>
                </a:solidFill>
              </a:rPr>
              <a:t>.</a:t>
            </a:r>
            <a:endParaRPr sz="1600" dirty="0">
              <a:solidFill>
                <a:schemeClr val="dk1"/>
              </a:solidFill>
            </a:endParaRPr>
          </a:p>
          <a:p>
            <a:pPr marL="0" lvl="0" indent="0" algn="l" rtl="0">
              <a:spcBef>
                <a:spcPts val="1200"/>
              </a:spcBef>
              <a:spcAft>
                <a:spcPts val="0"/>
              </a:spcAft>
              <a:buNone/>
            </a:pPr>
            <a:r>
              <a:rPr lang="en" sz="1600" i="1" dirty="0">
                <a:solidFill>
                  <a:schemeClr val="dk1"/>
                </a:solidFill>
              </a:rPr>
              <a:t>Explanation:</a:t>
            </a:r>
            <a:r>
              <a:rPr lang="en" sz="1600" dirty="0">
                <a:solidFill>
                  <a:schemeClr val="dk1"/>
                </a:solidFill>
              </a:rPr>
              <a:t> The function simulates the roll of two fair dice. Each die can take a value from one to six. If the toss adds up to a value greater than seven the house wins. If the dice add up to seven or six there is a draw. If the dice add up to less than six you win.</a:t>
            </a:r>
            <a:endParaRPr sz="1600" dirty="0">
              <a:solidFill>
                <a:schemeClr val="dk1"/>
              </a:solidFill>
            </a:endParaRPr>
          </a:p>
          <a:p>
            <a:pPr marL="0" lvl="0" indent="0" algn="l" rtl="0">
              <a:spcBef>
                <a:spcPts val="1200"/>
              </a:spcBef>
              <a:spcAft>
                <a:spcPts val="0"/>
              </a:spcAft>
              <a:buClr>
                <a:schemeClr val="dk1"/>
              </a:buClr>
              <a:buSzPts val="1100"/>
              <a:buFont typeface="Arial"/>
              <a:buNone/>
            </a:pPr>
            <a:endParaRPr sz="1100" dirty="0">
              <a:solidFill>
                <a:schemeClr val="dk1"/>
              </a:solidFill>
            </a:endParaRPr>
          </a:p>
          <a:p>
            <a:pPr marL="0" lvl="0" indent="0" algn="l" rtl="0">
              <a:spcBef>
                <a:spcPts val="120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lgn="l" rtl="0">
              <a:spcBef>
                <a:spcPts val="1200"/>
              </a:spcBef>
              <a:spcAft>
                <a:spcPts val="0"/>
              </a:spcAft>
              <a:buClr>
                <a:schemeClr val="dk1"/>
              </a:buClr>
              <a:buSzPts val="1100"/>
              <a:buFont typeface="Arial"/>
              <a:buNone/>
            </a:pPr>
            <a:endParaRPr sz="1100" dirty="0">
              <a:solidFill>
                <a:schemeClr val="dk1"/>
              </a:solidFill>
            </a:endParaRPr>
          </a:p>
          <a:p>
            <a:pPr marL="0" lvl="0" indent="0" algn="l" rtl="0">
              <a:spcBef>
                <a:spcPts val="1200"/>
              </a:spcBef>
              <a:spcAft>
                <a:spcPts val="1200"/>
              </a:spcAft>
              <a:buNone/>
            </a:pPr>
            <a:endParaRPr dirty="0"/>
          </a:p>
        </p:txBody>
      </p:sp>
      <p:pic>
        <p:nvPicPr>
          <p:cNvPr id="81" name="Google Shape;81;p17"/>
          <p:cNvPicPr preferRelativeResize="0"/>
          <p:nvPr/>
        </p:nvPicPr>
        <p:blipFill>
          <a:blip r:embed="rId3">
            <a:alphaModFix/>
          </a:blip>
          <a:stretch>
            <a:fillRect/>
          </a:stretch>
        </p:blipFill>
        <p:spPr>
          <a:xfrm>
            <a:off x="1988983" y="2697392"/>
            <a:ext cx="5333652" cy="19316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5255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Recall - </a:t>
            </a:r>
            <a:r>
              <a:rPr lang="en" sz="3200" b="1" dirty="0"/>
              <a:t>For Loop in a Function</a:t>
            </a:r>
            <a:r>
              <a:rPr lang="en" sz="3200" dirty="0"/>
              <a:t> </a:t>
            </a:r>
            <a:endParaRPr sz="3200" dirty="0"/>
          </a:p>
        </p:txBody>
      </p:sp>
      <p:sp>
        <p:nvSpPr>
          <p:cNvPr id="87" name="Google Shape;87;p18"/>
          <p:cNvSpPr txBox="1">
            <a:spLocks noGrp="1"/>
          </p:cNvSpPr>
          <p:nvPr>
            <p:ph type="body" idx="1"/>
          </p:nvPr>
        </p:nvSpPr>
        <p:spPr>
          <a:xfrm>
            <a:off x="311700" y="785658"/>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 sz="700" dirty="0">
                <a:solidFill>
                  <a:schemeClr val="dk1"/>
                </a:solidFill>
              </a:rPr>
              <a:t> </a:t>
            </a:r>
            <a:r>
              <a:rPr lang="en" sz="1600" b="1" dirty="0">
                <a:solidFill>
                  <a:schemeClr val="dk1"/>
                </a:solidFill>
              </a:rPr>
              <a:t>Simulating Several Tosses</a:t>
            </a:r>
            <a:endParaRPr sz="1600" b="1" dirty="0">
              <a:solidFill>
                <a:schemeClr val="dk1"/>
              </a:solidFill>
            </a:endParaRPr>
          </a:p>
          <a:p>
            <a:pPr marL="0" lvl="0" indent="0" algn="l" rtl="0">
              <a:spcBef>
                <a:spcPts val="1200"/>
              </a:spcBef>
              <a:spcAft>
                <a:spcPts val="0"/>
              </a:spcAft>
              <a:buClr>
                <a:schemeClr val="dk1"/>
              </a:buClr>
              <a:buSzPts val="1100"/>
              <a:buFont typeface="Arial"/>
              <a:buNone/>
            </a:pPr>
            <a:r>
              <a:rPr lang="en" sz="1600" i="1" dirty="0">
                <a:solidFill>
                  <a:schemeClr val="dk1"/>
                </a:solidFill>
              </a:rPr>
              <a:t>Objective:</a:t>
            </a:r>
            <a:r>
              <a:rPr lang="en" sz="1600" dirty="0">
                <a:solidFill>
                  <a:schemeClr val="dk1"/>
                </a:solidFill>
              </a:rPr>
              <a:t> Create a function called </a:t>
            </a:r>
            <a:r>
              <a:rPr lang="en" sz="1600" i="1" dirty="0">
                <a:solidFill>
                  <a:srgbClr val="0070C0"/>
                </a:solidFill>
              </a:rPr>
              <a:t>dice_roll_results()</a:t>
            </a:r>
            <a:r>
              <a:rPr lang="en" sz="1600" dirty="0">
                <a:solidFill>
                  <a:schemeClr val="dk1"/>
                </a:solidFill>
              </a:rPr>
              <a:t> that takes a single argument called </a:t>
            </a:r>
            <a:r>
              <a:rPr lang="en" sz="1600" i="1" dirty="0">
                <a:solidFill>
                  <a:srgbClr val="0070C0"/>
                </a:solidFill>
              </a:rPr>
              <a:t>times</a:t>
            </a:r>
            <a:r>
              <a:rPr lang="en" sz="1600" dirty="0">
                <a:solidFill>
                  <a:schemeClr val="dk1"/>
                </a:solidFill>
              </a:rPr>
              <a:t>. The function should return a vector of results obtained from the </a:t>
            </a:r>
            <a:r>
              <a:rPr lang="en" sz="1600" i="1" dirty="0">
                <a:solidFill>
                  <a:srgbClr val="0070C0"/>
                </a:solidFill>
              </a:rPr>
              <a:t>dice_roll()</a:t>
            </a:r>
            <a:r>
              <a:rPr lang="en" sz="1600" dirty="0">
                <a:solidFill>
                  <a:schemeClr val="dk1"/>
                </a:solidFill>
              </a:rPr>
              <a:t> function. The length of the vector should be </a:t>
            </a:r>
            <a:r>
              <a:rPr lang="en" sz="1600" i="1" dirty="0">
                <a:solidFill>
                  <a:srgbClr val="0070C0"/>
                </a:solidFill>
              </a:rPr>
              <a:t>times</a:t>
            </a:r>
            <a:r>
              <a:rPr lang="en" sz="1600" dirty="0">
                <a:solidFill>
                  <a:schemeClr val="dk1"/>
                </a:solidFill>
              </a:rPr>
              <a:t>.</a:t>
            </a:r>
            <a:endParaRPr sz="1600" dirty="0">
              <a:solidFill>
                <a:schemeClr val="dk1"/>
              </a:solidFill>
            </a:endParaRPr>
          </a:p>
          <a:p>
            <a:pPr marL="0" lvl="0" indent="0" algn="l" rtl="0">
              <a:spcBef>
                <a:spcPts val="1200"/>
              </a:spcBef>
              <a:spcAft>
                <a:spcPts val="0"/>
              </a:spcAft>
              <a:buNone/>
            </a:pPr>
            <a:r>
              <a:rPr lang="en" sz="1600" i="1" dirty="0">
                <a:solidFill>
                  <a:schemeClr val="dk1"/>
                </a:solidFill>
              </a:rPr>
              <a:t>Explanation:</a:t>
            </a:r>
            <a:r>
              <a:rPr lang="en" sz="1600" dirty="0">
                <a:solidFill>
                  <a:schemeClr val="dk1"/>
                </a:solidFill>
              </a:rPr>
              <a:t> The new function should call the function generated in the last slide. The user will provide the number of times they want to roll the dice and the function should return the results (“You Win”, “Draw”, “You Lose”) in a vector of size </a:t>
            </a:r>
            <a:r>
              <a:rPr lang="en" sz="1600" i="1" dirty="0">
                <a:solidFill>
                  <a:srgbClr val="0070C0"/>
                </a:solidFill>
              </a:rPr>
              <a:t>times</a:t>
            </a:r>
            <a:r>
              <a:rPr lang="en" sz="1600" dirty="0">
                <a:solidFill>
                  <a:schemeClr val="dk1"/>
                </a:solidFill>
              </a:rPr>
              <a:t>. Try times =10</a:t>
            </a:r>
            <a:endParaRPr sz="1600" dirty="0">
              <a:solidFill>
                <a:schemeClr val="dk1"/>
              </a:solidFill>
            </a:endParaRPr>
          </a:p>
          <a:p>
            <a:pPr marL="0" lvl="0" indent="0" algn="l" rtl="0">
              <a:spcBef>
                <a:spcPts val="1200"/>
              </a:spcBef>
              <a:spcAft>
                <a:spcPts val="0"/>
              </a:spcAft>
              <a:buNone/>
            </a:pPr>
            <a:endParaRPr sz="1100" dirty="0">
              <a:solidFill>
                <a:schemeClr val="dk1"/>
              </a:solidFill>
            </a:endParaRPr>
          </a:p>
          <a:p>
            <a:pPr marL="0" lvl="0" indent="0" algn="l" rtl="0">
              <a:spcBef>
                <a:spcPts val="1200"/>
              </a:spcBef>
              <a:spcAft>
                <a:spcPts val="0"/>
              </a:spcAft>
              <a:buClr>
                <a:schemeClr val="dk1"/>
              </a:buClr>
              <a:buSzPts val="1100"/>
              <a:buFont typeface="Arial"/>
              <a:buNone/>
            </a:pPr>
            <a:endParaRPr sz="1100" dirty="0">
              <a:solidFill>
                <a:schemeClr val="dk1"/>
              </a:solidFill>
            </a:endParaRPr>
          </a:p>
          <a:p>
            <a:pPr marL="0" lvl="0" indent="0" algn="l" rtl="0">
              <a:spcBef>
                <a:spcPts val="1200"/>
              </a:spcBef>
              <a:spcAft>
                <a:spcPts val="1200"/>
              </a:spcAft>
              <a:buNone/>
            </a:pPr>
            <a:endParaRPr dirty="0"/>
          </a:p>
        </p:txBody>
      </p:sp>
      <p:pic>
        <p:nvPicPr>
          <p:cNvPr id="88" name="Google Shape;88;p18"/>
          <p:cNvPicPr preferRelativeResize="0"/>
          <p:nvPr/>
        </p:nvPicPr>
        <p:blipFill>
          <a:blip r:embed="rId3">
            <a:alphaModFix/>
          </a:blip>
          <a:stretch>
            <a:fillRect/>
          </a:stretch>
        </p:blipFill>
        <p:spPr>
          <a:xfrm>
            <a:off x="2562140" y="2945449"/>
            <a:ext cx="3853528" cy="174549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Effect transition="in" filter="fade">
                                      <p:cBhvr>
                                        <p:cTn id="9"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623400" y="57820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return()</a:t>
            </a:r>
            <a:endParaRPr b="1" dirty="0"/>
          </a:p>
        </p:txBody>
      </p:sp>
      <p:sp>
        <p:nvSpPr>
          <p:cNvPr id="94" name="Google Shape;94;p19"/>
          <p:cNvSpPr txBox="1">
            <a:spLocks noGrp="1"/>
          </p:cNvSpPr>
          <p:nvPr>
            <p:ph type="body" idx="1"/>
          </p:nvPr>
        </p:nvSpPr>
        <p:spPr>
          <a:xfrm>
            <a:off x="541625" y="1350395"/>
            <a:ext cx="7702310" cy="282928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dirty="0"/>
              <a:t>Returns a SINGLE object</a:t>
            </a:r>
            <a:endParaRPr sz="1800" dirty="0"/>
          </a:p>
          <a:p>
            <a:pPr marL="457200" lvl="0" indent="-342900" algn="l" rtl="0">
              <a:spcBef>
                <a:spcPts val="1200"/>
              </a:spcBef>
              <a:spcAft>
                <a:spcPts val="0"/>
              </a:spcAft>
              <a:buSzPts val="1800"/>
              <a:buChar char="●"/>
            </a:pPr>
            <a:r>
              <a:rPr lang="en" sz="1800" dirty="0"/>
              <a:t>R will return the last output of a function </a:t>
            </a:r>
            <a:endParaRPr sz="1800" dirty="0"/>
          </a:p>
          <a:p>
            <a:pPr marL="457200" lvl="0" indent="-342900" algn="l" rtl="0">
              <a:spcBef>
                <a:spcPts val="1200"/>
              </a:spcBef>
              <a:spcAft>
                <a:spcPts val="0"/>
              </a:spcAft>
              <a:buSzPts val="1800"/>
              <a:buChar char="●"/>
            </a:pPr>
            <a:r>
              <a:rPr lang="en" sz="1800" dirty="0"/>
              <a:t>Makes R code easier to understand - good practice even if unnecessary </a:t>
            </a:r>
            <a:endParaRPr sz="1800" dirty="0"/>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765182" y="589493"/>
            <a:ext cx="5806602"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Empty parameter example</a:t>
            </a:r>
            <a:endParaRPr b="1" dirty="0"/>
          </a:p>
        </p:txBody>
      </p:sp>
      <p:sp>
        <p:nvSpPr>
          <p:cNvPr id="100" name="Google Shape;100;p20"/>
          <p:cNvSpPr txBox="1">
            <a:spLocks noGrp="1"/>
          </p:cNvSpPr>
          <p:nvPr>
            <p:ph type="body" idx="1"/>
          </p:nvPr>
        </p:nvSpPr>
        <p:spPr>
          <a:xfrm>
            <a:off x="765182" y="1345762"/>
            <a:ext cx="5657919"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800" b="1" dirty="0">
                <a:latin typeface="Courier New" panose="02070309020205020404" pitchFamily="49" charset="0"/>
                <a:ea typeface="Courier New"/>
                <a:cs typeface="Courier New" panose="02070309020205020404" pitchFamily="49" charset="0"/>
                <a:sym typeface="Courier New"/>
              </a:rPr>
              <a:t>helpme &lt;- function(){</a:t>
            </a:r>
            <a:endParaRPr sz="1800" b="1"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1200"/>
              </a:spcBef>
              <a:spcAft>
                <a:spcPts val="0"/>
              </a:spcAft>
              <a:buClr>
                <a:schemeClr val="dk1"/>
              </a:buClr>
              <a:buSzPts val="1100"/>
              <a:buFont typeface="Arial"/>
              <a:buNone/>
            </a:pPr>
            <a:r>
              <a:rPr lang="en" sz="1800" b="1" dirty="0">
                <a:latin typeface="Courier New" panose="02070309020205020404" pitchFamily="49" charset="0"/>
                <a:ea typeface="Courier New"/>
                <a:cs typeface="Courier New" panose="02070309020205020404" pitchFamily="49" charset="0"/>
                <a:sym typeface="Courier New"/>
              </a:rPr>
              <a:t>  print("You're amazing, sweetie!!!")</a:t>
            </a:r>
            <a:endParaRPr sz="1800" b="1"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1200"/>
              </a:spcBef>
              <a:spcAft>
                <a:spcPts val="0"/>
              </a:spcAft>
              <a:buClr>
                <a:schemeClr val="dk1"/>
              </a:buClr>
              <a:buSzPts val="1100"/>
              <a:buFont typeface="Arial"/>
              <a:buNone/>
            </a:pPr>
            <a:r>
              <a:rPr lang="en" sz="1800" b="1" dirty="0">
                <a:latin typeface="Courier New" panose="02070309020205020404" pitchFamily="49" charset="0"/>
                <a:ea typeface="Courier New"/>
                <a:cs typeface="Courier New" panose="02070309020205020404" pitchFamily="49" charset="0"/>
                <a:sym typeface="Courier New"/>
              </a:rPr>
              <a:t>}</a:t>
            </a:r>
          </a:p>
          <a:p>
            <a:pPr marL="0" lvl="0" indent="0" algn="l" rtl="0">
              <a:spcBef>
                <a:spcPts val="1200"/>
              </a:spcBef>
              <a:spcAft>
                <a:spcPts val="0"/>
              </a:spcAft>
              <a:buClr>
                <a:schemeClr val="dk1"/>
              </a:buClr>
              <a:buSzPts val="1100"/>
              <a:buFont typeface="Arial"/>
              <a:buNone/>
            </a:pPr>
            <a:endParaRPr sz="1800" b="1"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1200"/>
              </a:spcBef>
              <a:spcAft>
                <a:spcPts val="0"/>
              </a:spcAft>
              <a:buClr>
                <a:schemeClr val="dk1"/>
              </a:buClr>
              <a:buSzPts val="1100"/>
              <a:buFont typeface="Arial"/>
              <a:buNone/>
            </a:pPr>
            <a:r>
              <a:rPr lang="en" sz="1800" b="1" dirty="0">
                <a:latin typeface="Courier New" panose="02070309020205020404" pitchFamily="49" charset="0"/>
                <a:ea typeface="Courier New"/>
                <a:cs typeface="Courier New" panose="02070309020205020404" pitchFamily="49" charset="0"/>
                <a:sym typeface="Courier New"/>
              </a:rPr>
              <a:t>helpme()</a:t>
            </a:r>
            <a:endParaRPr sz="1800" b="1"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1200"/>
              </a:spcBef>
              <a:spcAft>
                <a:spcPts val="1200"/>
              </a:spcAft>
              <a:buNone/>
            </a:pPr>
            <a:r>
              <a:rPr lang="en" sz="1800" b="1" dirty="0">
                <a:latin typeface="Courier New" panose="02070309020205020404" pitchFamily="49" charset="0"/>
                <a:ea typeface="Courier New"/>
                <a:cs typeface="Courier New" panose="02070309020205020404" pitchFamily="49" charset="0"/>
                <a:sym typeface="Courier New"/>
              </a:rPr>
              <a:t>&gt; “You’re amazing, sweetie!!!”</a:t>
            </a:r>
            <a:endParaRPr sz="1800" b="1" dirty="0">
              <a:latin typeface="Courier New" panose="02070309020205020404" pitchFamily="49" charset="0"/>
              <a:ea typeface="Courier New"/>
              <a:cs typeface="Courier New" panose="02070309020205020404" pitchFamily="49" charset="0"/>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0">
                                            <p:txEl>
                                              <p:pRg st="5" end="5"/>
                                            </p:txEl>
                                          </p:spTgt>
                                        </p:tgtEl>
                                        <p:attrNameLst>
                                          <p:attrName>style.visibility</p:attrName>
                                        </p:attrNameLst>
                                      </p:cBhvr>
                                      <p:to>
                                        <p:strVal val="visible"/>
                                      </p:to>
                                    </p:set>
                                    <p:animEffect transition="in" filter="circle(in)">
                                      <p:cBhvr>
                                        <p:cTn id="7" dur="1250"/>
                                        <p:tgtEl>
                                          <p:spTgt spid="1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847492" y="645748"/>
            <a:ext cx="6364163"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Parameter example</a:t>
            </a:r>
            <a:endParaRPr b="1" dirty="0"/>
          </a:p>
        </p:txBody>
      </p:sp>
      <p:sp>
        <p:nvSpPr>
          <p:cNvPr id="106" name="Google Shape;106;p21"/>
          <p:cNvSpPr txBox="1">
            <a:spLocks noGrp="1"/>
          </p:cNvSpPr>
          <p:nvPr>
            <p:ph type="body" idx="1"/>
          </p:nvPr>
        </p:nvSpPr>
        <p:spPr>
          <a:xfrm>
            <a:off x="847492" y="1367883"/>
            <a:ext cx="6851707" cy="34120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770"/>
              <a:buFont typeface="Arial"/>
              <a:buNone/>
            </a:pPr>
            <a:r>
              <a:rPr lang="en" sz="1600" b="1" dirty="0">
                <a:latin typeface="Courier New" panose="02070309020205020404" pitchFamily="49" charset="0"/>
                <a:ea typeface="Courier New"/>
                <a:cs typeface="Courier New" panose="02070309020205020404" pitchFamily="49" charset="0"/>
                <a:sym typeface="Courier New"/>
              </a:rPr>
              <a:t>DoctorProfessorRachelChung &lt;- readline(prompt = "Enter any number between 1 to 10 : ")</a:t>
            </a:r>
            <a:endParaRPr sz="1600" b="1"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1200"/>
              </a:spcBef>
              <a:spcAft>
                <a:spcPts val="0"/>
              </a:spcAft>
              <a:buClr>
                <a:schemeClr val="dk1"/>
              </a:buClr>
              <a:buSzPts val="770"/>
              <a:buFont typeface="Arial"/>
              <a:buNone/>
            </a:pPr>
            <a:r>
              <a:rPr lang="en" sz="1600" b="1" dirty="0">
                <a:latin typeface="Courier New" panose="02070309020205020404" pitchFamily="49" charset="0"/>
                <a:ea typeface="Courier New"/>
                <a:cs typeface="Courier New" panose="02070309020205020404" pitchFamily="49" charset="0"/>
                <a:sym typeface="Courier New"/>
              </a:rPr>
              <a:t>ratemyprof &lt;- function(n){</a:t>
            </a:r>
            <a:endParaRPr sz="1600" b="1"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1200"/>
              </a:spcBef>
              <a:spcAft>
                <a:spcPts val="0"/>
              </a:spcAft>
              <a:buClr>
                <a:schemeClr val="dk1"/>
              </a:buClr>
              <a:buSzPts val="770"/>
              <a:buFont typeface="Arial"/>
              <a:buNone/>
            </a:pPr>
            <a:r>
              <a:rPr lang="en" sz="1600" b="1" dirty="0">
                <a:latin typeface="Courier New" panose="02070309020205020404" pitchFamily="49" charset="0"/>
                <a:ea typeface="Courier New"/>
                <a:cs typeface="Courier New" panose="02070309020205020404" pitchFamily="49" charset="0"/>
                <a:sym typeface="Courier New"/>
              </a:rPr>
              <a:t>  if (n != 10){print("Incorrect, your professor is amazing!!!")}</a:t>
            </a:r>
            <a:endParaRPr sz="1600" b="1"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1200"/>
              </a:spcBef>
              <a:spcAft>
                <a:spcPts val="0"/>
              </a:spcAft>
              <a:buClr>
                <a:schemeClr val="dk1"/>
              </a:buClr>
              <a:buSzPts val="770"/>
              <a:buFont typeface="Arial"/>
              <a:buNone/>
            </a:pPr>
            <a:r>
              <a:rPr lang="en" sz="1600" b="1" dirty="0">
                <a:latin typeface="Courier New" panose="02070309020205020404" pitchFamily="49" charset="0"/>
                <a:ea typeface="Courier New"/>
                <a:cs typeface="Courier New" panose="02070309020205020404" pitchFamily="49" charset="0"/>
                <a:sym typeface="Courier New"/>
              </a:rPr>
              <a:t>  else{print("Your professor is 10/10!!!")}</a:t>
            </a:r>
            <a:endParaRPr sz="1600" b="1"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1200"/>
              </a:spcBef>
              <a:spcAft>
                <a:spcPts val="0"/>
              </a:spcAft>
              <a:buClr>
                <a:schemeClr val="dk1"/>
              </a:buClr>
              <a:buSzPts val="770"/>
              <a:buFont typeface="Arial"/>
              <a:buNone/>
            </a:pPr>
            <a:r>
              <a:rPr lang="en" sz="1600" b="1" dirty="0">
                <a:latin typeface="Courier New" panose="02070309020205020404" pitchFamily="49" charset="0"/>
                <a:ea typeface="Courier New"/>
                <a:cs typeface="Courier New" panose="02070309020205020404" pitchFamily="49" charset="0"/>
                <a:sym typeface="Courier New"/>
              </a:rPr>
              <a:t>}</a:t>
            </a:r>
            <a:endParaRPr sz="1600" b="1"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1200"/>
              </a:spcBef>
              <a:spcAft>
                <a:spcPts val="0"/>
              </a:spcAft>
              <a:buClr>
                <a:schemeClr val="dk1"/>
              </a:buClr>
              <a:buSzPts val="770"/>
              <a:buFont typeface="Arial"/>
              <a:buNone/>
            </a:pPr>
            <a:r>
              <a:rPr lang="en" sz="1600" b="1" dirty="0">
                <a:latin typeface="Courier New" panose="02070309020205020404" pitchFamily="49" charset="0"/>
                <a:ea typeface="Courier New"/>
                <a:cs typeface="Courier New" panose="02070309020205020404" pitchFamily="49" charset="0"/>
                <a:sym typeface="Courier New"/>
              </a:rPr>
              <a:t>ratemyprof(DoctorProfessorRachelChung)</a:t>
            </a:r>
            <a:endParaRPr sz="1600" b="1"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1200"/>
              </a:spcBef>
              <a:spcAft>
                <a:spcPts val="1200"/>
              </a:spcAft>
              <a:buSzPts val="770"/>
              <a:buNone/>
            </a:pPr>
            <a:endParaRPr sz="1200" dirty="0">
              <a:latin typeface="Courier New" panose="02070309020205020404" pitchFamily="49" charset="0"/>
              <a:cs typeface="Courier New" panose="02070309020205020404" pitchFamily="49" charset="0"/>
            </a:endParaRP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135</TotalTime>
  <Words>1203</Words>
  <Application>Microsoft Office PowerPoint</Application>
  <PresentationFormat>On-screen Show (16:9)</PresentationFormat>
  <Paragraphs>104</Paragraphs>
  <Slides>22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Retrospect</vt:lpstr>
      <vt:lpstr> FUNCTION IN R</vt:lpstr>
      <vt:lpstr>Agenda </vt:lpstr>
      <vt:lpstr>What is a function and why do we use them?</vt:lpstr>
      <vt:lpstr>Syntax for Writing a Function</vt:lpstr>
      <vt:lpstr>Recall — If Statement in a Function   </vt:lpstr>
      <vt:lpstr>Recall - For Loop in a Function </vt:lpstr>
      <vt:lpstr>return()</vt:lpstr>
      <vt:lpstr>Empty parameter example</vt:lpstr>
      <vt:lpstr>Parameter example</vt:lpstr>
      <vt:lpstr>Using return()</vt:lpstr>
      <vt:lpstr>Good rules to follow</vt:lpstr>
      <vt:lpstr>Things to avoid</vt:lpstr>
      <vt:lpstr>Bugs!</vt:lpstr>
      <vt:lpstr>Another bug!</vt:lpstr>
      <vt:lpstr>Exercise: 4-15</vt:lpstr>
      <vt:lpstr>PowerPoint Presentation</vt:lpstr>
      <vt:lpstr>PowerPoint Presentation</vt:lpstr>
      <vt:lpstr>PowerPoint Presentation</vt:lpstr>
      <vt:lpstr>PowerPoint Presentation</vt:lpstr>
      <vt:lpstr>PowerPoint Presentation</vt:lpstr>
      <vt:lpstr>PowerPoint Presentation</vt:lpstr>
      <vt:lpstr>Poll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 IN R</dc:title>
  <dc:creator>Jill Maguire</dc:creator>
  <cp:lastModifiedBy>Jill Maguire</cp:lastModifiedBy>
  <cp:revision>12</cp:revision>
  <dcterms:modified xsi:type="dcterms:W3CDTF">2022-02-02T16:32:06Z</dcterms:modified>
</cp:coreProperties>
</file>