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6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9D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F6837-D5DF-E4FA-8DD3-DB5827C58D38}" v="392" dt="2022-11-04T06:48:07.819"/>
    <p1510:client id="{BDDDF576-0E78-7965-91AC-721897C2D8F7}" v="1536" dt="2022-11-04T06:54:55.083"/>
    <p1510:client id="{D980B69D-FF39-3544-8F96-2C7EBE995F55}" v="946" dt="2022-11-04T07:06:01.914"/>
    <p1510:client id="{EB9C2A19-1936-0D91-CBD1-C40B4251019F}" v="49" dt="2022-11-04T06:19:00.362"/>
    <p1510:client id="{EE008C4E-6C5B-45A9-8F80-05E0AB793998}" v="85" dt="2022-11-04T04:45:00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E973E3DC-C31B-B94E-8EA1-A406015B916D}" type="datetimeFigureOut">
              <a:rPr kumimoji="1" lang="ko-Kore-KR" altLang="en-US" smtClean="0"/>
              <a:pPr/>
              <a:t>11/03/2022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209CEE63-2D53-FE46-A88A-4EAB665DE109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811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7ddb56b3e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7ddb56b3ed_0_115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00" cy="26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7ddb56b3ed_0_115:notes"/>
          <p:cNvSpPr txBox="1">
            <a:spLocks noGrp="1"/>
          </p:cNvSpPr>
          <p:nvPr>
            <p:ph type="sldNum" idx="12"/>
          </p:nvPr>
        </p:nvSpPr>
        <p:spPr>
          <a:xfrm>
            <a:off x="5622925" y="6456363"/>
            <a:ext cx="43020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7ddb56b3e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7ddb56b3ed_0_115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00" cy="26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7ddb56b3ed_0_115:notes"/>
          <p:cNvSpPr txBox="1">
            <a:spLocks noGrp="1"/>
          </p:cNvSpPr>
          <p:nvPr>
            <p:ph type="sldNum" idx="12"/>
          </p:nvPr>
        </p:nvSpPr>
        <p:spPr>
          <a:xfrm>
            <a:off x="5622925" y="6456363"/>
            <a:ext cx="43020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599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7ddb56b3ed_0_843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17ddb56b3ed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7ddb56b3ed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17ddb56b3ed_0_435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00" cy="26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17ddb56b3ed_0_435:notes"/>
          <p:cNvSpPr txBox="1">
            <a:spLocks noGrp="1"/>
          </p:cNvSpPr>
          <p:nvPr>
            <p:ph type="sldNum" idx="12"/>
          </p:nvPr>
        </p:nvSpPr>
        <p:spPr>
          <a:xfrm>
            <a:off x="5622925" y="6456363"/>
            <a:ext cx="43020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7ddb56b3ed_0_855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17ddb56b3ed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7ddb56b3ed_0_855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17ddb56b3ed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336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15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5:notes"/>
          <p:cNvSpPr txBox="1">
            <a:spLocks noGrp="1"/>
          </p:cNvSpPr>
          <p:nvPr>
            <p:ph type="sldNum" idx="12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 txBox="1">
            <a:spLocks noGrp="1"/>
          </p:cNvSpPr>
          <p:nvPr>
            <p:ph type="sldNum" idx="12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 txBox="1">
            <a:spLocks noGrp="1"/>
          </p:cNvSpPr>
          <p:nvPr>
            <p:ph type="sldNum" idx="12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FA9A7-B9BA-DC63-B600-9D4A8C9BA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0316F-26AD-0099-B535-6E9DF9A2E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25558-2083-F339-E982-6E4AE51C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F3F-CDBA-0B43-ADCA-591763A7992C}" type="datetimeFigureOut">
              <a:rPr kumimoji="1" lang="ko-Kore-KR" altLang="en-US" smtClean="0"/>
              <a:t>11/03/2022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A5B4E-92B7-4A28-B4EC-773BB42C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4F49C-DB34-D2A5-47A9-D3A6A03D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BAB9-72A4-1740-9648-160ADA016A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620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904E0-3D2F-C2AF-CC36-19088191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822B3-2A0F-8669-96B6-AECE946E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46064-EA5F-57B1-C79D-9FEB442D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F3F-CDBA-0B43-ADCA-591763A7992C}" type="datetimeFigureOut">
              <a:rPr kumimoji="1" lang="ko-Kore-KR" altLang="en-US" smtClean="0"/>
              <a:t>11/03/2022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DBF07-CAF3-4FDB-CECC-B2FA02A4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334E0-D3DC-2345-6C4B-29FC75D0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BAB9-72A4-1740-9648-160ADA016A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728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569C27-B007-E85E-80D1-7A4DFAFCA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74D226-9883-A0F4-B504-18D10E231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BFC7C-7306-FEE4-BE67-DE6D58ED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F3F-CDBA-0B43-ADCA-591763A7992C}" type="datetimeFigureOut">
              <a:rPr kumimoji="1" lang="ko-Kore-KR" altLang="en-US" smtClean="0"/>
              <a:t>11/03/2022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D77D3-37AC-F923-490F-BDE101AB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D7589-4904-60E7-6FB1-DA3ADE2B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BAB9-72A4-1740-9648-160ADA016A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71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95935-7190-F8FE-8B75-E4D5B194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95384-39ED-6625-5D90-626B62328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73BE3-9A97-8592-E1AD-02EBF1D6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F3F-CDBA-0B43-ADCA-591763A7992C}" type="datetimeFigureOut">
              <a:rPr kumimoji="1" lang="ko-Kore-KR" altLang="en-US" smtClean="0"/>
              <a:t>11/03/2022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4C273-EF13-0321-60A6-F30148C0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A4B91-87E9-A842-E34A-48D5AF50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BAB9-72A4-1740-9648-160ADA016A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690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F61B3-D804-1837-0422-4A752AEB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B934E-E290-108F-9C33-A558EE2F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92061-6DB8-D8F9-D7D0-955D5661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F3F-CDBA-0B43-ADCA-591763A7992C}" type="datetimeFigureOut">
              <a:rPr kumimoji="1" lang="ko-Kore-KR" altLang="en-US" smtClean="0"/>
              <a:t>11/03/2022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FF5AE-34BD-A5F8-1E53-6B874C4F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7EA8E-A892-6477-6DFD-04CA9CD3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BAB9-72A4-1740-9648-160ADA016A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634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35468-5D30-BAD5-D0FF-55F1AE36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7CF91-60BA-2771-EB3C-4C30FEFCA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681AD-A405-2C4A-A3E4-0D4BF6B15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D6EF7-03E1-5762-72FE-B4F6A54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F3F-CDBA-0B43-ADCA-591763A7992C}" type="datetimeFigureOut">
              <a:rPr kumimoji="1" lang="ko-Kore-KR" altLang="en-US" smtClean="0"/>
              <a:t>11/03/2022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40E08-5D27-D464-B80C-DF8CB346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7E055-1F56-AF83-7832-E7D456FE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BAB9-72A4-1740-9648-160ADA016A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400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CCA84-D0AC-2C9A-D031-FD788457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3C0F8-7986-7126-9938-94FC2CE2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79A46-D4A2-0483-D6F2-3C337D3A1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7DDD47-C2FE-5762-6A61-B2FC87972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7C02D5-23D5-68E1-9053-FF3674E6D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B6232C-DE0F-52F2-CC53-750A1B04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F3F-CDBA-0B43-ADCA-591763A7992C}" type="datetimeFigureOut">
              <a:rPr kumimoji="1" lang="ko-Kore-KR" altLang="en-US" smtClean="0"/>
              <a:t>11/03/2022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766FB2-C147-AAA0-372C-2564CA40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E0E477-1F44-630F-4335-FB03D1EB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BAB9-72A4-1740-9648-160ADA016A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503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1F49A-04D8-AE74-F4C2-94FAE314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3113BA-766B-D84F-9EE1-E85337BD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F3F-CDBA-0B43-ADCA-591763A7992C}" type="datetimeFigureOut">
              <a:rPr kumimoji="1" lang="ko-Kore-KR" altLang="en-US" smtClean="0"/>
              <a:t>11/03/2022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951B9A-6E8F-7447-0A90-8477E04C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75469B-A929-B148-8248-D58BF4E6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BAB9-72A4-1740-9648-160ADA016A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581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94B55D-EB7D-9BAB-795E-A87749E4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F3F-CDBA-0B43-ADCA-591763A7992C}" type="datetimeFigureOut">
              <a:rPr kumimoji="1" lang="ko-Kore-KR" altLang="en-US" smtClean="0"/>
              <a:t>11/03/2022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E3EF2C-40D2-4A3A-B0F0-153CB88E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1E468-E810-4790-DD4D-98F150BA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BAB9-72A4-1740-9648-160ADA016A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480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BB0E3-651F-E96D-AD71-9549DF59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CDCEA-E0FC-7163-3EC6-45A3108B6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7218AB-2CF4-D4E8-141E-AD275B6AB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F6EC8-6A67-E02B-C67C-80767EBE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F3F-CDBA-0B43-ADCA-591763A7992C}" type="datetimeFigureOut">
              <a:rPr kumimoji="1" lang="ko-Kore-KR" altLang="en-US" smtClean="0"/>
              <a:t>11/03/2022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448E0-5144-D6C8-F314-DDF43D75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0F2B10-C561-0474-3ECF-49C952B9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BAB9-72A4-1740-9648-160ADA016A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568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7455-3E3F-C31A-C02B-461FA43A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0B50DD-37D7-7821-6115-0E409FA01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563E6B-BAC5-0D34-E59A-20C4BE77A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71975-130B-9FD0-02DD-3E3E0A28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F3F-CDBA-0B43-ADCA-591763A7992C}" type="datetimeFigureOut">
              <a:rPr kumimoji="1" lang="ko-Kore-KR" altLang="en-US" smtClean="0"/>
              <a:t>11/03/2022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5EA6A-AA65-408F-0289-2DB26385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BC904-79FD-6AA3-9481-E15FB736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BAB9-72A4-1740-9648-160ADA016A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967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68A0F8-F5B4-C8D8-05E9-382C5E56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341B7-7BC5-A9D6-CED8-B08C68F79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0140A-E54C-A6DB-4525-958686C87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60F74F3F-CDBA-0B43-ADCA-591763A7992C}" type="datetimeFigureOut">
              <a:rPr kumimoji="1" lang="ko-Kore-KR" altLang="en-US" smtClean="0"/>
              <a:pPr/>
              <a:t>11/03/2022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04C0B-9E54-243E-2215-FB5B36740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19964-58C3-FF3F-2454-D0BD232EE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AB12BAB9-72A4-1740-9648-160ADA016ADB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24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algun Gothic" panose="020B0503020000020004" pitchFamily="34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841827" y="5054545"/>
            <a:ext cx="7402286" cy="86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u="none" strike="noStrike" cap="none" err="1">
                <a:solidFill>
                  <a:schemeClr val="lt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DatArchive</a:t>
            </a:r>
            <a:endParaRPr lang="en-US" sz="1800" u="none" strike="noStrike" cap="none">
              <a:solidFill>
                <a:schemeClr val="lt1"/>
              </a:solidFill>
              <a:latin typeface="Malgun Gothic"/>
              <a:ea typeface="Malgun Gothic" panose="020B0503020000020004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11331501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03.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클래스별</a:t>
            </a: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불균형</a:t>
            </a: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해소</a:t>
            </a: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–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해소</a:t>
            </a: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후</a:t>
            </a: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분포</a:t>
            </a: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시각화</a:t>
            </a:r>
            <a:endParaRPr>
              <a:latin typeface="Malgun Gothic"/>
            </a:endParaRPr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755" y="2091549"/>
            <a:ext cx="5515233" cy="407098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graphicFrame>
        <p:nvGraphicFramePr>
          <p:cNvPr id="205" name="Google Shape;205;p11"/>
          <p:cNvGraphicFramePr/>
          <p:nvPr>
            <p:extLst>
              <p:ext uri="{D42A27DB-BD31-4B8C-83A1-F6EECF244321}">
                <p14:modId xmlns:p14="http://schemas.microsoft.com/office/powerpoint/2010/main" val="3780269712"/>
              </p:ext>
            </p:extLst>
          </p:nvPr>
        </p:nvGraphicFramePr>
        <p:xfrm>
          <a:off x="7698259" y="2236867"/>
          <a:ext cx="3402200" cy="3802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40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kern="1200" cap="none" err="1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클래스</a:t>
                      </a:r>
                      <a:endParaRPr sz="1600" b="1" u="none" strike="noStrike" kern="1200" cap="none">
                        <a:solidFill>
                          <a:schemeClr val="tx1"/>
                        </a:solidFill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kern="1200" cap="none" err="1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빈도</a:t>
                      </a:r>
                      <a:endParaRPr sz="1600" b="1" u="none" strike="noStrike" kern="1200" cap="none">
                        <a:solidFill>
                          <a:schemeClr val="tx1"/>
                        </a:solidFill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+mn-ea"/>
                          <a:cs typeface="+mn-cs"/>
                        </a:rPr>
                        <a:t>클래스</a:t>
                      </a:r>
                      <a:endParaRPr sz="1600" b="1" i="0" u="none" strike="noStrike" kern="1200" cap="none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+mn-ea"/>
                          <a:cs typeface="+mn-cs"/>
                        </a:rPr>
                        <a:t>빈도</a:t>
                      </a:r>
                      <a:endParaRPr sz="1600" b="1" i="0" u="none" strike="noStrike" kern="1200" cap="none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L2_10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L2_33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L2_12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L2_15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L2_39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L2_25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L2_45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L2_27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L2_46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L2_50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L2_52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Calibri"/>
                          <a:sym typeface="Calibri"/>
                        </a:rPr>
                        <a:t>1,000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02;p11">
            <a:extLst>
              <a:ext uri="{FF2B5EF4-FFF2-40B4-BE49-F238E27FC236}">
                <a16:creationId xmlns:a16="http://schemas.microsoft.com/office/drawing/2014/main" id="{D2DBDCC1-FD4D-EC0D-5B19-38B6BF50B7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04. Train / Validation </a:t>
            </a:r>
            <a:r>
              <a:rPr lang="en-US" sz="4000" err="1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데이터</a:t>
            </a:r>
            <a:r>
              <a:rPr lang="en-US" sz="40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4000" err="1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분할</a:t>
            </a:r>
            <a:endParaRPr/>
          </a:p>
        </p:txBody>
      </p:sp>
      <p:graphicFrame>
        <p:nvGraphicFramePr>
          <p:cNvPr id="212" name="Google Shape;212;p12"/>
          <p:cNvGraphicFramePr/>
          <p:nvPr>
            <p:extLst>
              <p:ext uri="{D42A27DB-BD31-4B8C-83A1-F6EECF244321}">
                <p14:modId xmlns:p14="http://schemas.microsoft.com/office/powerpoint/2010/main" val="674916926"/>
              </p:ext>
            </p:extLst>
          </p:nvPr>
        </p:nvGraphicFramePr>
        <p:xfrm>
          <a:off x="525379" y="5098075"/>
          <a:ext cx="11141250" cy="10515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9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kern="1200" cap="none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+mn-ea"/>
                          <a:cs typeface="+mn-cs"/>
                        </a:rPr>
                        <a:t>16,000장 (80%)</a:t>
                      </a:r>
                      <a:endParaRPr sz="2100" b="0" i="0" u="none" strike="noStrike" kern="1200" cap="none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kern="1200" cap="none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+mn-ea"/>
                          <a:cs typeface="+mn-cs"/>
                        </a:rPr>
                        <a:t>Train Dataset</a:t>
                      </a:r>
                      <a:endParaRPr sz="2100" b="0" i="0" u="none" strike="noStrike" kern="1200" cap="none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kern="1200" cap="none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+mn-ea"/>
                          <a:cs typeface="+mn-cs"/>
                        </a:rPr>
                        <a:t>4,000장 (20%)</a:t>
                      </a:r>
                      <a:endParaRPr sz="2100" b="0" i="0" u="none" strike="noStrike" kern="1200" cap="none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kern="1200" cap="none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+mn-ea"/>
                          <a:cs typeface="+mn-cs"/>
                        </a:rPr>
                        <a:t>Validation Dataset</a:t>
                      </a:r>
                      <a:endParaRPr sz="2100" b="0" i="0" u="none" strike="noStrike" kern="1200" cap="none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3" name="Google Shape;213;p12"/>
          <p:cNvSpPr/>
          <p:nvPr/>
        </p:nvSpPr>
        <p:spPr>
          <a:xfrm>
            <a:off x="4885926" y="4539154"/>
            <a:ext cx="282674" cy="4494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84" u="none" strike="noStrike" cap="none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2492830" y="1704734"/>
            <a:ext cx="2977776" cy="13849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u="none" strike="noStrike" cap="none" err="1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복사된</a:t>
            </a:r>
            <a:r>
              <a:rPr lang="ko-KR" altLang="en-US" sz="1800" u="none" strike="noStrike" cap="none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1800" u="none" strike="noStrike" cap="none" err="1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이미지의</a:t>
            </a:r>
            <a:r>
              <a:rPr lang="ko-KR" altLang="en-US" sz="1800" u="none" strike="noStrike" cap="none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1800" u="none" strike="noStrike" cap="none" err="1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중복</a:t>
            </a:r>
            <a:r>
              <a:rPr lang="ko-KR" altLang="en-US" sz="1800" u="none" strike="noStrike" cap="none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1800" u="none" strike="noStrike" cap="none" err="1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방지</a:t>
            </a:r>
            <a:endParaRPr lang="ko-KR" altLang="en-US" sz="18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u="none" strike="noStrike" cap="none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2</a:t>
            </a:r>
            <a:r>
              <a:rPr lang="ko-KR" altLang="en-US" sz="1800" u="none" strike="noStrike" cap="none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차 </a:t>
            </a:r>
            <a:r>
              <a:rPr lang="en-US" sz="1800" u="none" strike="noStrike" cap="none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Data Augmentation</a:t>
            </a:r>
            <a:endParaRPr lang="en-US">
              <a:latin typeface="Malgun Gothic" panose="020B0503020000020004" pitchFamily="34" charset="-127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u="none" strike="noStrike" cap="none" err="1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RandomHorizontalFlip</a:t>
            </a:r>
            <a:endParaRPr lang="en-US" sz="16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u="none" strike="noStrike" cap="none" err="1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ColorJitter</a:t>
            </a:r>
            <a:endParaRPr lang="en-US" sz="16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u="none" strike="noStrike" cap="none" err="1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RandomRotation</a:t>
            </a:r>
            <a:endParaRPr lang="en-US" sz="16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6610263" y="1704734"/>
            <a:ext cx="3252194" cy="135417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u="none" strike="noStrike" cap="none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Test </a:t>
            </a:r>
            <a:r>
              <a:rPr lang="ko-KR" altLang="en-US" sz="1800" u="none" strike="noStrike" cap="none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데이터와 </a:t>
            </a:r>
            <a:r>
              <a:rPr lang="en-US" sz="1800" u="none" strike="noStrike" cap="none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transform </a:t>
            </a:r>
            <a:r>
              <a:rPr lang="ko-KR" altLang="en-US" sz="1800" u="none" strike="noStrike" cap="none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통일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u="none" strike="noStrike" cap="none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Resize</a:t>
            </a:r>
            <a:endParaRPr lang="en-US">
              <a:latin typeface="Malgun Gothic" panose="020B0503020000020004" pitchFamily="34" charset="-127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u="none" strike="noStrike" cap="none" err="1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CenterCrop</a:t>
            </a:r>
            <a:endParaRPr lang="en-US" sz="16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u="none" strike="noStrike" cap="none" err="1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ToTensor</a:t>
            </a:r>
            <a:endParaRPr lang="en-US" sz="16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u="none" strike="noStrike" cap="none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Normalize</a:t>
            </a:r>
            <a:endParaRPr lang="en-US">
              <a:latin typeface="Malgun Gothic" panose="020B0503020000020004" pitchFamily="34" charset="-127"/>
            </a:endParaRPr>
          </a:p>
        </p:txBody>
      </p:sp>
      <p:graphicFrame>
        <p:nvGraphicFramePr>
          <p:cNvPr id="216" name="Google Shape;216;p12"/>
          <p:cNvGraphicFramePr/>
          <p:nvPr>
            <p:extLst>
              <p:ext uri="{D42A27DB-BD31-4B8C-83A1-F6EECF244321}">
                <p14:modId xmlns:p14="http://schemas.microsoft.com/office/powerpoint/2010/main" val="2413077540"/>
              </p:ext>
            </p:extLst>
          </p:nvPr>
        </p:nvGraphicFramePr>
        <p:xfrm>
          <a:off x="525379" y="3537216"/>
          <a:ext cx="11141250" cy="856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14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cap="none">
                          <a:latin typeface="Malgun Gothic" panose="020B0503020000020004" pitchFamily="34" charset="-127"/>
                        </a:rPr>
                        <a:t>20,000장 Dataset</a:t>
                      </a:r>
                      <a:endParaRPr sz="21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" name="Google Shape;217;p12"/>
          <p:cNvSpPr/>
          <p:nvPr/>
        </p:nvSpPr>
        <p:spPr>
          <a:xfrm>
            <a:off x="5842408" y="2917656"/>
            <a:ext cx="396051" cy="4494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84" u="none" strike="noStrike" cap="none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218" name="Google Shape;218;p12"/>
          <p:cNvSpPr txBox="1"/>
          <p:nvPr/>
        </p:nvSpPr>
        <p:spPr>
          <a:xfrm>
            <a:off x="5823285" y="2093466"/>
            <a:ext cx="43429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u="none" strike="noStrike" cap="none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+</a:t>
            </a:r>
            <a:endParaRPr lang="en-US">
              <a:latin typeface="Malgun Gothic" panose="020B0503020000020004" pitchFamily="34" charset="-127"/>
            </a:endParaRPr>
          </a:p>
        </p:txBody>
      </p:sp>
      <p:sp>
        <p:nvSpPr>
          <p:cNvPr id="219" name="Google Shape;219;p12"/>
          <p:cNvSpPr/>
          <p:nvPr/>
        </p:nvSpPr>
        <p:spPr>
          <a:xfrm>
            <a:off x="10416441" y="4533224"/>
            <a:ext cx="282674" cy="4494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84" u="none" strike="noStrike" cap="none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11142648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altLang="ko-KR" sz="4000">
                <a:solidFill>
                  <a:schemeClr val="dk1"/>
                </a:solidFill>
                <a:latin typeface="Malgun Gothic" panose="020B0503020000020004" pitchFamily="34" charset="-127"/>
                <a:cs typeface="Calibri"/>
                <a:sym typeface="Calibri"/>
              </a:rPr>
              <a:t>05. </a:t>
            </a:r>
            <a:r>
              <a:rPr lang="ko-KR" altLang="en-US" sz="4000">
                <a:solidFill>
                  <a:schemeClr val="dk1"/>
                </a:solidFill>
                <a:latin typeface="Malgun Gothic" panose="020B0503020000020004" pitchFamily="34" charset="-127"/>
                <a:cs typeface="Calibri"/>
                <a:sym typeface="Calibri"/>
              </a:rPr>
              <a:t>모델 구축과 평가 </a:t>
            </a:r>
            <a:r>
              <a:rPr lang="en-US" altLang="ko-KR" sz="4000">
                <a:solidFill>
                  <a:schemeClr val="dk1"/>
                </a:solidFill>
                <a:latin typeface="Malgun Gothic" panose="020B0503020000020004" pitchFamily="34" charset="-127"/>
                <a:cs typeface="Calibri"/>
                <a:sym typeface="Calibri"/>
              </a:rPr>
              <a:t>- </a:t>
            </a:r>
            <a:r>
              <a:rPr lang="ko-KR" altLang="en-US" sz="4000">
                <a:solidFill>
                  <a:schemeClr val="dk1"/>
                </a:solidFill>
                <a:latin typeface="Malgun Gothic" panose="020B0503020000020004" pitchFamily="34" charset="-127"/>
                <a:cs typeface="Calibri"/>
                <a:sym typeface="Calibri"/>
              </a:rPr>
              <a:t>다양한 모델 선정 후 평가</a:t>
            </a:r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4">
            <a:alphaModFix/>
          </a:blip>
          <a:srcRect r="3474"/>
          <a:stretch/>
        </p:blipFill>
        <p:spPr>
          <a:xfrm>
            <a:off x="363552" y="2171803"/>
            <a:ext cx="5224770" cy="322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Google Shape;217;p12">
            <a:extLst>
              <a:ext uri="{FF2B5EF4-FFF2-40B4-BE49-F238E27FC236}">
                <a16:creationId xmlns:a16="http://schemas.microsoft.com/office/drawing/2014/main" id="{851497CB-2044-036A-A2A5-FA0FE3D1F861}"/>
              </a:ext>
            </a:extLst>
          </p:cNvPr>
          <p:cNvSpPr/>
          <p:nvPr/>
        </p:nvSpPr>
        <p:spPr>
          <a:xfrm rot="16200000">
            <a:off x="6263125" y="2672834"/>
            <a:ext cx="473554" cy="61641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84" u="none" strike="noStrike" cap="none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0EFDC-706C-EE9B-6C6A-389926B4F3F0}"/>
              </a:ext>
            </a:extLst>
          </p:cNvPr>
          <p:cNvSpPr txBox="1"/>
          <p:nvPr/>
        </p:nvSpPr>
        <p:spPr>
          <a:xfrm>
            <a:off x="7509519" y="2148477"/>
            <a:ext cx="38170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700">
                <a:latin typeface="Malgun Gothic" panose="020B0503020000020004" pitchFamily="34" charset="-127"/>
              </a:rPr>
              <a:t>오히려</a:t>
            </a:r>
            <a:r>
              <a:rPr kumimoji="1" lang="ko-KR" altLang="en-US" sz="1700">
                <a:latin typeface="Malgun Gothic" panose="020B0503020000020004" pitchFamily="34" charset="-127"/>
              </a:rPr>
              <a:t> 단순한 모델에서 더 좋은 평가</a:t>
            </a:r>
            <a:endParaRPr kumimoji="1" lang="ko-Kore-KR" altLang="en-US" sz="1700">
              <a:latin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4D5EF-49D8-D0A8-8975-79AC94372E13}"/>
              </a:ext>
            </a:extLst>
          </p:cNvPr>
          <p:cNvSpPr txBox="1"/>
          <p:nvPr/>
        </p:nvSpPr>
        <p:spPr>
          <a:xfrm>
            <a:off x="6805678" y="2910043"/>
            <a:ext cx="52247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700">
                <a:latin typeface="Malgun Gothic" panose="020B0503020000020004" pitchFamily="34" charset="-127"/>
              </a:rPr>
              <a:t>배경이 없고 </a:t>
            </a:r>
            <a:r>
              <a:rPr kumimoji="1" lang="en-US" altLang="ko-KR" sz="1700">
                <a:latin typeface="Malgun Gothic" panose="020B0503020000020004" pitchFamily="34" charset="-127"/>
              </a:rPr>
              <a:t>Object</a:t>
            </a:r>
            <a:r>
              <a:rPr kumimoji="1" lang="ko-KR" altLang="en-US" sz="1700">
                <a:latin typeface="Malgun Gothic" panose="020B0503020000020004" pitchFamily="34" charset="-127"/>
              </a:rPr>
              <a:t>가 단순한</a:t>
            </a:r>
            <a:endParaRPr kumimoji="1" lang="en-US" altLang="ko-KR" sz="1700">
              <a:latin typeface="Malgun Gothic" panose="020B0503020000020004" pitchFamily="34" charset="-127"/>
            </a:endParaRPr>
          </a:p>
          <a:p>
            <a:pPr algn="ctr"/>
            <a:r>
              <a:rPr kumimoji="1" lang="ko-KR" altLang="en-US" sz="1700">
                <a:latin typeface="Malgun Gothic" panose="020B0503020000020004" pitchFamily="34" charset="-127"/>
              </a:rPr>
              <a:t>일러스트 이미지의 특성으로 추정</a:t>
            </a:r>
            <a:endParaRPr kumimoji="1" lang="ko-Kore-KR" altLang="en-US" sz="1700">
              <a:latin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42653-E6D4-C1FD-CDE3-38C3BB97AD42}"/>
              </a:ext>
            </a:extLst>
          </p:cNvPr>
          <p:cNvSpPr txBox="1"/>
          <p:nvPr/>
        </p:nvSpPr>
        <p:spPr>
          <a:xfrm>
            <a:off x="6829245" y="3933220"/>
            <a:ext cx="52247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00">
                <a:latin typeface="Malgun Gothic" panose="020B0503020000020004" pitchFamily="34" charset="-127"/>
              </a:rPr>
              <a:t>Convolution -&gt; </a:t>
            </a:r>
            <a:r>
              <a:rPr kumimoji="1" lang="en-US" altLang="ko-Kore-KR" sz="1700" err="1">
                <a:latin typeface="Malgun Gothic" panose="020B0503020000020004" pitchFamily="34" charset="-127"/>
              </a:rPr>
              <a:t>ReLU</a:t>
            </a:r>
            <a:r>
              <a:rPr kumimoji="1" lang="en-US" altLang="ko-Kore-KR" sz="1700">
                <a:latin typeface="Malgun Gothic" panose="020B0503020000020004" pitchFamily="34" charset="-127"/>
              </a:rPr>
              <a:t> -&gt; </a:t>
            </a:r>
            <a:r>
              <a:rPr kumimoji="1" lang="en-US" altLang="ko-Kore-KR" sz="1700" err="1">
                <a:latin typeface="Malgun Gothic" panose="020B0503020000020004" pitchFamily="34" charset="-127"/>
              </a:rPr>
              <a:t>MaxPooling</a:t>
            </a:r>
            <a:r>
              <a:rPr kumimoji="1" lang="ko-KR" altLang="en-US" sz="1700">
                <a:latin typeface="Malgun Gothic" panose="020B0503020000020004" pitchFamily="34" charset="-127"/>
              </a:rPr>
              <a:t>을 거치는</a:t>
            </a:r>
            <a:endParaRPr kumimoji="1" lang="en-US" altLang="ko-KR" sz="1700">
              <a:latin typeface="Malgun Gothic" panose="020B0503020000020004" pitchFamily="34" charset="-127"/>
            </a:endParaRPr>
          </a:p>
          <a:p>
            <a:pPr algn="ctr"/>
            <a:r>
              <a:rPr kumimoji="1" lang="ko-KR" altLang="en-US" sz="1700">
                <a:latin typeface="Malgun Gothic" panose="020B0503020000020004" pitchFamily="34" charset="-127"/>
              </a:rPr>
              <a:t>단순한 레이어 구축</a:t>
            </a:r>
            <a:endParaRPr kumimoji="1" lang="ko-Kore-KR" altLang="en-US" sz="1700">
              <a:latin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B7368-2A32-396C-9CCB-50164DCCFB06}"/>
              </a:ext>
            </a:extLst>
          </p:cNvPr>
          <p:cNvSpPr txBox="1"/>
          <p:nvPr/>
        </p:nvSpPr>
        <p:spPr>
          <a:xfrm>
            <a:off x="7413215" y="5001581"/>
            <a:ext cx="40096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700">
                <a:latin typeface="Malgun Gothic" panose="020B0503020000020004" pitchFamily="34" charset="-127"/>
              </a:rPr>
              <a:t>4</a:t>
            </a:r>
            <a:r>
              <a:rPr kumimoji="1" lang="ko-KR" altLang="en-US" sz="1700">
                <a:latin typeface="Malgun Gothic" panose="020B0503020000020004" pitchFamily="34" charset="-127"/>
              </a:rPr>
              <a:t>개의 층으로 이루어진 모델 생성</a:t>
            </a:r>
            <a:endParaRPr kumimoji="1" lang="ko-Kore-KR" altLang="en-US" sz="1700">
              <a:latin typeface="Malgun Gothic" panose="020B0503020000020004" pitchFamily="34" charset="-127"/>
            </a:endParaRPr>
          </a:p>
        </p:txBody>
      </p:sp>
      <p:sp>
        <p:nvSpPr>
          <p:cNvPr id="8" name="Google Shape;217;p12">
            <a:extLst>
              <a:ext uri="{FF2B5EF4-FFF2-40B4-BE49-F238E27FC236}">
                <a16:creationId xmlns:a16="http://schemas.microsoft.com/office/drawing/2014/main" id="{A00CAB07-19A3-7209-2324-DE319D54846C}"/>
              </a:ext>
            </a:extLst>
          </p:cNvPr>
          <p:cNvSpPr/>
          <p:nvPr/>
        </p:nvSpPr>
        <p:spPr>
          <a:xfrm>
            <a:off x="9260992" y="2529214"/>
            <a:ext cx="314142" cy="39605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84" u="none" strike="noStrike" cap="none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9" name="Google Shape;217;p12">
            <a:extLst>
              <a:ext uri="{FF2B5EF4-FFF2-40B4-BE49-F238E27FC236}">
                <a16:creationId xmlns:a16="http://schemas.microsoft.com/office/drawing/2014/main" id="{4442B09D-2E07-A4C7-AD8A-22D0DE1A15B3}"/>
              </a:ext>
            </a:extLst>
          </p:cNvPr>
          <p:cNvSpPr/>
          <p:nvPr/>
        </p:nvSpPr>
        <p:spPr>
          <a:xfrm>
            <a:off x="9260992" y="3529944"/>
            <a:ext cx="314142" cy="39605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84" u="none" strike="noStrike" cap="none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10" name="Google Shape;217;p12">
            <a:extLst>
              <a:ext uri="{FF2B5EF4-FFF2-40B4-BE49-F238E27FC236}">
                <a16:creationId xmlns:a16="http://schemas.microsoft.com/office/drawing/2014/main" id="{27874903-190E-B33F-F04B-341C7991E82D}"/>
              </a:ext>
            </a:extLst>
          </p:cNvPr>
          <p:cNvSpPr/>
          <p:nvPr/>
        </p:nvSpPr>
        <p:spPr>
          <a:xfrm>
            <a:off x="9260992" y="4541732"/>
            <a:ext cx="314142" cy="39605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84" u="none" strike="noStrike" cap="none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280EA-F385-3E02-1CE1-0E8C76969ACD}"/>
              </a:ext>
            </a:extLst>
          </p:cNvPr>
          <p:cNvSpPr txBox="1"/>
          <p:nvPr/>
        </p:nvSpPr>
        <p:spPr>
          <a:xfrm>
            <a:off x="2608793" y="5661781"/>
            <a:ext cx="59590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00">
                <a:latin typeface="Malgun Gothic" panose="020B0503020000020004" pitchFamily="34" charset="-127"/>
              </a:rPr>
              <a:t>Optimizer</a:t>
            </a:r>
            <a:r>
              <a:rPr kumimoji="1" lang="en-US" altLang="ko-KR" sz="1700">
                <a:latin typeface="Malgun Gothic" panose="020B0503020000020004" pitchFamily="34" charset="-127"/>
              </a:rPr>
              <a:t>:</a:t>
            </a:r>
            <a:r>
              <a:rPr kumimoji="1" lang="ko-KR" altLang="en-US" sz="1700">
                <a:latin typeface="Malgun Gothic" panose="020B0503020000020004" pitchFamily="34" charset="-127"/>
              </a:rPr>
              <a:t> 가장 일반적인 </a:t>
            </a:r>
            <a:r>
              <a:rPr kumimoji="1" lang="en-US" altLang="ko-KR" sz="1700">
                <a:latin typeface="Malgun Gothic" panose="020B0503020000020004" pitchFamily="34" charset="-127"/>
              </a:rPr>
              <a:t>Adam</a:t>
            </a:r>
            <a:r>
              <a:rPr kumimoji="1" lang="ko-KR" altLang="en-US" sz="1700">
                <a:latin typeface="Malgun Gothic" panose="020B0503020000020004" pitchFamily="34" charset="-127"/>
              </a:rPr>
              <a:t> 사용</a:t>
            </a:r>
            <a:endParaRPr kumimoji="1" lang="en-US" altLang="ko-KR" sz="1700">
              <a:latin typeface="Malgun Gothic" panose="020B0503020000020004" pitchFamily="34" charset="-127"/>
            </a:endParaRPr>
          </a:p>
          <a:p>
            <a:pPr algn="ctr"/>
            <a:r>
              <a:rPr kumimoji="1" lang="en-US" altLang="ko-Kore-KR" sz="1700">
                <a:latin typeface="Malgun Gothic" panose="020B0503020000020004" pitchFamily="34" charset="-127"/>
              </a:rPr>
              <a:t>Learning Rate: 0.0</a:t>
            </a:r>
            <a:r>
              <a:rPr kumimoji="1" lang="en-US" altLang="ko-KR" sz="1700">
                <a:latin typeface="Malgun Gothic" panose="020B0503020000020004" pitchFamily="34" charset="-127"/>
              </a:rPr>
              <a:t>0</a:t>
            </a:r>
            <a:r>
              <a:rPr kumimoji="1" lang="en-US" altLang="ko-Kore-KR" sz="1700">
                <a:latin typeface="Malgun Gothic" panose="020B0503020000020004" pitchFamily="34" charset="-127"/>
              </a:rPr>
              <a:t>1</a:t>
            </a:r>
            <a:r>
              <a:rPr kumimoji="1" lang="ko-KR" altLang="en-US" sz="1700">
                <a:latin typeface="Malgun Gothic" panose="020B0503020000020004" pitchFamily="34" charset="-127"/>
              </a:rPr>
              <a:t>로 시작해서 </a:t>
            </a:r>
            <a:r>
              <a:rPr kumimoji="1" lang="en-US" altLang="ko-KR" sz="1700">
                <a:latin typeface="Malgun Gothic" panose="020B0503020000020004" pitchFamily="34" charset="-127"/>
              </a:rPr>
              <a:t>Scheduler</a:t>
            </a:r>
            <a:r>
              <a:rPr kumimoji="1" lang="ko-KR" altLang="en-US" sz="1700">
                <a:latin typeface="Malgun Gothic" panose="020B0503020000020004" pitchFamily="34" charset="-127"/>
              </a:rPr>
              <a:t>로 </a:t>
            </a:r>
            <a:r>
              <a:rPr kumimoji="1" lang="en-US" altLang="ko-KR" sz="1700" err="1">
                <a:latin typeface="Malgun Gothic" panose="020B0503020000020004" pitchFamily="34" charset="-127"/>
              </a:rPr>
              <a:t>StepLR</a:t>
            </a:r>
            <a:r>
              <a:rPr kumimoji="1" lang="en-US" altLang="ko-KR" sz="1700">
                <a:latin typeface="Malgun Gothic" panose="020B0503020000020004" pitchFamily="34" charset="-127"/>
              </a:rPr>
              <a:t> </a:t>
            </a:r>
            <a:r>
              <a:rPr kumimoji="1" lang="ko-KR" altLang="en-US" sz="1700">
                <a:latin typeface="Malgun Gothic" panose="020B0503020000020004" pitchFamily="34" charset="-127"/>
              </a:rPr>
              <a:t>활용</a:t>
            </a:r>
            <a:endParaRPr kumimoji="1" lang="ko-Kore-KR" altLang="en-US" sz="1700">
              <a:latin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17ddb56b3ed_0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5;p14">
            <a:extLst>
              <a:ext uri="{FF2B5EF4-FFF2-40B4-BE49-F238E27FC236}">
                <a16:creationId xmlns:a16="http://schemas.microsoft.com/office/drawing/2014/main" id="{72783369-2996-C0D8-61E7-578C51710851}"/>
              </a:ext>
            </a:extLst>
          </p:cNvPr>
          <p:cNvSpPr txBox="1">
            <a:spLocks/>
          </p:cNvSpPr>
          <p:nvPr/>
        </p:nvSpPr>
        <p:spPr>
          <a:xfrm>
            <a:off x="363552" y="406401"/>
            <a:ext cx="11142648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000"/>
            </a:pPr>
            <a:r>
              <a:rPr lang="en-US" altLang="ko-KR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05. </a:t>
            </a:r>
            <a:r>
              <a:rPr lang="ko-KR" altLang="en-US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구축과 평가 </a:t>
            </a:r>
            <a:r>
              <a:rPr lang="en-US" altLang="ko-KR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– 1</a:t>
            </a:r>
            <a:r>
              <a:rPr lang="ko-KR" altLang="en-US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차 모델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26B2A-E039-8B60-5C6F-6048CB2D44DE}"/>
              </a:ext>
            </a:extLst>
          </p:cNvPr>
          <p:cNvSpPr txBox="1"/>
          <p:nvPr/>
        </p:nvSpPr>
        <p:spPr>
          <a:xfrm>
            <a:off x="323374" y="1530166"/>
            <a:ext cx="11708982" cy="51552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/>
              <a:buChar char="•"/>
            </a:pPr>
            <a:endParaRPr lang="en-US" altLang="ko-KR" sz="1700">
              <a:latin typeface="Malgun Gothic" panose="020B0503020000020004" pitchFamily="34" charset="-127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2000" b="1">
                <a:latin typeface="Malgun Gothic"/>
                <a:ea typeface="맑은 고딕"/>
                <a:cs typeface="Calibri"/>
              </a:rPr>
              <a:t>Input Image</a:t>
            </a:r>
            <a:r>
              <a:rPr lang="en-US" altLang="ko-KR" sz="200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1900" dirty="0">
                <a:latin typeface="Malgun Gothic"/>
                <a:ea typeface="맑은 고딕"/>
                <a:cs typeface="Calibri"/>
              </a:rPr>
              <a:t>: 3 (</a:t>
            </a:r>
            <a:r>
              <a:rPr lang="en-US" altLang="ko-KR" sz="1900" dirty="0" err="1">
                <a:latin typeface="Malgun Gothic"/>
                <a:ea typeface="맑은 고딕"/>
                <a:cs typeface="Calibri"/>
              </a:rPr>
              <a:t>채널</a:t>
            </a:r>
            <a:r>
              <a:rPr lang="en-US" altLang="ko-KR" sz="1900" dirty="0">
                <a:latin typeface="Malgun Gothic"/>
                <a:ea typeface="맑은 고딕"/>
                <a:cs typeface="Calibri"/>
              </a:rPr>
              <a:t>) x 224 x 224 (</a:t>
            </a:r>
            <a:r>
              <a:rPr lang="en-US" altLang="ko-KR" sz="1900" dirty="0" err="1">
                <a:latin typeface="Malgun Gothic"/>
                <a:ea typeface="맑은 고딕"/>
                <a:cs typeface="Calibri"/>
              </a:rPr>
              <a:t>픽셀</a:t>
            </a:r>
            <a:r>
              <a:rPr lang="en-US" altLang="ko-KR" sz="1900" dirty="0">
                <a:latin typeface="Malgun Gothic"/>
                <a:ea typeface="맑은 고딕"/>
                <a:cs typeface="Calibri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altLang="ko-KR" sz="1900" dirty="0">
              <a:latin typeface="Malgun Gothic" panose="020B0503020000020004" pitchFamily="34" charset="-127"/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2000" b="1">
                <a:latin typeface="Malgun Gothic"/>
                <a:ea typeface="맑은 고딕"/>
                <a:cs typeface="Calibri"/>
              </a:rPr>
              <a:t>Hidden layer</a:t>
            </a:r>
            <a:r>
              <a:rPr lang="en-US" altLang="ko-KR" sz="200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1900" dirty="0">
                <a:latin typeface="Malgun Gothic"/>
                <a:ea typeface="맑은 고딕"/>
                <a:cs typeface="Calibri"/>
              </a:rPr>
              <a:t>: (Convolution2D + </a:t>
            </a:r>
            <a:r>
              <a:rPr lang="en-US" altLang="ko-KR" sz="1900" dirty="0" err="1">
                <a:latin typeface="Malgun Gothic"/>
                <a:ea typeface="맑은 고딕"/>
                <a:cs typeface="Calibri"/>
              </a:rPr>
              <a:t>ReLU</a:t>
            </a:r>
            <a:r>
              <a:rPr lang="en-US" altLang="ko-KR" sz="1900" dirty="0">
                <a:latin typeface="Malgun Gothic"/>
                <a:ea typeface="맑은 고딕"/>
                <a:cs typeface="Calibri"/>
              </a:rPr>
              <a:t> + </a:t>
            </a:r>
            <a:r>
              <a:rPr lang="en-US" altLang="ko-KR" sz="1900" dirty="0" err="1">
                <a:latin typeface="Malgun Gothic"/>
                <a:ea typeface="맑은 고딕"/>
                <a:cs typeface="Calibri"/>
              </a:rPr>
              <a:t>MaxPooling</a:t>
            </a:r>
            <a:r>
              <a:rPr lang="en-US" altLang="ko-KR" sz="1900" dirty="0">
                <a:latin typeface="Malgun Gothic"/>
                <a:ea typeface="맑은 고딕"/>
                <a:cs typeface="Calibri"/>
              </a:rPr>
              <a:t>) x 4 + Flatten + Fully Connected Layer</a:t>
            </a:r>
          </a:p>
          <a:p>
            <a:endParaRPr lang="en-US" altLang="ko-KR" sz="1700">
              <a:latin typeface="Malgun Gothic" panose="020B0503020000020004" pitchFamily="34" charset="-127"/>
              <a:ea typeface="맑은 고딕"/>
              <a:cs typeface="Calibri"/>
            </a:endParaRPr>
          </a:p>
          <a:p>
            <a:r>
              <a:rPr lang="en-US" altLang="ko-KR" sz="1700" dirty="0">
                <a:latin typeface="Malgun Gothic"/>
                <a:ea typeface="맑은 고딕"/>
                <a:cs typeface="Calibri"/>
              </a:rPr>
              <a:t>- Convolution </a:t>
            </a:r>
            <a:r>
              <a:rPr lang="en-US" altLang="ko-KR" sz="1700" dirty="0" err="1">
                <a:latin typeface="Malgun Gothic"/>
                <a:ea typeface="맑은 고딕"/>
                <a:cs typeface="Calibri"/>
              </a:rPr>
              <a:t>layer에</a:t>
            </a:r>
            <a:r>
              <a:rPr lang="en-US" altLang="ko-KR" sz="1700" dirty="0">
                <a:latin typeface="Malgun Gothic"/>
                <a:ea typeface="맑은 고딕"/>
                <a:cs typeface="Calibri"/>
              </a:rPr>
              <a:t> padding=1, stride = 1, kernel size=3 </a:t>
            </a:r>
            <a:r>
              <a:rPr lang="en-US" altLang="ko-KR" sz="1700" dirty="0" err="1">
                <a:latin typeface="Malgun Gothic"/>
                <a:ea typeface="맑은 고딕"/>
                <a:cs typeface="Calibri"/>
              </a:rPr>
              <a:t>으로</a:t>
            </a:r>
            <a:r>
              <a:rPr lang="en-US" altLang="ko-KR" sz="1700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1700" dirty="0" err="1">
                <a:latin typeface="Malgun Gothic"/>
                <a:ea typeface="맑은 고딕"/>
                <a:cs typeface="Calibri"/>
              </a:rPr>
              <a:t>설정하여</a:t>
            </a:r>
            <a:r>
              <a:rPr lang="en-US" altLang="ko-KR" sz="1700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1700" dirty="0" err="1">
                <a:latin typeface="Malgun Gothic"/>
                <a:ea typeface="맑은 고딕"/>
                <a:cs typeface="Calibri"/>
              </a:rPr>
              <a:t>세임</a:t>
            </a:r>
            <a:r>
              <a:rPr lang="en-US" altLang="ko-KR" sz="1700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1700" dirty="0" err="1">
                <a:latin typeface="Malgun Gothic"/>
                <a:ea typeface="맑은 고딕"/>
                <a:cs typeface="Calibri"/>
              </a:rPr>
              <a:t>패딩</a:t>
            </a:r>
            <a:r>
              <a:rPr lang="en-US" altLang="ko-KR" sz="1700" dirty="0">
                <a:latin typeface="Malgun Gothic"/>
                <a:ea typeface="맑은 고딕"/>
                <a:cs typeface="Calibri"/>
              </a:rPr>
              <a:t>(Same Padding) </a:t>
            </a:r>
            <a:r>
              <a:rPr lang="en-US" altLang="ko-KR" sz="1700" dirty="0" err="1">
                <a:latin typeface="Malgun Gothic"/>
                <a:ea typeface="맑은 고딕"/>
                <a:cs typeface="Calibri"/>
              </a:rPr>
              <a:t>구현</a:t>
            </a:r>
            <a:endParaRPr lang="en-US" altLang="ko-KR" sz="1700" dirty="0">
              <a:latin typeface="Malgun Gothic"/>
              <a:ea typeface="맑은 고딕"/>
              <a:cs typeface="Calibri"/>
            </a:endParaRPr>
          </a:p>
          <a:p>
            <a:endParaRPr lang="en-US" altLang="ko-KR" sz="1700">
              <a:latin typeface="Malgun Gothic" panose="020B0503020000020004" pitchFamily="34" charset="-127"/>
              <a:ea typeface="맑은 고딕"/>
              <a:cs typeface="Calibri"/>
            </a:endParaRPr>
          </a:p>
          <a:p>
            <a:r>
              <a:rPr kumimoji="1" lang="en-US" altLang="ko-KR" sz="1700" dirty="0">
                <a:latin typeface="Malgun Gothic"/>
                <a:ea typeface="맑은 고딕"/>
              </a:rPr>
              <a:t>-</a:t>
            </a:r>
            <a:r>
              <a:rPr kumimoji="1" lang="ko-KR" altLang="en-US" sz="1700" dirty="0">
                <a:latin typeface="Malgun Gothic"/>
                <a:ea typeface="맑은 고딕"/>
              </a:rPr>
              <a:t> </a:t>
            </a:r>
            <a:r>
              <a:rPr kumimoji="1" lang="en-US" sz="1700" dirty="0">
                <a:latin typeface="Malgun Gothic"/>
                <a:ea typeface="Malgun Gothic"/>
              </a:rPr>
              <a:t>Activation Function</a:t>
            </a:r>
            <a:r>
              <a:rPr kumimoji="1" lang="en-US" altLang="ko-KR" sz="1700">
                <a:latin typeface="Malgun Gothic"/>
                <a:ea typeface="맑은 고딕"/>
              </a:rPr>
              <a:t>:</a:t>
            </a:r>
            <a:r>
              <a:rPr kumimoji="1" lang="ko-KR" altLang="en-US" sz="1700" dirty="0">
                <a:latin typeface="Malgun Gothic"/>
                <a:ea typeface="맑은 고딕"/>
              </a:rPr>
              <a:t> </a:t>
            </a:r>
            <a:r>
              <a:rPr kumimoji="1" lang="en-US" altLang="ko-KR" sz="1700" dirty="0" err="1">
                <a:latin typeface="Malgun Gothic"/>
                <a:ea typeface="맑은 고딕"/>
              </a:rPr>
              <a:t>ReLU</a:t>
            </a:r>
            <a:r>
              <a:rPr kumimoji="1" lang="ko-KR" altLang="en-US" sz="1700" dirty="0" err="1">
                <a:latin typeface="Malgun Gothic"/>
                <a:ea typeface="맑은 고딕"/>
              </a:rPr>
              <a:t>를</a:t>
            </a:r>
            <a:r>
              <a:rPr kumimoji="1" lang="ko-KR" altLang="en-US" sz="1700" dirty="0">
                <a:latin typeface="Malgun Gothic"/>
                <a:ea typeface="맑은 고딕"/>
              </a:rPr>
              <a:t> 사용해서 </a:t>
            </a:r>
            <a:r>
              <a:rPr kumimoji="1" lang="en-US" altLang="ko-KR" sz="1700" dirty="0" err="1">
                <a:latin typeface="Malgun Gothic"/>
                <a:ea typeface="맑은 고딕"/>
              </a:rPr>
              <a:t>Grandient</a:t>
            </a:r>
            <a:r>
              <a:rPr kumimoji="1" lang="en-US" altLang="ko-KR" sz="1700" dirty="0">
                <a:latin typeface="Malgun Gothic"/>
                <a:ea typeface="맑은 고딕"/>
              </a:rPr>
              <a:t> Vanishing</a:t>
            </a:r>
            <a:r>
              <a:rPr kumimoji="1" lang="ko-KR" altLang="en-US" sz="1700" dirty="0">
                <a:latin typeface="Malgun Gothic"/>
                <a:ea typeface="맑은 고딕"/>
              </a:rPr>
              <a:t> 방지</a:t>
            </a:r>
            <a:endParaRPr lang="en-US" altLang="ko-KR" sz="1700" dirty="0">
              <a:latin typeface="Malgun Gothic"/>
              <a:ea typeface="맑은 고딕"/>
              <a:cs typeface="Calibri"/>
            </a:endParaRPr>
          </a:p>
          <a:p>
            <a:endParaRPr lang="ko-KR" altLang="en-US" sz="1700">
              <a:latin typeface="Malgun Gothic" panose="020B0503020000020004" pitchFamily="34" charset="-127"/>
              <a:ea typeface="맑은 고딕"/>
              <a:cs typeface="Calibri"/>
            </a:endParaRPr>
          </a:p>
          <a:p>
            <a:r>
              <a:rPr lang="ko-KR" altLang="en-US" sz="1700" dirty="0">
                <a:latin typeface="Malgun Gothic"/>
                <a:ea typeface="맑은 고딕"/>
                <a:cs typeface="Calibri"/>
              </a:rPr>
              <a:t>-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Max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Pooling에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stride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= 2,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kernel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size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=2로 설정하여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Pixel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Size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감소 -&gt; 계산 효율성 증진 </a:t>
            </a:r>
            <a:endParaRPr lang="ko-KR" altLang="en-US" sz="1700" dirty="0">
              <a:latin typeface="Malgun Gothic"/>
              <a:ea typeface="맑은 고딕" panose="020B0503020000020004" pitchFamily="34" charset="-127"/>
              <a:cs typeface="Calibri" panose="020F0502020204030204"/>
            </a:endParaRPr>
          </a:p>
          <a:p>
            <a:endParaRPr lang="en-US" altLang="ko-KR" sz="1700">
              <a:latin typeface="Malgun Gothic" panose="020B0503020000020004" pitchFamily="34" charset="-127"/>
              <a:ea typeface="맑은 고딕" panose="020B0503020000020004" pitchFamily="34" charset="-127"/>
              <a:cs typeface="Calibri" panose="020F0502020204030204"/>
            </a:endParaRPr>
          </a:p>
          <a:p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- 가중치 초기화 함수로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ReLU에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적합한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he_initialization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함수를 사용하여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Gradient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Vanishing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방지</a:t>
            </a:r>
          </a:p>
          <a:p>
            <a:endParaRPr lang="ko-Kore-KR" altLang="en-US" sz="1700"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/>
            </a:endParaRPr>
          </a:p>
          <a:p>
            <a:r>
              <a:rPr lang="en-US" sz="1700" dirty="0">
                <a:latin typeface="Malgun Gothic"/>
                <a:ea typeface="Malgun Gothic"/>
                <a:cs typeface="Calibri" panose="020F0502020204030204"/>
              </a:rPr>
              <a:t>-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 </a:t>
            </a:r>
            <a:r>
              <a:rPr lang="en-US" sz="1700" dirty="0">
                <a:latin typeface="Malgun Gothic"/>
                <a:ea typeface="Malgun Gothic"/>
                <a:cs typeface="Calibri" panose="020F0502020204030204"/>
              </a:rPr>
              <a:t>Flatten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 후 </a:t>
            </a:r>
            <a:r>
              <a:rPr lang="en-US" altLang="ko-KR" sz="1700" dirty="0" err="1">
                <a:latin typeface="Malgun Gothic"/>
                <a:ea typeface="맑은 고딕"/>
                <a:cs typeface="Calibri" panose="020F0502020204030204"/>
              </a:rPr>
              <a:t>CrossEntropyLoss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를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 거쳐서 </a:t>
            </a:r>
            <a:r>
              <a:rPr lang="en-US" sz="1700" dirty="0">
                <a:latin typeface="Malgun Gothic"/>
                <a:ea typeface="Malgun Gothic"/>
                <a:cs typeface="Calibri" panose="020F0502020204030204"/>
              </a:rPr>
              <a:t>20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개의 클래스 중 가장 확률이 높은 클래스로 예측</a:t>
            </a:r>
            <a:endParaRPr lang="en-US" sz="1700" dirty="0">
              <a:latin typeface="Malgun Gothic"/>
              <a:ea typeface="맑은 고딕"/>
              <a:cs typeface="+mn-lt"/>
            </a:endParaRPr>
          </a:p>
          <a:p>
            <a:endParaRPr lang="ko-KR" altLang="en-US" sz="1700">
              <a:latin typeface="Malgun Gothic" panose="020B0503020000020004" pitchFamily="34" charset="-127"/>
              <a:ea typeface="맑은 고딕"/>
              <a:cs typeface="Calibri" panose="020F0502020204030204"/>
            </a:endParaRPr>
          </a:p>
          <a:p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-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Optimzer로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Adam을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사용</a:t>
            </a:r>
          </a:p>
          <a:p>
            <a:endParaRPr lang="ko-KR" altLang="en-US" sz="1700">
              <a:latin typeface="Malgun Gothic" panose="020B0503020000020004" pitchFamily="34" charset="-127"/>
              <a:ea typeface="맑은 고딕"/>
              <a:cs typeface="Calibri" panose="020F0502020204030204"/>
            </a:endParaRPr>
          </a:p>
          <a:p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-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Scheduler로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lr_</a:t>
            </a:r>
            <a:r>
              <a:rPr lang="ko-KR" altLang="en-US" sz="1700" err="1">
                <a:latin typeface="Malgun Gothic"/>
                <a:ea typeface="맑은 고딕"/>
                <a:cs typeface="Calibri" panose="020F0502020204030204"/>
              </a:rPr>
              <a:t>schedu</a:t>
            </a:r>
            <a:r>
              <a:rPr lang="en" altLang="ko-KR" sz="1700">
                <a:latin typeface="Malgun Gothic"/>
                <a:ea typeface="맑은 고딕"/>
                <a:cs typeface="Calibri" panose="020F0502020204030204"/>
              </a:rPr>
              <a:t>le</a:t>
            </a:r>
            <a:r>
              <a:rPr lang="ko-KR" altLang="en-US" sz="1700" err="1">
                <a:latin typeface="Malgun Gothic"/>
                <a:ea typeface="맑은 고딕"/>
                <a:cs typeface="Calibri" panose="020F0502020204030204"/>
              </a:rPr>
              <a:t>r를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사용하여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learning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ko-KR" altLang="en-US" sz="1700" dirty="0" err="1">
                <a:latin typeface="Malgun Gothic"/>
                <a:ea typeface="맑은 고딕"/>
                <a:cs typeface="Calibri" panose="020F0502020204030204"/>
              </a:rPr>
              <a:t>rate를</a:t>
            </a:r>
            <a:r>
              <a:rPr lang="ko-KR" altLang="en-US" sz="1700" dirty="0">
                <a:latin typeface="Malgun Gothic"/>
                <a:ea typeface="맑은 고딕"/>
                <a:cs typeface="Calibri" panose="020F0502020204030204"/>
              </a:rPr>
              <a:t> 조정</a:t>
            </a:r>
          </a:p>
          <a:p>
            <a:endParaRPr lang="ko-Kore-KR" altLang="en-US" sz="1700"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17ddb56b3ed_0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g17ddb56b3ed_0_115"/>
          <p:cNvGrpSpPr/>
          <p:nvPr/>
        </p:nvGrpSpPr>
        <p:grpSpPr>
          <a:xfrm>
            <a:off x="190521" y="1878310"/>
            <a:ext cx="1209265" cy="1209265"/>
            <a:chOff x="410140" y="1852519"/>
            <a:chExt cx="1361325" cy="1361325"/>
          </a:xfrm>
        </p:grpSpPr>
        <p:pic>
          <p:nvPicPr>
            <p:cNvPr id="235" name="Google Shape;235;g17ddb56b3ed_0_1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0140" y="1852519"/>
              <a:ext cx="1361325" cy="13613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36" name="Google Shape;236;g17ddb56b3ed_0_115"/>
            <p:cNvSpPr/>
            <p:nvPr/>
          </p:nvSpPr>
          <p:spPr>
            <a:xfrm>
              <a:off x="1314450" y="2411675"/>
              <a:ext cx="243000" cy="2430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sp>
        <p:nvSpPr>
          <p:cNvPr id="237" name="Google Shape;237;g17ddb56b3ed_0_115"/>
          <p:cNvSpPr txBox="1"/>
          <p:nvPr/>
        </p:nvSpPr>
        <p:spPr>
          <a:xfrm>
            <a:off x="266538" y="1448075"/>
            <a:ext cx="105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Image</a:t>
            </a:r>
          </a:p>
        </p:txBody>
      </p:sp>
      <p:sp>
        <p:nvSpPr>
          <p:cNvPr id="238" name="Google Shape;238;g17ddb56b3ed_0_115"/>
          <p:cNvSpPr txBox="1"/>
          <p:nvPr/>
        </p:nvSpPr>
        <p:spPr>
          <a:xfrm>
            <a:off x="114441" y="3041454"/>
            <a:ext cx="1361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224 x 224</a:t>
            </a:r>
          </a:p>
        </p:txBody>
      </p:sp>
      <p:grpSp>
        <p:nvGrpSpPr>
          <p:cNvPr id="239" name="Google Shape;239;g17ddb56b3ed_0_115"/>
          <p:cNvGrpSpPr/>
          <p:nvPr/>
        </p:nvGrpSpPr>
        <p:grpSpPr>
          <a:xfrm>
            <a:off x="3284165" y="2162182"/>
            <a:ext cx="948663" cy="820939"/>
            <a:chOff x="7819900" y="2228850"/>
            <a:chExt cx="2229000" cy="1928900"/>
          </a:xfrm>
        </p:grpSpPr>
        <p:sp>
          <p:nvSpPr>
            <p:cNvPr id="240" name="Google Shape;240;g17ddb56b3ed_0_11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41" name="Google Shape;241;g17ddb56b3ed_0_11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42" name="Google Shape;242;g17ddb56b3ed_0_11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43" name="Google Shape;243;g17ddb56b3ed_0_11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grpSp>
        <p:nvGrpSpPr>
          <p:cNvPr id="244" name="Google Shape;244;g17ddb56b3ed_0_115"/>
          <p:cNvGrpSpPr/>
          <p:nvPr/>
        </p:nvGrpSpPr>
        <p:grpSpPr>
          <a:xfrm>
            <a:off x="1658293" y="1779426"/>
            <a:ext cx="1573006" cy="1361226"/>
            <a:chOff x="7819900" y="2228850"/>
            <a:chExt cx="2229000" cy="1928900"/>
          </a:xfrm>
        </p:grpSpPr>
        <p:sp>
          <p:nvSpPr>
            <p:cNvPr id="245" name="Google Shape;245;g17ddb56b3ed_0_11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46" name="Google Shape;246;g17ddb56b3ed_0_11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47" name="Google Shape;247;g17ddb56b3ed_0_11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48" name="Google Shape;248;g17ddb56b3ed_0_11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grpSp>
        <p:nvGrpSpPr>
          <p:cNvPr id="249" name="Google Shape;249;g17ddb56b3ed_0_115"/>
          <p:cNvGrpSpPr/>
          <p:nvPr/>
        </p:nvGrpSpPr>
        <p:grpSpPr>
          <a:xfrm>
            <a:off x="5832015" y="2143807"/>
            <a:ext cx="948663" cy="820939"/>
            <a:chOff x="7819900" y="2228850"/>
            <a:chExt cx="2229000" cy="1928900"/>
          </a:xfrm>
        </p:grpSpPr>
        <p:sp>
          <p:nvSpPr>
            <p:cNvPr id="250" name="Google Shape;250;g17ddb56b3ed_0_11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51" name="Google Shape;251;g17ddb56b3ed_0_11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52" name="Google Shape;252;g17ddb56b3ed_0_11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53" name="Google Shape;253;g17ddb56b3ed_0_11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grpSp>
        <p:nvGrpSpPr>
          <p:cNvPr id="254" name="Google Shape;254;g17ddb56b3ed_0_115"/>
          <p:cNvGrpSpPr/>
          <p:nvPr/>
        </p:nvGrpSpPr>
        <p:grpSpPr>
          <a:xfrm>
            <a:off x="4310656" y="1779426"/>
            <a:ext cx="1573006" cy="1361226"/>
            <a:chOff x="7819900" y="2228850"/>
            <a:chExt cx="2229000" cy="1928900"/>
          </a:xfrm>
        </p:grpSpPr>
        <p:sp>
          <p:nvSpPr>
            <p:cNvPr id="255" name="Google Shape;255;g17ddb56b3ed_0_11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56" name="Google Shape;256;g17ddb56b3ed_0_11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57" name="Google Shape;257;g17ddb56b3ed_0_11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58" name="Google Shape;258;g17ddb56b3ed_0_11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grpSp>
        <p:nvGrpSpPr>
          <p:cNvPr id="259" name="Google Shape;259;g17ddb56b3ed_0_115"/>
          <p:cNvGrpSpPr/>
          <p:nvPr/>
        </p:nvGrpSpPr>
        <p:grpSpPr>
          <a:xfrm>
            <a:off x="8408177" y="2143807"/>
            <a:ext cx="948663" cy="820939"/>
            <a:chOff x="7819900" y="2228850"/>
            <a:chExt cx="2229000" cy="1928900"/>
          </a:xfrm>
        </p:grpSpPr>
        <p:sp>
          <p:nvSpPr>
            <p:cNvPr id="260" name="Google Shape;260;g17ddb56b3ed_0_11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61" name="Google Shape;261;g17ddb56b3ed_0_11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62" name="Google Shape;262;g17ddb56b3ed_0_11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63" name="Google Shape;263;g17ddb56b3ed_0_11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grpSp>
        <p:nvGrpSpPr>
          <p:cNvPr id="264" name="Google Shape;264;g17ddb56b3ed_0_115"/>
          <p:cNvGrpSpPr/>
          <p:nvPr/>
        </p:nvGrpSpPr>
        <p:grpSpPr>
          <a:xfrm>
            <a:off x="6886818" y="1779426"/>
            <a:ext cx="1573006" cy="1361226"/>
            <a:chOff x="7819900" y="2228850"/>
            <a:chExt cx="2229000" cy="1928900"/>
          </a:xfrm>
        </p:grpSpPr>
        <p:sp>
          <p:nvSpPr>
            <p:cNvPr id="265" name="Google Shape;265;g17ddb56b3ed_0_11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66" name="Google Shape;266;g17ddb56b3ed_0_11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67" name="Google Shape;267;g17ddb56b3ed_0_11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68" name="Google Shape;268;g17ddb56b3ed_0_11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grpSp>
        <p:nvGrpSpPr>
          <p:cNvPr id="269" name="Google Shape;269;g17ddb56b3ed_0_115"/>
          <p:cNvGrpSpPr/>
          <p:nvPr/>
        </p:nvGrpSpPr>
        <p:grpSpPr>
          <a:xfrm>
            <a:off x="11060540" y="2143807"/>
            <a:ext cx="948663" cy="820939"/>
            <a:chOff x="7819900" y="2228850"/>
            <a:chExt cx="2229000" cy="1928900"/>
          </a:xfrm>
        </p:grpSpPr>
        <p:sp>
          <p:nvSpPr>
            <p:cNvPr id="270" name="Google Shape;270;g17ddb56b3ed_0_11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71" name="Google Shape;271;g17ddb56b3ed_0_11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72" name="Google Shape;272;g17ddb56b3ed_0_11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73" name="Google Shape;273;g17ddb56b3ed_0_11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grpSp>
        <p:nvGrpSpPr>
          <p:cNvPr id="274" name="Google Shape;274;g17ddb56b3ed_0_115"/>
          <p:cNvGrpSpPr/>
          <p:nvPr/>
        </p:nvGrpSpPr>
        <p:grpSpPr>
          <a:xfrm>
            <a:off x="9386781" y="1779426"/>
            <a:ext cx="1573006" cy="1361226"/>
            <a:chOff x="7819900" y="2228850"/>
            <a:chExt cx="2229000" cy="1928900"/>
          </a:xfrm>
        </p:grpSpPr>
        <p:sp>
          <p:nvSpPr>
            <p:cNvPr id="275" name="Google Shape;275;g17ddb56b3ed_0_11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76" name="Google Shape;276;g17ddb56b3ed_0_11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77" name="Google Shape;277;g17ddb56b3ed_0_11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278" name="Google Shape;278;g17ddb56b3ed_0_11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sp>
        <p:nvSpPr>
          <p:cNvPr id="279" name="Google Shape;279;g17ddb56b3ed_0_115"/>
          <p:cNvSpPr txBox="1"/>
          <p:nvPr/>
        </p:nvSpPr>
        <p:spPr>
          <a:xfrm>
            <a:off x="1626302" y="3087575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8x224x224</a:t>
            </a:r>
          </a:p>
        </p:txBody>
      </p:sp>
      <p:sp>
        <p:nvSpPr>
          <p:cNvPr id="280" name="Google Shape;280;g17ddb56b3ed_0_115"/>
          <p:cNvSpPr txBox="1"/>
          <p:nvPr/>
        </p:nvSpPr>
        <p:spPr>
          <a:xfrm>
            <a:off x="5686552" y="2879028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16x56x56</a:t>
            </a:r>
          </a:p>
        </p:txBody>
      </p:sp>
      <p:sp>
        <p:nvSpPr>
          <p:cNvPr id="281" name="Google Shape;281;g17ddb56b3ed_0_115"/>
          <p:cNvSpPr txBox="1"/>
          <p:nvPr/>
        </p:nvSpPr>
        <p:spPr>
          <a:xfrm>
            <a:off x="6905752" y="3087575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32x56x56</a:t>
            </a:r>
          </a:p>
        </p:txBody>
      </p:sp>
      <p:sp>
        <p:nvSpPr>
          <p:cNvPr id="282" name="Google Shape;282;g17ddb56b3ed_0_115"/>
          <p:cNvSpPr txBox="1"/>
          <p:nvPr/>
        </p:nvSpPr>
        <p:spPr>
          <a:xfrm>
            <a:off x="8201152" y="2889054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32x28x28</a:t>
            </a:r>
          </a:p>
        </p:txBody>
      </p:sp>
      <p:sp>
        <p:nvSpPr>
          <p:cNvPr id="283" name="Google Shape;283;g17ddb56b3ed_0_115"/>
          <p:cNvSpPr txBox="1"/>
          <p:nvPr/>
        </p:nvSpPr>
        <p:spPr>
          <a:xfrm>
            <a:off x="9420352" y="3087575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64x28x28</a:t>
            </a:r>
          </a:p>
        </p:txBody>
      </p:sp>
      <p:sp>
        <p:nvSpPr>
          <p:cNvPr id="284" name="Google Shape;284;g17ddb56b3ed_0_115"/>
          <p:cNvSpPr txBox="1"/>
          <p:nvPr/>
        </p:nvSpPr>
        <p:spPr>
          <a:xfrm>
            <a:off x="10715752" y="2879028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64x14x14</a:t>
            </a:r>
          </a:p>
        </p:txBody>
      </p:sp>
      <p:sp>
        <p:nvSpPr>
          <p:cNvPr id="285" name="Google Shape;285;g17ddb56b3ed_0_115"/>
          <p:cNvSpPr/>
          <p:nvPr/>
        </p:nvSpPr>
        <p:spPr>
          <a:xfrm>
            <a:off x="2746422" y="2603604"/>
            <a:ext cx="126300" cy="126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286" name="Google Shape;286;g17ddb56b3ed_0_115"/>
          <p:cNvSpPr/>
          <p:nvPr/>
        </p:nvSpPr>
        <p:spPr>
          <a:xfrm>
            <a:off x="3889420" y="2603608"/>
            <a:ext cx="216000" cy="2160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287" name="Google Shape;287;g17ddb56b3ed_0_115"/>
          <p:cNvSpPr/>
          <p:nvPr/>
        </p:nvSpPr>
        <p:spPr>
          <a:xfrm>
            <a:off x="6404020" y="2603608"/>
            <a:ext cx="216000" cy="2160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288" name="Google Shape;288;g17ddb56b3ed_0_115"/>
          <p:cNvSpPr/>
          <p:nvPr/>
        </p:nvSpPr>
        <p:spPr>
          <a:xfrm>
            <a:off x="8994820" y="2603608"/>
            <a:ext cx="216000" cy="2160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289" name="Google Shape;289;g17ddb56b3ed_0_115"/>
          <p:cNvSpPr/>
          <p:nvPr/>
        </p:nvSpPr>
        <p:spPr>
          <a:xfrm>
            <a:off x="11661820" y="2679808"/>
            <a:ext cx="216000" cy="2160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290" name="Google Shape;290;g17ddb56b3ed_0_115"/>
          <p:cNvSpPr/>
          <p:nvPr/>
        </p:nvSpPr>
        <p:spPr>
          <a:xfrm>
            <a:off x="5261022" y="2603604"/>
            <a:ext cx="126300" cy="126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291" name="Google Shape;291;g17ddb56b3ed_0_115"/>
          <p:cNvSpPr/>
          <p:nvPr/>
        </p:nvSpPr>
        <p:spPr>
          <a:xfrm>
            <a:off x="8004222" y="2603604"/>
            <a:ext cx="126300" cy="126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292" name="Google Shape;292;g17ddb56b3ed_0_115"/>
          <p:cNvSpPr/>
          <p:nvPr/>
        </p:nvSpPr>
        <p:spPr>
          <a:xfrm>
            <a:off x="10442622" y="2756004"/>
            <a:ext cx="126300" cy="126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294" name="Google Shape;294;g17ddb56b3ed_0_115"/>
          <p:cNvSpPr/>
          <p:nvPr/>
        </p:nvSpPr>
        <p:spPr>
          <a:xfrm>
            <a:off x="13379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295" name="Google Shape;295;g17ddb56b3ed_0_115"/>
          <p:cNvSpPr/>
          <p:nvPr/>
        </p:nvSpPr>
        <p:spPr>
          <a:xfrm>
            <a:off x="30905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296" name="Google Shape;296;g17ddb56b3ed_0_115"/>
          <p:cNvSpPr/>
          <p:nvPr/>
        </p:nvSpPr>
        <p:spPr>
          <a:xfrm>
            <a:off x="41573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297" name="Google Shape;297;g17ddb56b3ed_0_115"/>
          <p:cNvSpPr/>
          <p:nvPr/>
        </p:nvSpPr>
        <p:spPr>
          <a:xfrm>
            <a:off x="56813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298" name="Google Shape;298;g17ddb56b3ed_0_115"/>
          <p:cNvSpPr/>
          <p:nvPr/>
        </p:nvSpPr>
        <p:spPr>
          <a:xfrm>
            <a:off x="67481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299" name="Google Shape;299;g17ddb56b3ed_0_115"/>
          <p:cNvSpPr/>
          <p:nvPr/>
        </p:nvSpPr>
        <p:spPr>
          <a:xfrm>
            <a:off x="82721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300" name="Google Shape;300;g17ddb56b3ed_0_115"/>
          <p:cNvSpPr/>
          <p:nvPr/>
        </p:nvSpPr>
        <p:spPr>
          <a:xfrm>
            <a:off x="92627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301" name="Google Shape;301;g17ddb56b3ed_0_115"/>
          <p:cNvSpPr/>
          <p:nvPr/>
        </p:nvSpPr>
        <p:spPr>
          <a:xfrm>
            <a:off x="107867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302" name="Google Shape;302;g17ddb56b3ed_0_115"/>
          <p:cNvSpPr/>
          <p:nvPr/>
        </p:nvSpPr>
        <p:spPr>
          <a:xfrm>
            <a:off x="190497" y="5151450"/>
            <a:ext cx="1209300" cy="5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303" name="Google Shape;303;g17ddb56b3ed_0_115"/>
          <p:cNvSpPr txBox="1"/>
          <p:nvPr/>
        </p:nvSpPr>
        <p:spPr>
          <a:xfrm>
            <a:off x="3095752" y="2879028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8x112x112</a:t>
            </a:r>
          </a:p>
        </p:txBody>
      </p:sp>
      <p:sp>
        <p:nvSpPr>
          <p:cNvPr id="304" name="Google Shape;304;g17ddb56b3ed_0_115"/>
          <p:cNvSpPr txBox="1"/>
          <p:nvPr/>
        </p:nvSpPr>
        <p:spPr>
          <a:xfrm>
            <a:off x="4314952" y="3087575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16x112x112</a:t>
            </a:r>
          </a:p>
        </p:txBody>
      </p:sp>
      <p:sp>
        <p:nvSpPr>
          <p:cNvPr id="305" name="Google Shape;305;g17ddb56b3ed_0_115"/>
          <p:cNvSpPr txBox="1"/>
          <p:nvPr/>
        </p:nvSpPr>
        <p:spPr>
          <a:xfrm>
            <a:off x="2565538" y="3333750"/>
            <a:ext cx="1471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Malgun Gothic"/>
                <a:ea typeface="Malgun Gothic"/>
                <a:cs typeface="Calibri"/>
                <a:sym typeface="Calibri"/>
              </a:rPr>
              <a:t>Max Pooling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stride = 2</a:t>
            </a:r>
            <a:endParaRPr lang="en-US" sz="1200" dirty="0">
              <a:latin typeface="Malgun Gothic"/>
              <a:ea typeface="Malgun Gothic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kernel = 2x2</a:t>
            </a:r>
            <a:endParaRPr lang="en-US" sz="1200" dirty="0">
              <a:latin typeface="Malgun Gothic"/>
              <a:ea typeface="Malgun Gothic"/>
              <a:cs typeface="Calibri"/>
            </a:endParaRPr>
          </a:p>
        </p:txBody>
      </p:sp>
      <p:grpSp>
        <p:nvGrpSpPr>
          <p:cNvPr id="306" name="Google Shape;306;g17ddb56b3ed_0_115"/>
          <p:cNvGrpSpPr/>
          <p:nvPr/>
        </p:nvGrpSpPr>
        <p:grpSpPr>
          <a:xfrm>
            <a:off x="3677325" y="3428563"/>
            <a:ext cx="1914075" cy="923299"/>
            <a:chOff x="3677325" y="3428563"/>
            <a:chExt cx="1914075" cy="923299"/>
          </a:xfrm>
        </p:grpSpPr>
        <p:sp>
          <p:nvSpPr>
            <p:cNvPr id="307" name="Google Shape;307;g17ddb56b3ed_0_115"/>
            <p:cNvSpPr txBox="1"/>
            <p:nvPr/>
          </p:nvSpPr>
          <p:spPr>
            <a:xfrm>
              <a:off x="3677325" y="3428563"/>
              <a:ext cx="15729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Malgun Gothic"/>
                  <a:ea typeface="Malgun Gothic"/>
                  <a:cs typeface="Calibri"/>
                  <a:sym typeface="Calibri"/>
                </a:rPr>
                <a:t>Convolution layer</a:t>
              </a:r>
              <a:endParaRPr sz="1200" b="1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padding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stride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kernel = 3x3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</p:txBody>
        </p:sp>
        <p:sp>
          <p:nvSpPr>
            <p:cNvPr id="308" name="Google Shape;308;g17ddb56b3ed_0_115"/>
            <p:cNvSpPr txBox="1"/>
            <p:nvPr/>
          </p:nvSpPr>
          <p:spPr>
            <a:xfrm>
              <a:off x="3848100" y="3704175"/>
              <a:ext cx="1743300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9144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+</a:t>
              </a:r>
              <a:r>
                <a:rPr lang="en-US" sz="1200" b="1" dirty="0" err="1">
                  <a:latin typeface="Malgun Gothic"/>
                  <a:ea typeface="Malgun Gothic"/>
                  <a:cs typeface="Calibri"/>
                  <a:sym typeface="Calibri"/>
                </a:rPr>
                <a:t>ReLU</a:t>
              </a:r>
              <a:endParaRPr sz="1200" b="1" dirty="0">
                <a:latin typeface="Malgun Gothic"/>
                <a:ea typeface="Malgun Gothic"/>
                <a:cs typeface="Calibri"/>
                <a:sym typeface="Calibri"/>
              </a:endParaRPr>
            </a:p>
          </p:txBody>
        </p:sp>
      </p:grpSp>
      <p:sp>
        <p:nvSpPr>
          <p:cNvPr id="309" name="Google Shape;309;g17ddb56b3ed_0_115"/>
          <p:cNvSpPr txBox="1"/>
          <p:nvPr/>
        </p:nvSpPr>
        <p:spPr>
          <a:xfrm>
            <a:off x="5232538" y="3333750"/>
            <a:ext cx="1471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Malgun Gothic"/>
                <a:ea typeface="Malgun Gothic"/>
                <a:cs typeface="Calibri"/>
                <a:sym typeface="Calibri"/>
              </a:rPr>
              <a:t>Max Pooling</a:t>
            </a:r>
            <a:endParaRPr lang="en-US" sz="1200" b="1" dirty="0">
              <a:latin typeface="Malgun Gothic"/>
              <a:ea typeface="Malgun Gothic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stride = 2</a:t>
            </a:r>
            <a:endParaRPr lang="en-US" sz="1200" dirty="0">
              <a:latin typeface="Malgun Gothic"/>
              <a:ea typeface="Malgun Gothic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kernel = 2x2</a:t>
            </a:r>
            <a:endParaRPr lang="en-US" sz="1200" dirty="0">
              <a:latin typeface="Malgun Gothic"/>
              <a:ea typeface="Malgun Gothic"/>
              <a:cs typeface="Calibri"/>
            </a:endParaRPr>
          </a:p>
        </p:txBody>
      </p:sp>
      <p:sp>
        <p:nvSpPr>
          <p:cNvPr id="310" name="Google Shape;310;g17ddb56b3ed_0_115"/>
          <p:cNvSpPr txBox="1"/>
          <p:nvPr/>
        </p:nvSpPr>
        <p:spPr>
          <a:xfrm>
            <a:off x="7899538" y="3333750"/>
            <a:ext cx="1471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Malgun Gothic"/>
                <a:ea typeface="Malgun Gothic"/>
                <a:cs typeface="Calibri"/>
                <a:sym typeface="Calibri"/>
              </a:rPr>
              <a:t>Max Pooling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stride = 2</a:t>
            </a:r>
            <a:endParaRPr lang="en-US" sz="1200" dirty="0">
              <a:latin typeface="Malgun Gothic"/>
              <a:ea typeface="Malgun Gothic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kernel = 2x2</a:t>
            </a:r>
            <a:endParaRPr lang="en-US" sz="1200" dirty="0">
              <a:latin typeface="Malgun Gothic"/>
              <a:ea typeface="Malgun Gothic"/>
              <a:cs typeface="Calibri"/>
            </a:endParaRPr>
          </a:p>
        </p:txBody>
      </p:sp>
      <p:sp>
        <p:nvSpPr>
          <p:cNvPr id="311" name="Google Shape;311;g17ddb56b3ed_0_115"/>
          <p:cNvSpPr txBox="1"/>
          <p:nvPr/>
        </p:nvSpPr>
        <p:spPr>
          <a:xfrm>
            <a:off x="10490338" y="3333750"/>
            <a:ext cx="1471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Malgun Gothic"/>
                <a:ea typeface="Malgun Gothic"/>
                <a:cs typeface="Calibri"/>
                <a:sym typeface="Calibri"/>
              </a:rPr>
              <a:t>Max Pooling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stride = 2</a:t>
            </a:r>
            <a:endParaRPr lang="en-US" sz="1200" dirty="0">
              <a:latin typeface="Malgun Gothic"/>
              <a:ea typeface="Malgun Gothic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kernel = 2x2</a:t>
            </a:r>
            <a:endParaRPr lang="en-US" sz="1200" dirty="0">
              <a:latin typeface="Malgun Gothic"/>
              <a:ea typeface="Malgun Gothic"/>
              <a:cs typeface="Calibri"/>
            </a:endParaRPr>
          </a:p>
        </p:txBody>
      </p:sp>
      <p:sp>
        <p:nvSpPr>
          <p:cNvPr id="312" name="Google Shape;312;g17ddb56b3ed_0_115"/>
          <p:cNvSpPr/>
          <p:nvPr/>
        </p:nvSpPr>
        <p:spPr>
          <a:xfrm>
            <a:off x="4744717" y="4413300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313" name="Google Shape;313;g17ddb56b3ed_0_115"/>
          <p:cNvSpPr/>
          <p:nvPr/>
        </p:nvSpPr>
        <p:spPr>
          <a:xfrm>
            <a:off x="4744717" y="4718902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314" name="Google Shape;314;g17ddb56b3ed_0_115"/>
          <p:cNvSpPr/>
          <p:nvPr/>
        </p:nvSpPr>
        <p:spPr>
          <a:xfrm>
            <a:off x="4744717" y="5024503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315" name="Google Shape;315;g17ddb56b3ed_0_115"/>
          <p:cNvSpPr/>
          <p:nvPr/>
        </p:nvSpPr>
        <p:spPr>
          <a:xfrm>
            <a:off x="4744717" y="6094108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316" name="Google Shape;316;g17ddb56b3ed_0_115"/>
          <p:cNvSpPr/>
          <p:nvPr/>
        </p:nvSpPr>
        <p:spPr>
          <a:xfrm>
            <a:off x="4744717" y="6399710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317" name="Google Shape;317;g17ddb56b3ed_0_115"/>
          <p:cNvSpPr txBox="1"/>
          <p:nvPr/>
        </p:nvSpPr>
        <p:spPr>
          <a:xfrm>
            <a:off x="4725617" y="5191641"/>
            <a:ext cx="1266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...</a:t>
            </a:r>
          </a:p>
        </p:txBody>
      </p:sp>
      <p:cxnSp>
        <p:nvCxnSpPr>
          <p:cNvPr id="318" name="Google Shape;318;g17ddb56b3ed_0_115"/>
          <p:cNvCxnSpPr>
            <a:stCxn id="312" idx="2"/>
            <a:endCxn id="312" idx="2"/>
          </p:cNvCxnSpPr>
          <p:nvPr/>
        </p:nvCxnSpPr>
        <p:spPr>
          <a:xfrm>
            <a:off x="4744717" y="45216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g17ddb56b3ed_0_115"/>
          <p:cNvCxnSpPr>
            <a:stCxn id="312" idx="2"/>
            <a:endCxn id="316" idx="2"/>
          </p:cNvCxnSpPr>
          <p:nvPr/>
        </p:nvCxnSpPr>
        <p:spPr>
          <a:xfrm>
            <a:off x="4744717" y="4521600"/>
            <a:ext cx="600" cy="19863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0" name="Google Shape;320;g17ddb56b3ed_0_115"/>
          <p:cNvGrpSpPr/>
          <p:nvPr/>
        </p:nvGrpSpPr>
        <p:grpSpPr>
          <a:xfrm>
            <a:off x="781725" y="3428563"/>
            <a:ext cx="1914075" cy="923299"/>
            <a:chOff x="3677325" y="3428563"/>
            <a:chExt cx="1914075" cy="923299"/>
          </a:xfrm>
        </p:grpSpPr>
        <p:sp>
          <p:nvSpPr>
            <p:cNvPr id="321" name="Google Shape;321;g17ddb56b3ed_0_115"/>
            <p:cNvSpPr txBox="1"/>
            <p:nvPr/>
          </p:nvSpPr>
          <p:spPr>
            <a:xfrm>
              <a:off x="3677325" y="3428563"/>
              <a:ext cx="15729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Malgun Gothic"/>
                  <a:ea typeface="Malgun Gothic"/>
                  <a:cs typeface="Calibri"/>
                  <a:sym typeface="Calibri"/>
                </a:rPr>
                <a:t>Convolution layer</a:t>
              </a:r>
              <a:endParaRPr sz="1200" b="1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padding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stride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kernel = 3x3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</p:txBody>
        </p:sp>
        <p:sp>
          <p:nvSpPr>
            <p:cNvPr id="322" name="Google Shape;322;g17ddb56b3ed_0_115"/>
            <p:cNvSpPr txBox="1"/>
            <p:nvPr/>
          </p:nvSpPr>
          <p:spPr>
            <a:xfrm>
              <a:off x="3848100" y="3704175"/>
              <a:ext cx="1743300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9144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+</a:t>
              </a:r>
              <a:r>
                <a:rPr lang="en-US" sz="1200" b="1" dirty="0" err="1">
                  <a:latin typeface="Malgun Gothic"/>
                  <a:ea typeface="Malgun Gothic"/>
                  <a:cs typeface="Calibri"/>
                  <a:sym typeface="Calibri"/>
                </a:rPr>
                <a:t>ReLU</a:t>
              </a:r>
              <a:endParaRPr sz="1200" b="1" dirty="0">
                <a:latin typeface="Malgun Gothic"/>
                <a:ea typeface="Malgun Gothic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g17ddb56b3ed_0_115"/>
          <p:cNvGrpSpPr/>
          <p:nvPr/>
        </p:nvGrpSpPr>
        <p:grpSpPr>
          <a:xfrm>
            <a:off x="6344325" y="3428563"/>
            <a:ext cx="1914075" cy="923299"/>
            <a:chOff x="3677325" y="3428563"/>
            <a:chExt cx="1914075" cy="923299"/>
          </a:xfrm>
        </p:grpSpPr>
        <p:sp>
          <p:nvSpPr>
            <p:cNvPr id="324" name="Google Shape;324;g17ddb56b3ed_0_115"/>
            <p:cNvSpPr txBox="1"/>
            <p:nvPr/>
          </p:nvSpPr>
          <p:spPr>
            <a:xfrm>
              <a:off x="3677325" y="3428563"/>
              <a:ext cx="15729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Malgun Gothic"/>
                  <a:ea typeface="Malgun Gothic"/>
                  <a:cs typeface="Calibri"/>
                  <a:sym typeface="Calibri"/>
                </a:rPr>
                <a:t>Convolution layer</a:t>
              </a:r>
              <a:endParaRPr lang="ko-KR" altLang="en-US" sz="1200" b="1" dirty="0">
                <a:latin typeface="Malgun Gothic"/>
                <a:ea typeface="Malgun Gothic"/>
                <a:cs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padding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stride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kernel = 3x3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</p:txBody>
        </p:sp>
        <p:sp>
          <p:nvSpPr>
            <p:cNvPr id="325" name="Google Shape;325;g17ddb56b3ed_0_115"/>
            <p:cNvSpPr txBox="1"/>
            <p:nvPr/>
          </p:nvSpPr>
          <p:spPr>
            <a:xfrm>
              <a:off x="3848100" y="3704175"/>
              <a:ext cx="1743300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9144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+</a:t>
              </a:r>
              <a:r>
                <a:rPr lang="en-US" sz="1200" b="1" dirty="0" err="1">
                  <a:latin typeface="Malgun Gothic"/>
                  <a:ea typeface="Malgun Gothic"/>
                  <a:cs typeface="Calibri"/>
                  <a:sym typeface="Calibri"/>
                </a:rPr>
                <a:t>ReLU</a:t>
              </a:r>
              <a:endParaRPr lang="ko-KR" altLang="en-US" sz="1200" b="1" dirty="0">
                <a:latin typeface="Malgun Gothic"/>
                <a:ea typeface="Malgun Gothic"/>
                <a:cs typeface="Calibri"/>
              </a:endParaRPr>
            </a:p>
          </p:txBody>
        </p:sp>
      </p:grpSp>
      <p:grpSp>
        <p:nvGrpSpPr>
          <p:cNvPr id="326" name="Google Shape;326;g17ddb56b3ed_0_115"/>
          <p:cNvGrpSpPr/>
          <p:nvPr/>
        </p:nvGrpSpPr>
        <p:grpSpPr>
          <a:xfrm>
            <a:off x="9011325" y="3428563"/>
            <a:ext cx="1914075" cy="923299"/>
            <a:chOff x="3677325" y="3428563"/>
            <a:chExt cx="1914075" cy="923299"/>
          </a:xfrm>
        </p:grpSpPr>
        <p:sp>
          <p:nvSpPr>
            <p:cNvPr id="327" name="Google Shape;327;g17ddb56b3ed_0_115"/>
            <p:cNvSpPr txBox="1"/>
            <p:nvPr/>
          </p:nvSpPr>
          <p:spPr>
            <a:xfrm>
              <a:off x="3677325" y="3428563"/>
              <a:ext cx="15729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Malgun Gothic"/>
                  <a:ea typeface="Malgun Gothic"/>
                  <a:cs typeface="Calibri"/>
                  <a:sym typeface="Calibri"/>
                </a:rPr>
                <a:t>Convolution layer</a:t>
              </a:r>
              <a:endParaRPr lang="ko-KR" altLang="en-US" sz="1200" b="1" dirty="0">
                <a:latin typeface="Malgun Gothic"/>
                <a:ea typeface="Malgun Gothic"/>
                <a:cs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padding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stride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kernel = 3x3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</p:txBody>
        </p:sp>
        <p:sp>
          <p:nvSpPr>
            <p:cNvPr id="328" name="Google Shape;328;g17ddb56b3ed_0_115"/>
            <p:cNvSpPr txBox="1"/>
            <p:nvPr/>
          </p:nvSpPr>
          <p:spPr>
            <a:xfrm>
              <a:off x="3848100" y="3704175"/>
              <a:ext cx="1743300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9144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+</a:t>
              </a:r>
              <a:r>
                <a:rPr lang="en-US" sz="1200" b="1" dirty="0" err="1">
                  <a:latin typeface="Malgun Gothic"/>
                  <a:ea typeface="Malgun Gothic"/>
                  <a:cs typeface="Calibri"/>
                  <a:sym typeface="Calibri"/>
                </a:rPr>
                <a:t>ReLU</a:t>
              </a:r>
              <a:endParaRPr sz="1200" b="1" dirty="0">
                <a:latin typeface="Malgun Gothic"/>
                <a:ea typeface="Malgun Gothic"/>
                <a:cs typeface="Calibri"/>
                <a:sym typeface="Calibri"/>
              </a:endParaRPr>
            </a:p>
          </p:txBody>
        </p:sp>
      </p:grpSp>
      <p:sp>
        <p:nvSpPr>
          <p:cNvPr id="329" name="Google Shape;329;g17ddb56b3ed_0_115"/>
          <p:cNvSpPr/>
          <p:nvPr/>
        </p:nvSpPr>
        <p:spPr>
          <a:xfrm>
            <a:off x="6191009" y="4574000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330" name="Google Shape;330;g17ddb56b3ed_0_115"/>
          <p:cNvSpPr/>
          <p:nvPr/>
        </p:nvSpPr>
        <p:spPr>
          <a:xfrm>
            <a:off x="6191009" y="4871724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331" name="Google Shape;331;g17ddb56b3ed_0_115"/>
          <p:cNvSpPr/>
          <p:nvPr/>
        </p:nvSpPr>
        <p:spPr>
          <a:xfrm>
            <a:off x="6191009" y="5194948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332" name="Google Shape;332;g17ddb56b3ed_0_115"/>
          <p:cNvSpPr/>
          <p:nvPr/>
        </p:nvSpPr>
        <p:spPr>
          <a:xfrm>
            <a:off x="6191009" y="5931648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333" name="Google Shape;333;g17ddb56b3ed_0_115"/>
          <p:cNvSpPr/>
          <p:nvPr/>
        </p:nvSpPr>
        <p:spPr>
          <a:xfrm>
            <a:off x="6191009" y="6257197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cxnSp>
        <p:nvCxnSpPr>
          <p:cNvPr id="334" name="Google Shape;334;g17ddb56b3ed_0_115"/>
          <p:cNvCxnSpPr>
            <a:endCxn id="329" idx="2"/>
          </p:cNvCxnSpPr>
          <p:nvPr/>
        </p:nvCxnSpPr>
        <p:spPr>
          <a:xfrm>
            <a:off x="4961309" y="4521500"/>
            <a:ext cx="1229700" cy="1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g17ddb56b3ed_0_115"/>
          <p:cNvCxnSpPr>
            <a:stCxn id="313" idx="6"/>
            <a:endCxn id="329" idx="2"/>
          </p:cNvCxnSpPr>
          <p:nvPr/>
        </p:nvCxnSpPr>
        <p:spPr>
          <a:xfrm rot="10800000" flipH="1">
            <a:off x="4961317" y="4682302"/>
            <a:ext cx="1229700" cy="14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g17ddb56b3ed_0_115"/>
          <p:cNvCxnSpPr>
            <a:stCxn id="314" idx="6"/>
            <a:endCxn id="329" idx="2"/>
          </p:cNvCxnSpPr>
          <p:nvPr/>
        </p:nvCxnSpPr>
        <p:spPr>
          <a:xfrm rot="10800000" flipH="1">
            <a:off x="4961317" y="4682203"/>
            <a:ext cx="1229700" cy="45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g17ddb56b3ed_0_115"/>
          <p:cNvCxnSpPr>
            <a:stCxn id="315" idx="6"/>
            <a:endCxn id="329" idx="2"/>
          </p:cNvCxnSpPr>
          <p:nvPr/>
        </p:nvCxnSpPr>
        <p:spPr>
          <a:xfrm rot="10800000" flipH="1">
            <a:off x="4961317" y="4682308"/>
            <a:ext cx="1229700" cy="15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g17ddb56b3ed_0_115"/>
          <p:cNvCxnSpPr>
            <a:stCxn id="316" idx="6"/>
            <a:endCxn id="329" idx="2"/>
          </p:cNvCxnSpPr>
          <p:nvPr/>
        </p:nvCxnSpPr>
        <p:spPr>
          <a:xfrm rot="10800000" flipH="1">
            <a:off x="4961317" y="4682210"/>
            <a:ext cx="1229700" cy="18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g17ddb56b3ed_0_115"/>
          <p:cNvCxnSpPr>
            <a:stCxn id="316" idx="6"/>
            <a:endCxn id="333" idx="2"/>
          </p:cNvCxnSpPr>
          <p:nvPr/>
        </p:nvCxnSpPr>
        <p:spPr>
          <a:xfrm rot="10800000" flipH="1">
            <a:off x="4961317" y="6365510"/>
            <a:ext cx="1229700" cy="14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g17ddb56b3ed_0_115"/>
          <p:cNvCxnSpPr>
            <a:stCxn id="332" idx="2"/>
            <a:endCxn id="316" idx="6"/>
          </p:cNvCxnSpPr>
          <p:nvPr/>
        </p:nvCxnSpPr>
        <p:spPr>
          <a:xfrm flipH="1">
            <a:off x="4961309" y="6039948"/>
            <a:ext cx="1229700" cy="4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g17ddb56b3ed_0_115"/>
          <p:cNvCxnSpPr>
            <a:stCxn id="333" idx="2"/>
            <a:endCxn id="315" idx="6"/>
          </p:cNvCxnSpPr>
          <p:nvPr/>
        </p:nvCxnSpPr>
        <p:spPr>
          <a:xfrm rot="10800000">
            <a:off x="4961309" y="6202297"/>
            <a:ext cx="122970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g17ddb56b3ed_0_115"/>
          <p:cNvCxnSpPr>
            <a:stCxn id="314" idx="6"/>
            <a:endCxn id="333" idx="4"/>
          </p:cNvCxnSpPr>
          <p:nvPr/>
        </p:nvCxnSpPr>
        <p:spPr>
          <a:xfrm>
            <a:off x="4961317" y="5132803"/>
            <a:ext cx="1338000" cy="13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g17ddb56b3ed_0_115"/>
          <p:cNvCxnSpPr>
            <a:stCxn id="313" idx="6"/>
            <a:endCxn id="333" idx="2"/>
          </p:cNvCxnSpPr>
          <p:nvPr/>
        </p:nvCxnSpPr>
        <p:spPr>
          <a:xfrm>
            <a:off x="4961317" y="4827202"/>
            <a:ext cx="1229700" cy="15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g17ddb56b3ed_0_115"/>
          <p:cNvCxnSpPr>
            <a:endCxn id="333" idx="2"/>
          </p:cNvCxnSpPr>
          <p:nvPr/>
        </p:nvCxnSpPr>
        <p:spPr>
          <a:xfrm>
            <a:off x="4961309" y="4597897"/>
            <a:ext cx="1229700" cy="17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g17ddb56b3ed_0_115"/>
          <p:cNvCxnSpPr>
            <a:stCxn id="314" idx="6"/>
            <a:endCxn id="330" idx="2"/>
          </p:cNvCxnSpPr>
          <p:nvPr/>
        </p:nvCxnSpPr>
        <p:spPr>
          <a:xfrm rot="10800000" flipH="1">
            <a:off x="4961317" y="4980103"/>
            <a:ext cx="1229700" cy="1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g17ddb56b3ed_0_115"/>
          <p:cNvCxnSpPr>
            <a:stCxn id="313" idx="6"/>
            <a:endCxn id="330" idx="2"/>
          </p:cNvCxnSpPr>
          <p:nvPr/>
        </p:nvCxnSpPr>
        <p:spPr>
          <a:xfrm>
            <a:off x="4961317" y="4827202"/>
            <a:ext cx="1229700" cy="1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g17ddb56b3ed_0_115"/>
          <p:cNvCxnSpPr>
            <a:stCxn id="312" idx="6"/>
            <a:endCxn id="330" idx="2"/>
          </p:cNvCxnSpPr>
          <p:nvPr/>
        </p:nvCxnSpPr>
        <p:spPr>
          <a:xfrm>
            <a:off x="4961317" y="4521600"/>
            <a:ext cx="1229700" cy="45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g17ddb56b3ed_0_115"/>
          <p:cNvCxnSpPr>
            <a:stCxn id="312" idx="6"/>
            <a:endCxn id="331" idx="2"/>
          </p:cNvCxnSpPr>
          <p:nvPr/>
        </p:nvCxnSpPr>
        <p:spPr>
          <a:xfrm>
            <a:off x="4961317" y="4521600"/>
            <a:ext cx="122970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g17ddb56b3ed_0_115"/>
          <p:cNvCxnSpPr>
            <a:stCxn id="312" idx="6"/>
            <a:endCxn id="332" idx="3"/>
          </p:cNvCxnSpPr>
          <p:nvPr/>
        </p:nvCxnSpPr>
        <p:spPr>
          <a:xfrm>
            <a:off x="4961317" y="4521600"/>
            <a:ext cx="1261500" cy="15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g17ddb56b3ed_0_115"/>
          <p:cNvCxnSpPr>
            <a:stCxn id="316" idx="6"/>
            <a:endCxn id="331" idx="2"/>
          </p:cNvCxnSpPr>
          <p:nvPr/>
        </p:nvCxnSpPr>
        <p:spPr>
          <a:xfrm rot="10800000" flipH="1">
            <a:off x="4961317" y="5303210"/>
            <a:ext cx="1229700" cy="12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g17ddb56b3ed_0_115"/>
          <p:cNvCxnSpPr>
            <a:stCxn id="316" idx="6"/>
            <a:endCxn id="330" idx="2"/>
          </p:cNvCxnSpPr>
          <p:nvPr/>
        </p:nvCxnSpPr>
        <p:spPr>
          <a:xfrm rot="10800000" flipH="1">
            <a:off x="4961317" y="4980110"/>
            <a:ext cx="1229700" cy="15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g17ddb56b3ed_0_115"/>
          <p:cNvCxnSpPr>
            <a:stCxn id="316" idx="6"/>
            <a:endCxn id="329" idx="2"/>
          </p:cNvCxnSpPr>
          <p:nvPr/>
        </p:nvCxnSpPr>
        <p:spPr>
          <a:xfrm rot="10800000" flipH="1">
            <a:off x="4961317" y="4682210"/>
            <a:ext cx="1229700" cy="18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g17ddb56b3ed_0_115"/>
          <p:cNvCxnSpPr/>
          <p:nvPr/>
        </p:nvCxnSpPr>
        <p:spPr>
          <a:xfrm>
            <a:off x="3952046" y="5438200"/>
            <a:ext cx="567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g17ddb56b3ed_0_115"/>
          <p:cNvSpPr txBox="1"/>
          <p:nvPr/>
        </p:nvSpPr>
        <p:spPr>
          <a:xfrm>
            <a:off x="6472250" y="4448175"/>
            <a:ext cx="2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0</a:t>
            </a:r>
          </a:p>
        </p:txBody>
      </p:sp>
      <p:sp>
        <p:nvSpPr>
          <p:cNvPr id="355" name="Google Shape;355;g17ddb56b3ed_0_115"/>
          <p:cNvSpPr txBox="1"/>
          <p:nvPr/>
        </p:nvSpPr>
        <p:spPr>
          <a:xfrm>
            <a:off x="6472250" y="4752975"/>
            <a:ext cx="2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1</a:t>
            </a:r>
          </a:p>
        </p:txBody>
      </p:sp>
      <p:sp>
        <p:nvSpPr>
          <p:cNvPr id="356" name="Google Shape;356;g17ddb56b3ed_0_115"/>
          <p:cNvSpPr txBox="1"/>
          <p:nvPr/>
        </p:nvSpPr>
        <p:spPr>
          <a:xfrm>
            <a:off x="6472250" y="5057775"/>
            <a:ext cx="2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2</a:t>
            </a:r>
          </a:p>
        </p:txBody>
      </p:sp>
      <p:sp>
        <p:nvSpPr>
          <p:cNvPr id="357" name="Google Shape;357;g17ddb56b3ed_0_115"/>
          <p:cNvSpPr txBox="1"/>
          <p:nvPr/>
        </p:nvSpPr>
        <p:spPr>
          <a:xfrm>
            <a:off x="6472250" y="5819775"/>
            <a:ext cx="63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18</a:t>
            </a:r>
          </a:p>
        </p:txBody>
      </p:sp>
      <p:sp>
        <p:nvSpPr>
          <p:cNvPr id="358" name="Google Shape;358;g17ddb56b3ed_0_115"/>
          <p:cNvSpPr txBox="1"/>
          <p:nvPr/>
        </p:nvSpPr>
        <p:spPr>
          <a:xfrm>
            <a:off x="6472250" y="6124575"/>
            <a:ext cx="56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19</a:t>
            </a:r>
          </a:p>
        </p:txBody>
      </p:sp>
      <p:sp>
        <p:nvSpPr>
          <p:cNvPr id="359" name="Google Shape;359;g17ddb56b3ed_0_115"/>
          <p:cNvSpPr txBox="1"/>
          <p:nvPr/>
        </p:nvSpPr>
        <p:spPr>
          <a:xfrm>
            <a:off x="6236009" y="5286375"/>
            <a:ext cx="1266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..</a:t>
            </a:r>
          </a:p>
        </p:txBody>
      </p:sp>
      <p:sp>
        <p:nvSpPr>
          <p:cNvPr id="360" name="Google Shape;360;g17ddb56b3ed_0_115"/>
          <p:cNvSpPr txBox="1"/>
          <p:nvPr/>
        </p:nvSpPr>
        <p:spPr>
          <a:xfrm>
            <a:off x="1381128" y="5202005"/>
            <a:ext cx="2837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Malgun Gothic"/>
                <a:ea typeface="Malgun Gothic"/>
                <a:cs typeface="Calibri"/>
                <a:sym typeface="Calibri"/>
              </a:rPr>
              <a:t>Flatten</a:t>
            </a:r>
            <a:r>
              <a:rPr lang="en-US" sz="2100" dirty="0">
                <a:latin typeface="Malgun Gothic"/>
                <a:ea typeface="Malgun Gothic"/>
                <a:cs typeface="Calibri"/>
                <a:sym typeface="Calibri"/>
              </a:rPr>
              <a:t> : 12544 x </a:t>
            </a:r>
            <a:r>
              <a:rPr lang="en-US" altLang="ko-KR" sz="2100" dirty="0">
                <a:latin typeface="Malgun Gothic"/>
                <a:ea typeface="Malgun Gothic"/>
                <a:cs typeface="Calibri"/>
                <a:sym typeface="Calibri"/>
              </a:rPr>
              <a:t>20</a:t>
            </a:r>
            <a:endParaRPr lang="en-US" sz="2100" dirty="0">
              <a:latin typeface="Malgun Gothic"/>
              <a:ea typeface="Malgun Gothic"/>
              <a:cs typeface="Calibri"/>
              <a:sym typeface="Calibri"/>
            </a:endParaRPr>
          </a:p>
        </p:txBody>
      </p:sp>
      <p:sp>
        <p:nvSpPr>
          <p:cNvPr id="4" name="Google Shape;225;p14">
            <a:extLst>
              <a:ext uri="{FF2B5EF4-FFF2-40B4-BE49-F238E27FC236}">
                <a16:creationId xmlns:a16="http://schemas.microsoft.com/office/drawing/2014/main" id="{72783369-2996-C0D8-61E7-578C51710851}"/>
              </a:ext>
            </a:extLst>
          </p:cNvPr>
          <p:cNvSpPr txBox="1">
            <a:spLocks/>
          </p:cNvSpPr>
          <p:nvPr/>
        </p:nvSpPr>
        <p:spPr>
          <a:xfrm>
            <a:off x="363552" y="406401"/>
            <a:ext cx="11142648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000"/>
            </a:pPr>
            <a:r>
              <a:rPr lang="en-US" altLang="ko-KR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05. </a:t>
            </a:r>
            <a:r>
              <a:rPr lang="ko-KR" altLang="en-US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구축과 평가 </a:t>
            </a:r>
            <a:r>
              <a:rPr lang="en-US" altLang="ko-KR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– 1</a:t>
            </a:r>
            <a:r>
              <a:rPr lang="ko-KR" altLang="en-US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차 모델 선정</a:t>
            </a:r>
          </a:p>
        </p:txBody>
      </p:sp>
    </p:spTree>
    <p:extLst>
      <p:ext uri="{BB962C8B-B14F-4D97-AF65-F5344CB8AC3E}">
        <p14:creationId xmlns:p14="http://schemas.microsoft.com/office/powerpoint/2010/main" val="19662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g17ddb56b3ed_0_8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5;p14">
            <a:extLst>
              <a:ext uri="{FF2B5EF4-FFF2-40B4-BE49-F238E27FC236}">
                <a16:creationId xmlns:a16="http://schemas.microsoft.com/office/drawing/2014/main" id="{40DCE8D1-90C6-A1E9-C2AE-6220D7BF1DC3}"/>
              </a:ext>
            </a:extLst>
          </p:cNvPr>
          <p:cNvSpPr txBox="1">
            <a:spLocks/>
          </p:cNvSpPr>
          <p:nvPr/>
        </p:nvSpPr>
        <p:spPr>
          <a:xfrm>
            <a:off x="363552" y="406401"/>
            <a:ext cx="9452113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000"/>
            </a:pPr>
            <a:r>
              <a:rPr lang="en-US" altLang="ko-KR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05. </a:t>
            </a:r>
            <a:r>
              <a:rPr lang="ko-KR" altLang="en-US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구축과 평가 </a:t>
            </a:r>
            <a:r>
              <a:rPr lang="en-US" altLang="ko-KR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– 1</a:t>
            </a:r>
            <a:r>
              <a:rPr lang="ko-KR" altLang="en-US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차 모델 결과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03022AE-5F97-84E0-60E4-419CA1FDF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031" y="1894592"/>
            <a:ext cx="4622169" cy="3601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F9D8C7-F2BF-B73E-6EE6-53DF9703FD51}"/>
              </a:ext>
            </a:extLst>
          </p:cNvPr>
          <p:cNvSpPr txBox="1"/>
          <p:nvPr/>
        </p:nvSpPr>
        <p:spPr>
          <a:xfrm>
            <a:off x="496388" y="2251754"/>
            <a:ext cx="5586549" cy="23544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ko-KR" sz="2100" dirty="0">
                <a:latin typeface="Malgun Gothic"/>
                <a:ea typeface="맑은 고딕"/>
              </a:rPr>
              <a:t>1</a:t>
            </a:r>
            <a:r>
              <a:rPr kumimoji="1" lang="ko-KR" altLang="en-US" sz="2100">
                <a:latin typeface="Malgun Gothic"/>
                <a:ea typeface="맑은 고딕"/>
              </a:rPr>
              <a:t>차 모델 구축 후 훈련 </a:t>
            </a:r>
            <a:r>
              <a:rPr kumimoji="1" lang="ko-Kore-KR" altLang="en-US" sz="2100">
                <a:latin typeface="Malgun Gothic"/>
                <a:ea typeface="Malgun Gothic"/>
              </a:rPr>
              <a:t>진행</a:t>
            </a:r>
            <a:endParaRPr lang="en-US" altLang="ko-Kore-KR" sz="2100">
              <a:latin typeface="Malgun Gothic"/>
              <a:ea typeface="Malgun Gothic"/>
            </a:endParaRPr>
          </a:p>
          <a:p>
            <a:pPr marL="342900" indent="-342900">
              <a:buFont typeface="Arial"/>
              <a:buChar char="•"/>
            </a:pPr>
            <a:endParaRPr lang="en-US" altLang="ko-KR" sz="2100">
              <a:latin typeface="Malgun Gothic" panose="020B0503020000020004" pitchFamily="34" charset="-127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ko-KR" sz="2100">
                <a:latin typeface="Malgun Gothic"/>
                <a:ea typeface="맑은 고딕"/>
              </a:rPr>
              <a:t>Train Loss</a:t>
            </a:r>
            <a:r>
              <a:rPr kumimoji="1" lang="ko-KR" altLang="en-US" sz="2100">
                <a:latin typeface="Malgun Gothic"/>
                <a:ea typeface="맑은 고딕"/>
              </a:rPr>
              <a:t>는 감소하지만</a:t>
            </a:r>
            <a:r>
              <a:rPr kumimoji="1" lang="en-US" altLang="ko-KR" sz="2100" dirty="0">
                <a:latin typeface="Malgun Gothic"/>
                <a:ea typeface="맑은 고딕"/>
              </a:rPr>
              <a:t>,</a:t>
            </a:r>
            <a:endParaRPr lang="en-US" altLang="ko-KR" sz="2100" dirty="0">
              <a:latin typeface="Malgun Gothic"/>
              <a:ea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ko-KR" sz="2100">
                <a:latin typeface="Malgun Gothic" panose="020B0503020000020004" pitchFamily="34" charset="-127"/>
              </a:rPr>
              <a:t>F1 Score</a:t>
            </a:r>
            <a:r>
              <a:rPr kumimoji="1" lang="ko-KR" altLang="en-US" sz="2100">
                <a:latin typeface="Malgun Gothic" panose="020B0503020000020004" pitchFamily="34" charset="-127"/>
              </a:rPr>
              <a:t>의 증가세는 더딘 것을 확인</a:t>
            </a:r>
            <a:endParaRPr lang="en-US" altLang="ko-KR" sz="2100">
              <a:latin typeface="Malgun Gothic" panose="020B0503020000020004" pitchFamily="34" charset="-127"/>
            </a:endParaRPr>
          </a:p>
          <a:p>
            <a:pPr marL="342900" indent="-342900">
              <a:buFont typeface="Arial"/>
              <a:buChar char="•"/>
            </a:pPr>
            <a:endParaRPr lang="en-US" altLang="ko-KR" sz="2100">
              <a:latin typeface="Malgun Gothic" panose="020B0503020000020004" pitchFamily="34" charset="-127"/>
            </a:endParaRPr>
          </a:p>
          <a:p>
            <a:pPr marL="342900" indent="-342900">
              <a:buFont typeface="Arial"/>
              <a:buChar char="•"/>
            </a:pPr>
            <a:r>
              <a:rPr kumimoji="1" lang="ko-KR" altLang="en-US" sz="2100">
                <a:latin typeface="Malgun Gothic"/>
                <a:ea typeface="맑은 고딕"/>
              </a:rPr>
              <a:t>과적합에 대한 대책을 수립하고</a:t>
            </a:r>
            <a:r>
              <a:rPr kumimoji="1" lang="en-US" altLang="ko-KR" sz="2100" dirty="0">
                <a:latin typeface="Malgun Gothic"/>
                <a:ea typeface="맑은 고딕"/>
              </a:rPr>
              <a:t>,</a:t>
            </a:r>
            <a:endParaRPr lang="en-US" altLang="ko-KR" sz="2100" dirty="0">
              <a:latin typeface="Malgun Gothic"/>
              <a:ea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ko-KR" sz="2100">
                <a:latin typeface="Malgun Gothic" panose="020B0503020000020004" pitchFamily="34" charset="-127"/>
                <a:ea typeface="맑은 고딕"/>
              </a:rPr>
              <a:t>Epoch</a:t>
            </a:r>
            <a:r>
              <a:rPr kumimoji="1" lang="ko-KR" altLang="en-US" sz="2100">
                <a:latin typeface="Malgun Gothic" panose="020B0503020000020004" pitchFamily="34" charset="-127"/>
                <a:ea typeface="맑은 고딕"/>
              </a:rPr>
              <a:t>도 더 늘려 보기로 결정</a:t>
            </a:r>
            <a:endParaRPr lang="en-US" altLang="ko-KR" sz="2100">
              <a:latin typeface="Malgun Gothic" panose="020B0503020000020004" pitchFamily="34" charset="-127"/>
              <a:ea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g17ddb56b3ed_0_4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17ddb56b3ed_0_435"/>
          <p:cNvSpPr txBox="1"/>
          <p:nvPr/>
        </p:nvSpPr>
        <p:spPr>
          <a:xfrm>
            <a:off x="266538" y="1448075"/>
            <a:ext cx="105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Image</a:t>
            </a:r>
          </a:p>
        </p:txBody>
      </p:sp>
      <p:sp>
        <p:nvSpPr>
          <p:cNvPr id="378" name="Google Shape;378;g17ddb56b3ed_0_435"/>
          <p:cNvSpPr txBox="1"/>
          <p:nvPr/>
        </p:nvSpPr>
        <p:spPr>
          <a:xfrm>
            <a:off x="114441" y="3051480"/>
            <a:ext cx="1361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224 x 224</a:t>
            </a:r>
          </a:p>
        </p:txBody>
      </p:sp>
      <p:grpSp>
        <p:nvGrpSpPr>
          <p:cNvPr id="379" name="Google Shape;379;g17ddb56b3ed_0_435"/>
          <p:cNvGrpSpPr/>
          <p:nvPr/>
        </p:nvGrpSpPr>
        <p:grpSpPr>
          <a:xfrm>
            <a:off x="3284165" y="2162182"/>
            <a:ext cx="948663" cy="820939"/>
            <a:chOff x="7819900" y="2228850"/>
            <a:chExt cx="2229000" cy="1928900"/>
          </a:xfrm>
        </p:grpSpPr>
        <p:sp>
          <p:nvSpPr>
            <p:cNvPr id="380" name="Google Shape;380;g17ddb56b3ed_0_43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381" name="Google Shape;381;g17ddb56b3ed_0_43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382" name="Google Shape;382;g17ddb56b3ed_0_43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383" name="Google Shape;383;g17ddb56b3ed_0_43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grpSp>
        <p:nvGrpSpPr>
          <p:cNvPr id="384" name="Google Shape;384;g17ddb56b3ed_0_435"/>
          <p:cNvGrpSpPr/>
          <p:nvPr/>
        </p:nvGrpSpPr>
        <p:grpSpPr>
          <a:xfrm>
            <a:off x="1658293" y="1779426"/>
            <a:ext cx="1573006" cy="1361226"/>
            <a:chOff x="7819900" y="2228850"/>
            <a:chExt cx="2229000" cy="1928900"/>
          </a:xfrm>
        </p:grpSpPr>
        <p:sp>
          <p:nvSpPr>
            <p:cNvPr id="385" name="Google Shape;385;g17ddb56b3ed_0_43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386" name="Google Shape;386;g17ddb56b3ed_0_43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387" name="Google Shape;387;g17ddb56b3ed_0_43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388" name="Google Shape;388;g17ddb56b3ed_0_43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grpSp>
        <p:nvGrpSpPr>
          <p:cNvPr id="389" name="Google Shape;389;g17ddb56b3ed_0_435"/>
          <p:cNvGrpSpPr/>
          <p:nvPr/>
        </p:nvGrpSpPr>
        <p:grpSpPr>
          <a:xfrm>
            <a:off x="5832015" y="2143807"/>
            <a:ext cx="948663" cy="820939"/>
            <a:chOff x="7819900" y="2228850"/>
            <a:chExt cx="2229000" cy="1928900"/>
          </a:xfrm>
        </p:grpSpPr>
        <p:sp>
          <p:nvSpPr>
            <p:cNvPr id="390" name="Google Shape;390;g17ddb56b3ed_0_43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391" name="Google Shape;391;g17ddb56b3ed_0_43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392" name="Google Shape;392;g17ddb56b3ed_0_43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393" name="Google Shape;393;g17ddb56b3ed_0_43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grpSp>
        <p:nvGrpSpPr>
          <p:cNvPr id="394" name="Google Shape;394;g17ddb56b3ed_0_435"/>
          <p:cNvGrpSpPr/>
          <p:nvPr/>
        </p:nvGrpSpPr>
        <p:grpSpPr>
          <a:xfrm>
            <a:off x="4310656" y="1779426"/>
            <a:ext cx="1573006" cy="1361226"/>
            <a:chOff x="7819900" y="2228850"/>
            <a:chExt cx="2229000" cy="1928900"/>
          </a:xfrm>
        </p:grpSpPr>
        <p:sp>
          <p:nvSpPr>
            <p:cNvPr id="395" name="Google Shape;395;g17ddb56b3ed_0_43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396" name="Google Shape;396;g17ddb56b3ed_0_43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397" name="Google Shape;397;g17ddb56b3ed_0_43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398" name="Google Shape;398;g17ddb56b3ed_0_43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grpSp>
        <p:nvGrpSpPr>
          <p:cNvPr id="399" name="Google Shape;399;g17ddb56b3ed_0_435"/>
          <p:cNvGrpSpPr/>
          <p:nvPr/>
        </p:nvGrpSpPr>
        <p:grpSpPr>
          <a:xfrm>
            <a:off x="8408177" y="2143807"/>
            <a:ext cx="948663" cy="820939"/>
            <a:chOff x="7819900" y="2228850"/>
            <a:chExt cx="2229000" cy="1928900"/>
          </a:xfrm>
        </p:grpSpPr>
        <p:sp>
          <p:nvSpPr>
            <p:cNvPr id="400" name="Google Shape;400;g17ddb56b3ed_0_43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401" name="Google Shape;401;g17ddb56b3ed_0_43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402" name="Google Shape;402;g17ddb56b3ed_0_43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403" name="Google Shape;403;g17ddb56b3ed_0_43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grpSp>
        <p:nvGrpSpPr>
          <p:cNvPr id="404" name="Google Shape;404;g17ddb56b3ed_0_435"/>
          <p:cNvGrpSpPr/>
          <p:nvPr/>
        </p:nvGrpSpPr>
        <p:grpSpPr>
          <a:xfrm>
            <a:off x="6886818" y="1779426"/>
            <a:ext cx="1573006" cy="1361226"/>
            <a:chOff x="7819900" y="2228850"/>
            <a:chExt cx="2229000" cy="1928900"/>
          </a:xfrm>
        </p:grpSpPr>
        <p:sp>
          <p:nvSpPr>
            <p:cNvPr id="405" name="Google Shape;405;g17ddb56b3ed_0_43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406" name="Google Shape;406;g17ddb56b3ed_0_43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407" name="Google Shape;407;g17ddb56b3ed_0_43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408" name="Google Shape;408;g17ddb56b3ed_0_43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grpSp>
        <p:nvGrpSpPr>
          <p:cNvPr id="409" name="Google Shape;409;g17ddb56b3ed_0_435"/>
          <p:cNvGrpSpPr/>
          <p:nvPr/>
        </p:nvGrpSpPr>
        <p:grpSpPr>
          <a:xfrm>
            <a:off x="11060540" y="2143807"/>
            <a:ext cx="948663" cy="820939"/>
            <a:chOff x="7819900" y="2228850"/>
            <a:chExt cx="2229000" cy="1928900"/>
          </a:xfrm>
        </p:grpSpPr>
        <p:sp>
          <p:nvSpPr>
            <p:cNvPr id="410" name="Google Shape;410;g17ddb56b3ed_0_43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411" name="Google Shape;411;g17ddb56b3ed_0_43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412" name="Google Shape;412;g17ddb56b3ed_0_43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413" name="Google Shape;413;g17ddb56b3ed_0_43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grpSp>
        <p:nvGrpSpPr>
          <p:cNvPr id="414" name="Google Shape;414;g17ddb56b3ed_0_435"/>
          <p:cNvGrpSpPr/>
          <p:nvPr/>
        </p:nvGrpSpPr>
        <p:grpSpPr>
          <a:xfrm>
            <a:off x="9386781" y="1779426"/>
            <a:ext cx="1573006" cy="1361226"/>
            <a:chOff x="7819900" y="2228850"/>
            <a:chExt cx="2229000" cy="1928900"/>
          </a:xfrm>
        </p:grpSpPr>
        <p:sp>
          <p:nvSpPr>
            <p:cNvPr id="415" name="Google Shape;415;g17ddb56b3ed_0_435"/>
            <p:cNvSpPr/>
            <p:nvPr/>
          </p:nvSpPr>
          <p:spPr>
            <a:xfrm>
              <a:off x="7819900" y="2228850"/>
              <a:ext cx="1114500" cy="111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416" name="Google Shape;416;g17ddb56b3ed_0_435"/>
            <p:cNvSpPr/>
            <p:nvPr/>
          </p:nvSpPr>
          <p:spPr>
            <a:xfrm>
              <a:off x="8234225" y="2514600"/>
              <a:ext cx="1114500" cy="1114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417" name="Google Shape;417;g17ddb56b3ed_0_435"/>
            <p:cNvSpPr/>
            <p:nvPr/>
          </p:nvSpPr>
          <p:spPr>
            <a:xfrm>
              <a:off x="8605700" y="2800350"/>
              <a:ext cx="1114500" cy="1114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  <p:sp>
          <p:nvSpPr>
            <p:cNvPr id="418" name="Google Shape;418;g17ddb56b3ed_0_435"/>
            <p:cNvSpPr/>
            <p:nvPr/>
          </p:nvSpPr>
          <p:spPr>
            <a:xfrm>
              <a:off x="8934400" y="3043250"/>
              <a:ext cx="1114500" cy="11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sp>
        <p:nvSpPr>
          <p:cNvPr id="419" name="Google Shape;419;g17ddb56b3ed_0_435"/>
          <p:cNvSpPr txBox="1"/>
          <p:nvPr/>
        </p:nvSpPr>
        <p:spPr>
          <a:xfrm>
            <a:off x="1626302" y="3087575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8x224x224</a:t>
            </a:r>
          </a:p>
        </p:txBody>
      </p:sp>
      <p:sp>
        <p:nvSpPr>
          <p:cNvPr id="420" name="Google Shape;420;g17ddb56b3ed_0_435"/>
          <p:cNvSpPr txBox="1"/>
          <p:nvPr/>
        </p:nvSpPr>
        <p:spPr>
          <a:xfrm>
            <a:off x="5686552" y="2879028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16x56x56</a:t>
            </a:r>
          </a:p>
        </p:txBody>
      </p:sp>
      <p:sp>
        <p:nvSpPr>
          <p:cNvPr id="421" name="Google Shape;421;g17ddb56b3ed_0_435"/>
          <p:cNvSpPr txBox="1"/>
          <p:nvPr/>
        </p:nvSpPr>
        <p:spPr>
          <a:xfrm>
            <a:off x="6905752" y="3087575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32x56x56</a:t>
            </a:r>
          </a:p>
        </p:txBody>
      </p:sp>
      <p:sp>
        <p:nvSpPr>
          <p:cNvPr id="422" name="Google Shape;422;g17ddb56b3ed_0_435"/>
          <p:cNvSpPr txBox="1"/>
          <p:nvPr/>
        </p:nvSpPr>
        <p:spPr>
          <a:xfrm>
            <a:off x="8201152" y="2869001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32x28x28</a:t>
            </a:r>
          </a:p>
        </p:txBody>
      </p:sp>
      <p:sp>
        <p:nvSpPr>
          <p:cNvPr id="423" name="Google Shape;423;g17ddb56b3ed_0_435"/>
          <p:cNvSpPr txBox="1"/>
          <p:nvPr/>
        </p:nvSpPr>
        <p:spPr>
          <a:xfrm>
            <a:off x="9420352" y="3087575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64x28x28</a:t>
            </a:r>
          </a:p>
        </p:txBody>
      </p:sp>
      <p:sp>
        <p:nvSpPr>
          <p:cNvPr id="424" name="Google Shape;424;g17ddb56b3ed_0_435"/>
          <p:cNvSpPr txBox="1"/>
          <p:nvPr/>
        </p:nvSpPr>
        <p:spPr>
          <a:xfrm>
            <a:off x="10715752" y="2858975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64x14x14</a:t>
            </a:r>
          </a:p>
        </p:txBody>
      </p:sp>
      <p:sp>
        <p:nvSpPr>
          <p:cNvPr id="425" name="Google Shape;425;g17ddb56b3ed_0_435"/>
          <p:cNvSpPr/>
          <p:nvPr/>
        </p:nvSpPr>
        <p:spPr>
          <a:xfrm>
            <a:off x="2746422" y="2603604"/>
            <a:ext cx="126300" cy="126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26" name="Google Shape;426;g17ddb56b3ed_0_435"/>
          <p:cNvSpPr/>
          <p:nvPr/>
        </p:nvSpPr>
        <p:spPr>
          <a:xfrm>
            <a:off x="3889420" y="2603608"/>
            <a:ext cx="216000" cy="2160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27" name="Google Shape;427;g17ddb56b3ed_0_435"/>
          <p:cNvSpPr/>
          <p:nvPr/>
        </p:nvSpPr>
        <p:spPr>
          <a:xfrm>
            <a:off x="6404020" y="2603608"/>
            <a:ext cx="216000" cy="2160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28" name="Google Shape;428;g17ddb56b3ed_0_435"/>
          <p:cNvSpPr/>
          <p:nvPr/>
        </p:nvSpPr>
        <p:spPr>
          <a:xfrm>
            <a:off x="8994820" y="2603608"/>
            <a:ext cx="216000" cy="2160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29" name="Google Shape;429;g17ddb56b3ed_0_435"/>
          <p:cNvSpPr/>
          <p:nvPr/>
        </p:nvSpPr>
        <p:spPr>
          <a:xfrm>
            <a:off x="11661820" y="2679808"/>
            <a:ext cx="216000" cy="2160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30" name="Google Shape;430;g17ddb56b3ed_0_435"/>
          <p:cNvSpPr/>
          <p:nvPr/>
        </p:nvSpPr>
        <p:spPr>
          <a:xfrm>
            <a:off x="5261022" y="2603604"/>
            <a:ext cx="126300" cy="126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31" name="Google Shape;431;g17ddb56b3ed_0_435"/>
          <p:cNvSpPr/>
          <p:nvPr/>
        </p:nvSpPr>
        <p:spPr>
          <a:xfrm>
            <a:off x="8004222" y="2603604"/>
            <a:ext cx="126300" cy="126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32" name="Google Shape;432;g17ddb56b3ed_0_435"/>
          <p:cNvSpPr/>
          <p:nvPr/>
        </p:nvSpPr>
        <p:spPr>
          <a:xfrm>
            <a:off x="10442622" y="2756004"/>
            <a:ext cx="126300" cy="126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35" name="Google Shape;435;g17ddb56b3ed_0_435"/>
          <p:cNvSpPr/>
          <p:nvPr/>
        </p:nvSpPr>
        <p:spPr>
          <a:xfrm>
            <a:off x="30905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36" name="Google Shape;436;g17ddb56b3ed_0_435"/>
          <p:cNvSpPr/>
          <p:nvPr/>
        </p:nvSpPr>
        <p:spPr>
          <a:xfrm>
            <a:off x="41573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37" name="Google Shape;437;g17ddb56b3ed_0_435"/>
          <p:cNvSpPr/>
          <p:nvPr/>
        </p:nvSpPr>
        <p:spPr>
          <a:xfrm>
            <a:off x="56813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38" name="Google Shape;438;g17ddb56b3ed_0_435"/>
          <p:cNvSpPr/>
          <p:nvPr/>
        </p:nvSpPr>
        <p:spPr>
          <a:xfrm>
            <a:off x="67481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39" name="Google Shape;439;g17ddb56b3ed_0_435"/>
          <p:cNvSpPr/>
          <p:nvPr/>
        </p:nvSpPr>
        <p:spPr>
          <a:xfrm>
            <a:off x="82721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40" name="Google Shape;440;g17ddb56b3ed_0_435"/>
          <p:cNvSpPr/>
          <p:nvPr/>
        </p:nvSpPr>
        <p:spPr>
          <a:xfrm>
            <a:off x="92627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41" name="Google Shape;441;g17ddb56b3ed_0_435"/>
          <p:cNvSpPr/>
          <p:nvPr/>
        </p:nvSpPr>
        <p:spPr>
          <a:xfrm>
            <a:off x="107867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42" name="Google Shape;442;g17ddb56b3ed_0_435"/>
          <p:cNvSpPr/>
          <p:nvPr/>
        </p:nvSpPr>
        <p:spPr>
          <a:xfrm>
            <a:off x="190497" y="5151450"/>
            <a:ext cx="1209300" cy="5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43" name="Google Shape;443;g17ddb56b3ed_0_435"/>
          <p:cNvSpPr txBox="1"/>
          <p:nvPr/>
        </p:nvSpPr>
        <p:spPr>
          <a:xfrm>
            <a:off x="3095752" y="2879028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8x112x112</a:t>
            </a:r>
          </a:p>
        </p:txBody>
      </p:sp>
      <p:sp>
        <p:nvSpPr>
          <p:cNvPr id="444" name="Google Shape;444;g17ddb56b3ed_0_435"/>
          <p:cNvSpPr txBox="1"/>
          <p:nvPr/>
        </p:nvSpPr>
        <p:spPr>
          <a:xfrm>
            <a:off x="4314952" y="3087575"/>
            <a:ext cx="161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16x112x112</a:t>
            </a:r>
          </a:p>
        </p:txBody>
      </p:sp>
      <p:sp>
        <p:nvSpPr>
          <p:cNvPr id="445" name="Google Shape;445;g17ddb56b3ed_0_435"/>
          <p:cNvSpPr txBox="1"/>
          <p:nvPr/>
        </p:nvSpPr>
        <p:spPr>
          <a:xfrm>
            <a:off x="2565538" y="3333750"/>
            <a:ext cx="1471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Malgun Gothic"/>
                <a:ea typeface="Malgun Gothic"/>
                <a:cs typeface="Calibri"/>
                <a:sym typeface="Calibri"/>
              </a:rPr>
              <a:t>Max Pooling</a:t>
            </a:r>
            <a:endParaRPr lang="en-US" sz="1200" b="1" dirty="0">
              <a:latin typeface="Malgun Gothic"/>
              <a:ea typeface="Malgun Gothic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stride = 2</a:t>
            </a:r>
            <a:endParaRPr lang="en-US" sz="1200" dirty="0">
              <a:latin typeface="Malgun Gothic"/>
              <a:ea typeface="Malgun Gothic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kernel = 2x2</a:t>
            </a:r>
            <a:endParaRPr lang="en-US" sz="1200" dirty="0">
              <a:latin typeface="Malgun Gothic"/>
              <a:ea typeface="Malgun Gothic"/>
              <a:cs typeface="Calibri"/>
            </a:endParaRPr>
          </a:p>
        </p:txBody>
      </p:sp>
      <p:grpSp>
        <p:nvGrpSpPr>
          <p:cNvPr id="446" name="Google Shape;446;g17ddb56b3ed_0_435"/>
          <p:cNvGrpSpPr/>
          <p:nvPr/>
        </p:nvGrpSpPr>
        <p:grpSpPr>
          <a:xfrm>
            <a:off x="3677325" y="3428563"/>
            <a:ext cx="1990275" cy="923299"/>
            <a:chOff x="3677325" y="3428563"/>
            <a:chExt cx="1990275" cy="923299"/>
          </a:xfrm>
        </p:grpSpPr>
        <p:sp>
          <p:nvSpPr>
            <p:cNvPr id="447" name="Google Shape;447;g17ddb56b3ed_0_435"/>
            <p:cNvSpPr txBox="1"/>
            <p:nvPr/>
          </p:nvSpPr>
          <p:spPr>
            <a:xfrm>
              <a:off x="3677325" y="3428563"/>
              <a:ext cx="15729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Malgun Gothic"/>
                  <a:ea typeface="Malgun Gothic"/>
                  <a:cs typeface="Calibri"/>
                  <a:sym typeface="Calibri"/>
                </a:rPr>
                <a:t>Convolution layer</a:t>
              </a:r>
              <a:endParaRPr lang="ko-KR" altLang="en-US" sz="1200" b="1" dirty="0">
                <a:latin typeface="Malgun Gothic"/>
                <a:ea typeface="Malgun Gothic"/>
                <a:cs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padding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stride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kernel = 3x3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</p:txBody>
        </p:sp>
        <p:sp>
          <p:nvSpPr>
            <p:cNvPr id="448" name="Google Shape;448;g17ddb56b3ed_0_435"/>
            <p:cNvSpPr txBox="1"/>
            <p:nvPr/>
          </p:nvSpPr>
          <p:spPr>
            <a:xfrm>
              <a:off x="3924300" y="3704175"/>
              <a:ext cx="174330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9144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+</a:t>
              </a:r>
              <a:r>
                <a:rPr lang="en-US" sz="1200" b="1" dirty="0" err="1">
                  <a:latin typeface="Malgun Gothic"/>
                  <a:ea typeface="Malgun Gothic"/>
                  <a:cs typeface="Calibri"/>
                  <a:sym typeface="Calibri"/>
                </a:rPr>
                <a:t>ReLU</a:t>
              </a:r>
              <a:endParaRPr lang="ko-KR" altLang="en-US" sz="1200" b="1" dirty="0">
                <a:latin typeface="Malgun Gothic"/>
                <a:ea typeface="Malgun Gothic"/>
                <a:cs typeface="Calibri"/>
              </a:endParaRPr>
            </a:p>
            <a:p>
              <a:pPr marL="9144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u="sng" dirty="0">
                  <a:solidFill>
                    <a:srgbClr val="FF0000"/>
                  </a:solidFill>
                  <a:latin typeface="Malgun Gothic"/>
                  <a:ea typeface="Malgun Gothic"/>
                  <a:cs typeface="Calibri"/>
                  <a:sym typeface="Calibri"/>
                </a:rPr>
                <a:t>Dropout</a:t>
              </a:r>
              <a:endParaRPr sz="1200" b="1" u="sng" dirty="0">
                <a:solidFill>
                  <a:srgbClr val="FF0000"/>
                </a:solidFill>
                <a:latin typeface="Malgun Gothic"/>
                <a:ea typeface="Malgun Gothic"/>
                <a:cs typeface="Calibri"/>
                <a:sym typeface="Calibri"/>
              </a:endParaRPr>
            </a:p>
          </p:txBody>
        </p:sp>
      </p:grpSp>
      <p:sp>
        <p:nvSpPr>
          <p:cNvPr id="449" name="Google Shape;449;g17ddb56b3ed_0_435"/>
          <p:cNvSpPr txBox="1"/>
          <p:nvPr/>
        </p:nvSpPr>
        <p:spPr>
          <a:xfrm>
            <a:off x="5232538" y="3333750"/>
            <a:ext cx="1471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Malgun Gothic"/>
                <a:ea typeface="Malgun Gothic"/>
                <a:cs typeface="Calibri"/>
                <a:sym typeface="Calibri"/>
              </a:rPr>
              <a:t>Max Pooling</a:t>
            </a:r>
            <a:endParaRPr lang="en-US" sz="1200" b="1" dirty="0">
              <a:latin typeface="Malgun Gothic"/>
              <a:ea typeface="Malgun Gothic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stride = 2</a:t>
            </a:r>
            <a:endParaRPr lang="en-US" sz="1200" dirty="0">
              <a:latin typeface="Malgun Gothic"/>
              <a:ea typeface="Malgun Gothic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kernel = 2x2</a:t>
            </a:r>
            <a:endParaRPr lang="en-US" sz="1200" dirty="0">
              <a:latin typeface="Malgun Gothic"/>
              <a:ea typeface="Malgun Gothic"/>
              <a:cs typeface="Calibri"/>
            </a:endParaRPr>
          </a:p>
        </p:txBody>
      </p:sp>
      <p:sp>
        <p:nvSpPr>
          <p:cNvPr id="450" name="Google Shape;450;g17ddb56b3ed_0_435"/>
          <p:cNvSpPr txBox="1"/>
          <p:nvPr/>
        </p:nvSpPr>
        <p:spPr>
          <a:xfrm>
            <a:off x="7899538" y="3333750"/>
            <a:ext cx="1471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Malgun Gothic"/>
                <a:ea typeface="Malgun Gothic"/>
                <a:cs typeface="Calibri"/>
                <a:sym typeface="Calibri"/>
              </a:rPr>
              <a:t>Max Pooling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stride = 2</a:t>
            </a:r>
            <a:endParaRPr lang="en-US" sz="1200" dirty="0">
              <a:latin typeface="Malgun Gothic"/>
              <a:ea typeface="Malgun Gothic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kernel = 2x2</a:t>
            </a:r>
            <a:endParaRPr lang="en-US" sz="1200" dirty="0">
              <a:latin typeface="Malgun Gothic"/>
              <a:ea typeface="Malgun Gothic"/>
              <a:cs typeface="Calibri"/>
            </a:endParaRPr>
          </a:p>
        </p:txBody>
      </p:sp>
      <p:sp>
        <p:nvSpPr>
          <p:cNvPr id="451" name="Google Shape;451;g17ddb56b3ed_0_435"/>
          <p:cNvSpPr txBox="1"/>
          <p:nvPr/>
        </p:nvSpPr>
        <p:spPr>
          <a:xfrm>
            <a:off x="10620968" y="3333750"/>
            <a:ext cx="1471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Malgun Gothic"/>
                <a:ea typeface="Malgun Gothic"/>
                <a:cs typeface="Calibri"/>
                <a:sym typeface="Calibri"/>
              </a:rPr>
              <a:t>Max Pooling</a:t>
            </a:r>
            <a:endParaRPr lang="en-US" sz="1200" b="1" dirty="0">
              <a:latin typeface="Malgun Gothic"/>
              <a:ea typeface="Malgun Gothic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stride = 2</a:t>
            </a:r>
            <a:endParaRPr lang="en-US" sz="1200" dirty="0">
              <a:latin typeface="Malgun Gothic"/>
              <a:ea typeface="Malgun Gothic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Malgun Gothic"/>
                <a:ea typeface="Malgun Gothic"/>
                <a:cs typeface="Calibri"/>
                <a:sym typeface="Calibri"/>
              </a:rPr>
              <a:t>kernel = 2x2</a:t>
            </a:r>
            <a:endParaRPr lang="en-US" sz="1200" dirty="0">
              <a:latin typeface="Malgun Gothic"/>
              <a:ea typeface="Malgun Gothic"/>
              <a:cs typeface="Calibri"/>
            </a:endParaRPr>
          </a:p>
        </p:txBody>
      </p:sp>
      <p:sp>
        <p:nvSpPr>
          <p:cNvPr id="452" name="Google Shape;452;g17ddb56b3ed_0_435"/>
          <p:cNvSpPr/>
          <p:nvPr/>
        </p:nvSpPr>
        <p:spPr>
          <a:xfrm>
            <a:off x="4744717" y="4413300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53" name="Google Shape;453;g17ddb56b3ed_0_435"/>
          <p:cNvSpPr/>
          <p:nvPr/>
        </p:nvSpPr>
        <p:spPr>
          <a:xfrm>
            <a:off x="4744717" y="4718902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54" name="Google Shape;454;g17ddb56b3ed_0_435"/>
          <p:cNvSpPr/>
          <p:nvPr/>
        </p:nvSpPr>
        <p:spPr>
          <a:xfrm>
            <a:off x="4744717" y="5024503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55" name="Google Shape;455;g17ddb56b3ed_0_435"/>
          <p:cNvSpPr/>
          <p:nvPr/>
        </p:nvSpPr>
        <p:spPr>
          <a:xfrm>
            <a:off x="4744717" y="6094108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56" name="Google Shape;456;g17ddb56b3ed_0_435"/>
          <p:cNvSpPr/>
          <p:nvPr/>
        </p:nvSpPr>
        <p:spPr>
          <a:xfrm>
            <a:off x="4744717" y="6399710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57" name="Google Shape;457;g17ddb56b3ed_0_435"/>
          <p:cNvSpPr txBox="1"/>
          <p:nvPr/>
        </p:nvSpPr>
        <p:spPr>
          <a:xfrm>
            <a:off x="4725617" y="5191641"/>
            <a:ext cx="1266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...</a:t>
            </a:r>
          </a:p>
        </p:txBody>
      </p:sp>
      <p:cxnSp>
        <p:nvCxnSpPr>
          <p:cNvPr id="458" name="Google Shape;458;g17ddb56b3ed_0_435"/>
          <p:cNvCxnSpPr>
            <a:stCxn id="452" idx="2"/>
            <a:endCxn id="452" idx="2"/>
          </p:cNvCxnSpPr>
          <p:nvPr/>
        </p:nvCxnSpPr>
        <p:spPr>
          <a:xfrm>
            <a:off x="4744717" y="45216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g17ddb56b3ed_0_435"/>
          <p:cNvCxnSpPr>
            <a:stCxn id="452" idx="2"/>
            <a:endCxn id="456" idx="2"/>
          </p:cNvCxnSpPr>
          <p:nvPr/>
        </p:nvCxnSpPr>
        <p:spPr>
          <a:xfrm>
            <a:off x="4744717" y="4521600"/>
            <a:ext cx="600" cy="19863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0" name="Google Shape;460;g17ddb56b3ed_0_435"/>
          <p:cNvSpPr txBox="1"/>
          <p:nvPr/>
        </p:nvSpPr>
        <p:spPr>
          <a:xfrm>
            <a:off x="1571628" y="5161900"/>
            <a:ext cx="2837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Malgun Gothic"/>
                <a:ea typeface="Malgun Gothic"/>
                <a:cs typeface="Calibri"/>
                <a:sym typeface="Calibri"/>
              </a:rPr>
              <a:t>Flatten</a:t>
            </a:r>
            <a:r>
              <a:rPr lang="en-US" sz="2100" dirty="0">
                <a:latin typeface="Malgun Gothic"/>
                <a:ea typeface="Malgun Gothic"/>
                <a:cs typeface="Calibri"/>
                <a:sym typeface="Calibri"/>
              </a:rPr>
              <a:t> : 12544 x </a:t>
            </a:r>
            <a:r>
              <a:rPr lang="en-US" altLang="ko-KR" sz="2100" dirty="0">
                <a:latin typeface="Malgun Gothic"/>
                <a:ea typeface="Malgun Gothic"/>
                <a:cs typeface="Calibri"/>
                <a:sym typeface="Calibri"/>
              </a:rPr>
              <a:t>2</a:t>
            </a:r>
            <a:r>
              <a:rPr lang="en-US" sz="2100" dirty="0">
                <a:latin typeface="Malgun Gothic"/>
                <a:ea typeface="Malgun Gothic"/>
                <a:cs typeface="Calibri"/>
                <a:sym typeface="Calibri"/>
              </a:rPr>
              <a:t>0</a:t>
            </a:r>
          </a:p>
        </p:txBody>
      </p:sp>
      <p:grpSp>
        <p:nvGrpSpPr>
          <p:cNvPr id="461" name="Google Shape;461;g17ddb56b3ed_0_435"/>
          <p:cNvGrpSpPr/>
          <p:nvPr/>
        </p:nvGrpSpPr>
        <p:grpSpPr>
          <a:xfrm>
            <a:off x="781725" y="3428563"/>
            <a:ext cx="1990275" cy="923299"/>
            <a:chOff x="3677325" y="3428563"/>
            <a:chExt cx="1990275" cy="923299"/>
          </a:xfrm>
        </p:grpSpPr>
        <p:sp>
          <p:nvSpPr>
            <p:cNvPr id="462" name="Google Shape;462;g17ddb56b3ed_0_435"/>
            <p:cNvSpPr txBox="1"/>
            <p:nvPr/>
          </p:nvSpPr>
          <p:spPr>
            <a:xfrm>
              <a:off x="3677325" y="3428563"/>
              <a:ext cx="15729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Malgun Gothic"/>
                  <a:ea typeface="Malgun Gothic"/>
                  <a:cs typeface="Calibri"/>
                  <a:sym typeface="Calibri"/>
                </a:rPr>
                <a:t>Convolution layer</a:t>
              </a:r>
              <a:endParaRPr lang="ko-KR" altLang="en-US" sz="1200" b="1" dirty="0">
                <a:latin typeface="Malgun Gothic"/>
                <a:ea typeface="Malgun Gothic"/>
                <a:cs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padding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stride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 panose="020B0503020000020004" pitchFamily="34" charset="-127"/>
                  <a:ea typeface="Malgun Gothic" panose="020B0503020000020004" pitchFamily="34" charset="-127"/>
                  <a:cs typeface="Calibri"/>
                  <a:sym typeface="Calibri"/>
                </a:rPr>
                <a:t>kernel = 3x3</a:t>
              </a:r>
              <a:endParaRPr sz="12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endParaRPr>
            </a:p>
          </p:txBody>
        </p:sp>
        <p:sp>
          <p:nvSpPr>
            <p:cNvPr id="463" name="Google Shape;463;g17ddb56b3ed_0_435"/>
            <p:cNvSpPr txBox="1"/>
            <p:nvPr/>
          </p:nvSpPr>
          <p:spPr>
            <a:xfrm>
              <a:off x="3924300" y="3704175"/>
              <a:ext cx="1743300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9144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+</a:t>
              </a:r>
              <a:r>
                <a:rPr lang="en-US" sz="1200" b="1" dirty="0" err="1">
                  <a:latin typeface="Malgun Gothic"/>
                  <a:ea typeface="Malgun Gothic"/>
                  <a:cs typeface="Calibri"/>
                  <a:sym typeface="Calibri"/>
                </a:rPr>
                <a:t>ReLU</a:t>
              </a:r>
              <a:endParaRPr sz="1200" b="1" dirty="0">
                <a:latin typeface="Malgun Gothic"/>
                <a:ea typeface="Malgun Gothic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g17ddb56b3ed_0_435"/>
          <p:cNvGrpSpPr/>
          <p:nvPr/>
        </p:nvGrpSpPr>
        <p:grpSpPr>
          <a:xfrm>
            <a:off x="6344325" y="3428563"/>
            <a:ext cx="1990275" cy="923299"/>
            <a:chOff x="3677325" y="3428563"/>
            <a:chExt cx="1990275" cy="923299"/>
          </a:xfrm>
        </p:grpSpPr>
        <p:sp>
          <p:nvSpPr>
            <p:cNvPr id="465" name="Google Shape;465;g17ddb56b3ed_0_435"/>
            <p:cNvSpPr txBox="1"/>
            <p:nvPr/>
          </p:nvSpPr>
          <p:spPr>
            <a:xfrm>
              <a:off x="3677325" y="3428563"/>
              <a:ext cx="15729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Malgun Gothic"/>
                  <a:ea typeface="Malgun Gothic"/>
                  <a:cs typeface="Calibri"/>
                  <a:sym typeface="Calibri"/>
                </a:rPr>
                <a:t>Convolution layer</a:t>
              </a:r>
              <a:endParaRPr lang="ko-KR" altLang="en-US" sz="1200" b="1" dirty="0">
                <a:latin typeface="Malgun Gothic"/>
                <a:ea typeface="Malgun Gothic"/>
                <a:cs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padding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stride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kernel = 3x3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</p:txBody>
        </p:sp>
        <p:sp>
          <p:nvSpPr>
            <p:cNvPr id="466" name="Google Shape;466;g17ddb56b3ed_0_435"/>
            <p:cNvSpPr txBox="1"/>
            <p:nvPr/>
          </p:nvSpPr>
          <p:spPr>
            <a:xfrm>
              <a:off x="3924300" y="3704175"/>
              <a:ext cx="1743300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9144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+</a:t>
              </a:r>
              <a:r>
                <a:rPr lang="en-US" sz="1200" b="1" dirty="0" err="1">
                  <a:latin typeface="Malgun Gothic"/>
                  <a:ea typeface="Malgun Gothic"/>
                  <a:cs typeface="Calibri"/>
                  <a:sym typeface="Calibri"/>
                </a:rPr>
                <a:t>ReLU</a:t>
              </a:r>
              <a:endParaRPr sz="1200" b="1" dirty="0">
                <a:latin typeface="Malgun Gothic"/>
                <a:ea typeface="Malgun Gothic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g17ddb56b3ed_0_435"/>
          <p:cNvGrpSpPr/>
          <p:nvPr/>
        </p:nvGrpSpPr>
        <p:grpSpPr>
          <a:xfrm>
            <a:off x="9011325" y="3428563"/>
            <a:ext cx="1954180" cy="923299"/>
            <a:chOff x="3677325" y="3428563"/>
            <a:chExt cx="1954180" cy="923299"/>
          </a:xfrm>
        </p:grpSpPr>
        <p:sp>
          <p:nvSpPr>
            <p:cNvPr id="468" name="Google Shape;468;g17ddb56b3ed_0_435"/>
            <p:cNvSpPr txBox="1"/>
            <p:nvPr/>
          </p:nvSpPr>
          <p:spPr>
            <a:xfrm>
              <a:off x="3677325" y="3428563"/>
              <a:ext cx="15729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Malgun Gothic"/>
                  <a:ea typeface="Malgun Gothic"/>
                  <a:cs typeface="Calibri"/>
                  <a:sym typeface="Calibri"/>
                </a:rPr>
                <a:t>Convolution layer</a:t>
              </a:r>
              <a:endParaRPr lang="ko-KR" altLang="en-US" sz="1200" b="1" dirty="0">
                <a:latin typeface="Malgun Gothic"/>
                <a:ea typeface="Malgun Gothic"/>
                <a:cs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padding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stride = 1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kernel = 3x3</a:t>
              </a:r>
              <a:endParaRPr sz="1200" dirty="0">
                <a:latin typeface="Malgun Gothic"/>
                <a:ea typeface="Malgun Gothic"/>
                <a:cs typeface="Calibri"/>
                <a:sym typeface="Calibri"/>
              </a:endParaRPr>
            </a:p>
          </p:txBody>
        </p:sp>
        <p:sp>
          <p:nvSpPr>
            <p:cNvPr id="469" name="Google Shape;469;g17ddb56b3ed_0_435"/>
            <p:cNvSpPr txBox="1"/>
            <p:nvPr/>
          </p:nvSpPr>
          <p:spPr>
            <a:xfrm>
              <a:off x="3888205" y="3694149"/>
              <a:ext cx="174330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9144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Malgun Gothic"/>
                  <a:ea typeface="Malgun Gothic"/>
                  <a:cs typeface="Calibri"/>
                  <a:sym typeface="Calibri"/>
                </a:rPr>
                <a:t>+</a:t>
              </a:r>
              <a:r>
                <a:rPr lang="en-US" sz="1200" b="1" dirty="0" err="1">
                  <a:latin typeface="Malgun Gothic"/>
                  <a:ea typeface="Malgun Gothic"/>
                  <a:cs typeface="Calibri"/>
                  <a:sym typeface="Calibri"/>
                </a:rPr>
                <a:t>ReLU</a:t>
              </a:r>
              <a:endParaRPr lang="ko-KR" altLang="en-US" sz="1200" b="1" dirty="0">
                <a:latin typeface="Malgun Gothic"/>
                <a:ea typeface="Malgun Gothic"/>
                <a:cs typeface="Calibri"/>
              </a:endParaRPr>
            </a:p>
            <a:p>
              <a:pPr marL="9144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u="sng" dirty="0">
                  <a:solidFill>
                    <a:srgbClr val="FF0000"/>
                  </a:solidFill>
                  <a:latin typeface="Malgun Gothic"/>
                  <a:ea typeface="Malgun Gothic"/>
                  <a:cs typeface="Calibri"/>
                  <a:sym typeface="Calibri"/>
                </a:rPr>
                <a:t>Dropout</a:t>
              </a:r>
              <a:endParaRPr sz="1200" b="1" u="sng" dirty="0">
                <a:solidFill>
                  <a:srgbClr val="FF0000"/>
                </a:solidFill>
                <a:latin typeface="Malgun Gothic"/>
                <a:ea typeface="Malgun Gothic"/>
                <a:cs typeface="Calibri"/>
              </a:endParaRPr>
            </a:p>
          </p:txBody>
        </p:sp>
      </p:grpSp>
      <p:sp>
        <p:nvSpPr>
          <p:cNvPr id="470" name="Google Shape;470;g17ddb56b3ed_0_435"/>
          <p:cNvSpPr/>
          <p:nvPr/>
        </p:nvSpPr>
        <p:spPr>
          <a:xfrm>
            <a:off x="6191009" y="4574000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71" name="Google Shape;471;g17ddb56b3ed_0_435"/>
          <p:cNvSpPr/>
          <p:nvPr/>
        </p:nvSpPr>
        <p:spPr>
          <a:xfrm>
            <a:off x="6191009" y="4871724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72" name="Google Shape;472;g17ddb56b3ed_0_435"/>
          <p:cNvSpPr/>
          <p:nvPr/>
        </p:nvSpPr>
        <p:spPr>
          <a:xfrm>
            <a:off x="6191009" y="5194948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73" name="Google Shape;473;g17ddb56b3ed_0_435"/>
          <p:cNvSpPr/>
          <p:nvPr/>
        </p:nvSpPr>
        <p:spPr>
          <a:xfrm>
            <a:off x="6191009" y="5931648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474" name="Google Shape;474;g17ddb56b3ed_0_435"/>
          <p:cNvSpPr/>
          <p:nvPr/>
        </p:nvSpPr>
        <p:spPr>
          <a:xfrm>
            <a:off x="6191009" y="6257197"/>
            <a:ext cx="216600" cy="21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cxnSp>
        <p:nvCxnSpPr>
          <p:cNvPr id="475" name="Google Shape;475;g17ddb56b3ed_0_435"/>
          <p:cNvCxnSpPr>
            <a:endCxn id="470" idx="2"/>
          </p:cNvCxnSpPr>
          <p:nvPr/>
        </p:nvCxnSpPr>
        <p:spPr>
          <a:xfrm>
            <a:off x="4961309" y="4521500"/>
            <a:ext cx="1229700" cy="1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g17ddb56b3ed_0_435"/>
          <p:cNvCxnSpPr>
            <a:stCxn id="453" idx="6"/>
            <a:endCxn id="470" idx="2"/>
          </p:cNvCxnSpPr>
          <p:nvPr/>
        </p:nvCxnSpPr>
        <p:spPr>
          <a:xfrm rot="10800000" flipH="1">
            <a:off x="4961317" y="4682302"/>
            <a:ext cx="1229700" cy="14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g17ddb56b3ed_0_435"/>
          <p:cNvCxnSpPr>
            <a:stCxn id="454" idx="6"/>
            <a:endCxn id="470" idx="2"/>
          </p:cNvCxnSpPr>
          <p:nvPr/>
        </p:nvCxnSpPr>
        <p:spPr>
          <a:xfrm rot="10800000" flipH="1">
            <a:off x="4961317" y="4682203"/>
            <a:ext cx="1229700" cy="45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g17ddb56b3ed_0_435"/>
          <p:cNvCxnSpPr>
            <a:stCxn id="455" idx="6"/>
            <a:endCxn id="470" idx="2"/>
          </p:cNvCxnSpPr>
          <p:nvPr/>
        </p:nvCxnSpPr>
        <p:spPr>
          <a:xfrm rot="10800000" flipH="1">
            <a:off x="4961317" y="4682308"/>
            <a:ext cx="1229700" cy="15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g17ddb56b3ed_0_435"/>
          <p:cNvCxnSpPr>
            <a:stCxn id="456" idx="6"/>
            <a:endCxn id="470" idx="2"/>
          </p:cNvCxnSpPr>
          <p:nvPr/>
        </p:nvCxnSpPr>
        <p:spPr>
          <a:xfrm rot="10800000" flipH="1">
            <a:off x="4961317" y="4682210"/>
            <a:ext cx="1229700" cy="18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g17ddb56b3ed_0_435"/>
          <p:cNvCxnSpPr>
            <a:stCxn id="456" idx="6"/>
            <a:endCxn id="474" idx="2"/>
          </p:cNvCxnSpPr>
          <p:nvPr/>
        </p:nvCxnSpPr>
        <p:spPr>
          <a:xfrm rot="10800000" flipH="1">
            <a:off x="4961317" y="6365510"/>
            <a:ext cx="1229700" cy="14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g17ddb56b3ed_0_435"/>
          <p:cNvCxnSpPr>
            <a:stCxn id="473" idx="2"/>
            <a:endCxn id="456" idx="6"/>
          </p:cNvCxnSpPr>
          <p:nvPr/>
        </p:nvCxnSpPr>
        <p:spPr>
          <a:xfrm flipH="1">
            <a:off x="4961309" y="6039948"/>
            <a:ext cx="1229700" cy="4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g17ddb56b3ed_0_435"/>
          <p:cNvCxnSpPr>
            <a:stCxn id="474" idx="2"/>
            <a:endCxn id="455" idx="6"/>
          </p:cNvCxnSpPr>
          <p:nvPr/>
        </p:nvCxnSpPr>
        <p:spPr>
          <a:xfrm rot="10800000">
            <a:off x="4961309" y="6202297"/>
            <a:ext cx="122970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g17ddb56b3ed_0_435"/>
          <p:cNvCxnSpPr>
            <a:stCxn id="454" idx="6"/>
            <a:endCxn id="474" idx="4"/>
          </p:cNvCxnSpPr>
          <p:nvPr/>
        </p:nvCxnSpPr>
        <p:spPr>
          <a:xfrm>
            <a:off x="4961317" y="5132803"/>
            <a:ext cx="1338000" cy="13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g17ddb56b3ed_0_435"/>
          <p:cNvCxnSpPr>
            <a:stCxn id="453" idx="6"/>
            <a:endCxn id="474" idx="2"/>
          </p:cNvCxnSpPr>
          <p:nvPr/>
        </p:nvCxnSpPr>
        <p:spPr>
          <a:xfrm>
            <a:off x="4961317" y="4827202"/>
            <a:ext cx="1229700" cy="15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g17ddb56b3ed_0_435"/>
          <p:cNvCxnSpPr>
            <a:endCxn id="474" idx="2"/>
          </p:cNvCxnSpPr>
          <p:nvPr/>
        </p:nvCxnSpPr>
        <p:spPr>
          <a:xfrm>
            <a:off x="4961309" y="4597897"/>
            <a:ext cx="1229700" cy="17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g17ddb56b3ed_0_435"/>
          <p:cNvCxnSpPr>
            <a:stCxn id="454" idx="6"/>
            <a:endCxn id="471" idx="2"/>
          </p:cNvCxnSpPr>
          <p:nvPr/>
        </p:nvCxnSpPr>
        <p:spPr>
          <a:xfrm rot="10800000" flipH="1">
            <a:off x="4961317" y="4980103"/>
            <a:ext cx="1229700" cy="1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g17ddb56b3ed_0_435"/>
          <p:cNvCxnSpPr>
            <a:stCxn id="453" idx="6"/>
            <a:endCxn id="471" idx="2"/>
          </p:cNvCxnSpPr>
          <p:nvPr/>
        </p:nvCxnSpPr>
        <p:spPr>
          <a:xfrm>
            <a:off x="4961317" y="4827202"/>
            <a:ext cx="1229700" cy="1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g17ddb56b3ed_0_435"/>
          <p:cNvCxnSpPr>
            <a:stCxn id="452" idx="6"/>
            <a:endCxn id="471" idx="2"/>
          </p:cNvCxnSpPr>
          <p:nvPr/>
        </p:nvCxnSpPr>
        <p:spPr>
          <a:xfrm>
            <a:off x="4961317" y="4521600"/>
            <a:ext cx="1229700" cy="45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g17ddb56b3ed_0_435"/>
          <p:cNvCxnSpPr>
            <a:stCxn id="452" idx="6"/>
            <a:endCxn id="472" idx="2"/>
          </p:cNvCxnSpPr>
          <p:nvPr/>
        </p:nvCxnSpPr>
        <p:spPr>
          <a:xfrm>
            <a:off x="4961317" y="4521600"/>
            <a:ext cx="122970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g17ddb56b3ed_0_435"/>
          <p:cNvCxnSpPr>
            <a:stCxn id="452" idx="6"/>
            <a:endCxn id="473" idx="3"/>
          </p:cNvCxnSpPr>
          <p:nvPr/>
        </p:nvCxnSpPr>
        <p:spPr>
          <a:xfrm>
            <a:off x="4961317" y="4521600"/>
            <a:ext cx="1261500" cy="15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g17ddb56b3ed_0_435"/>
          <p:cNvCxnSpPr>
            <a:stCxn id="456" idx="6"/>
            <a:endCxn id="472" idx="2"/>
          </p:cNvCxnSpPr>
          <p:nvPr/>
        </p:nvCxnSpPr>
        <p:spPr>
          <a:xfrm rot="10800000" flipH="1">
            <a:off x="4961317" y="5303210"/>
            <a:ext cx="1229700" cy="12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g17ddb56b3ed_0_435"/>
          <p:cNvCxnSpPr>
            <a:stCxn id="456" idx="6"/>
            <a:endCxn id="471" idx="2"/>
          </p:cNvCxnSpPr>
          <p:nvPr/>
        </p:nvCxnSpPr>
        <p:spPr>
          <a:xfrm rot="10800000" flipH="1">
            <a:off x="4961317" y="4980110"/>
            <a:ext cx="1229700" cy="15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g17ddb56b3ed_0_435"/>
          <p:cNvCxnSpPr>
            <a:stCxn id="456" idx="6"/>
            <a:endCxn id="470" idx="2"/>
          </p:cNvCxnSpPr>
          <p:nvPr/>
        </p:nvCxnSpPr>
        <p:spPr>
          <a:xfrm rot="10800000" flipH="1">
            <a:off x="4961317" y="4682210"/>
            <a:ext cx="1229700" cy="18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g17ddb56b3ed_0_435"/>
          <p:cNvCxnSpPr/>
          <p:nvPr/>
        </p:nvCxnSpPr>
        <p:spPr>
          <a:xfrm>
            <a:off x="3952046" y="5438200"/>
            <a:ext cx="567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g17ddb56b3ed_0_435"/>
          <p:cNvSpPr txBox="1"/>
          <p:nvPr/>
        </p:nvSpPr>
        <p:spPr>
          <a:xfrm>
            <a:off x="6472250" y="4448175"/>
            <a:ext cx="2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0</a:t>
            </a:r>
          </a:p>
        </p:txBody>
      </p:sp>
      <p:sp>
        <p:nvSpPr>
          <p:cNvPr id="496" name="Google Shape;496;g17ddb56b3ed_0_435"/>
          <p:cNvSpPr txBox="1"/>
          <p:nvPr/>
        </p:nvSpPr>
        <p:spPr>
          <a:xfrm>
            <a:off x="6472250" y="4752975"/>
            <a:ext cx="2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1</a:t>
            </a:r>
          </a:p>
        </p:txBody>
      </p:sp>
      <p:sp>
        <p:nvSpPr>
          <p:cNvPr id="497" name="Google Shape;497;g17ddb56b3ed_0_435"/>
          <p:cNvSpPr txBox="1"/>
          <p:nvPr/>
        </p:nvSpPr>
        <p:spPr>
          <a:xfrm>
            <a:off x="6472250" y="5057775"/>
            <a:ext cx="2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2</a:t>
            </a:r>
          </a:p>
        </p:txBody>
      </p:sp>
      <p:sp>
        <p:nvSpPr>
          <p:cNvPr id="498" name="Google Shape;498;g17ddb56b3ed_0_435"/>
          <p:cNvSpPr txBox="1"/>
          <p:nvPr/>
        </p:nvSpPr>
        <p:spPr>
          <a:xfrm>
            <a:off x="6472250" y="5819775"/>
            <a:ext cx="63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18</a:t>
            </a:r>
          </a:p>
        </p:txBody>
      </p:sp>
      <p:sp>
        <p:nvSpPr>
          <p:cNvPr id="499" name="Google Shape;499;g17ddb56b3ed_0_435"/>
          <p:cNvSpPr txBox="1"/>
          <p:nvPr/>
        </p:nvSpPr>
        <p:spPr>
          <a:xfrm>
            <a:off x="6472250" y="6124575"/>
            <a:ext cx="56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19</a:t>
            </a:r>
          </a:p>
        </p:txBody>
      </p:sp>
      <p:sp>
        <p:nvSpPr>
          <p:cNvPr id="500" name="Google Shape;500;g17ddb56b3ed_0_435"/>
          <p:cNvSpPr txBox="1"/>
          <p:nvPr/>
        </p:nvSpPr>
        <p:spPr>
          <a:xfrm>
            <a:off x="6236009" y="5286375"/>
            <a:ext cx="1266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..</a:t>
            </a:r>
          </a:p>
        </p:txBody>
      </p:sp>
      <p:grpSp>
        <p:nvGrpSpPr>
          <p:cNvPr id="2" name="Google Shape;234;g17ddb56b3ed_0_115">
            <a:extLst>
              <a:ext uri="{FF2B5EF4-FFF2-40B4-BE49-F238E27FC236}">
                <a16:creationId xmlns:a16="http://schemas.microsoft.com/office/drawing/2014/main" id="{715141AD-1A45-71A1-423D-667C2F827610}"/>
              </a:ext>
            </a:extLst>
          </p:cNvPr>
          <p:cNvGrpSpPr/>
          <p:nvPr/>
        </p:nvGrpSpPr>
        <p:grpSpPr>
          <a:xfrm>
            <a:off x="190521" y="1878310"/>
            <a:ext cx="1209265" cy="1209265"/>
            <a:chOff x="410140" y="1852519"/>
            <a:chExt cx="1361325" cy="1361325"/>
          </a:xfrm>
        </p:grpSpPr>
        <p:pic>
          <p:nvPicPr>
            <p:cNvPr id="3" name="Google Shape;235;g17ddb56b3ed_0_115">
              <a:extLst>
                <a:ext uri="{FF2B5EF4-FFF2-40B4-BE49-F238E27FC236}">
                  <a16:creationId xmlns:a16="http://schemas.microsoft.com/office/drawing/2014/main" id="{802FE3FF-D12B-5A72-6505-E91E525EECD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0140" y="1852519"/>
              <a:ext cx="1361325" cy="13613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Google Shape;236;g17ddb56b3ed_0_115">
              <a:extLst>
                <a:ext uri="{FF2B5EF4-FFF2-40B4-BE49-F238E27FC236}">
                  <a16:creationId xmlns:a16="http://schemas.microsoft.com/office/drawing/2014/main" id="{D58331A3-8278-EC7B-DF68-E02AFF7EB8AA}"/>
                </a:ext>
              </a:extLst>
            </p:cNvPr>
            <p:cNvSpPr/>
            <p:nvPr/>
          </p:nvSpPr>
          <p:spPr>
            <a:xfrm>
              <a:off x="1314450" y="2411675"/>
              <a:ext cx="243000" cy="2430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27D8861-D206-D527-4452-1A70866F7B17}"/>
              </a:ext>
            </a:extLst>
          </p:cNvPr>
          <p:cNvSpPr txBox="1"/>
          <p:nvPr/>
        </p:nvSpPr>
        <p:spPr>
          <a:xfrm>
            <a:off x="7529008" y="5108873"/>
            <a:ext cx="44328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kumimoji="1" lang="en-US" altLang="ko-KR" sz="1700">
                <a:latin typeface="Malgun Gothic" panose="020B0503020000020004" pitchFamily="34" charset="-127"/>
              </a:rPr>
              <a:t>Dropout</a:t>
            </a:r>
            <a:r>
              <a:rPr kumimoji="1" lang="ko-KR" altLang="en-US" sz="1700">
                <a:latin typeface="Malgun Gothic" panose="020B0503020000020004" pitchFamily="34" charset="-127"/>
              </a:rPr>
              <a:t> 기법으로 연산 중</a:t>
            </a:r>
            <a:endParaRPr kumimoji="1" lang="en-US" altLang="ko-KR" sz="1700">
              <a:latin typeface="Malgun Gothic" panose="020B0503020000020004" pitchFamily="34" charset="-127"/>
            </a:endParaRPr>
          </a:p>
          <a:p>
            <a:pPr algn="ctr"/>
            <a:r>
              <a:rPr kumimoji="1" lang="ko-KR" altLang="en-US" sz="1700">
                <a:latin typeface="Malgun Gothic" panose="020B0503020000020004" pitchFamily="34" charset="-127"/>
              </a:rPr>
              <a:t>일부를 누락시켜 </a:t>
            </a:r>
            <a:r>
              <a:rPr kumimoji="1" lang="ko-KR" altLang="en-US" sz="1700" err="1">
                <a:latin typeface="Malgun Gothic" panose="020B0503020000020004" pitchFamily="34" charset="-127"/>
              </a:rPr>
              <a:t>과적합</a:t>
            </a:r>
            <a:r>
              <a:rPr kumimoji="1" lang="ko-KR" altLang="en-US" sz="1700">
                <a:latin typeface="Malgun Gothic" panose="020B0503020000020004" pitchFamily="34" charset="-127"/>
              </a:rPr>
              <a:t> 현상 개선</a:t>
            </a:r>
            <a:endParaRPr kumimoji="1" lang="ko-Kore-KR" altLang="en-US" sz="1700">
              <a:latin typeface="Malgun Gothic" panose="020B0503020000020004" pitchFamily="34" charset="-127"/>
            </a:endParaRPr>
          </a:p>
        </p:txBody>
      </p:sp>
      <p:sp>
        <p:nvSpPr>
          <p:cNvPr id="434" name="Google Shape;434;g17ddb56b3ed_0_435"/>
          <p:cNvSpPr/>
          <p:nvPr/>
        </p:nvSpPr>
        <p:spPr>
          <a:xfrm>
            <a:off x="1337988" y="2306500"/>
            <a:ext cx="344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>
              <a:latin typeface="Malgun Gothic" panose="020B0503020000020004" pitchFamily="34" charset="-127"/>
            </a:endParaRPr>
          </a:p>
        </p:txBody>
      </p:sp>
      <p:sp>
        <p:nvSpPr>
          <p:cNvPr id="8" name="Google Shape;225;p14">
            <a:extLst>
              <a:ext uri="{FF2B5EF4-FFF2-40B4-BE49-F238E27FC236}">
                <a16:creationId xmlns:a16="http://schemas.microsoft.com/office/drawing/2014/main" id="{A587C260-2F54-90A8-9311-B816F4CB6418}"/>
              </a:ext>
            </a:extLst>
          </p:cNvPr>
          <p:cNvSpPr txBox="1">
            <a:spLocks/>
          </p:cNvSpPr>
          <p:nvPr/>
        </p:nvSpPr>
        <p:spPr>
          <a:xfrm>
            <a:off x="363552" y="406401"/>
            <a:ext cx="11142648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000"/>
            </a:pPr>
            <a:r>
              <a:rPr lang="en-US" altLang="ko-KR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05. </a:t>
            </a:r>
            <a:r>
              <a:rPr lang="ko-KR" altLang="en-US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구축과 평가 </a:t>
            </a:r>
            <a:r>
              <a:rPr lang="en-US" altLang="ko-KR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– 2</a:t>
            </a:r>
            <a:r>
              <a:rPr lang="ko-KR" altLang="en-US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차 모델 선정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g17ddb56b3ed_0_8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5;p14">
            <a:extLst>
              <a:ext uri="{FF2B5EF4-FFF2-40B4-BE49-F238E27FC236}">
                <a16:creationId xmlns:a16="http://schemas.microsoft.com/office/drawing/2014/main" id="{1A593732-AC86-3DE1-2884-5116CA643521}"/>
              </a:ext>
            </a:extLst>
          </p:cNvPr>
          <p:cNvSpPr txBox="1">
            <a:spLocks/>
          </p:cNvSpPr>
          <p:nvPr/>
        </p:nvSpPr>
        <p:spPr>
          <a:xfrm>
            <a:off x="363552" y="406401"/>
            <a:ext cx="11142648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000"/>
            </a:pPr>
            <a:r>
              <a:rPr lang="en-US" altLang="ko-KR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05. </a:t>
            </a:r>
            <a:r>
              <a:rPr lang="ko-KR" altLang="en-US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구축과 평가 </a:t>
            </a:r>
            <a:r>
              <a:rPr lang="en-US" altLang="ko-KR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– 2</a:t>
            </a:r>
            <a:r>
              <a:rPr lang="ko-KR" altLang="en-US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차 모델 결과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D0C935-50FF-C1C7-9F9C-043456AD3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18" y="1852044"/>
            <a:ext cx="5066082" cy="3902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DE4C62-AB90-3728-E2A0-A721866B288E}"/>
              </a:ext>
            </a:extLst>
          </p:cNvPr>
          <p:cNvSpPr txBox="1"/>
          <p:nvPr/>
        </p:nvSpPr>
        <p:spPr>
          <a:xfrm>
            <a:off x="496388" y="2251754"/>
            <a:ext cx="5586549" cy="23544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ko-KR" sz="2100" dirty="0">
                <a:latin typeface="Malgun Gothic"/>
                <a:ea typeface="맑은 고딕"/>
              </a:rPr>
              <a:t>2</a:t>
            </a:r>
            <a:r>
              <a:rPr kumimoji="1" lang="ko-KR" altLang="en-US" sz="2100" dirty="0">
                <a:latin typeface="Malgun Gothic"/>
                <a:ea typeface="맑은 고딕"/>
              </a:rPr>
              <a:t>차 모델 구축 후 훈련 </a:t>
            </a:r>
            <a:r>
              <a:rPr kumimoji="1" lang="ko-Kore-KR" altLang="en-US" sz="2100" dirty="0" err="1">
                <a:latin typeface="Malgun Gothic"/>
                <a:ea typeface="Malgun Gothic"/>
              </a:rPr>
              <a:t>진행</a:t>
            </a:r>
            <a:endParaRPr lang="en-US" altLang="ko-Kore-KR" sz="2100" dirty="0" err="1">
              <a:latin typeface="Malgun Gothic"/>
              <a:ea typeface="Malgun Gothic"/>
            </a:endParaRPr>
          </a:p>
          <a:p>
            <a:pPr marL="342900" indent="-342900">
              <a:buFont typeface="Arial"/>
              <a:buChar char="•"/>
            </a:pPr>
            <a:endParaRPr lang="en-US" altLang="ko-KR" sz="2100">
              <a:latin typeface="Malgun Gothic" panose="020B0503020000020004" pitchFamily="34" charset="-127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ko-KR" sz="2100" dirty="0">
                <a:latin typeface="Malgun Gothic"/>
                <a:ea typeface="맑은 고딕"/>
              </a:rPr>
              <a:t>Dropout </a:t>
            </a:r>
            <a:r>
              <a:rPr kumimoji="1" lang="ko-KR" altLang="en-US" sz="2100" dirty="0">
                <a:latin typeface="Malgun Gothic"/>
                <a:ea typeface="맑은 고딕"/>
              </a:rPr>
              <a:t>기법으로 </a:t>
            </a:r>
            <a:r>
              <a:rPr kumimoji="1" lang="ko-KR" altLang="en-US" sz="2100" dirty="0" err="1">
                <a:latin typeface="Malgun Gothic"/>
                <a:ea typeface="맑은 고딕"/>
              </a:rPr>
              <a:t>과적합</a:t>
            </a:r>
            <a:r>
              <a:rPr kumimoji="1" lang="ko-KR" altLang="en-US" sz="2100" dirty="0">
                <a:latin typeface="Malgun Gothic"/>
                <a:ea typeface="맑은 고딕"/>
              </a:rPr>
              <a:t> 개선</a:t>
            </a:r>
            <a:endParaRPr lang="en-US" altLang="ko-KR" sz="2100" dirty="0">
              <a:latin typeface="Malgun Gothic"/>
              <a:ea typeface="맑은 고딕"/>
            </a:endParaRPr>
          </a:p>
          <a:p>
            <a:pPr marL="342900" indent="-342900">
              <a:buFont typeface="Arial"/>
              <a:buChar char="•"/>
            </a:pPr>
            <a:endParaRPr lang="en-US" altLang="ko-KR" sz="2100">
              <a:latin typeface="Malgun Gothic" panose="020B0503020000020004" pitchFamily="34" charset="-127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ko-KR" sz="2100" dirty="0">
                <a:latin typeface="Malgun Gothic"/>
                <a:ea typeface="맑은 고딕"/>
              </a:rPr>
              <a:t>Epoch</a:t>
            </a:r>
            <a:r>
              <a:rPr kumimoji="1" lang="ko-KR" altLang="en-US" sz="2100" dirty="0">
                <a:latin typeface="Malgun Gothic"/>
                <a:ea typeface="맑은 고딕"/>
              </a:rPr>
              <a:t> 수를 늘려서 성능 추가 개선</a:t>
            </a:r>
            <a:endParaRPr lang="en-US" altLang="ko-KR" sz="2100" dirty="0">
              <a:latin typeface="Malgun Gothic"/>
              <a:ea typeface="맑은 고딕"/>
            </a:endParaRPr>
          </a:p>
          <a:p>
            <a:endParaRPr kumimoji="1" lang="en-US" altLang="ko-KR" sz="2100">
              <a:latin typeface="Malgun Gothic" panose="020B0503020000020004" pitchFamily="34" charset="-127"/>
            </a:endParaRPr>
          </a:p>
          <a:p>
            <a:endParaRPr kumimoji="1" lang="en-US" altLang="ko-KR" sz="2100">
              <a:latin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g17ddb56b3ed_0_8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5;p14">
            <a:extLst>
              <a:ext uri="{FF2B5EF4-FFF2-40B4-BE49-F238E27FC236}">
                <a16:creationId xmlns:a16="http://schemas.microsoft.com/office/drawing/2014/main" id="{1A593732-AC86-3DE1-2884-5116CA643521}"/>
              </a:ext>
            </a:extLst>
          </p:cNvPr>
          <p:cNvSpPr txBox="1">
            <a:spLocks/>
          </p:cNvSpPr>
          <p:nvPr/>
        </p:nvSpPr>
        <p:spPr>
          <a:xfrm>
            <a:off x="363552" y="406401"/>
            <a:ext cx="11142648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000"/>
            </a:pPr>
            <a:r>
              <a:rPr lang="en-US" altLang="ko-KR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05. </a:t>
            </a:r>
            <a:r>
              <a:rPr lang="ko-KR" altLang="en-US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구축과 평가 </a:t>
            </a:r>
            <a:r>
              <a:rPr lang="en-US" altLang="ko-KR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4000">
                <a:latin typeface="Malgun Gothic" panose="020B0503020000020004" pitchFamily="34" charset="-127"/>
                <a:ea typeface="Malgun Gothic" panose="020B0503020000020004" pitchFamily="34" charset="-127"/>
              </a:rPr>
              <a:t>최종 평가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75D11A2-3699-E35B-0D17-86794EE99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10924"/>
              </p:ext>
            </p:extLst>
          </p:nvPr>
        </p:nvGraphicFramePr>
        <p:xfrm>
          <a:off x="1358900" y="2361546"/>
          <a:ext cx="947420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275">
                  <a:extLst>
                    <a:ext uri="{9D8B030D-6E8A-4147-A177-3AD203B41FA5}">
                      <a16:colId xmlns:a16="http://schemas.microsoft.com/office/drawing/2014/main" val="3887646257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3241656171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3550324623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4274201658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575563971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806993991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9744662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835065094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ore-KR" b="1" i="0">
                          <a:latin typeface="Malgun Gothic" panose="020B0503020000020004" pitchFamily="34" charset="-127"/>
                        </a:rPr>
                        <a:t>CLASSWISE RESULT</a:t>
                      </a:r>
                      <a:endParaRPr lang="ko-Kore-KR" altLang="en-US" b="1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F89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i="0">
                          <a:latin typeface="Malgun Gothic" panose="020B0503020000020004" pitchFamily="34" charset="-127"/>
                        </a:rPr>
                        <a:t>CLASS</a:t>
                      </a:r>
                      <a:endParaRPr lang="ko-Kore-KR" altLang="en-US" b="1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i="0">
                          <a:latin typeface="Malgun Gothic" panose="020B0503020000020004" pitchFamily="34" charset="-127"/>
                        </a:rPr>
                        <a:t>0</a:t>
                      </a:r>
                      <a:endParaRPr lang="ko-Kore-KR" altLang="en-US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i="0">
                          <a:latin typeface="Malgun Gothic" panose="020B0503020000020004" pitchFamily="34" charset="-127"/>
                        </a:rPr>
                        <a:t>1</a:t>
                      </a:r>
                      <a:endParaRPr lang="ko-Kore-KR" altLang="en-US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i="0">
                          <a:latin typeface="Malgun Gothic" panose="020B0503020000020004" pitchFamily="34" charset="-127"/>
                        </a:rPr>
                        <a:t>2</a:t>
                      </a:r>
                      <a:endParaRPr lang="ko-Kore-KR" altLang="en-US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i="0">
                          <a:latin typeface="Malgun Gothic" panose="020B0503020000020004" pitchFamily="34" charset="-127"/>
                        </a:rPr>
                        <a:t>…</a:t>
                      </a:r>
                      <a:endParaRPr lang="ko-Kore-KR" altLang="en-US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i="0">
                          <a:latin typeface="Malgun Gothic" panose="020B0503020000020004" pitchFamily="34" charset="-127"/>
                        </a:rPr>
                        <a:t>17</a:t>
                      </a:r>
                      <a:endParaRPr lang="ko-Kore-KR" altLang="en-US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i="0">
                          <a:latin typeface="Malgun Gothic" panose="020B0503020000020004" pitchFamily="34" charset="-127"/>
                        </a:rPr>
                        <a:t>1</a:t>
                      </a:r>
                      <a:r>
                        <a:rPr lang="en-US" altLang="ko-KR" b="1"/>
                        <a:t>8</a:t>
                      </a:r>
                      <a:endParaRPr lang="ko-Kore-KR" altLang="en-US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i="0">
                          <a:latin typeface="Malgun Gothic" panose="020B0503020000020004" pitchFamily="34" charset="-127"/>
                        </a:rPr>
                        <a:t>1</a:t>
                      </a:r>
                      <a:r>
                        <a:rPr lang="en-US" altLang="ko-KR" b="1"/>
                        <a:t>9</a:t>
                      </a:r>
                      <a:endParaRPr lang="ko-Kore-KR" altLang="en-US" b="1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94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i="0">
                          <a:latin typeface="Malgun Gothic" panose="020B0503020000020004" pitchFamily="34" charset="-127"/>
                        </a:rPr>
                        <a:t>F1 Score</a:t>
                      </a:r>
                      <a:endParaRPr lang="ko-Kore-KR" altLang="en-US" b="1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0.410546</a:t>
                      </a:r>
                      <a:endParaRPr lang="ko-Kore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0.635052</a:t>
                      </a:r>
                      <a:endParaRPr lang="ko-Kore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0.510501</a:t>
                      </a:r>
                      <a:endParaRPr lang="ko-Kore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…</a:t>
                      </a:r>
                      <a:endParaRPr lang="ko-Kore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0.410828</a:t>
                      </a:r>
                      <a:endParaRPr lang="ko-Kore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0.504464</a:t>
                      </a:r>
                      <a:endParaRPr lang="ko-Kore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0.650823</a:t>
                      </a:r>
                      <a:endParaRPr lang="ko-Kore-KR" altLang="en-US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41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i="0">
                          <a:latin typeface="Malgun Gothic" panose="020B0503020000020004" pitchFamily="34" charset="-127"/>
                        </a:rPr>
                        <a:t>Accuracy</a:t>
                      </a:r>
                      <a:endParaRPr lang="ko-Kore-KR" altLang="en-US" b="1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0.363333</a:t>
                      </a:r>
                      <a:endParaRPr lang="ko-Kore-KR" altLang="en-US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0.513333</a:t>
                      </a:r>
                      <a:endParaRPr lang="ko-Kore-KR" altLang="en-US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0.526667</a:t>
                      </a:r>
                      <a:endParaRPr lang="ko-Kore-KR" altLang="en-US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…</a:t>
                      </a:r>
                      <a:endParaRPr lang="ko-Kore-KR" altLang="en-US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0.430000</a:t>
                      </a:r>
                      <a:endParaRPr lang="ko-Kore-KR" altLang="en-US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0.376667</a:t>
                      </a:r>
                      <a:endParaRPr lang="ko-Kore-KR" altLang="en-US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0.593333</a:t>
                      </a:r>
                      <a:endParaRPr lang="ko-Kore-KR" altLang="en-US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769787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ore-KR" b="1" i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</a:rPr>
                        <a:t>AVG RESULT</a:t>
                      </a:r>
                      <a:endParaRPr lang="ko-Kore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F89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5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i="0">
                          <a:latin typeface="Malgun Gothic" panose="020B0503020000020004" pitchFamily="34" charset="-127"/>
                        </a:rPr>
                        <a:t>F1 Score</a:t>
                      </a:r>
                      <a:endParaRPr lang="ko-Kore-KR" altLang="en-US" b="1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0.538876</a:t>
                      </a:r>
                      <a:endParaRPr lang="ko-Kore-KR" altLang="en-US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20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i="0">
                          <a:latin typeface="Malgun Gothic" panose="020B0503020000020004" pitchFamily="34" charset="-127"/>
                        </a:rPr>
                        <a:t>Accuracy</a:t>
                      </a:r>
                      <a:endParaRPr lang="ko-Kore-KR" altLang="en-US" b="1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ore-KR" b="0" i="0">
                          <a:latin typeface="Malgun Gothic" panose="020B0503020000020004" pitchFamily="34" charset="-127"/>
                        </a:rPr>
                        <a:t>0.537833</a:t>
                      </a:r>
                      <a:endParaRPr lang="ko-Kore-KR" altLang="en-US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7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5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01.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문제점</a:t>
            </a: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확인</a:t>
            </a: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-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실사</a:t>
            </a: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이미지</a:t>
            </a: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존재</a:t>
            </a:r>
            <a:endParaRPr>
              <a:latin typeface="Malgun Gothic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468417" y="5330620"/>
            <a:ext cx="4515854" cy="1120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이미지</a:t>
            </a:r>
            <a:r>
              <a:rPr 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1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일부</a:t>
            </a:r>
            <a:r>
              <a:rPr 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1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추출</a:t>
            </a:r>
            <a:r>
              <a:rPr 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1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후</a:t>
            </a:r>
            <a:r>
              <a:rPr 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1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시각화</a:t>
            </a:r>
            <a:endParaRPr lang="en-US" sz="21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altLang="ko-KR" sz="2100">
                <a:solidFill>
                  <a:schemeClr val="dk1"/>
                </a:solidFill>
                <a:latin typeface="Malgun Gothic"/>
                <a:ea typeface="맑은 고딕"/>
                <a:cs typeface="Calibri"/>
                <a:sym typeface="Calibri"/>
              </a:rPr>
              <a:t>(</a:t>
            </a:r>
            <a:r>
              <a:rPr lang="en-US" altLang="ko-KR" sz="2100" err="1">
                <a:solidFill>
                  <a:schemeClr val="dk1"/>
                </a:solidFill>
                <a:latin typeface="Malgun Gothic"/>
                <a:ea typeface="맑은 고딕"/>
                <a:cs typeface="Calibri"/>
                <a:sym typeface="Calibri"/>
              </a:rPr>
              <a:t>GrayScale</a:t>
            </a:r>
            <a:r>
              <a:rPr lang="en-US" altLang="ko-KR" sz="2100">
                <a:solidFill>
                  <a:schemeClr val="dk1"/>
                </a:solidFill>
                <a:latin typeface="Malgun Gothic"/>
                <a:ea typeface="맑은 고딕"/>
                <a:cs typeface="Calibri"/>
                <a:sym typeface="Calibri"/>
              </a:rPr>
              <a:t> </a:t>
            </a:r>
            <a:r>
              <a:rPr lang="ko-KR" altLang="en-US" sz="210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적용</a:t>
            </a:r>
            <a:r>
              <a:rPr lang="en-US" altLang="ko-KR" sz="2100">
                <a:solidFill>
                  <a:schemeClr val="dk1"/>
                </a:solidFill>
                <a:latin typeface="Malgun Gothic"/>
                <a:ea typeface="맑은 고딕"/>
                <a:cs typeface="Calibri"/>
                <a:sym typeface="Calibri"/>
              </a:rPr>
              <a:t>)</a:t>
            </a:r>
            <a:endParaRPr lang="ko-KR" altLang="en-US">
              <a:solidFill>
                <a:schemeClr val="dk1"/>
              </a:solidFill>
              <a:latin typeface="Malgun Gothic"/>
              <a:ea typeface="맑은 고딕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37167" y="5788723"/>
            <a:ext cx="2443534" cy="52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altLang="en-US" sz="21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제공된</a:t>
            </a:r>
            <a:r>
              <a:rPr lang="ko-KR" alt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Dataset</a:t>
            </a:r>
          </a:p>
        </p:txBody>
      </p:sp>
      <p:graphicFrame>
        <p:nvGraphicFramePr>
          <p:cNvPr id="2" name="Google Shape;205;p11">
            <a:extLst>
              <a:ext uri="{FF2B5EF4-FFF2-40B4-BE49-F238E27FC236}">
                <a16:creationId xmlns:a16="http://schemas.microsoft.com/office/drawing/2014/main" id="{FFB1E536-4612-E59D-164C-A0741C4A1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218201"/>
              </p:ext>
            </p:extLst>
          </p:nvPr>
        </p:nvGraphicFramePr>
        <p:xfrm>
          <a:off x="608384" y="1854397"/>
          <a:ext cx="1701100" cy="3857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err="1">
                          <a:latin typeface="Malgun Gothic"/>
                        </a:rPr>
                        <a:t>클래스</a:t>
                      </a:r>
                      <a:endParaRPr lang="en-US" sz="1800" b="1" u="none" strike="noStrike" cap="none">
                        <a:latin typeface="Malgun Gothic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err="1"/>
                        <a:t>클래스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L2_10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L2_33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L2_12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L2_34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L2_15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L2_39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L2_20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L2_40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L2_21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L2_41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L2_24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L2_44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L2_25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L2_45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L2_27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L2_46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L2_50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L2_30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L2_52</a:t>
                      </a:r>
                      <a:endParaRPr sz="1600" b="0" i="0" u="none" strike="noStrike" cap="none">
                        <a:latin typeface="Malgun Gothic" panose="020B0503020000020004" pitchFamily="34" charset="-127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Google Shape;217;p12">
            <a:extLst>
              <a:ext uri="{FF2B5EF4-FFF2-40B4-BE49-F238E27FC236}">
                <a16:creationId xmlns:a16="http://schemas.microsoft.com/office/drawing/2014/main" id="{0E0B0663-8C2A-4963-52CB-99F75C3BD98B}"/>
              </a:ext>
            </a:extLst>
          </p:cNvPr>
          <p:cNvSpPr/>
          <p:nvPr/>
        </p:nvSpPr>
        <p:spPr>
          <a:xfrm rot="16200000">
            <a:off x="2912185" y="3198869"/>
            <a:ext cx="279987" cy="83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84" u="none" strike="noStrike" cap="none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5F0281E8-44D2-1F30-810A-16EB3BCFDCFF}"/>
              </a:ext>
            </a:extLst>
          </p:cNvPr>
          <p:cNvSpPr txBox="1"/>
          <p:nvPr/>
        </p:nvSpPr>
        <p:spPr>
          <a:xfrm>
            <a:off x="8498332" y="3274975"/>
            <a:ext cx="3606711" cy="680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altLang="en-US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학습에 방해가 되는 실사 이미지가 다수 포함된 것 확인</a:t>
            </a:r>
            <a:endParaRPr lang="ko-KR" altLang="en-US" u="none" strike="noStrike" cap="none">
              <a:solidFill>
                <a:schemeClr val="dk1"/>
              </a:solidFill>
              <a:latin typeface="Malgun Gothic"/>
              <a:ea typeface="Malgun Gothic"/>
              <a:cs typeface="Calibri"/>
              <a:sym typeface="Calibri"/>
            </a:endParaRPr>
          </a:p>
        </p:txBody>
      </p:sp>
      <p:sp>
        <p:nvSpPr>
          <p:cNvPr id="6" name="Google Shape;217;p12">
            <a:extLst>
              <a:ext uri="{FF2B5EF4-FFF2-40B4-BE49-F238E27FC236}">
                <a16:creationId xmlns:a16="http://schemas.microsoft.com/office/drawing/2014/main" id="{4603B8E5-1B98-3823-0881-EE1A5487311D}"/>
              </a:ext>
            </a:extLst>
          </p:cNvPr>
          <p:cNvSpPr/>
          <p:nvPr/>
        </p:nvSpPr>
        <p:spPr>
          <a:xfrm rot="16200000">
            <a:off x="7942100" y="3198870"/>
            <a:ext cx="279987" cy="83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84" u="none" strike="noStrike" cap="none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9CB91A-700B-74A9-0E01-E202AB7C1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886" y="1920875"/>
            <a:ext cx="3238500" cy="3155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01.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문제점</a:t>
            </a: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확인</a:t>
            </a: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-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클래스별</a:t>
            </a: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데이터</a:t>
            </a: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불균형</a:t>
            </a:r>
            <a:endParaRPr>
              <a:latin typeface="Malgun Gothic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527518" y="3428999"/>
            <a:ext cx="4831988" cy="253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1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739" y="2684161"/>
            <a:ext cx="5019537" cy="370509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graphicFrame>
        <p:nvGraphicFramePr>
          <p:cNvPr id="109" name="Google Shape;109;p3"/>
          <p:cNvGraphicFramePr/>
          <p:nvPr>
            <p:extLst>
              <p:ext uri="{D42A27DB-BD31-4B8C-83A1-F6EECF244321}">
                <p14:modId xmlns:p14="http://schemas.microsoft.com/office/powerpoint/2010/main" val="2798407228"/>
              </p:ext>
            </p:extLst>
          </p:nvPr>
        </p:nvGraphicFramePr>
        <p:xfrm>
          <a:off x="7855013" y="2236867"/>
          <a:ext cx="3402200" cy="3802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err="1">
                          <a:latin typeface="Malgun Gothic"/>
                        </a:rPr>
                        <a:t>클래스</a:t>
                      </a:r>
                      <a:endParaRPr sz="1600" b="1" u="none" strike="noStrike" cap="none">
                        <a:latin typeface="Malgun Gothic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err="1">
                          <a:latin typeface="Malgun Gothic"/>
                        </a:rPr>
                        <a:t>빈도</a:t>
                      </a:r>
                      <a:endParaRPr sz="1600" b="1" u="none" strike="noStrike" cap="none">
                        <a:latin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err="1">
                          <a:latin typeface="Malgun Gothic"/>
                        </a:rPr>
                        <a:t>클래스</a:t>
                      </a:r>
                      <a:endParaRPr b="1">
                        <a:latin typeface="Malgun Gothic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err="1">
                          <a:latin typeface="Malgun Gothic"/>
                        </a:rPr>
                        <a:t>빈도</a:t>
                      </a:r>
                      <a:endParaRPr b="1">
                        <a:latin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L2_10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1,893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L2_33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6,206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L2_12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518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419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L2_15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1,509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L2_39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454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410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180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410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593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782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547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L2_25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6,189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L2_45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631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L2_27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426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L2_46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2,214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595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L2_50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781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364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L2_52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381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Google Shape;110;p3">
            <a:extLst>
              <a:ext uri="{FF2B5EF4-FFF2-40B4-BE49-F238E27FC236}">
                <a16:creationId xmlns:a16="http://schemas.microsoft.com/office/drawing/2014/main" id="{372133C7-2B7C-C1E0-95A3-4AC11584959E}"/>
              </a:ext>
            </a:extLst>
          </p:cNvPr>
          <p:cNvSpPr txBox="1"/>
          <p:nvPr/>
        </p:nvSpPr>
        <p:spPr>
          <a:xfrm>
            <a:off x="363553" y="1669214"/>
            <a:ext cx="5823492" cy="56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342900" indent="-342900" algn="ctr">
              <a:lnSpc>
                <a:spcPct val="90000"/>
              </a:lnSpc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클래스별</a:t>
            </a:r>
            <a:r>
              <a:rPr 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 </a:t>
            </a:r>
            <a:r>
              <a:rPr lang="en-US" sz="210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데이터</a:t>
            </a:r>
            <a:r>
              <a:rPr 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 </a:t>
            </a:r>
            <a:r>
              <a:rPr lang="en-US" sz="210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불균형이</a:t>
            </a:r>
            <a:r>
              <a:rPr 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 </a:t>
            </a:r>
            <a:r>
              <a:rPr lang="en-US" sz="210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심각함을</a:t>
            </a:r>
            <a:r>
              <a:rPr 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 </a:t>
            </a:r>
            <a:r>
              <a:rPr lang="en-US" sz="210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확인</a:t>
            </a:r>
            <a:endParaRPr lang="en-US" sz="2100" u="none" strike="noStrike" cap="none" dirty="0">
              <a:solidFill>
                <a:schemeClr val="dk1"/>
              </a:solidFill>
              <a:latin typeface="Malgun Gothic"/>
              <a:ea typeface="Malgun Gothic"/>
              <a:cs typeface="Calibri"/>
            </a:endParaRPr>
          </a:p>
        </p:txBody>
      </p:sp>
      <p:sp>
        <p:nvSpPr>
          <p:cNvPr id="3" name="Google Shape;110;p3">
            <a:extLst>
              <a:ext uri="{FF2B5EF4-FFF2-40B4-BE49-F238E27FC236}">
                <a16:creationId xmlns:a16="http://schemas.microsoft.com/office/drawing/2014/main" id="{CF5B8531-99C7-440A-B625-666D7AE55BAD}"/>
              </a:ext>
            </a:extLst>
          </p:cNvPr>
          <p:cNvSpPr txBox="1"/>
          <p:nvPr/>
        </p:nvSpPr>
        <p:spPr>
          <a:xfrm>
            <a:off x="704026" y="2080537"/>
            <a:ext cx="6216200" cy="56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altLang="ko-KR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-&gt;</a:t>
            </a:r>
            <a:r>
              <a:rPr lang="ko-KR" altLang="en-US" sz="2100" u="none" strike="noStrike" cap="none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 예측에 악영향을 끼칠 수 있으므로 개선 필요</a:t>
            </a:r>
            <a:endParaRPr lang="en-US" sz="2100" u="none" strike="noStrike" cap="none">
              <a:solidFill>
                <a:schemeClr val="dk1"/>
              </a:solidFill>
              <a:latin typeface="Malgun Gothic"/>
              <a:ea typeface="Malgun Gothic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YOLOv4 </a:t>
            </a: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모델을 활용한 </a:t>
            </a:r>
            <a:r>
              <a:rPr 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Object Detection </a:t>
            </a: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진행</a:t>
            </a:r>
            <a:endParaRPr lang="ko-KR" dirty="0">
              <a:solidFill>
                <a:schemeClr val="dk1"/>
              </a:solidFill>
              <a:ea typeface="Malgun Gothic"/>
            </a:endParaRPr>
          </a:p>
        </p:txBody>
      </p:sp>
      <p:pic>
        <p:nvPicPr>
          <p:cNvPr id="118" name="Google Shape;118;p4" descr="YOLO Darknet TXT Annotation Form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552" y="2527806"/>
            <a:ext cx="4086054" cy="2043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5">
            <a:alphaModFix/>
          </a:blip>
          <a:srcRect l="16845" t="22696" r="4627" b="19004"/>
          <a:stretch/>
        </p:blipFill>
        <p:spPr>
          <a:xfrm>
            <a:off x="6595584" y="2875012"/>
            <a:ext cx="1146812" cy="862113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20" name="Google Shape;120;p4"/>
          <p:cNvSpPr txBox="1"/>
          <p:nvPr/>
        </p:nvSpPr>
        <p:spPr>
          <a:xfrm>
            <a:off x="4417361" y="3930359"/>
            <a:ext cx="382963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일러스트</a:t>
            </a:r>
            <a:r>
              <a:rPr 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1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이미지</a:t>
            </a:r>
            <a:endParaRPr lang="en-US" sz="21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- </a:t>
            </a:r>
            <a:r>
              <a:rPr lang="en-US" sz="20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하나</a:t>
            </a:r>
            <a:r>
              <a:rPr 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0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이하의</a:t>
            </a:r>
            <a:r>
              <a:rPr 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0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Object가</a:t>
            </a:r>
            <a:r>
              <a:rPr 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0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검출</a:t>
            </a:r>
            <a:endParaRPr sz="20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34835" y="2862107"/>
            <a:ext cx="1255467" cy="88792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22" name="Google Shape;122;p4"/>
          <p:cNvSpPr txBox="1"/>
          <p:nvPr/>
        </p:nvSpPr>
        <p:spPr>
          <a:xfrm>
            <a:off x="363552" y="406401"/>
            <a:ext cx="11734904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altLang="ko-KR" sz="36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02. </a:t>
            </a:r>
            <a:r>
              <a:rPr lang="ko-KR" altLang="en-US" sz="36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실사 이미지 제거 </a:t>
            </a:r>
            <a:r>
              <a:rPr lang="en-US" altLang="ko-KR" sz="36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– </a:t>
            </a:r>
            <a:r>
              <a:rPr lang="en-US" sz="36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Object Detection (1</a:t>
            </a:r>
            <a:r>
              <a:rPr lang="ko-KR" altLang="en-US" sz="36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차 분류</a:t>
            </a:r>
            <a:r>
              <a:rPr lang="en-US" altLang="ko-KR" sz="36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)</a:t>
            </a:r>
            <a:endParaRPr lang="ko-KR" altLang="en-US" sz="36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580340" y="4674533"/>
            <a:ext cx="3652477" cy="65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YOLOv4</a:t>
            </a:r>
            <a:endParaRPr lang="en-US">
              <a:solidFill>
                <a:schemeClr val="dk1"/>
              </a:solidFill>
              <a:latin typeface="Malgun Gothic"/>
              <a:ea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(Confidence = 0.5)</a:t>
            </a:r>
            <a:endParaRPr sz="155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pic>
        <p:nvPicPr>
          <p:cNvPr id="2" name="Google Shape;134;p5">
            <a:extLst>
              <a:ext uri="{FF2B5EF4-FFF2-40B4-BE49-F238E27FC236}">
                <a16:creationId xmlns:a16="http://schemas.microsoft.com/office/drawing/2014/main" id="{2F6A2DA7-0555-BC0A-56AD-508299F83F7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34337" y="2851789"/>
            <a:ext cx="1255467" cy="93589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3" name="Google Shape;135;p5">
            <a:extLst>
              <a:ext uri="{FF2B5EF4-FFF2-40B4-BE49-F238E27FC236}">
                <a16:creationId xmlns:a16="http://schemas.microsoft.com/office/drawing/2014/main" id="{0F3FE294-4221-1757-BCF5-43EDD8910B4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467054" y="2862912"/>
            <a:ext cx="1255467" cy="926763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4" name="Google Shape;136;p5">
            <a:extLst>
              <a:ext uri="{FF2B5EF4-FFF2-40B4-BE49-F238E27FC236}">
                <a16:creationId xmlns:a16="http://schemas.microsoft.com/office/drawing/2014/main" id="{0EDABD07-7E3B-4960-1CEB-E7E67A08C4A0}"/>
              </a:ext>
            </a:extLst>
          </p:cNvPr>
          <p:cNvSpPr txBox="1"/>
          <p:nvPr/>
        </p:nvSpPr>
        <p:spPr>
          <a:xfrm>
            <a:off x="8662355" y="3930359"/>
            <a:ext cx="3218115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실사</a:t>
            </a:r>
            <a:r>
              <a:rPr 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1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이미지</a:t>
            </a:r>
            <a:endParaRPr lang="en-US" sz="21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- </a:t>
            </a:r>
            <a:r>
              <a:rPr lang="en-US" sz="20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둘</a:t>
            </a:r>
            <a:r>
              <a:rPr 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0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이상의</a:t>
            </a:r>
            <a:r>
              <a:rPr 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0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Object가</a:t>
            </a:r>
            <a:r>
              <a:rPr 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0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검출</a:t>
            </a:r>
            <a:endParaRPr sz="20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5" name="Google Shape;137;p5">
            <a:extLst>
              <a:ext uri="{FF2B5EF4-FFF2-40B4-BE49-F238E27FC236}">
                <a16:creationId xmlns:a16="http://schemas.microsoft.com/office/drawing/2014/main" id="{1C027AB6-A300-F418-7D7B-BC2557E4350E}"/>
              </a:ext>
            </a:extLst>
          </p:cNvPr>
          <p:cNvSpPr txBox="1"/>
          <p:nvPr/>
        </p:nvSpPr>
        <p:spPr>
          <a:xfrm>
            <a:off x="1989172" y="5679262"/>
            <a:ext cx="882687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2200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     </a:t>
            </a:r>
            <a:r>
              <a:rPr lang="en-US" sz="22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둘</a:t>
            </a:r>
            <a:r>
              <a:rPr lang="en-US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2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이상의</a:t>
            </a:r>
            <a:r>
              <a:rPr lang="en-US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2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Object가</a:t>
            </a:r>
            <a:r>
              <a:rPr lang="en-US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2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있는</a:t>
            </a:r>
            <a:r>
              <a:rPr lang="en-US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2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이미지를</a:t>
            </a:r>
            <a:r>
              <a:rPr lang="en-US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2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실사</a:t>
            </a:r>
            <a:r>
              <a:rPr lang="en-US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2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이미지로</a:t>
            </a:r>
            <a:r>
              <a:rPr lang="en-US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1차 </a:t>
            </a:r>
            <a:r>
              <a:rPr lang="en-US" sz="22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분류</a:t>
            </a:r>
            <a:r>
              <a:rPr lang="en-US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2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진행</a:t>
            </a:r>
            <a:endParaRPr sz="22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6" name="Google Shape;217;p12">
            <a:extLst>
              <a:ext uri="{FF2B5EF4-FFF2-40B4-BE49-F238E27FC236}">
                <a16:creationId xmlns:a16="http://schemas.microsoft.com/office/drawing/2014/main" id="{F2C53193-F54F-4380-7857-470C741DCDDD}"/>
              </a:ext>
            </a:extLst>
          </p:cNvPr>
          <p:cNvSpPr/>
          <p:nvPr/>
        </p:nvSpPr>
        <p:spPr>
          <a:xfrm rot="16200000">
            <a:off x="1869496" y="5662006"/>
            <a:ext cx="396051" cy="4494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4" u="none" strike="noStrike" cap="none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11631932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altLang="ko-KR" sz="36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02. </a:t>
            </a:r>
            <a:r>
              <a:rPr lang="ko-KR" altLang="en-US" sz="36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실사</a:t>
            </a:r>
            <a:r>
              <a:rPr lang="ko-KR" altLang="en-US" sz="36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36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이미지</a:t>
            </a:r>
            <a:r>
              <a:rPr lang="ko-KR" altLang="en-US" sz="36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36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제거</a:t>
            </a:r>
            <a:r>
              <a:rPr lang="ko-KR" altLang="en-US" sz="36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altLang="ko-KR" sz="36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– </a:t>
            </a:r>
            <a:r>
              <a:rPr lang="en-US" sz="36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Object Detection (1</a:t>
            </a:r>
            <a:r>
              <a:rPr lang="ko-KR" altLang="en-US" sz="36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차 </a:t>
            </a:r>
            <a:r>
              <a:rPr lang="ko-KR" altLang="en-US" sz="36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분류</a:t>
            </a:r>
            <a:r>
              <a:rPr lang="en-US" altLang="ko-KR" sz="36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)</a:t>
            </a:r>
            <a:endParaRPr lang="ko-KR" altLang="en-US" sz="3600">
              <a:latin typeface="Malgun Gothic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YOLOv4 </a:t>
            </a:r>
            <a:r>
              <a:rPr lang="ko-KR" altLang="en-US" sz="21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모델을</a:t>
            </a:r>
            <a:r>
              <a:rPr lang="ko-KR" alt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21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활용한</a:t>
            </a:r>
            <a:r>
              <a:rPr lang="ko-KR" alt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Object Detection </a:t>
            </a:r>
            <a:r>
              <a:rPr lang="ko-KR" altLang="en-US" sz="21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진행</a:t>
            </a:r>
            <a:endParaRPr lang="ko-KR" altLang="en-US" sz="21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pic>
        <p:nvPicPr>
          <p:cNvPr id="146" name="Google Shape;146;p6" descr="YOLO Darknet TXT Annotation Form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552" y="2527806"/>
            <a:ext cx="4086054" cy="204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580340" y="4674533"/>
            <a:ext cx="3652477" cy="65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YOLOv4</a:t>
            </a:r>
            <a:endParaRPr lang="en-US">
              <a:solidFill>
                <a:schemeClr val="dk1"/>
              </a:solidFill>
              <a:latin typeface="Malgun Gothic"/>
              <a:ea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(Confidence = 0.5)</a:t>
            </a:r>
          </a:p>
        </p:txBody>
      </p:sp>
      <p:sp>
        <p:nvSpPr>
          <p:cNvPr id="148" name="Google Shape;148;p6"/>
          <p:cNvSpPr txBox="1"/>
          <p:nvPr/>
        </p:nvSpPr>
        <p:spPr>
          <a:xfrm>
            <a:off x="5051389" y="3946565"/>
            <a:ext cx="69440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검출된 </a:t>
            </a:r>
            <a:r>
              <a:rPr 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Object 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둘 이상이면 실사 이미지로 </a:t>
            </a:r>
            <a:r>
              <a:rPr lang="en-US" altLang="ko-KR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1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차 분류 진행</a:t>
            </a:r>
            <a:endParaRPr lang="ko-KR" altLang="en-US" sz="20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5544139" y="2140138"/>
            <a:ext cx="57096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전체 데이터</a:t>
            </a:r>
            <a:r>
              <a:rPr lang="en-US" altLang="ko-KR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: </a:t>
            </a:r>
            <a:r>
              <a:rPr lang="en-US" altLang="ko-KR" sz="2200" b="1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25,503</a:t>
            </a:r>
            <a:r>
              <a:rPr lang="ko-KR" altLang="en-US" sz="2200" b="1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장</a:t>
            </a:r>
          </a:p>
        </p:txBody>
      </p:sp>
      <p:sp>
        <p:nvSpPr>
          <p:cNvPr id="150" name="Google Shape;150;p6"/>
          <p:cNvSpPr txBox="1"/>
          <p:nvPr/>
        </p:nvSpPr>
        <p:spPr>
          <a:xfrm>
            <a:off x="5265821" y="3025664"/>
            <a:ext cx="626631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YOLOv4</a:t>
            </a:r>
            <a:r>
              <a:rPr lang="ko-KR" altLang="en-US" sz="22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를</a:t>
            </a:r>
            <a:r>
              <a:rPr lang="ko-KR" altLang="en-US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활용한 </a:t>
            </a:r>
            <a:r>
              <a:rPr lang="en-US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Object Detection </a:t>
            </a:r>
            <a:r>
              <a:rPr lang="ko-KR" altLang="en-US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진행</a:t>
            </a:r>
          </a:p>
        </p:txBody>
      </p:sp>
      <p:sp>
        <p:nvSpPr>
          <p:cNvPr id="151" name="Google Shape;151;p6"/>
          <p:cNvSpPr txBox="1"/>
          <p:nvPr/>
        </p:nvSpPr>
        <p:spPr>
          <a:xfrm>
            <a:off x="5180587" y="4952389"/>
            <a:ext cx="657598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1</a:t>
            </a:r>
            <a:r>
              <a:rPr lang="ko-KR" altLang="en-US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차로 실사 이미지 분류된 데이터</a:t>
            </a:r>
            <a:r>
              <a:rPr lang="en-US" altLang="ko-KR" sz="22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: </a:t>
            </a:r>
            <a:r>
              <a:rPr lang="en-US" altLang="ko-KR" sz="2200" b="1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2,042</a:t>
            </a:r>
            <a:r>
              <a:rPr lang="ko-KR" altLang="en-US" sz="2200" b="1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장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229599" y="2592444"/>
            <a:ext cx="396051" cy="4494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84" u="none" strike="noStrike" cap="none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8229599" y="3478281"/>
            <a:ext cx="396051" cy="4494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84" u="none" strike="noStrike" cap="none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8229599" y="4391466"/>
            <a:ext cx="396051" cy="4494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84" u="none" strike="noStrike" cap="none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10470403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altLang="ko-KR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02. </a:t>
            </a:r>
            <a:r>
              <a:rPr lang="ko-KR" alt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실사 이미지 제거 </a:t>
            </a:r>
            <a:r>
              <a:rPr lang="en-US" altLang="ko-KR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- </a:t>
            </a:r>
            <a:r>
              <a:rPr 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Pixel </a:t>
            </a:r>
            <a:r>
              <a:rPr lang="ko-KR" alt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기반 </a:t>
            </a:r>
            <a:r>
              <a:rPr lang="en-US" altLang="ko-KR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(2</a:t>
            </a:r>
            <a:r>
              <a:rPr lang="ko-KR" alt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차 분류</a:t>
            </a:r>
            <a:r>
              <a:rPr lang="en-US" altLang="ko-KR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)</a:t>
            </a:r>
            <a:endParaRPr lang="ko-KR" altLang="en-US" sz="4000">
              <a:latin typeface="Malgun Gothic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altLang="ko-KR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1</a:t>
            </a: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차 분류 실사 이미지</a:t>
            </a:r>
            <a:r>
              <a:rPr lang="en-US" altLang="ko-KR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: </a:t>
            </a:r>
            <a:r>
              <a:rPr lang="en-US" altLang="ko-KR" sz="2100" b="1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2,042</a:t>
            </a:r>
            <a:r>
              <a:rPr lang="ko-KR" altLang="en-US" sz="2100" b="1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장</a:t>
            </a:r>
            <a:endParaRPr lang="ko-KR" altLang="en-US" sz="2100" b="1" u="none" strike="noStrike" cap="none" dirty="0">
              <a:solidFill>
                <a:schemeClr val="dk1"/>
              </a:solidFill>
              <a:latin typeface="Malgun Gothic"/>
              <a:ea typeface="Malgun Gothic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altLang="ko-KR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- 2,042</a:t>
            </a: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장 대상으로 </a:t>
            </a:r>
            <a:r>
              <a:rPr lang="en-US" altLang="ko-KR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2</a:t>
            </a: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차 분류 진행</a:t>
            </a:r>
            <a:endParaRPr lang="ko-KR" altLang="en-US" sz="2100" u="none" strike="noStrike" cap="none" dirty="0">
              <a:solidFill>
                <a:schemeClr val="dk1"/>
              </a:solidFill>
              <a:latin typeface="Malgun Gothic"/>
              <a:ea typeface="Malgun Gothic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1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모든 이미지를 </a:t>
            </a:r>
            <a:r>
              <a:rPr 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grayscale</a:t>
            </a: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로 </a:t>
            </a:r>
            <a:r>
              <a:rPr 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transform</a:t>
            </a: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해서 차원 축소</a:t>
            </a:r>
            <a:endParaRPr lang="ko-KR" altLang="en-US" sz="2100" u="none" strike="noStrike" cap="none" dirty="0">
              <a:solidFill>
                <a:schemeClr val="dk1"/>
              </a:solidFill>
              <a:latin typeface="Malgun Gothic"/>
              <a:ea typeface="Malgun Gothic"/>
              <a:cs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상</a:t>
            </a:r>
            <a:r>
              <a:rPr lang="en-US" altLang="ko-KR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/</a:t>
            </a: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하</a:t>
            </a:r>
            <a:r>
              <a:rPr lang="en-US" altLang="ko-KR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/</a:t>
            </a: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좌</a:t>
            </a:r>
            <a:r>
              <a:rPr lang="en-US" altLang="ko-KR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/</a:t>
            </a: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우 가장자리의 픽셀을 두 줄 씩 추출</a:t>
            </a:r>
            <a:endParaRPr lang="ko-KR" altLang="en-US" sz="2100" u="none" strike="noStrike" cap="none" dirty="0">
              <a:solidFill>
                <a:schemeClr val="dk1"/>
              </a:solidFill>
              <a:latin typeface="Malgun Gothic"/>
              <a:ea typeface="Malgun Gothic"/>
              <a:cs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두 줄의 각 픽셀</a:t>
            </a:r>
            <a:r>
              <a:rPr lang="ko-KR" altLang="en-US" sz="2100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 </a:t>
            </a:r>
            <a:r>
              <a:rPr lang="en-US" sz="2100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Tensor</a:t>
            </a:r>
            <a:r>
              <a:rPr lang="ko-KR" altLang="en-US" sz="2100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값의 평균을 계산 후 </a:t>
            </a:r>
            <a:r>
              <a:rPr lang="ko-KR" altLang="en-US" sz="2100" dirty="0" err="1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같은지</a:t>
            </a:r>
            <a:r>
              <a:rPr lang="ko-KR" altLang="en-US" sz="2100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 비교</a:t>
            </a:r>
            <a:endParaRPr lang="ko-KR" altLang="en-US" sz="2100" dirty="0">
              <a:solidFill>
                <a:schemeClr val="dk1"/>
              </a:solidFill>
              <a:latin typeface="Malgun Gothic"/>
              <a:ea typeface="Malgun Gothic"/>
              <a:cs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같은 게 두 개 이상이면 추상 이미지로 </a:t>
            </a:r>
            <a:r>
              <a:rPr lang="ko-KR" altLang="en-US" sz="210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재분류</a:t>
            </a:r>
            <a:endParaRPr lang="ko-KR" altLang="en-US" sz="2100" u="none" strike="noStrike" cap="none" dirty="0">
              <a:solidFill>
                <a:schemeClr val="dk1"/>
              </a:solidFill>
              <a:latin typeface="Malgun Gothic"/>
              <a:ea typeface="Malgun Gothic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1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-US" altLang="ko-KR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2</a:t>
            </a: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차에서 추상 이미지로 재분류한 이미지</a:t>
            </a:r>
            <a:r>
              <a:rPr lang="en-US" altLang="ko-KR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: </a:t>
            </a:r>
            <a:r>
              <a:rPr lang="en-US" altLang="ko-KR" sz="2100" b="1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141</a:t>
            </a:r>
            <a:r>
              <a:rPr lang="ko-KR" altLang="en-US" sz="2100" b="1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장</a:t>
            </a:r>
            <a:endParaRPr lang="ko-KR" altLang="en-US" sz="2100" b="1" u="none" strike="noStrike" cap="none" dirty="0">
              <a:solidFill>
                <a:schemeClr val="dk1"/>
              </a:solidFill>
              <a:latin typeface="Malgun Gothic"/>
              <a:ea typeface="Malgun Gothic"/>
              <a:cs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ko-KR" altLang="en-US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최종 실사 이미지</a:t>
            </a:r>
            <a:r>
              <a:rPr lang="en-US" altLang="ko-KR" sz="21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: </a:t>
            </a:r>
            <a:r>
              <a:rPr lang="en-US" altLang="ko-KR" sz="2100" b="1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1,901</a:t>
            </a:r>
            <a:r>
              <a:rPr lang="ko-KR" altLang="en-US" sz="2100" b="1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장</a:t>
            </a:r>
            <a:endParaRPr lang="ko-KR" altLang="en-US" sz="2100" b="1" u="none" strike="noStrike" cap="none" dirty="0">
              <a:solidFill>
                <a:schemeClr val="dk1"/>
              </a:solidFill>
              <a:latin typeface="Malgun Gothic"/>
              <a:ea typeface="Malgun Gothic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1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1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342900" indent="-342900">
              <a:buClr>
                <a:schemeClr val="dk1"/>
              </a:buClr>
              <a:buSzPts val="2100"/>
              <a:buFont typeface="Arial"/>
              <a:buChar char="•"/>
            </a:pPr>
            <a:r>
              <a:rPr lang="ko-KR" altLang="en-US" sz="210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최종 활용 데이터</a:t>
            </a:r>
            <a:r>
              <a:rPr lang="en-US" altLang="ko-KR" sz="210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:</a:t>
            </a:r>
            <a:r>
              <a:rPr lang="ko-KR" altLang="en-US" sz="2100" u="sng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 </a:t>
            </a:r>
            <a:r>
              <a:rPr lang="en-US" altLang="ko-KR" sz="2100" b="1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23,602</a:t>
            </a:r>
            <a:r>
              <a:rPr lang="ko-KR" altLang="en-US" sz="2100" b="1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장</a:t>
            </a:r>
            <a:endParaRPr lang="ko-KR" altLang="en-US" sz="2100" b="1" u="sng" strike="noStrike" cap="none" dirty="0">
              <a:solidFill>
                <a:schemeClr val="dk1"/>
              </a:solidFill>
              <a:latin typeface="Malgun Gothic"/>
              <a:ea typeface="Malgun Gothic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1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1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1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8653571" y="2610852"/>
            <a:ext cx="2213810" cy="22138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84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cxnSp>
        <p:nvCxnSpPr>
          <p:cNvPr id="164" name="Google Shape;164;p7"/>
          <p:cNvCxnSpPr/>
          <p:nvPr/>
        </p:nvCxnSpPr>
        <p:spPr>
          <a:xfrm>
            <a:off x="8653571" y="2610852"/>
            <a:ext cx="0" cy="2213811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7"/>
          <p:cNvCxnSpPr/>
          <p:nvPr/>
        </p:nvCxnSpPr>
        <p:spPr>
          <a:xfrm>
            <a:off x="8739711" y="2610852"/>
            <a:ext cx="0" cy="2213811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7"/>
          <p:cNvCxnSpPr/>
          <p:nvPr/>
        </p:nvCxnSpPr>
        <p:spPr>
          <a:xfrm>
            <a:off x="10781241" y="2610852"/>
            <a:ext cx="0" cy="2213811"/>
          </a:xfrm>
          <a:prstGeom prst="straightConnector1">
            <a:avLst/>
          </a:prstGeom>
          <a:noFill/>
          <a:ln w="635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7"/>
          <p:cNvCxnSpPr/>
          <p:nvPr/>
        </p:nvCxnSpPr>
        <p:spPr>
          <a:xfrm>
            <a:off x="10867381" y="2610852"/>
            <a:ext cx="0" cy="2213811"/>
          </a:xfrm>
          <a:prstGeom prst="straightConnector1">
            <a:avLst/>
          </a:prstGeom>
          <a:noFill/>
          <a:ln w="635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8" name="Google Shape;168;p7"/>
          <p:cNvCxnSpPr/>
          <p:nvPr/>
        </p:nvCxnSpPr>
        <p:spPr>
          <a:xfrm rot="10800000">
            <a:off x="8606559" y="2610852"/>
            <a:ext cx="2305281" cy="0"/>
          </a:xfrm>
          <a:prstGeom prst="straightConnector1">
            <a:avLst/>
          </a:prstGeom>
          <a:noFill/>
          <a:ln w="635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7"/>
          <p:cNvCxnSpPr/>
          <p:nvPr/>
        </p:nvCxnSpPr>
        <p:spPr>
          <a:xfrm rot="10800000">
            <a:off x="8606558" y="2694672"/>
            <a:ext cx="2305281" cy="0"/>
          </a:xfrm>
          <a:prstGeom prst="straightConnector1">
            <a:avLst/>
          </a:prstGeom>
          <a:noFill/>
          <a:ln w="635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7"/>
          <p:cNvCxnSpPr/>
          <p:nvPr/>
        </p:nvCxnSpPr>
        <p:spPr>
          <a:xfrm rot="10800000">
            <a:off x="8606559" y="4740843"/>
            <a:ext cx="2305281" cy="0"/>
          </a:xfrm>
          <a:prstGeom prst="straightConnector1">
            <a:avLst/>
          </a:prstGeom>
          <a:noFill/>
          <a:ln w="635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7"/>
          <p:cNvCxnSpPr/>
          <p:nvPr/>
        </p:nvCxnSpPr>
        <p:spPr>
          <a:xfrm rot="10800000">
            <a:off x="8606558" y="4824663"/>
            <a:ext cx="2305281" cy="0"/>
          </a:xfrm>
          <a:prstGeom prst="straightConnector1">
            <a:avLst/>
          </a:prstGeom>
          <a:noFill/>
          <a:ln w="635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20;p4">
            <a:extLst>
              <a:ext uri="{FF2B5EF4-FFF2-40B4-BE49-F238E27FC236}">
                <a16:creationId xmlns:a16="http://schemas.microsoft.com/office/drawing/2014/main" id="{6D09A6CF-934D-4E10-FDBF-811DA272554C}"/>
              </a:ext>
            </a:extLst>
          </p:cNvPr>
          <p:cNvSpPr txBox="1"/>
          <p:nvPr/>
        </p:nvSpPr>
        <p:spPr>
          <a:xfrm>
            <a:off x="8709671" y="4926968"/>
            <a:ext cx="2099053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u="none" strike="noStrike" cap="none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예시 그림</a:t>
            </a:r>
            <a:endParaRPr lang="ko-KR" altLang="en-US" sz="2000" u="none" strike="noStrike" cap="none">
              <a:solidFill>
                <a:schemeClr val="dk1"/>
              </a:solidFill>
              <a:latin typeface="Malgun Gothic"/>
              <a:ea typeface="Malgun Gothic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altLang="ko-KR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02. </a:t>
            </a:r>
            <a:r>
              <a:rPr lang="ko-KR" alt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실사</a:t>
            </a:r>
            <a:r>
              <a:rPr lang="ko-KR" alt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이미지</a:t>
            </a:r>
            <a:r>
              <a:rPr lang="ko-KR" alt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제거</a:t>
            </a:r>
            <a:r>
              <a:rPr lang="ko-KR" alt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altLang="ko-KR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– </a:t>
            </a:r>
            <a:r>
              <a:rPr lang="ko-KR" alt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제거</a:t>
            </a:r>
            <a:r>
              <a:rPr lang="ko-KR" alt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후</a:t>
            </a:r>
            <a:r>
              <a:rPr lang="ko-KR" alt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분포</a:t>
            </a:r>
            <a:r>
              <a:rPr lang="ko-KR" alt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확인</a:t>
            </a:r>
            <a:endParaRPr lang="ko-KR" altLang="en-US">
              <a:latin typeface="Malgun Gothic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-KR" alt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제거 후 총 이미지</a:t>
            </a:r>
            <a:r>
              <a:rPr lang="en-US" altLang="ko-KR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: </a:t>
            </a:r>
            <a:r>
              <a:rPr lang="en-US" altLang="ko-KR" sz="2100" b="1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23,602</a:t>
            </a:r>
            <a:r>
              <a:rPr lang="ko-KR" altLang="en-US" sz="2100" b="1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장</a:t>
            </a:r>
            <a:endParaRPr lang="ko-KR" altLang="en-US" sz="2100" b="1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altLang="ko-KR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- </a:t>
            </a:r>
            <a:r>
              <a:rPr lang="ko-KR" altLang="en-US" sz="21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실사 이미지 제거 후에도 여전히 불균형 문제가 심각함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1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1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924" y="2574073"/>
            <a:ext cx="5152037" cy="380289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graphicFrame>
        <p:nvGraphicFramePr>
          <p:cNvPr id="181" name="Google Shape;181;p8"/>
          <p:cNvGraphicFramePr/>
          <p:nvPr>
            <p:extLst>
              <p:ext uri="{D42A27DB-BD31-4B8C-83A1-F6EECF244321}">
                <p14:modId xmlns:p14="http://schemas.microsoft.com/office/powerpoint/2010/main" val="1261909267"/>
              </p:ext>
            </p:extLst>
          </p:nvPr>
        </p:nvGraphicFramePr>
        <p:xfrm>
          <a:off x="7698259" y="2236867"/>
          <a:ext cx="3402200" cy="3802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err="1">
                          <a:latin typeface="Malgun Gothic"/>
                        </a:rPr>
                        <a:t>클래스</a:t>
                      </a:r>
                      <a:endParaRPr sz="1600" b="1" u="none" strike="noStrike" cap="none">
                        <a:latin typeface="Malgun Gothic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err="1">
                          <a:latin typeface="Malgun Gothic"/>
                        </a:rPr>
                        <a:t>빈도</a:t>
                      </a:r>
                      <a:endParaRPr sz="1600" b="1" u="none" strike="noStrike" cap="none">
                        <a:latin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err="1">
                          <a:latin typeface="Malgun Gothic"/>
                        </a:rPr>
                        <a:t>클래스</a:t>
                      </a:r>
                      <a:endParaRPr b="1">
                        <a:latin typeface="Malgun Gothic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err="1">
                          <a:latin typeface="Malgun Gothic"/>
                        </a:rPr>
                        <a:t>빈도</a:t>
                      </a:r>
                      <a:endParaRPr b="1">
                        <a:latin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L2_10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1,893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L2_33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6,204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L2_12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125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419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L2_15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1,508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L2_39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454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410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180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410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210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421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547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L2_25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6,189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L2_45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631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L2_27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426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L2_46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2,214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204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L2_50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412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L2_30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364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L2_52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latin typeface="Malgun Gothic" panose="020B0503020000020004" pitchFamily="34" charset="-127"/>
                        </a:rPr>
                        <a:t>381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10613489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altLang="ko-KR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03. </a:t>
            </a:r>
            <a:r>
              <a:rPr lang="ko-KR" alt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클래스별</a:t>
            </a:r>
            <a:r>
              <a:rPr lang="ko-KR" alt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불균형</a:t>
            </a:r>
            <a:r>
              <a:rPr lang="ko-KR" alt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해소</a:t>
            </a:r>
            <a:r>
              <a:rPr lang="ko-KR" alt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en-US" altLang="ko-KR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-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UnderSampling</a:t>
            </a:r>
            <a:endParaRPr lang="en-US" sz="4000">
              <a:latin typeface="Malgun Gothic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363552" y="2071705"/>
            <a:ext cx="5577184" cy="437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1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altLang="ko-KR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- 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클래스 이미지 수의 기준을 </a:t>
            </a:r>
            <a:r>
              <a:rPr lang="en-US" altLang="ko-KR" sz="2000" b="1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1,000</a:t>
            </a:r>
            <a:r>
              <a:rPr lang="ko-KR" altLang="en-US" sz="2000" b="1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장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으로 선정</a:t>
            </a:r>
            <a:endParaRPr lang="ko-KR" altLang="en-US" sz="20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0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altLang="ko-KR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- 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기준보다 많은 양의 데이터를 갖는 클래스는</a:t>
            </a:r>
            <a:endParaRPr lang="ko-KR" altLang="en-US" sz="20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>
              <a:buClr>
                <a:schemeClr val="dk1"/>
              </a:buClr>
              <a:buSzPts val="2100"/>
            </a:pPr>
            <a:r>
              <a:rPr lang="ko-KR" altLang="en-US" sz="2000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  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af-ZA" sz="20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UnderSampling</a:t>
            </a:r>
            <a:r>
              <a:rPr lang="af-ZA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진행</a:t>
            </a:r>
            <a:endParaRPr lang="ko-KR" altLang="en-US" sz="20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0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>
              <a:buClr>
                <a:schemeClr val="dk1"/>
              </a:buClr>
              <a:buSzPts val="2100"/>
            </a:pPr>
            <a:r>
              <a:rPr lang="en-US" altLang="ko-KR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- 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과적합을 방지</a:t>
            </a:r>
            <a:r>
              <a:rPr lang="ko-KR" altLang="en-US" sz="2000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를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위해 삭제 데이터 랜덤 선정</a:t>
            </a:r>
            <a:r>
              <a:rPr lang="ko-KR" altLang="en-US" sz="2100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  <a:sym typeface="Calibri"/>
              </a:rPr>
              <a:t> </a:t>
            </a:r>
            <a:endParaRPr lang="ko-KR" altLang="en-US" sz="21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1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graphicFrame>
        <p:nvGraphicFramePr>
          <p:cNvPr id="189" name="Google Shape;189;p9"/>
          <p:cNvGraphicFramePr/>
          <p:nvPr>
            <p:extLst>
              <p:ext uri="{D42A27DB-BD31-4B8C-83A1-F6EECF244321}">
                <p14:modId xmlns:p14="http://schemas.microsoft.com/office/powerpoint/2010/main" val="939399093"/>
              </p:ext>
            </p:extLst>
          </p:nvPr>
        </p:nvGraphicFramePr>
        <p:xfrm>
          <a:off x="5940736" y="1900688"/>
          <a:ext cx="5860800" cy="3520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 err="1">
                          <a:latin typeface="Malgun Gothic"/>
                        </a:rPr>
                        <a:t>클래스</a:t>
                      </a:r>
                      <a:endParaRPr sz="1500" b="1" u="none" strike="noStrike" cap="none">
                        <a:latin typeface="Malgun Gothic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 err="1">
                          <a:latin typeface="Malgun Gothic"/>
                        </a:rPr>
                        <a:t>빈도</a:t>
                      </a:r>
                      <a:endParaRPr sz="1500" b="1" u="none" strike="noStrike" cap="none">
                        <a:latin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err="1">
                          <a:latin typeface="Malgun Gothic"/>
                        </a:rPr>
                        <a:t>제거</a:t>
                      </a:r>
                      <a:r>
                        <a:rPr lang="en-US" sz="1400" b="1" u="none" strike="noStrike" cap="none">
                          <a:latin typeface="Malgun Gothic"/>
                        </a:rPr>
                        <a:t> </a:t>
                      </a:r>
                      <a:r>
                        <a:rPr lang="en-US" sz="1400" b="1" u="none" strike="noStrike" cap="none" err="1">
                          <a:latin typeface="Malgun Gothic"/>
                        </a:rPr>
                        <a:t>빈도</a:t>
                      </a:r>
                      <a:endParaRPr sz="1400" b="1" u="none" strike="noStrike" cap="none">
                        <a:latin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 err="1">
                          <a:latin typeface="Malgun Gothic"/>
                        </a:rPr>
                        <a:t>클래스</a:t>
                      </a:r>
                      <a:endParaRPr b="1">
                        <a:latin typeface="Malgun Gothic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 err="1">
                          <a:latin typeface="Malgun Gothic"/>
                        </a:rPr>
                        <a:t>빈도</a:t>
                      </a:r>
                      <a:endParaRPr b="1">
                        <a:latin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 err="1">
                          <a:latin typeface="Malgun Gothic"/>
                        </a:rPr>
                        <a:t>제거</a:t>
                      </a:r>
                      <a:r>
                        <a:rPr lang="en-US" sz="1400" b="1" u="none" strike="noStrike" cap="none">
                          <a:latin typeface="Malgun Gothic"/>
                        </a:rPr>
                        <a:t> </a:t>
                      </a:r>
                      <a:r>
                        <a:rPr lang="en-US" sz="1400" b="1" u="none" strike="noStrike" cap="none" err="1">
                          <a:latin typeface="Malgun Gothic"/>
                        </a:rPr>
                        <a:t>빈도</a:t>
                      </a:r>
                      <a:endParaRPr sz="1400" b="1" u="none" strike="noStrike" cap="none">
                        <a:latin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L2_10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1,893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893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L2_33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6,204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5,204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L2_12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125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L2_34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419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L2_15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1,508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508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L2_39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454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L2_20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410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L2_40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180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L2_21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410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L2_41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210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L2_24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421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L2_44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547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L2_25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6,189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5,189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L2_45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631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L2_27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426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L2_46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2,214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1,214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L2_3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204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L2_50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412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L2_30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364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L2_52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381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altLang="ko-KR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03. </a:t>
            </a:r>
            <a:r>
              <a:rPr lang="ko-KR" altLang="en-US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클래스별 불균형 해소 </a:t>
            </a:r>
            <a:r>
              <a:rPr lang="en-US" altLang="ko-KR" sz="4000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– </a:t>
            </a:r>
            <a:r>
              <a:rPr lang="en-US" sz="4000" err="1"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OverSampling</a:t>
            </a:r>
            <a:endParaRPr lang="en-US" sz="4000">
              <a:latin typeface="Malgun Gothic"/>
              <a:ea typeface="Malgun Gothic" panose="020B0503020000020004" pitchFamily="34" charset="-127"/>
              <a:cs typeface="Calibri"/>
              <a:sym typeface="Calibri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000" u="none" strike="noStrike" cap="none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altLang="ko-KR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- 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클래스 이미지 수의 기준을 </a:t>
            </a:r>
            <a:r>
              <a:rPr lang="en-US" altLang="ko-KR" sz="2000" b="1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1,000</a:t>
            </a:r>
            <a:r>
              <a:rPr lang="ko-KR" altLang="en-US" sz="2000" b="1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장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으로 선정</a:t>
            </a:r>
            <a:endParaRPr lang="ko-KR" altLang="en-US" sz="20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0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altLang="ko-KR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- 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기준보다 적은 양의 데이터를 갖는 클래스는</a:t>
            </a:r>
            <a:endParaRPr lang="ko-KR" altLang="en-US" sz="20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>
              <a:buClr>
                <a:schemeClr val="dk1"/>
              </a:buClr>
              <a:buSzPts val="2100"/>
            </a:pPr>
            <a:r>
              <a:rPr lang="ko-KR" altLang="en-US" sz="2000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  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af-ZA" sz="20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OverSampling</a:t>
            </a:r>
            <a:r>
              <a:rPr lang="af-ZA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진행</a:t>
            </a:r>
            <a:endParaRPr lang="ko-KR" altLang="en-US" sz="20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0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altLang="ko-KR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-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/>
                <a:cs typeface="Calibri"/>
                <a:sym typeface="Calibri"/>
              </a:rPr>
              <a:t> </a:t>
            </a:r>
            <a:r>
              <a:rPr lang="af-ZA" sz="2000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Augmentation</a:t>
            </a:r>
            <a:r>
              <a:rPr lang="af-ZA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sz="2000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기법 적용</a:t>
            </a:r>
            <a:endParaRPr lang="ko-KR" altLang="en-US" sz="20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ko-KR" altLang="en-US" sz="2000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ko-KR" altLang="en-US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랜덤 이미지 추출</a:t>
            </a:r>
            <a:endParaRPr lang="ko-KR" altLang="en-US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ko-KR" altLang="en-US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해당 이미지에 대해 </a:t>
            </a:r>
            <a:r>
              <a:rPr lang="af-ZA" u="none" strike="noStrike" cap="none" err="1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transform</a:t>
            </a:r>
            <a:r>
              <a:rPr lang="af-ZA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 </a:t>
            </a:r>
            <a:r>
              <a:rPr lang="ko-KR" altLang="en-US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적용</a:t>
            </a:r>
            <a:endParaRPr lang="ko-KR" altLang="en-US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ko-KR" altLang="en-US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회전</a:t>
            </a:r>
            <a:r>
              <a:rPr lang="en-US" altLang="ko-KR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, </a:t>
            </a:r>
            <a:r>
              <a:rPr lang="ko-KR" altLang="en-US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좌우반전</a:t>
            </a:r>
            <a:r>
              <a:rPr lang="en-US" altLang="ko-KR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, </a:t>
            </a:r>
            <a:r>
              <a:rPr lang="ko-KR" altLang="en-US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회전</a:t>
            </a:r>
            <a:r>
              <a:rPr lang="en-US" altLang="ko-KR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+</a:t>
            </a:r>
            <a:r>
              <a:rPr lang="ko-KR" altLang="en-US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좌우반전 중 랜덤 적용</a:t>
            </a:r>
            <a:endParaRPr lang="ko-KR" altLang="en-US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ko-KR" altLang="en-US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적용된 이미지를 해당 클래스 폴더에 복사</a:t>
            </a:r>
            <a:endParaRPr lang="ko-KR" altLang="en-US" u="none" strike="noStrike" cap="none">
              <a:solidFill>
                <a:schemeClr val="dk1"/>
              </a:solidFill>
              <a:latin typeface="Malgun Gothic"/>
              <a:ea typeface="Malgun Gothic" panose="020B0503020000020004" pitchFamily="34" charset="-127"/>
              <a:cs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ko-KR" altLang="en-US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각 클래스의 빈도가 </a:t>
            </a:r>
            <a:r>
              <a:rPr lang="en-US" altLang="ko-KR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1,000</a:t>
            </a:r>
            <a:r>
              <a:rPr lang="ko-KR" altLang="en-US" u="none" strike="noStrike" cap="none">
                <a:solidFill>
                  <a:schemeClr val="dk1"/>
                </a:solidFill>
                <a:latin typeface="Malgun Gothic"/>
                <a:ea typeface="Malgun Gothic" panose="020B0503020000020004" pitchFamily="34" charset="-127"/>
                <a:cs typeface="Calibri"/>
                <a:sym typeface="Calibri"/>
              </a:rPr>
              <a:t>장이 될 때까지 반복</a:t>
            </a:r>
          </a:p>
        </p:txBody>
      </p:sp>
      <p:graphicFrame>
        <p:nvGraphicFramePr>
          <p:cNvPr id="197" name="Google Shape;197;p10"/>
          <p:cNvGraphicFramePr/>
          <p:nvPr>
            <p:extLst>
              <p:ext uri="{D42A27DB-BD31-4B8C-83A1-F6EECF244321}">
                <p14:modId xmlns:p14="http://schemas.microsoft.com/office/powerpoint/2010/main" val="675992440"/>
              </p:ext>
            </p:extLst>
          </p:nvPr>
        </p:nvGraphicFramePr>
        <p:xfrm>
          <a:off x="6098294" y="1900688"/>
          <a:ext cx="5860800" cy="3520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 err="1">
                          <a:latin typeface="Malgun Gothic"/>
                        </a:rPr>
                        <a:t>클래스</a:t>
                      </a:r>
                      <a:endParaRPr sz="1500" b="1" u="none" strike="noStrike" cap="none">
                        <a:latin typeface="Malgun Gothic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 err="1">
                          <a:latin typeface="Malgun Gothic"/>
                        </a:rPr>
                        <a:t>빈도</a:t>
                      </a:r>
                      <a:endParaRPr sz="1500" b="1" u="none" strike="noStrike" cap="none">
                        <a:latin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err="1">
                          <a:latin typeface="Malgun Gothic"/>
                        </a:rPr>
                        <a:t>복사</a:t>
                      </a:r>
                      <a:r>
                        <a:rPr lang="en-US" sz="1400" b="1" u="none" strike="noStrike" cap="none">
                          <a:latin typeface="Malgun Gothic"/>
                        </a:rPr>
                        <a:t> </a:t>
                      </a:r>
                      <a:r>
                        <a:rPr lang="en-US" sz="1400" b="1" u="none" strike="noStrike" cap="none" err="1">
                          <a:latin typeface="Malgun Gothic"/>
                        </a:rPr>
                        <a:t>빈도</a:t>
                      </a:r>
                      <a:endParaRPr sz="1400" b="1" u="none" strike="noStrike" cap="none">
                        <a:latin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 err="1">
                          <a:latin typeface="Malgun Gothic"/>
                        </a:rPr>
                        <a:t>클래스</a:t>
                      </a:r>
                      <a:endParaRPr b="1">
                        <a:latin typeface="Malgun Gothic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 err="1">
                          <a:latin typeface="Malgun Gothic"/>
                        </a:rPr>
                        <a:t>빈도</a:t>
                      </a:r>
                      <a:endParaRPr b="1">
                        <a:latin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 err="1">
                          <a:latin typeface="Malgun Gothic"/>
                        </a:rPr>
                        <a:t>복사</a:t>
                      </a:r>
                      <a:r>
                        <a:rPr lang="en-US" sz="1400" b="1" u="none" strike="noStrike" cap="none">
                          <a:latin typeface="Malgun Gothic"/>
                        </a:rPr>
                        <a:t> </a:t>
                      </a:r>
                      <a:r>
                        <a:rPr lang="en-US" sz="1400" b="1" u="none" strike="noStrike" cap="none" err="1">
                          <a:latin typeface="Malgun Gothic"/>
                        </a:rPr>
                        <a:t>빈도</a:t>
                      </a:r>
                      <a:endParaRPr sz="1400" b="1" u="none" strike="noStrike" cap="none">
                        <a:latin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L2_10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1,893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L2_33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6,204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L2_12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125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875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L2_34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419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581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Malgun Gothic" panose="020B0503020000020004" pitchFamily="34" charset="-127"/>
                        </a:rPr>
                        <a:t>L2_15</a:t>
                      </a:r>
                      <a:endParaRPr sz="1500" b="0" i="0" u="none" strike="noStrike" cap="none">
                        <a:solidFill>
                          <a:schemeClr val="dk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Malgun Gothic" panose="020B0503020000020004" pitchFamily="34" charset="-127"/>
                        </a:rPr>
                        <a:t>1,508</a:t>
                      </a:r>
                      <a:endParaRPr sz="1500" b="0" i="0" u="none" strike="noStrike" cap="none">
                        <a:solidFill>
                          <a:schemeClr val="dk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Malgun Gothic" panose="020B0503020000020004" pitchFamily="34" charset="-127"/>
                        </a:rPr>
                        <a:t>0</a:t>
                      </a:r>
                      <a:endParaRPr sz="1500" b="0" i="0" u="none" strike="noStrike" cap="none">
                        <a:solidFill>
                          <a:schemeClr val="dk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L2_39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454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546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L2_20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410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590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L2_40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180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820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L2_21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410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590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L2_41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210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790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L2_24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421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579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L2_44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547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453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L2_25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6,189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L2_45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631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369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L2_27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426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574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L2_46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2,214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L2_3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204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796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L2_50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412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588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L2_30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364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636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L2_52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381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Malgun Gothic" panose="020B0503020000020004" pitchFamily="34" charset="-127"/>
                        </a:rPr>
                        <a:t>619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19</Slides>
  <Notes>19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01. 문제점 확인 - 실사 이미지 존재</vt:lpstr>
      <vt:lpstr>01. 문제점 확인 - 클래스별 데이터 불균형</vt:lpstr>
      <vt:lpstr>PowerPoint 프레젠테이션</vt:lpstr>
      <vt:lpstr>02. 실사 이미지 제거 – Object Detection (1차 분류)</vt:lpstr>
      <vt:lpstr>02. 실사 이미지 제거 - Pixel 기반 (2차 분류)</vt:lpstr>
      <vt:lpstr>02. 실사 이미지 제거 – 제거 후 분포 확인</vt:lpstr>
      <vt:lpstr>03. 클래스별 불균형 해소 - UnderSampling</vt:lpstr>
      <vt:lpstr>03. 클래스별 불균형 해소 – OverSampling</vt:lpstr>
      <vt:lpstr>03. 클래스별 불균형 해소 – 해소 후 분포 시각화</vt:lpstr>
      <vt:lpstr>04. Train / Validation 데이터 분할</vt:lpstr>
      <vt:lpstr>05. 모델 구축과 평가 - 다양한 모델 선정 후 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강주형</dc:creator>
  <cp:revision>471</cp:revision>
  <dcterms:created xsi:type="dcterms:W3CDTF">2022-11-04T00:20:59Z</dcterms:created>
  <dcterms:modified xsi:type="dcterms:W3CDTF">2022-11-04T07:06:10Z</dcterms:modified>
</cp:coreProperties>
</file>