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63" r:id="rId6"/>
    <p:sldId id="259"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4" autoAdjust="0"/>
  </p:normalViewPr>
  <p:slideViewPr>
    <p:cSldViewPr snapToGrid="0">
      <p:cViewPr varScale="1">
        <p:scale>
          <a:sx n="61" d="100"/>
          <a:sy n="61" d="100"/>
        </p:scale>
        <p:origin x="48" y="1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57940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05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18290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49921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40D1A2-F279-4CFB-A54D-D545C0507DCD}" type="datetimeFigureOut">
              <a:rPr lang="en-US" smtClean="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71889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06369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40D1A2-F279-4CFB-A54D-D545C0507DCD}" type="datetimeFigureOut">
              <a:rPr lang="en-US" smtClean="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29052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40D1A2-F279-4CFB-A54D-D545C0507DCD}" type="datetimeFigureOut">
              <a:rPr lang="en-US" smtClean="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380852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0D1A2-F279-4CFB-A54D-D545C0507DCD}" type="datetimeFigureOut">
              <a:rPr lang="en-US" smtClean="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164601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222336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40D1A2-F279-4CFB-A54D-D545C0507DCD}" type="datetimeFigureOut">
              <a:rPr lang="en-US" smtClean="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BA549-5244-48D9-AE71-9B58FAF71542}" type="slidenum">
              <a:rPr lang="en-US" smtClean="0"/>
              <a:t>‹#›</a:t>
            </a:fld>
            <a:endParaRPr lang="en-US"/>
          </a:p>
        </p:txBody>
      </p:sp>
    </p:spTree>
    <p:extLst>
      <p:ext uri="{BB962C8B-B14F-4D97-AF65-F5344CB8AC3E}">
        <p14:creationId xmlns:p14="http://schemas.microsoft.com/office/powerpoint/2010/main" val="92412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1A2-F279-4CFB-A54D-D545C0507DCD}" type="datetimeFigureOut">
              <a:rPr lang="en-US" smtClean="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BA549-5244-48D9-AE71-9B58FAF71542}" type="slidenum">
              <a:rPr lang="en-US" smtClean="0"/>
              <a:t>‹#›</a:t>
            </a:fld>
            <a:endParaRPr lang="en-US"/>
          </a:p>
        </p:txBody>
      </p:sp>
    </p:spTree>
    <p:extLst>
      <p:ext uri="{BB962C8B-B14F-4D97-AF65-F5344CB8AC3E}">
        <p14:creationId xmlns:p14="http://schemas.microsoft.com/office/powerpoint/2010/main" val="29276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33947" y="317832"/>
            <a:ext cx="10432150" cy="733898"/>
          </a:xfrm>
        </p:spPr>
        <p:txBody>
          <a:bodyPr>
            <a:normAutofit/>
          </a:bodyPr>
          <a:lstStyle/>
          <a:p>
            <a:r>
              <a:rPr lang="en-US" sz="4000" dirty="0" smtClean="0"/>
              <a:t>React To-Do Planning Assignment</a:t>
            </a:r>
            <a:endParaRPr lang="en-US" sz="4000" dirty="0"/>
          </a:p>
        </p:txBody>
      </p:sp>
      <p:sp>
        <p:nvSpPr>
          <p:cNvPr id="2" name="TextBox 1"/>
          <p:cNvSpPr txBox="1"/>
          <p:nvPr/>
        </p:nvSpPr>
        <p:spPr>
          <a:xfrm>
            <a:off x="5512280" y="1199570"/>
            <a:ext cx="5753817"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React, a </a:t>
            </a:r>
            <a:r>
              <a:rPr lang="en-US" b="1" dirty="0" smtClean="0"/>
              <a:t>component </a:t>
            </a:r>
            <a:r>
              <a:rPr lang="en-US" dirty="0" smtClean="0"/>
              <a:t>is a reusable module that renders a part of our app (MDN, 2020b).</a:t>
            </a:r>
          </a:p>
          <a:p>
            <a:pPr marL="285750" indent="-285750">
              <a:buFont typeface="Arial" panose="020B0604020202020204" pitchFamily="34" charset="0"/>
              <a:buChar char="•"/>
            </a:pPr>
            <a:r>
              <a:rPr lang="en-US" dirty="0" smtClean="0"/>
              <a:t>A </a:t>
            </a:r>
            <a:r>
              <a:rPr lang="en-US" b="1" dirty="0" smtClean="0"/>
              <a:t>prop</a:t>
            </a:r>
            <a:r>
              <a:rPr lang="en-US" dirty="0" smtClean="0"/>
              <a:t> is any data passed into a React component (MDN, 2020b). </a:t>
            </a:r>
          </a:p>
          <a:p>
            <a:pPr marL="742950" lvl="1" indent="-285750">
              <a:buFont typeface="Arial" panose="020B0604020202020204" pitchFamily="34" charset="0"/>
              <a:buChar char="•"/>
            </a:pPr>
            <a:r>
              <a:rPr lang="en-US" b="1" dirty="0" smtClean="0"/>
              <a:t>Props</a:t>
            </a:r>
            <a:r>
              <a:rPr lang="en-US" dirty="0" smtClean="0"/>
              <a:t> are written inside component calls, and use the same syntax as HTML attributes – </a:t>
            </a:r>
            <a:r>
              <a:rPr lang="en-US" dirty="0" smtClean="0">
                <a:latin typeface="Courier New" panose="02070309020205020404" pitchFamily="49" charset="0"/>
                <a:cs typeface="Courier New" panose="02070309020205020404" pitchFamily="49" charset="0"/>
              </a:rPr>
              <a:t>prop=“value”.</a:t>
            </a:r>
            <a:endParaRPr lang="en-US"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smtClean="0">
                <a:cs typeface="Courier New" panose="02070309020205020404" pitchFamily="49" charset="0"/>
              </a:rPr>
              <a:t>Consider Parsley’s user choice (MDN, 2020b):</a:t>
            </a:r>
          </a:p>
          <a:p>
            <a:pPr marL="742950" lvl="1" indent="-285750">
              <a:buFont typeface="Arial" panose="020B0604020202020204" pitchFamily="34" charset="0"/>
              <a:buChar char="•"/>
            </a:pPr>
            <a:r>
              <a:rPr lang="en-US" dirty="0" smtClean="0">
                <a:cs typeface="Courier New" panose="02070309020205020404" pitchFamily="49" charset="0"/>
              </a:rPr>
              <a:t>read a lists of tasks.</a:t>
            </a:r>
          </a:p>
          <a:p>
            <a:pPr marL="742950" lvl="1" indent="-285750">
              <a:buFont typeface="Arial" panose="020B0604020202020204" pitchFamily="34" charset="0"/>
              <a:buChar char="•"/>
            </a:pPr>
            <a:r>
              <a:rPr lang="en-US" dirty="0">
                <a:cs typeface="Courier New" panose="02070309020205020404" pitchFamily="49" charset="0"/>
              </a:rPr>
              <a:t>a</a:t>
            </a:r>
            <a:r>
              <a:rPr lang="en-US" dirty="0" smtClean="0">
                <a:cs typeface="Courier New" panose="02070309020205020404" pitchFamily="49" charset="0"/>
              </a:rPr>
              <a:t>dd a tasks using the mouse/keyboard.</a:t>
            </a:r>
          </a:p>
          <a:p>
            <a:pPr marL="742950" lvl="1" indent="-285750">
              <a:buFont typeface="Arial" panose="020B0604020202020204" pitchFamily="34" charset="0"/>
              <a:buChar char="•"/>
            </a:pPr>
            <a:r>
              <a:rPr lang="en-US" dirty="0">
                <a:cs typeface="Courier New" panose="02070309020205020404" pitchFamily="49" charset="0"/>
              </a:rPr>
              <a:t>m</a:t>
            </a:r>
            <a:r>
              <a:rPr lang="en-US" dirty="0" smtClean="0">
                <a:cs typeface="Courier New" panose="02070309020205020404" pitchFamily="49" charset="0"/>
              </a:rPr>
              <a:t>ark any task as completed using mouse/keyboard.</a:t>
            </a:r>
          </a:p>
          <a:p>
            <a:pPr marL="742950" lvl="1" indent="-285750">
              <a:buFont typeface="Arial" panose="020B0604020202020204" pitchFamily="34" charset="0"/>
              <a:buChar char="•"/>
            </a:pPr>
            <a:r>
              <a:rPr lang="en-US" dirty="0" smtClean="0">
                <a:cs typeface="Courier New" panose="02070309020205020404" pitchFamily="49" charset="0"/>
              </a:rPr>
              <a:t>delete any task using mouse/keyboard. </a:t>
            </a:r>
          </a:p>
        </p:txBody>
      </p:sp>
    </p:spTree>
    <p:extLst>
      <p:ext uri="{BB962C8B-B14F-4D97-AF65-F5344CB8AC3E}">
        <p14:creationId xmlns:p14="http://schemas.microsoft.com/office/powerpoint/2010/main" val="1853051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my To-Do app (MDN, 2020b).</a:t>
            </a:r>
            <a:endParaRPr lang="en-US" dirty="0"/>
          </a:p>
        </p:txBody>
      </p:sp>
      <p:sp>
        <p:nvSpPr>
          <p:cNvPr id="3" name="Content Placeholder 2"/>
          <p:cNvSpPr>
            <a:spLocks noGrp="1"/>
          </p:cNvSpPr>
          <p:nvPr>
            <p:ph idx="1"/>
          </p:nvPr>
        </p:nvSpPr>
        <p:spPr/>
        <p:txBody>
          <a:bodyPr/>
          <a:lstStyle/>
          <a:p>
            <a:pPr marL="514350" indent="-514350">
              <a:buAutoNum type="arabicPeriod"/>
            </a:pPr>
            <a:r>
              <a:rPr lang="en-US" sz="2000" dirty="0" smtClean="0"/>
              <a:t>Install </a:t>
            </a:r>
            <a:r>
              <a:rPr lang="en-US" sz="2000" dirty="0" err="1" smtClean="0"/>
              <a:t>npm</a:t>
            </a:r>
            <a:r>
              <a:rPr lang="en-US" sz="2000" dirty="0" smtClean="0"/>
              <a:t> packages such as </a:t>
            </a:r>
            <a:r>
              <a:rPr lang="en-US" sz="2000" dirty="0" err="1" smtClean="0">
                <a:latin typeface="Courier New" panose="02070309020205020404" pitchFamily="49" charset="0"/>
                <a:cs typeface="Courier New" panose="02070309020205020404" pitchFamily="49" charset="0"/>
              </a:rPr>
              <a:t>npx</a:t>
            </a:r>
            <a:r>
              <a:rPr lang="en-US" sz="2000" dirty="0" smtClean="0">
                <a:latin typeface="Courier New" panose="02070309020205020404" pitchFamily="49" charset="0"/>
                <a:cs typeface="Courier New" panose="02070309020205020404" pitchFamily="49" charset="0"/>
              </a:rPr>
              <a:t> create-react-app </a:t>
            </a:r>
            <a:r>
              <a:rPr lang="en-US" sz="2000" dirty="0" err="1" smtClean="0">
                <a:latin typeface="Courier New" panose="02070309020205020404" pitchFamily="49" charset="0"/>
                <a:cs typeface="Courier New" panose="02070309020205020404" pitchFamily="49" charset="0"/>
              </a:rPr>
              <a:t>moz</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todo</a:t>
            </a:r>
            <a:r>
              <a:rPr lang="en-US" sz="2000" dirty="0" smtClean="0">
                <a:latin typeface="Courier New" panose="02070309020205020404" pitchFamily="49" charset="0"/>
                <a:cs typeface="Courier New" panose="02070309020205020404" pitchFamily="49" charset="0"/>
              </a:rPr>
              <a:t>-react</a:t>
            </a:r>
            <a:r>
              <a:rPr lang="en-US" sz="2000" dirty="0" smtClean="0"/>
              <a:t>.</a:t>
            </a:r>
          </a:p>
          <a:p>
            <a:pPr marL="514350" indent="-514350">
              <a:buAutoNum type="arabicPeriod"/>
            </a:pPr>
            <a:r>
              <a:rPr lang="en-US" sz="2000" dirty="0" smtClean="0"/>
              <a:t>Initialize </a:t>
            </a: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start.</a:t>
            </a:r>
          </a:p>
          <a:p>
            <a:pPr marL="514350" indent="-514350">
              <a:buAutoNum type="arabicPeriod"/>
            </a:pPr>
            <a:r>
              <a:rPr lang="en-US" sz="2000" dirty="0" smtClean="0">
                <a:cs typeface="Courier New" panose="02070309020205020404" pitchFamily="49" charset="0"/>
              </a:rPr>
              <a:t>Review app.js and understand </a:t>
            </a:r>
            <a:r>
              <a:rPr lang="en-US" sz="2000" dirty="0" smtClean="0">
                <a:latin typeface="Courier New" panose="02070309020205020404" pitchFamily="49" charset="0"/>
                <a:cs typeface="Courier New" panose="02070309020205020404" pitchFamily="49" charset="0"/>
              </a:rPr>
              <a:t>import</a:t>
            </a:r>
            <a:r>
              <a:rPr lang="en-US" sz="2000" dirty="0" smtClean="0">
                <a:cs typeface="Courier New" panose="02070309020205020404" pitchFamily="49" charset="0"/>
              </a:rPr>
              <a:t> statements, app component in the middle, </a:t>
            </a:r>
            <a:r>
              <a:rPr lang="en-US" sz="2000" dirty="0" smtClean="0">
                <a:latin typeface="Courier New" panose="02070309020205020404" pitchFamily="49" charset="0"/>
                <a:cs typeface="Courier New" panose="02070309020205020404" pitchFamily="49" charset="0"/>
              </a:rPr>
              <a:t>export</a:t>
            </a:r>
            <a:r>
              <a:rPr lang="en-US" sz="2000" dirty="0" smtClean="0">
                <a:cs typeface="Courier New" panose="02070309020205020404" pitchFamily="49" charset="0"/>
              </a:rPr>
              <a:t> statement at the bottom. </a:t>
            </a:r>
          </a:p>
          <a:p>
            <a:pPr marL="514350" indent="-514350">
              <a:buAutoNum type="arabicPeriod"/>
            </a:pPr>
            <a:r>
              <a:rPr lang="en-US" sz="2000" dirty="0" smtClean="0">
                <a:cs typeface="Courier New" panose="02070309020205020404" pitchFamily="49" charset="0"/>
              </a:rPr>
              <a:t>Pre-project house keeping. Remove </a:t>
            </a:r>
            <a:r>
              <a:rPr lang="en-US" sz="2000" dirty="0" smtClean="0">
                <a:latin typeface="Courier New" panose="02070309020205020404" pitchFamily="49" charset="0"/>
                <a:cs typeface="Courier New" panose="02070309020205020404" pitchFamily="49" charset="0"/>
              </a:rPr>
              <a:t>App.test.js </a:t>
            </a:r>
            <a:r>
              <a:rPr lang="en-US" sz="2000" dirty="0" err="1">
                <a:latin typeface="Courier New" panose="02070309020205020404" pitchFamily="49" charset="0"/>
                <a:cs typeface="Courier New" panose="02070309020205020404" pitchFamily="49" charset="0"/>
              </a:rPr>
              <a:t>logo.svg</a:t>
            </a:r>
            <a:r>
              <a:rPr lang="en-US" sz="2000" dirty="0">
                <a:latin typeface="Courier New" panose="02070309020205020404" pitchFamily="49" charset="0"/>
                <a:cs typeface="Courier New" panose="02070309020205020404" pitchFamily="49" charset="0"/>
              </a:rPr>
              <a:t> serviceWorker.js </a:t>
            </a:r>
            <a:r>
              <a:rPr lang="en-US" sz="2000" dirty="0" smtClean="0">
                <a:latin typeface="Courier New" panose="02070309020205020404" pitchFamily="49" charset="0"/>
                <a:cs typeface="Courier New" panose="02070309020205020404" pitchFamily="49" charset="0"/>
              </a:rPr>
              <a:t>setupTests.js </a:t>
            </a:r>
            <a:r>
              <a:rPr lang="en-US" sz="2000" dirty="0" smtClean="0">
                <a:cs typeface="Courier New" panose="02070309020205020404" pitchFamily="49" charset="0"/>
              </a:rPr>
              <a:t>because we are not doing any testing. Additionally, we also removed the unrelated links to styles sheet and script sheet.</a:t>
            </a:r>
          </a:p>
          <a:p>
            <a:pPr marL="514350" indent="-514350">
              <a:buAutoNum type="arabicPeriod"/>
            </a:pPr>
            <a:r>
              <a:rPr lang="en-US" sz="2000" dirty="0" smtClean="0">
                <a:cs typeface="Courier New" panose="02070309020205020404" pitchFamily="49" charset="0"/>
              </a:rPr>
              <a:t>Assume the design department has handed in their stylesheet index.css sheet in time for me to append the </a:t>
            </a:r>
            <a:r>
              <a:rPr lang="en-US" sz="2000" dirty="0" smtClean="0">
                <a:latin typeface="Courier New" panose="02070309020205020404" pitchFamily="49" charset="0"/>
                <a:cs typeface="Courier New" panose="02070309020205020404" pitchFamily="49" charset="0"/>
              </a:rPr>
              <a:t>index.css </a:t>
            </a:r>
            <a:r>
              <a:rPr lang="en-US" sz="2000" dirty="0" smtClean="0">
                <a:cs typeface="Courier New" panose="02070309020205020404" pitchFamily="49" charset="0"/>
              </a:rPr>
              <a:t>to </a:t>
            </a:r>
            <a:r>
              <a:rPr lang="en-US" sz="2000" dirty="0" smtClean="0">
                <a:latin typeface="Courier New" panose="02070309020205020404" pitchFamily="49" charset="0"/>
                <a:cs typeface="Courier New" panose="02070309020205020404" pitchFamily="49" charset="0"/>
              </a:rPr>
              <a:t>index.js</a:t>
            </a:r>
            <a:r>
              <a:rPr lang="en-US" sz="2000" dirty="0" smtClean="0">
                <a:cs typeface="Courier New" panose="02070309020205020404" pitchFamily="49" charset="0"/>
              </a:rPr>
              <a:t>. </a:t>
            </a:r>
          </a:p>
          <a:p>
            <a:pPr marL="514350" indent="-514350">
              <a:buAutoNum type="arabicPeriod"/>
            </a:pPr>
            <a:r>
              <a:rPr lang="en-US" sz="2000" dirty="0" smtClean="0">
                <a:cs typeface="Courier New" panose="02070309020205020404" pitchFamily="49" charset="0"/>
              </a:rPr>
              <a:t>Make component folder to store all the components we are making for </a:t>
            </a:r>
            <a:r>
              <a:rPr lang="en-US" sz="2000" b="1" dirty="0"/>
              <a:t>1. The Main Container of To-Do Task </a:t>
            </a:r>
            <a:r>
              <a:rPr lang="en-US" sz="2000" b="1" dirty="0" smtClean="0"/>
              <a:t>Component, </a:t>
            </a:r>
            <a:r>
              <a:rPr lang="en-US" sz="2000" b="1" dirty="0"/>
              <a:t>2. Input Form </a:t>
            </a:r>
            <a:r>
              <a:rPr lang="en-US" sz="2000" b="1" dirty="0" smtClean="0"/>
              <a:t>Component, </a:t>
            </a:r>
            <a:r>
              <a:rPr lang="en-US" sz="2000" b="1" dirty="0"/>
              <a:t>3. To-Do </a:t>
            </a:r>
            <a:r>
              <a:rPr lang="en-US" sz="2000" b="1" dirty="0" smtClean="0"/>
              <a:t>Component, </a:t>
            </a:r>
            <a:r>
              <a:rPr lang="en-US" sz="2000" b="1" dirty="0"/>
              <a:t>4. To-Do List </a:t>
            </a:r>
            <a:r>
              <a:rPr lang="en-US" sz="2000" b="1" dirty="0" smtClean="0"/>
              <a:t>Component, </a:t>
            </a:r>
            <a:r>
              <a:rPr lang="en-US" sz="2000" dirty="0" smtClean="0"/>
              <a:t>and</a:t>
            </a:r>
            <a:r>
              <a:rPr lang="en-US" sz="2000" b="1" dirty="0" smtClean="0"/>
              <a:t> </a:t>
            </a:r>
            <a:r>
              <a:rPr lang="en-US" sz="2000" b="1" dirty="0"/>
              <a:t>5. Completed </a:t>
            </a:r>
            <a:r>
              <a:rPr lang="en-US" sz="2000" b="1" dirty="0" smtClean="0"/>
              <a:t>Component. </a:t>
            </a:r>
            <a:endParaRPr lang="en-US" sz="2000" dirty="0" smtClean="0">
              <a:cs typeface="Courier New" panose="02070309020205020404" pitchFamily="49" charset="0"/>
            </a:endParaRP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smtClean="0">
              <a:cs typeface="Courier New" panose="02070309020205020404" pitchFamily="49" charset="0"/>
            </a:endParaRPr>
          </a:p>
          <a:p>
            <a:pPr marL="514350" indent="-514350">
              <a:buAutoNum type="arabicPeriod"/>
            </a:pPr>
            <a:endParaRPr lang="en-US" sz="2000" dirty="0">
              <a:latin typeface="Courier New" panose="02070309020205020404" pitchFamily="49" charset="0"/>
              <a:cs typeface="Courier New" panose="02070309020205020404" pitchFamily="49" charset="0"/>
            </a:endParaRPr>
          </a:p>
          <a:p>
            <a:pPr marL="514350" indent="-514350">
              <a:buAutoNum type="arabicPeriod"/>
            </a:pPr>
            <a:endParaRPr lang="en-US" sz="2000" dirty="0" smtClean="0"/>
          </a:p>
        </p:txBody>
      </p:sp>
    </p:spTree>
    <p:extLst>
      <p:ext uri="{BB962C8B-B14F-4D97-AF65-F5344CB8AC3E}">
        <p14:creationId xmlns:p14="http://schemas.microsoft.com/office/powerpoint/2010/main" val="54155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749" y="502284"/>
            <a:ext cx="4849220" cy="5817451"/>
          </a:xfrm>
          <a:prstGeom prst="rect">
            <a:avLst/>
          </a:prstGeom>
        </p:spPr>
      </p:pic>
      <p:sp>
        <p:nvSpPr>
          <p:cNvPr id="9" name="TextBox 8"/>
          <p:cNvSpPr txBox="1"/>
          <p:nvPr/>
        </p:nvSpPr>
        <p:spPr>
          <a:xfrm>
            <a:off x="4896257" y="629056"/>
            <a:ext cx="30480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13" name="TextBox 12"/>
          <p:cNvSpPr txBox="1"/>
          <p:nvPr/>
        </p:nvSpPr>
        <p:spPr>
          <a:xfrm>
            <a:off x="5836595" y="533834"/>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1. The Main Container of To-Do Task Component –</a:t>
            </a:r>
            <a:r>
              <a:rPr lang="en-US" sz="1600" dirty="0" smtClean="0"/>
              <a:t>  This container component will show page for the user. This container include components: input task form, add task button, task list, delete buttons (</a:t>
            </a:r>
            <a:r>
              <a:rPr lang="en-US" sz="1600" dirty="0" err="1" smtClean="0"/>
              <a:t>Fesehatsion</a:t>
            </a:r>
            <a:r>
              <a:rPr lang="en-US" sz="1600" dirty="0" smtClean="0"/>
              <a:t>, 2019). </a:t>
            </a:r>
            <a:endParaRPr lang="en-US" sz="1600" dirty="0"/>
          </a:p>
        </p:txBody>
      </p:sp>
      <p:sp>
        <p:nvSpPr>
          <p:cNvPr id="19" name="TextBox 18"/>
          <p:cNvSpPr txBox="1"/>
          <p:nvPr/>
        </p:nvSpPr>
        <p:spPr>
          <a:xfrm>
            <a:off x="4883287" y="629056"/>
            <a:ext cx="317770" cy="369650"/>
          </a:xfrm>
          <a:prstGeom prst="rect">
            <a:avLst/>
          </a:prstGeom>
          <a:solidFill>
            <a:schemeClr val="accent1">
              <a:lumMod val="40000"/>
              <a:lumOff val="60000"/>
            </a:schemeClr>
          </a:solidFill>
        </p:spPr>
        <p:txBody>
          <a:bodyPr wrap="square" rtlCol="0">
            <a:spAutoFit/>
          </a:bodyPr>
          <a:lstStyle/>
          <a:p>
            <a:r>
              <a:rPr lang="en-US" dirty="0" smtClean="0"/>
              <a:t>1</a:t>
            </a:r>
            <a:endParaRPr lang="en-US" dirty="0"/>
          </a:p>
        </p:txBody>
      </p:sp>
      <p:sp>
        <p:nvSpPr>
          <p:cNvPr id="21" name="TextBox 20"/>
          <p:cNvSpPr txBox="1"/>
          <p:nvPr/>
        </p:nvSpPr>
        <p:spPr>
          <a:xfrm>
            <a:off x="5814919" y="1718853"/>
            <a:ext cx="6186791" cy="1077218"/>
          </a:xfrm>
          <a:prstGeom prst="rect">
            <a:avLst/>
          </a:prstGeom>
          <a:solidFill>
            <a:schemeClr val="accent1">
              <a:lumMod val="40000"/>
              <a:lumOff val="60000"/>
            </a:schemeClr>
          </a:solidFill>
        </p:spPr>
        <p:txBody>
          <a:bodyPr wrap="square" rtlCol="0">
            <a:spAutoFit/>
          </a:bodyPr>
          <a:lstStyle/>
          <a:p>
            <a:pPr algn="just"/>
            <a:r>
              <a:rPr lang="en-US" sz="1600" b="1" dirty="0" smtClean="0"/>
              <a:t>2. Input Form Component – </a:t>
            </a:r>
            <a:r>
              <a:rPr lang="en-US" sz="1600" dirty="0" smtClean="0"/>
              <a:t>This should allow user to input task. This contain functional components to just receive props as arguments and return JSX to be rendered. This component will only have one prop to handle the click event for adding a new to-do  (</a:t>
            </a:r>
            <a:r>
              <a:rPr lang="en-US" sz="1600" dirty="0" err="1" smtClean="0"/>
              <a:t>Nwamba</a:t>
            </a:r>
            <a:r>
              <a:rPr lang="en-US" sz="1600" dirty="0" smtClean="0"/>
              <a:t>, 2016). </a:t>
            </a:r>
            <a:endParaRPr lang="en-US" sz="1600" dirty="0"/>
          </a:p>
        </p:txBody>
      </p:sp>
      <p:cxnSp>
        <p:nvCxnSpPr>
          <p:cNvPr id="27" name="Elbow Connector 26"/>
          <p:cNvCxnSpPr>
            <a:endCxn id="13" idx="1"/>
          </p:cNvCxnSpPr>
          <p:nvPr/>
        </p:nvCxnSpPr>
        <p:spPr>
          <a:xfrm>
            <a:off x="5214027" y="845431"/>
            <a:ext cx="622568" cy="227012"/>
          </a:xfrm>
          <a:prstGeom prst="bentConnector3">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91183" y="1199745"/>
            <a:ext cx="4345021" cy="143969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a:stCxn id="33" idx="3"/>
            <a:endCxn id="21" idx="1"/>
          </p:cNvCxnSpPr>
          <p:nvPr/>
        </p:nvCxnSpPr>
        <p:spPr>
          <a:xfrm>
            <a:off x="5136204" y="1919592"/>
            <a:ext cx="678715" cy="33787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9823" y="2102881"/>
            <a:ext cx="317770" cy="369650"/>
          </a:xfrm>
          <a:prstGeom prst="rect">
            <a:avLst/>
          </a:prstGeom>
          <a:solidFill>
            <a:schemeClr val="accent1">
              <a:lumMod val="40000"/>
              <a:lumOff val="60000"/>
            </a:schemeClr>
          </a:solidFill>
        </p:spPr>
        <p:txBody>
          <a:bodyPr wrap="square" rtlCol="0">
            <a:spAutoFit/>
          </a:bodyPr>
          <a:lstStyle/>
          <a:p>
            <a:r>
              <a:rPr lang="en-US" dirty="0" smtClean="0"/>
              <a:t>2</a:t>
            </a:r>
            <a:endParaRPr lang="en-US" dirty="0"/>
          </a:p>
        </p:txBody>
      </p:sp>
      <p:sp>
        <p:nvSpPr>
          <p:cNvPr id="37" name="Rectangle 36"/>
          <p:cNvSpPr/>
          <p:nvPr/>
        </p:nvSpPr>
        <p:spPr>
          <a:xfrm>
            <a:off x="739302" y="2723745"/>
            <a:ext cx="4416358" cy="232815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804155" y="4600415"/>
            <a:ext cx="317770" cy="369650"/>
          </a:xfrm>
          <a:prstGeom prst="rect">
            <a:avLst/>
          </a:prstGeom>
          <a:solidFill>
            <a:schemeClr val="accent1">
              <a:lumMod val="40000"/>
              <a:lumOff val="60000"/>
            </a:schemeClr>
          </a:solidFill>
        </p:spPr>
        <p:txBody>
          <a:bodyPr wrap="square" rtlCol="0">
            <a:spAutoFit/>
          </a:bodyPr>
          <a:lstStyle/>
          <a:p>
            <a:r>
              <a:rPr lang="en-US" dirty="0"/>
              <a:t>3</a:t>
            </a:r>
          </a:p>
        </p:txBody>
      </p:sp>
      <p:sp>
        <p:nvSpPr>
          <p:cNvPr id="39" name="TextBox 38"/>
          <p:cNvSpPr txBox="1"/>
          <p:nvPr/>
        </p:nvSpPr>
        <p:spPr>
          <a:xfrm>
            <a:off x="5823623" y="2857093"/>
            <a:ext cx="6186791" cy="584775"/>
          </a:xfrm>
          <a:prstGeom prst="rect">
            <a:avLst/>
          </a:prstGeom>
          <a:solidFill>
            <a:schemeClr val="accent1">
              <a:lumMod val="40000"/>
              <a:lumOff val="60000"/>
            </a:schemeClr>
          </a:solidFill>
        </p:spPr>
        <p:txBody>
          <a:bodyPr wrap="square" rtlCol="0">
            <a:spAutoFit/>
          </a:bodyPr>
          <a:lstStyle/>
          <a:p>
            <a:pPr algn="just"/>
            <a:r>
              <a:rPr lang="en-US" sz="1600" b="1" dirty="0" smtClean="0"/>
              <a:t>3. To-Do Component – </a:t>
            </a:r>
            <a:r>
              <a:rPr lang="en-US" sz="1600" dirty="0" smtClean="0"/>
              <a:t>This component should include &lt;</a:t>
            </a:r>
            <a:r>
              <a:rPr lang="en-US" sz="1600" dirty="0" err="1" smtClean="0"/>
              <a:t>ul</a:t>
            </a:r>
            <a:r>
              <a:rPr lang="en-US" sz="1600" dirty="0" smtClean="0"/>
              <a:t>&gt; that contains a loop of to-do components made of &lt;li&gt; (</a:t>
            </a:r>
            <a:r>
              <a:rPr lang="en-US" sz="1600" dirty="0" err="1" smtClean="0"/>
              <a:t>Nwamba</a:t>
            </a:r>
            <a:r>
              <a:rPr lang="en-US" sz="1600" dirty="0" smtClean="0"/>
              <a:t>, 2016). </a:t>
            </a:r>
            <a:endParaRPr lang="en-US" sz="1600" dirty="0"/>
          </a:p>
        </p:txBody>
      </p:sp>
      <p:cxnSp>
        <p:nvCxnSpPr>
          <p:cNvPr id="41" name="Elbow Connector 40"/>
          <p:cNvCxnSpPr>
            <a:stCxn id="37" idx="3"/>
            <a:endCxn id="39" idx="1"/>
          </p:cNvCxnSpPr>
          <p:nvPr/>
        </p:nvCxnSpPr>
        <p:spPr>
          <a:xfrm flipV="1">
            <a:off x="5155660" y="3149481"/>
            <a:ext cx="667963" cy="73834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6579" y="4016949"/>
            <a:ext cx="4202352" cy="5016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2282" y="4082941"/>
            <a:ext cx="317770" cy="369650"/>
          </a:xfrm>
          <a:prstGeom prst="rect">
            <a:avLst/>
          </a:prstGeom>
          <a:solidFill>
            <a:schemeClr val="accent1">
              <a:lumMod val="40000"/>
              <a:lumOff val="60000"/>
            </a:schemeClr>
          </a:solidFill>
        </p:spPr>
        <p:txBody>
          <a:bodyPr wrap="square" rtlCol="0">
            <a:spAutoFit/>
          </a:bodyPr>
          <a:lstStyle/>
          <a:p>
            <a:r>
              <a:rPr lang="en-US" dirty="0"/>
              <a:t>4</a:t>
            </a:r>
          </a:p>
        </p:txBody>
      </p:sp>
      <p:sp>
        <p:nvSpPr>
          <p:cNvPr id="17" name="TextBox 16"/>
          <p:cNvSpPr txBox="1"/>
          <p:nvPr/>
        </p:nvSpPr>
        <p:spPr>
          <a:xfrm>
            <a:off x="5823623" y="3657471"/>
            <a:ext cx="6186791" cy="1569660"/>
          </a:xfrm>
          <a:prstGeom prst="rect">
            <a:avLst/>
          </a:prstGeom>
          <a:solidFill>
            <a:schemeClr val="accent1">
              <a:lumMod val="40000"/>
              <a:lumOff val="60000"/>
            </a:schemeClr>
          </a:solidFill>
        </p:spPr>
        <p:txBody>
          <a:bodyPr wrap="square" rtlCol="0">
            <a:spAutoFit/>
          </a:bodyPr>
          <a:lstStyle/>
          <a:p>
            <a:pPr algn="just"/>
            <a:r>
              <a:rPr lang="en-US" sz="1600" b="1" dirty="0" smtClean="0"/>
              <a:t>4. To-Do List Component: </a:t>
            </a:r>
          </a:p>
          <a:p>
            <a:pPr marL="285750" indent="-285750" algn="just">
              <a:buFont typeface="Arial" panose="020B0604020202020204" pitchFamily="34" charset="0"/>
              <a:buChar char="•"/>
            </a:pPr>
            <a:r>
              <a:rPr lang="en-US" sz="1600" dirty="0" smtClean="0"/>
              <a:t>The “Delete” property is an event handler that will be called when the item is clicked. The purpose is to delete a task when it is click. (</a:t>
            </a:r>
            <a:r>
              <a:rPr lang="en-US" sz="1600" dirty="0" err="1" smtClean="0"/>
              <a:t>Nwamba</a:t>
            </a:r>
            <a:r>
              <a:rPr lang="en-US" sz="1600" dirty="0" smtClean="0"/>
              <a:t>, 2016). </a:t>
            </a:r>
          </a:p>
          <a:p>
            <a:pPr marL="285750" indent="-285750" algn="just">
              <a:buFont typeface="Arial" panose="020B0604020202020204" pitchFamily="34" charset="0"/>
              <a:buChar char="•"/>
            </a:pPr>
            <a:r>
              <a:rPr lang="en-US" sz="1600" dirty="0" smtClean="0"/>
              <a:t>The only the “delete” property can be passed in to it’s to the </a:t>
            </a:r>
            <a:r>
              <a:rPr lang="en-US" sz="1600" b="1" dirty="0" smtClean="0"/>
              <a:t>To-Do Component </a:t>
            </a:r>
            <a:r>
              <a:rPr lang="en-US" sz="1600" dirty="0" smtClean="0"/>
              <a:t>via it’s parent (</a:t>
            </a:r>
            <a:r>
              <a:rPr lang="en-US" sz="1600" dirty="0" err="1" smtClean="0"/>
              <a:t>Nwamba</a:t>
            </a:r>
            <a:r>
              <a:rPr lang="en-US" sz="1600" dirty="0"/>
              <a:t> </a:t>
            </a:r>
            <a:r>
              <a:rPr lang="en-US" sz="1600" dirty="0" smtClean="0"/>
              <a:t>2016).</a:t>
            </a:r>
            <a:endParaRPr lang="en-US" sz="1600" dirty="0"/>
          </a:p>
        </p:txBody>
      </p:sp>
      <p:cxnSp>
        <p:nvCxnSpPr>
          <p:cNvPr id="5" name="Elbow Connector 4"/>
          <p:cNvCxnSpPr>
            <a:stCxn id="2" idx="3"/>
            <a:endCxn id="17" idx="1"/>
          </p:cNvCxnSpPr>
          <p:nvPr/>
        </p:nvCxnSpPr>
        <p:spPr>
          <a:xfrm>
            <a:off x="5038931" y="4267766"/>
            <a:ext cx="784692" cy="1745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94945" y="4082941"/>
            <a:ext cx="1906621" cy="3593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823623" y="5645469"/>
            <a:ext cx="6186791" cy="830997"/>
          </a:xfrm>
          <a:prstGeom prst="rect">
            <a:avLst/>
          </a:prstGeom>
          <a:solidFill>
            <a:schemeClr val="accent1">
              <a:lumMod val="40000"/>
              <a:lumOff val="60000"/>
            </a:schemeClr>
          </a:solidFill>
        </p:spPr>
        <p:txBody>
          <a:bodyPr wrap="square" rtlCol="0">
            <a:spAutoFit/>
          </a:bodyPr>
          <a:lstStyle/>
          <a:p>
            <a:r>
              <a:rPr lang="en-US" sz="1600" b="1" dirty="0" smtClean="0"/>
              <a:t>5. Completed Component </a:t>
            </a:r>
            <a:r>
              <a:rPr lang="en-US" sz="1600" dirty="0" smtClean="0"/>
              <a:t>– This should be a simple component to hold true or false to determine whether it has been completed or not (MDN, 2020a). </a:t>
            </a:r>
            <a:endParaRPr lang="en-US" sz="1600" dirty="0"/>
          </a:p>
        </p:txBody>
      </p:sp>
      <p:cxnSp>
        <p:nvCxnSpPr>
          <p:cNvPr id="10" name="Elbow Connector 9"/>
          <p:cNvCxnSpPr>
            <a:stCxn id="7" idx="3"/>
            <a:endCxn id="22" idx="1"/>
          </p:cNvCxnSpPr>
          <p:nvPr/>
        </p:nvCxnSpPr>
        <p:spPr>
          <a:xfrm>
            <a:off x="2801566" y="4262621"/>
            <a:ext cx="3022057" cy="1798347"/>
          </a:xfrm>
          <a:prstGeom prst="bentConnector3">
            <a:avLst>
              <a:gd name="adj1" fmla="val 10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70819" y="4131816"/>
            <a:ext cx="259408" cy="261610"/>
          </a:xfrm>
          <a:prstGeom prst="rect">
            <a:avLst/>
          </a:prstGeom>
          <a:solidFill>
            <a:schemeClr val="accent1">
              <a:lumMod val="40000"/>
              <a:lumOff val="60000"/>
            </a:schemeClr>
          </a:solidFill>
        </p:spPr>
        <p:txBody>
          <a:bodyPr wrap="square" rtlCol="0">
            <a:spAutoFit/>
          </a:bodyPr>
          <a:lstStyle/>
          <a:p>
            <a:r>
              <a:rPr lang="en-US" sz="1100" dirty="0" smtClean="0"/>
              <a:t>5</a:t>
            </a:r>
            <a:endParaRPr lang="en-US" sz="1100" dirty="0"/>
          </a:p>
        </p:txBody>
      </p:sp>
    </p:spTree>
    <p:extLst>
      <p:ext uri="{BB962C8B-B14F-4D97-AF65-F5344CB8AC3E}">
        <p14:creationId xmlns:p14="http://schemas.microsoft.com/office/powerpoint/2010/main" val="331807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Each Components will Function</a:t>
            </a:r>
            <a:endParaRPr lang="en-US" dirty="0"/>
          </a:p>
        </p:txBody>
      </p:sp>
      <p:sp>
        <p:nvSpPr>
          <p:cNvPr id="3" name="Subtitle 2"/>
          <p:cNvSpPr>
            <a:spLocks noGrp="1"/>
          </p:cNvSpPr>
          <p:nvPr>
            <p:ph type="subTitle" idx="1"/>
          </p:nvPr>
        </p:nvSpPr>
        <p:spPr/>
        <p:txBody>
          <a:bodyPr/>
          <a:lstStyle/>
          <a:p>
            <a:r>
              <a:rPr lang="en-US" dirty="0" smtClean="0"/>
              <a:t>A visual description of a functioning To-Do application using arrows and pseudocode. </a:t>
            </a:r>
            <a:endParaRPr lang="en-US" dirty="0"/>
          </a:p>
        </p:txBody>
      </p:sp>
    </p:spTree>
    <p:extLst>
      <p:ext uri="{BB962C8B-B14F-4D97-AF65-F5344CB8AC3E}">
        <p14:creationId xmlns:p14="http://schemas.microsoft.com/office/powerpoint/2010/main" val="4534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47" y="1199570"/>
            <a:ext cx="4441942" cy="5328852"/>
          </a:xfrm>
          <a:prstGeom prst="rect">
            <a:avLst/>
          </a:prstGeom>
        </p:spPr>
      </p:pic>
      <p:sp>
        <p:nvSpPr>
          <p:cNvPr id="5" name="Title 4"/>
          <p:cNvSpPr>
            <a:spLocks noGrp="1"/>
          </p:cNvSpPr>
          <p:nvPr>
            <p:ph type="ctrTitle"/>
          </p:nvPr>
        </p:nvSpPr>
        <p:spPr>
          <a:xfrm>
            <a:off x="846473" y="344792"/>
            <a:ext cx="10432150" cy="733898"/>
          </a:xfrm>
        </p:spPr>
        <p:txBody>
          <a:bodyPr>
            <a:normAutofit/>
          </a:bodyPr>
          <a:lstStyle/>
          <a:p>
            <a:r>
              <a:rPr lang="en-US" sz="4000" dirty="0" smtClean="0"/>
              <a:t>How Components Relates: A Visual Guide</a:t>
            </a:r>
            <a:endParaRPr lang="en-US" sz="4000" dirty="0"/>
          </a:p>
        </p:txBody>
      </p:sp>
      <p:sp>
        <p:nvSpPr>
          <p:cNvPr id="3" name="Rectangle 2"/>
          <p:cNvSpPr/>
          <p:nvPr/>
        </p:nvSpPr>
        <p:spPr>
          <a:xfrm>
            <a:off x="977030" y="1327758"/>
            <a:ext cx="4146115" cy="4885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42040" y="1835019"/>
            <a:ext cx="3043825" cy="369332"/>
          </a:xfrm>
          <a:prstGeom prst="rect">
            <a:avLst/>
          </a:prstGeom>
          <a:solidFill>
            <a:schemeClr val="accent1">
              <a:lumMod val="40000"/>
              <a:lumOff val="60000"/>
            </a:schemeClr>
          </a:solidFill>
        </p:spPr>
        <p:txBody>
          <a:bodyPr wrap="square" rtlCol="0">
            <a:spAutoFit/>
          </a:bodyPr>
          <a:lstStyle/>
          <a:p>
            <a:r>
              <a:rPr lang="en-US" dirty="0" smtClean="0"/>
              <a:t>1. Main Container Component</a:t>
            </a:r>
            <a:endParaRPr lang="en-US" dirty="0"/>
          </a:p>
        </p:txBody>
      </p:sp>
      <p:sp>
        <p:nvSpPr>
          <p:cNvPr id="8" name="TextBox 7"/>
          <p:cNvSpPr txBox="1"/>
          <p:nvPr/>
        </p:nvSpPr>
        <p:spPr>
          <a:xfrm>
            <a:off x="5642040" y="2420633"/>
            <a:ext cx="2575034" cy="646331"/>
          </a:xfrm>
          <a:prstGeom prst="rect">
            <a:avLst/>
          </a:prstGeom>
          <a:solidFill>
            <a:schemeClr val="bg1">
              <a:lumMod val="85000"/>
            </a:schemeClr>
          </a:solidFill>
        </p:spPr>
        <p:txBody>
          <a:bodyPr wrap="square" rtlCol="0">
            <a:spAutoFit/>
          </a:bodyPr>
          <a:lstStyle/>
          <a:p>
            <a:r>
              <a:rPr lang="en-US" dirty="0" smtClean="0"/>
              <a:t>User input task, followed by clicking add task. </a:t>
            </a:r>
            <a:endParaRPr lang="en-US" dirty="0"/>
          </a:p>
        </p:txBody>
      </p:sp>
      <p:sp>
        <p:nvSpPr>
          <p:cNvPr id="11" name="TextBox 10"/>
          <p:cNvSpPr txBox="1"/>
          <p:nvPr/>
        </p:nvSpPr>
        <p:spPr>
          <a:xfrm>
            <a:off x="9449953" y="1185351"/>
            <a:ext cx="2309587" cy="378709"/>
          </a:xfrm>
          <a:prstGeom prst="rect">
            <a:avLst/>
          </a:prstGeom>
          <a:solidFill>
            <a:schemeClr val="bg1">
              <a:lumMod val="85000"/>
            </a:schemeClr>
          </a:solidFill>
        </p:spPr>
        <p:txBody>
          <a:bodyPr wrap="square" rtlCol="0">
            <a:spAutoFit/>
          </a:bodyPr>
          <a:lstStyle/>
          <a:p>
            <a:r>
              <a:rPr lang="en-US" dirty="0" smtClean="0"/>
              <a:t>User accessed the app</a:t>
            </a:r>
            <a:endParaRPr lang="en-US" dirty="0"/>
          </a:p>
        </p:txBody>
      </p:sp>
      <p:sp>
        <p:nvSpPr>
          <p:cNvPr id="14" name="TextBox 13"/>
          <p:cNvSpPr txBox="1"/>
          <p:nvPr/>
        </p:nvSpPr>
        <p:spPr>
          <a:xfrm>
            <a:off x="10314119" y="1853764"/>
            <a:ext cx="951978" cy="369332"/>
          </a:xfrm>
          <a:prstGeom prst="rect">
            <a:avLst/>
          </a:prstGeom>
          <a:solidFill>
            <a:schemeClr val="bg1">
              <a:lumMod val="85000"/>
            </a:schemeClr>
          </a:solidFill>
          <a:ln>
            <a:noFill/>
          </a:ln>
        </p:spPr>
        <p:txBody>
          <a:bodyPr wrap="square" rtlCol="0">
            <a:spAutoFit/>
          </a:bodyPr>
          <a:lstStyle/>
          <a:p>
            <a:r>
              <a:rPr lang="en-US" dirty="0" smtClean="0"/>
              <a:t>loaded</a:t>
            </a:r>
            <a:endParaRPr lang="en-US" dirty="0"/>
          </a:p>
        </p:txBody>
      </p:sp>
      <p:cxnSp>
        <p:nvCxnSpPr>
          <p:cNvPr id="16" name="Straight Connector 15"/>
          <p:cNvCxnSpPr>
            <a:stCxn id="11" idx="2"/>
          </p:cNvCxnSpPr>
          <p:nvPr/>
        </p:nvCxnSpPr>
        <p:spPr>
          <a:xfrm flipH="1">
            <a:off x="10604746" y="1564060"/>
            <a:ext cx="1" cy="27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1"/>
            <a:endCxn id="6" idx="3"/>
          </p:cNvCxnSpPr>
          <p:nvPr/>
        </p:nvCxnSpPr>
        <p:spPr>
          <a:xfrm flipH="1" flipV="1">
            <a:off x="8685865" y="2019685"/>
            <a:ext cx="1628254" cy="18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5134487" y="1699539"/>
            <a:ext cx="507555" cy="3201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89764" y="1835019"/>
            <a:ext cx="3920647" cy="117122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24" idx="3"/>
            <a:endCxn id="8" idx="1"/>
          </p:cNvCxnSpPr>
          <p:nvPr/>
        </p:nvCxnSpPr>
        <p:spPr>
          <a:xfrm>
            <a:off x="5010411" y="2420633"/>
            <a:ext cx="631629" cy="32316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226255" y="2420633"/>
            <a:ext cx="1533285" cy="646331"/>
          </a:xfrm>
          <a:prstGeom prst="rect">
            <a:avLst/>
          </a:prstGeom>
          <a:solidFill>
            <a:schemeClr val="accent1">
              <a:lumMod val="40000"/>
              <a:lumOff val="60000"/>
            </a:schemeClr>
          </a:solidFill>
        </p:spPr>
        <p:txBody>
          <a:bodyPr wrap="square" rtlCol="0">
            <a:spAutoFit/>
          </a:bodyPr>
          <a:lstStyle/>
          <a:p>
            <a:r>
              <a:rPr lang="en-US" dirty="0"/>
              <a:t>2</a:t>
            </a:r>
            <a:r>
              <a:rPr lang="en-US" dirty="0" smtClean="0"/>
              <a:t>. Input Form Component</a:t>
            </a:r>
            <a:endParaRPr lang="en-US" dirty="0"/>
          </a:p>
        </p:txBody>
      </p:sp>
      <p:sp>
        <p:nvSpPr>
          <p:cNvPr id="28" name="TextBox 27"/>
          <p:cNvSpPr txBox="1"/>
          <p:nvPr/>
        </p:nvSpPr>
        <p:spPr>
          <a:xfrm>
            <a:off x="8583225" y="2420633"/>
            <a:ext cx="1147066" cy="646331"/>
          </a:xfrm>
          <a:prstGeom prst="rect">
            <a:avLst/>
          </a:prstGeom>
          <a:solidFill>
            <a:schemeClr val="bg1">
              <a:lumMod val="85000"/>
            </a:schemeClr>
          </a:solidFill>
          <a:ln>
            <a:noFill/>
          </a:ln>
        </p:spPr>
        <p:txBody>
          <a:bodyPr wrap="square" rtlCol="0">
            <a:spAutoFit/>
          </a:bodyPr>
          <a:lstStyle/>
          <a:p>
            <a:r>
              <a:rPr lang="en-US" dirty="0" smtClean="0"/>
              <a:t>User data accepted</a:t>
            </a:r>
            <a:endParaRPr lang="en-US" dirty="0"/>
          </a:p>
        </p:txBody>
      </p:sp>
      <p:cxnSp>
        <p:nvCxnSpPr>
          <p:cNvPr id="30" name="Straight Connector 29"/>
          <p:cNvCxnSpPr>
            <a:stCxn id="8" idx="3"/>
            <a:endCxn id="28" idx="1"/>
          </p:cNvCxnSpPr>
          <p:nvPr/>
        </p:nvCxnSpPr>
        <p:spPr>
          <a:xfrm>
            <a:off x="8217074" y="2743799"/>
            <a:ext cx="3661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3"/>
            <a:endCxn id="27" idx="1"/>
          </p:cNvCxnSpPr>
          <p:nvPr/>
        </p:nvCxnSpPr>
        <p:spPr>
          <a:xfrm>
            <a:off x="9730291" y="2743799"/>
            <a:ext cx="495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89764" y="3134435"/>
            <a:ext cx="3920647" cy="18759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9236791" y="4013988"/>
            <a:ext cx="2131732" cy="369332"/>
          </a:xfrm>
          <a:prstGeom prst="rect">
            <a:avLst/>
          </a:prstGeom>
          <a:solidFill>
            <a:schemeClr val="accent1">
              <a:lumMod val="40000"/>
              <a:lumOff val="60000"/>
            </a:schemeClr>
          </a:solidFill>
          <a:ln>
            <a:noFill/>
          </a:ln>
        </p:spPr>
        <p:txBody>
          <a:bodyPr wrap="square" rtlCol="0">
            <a:spAutoFit/>
          </a:bodyPr>
          <a:lstStyle/>
          <a:p>
            <a:r>
              <a:rPr lang="en-US" dirty="0" smtClean="0"/>
              <a:t>3. To-Do Component</a:t>
            </a:r>
            <a:endParaRPr lang="en-US" dirty="0"/>
          </a:p>
        </p:txBody>
      </p:sp>
      <p:sp>
        <p:nvSpPr>
          <p:cNvPr id="36" name="TextBox 35"/>
          <p:cNvSpPr txBox="1"/>
          <p:nvPr/>
        </p:nvSpPr>
        <p:spPr>
          <a:xfrm>
            <a:off x="9077771" y="3403001"/>
            <a:ext cx="2547955" cy="369332"/>
          </a:xfrm>
          <a:prstGeom prst="rect">
            <a:avLst/>
          </a:prstGeom>
          <a:solidFill>
            <a:schemeClr val="bg1">
              <a:lumMod val="85000"/>
            </a:schemeClr>
          </a:solidFill>
        </p:spPr>
        <p:txBody>
          <a:bodyPr wrap="square" rtlCol="0">
            <a:spAutoFit/>
          </a:bodyPr>
          <a:lstStyle/>
          <a:p>
            <a:r>
              <a:rPr lang="en-US" dirty="0" smtClean="0"/>
              <a:t>Rendered user input data</a:t>
            </a:r>
            <a:endParaRPr lang="en-US" dirty="0"/>
          </a:p>
        </p:txBody>
      </p:sp>
      <p:cxnSp>
        <p:nvCxnSpPr>
          <p:cNvPr id="42" name="Straight Connector 41"/>
          <p:cNvCxnSpPr/>
          <p:nvPr/>
        </p:nvCxnSpPr>
        <p:spPr>
          <a:xfrm>
            <a:off x="5956351" y="-2292263"/>
            <a:ext cx="73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7" idx="2"/>
            <a:endCxn id="36" idx="0"/>
          </p:cNvCxnSpPr>
          <p:nvPr/>
        </p:nvCxnSpPr>
        <p:spPr>
          <a:xfrm rot="5400000">
            <a:off x="10504306" y="2914408"/>
            <a:ext cx="336037" cy="64114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21311" y="4434213"/>
            <a:ext cx="3770335" cy="4008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993271" y="3421747"/>
            <a:ext cx="2589954" cy="369332"/>
          </a:xfrm>
          <a:prstGeom prst="rect">
            <a:avLst/>
          </a:prstGeom>
          <a:solidFill>
            <a:schemeClr val="accent1">
              <a:lumMod val="40000"/>
              <a:lumOff val="60000"/>
            </a:schemeClr>
          </a:solidFill>
        </p:spPr>
        <p:txBody>
          <a:bodyPr wrap="square" rtlCol="0">
            <a:spAutoFit/>
          </a:bodyPr>
          <a:lstStyle/>
          <a:p>
            <a:r>
              <a:rPr lang="en-US" dirty="0" smtClean="0"/>
              <a:t>4. To-Do List Component</a:t>
            </a:r>
            <a:endParaRPr lang="en-US" dirty="0"/>
          </a:p>
        </p:txBody>
      </p:sp>
      <p:sp>
        <p:nvSpPr>
          <p:cNvPr id="69" name="Rectangle 68"/>
          <p:cNvSpPr/>
          <p:nvPr/>
        </p:nvSpPr>
        <p:spPr>
          <a:xfrm>
            <a:off x="1121311" y="4044891"/>
            <a:ext cx="3770335" cy="38932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121311" y="3683101"/>
            <a:ext cx="3770335" cy="36179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Elbow Connector 78"/>
          <p:cNvCxnSpPr>
            <a:stCxn id="53" idx="1"/>
            <a:endCxn id="70" idx="0"/>
          </p:cNvCxnSpPr>
          <p:nvPr/>
        </p:nvCxnSpPr>
        <p:spPr>
          <a:xfrm rot="10800000" flipV="1">
            <a:off x="3006479" y="3606413"/>
            <a:ext cx="2986792" cy="76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36" idx="1"/>
            <a:endCxn id="53" idx="3"/>
          </p:cNvCxnSpPr>
          <p:nvPr/>
        </p:nvCxnSpPr>
        <p:spPr>
          <a:xfrm flipH="1">
            <a:off x="8583225" y="3587667"/>
            <a:ext cx="494546" cy="18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9066797" y="4687245"/>
            <a:ext cx="2494644" cy="646331"/>
          </a:xfrm>
          <a:prstGeom prst="rect">
            <a:avLst/>
          </a:prstGeom>
          <a:solidFill>
            <a:schemeClr val="bg1">
              <a:lumMod val="85000"/>
            </a:schemeClr>
          </a:solidFill>
        </p:spPr>
        <p:txBody>
          <a:bodyPr wrap="square" rtlCol="0">
            <a:spAutoFit/>
          </a:bodyPr>
          <a:lstStyle/>
          <a:p>
            <a:r>
              <a:rPr lang="en-US" dirty="0" smtClean="0"/>
              <a:t>Show user their task is now rendered into a list</a:t>
            </a:r>
            <a:endParaRPr lang="en-US" dirty="0"/>
          </a:p>
        </p:txBody>
      </p:sp>
      <p:sp>
        <p:nvSpPr>
          <p:cNvPr id="143" name="TextBox 142"/>
          <p:cNvSpPr txBox="1"/>
          <p:nvPr/>
        </p:nvSpPr>
        <p:spPr>
          <a:xfrm>
            <a:off x="5993271" y="4137137"/>
            <a:ext cx="2616149" cy="646331"/>
          </a:xfrm>
          <a:prstGeom prst="rect">
            <a:avLst/>
          </a:prstGeom>
          <a:solidFill>
            <a:schemeClr val="bg1">
              <a:lumMod val="85000"/>
            </a:schemeClr>
          </a:solidFill>
        </p:spPr>
        <p:txBody>
          <a:bodyPr wrap="square" rtlCol="0">
            <a:spAutoFit/>
          </a:bodyPr>
          <a:lstStyle/>
          <a:p>
            <a:r>
              <a:rPr lang="en-US" dirty="0" smtClean="0"/>
              <a:t>Append the tasks input into a list</a:t>
            </a:r>
            <a:endParaRPr lang="en-US" dirty="0"/>
          </a:p>
        </p:txBody>
      </p:sp>
      <p:cxnSp>
        <p:nvCxnSpPr>
          <p:cNvPr id="147" name="Straight Arrow Connector 146"/>
          <p:cNvCxnSpPr>
            <a:stCxn id="143" idx="3"/>
            <a:endCxn id="35" idx="1"/>
          </p:cNvCxnSpPr>
          <p:nvPr/>
        </p:nvCxnSpPr>
        <p:spPr>
          <a:xfrm flipV="1">
            <a:off x="8609420" y="4198654"/>
            <a:ext cx="627371" cy="261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35" idx="2"/>
            <a:endCxn id="141" idx="0"/>
          </p:cNvCxnSpPr>
          <p:nvPr/>
        </p:nvCxnSpPr>
        <p:spPr>
          <a:xfrm>
            <a:off x="10302657" y="4383320"/>
            <a:ext cx="11462" cy="303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53" idx="2"/>
            <a:endCxn id="143" idx="0"/>
          </p:cNvCxnSpPr>
          <p:nvPr/>
        </p:nvCxnSpPr>
        <p:spPr>
          <a:xfrm>
            <a:off x="7288248" y="3791079"/>
            <a:ext cx="13098" cy="346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141" idx="1"/>
          </p:cNvCxnSpPr>
          <p:nvPr/>
        </p:nvCxnSpPr>
        <p:spPr>
          <a:xfrm rot="10800000">
            <a:off x="5010411" y="4193441"/>
            <a:ext cx="4056386" cy="816971"/>
          </a:xfrm>
          <a:prstGeom prst="bentConnector3">
            <a:avLst>
              <a:gd name="adj1" fmla="val 80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1121311" y="4500355"/>
            <a:ext cx="1885167" cy="28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995800" y="5103140"/>
            <a:ext cx="2616149" cy="923330"/>
          </a:xfrm>
          <a:prstGeom prst="rect">
            <a:avLst/>
          </a:prstGeom>
          <a:solidFill>
            <a:schemeClr val="bg1">
              <a:lumMod val="85000"/>
            </a:schemeClr>
          </a:solidFill>
        </p:spPr>
        <p:txBody>
          <a:bodyPr wrap="square" rtlCol="0">
            <a:spAutoFit/>
          </a:bodyPr>
          <a:lstStyle/>
          <a:p>
            <a:r>
              <a:rPr lang="en-US" dirty="0" smtClean="0"/>
              <a:t>Receive user input regarding checked box to indicate completed task</a:t>
            </a:r>
            <a:endParaRPr lang="en-US" dirty="0"/>
          </a:p>
        </p:txBody>
      </p:sp>
      <p:sp>
        <p:nvSpPr>
          <p:cNvPr id="194" name="Rectangle 193"/>
          <p:cNvSpPr/>
          <p:nvPr/>
        </p:nvSpPr>
        <p:spPr>
          <a:xfrm>
            <a:off x="1121311" y="4121052"/>
            <a:ext cx="1885167" cy="284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Elbow Connector 197"/>
          <p:cNvCxnSpPr>
            <a:stCxn id="190" idx="3"/>
            <a:endCxn id="192" idx="1"/>
          </p:cNvCxnSpPr>
          <p:nvPr/>
        </p:nvCxnSpPr>
        <p:spPr>
          <a:xfrm>
            <a:off x="3006478" y="4642579"/>
            <a:ext cx="2989322" cy="922226"/>
          </a:xfrm>
          <a:prstGeom prst="bentConnector3">
            <a:avLst>
              <a:gd name="adj1" fmla="val 182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9331860" y="5925322"/>
            <a:ext cx="1466410" cy="646331"/>
          </a:xfrm>
          <a:prstGeom prst="rect">
            <a:avLst/>
          </a:prstGeom>
          <a:solidFill>
            <a:schemeClr val="accent1">
              <a:lumMod val="40000"/>
              <a:lumOff val="60000"/>
            </a:schemeClr>
          </a:solidFill>
          <a:ln>
            <a:noFill/>
          </a:ln>
        </p:spPr>
        <p:txBody>
          <a:bodyPr wrap="square" rtlCol="0">
            <a:spAutoFit/>
          </a:bodyPr>
          <a:lstStyle/>
          <a:p>
            <a:r>
              <a:rPr lang="en-US" dirty="0"/>
              <a:t>5</a:t>
            </a:r>
            <a:r>
              <a:rPr lang="en-US" dirty="0" smtClean="0"/>
              <a:t>. Completed Component</a:t>
            </a:r>
            <a:endParaRPr lang="en-US" dirty="0"/>
          </a:p>
        </p:txBody>
      </p:sp>
      <p:cxnSp>
        <p:nvCxnSpPr>
          <p:cNvPr id="207" name="Elbow Connector 206"/>
          <p:cNvCxnSpPr>
            <a:stCxn id="192" idx="3"/>
            <a:endCxn id="205" idx="0"/>
          </p:cNvCxnSpPr>
          <p:nvPr/>
        </p:nvCxnSpPr>
        <p:spPr>
          <a:xfrm>
            <a:off x="8611949" y="5564805"/>
            <a:ext cx="1453116" cy="3605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205" idx="1"/>
            <a:endCxn id="194" idx="1"/>
          </p:cNvCxnSpPr>
          <p:nvPr/>
        </p:nvCxnSpPr>
        <p:spPr>
          <a:xfrm rot="10800000">
            <a:off x="1121312" y="4263277"/>
            <a:ext cx="8210549" cy="2074763"/>
          </a:xfrm>
          <a:prstGeom prst="bentConnector3">
            <a:avLst>
              <a:gd name="adj1" fmla="val 10278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7112000" y="-13208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4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7"/>
            <a:ext cx="6621294" cy="917057"/>
          </a:xfrm>
          <a:solidFill>
            <a:schemeClr val="accent1">
              <a:lumMod val="40000"/>
              <a:lumOff val="60000"/>
            </a:schemeClr>
          </a:solidFill>
        </p:spPr>
        <p:txBody>
          <a:bodyPr>
            <a:normAutofit fontScale="90000"/>
          </a:bodyPr>
          <a:lstStyle/>
          <a:p>
            <a:r>
              <a:rPr lang="en-US" sz="3600" dirty="0" smtClean="0"/>
              <a:t>Step </a:t>
            </a:r>
            <a:r>
              <a:rPr lang="en-US" sz="3600" dirty="0"/>
              <a:t>1</a:t>
            </a:r>
            <a:r>
              <a:rPr lang="en-US" sz="3600" dirty="0" smtClean="0"/>
              <a:t>: </a:t>
            </a:r>
            <a:r>
              <a:rPr lang="en-US" sz="3600" dirty="0"/>
              <a:t>The Main Container of To-Do Task </a:t>
            </a:r>
            <a:r>
              <a:rPr lang="en-US" sz="3600" dirty="0" smtClean="0"/>
              <a:t>(MDN, 2020b).</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49" y="360597"/>
            <a:ext cx="4290535" cy="5147215"/>
          </a:xfrm>
        </p:spPr>
      </p:pic>
      <p:sp>
        <p:nvSpPr>
          <p:cNvPr id="9" name="Rectangle 8"/>
          <p:cNvSpPr/>
          <p:nvPr/>
        </p:nvSpPr>
        <p:spPr>
          <a:xfrm>
            <a:off x="610962" y="475989"/>
            <a:ext cx="4045907" cy="461451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p:nvPr/>
        </p:nvCxnSpPr>
        <p:spPr>
          <a:xfrm flipV="1">
            <a:off x="4624105" y="819124"/>
            <a:ext cx="395028" cy="19641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51897" y="1578279"/>
            <a:ext cx="6459522" cy="5078313"/>
          </a:xfrm>
          <a:prstGeom prst="rect">
            <a:avLst/>
          </a:prstGeom>
          <a:noFill/>
        </p:spPr>
        <p:txBody>
          <a:bodyPr wrap="square" rtlCol="0">
            <a:spAutoFit/>
          </a:bodyPr>
          <a:lstStyle/>
          <a:p>
            <a:r>
              <a:rPr lang="en-US" dirty="0" smtClean="0"/>
              <a:t>Create a skeleton</a:t>
            </a:r>
            <a:r>
              <a:rPr lang="en-US" dirty="0" smtClean="0">
                <a:latin typeface="Courier New" panose="02070309020205020404" pitchFamily="49" charset="0"/>
                <a:cs typeface="Courier New" panose="02070309020205020404" pitchFamily="49" charset="0"/>
              </a:rPr>
              <a:t> App(function</a:t>
            </a:r>
            <a:r>
              <a:rPr lang="en-US" dirty="0" smtClean="0"/>
              <a:t>)  and paste to the App.js that creates the:</a:t>
            </a:r>
          </a:p>
          <a:p>
            <a:pPr marL="800100" lvl="1" indent="-342900">
              <a:buFont typeface="+mj-lt"/>
              <a:buAutoNum type="alphaLcParenR"/>
            </a:pPr>
            <a:r>
              <a:rPr lang="en-US" dirty="0" smtClean="0"/>
              <a:t>Title: Parsley’s To Do List</a:t>
            </a:r>
          </a:p>
          <a:p>
            <a:pPr marL="800100" lvl="1" indent="-342900">
              <a:buFont typeface="+mj-lt"/>
              <a:buAutoNum type="alphaLcParenR"/>
            </a:pPr>
            <a:r>
              <a:rPr lang="en-US" dirty="0" smtClean="0"/>
              <a:t>Input Form:  create </a:t>
            </a:r>
            <a:r>
              <a:rPr lang="en-US" dirty="0" smtClean="0">
                <a:latin typeface="Courier New" panose="02070309020205020404" pitchFamily="49" charset="0"/>
                <a:cs typeface="Courier New" panose="02070309020205020404" pitchFamily="49" charset="0"/>
              </a:rPr>
              <a:t>&lt;form&gt; </a:t>
            </a:r>
            <a:r>
              <a:rPr lang="en-US" dirty="0" smtClean="0"/>
              <a:t>element to make a skeleton of an input form user can type.</a:t>
            </a:r>
          </a:p>
          <a:p>
            <a:pPr marL="800100" lvl="1" indent="-342900">
              <a:buFont typeface="+mj-lt"/>
              <a:buAutoNum type="alphaLcParenR"/>
            </a:pPr>
            <a:r>
              <a:rPr lang="en-US" dirty="0" smtClean="0"/>
              <a:t>Button: create a button </a:t>
            </a:r>
            <a:r>
              <a:rPr lang="en-US" dirty="0" smtClean="0">
                <a:latin typeface="Courier New" panose="02070309020205020404" pitchFamily="49" charset="0"/>
                <a:cs typeface="Courier New" panose="02070309020205020404" pitchFamily="49" charset="0"/>
              </a:rPr>
              <a:t>type=“submit”.</a:t>
            </a:r>
          </a:p>
          <a:p>
            <a:pPr marL="800100" lvl="1" indent="-342900">
              <a:buFont typeface="+mj-lt"/>
              <a:buAutoNum type="alphaLcParenR"/>
            </a:pPr>
            <a:r>
              <a:rPr lang="en-US" dirty="0" smtClean="0">
                <a:cs typeface="Arial" panose="020B0604020202020204" pitchFamily="34" charset="0"/>
              </a:rPr>
              <a:t>Create three unordered list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ul</a:t>
            </a:r>
            <a:r>
              <a:rPr lang="en-US" dirty="0" smtClean="0">
                <a:latin typeface="Courier New" panose="02070309020205020404" pitchFamily="49" charset="0"/>
                <a:cs typeface="Courier New" panose="02070309020205020404" pitchFamily="49" charset="0"/>
              </a:rPr>
              <a:t>&gt; </a:t>
            </a:r>
            <a:r>
              <a:rPr lang="en-US" dirty="0" smtClean="0">
                <a:cs typeface="Arial" panose="020B0604020202020204" pitchFamily="34" charset="0"/>
              </a:rPr>
              <a:t>and </a:t>
            </a:r>
            <a:r>
              <a:rPr lang="en-US" dirty="0" smtClean="0">
                <a:latin typeface="Courier New" panose="02070309020205020404" pitchFamily="49" charset="0"/>
                <a:cs typeface="Courier New" panose="02070309020205020404" pitchFamily="49" charset="0"/>
              </a:rPr>
              <a:t>&lt;li&gt; </a:t>
            </a:r>
            <a:r>
              <a:rPr lang="en-US" dirty="0" smtClean="0">
                <a:cs typeface="Arial" panose="020B0604020202020204" pitchFamily="34" charset="0"/>
              </a:rPr>
              <a:t>as shown as eat, sleep, and watch birds</a:t>
            </a:r>
            <a:r>
              <a:rPr lang="en-US" dirty="0" smtClean="0">
                <a:latin typeface="Arial" panose="020B0604020202020204" pitchFamily="34" charset="0"/>
                <a:cs typeface="Arial" panose="020B0604020202020204" pitchFamily="34" charset="0"/>
              </a:rPr>
              <a:t>. </a:t>
            </a:r>
          </a:p>
          <a:p>
            <a:pPr marL="800100" lvl="1" indent="-342900">
              <a:buFont typeface="+mj-lt"/>
              <a:buAutoNum type="alphaLcParenR"/>
            </a:pPr>
            <a:r>
              <a:rPr lang="en-US" dirty="0" smtClean="0">
                <a:cs typeface="Arial" panose="020B0604020202020204" pitchFamily="34" charset="0"/>
              </a:rPr>
              <a:t>Check box is represented by </a:t>
            </a:r>
            <a:r>
              <a:rPr lang="en-US" dirty="0">
                <a:cs typeface="Arial" panose="020B0604020202020204" pitchFamily="34" charset="0"/>
              </a:rPr>
              <a:t> </a:t>
            </a: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input</a:t>
            </a:r>
            <a:r>
              <a:rPr lang="en-US" dirty="0">
                <a:latin typeface="Courier New" panose="02070309020205020404" pitchFamily="49" charset="0"/>
                <a:cs typeface="Courier New" panose="02070309020205020404" pitchFamily="49" charset="0"/>
              </a:rPr>
              <a:t> type="checkbox" </a:t>
            </a:r>
            <a:r>
              <a:rPr lang="en-US" dirty="0" err="1">
                <a:latin typeface="Courier New" panose="02070309020205020404" pitchFamily="49" charset="0"/>
                <a:cs typeface="Courier New" panose="02070309020205020404" pitchFamily="49" charset="0"/>
              </a:rPr>
              <a:t>defaultChecked</a:t>
            </a:r>
            <a:r>
              <a:rPr lang="en-US" dirty="0">
                <a:latin typeface="Courier New" panose="02070309020205020404" pitchFamily="49" charset="0"/>
                <a:cs typeface="Courier New" panose="02070309020205020404" pitchFamily="49" charset="0"/>
              </a:rPr>
              <a:t>={true} /&gt;</a:t>
            </a:r>
          </a:p>
          <a:p>
            <a:pPr marL="800100" lvl="1" indent="-342900">
              <a:buFont typeface="+mj-lt"/>
              <a:buAutoNum type="alphaLcParenR"/>
            </a:pPr>
            <a:r>
              <a:rPr lang="en-US" dirty="0" smtClean="0">
                <a:cs typeface="Arial" panose="020B0604020202020204" pitchFamily="34" charset="0"/>
              </a:rPr>
              <a:t>Delete button is represented with a button element to remove the specific listed task. </a:t>
            </a:r>
            <a:endParaRPr lang="en-US" dirty="0">
              <a:cs typeface="Arial" panose="020B0604020202020204" pitchFamily="34" charset="0"/>
            </a:endParaRPr>
          </a:p>
          <a:p>
            <a:pPr lvl="1"/>
            <a:endParaRPr lang="en-US" dirty="0">
              <a:cs typeface="Arial" panose="020B0604020202020204" pitchFamily="34" charset="0"/>
            </a:endParaRPr>
          </a:p>
          <a:p>
            <a:r>
              <a:rPr lang="en-US" dirty="0" smtClean="0">
                <a:cs typeface="Arial" panose="020B0604020202020204" pitchFamily="34" charset="0"/>
              </a:rPr>
              <a:t>Now App.js component is completed and can be re-used by changing the JSX.</a:t>
            </a:r>
          </a:p>
          <a:p>
            <a:r>
              <a:rPr lang="en-US" i="1" dirty="0" smtClean="0">
                <a:solidFill>
                  <a:schemeClr val="bg1">
                    <a:lumMod val="50000"/>
                  </a:schemeClr>
                </a:solidFill>
                <a:cs typeface="Arial" panose="020B0604020202020204" pitchFamily="34" charset="0"/>
              </a:rPr>
              <a:t>*Special note, there is accessibility features available for JSX and it starts with</a:t>
            </a:r>
            <a:r>
              <a:rPr lang="en-US" i="1" dirty="0" smtClean="0">
                <a:solidFill>
                  <a:schemeClr val="bg1">
                    <a:lumMod val="50000"/>
                  </a:schemeClr>
                </a:solidFill>
                <a:latin typeface="Courier New" panose="02070309020205020404" pitchFamily="49" charset="0"/>
                <a:cs typeface="Courier New" panose="02070309020205020404" pitchFamily="49" charset="0"/>
              </a:rPr>
              <a:t> aria </a:t>
            </a:r>
            <a:r>
              <a:rPr lang="en-US" i="1" dirty="0" smtClean="0">
                <a:solidFill>
                  <a:schemeClr val="bg1">
                    <a:lumMod val="50000"/>
                  </a:schemeClr>
                </a:solidFill>
                <a:cs typeface="Arial" panose="020B0604020202020204" pitchFamily="34" charset="0"/>
              </a:rPr>
              <a:t>(MDN, 2020b)</a:t>
            </a:r>
            <a:endParaRPr lang="en-US" i="1" dirty="0">
              <a:solidFill>
                <a:schemeClr val="bg1">
                  <a:lumMod val="50000"/>
                </a:schemeClr>
              </a:solidFill>
              <a:cs typeface="Arial" panose="020B0604020202020204" pitchFamily="34" charset="0"/>
            </a:endParaRPr>
          </a:p>
        </p:txBody>
      </p:sp>
    </p:spTree>
    <p:extLst>
      <p:ext uri="{BB962C8B-B14F-4D97-AF65-F5344CB8AC3E}">
        <p14:creationId xmlns:p14="http://schemas.microsoft.com/office/powerpoint/2010/main" val="11612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897" y="360598"/>
            <a:ext cx="6621294" cy="928706"/>
          </a:xfrm>
          <a:solidFill>
            <a:schemeClr val="accent1">
              <a:lumMod val="40000"/>
              <a:lumOff val="60000"/>
            </a:schemeClr>
          </a:solidFill>
        </p:spPr>
        <p:txBody>
          <a:bodyPr>
            <a:normAutofit fontScale="90000"/>
          </a:bodyPr>
          <a:lstStyle/>
          <a:p>
            <a:r>
              <a:rPr lang="en-US" sz="3600" dirty="0" smtClean="0"/>
              <a:t>Step 2: </a:t>
            </a:r>
            <a:r>
              <a:rPr lang="en-US" sz="3600" dirty="0"/>
              <a:t>Input Form </a:t>
            </a:r>
            <a:r>
              <a:rPr lang="en-US" sz="3600" dirty="0" smtClean="0"/>
              <a:t>Component (MDN, 2020b) </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51" y="365124"/>
            <a:ext cx="4290535" cy="5147215"/>
          </a:xfrm>
        </p:spPr>
      </p:pic>
      <p:sp>
        <p:nvSpPr>
          <p:cNvPr id="5" name="TextBox 4"/>
          <p:cNvSpPr txBox="1"/>
          <p:nvPr/>
        </p:nvSpPr>
        <p:spPr>
          <a:xfrm>
            <a:off x="5069711" y="1461329"/>
            <a:ext cx="6603480" cy="646331"/>
          </a:xfrm>
          <a:prstGeom prst="rect">
            <a:avLst/>
          </a:prstGeom>
          <a:noFill/>
        </p:spPr>
        <p:txBody>
          <a:bodyPr wrap="square" rtlCol="0">
            <a:spAutoFit/>
          </a:bodyPr>
          <a:lstStyle/>
          <a:p>
            <a:pPr marL="342900" indent="-342900">
              <a:buAutoNum type="arabicPeriod"/>
            </a:pPr>
            <a:r>
              <a:rPr lang="en-US" dirty="0" smtClean="0"/>
              <a:t>User </a:t>
            </a:r>
            <a:r>
              <a:rPr lang="en-US" dirty="0" err="1" smtClean="0"/>
              <a:t>nput</a:t>
            </a:r>
            <a:r>
              <a:rPr lang="en-US" dirty="0" smtClean="0"/>
              <a:t> task such as “eat”, “sleep”, “grooming”, etc. </a:t>
            </a:r>
          </a:p>
          <a:p>
            <a:pPr marL="342900" indent="-342900">
              <a:buAutoNum type="arabicPeriod"/>
            </a:pPr>
            <a:endParaRPr lang="en-US" dirty="0" smtClean="0"/>
          </a:p>
        </p:txBody>
      </p:sp>
      <p:sp>
        <p:nvSpPr>
          <p:cNvPr id="6" name="Rectangle 5"/>
          <p:cNvSpPr/>
          <p:nvPr/>
        </p:nvSpPr>
        <p:spPr>
          <a:xfrm>
            <a:off x="779177" y="1546698"/>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9176" y="985736"/>
            <a:ext cx="3709481" cy="5609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9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Breakdowns (Pseudocode)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63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681</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React To-Do Planning Assignment</vt:lpstr>
      <vt:lpstr>Initializing my To-Do app (MDN, 2020b).</vt:lpstr>
      <vt:lpstr>PowerPoint Presentation</vt:lpstr>
      <vt:lpstr>How Each Components will Function</vt:lpstr>
      <vt:lpstr>How Components Relates: A Visual Guide</vt:lpstr>
      <vt:lpstr>Step 1: The Main Container of To-Do Task (MDN, 2020b).</vt:lpstr>
      <vt:lpstr>Step 2: Input Form Component (MDN, 2020b) </vt:lpstr>
      <vt:lpstr>Breakdowns (Pseudocode)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To-Do Planning Assignment</dc:title>
  <dc:creator>Jia Then</dc:creator>
  <cp:lastModifiedBy>Jia Then</cp:lastModifiedBy>
  <cp:revision>79</cp:revision>
  <dcterms:created xsi:type="dcterms:W3CDTF">2020-07-25T18:45:06Z</dcterms:created>
  <dcterms:modified xsi:type="dcterms:W3CDTF">2020-07-26T06:10:25Z</dcterms:modified>
</cp:coreProperties>
</file>