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0" r:id="rId6"/>
    <p:sldId id="259"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4" autoAdjust="0"/>
  </p:normalViewPr>
  <p:slideViewPr>
    <p:cSldViewPr snapToGrid="0">
      <p:cViewPr varScale="1">
        <p:scale>
          <a:sx n="61" d="100"/>
          <a:sy n="61" d="100"/>
        </p:scale>
        <p:origin x="48" y="1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app (MDN, 2020b).</a:t>
            </a:r>
          </a:p>
          <a:p>
            <a:pPr marL="285750" indent="-285750">
              <a:buFont typeface="Arial" panose="020B0604020202020204" pitchFamily="34" charset="0"/>
              <a:buChar char="•"/>
            </a:pPr>
            <a:r>
              <a:rPr lang="en-US" dirty="0" smtClean="0"/>
              <a:t>A </a:t>
            </a:r>
            <a:r>
              <a:rPr lang="en-US" b="1" dirty="0" smtClean="0"/>
              <a:t>prop</a:t>
            </a:r>
            <a:r>
              <a:rPr lang="en-US" dirty="0" smtClean="0"/>
              <a:t> is any data passed into a React component (MDN, 2020b). </a:t>
            </a:r>
          </a:p>
          <a:p>
            <a:pPr marL="742950" lvl="1" indent="-285750">
              <a:buFont typeface="Arial" panose="020B0604020202020204" pitchFamily="34" charset="0"/>
              <a:buChar char="•"/>
            </a:pPr>
            <a:r>
              <a:rPr lang="en-US" b="1" dirty="0" smtClean="0"/>
              <a:t>Props</a:t>
            </a:r>
            <a:r>
              <a:rPr lang="en-US" dirty="0" smtClean="0"/>
              <a:t> are written inside component calls, and use the same syntax as HTML attributes – </a:t>
            </a:r>
            <a:r>
              <a:rPr lang="en-US" dirty="0" smtClean="0">
                <a:latin typeface="Courier New" panose="02070309020205020404" pitchFamily="49" charset="0"/>
                <a:cs typeface="Courier New" panose="02070309020205020404" pitchFamily="49" charset="0"/>
              </a:rPr>
              <a:t>prop=“value”.</a:t>
            </a: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Consider Parsley’s user choice (MDN, 2020b):</a:t>
            </a:r>
          </a:p>
          <a:p>
            <a:pPr marL="742950" lvl="1" indent="-285750">
              <a:buFont typeface="Arial" panose="020B0604020202020204" pitchFamily="34" charset="0"/>
              <a:buChar char="•"/>
            </a:pPr>
            <a:r>
              <a:rPr lang="en-US" dirty="0" smtClean="0">
                <a:cs typeface="Courier New" panose="02070309020205020404" pitchFamily="49" charset="0"/>
              </a:rPr>
              <a:t>read a lists of tasks.</a:t>
            </a:r>
          </a:p>
          <a:p>
            <a:pPr marL="742950" lvl="1" indent="-285750">
              <a:buFont typeface="Arial" panose="020B0604020202020204" pitchFamily="34" charset="0"/>
              <a:buChar char="•"/>
            </a:pPr>
            <a:r>
              <a:rPr lang="en-US" dirty="0">
                <a:cs typeface="Courier New" panose="02070309020205020404" pitchFamily="49" charset="0"/>
              </a:rPr>
              <a:t>a</a:t>
            </a:r>
            <a:r>
              <a:rPr lang="en-US" dirty="0" smtClean="0">
                <a:cs typeface="Courier New" panose="02070309020205020404" pitchFamily="49" charset="0"/>
              </a:rPr>
              <a:t>dd a tasks using the mouse/keyboard.</a:t>
            </a:r>
          </a:p>
          <a:p>
            <a:pPr marL="742950" lvl="1" indent="-285750">
              <a:buFont typeface="Arial" panose="020B0604020202020204" pitchFamily="34" charset="0"/>
              <a:buChar char="•"/>
            </a:pPr>
            <a:r>
              <a:rPr lang="en-US" dirty="0">
                <a:cs typeface="Courier New" panose="02070309020205020404" pitchFamily="49" charset="0"/>
              </a:rPr>
              <a:t>m</a:t>
            </a:r>
            <a:r>
              <a:rPr lang="en-US" dirty="0" smtClean="0">
                <a:cs typeface="Courier New" panose="02070309020205020404" pitchFamily="49" charset="0"/>
              </a:rPr>
              <a:t>ark any task as completed using mouse/keyboard.</a:t>
            </a:r>
          </a:p>
          <a:p>
            <a:pPr marL="742950" lvl="1" indent="-285750">
              <a:buFont typeface="Arial" panose="020B0604020202020204" pitchFamily="34" charset="0"/>
              <a:buChar char="•"/>
            </a:pPr>
            <a:r>
              <a:rPr lang="en-US" dirty="0" smtClean="0">
                <a:cs typeface="Courier New" panose="02070309020205020404" pitchFamily="49" charset="0"/>
              </a:rPr>
              <a:t>delete any task using mouse/keyboard. </a:t>
            </a:r>
          </a:p>
        </p:txBody>
      </p:sp>
    </p:spTree>
    <p:extLst>
      <p:ext uri="{BB962C8B-B14F-4D97-AF65-F5344CB8AC3E}">
        <p14:creationId xmlns:p14="http://schemas.microsoft.com/office/powerpoint/2010/main" val="185305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36595" y="533834"/>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1. The </a:t>
            </a:r>
            <a:r>
              <a:rPr lang="en-US" sz="1600" b="1" dirty="0" smtClean="0"/>
              <a:t>Main Container of To-Do Task Component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14919" y="1718853"/>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2. Input </a:t>
            </a:r>
            <a:r>
              <a:rPr lang="en-US" sz="1600" b="1" dirty="0" smtClean="0"/>
              <a:t>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14027" y="845431"/>
            <a:ext cx="622568" cy="22701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33" idx="3"/>
            <a:endCxn id="21" idx="1"/>
          </p:cNvCxnSpPr>
          <p:nvPr/>
        </p:nvCxnSpPr>
        <p:spPr>
          <a:xfrm>
            <a:off x="5136204" y="1919592"/>
            <a:ext cx="678715" cy="3378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3. To-Do </a:t>
            </a:r>
            <a:r>
              <a:rPr lang="en-US" sz="1600" b="1" dirty="0" smtClean="0"/>
              <a:t>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4. To-Do </a:t>
            </a:r>
            <a:r>
              <a:rPr lang="en-US" sz="1600" b="1" dirty="0" smtClean="0"/>
              <a:t>List Component: </a:t>
            </a:r>
          </a:p>
          <a:p>
            <a:pPr marL="285750" indent="-285750" algn="just">
              <a:buFont typeface="Arial" panose="020B0604020202020204" pitchFamily="34" charset="0"/>
              <a:buChar char="•"/>
            </a:pPr>
            <a:r>
              <a:rPr lang="en-US" sz="1600" dirty="0" smtClean="0"/>
              <a:t>The “Delete” property is an event handler that will be called when the item is clicked. The purpose is to delete a task when it is click.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3" y="5645469"/>
            <a:ext cx="6186791" cy="830997"/>
          </a:xfrm>
          <a:prstGeom prst="rect">
            <a:avLst/>
          </a:prstGeom>
          <a:solidFill>
            <a:schemeClr val="accent1">
              <a:lumMod val="40000"/>
              <a:lumOff val="60000"/>
            </a:schemeClr>
          </a:solidFill>
        </p:spPr>
        <p:txBody>
          <a:bodyPr wrap="square" rtlCol="0">
            <a:spAutoFit/>
          </a:bodyPr>
          <a:lstStyle/>
          <a:p>
            <a:r>
              <a:rPr lang="en-US" sz="1600" b="1" dirty="0" smtClean="0"/>
              <a:t>5. Completed </a:t>
            </a:r>
            <a:r>
              <a:rPr lang="en-US" sz="1600" b="1" dirty="0" smtClean="0"/>
              <a:t>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7" cy="1798347"/>
          </a:xfrm>
          <a:prstGeom prst="bentConnector3">
            <a:avLst>
              <a:gd name="adj1" fmla="val 10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46473" y="344792"/>
            <a:ext cx="10432150" cy="733898"/>
          </a:xfrm>
        </p:spPr>
        <p:txBody>
          <a:bodyPr>
            <a:normAutofit/>
          </a:bodyPr>
          <a:lstStyle/>
          <a:p>
            <a:r>
              <a:rPr lang="en-US" sz="4000" dirty="0" smtClean="0"/>
              <a:t>How Components Relates: A Visual Guide</a:t>
            </a:r>
            <a:endParaRPr lang="en-US" sz="4000" dirty="0"/>
          </a:p>
        </p:txBody>
      </p:sp>
      <p:sp>
        <p:nvSpPr>
          <p:cNvPr id="3" name="Rectangle 2"/>
          <p:cNvSpPr/>
          <p:nvPr/>
        </p:nvSpPr>
        <p:spPr>
          <a:xfrm>
            <a:off x="977030" y="1327758"/>
            <a:ext cx="4146115" cy="4885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42040" y="1835019"/>
            <a:ext cx="3043825" cy="369332"/>
          </a:xfrm>
          <a:prstGeom prst="rect">
            <a:avLst/>
          </a:prstGeom>
          <a:solidFill>
            <a:schemeClr val="accent1">
              <a:lumMod val="40000"/>
              <a:lumOff val="60000"/>
            </a:schemeClr>
          </a:solidFill>
        </p:spPr>
        <p:txBody>
          <a:bodyPr wrap="square" rtlCol="0">
            <a:spAutoFit/>
          </a:bodyPr>
          <a:lstStyle/>
          <a:p>
            <a:r>
              <a:rPr lang="en-US" dirty="0" smtClean="0"/>
              <a:t>1. Main Container Component</a:t>
            </a:r>
            <a:endParaRPr lang="en-US" dirty="0"/>
          </a:p>
        </p:txBody>
      </p:sp>
      <p:sp>
        <p:nvSpPr>
          <p:cNvPr id="8" name="TextBox 7"/>
          <p:cNvSpPr txBox="1"/>
          <p:nvPr/>
        </p:nvSpPr>
        <p:spPr>
          <a:xfrm>
            <a:off x="5642040" y="2420633"/>
            <a:ext cx="2575034" cy="646331"/>
          </a:xfrm>
          <a:prstGeom prst="rect">
            <a:avLst/>
          </a:prstGeom>
          <a:solidFill>
            <a:schemeClr val="bg1">
              <a:lumMod val="85000"/>
            </a:schemeClr>
          </a:solidFill>
        </p:spPr>
        <p:txBody>
          <a:bodyPr wrap="square" rtlCol="0">
            <a:spAutoFit/>
          </a:bodyPr>
          <a:lstStyle/>
          <a:p>
            <a:r>
              <a:rPr lang="en-US" dirty="0" smtClean="0"/>
              <a:t>User input task, followed by clicking add task. </a:t>
            </a:r>
            <a:endParaRPr lang="en-US" dirty="0"/>
          </a:p>
        </p:txBody>
      </p:sp>
      <p:sp>
        <p:nvSpPr>
          <p:cNvPr id="11" name="TextBox 10"/>
          <p:cNvSpPr txBox="1"/>
          <p:nvPr/>
        </p:nvSpPr>
        <p:spPr>
          <a:xfrm>
            <a:off x="9449953" y="1185351"/>
            <a:ext cx="2309587" cy="378709"/>
          </a:xfrm>
          <a:prstGeom prst="rect">
            <a:avLst/>
          </a:prstGeom>
          <a:solidFill>
            <a:schemeClr val="bg1">
              <a:lumMod val="85000"/>
            </a:schemeClr>
          </a:solidFill>
        </p:spPr>
        <p:txBody>
          <a:bodyPr wrap="square" rtlCol="0">
            <a:spAutoFit/>
          </a:bodyPr>
          <a:lstStyle/>
          <a:p>
            <a:r>
              <a:rPr lang="en-US" dirty="0" smtClean="0"/>
              <a:t>User accessed the app</a:t>
            </a:r>
            <a:endParaRPr lang="en-US" dirty="0"/>
          </a:p>
        </p:txBody>
      </p:sp>
      <p:sp>
        <p:nvSpPr>
          <p:cNvPr id="14" name="TextBox 13"/>
          <p:cNvSpPr txBox="1"/>
          <p:nvPr/>
        </p:nvSpPr>
        <p:spPr>
          <a:xfrm>
            <a:off x="10314119" y="1853764"/>
            <a:ext cx="951978" cy="369332"/>
          </a:xfrm>
          <a:prstGeom prst="rect">
            <a:avLst/>
          </a:prstGeom>
          <a:solidFill>
            <a:schemeClr val="bg1">
              <a:lumMod val="85000"/>
            </a:schemeClr>
          </a:solidFill>
          <a:ln>
            <a:noFill/>
          </a:ln>
        </p:spPr>
        <p:txBody>
          <a:bodyPr wrap="square" rtlCol="0">
            <a:spAutoFit/>
          </a:bodyPr>
          <a:lstStyle/>
          <a:p>
            <a:r>
              <a:rPr lang="en-US" dirty="0" smtClean="0"/>
              <a:t>loaded</a:t>
            </a:r>
            <a:endParaRPr lang="en-US" dirty="0"/>
          </a:p>
        </p:txBody>
      </p:sp>
      <p:cxnSp>
        <p:nvCxnSpPr>
          <p:cNvPr id="16" name="Straight Connector 15"/>
          <p:cNvCxnSpPr>
            <a:stCxn id="11" idx="2"/>
          </p:cNvCxnSpPr>
          <p:nvPr/>
        </p:nvCxnSpPr>
        <p:spPr>
          <a:xfrm flipH="1">
            <a:off x="10604746" y="1564060"/>
            <a:ext cx="1" cy="27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6" idx="3"/>
          </p:cNvCxnSpPr>
          <p:nvPr/>
        </p:nvCxnSpPr>
        <p:spPr>
          <a:xfrm flipH="1" flipV="1">
            <a:off x="8685865" y="2019685"/>
            <a:ext cx="1628254" cy="1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5134487" y="1699539"/>
            <a:ext cx="507555" cy="3201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89764" y="1835019"/>
            <a:ext cx="3920647" cy="117122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24" idx="3"/>
            <a:endCxn id="8" idx="1"/>
          </p:cNvCxnSpPr>
          <p:nvPr/>
        </p:nvCxnSpPr>
        <p:spPr>
          <a:xfrm>
            <a:off x="5010411" y="2420633"/>
            <a:ext cx="631629" cy="3231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26255" y="2420633"/>
            <a:ext cx="1533285" cy="646331"/>
          </a:xfrm>
          <a:prstGeom prst="rect">
            <a:avLst/>
          </a:prstGeom>
          <a:solidFill>
            <a:schemeClr val="accent1">
              <a:lumMod val="40000"/>
              <a:lumOff val="60000"/>
            </a:schemeClr>
          </a:solidFill>
        </p:spPr>
        <p:txBody>
          <a:bodyPr wrap="square" rtlCol="0">
            <a:spAutoFit/>
          </a:bodyPr>
          <a:lstStyle/>
          <a:p>
            <a:r>
              <a:rPr lang="en-US" dirty="0"/>
              <a:t>2</a:t>
            </a:r>
            <a:r>
              <a:rPr lang="en-US" dirty="0" smtClean="0"/>
              <a:t>. Input Form Component</a:t>
            </a:r>
            <a:endParaRPr lang="en-US" dirty="0"/>
          </a:p>
        </p:txBody>
      </p:sp>
      <p:sp>
        <p:nvSpPr>
          <p:cNvPr id="28" name="TextBox 27"/>
          <p:cNvSpPr txBox="1"/>
          <p:nvPr/>
        </p:nvSpPr>
        <p:spPr>
          <a:xfrm>
            <a:off x="8583225" y="2420633"/>
            <a:ext cx="1147066" cy="646331"/>
          </a:xfrm>
          <a:prstGeom prst="rect">
            <a:avLst/>
          </a:prstGeom>
          <a:solidFill>
            <a:schemeClr val="bg1">
              <a:lumMod val="85000"/>
            </a:schemeClr>
          </a:solidFill>
          <a:ln>
            <a:noFill/>
          </a:ln>
        </p:spPr>
        <p:txBody>
          <a:bodyPr wrap="square" rtlCol="0">
            <a:spAutoFit/>
          </a:bodyPr>
          <a:lstStyle/>
          <a:p>
            <a:r>
              <a:rPr lang="en-US" dirty="0" smtClean="0"/>
              <a:t>User data accepted</a:t>
            </a:r>
            <a:endParaRPr lang="en-US" dirty="0"/>
          </a:p>
        </p:txBody>
      </p:sp>
      <p:cxnSp>
        <p:nvCxnSpPr>
          <p:cNvPr id="30" name="Straight Connector 29"/>
          <p:cNvCxnSpPr>
            <a:stCxn id="8" idx="3"/>
            <a:endCxn id="28" idx="1"/>
          </p:cNvCxnSpPr>
          <p:nvPr/>
        </p:nvCxnSpPr>
        <p:spPr>
          <a:xfrm>
            <a:off x="8217074" y="2743799"/>
            <a:ext cx="366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3"/>
            <a:endCxn id="27" idx="1"/>
          </p:cNvCxnSpPr>
          <p:nvPr/>
        </p:nvCxnSpPr>
        <p:spPr>
          <a:xfrm>
            <a:off x="9730291" y="2743799"/>
            <a:ext cx="495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89764" y="3134435"/>
            <a:ext cx="3920647" cy="1875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236791" y="4013988"/>
            <a:ext cx="2131732" cy="369332"/>
          </a:xfrm>
          <a:prstGeom prst="rect">
            <a:avLst/>
          </a:prstGeom>
          <a:solidFill>
            <a:schemeClr val="accent1">
              <a:lumMod val="40000"/>
              <a:lumOff val="60000"/>
            </a:schemeClr>
          </a:solidFill>
          <a:ln>
            <a:noFill/>
          </a:ln>
        </p:spPr>
        <p:txBody>
          <a:bodyPr wrap="square" rtlCol="0">
            <a:spAutoFit/>
          </a:bodyPr>
          <a:lstStyle/>
          <a:p>
            <a:r>
              <a:rPr lang="en-US" dirty="0" smtClean="0"/>
              <a:t>3. To-Do Component</a:t>
            </a:r>
            <a:endParaRPr lang="en-US" dirty="0"/>
          </a:p>
        </p:txBody>
      </p:sp>
      <p:sp>
        <p:nvSpPr>
          <p:cNvPr id="36" name="TextBox 35"/>
          <p:cNvSpPr txBox="1"/>
          <p:nvPr/>
        </p:nvSpPr>
        <p:spPr>
          <a:xfrm>
            <a:off x="9077771" y="3403001"/>
            <a:ext cx="2547955" cy="369332"/>
          </a:xfrm>
          <a:prstGeom prst="rect">
            <a:avLst/>
          </a:prstGeom>
          <a:solidFill>
            <a:schemeClr val="bg1">
              <a:lumMod val="85000"/>
            </a:schemeClr>
          </a:solidFill>
        </p:spPr>
        <p:txBody>
          <a:bodyPr wrap="square" rtlCol="0">
            <a:spAutoFit/>
          </a:bodyPr>
          <a:lstStyle/>
          <a:p>
            <a:r>
              <a:rPr lang="en-US" dirty="0" smtClean="0"/>
              <a:t>Rendered user input data</a:t>
            </a:r>
            <a:endParaRPr lang="en-US" dirty="0"/>
          </a:p>
        </p:txBody>
      </p:sp>
      <p:cxnSp>
        <p:nvCxnSpPr>
          <p:cNvPr id="42" name="Straight Connector 41"/>
          <p:cNvCxnSpPr/>
          <p:nvPr/>
        </p:nvCxnSpPr>
        <p:spPr>
          <a:xfrm>
            <a:off x="5956351" y="-2292263"/>
            <a:ext cx="7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a:endCxn id="36" idx="0"/>
          </p:cNvCxnSpPr>
          <p:nvPr/>
        </p:nvCxnSpPr>
        <p:spPr>
          <a:xfrm rot="5400000">
            <a:off x="10504306" y="2914408"/>
            <a:ext cx="336037" cy="6411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21311" y="4434213"/>
            <a:ext cx="3770335" cy="4008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93271" y="3421747"/>
            <a:ext cx="2589954" cy="369332"/>
          </a:xfrm>
          <a:prstGeom prst="rect">
            <a:avLst/>
          </a:prstGeom>
          <a:solidFill>
            <a:schemeClr val="accent1">
              <a:lumMod val="40000"/>
              <a:lumOff val="60000"/>
            </a:schemeClr>
          </a:solidFill>
        </p:spPr>
        <p:txBody>
          <a:bodyPr wrap="square" rtlCol="0">
            <a:spAutoFit/>
          </a:bodyPr>
          <a:lstStyle/>
          <a:p>
            <a:r>
              <a:rPr lang="en-US" dirty="0" smtClean="0"/>
              <a:t>4. To-Do List Component</a:t>
            </a:r>
            <a:endParaRPr lang="en-US" dirty="0"/>
          </a:p>
        </p:txBody>
      </p:sp>
      <p:sp>
        <p:nvSpPr>
          <p:cNvPr id="69" name="Rectangle 68"/>
          <p:cNvSpPr/>
          <p:nvPr/>
        </p:nvSpPr>
        <p:spPr>
          <a:xfrm>
            <a:off x="1121311" y="4044891"/>
            <a:ext cx="3770335" cy="389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121311" y="3683101"/>
            <a:ext cx="3770335" cy="36179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Elbow Connector 78"/>
          <p:cNvCxnSpPr>
            <a:stCxn id="53" idx="1"/>
            <a:endCxn id="70" idx="0"/>
          </p:cNvCxnSpPr>
          <p:nvPr/>
        </p:nvCxnSpPr>
        <p:spPr>
          <a:xfrm rot="10800000" flipV="1">
            <a:off x="3006479" y="3606413"/>
            <a:ext cx="2986792" cy="76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36" idx="1"/>
            <a:endCxn id="53" idx="3"/>
          </p:cNvCxnSpPr>
          <p:nvPr/>
        </p:nvCxnSpPr>
        <p:spPr>
          <a:xfrm flipH="1">
            <a:off x="8583225" y="3587667"/>
            <a:ext cx="494546" cy="1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066797" y="4687245"/>
            <a:ext cx="2494644" cy="646331"/>
          </a:xfrm>
          <a:prstGeom prst="rect">
            <a:avLst/>
          </a:prstGeom>
          <a:solidFill>
            <a:schemeClr val="bg1">
              <a:lumMod val="85000"/>
            </a:schemeClr>
          </a:solidFill>
        </p:spPr>
        <p:txBody>
          <a:bodyPr wrap="square" rtlCol="0">
            <a:spAutoFit/>
          </a:bodyPr>
          <a:lstStyle/>
          <a:p>
            <a:r>
              <a:rPr lang="en-US" dirty="0" smtClean="0"/>
              <a:t>Show user their task is now rendered into a list</a:t>
            </a:r>
            <a:endParaRPr lang="en-US" dirty="0"/>
          </a:p>
        </p:txBody>
      </p:sp>
      <p:sp>
        <p:nvSpPr>
          <p:cNvPr id="143" name="TextBox 142"/>
          <p:cNvSpPr txBox="1"/>
          <p:nvPr/>
        </p:nvSpPr>
        <p:spPr>
          <a:xfrm>
            <a:off x="5993271" y="4137137"/>
            <a:ext cx="2616149" cy="646331"/>
          </a:xfrm>
          <a:prstGeom prst="rect">
            <a:avLst/>
          </a:prstGeom>
          <a:solidFill>
            <a:schemeClr val="bg1">
              <a:lumMod val="85000"/>
            </a:schemeClr>
          </a:solidFill>
        </p:spPr>
        <p:txBody>
          <a:bodyPr wrap="square" rtlCol="0">
            <a:spAutoFit/>
          </a:bodyPr>
          <a:lstStyle/>
          <a:p>
            <a:r>
              <a:rPr lang="en-US" dirty="0" smtClean="0"/>
              <a:t>Append the tasks input into a list</a:t>
            </a:r>
            <a:endParaRPr lang="en-US" dirty="0"/>
          </a:p>
        </p:txBody>
      </p:sp>
      <p:cxnSp>
        <p:nvCxnSpPr>
          <p:cNvPr id="147" name="Straight Arrow Connector 146"/>
          <p:cNvCxnSpPr>
            <a:stCxn id="143" idx="3"/>
            <a:endCxn id="35" idx="1"/>
          </p:cNvCxnSpPr>
          <p:nvPr/>
        </p:nvCxnSpPr>
        <p:spPr>
          <a:xfrm flipV="1">
            <a:off x="8609420" y="4198654"/>
            <a:ext cx="627371" cy="261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35" idx="2"/>
            <a:endCxn id="141" idx="0"/>
          </p:cNvCxnSpPr>
          <p:nvPr/>
        </p:nvCxnSpPr>
        <p:spPr>
          <a:xfrm>
            <a:off x="10302657" y="4383320"/>
            <a:ext cx="11462" cy="303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53" idx="2"/>
            <a:endCxn id="143" idx="0"/>
          </p:cNvCxnSpPr>
          <p:nvPr/>
        </p:nvCxnSpPr>
        <p:spPr>
          <a:xfrm>
            <a:off x="7288248" y="3791079"/>
            <a:ext cx="13098" cy="34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41" idx="1"/>
          </p:cNvCxnSpPr>
          <p:nvPr/>
        </p:nvCxnSpPr>
        <p:spPr>
          <a:xfrm rot="10800000">
            <a:off x="5010411" y="4193441"/>
            <a:ext cx="4056386" cy="816971"/>
          </a:xfrm>
          <a:prstGeom prst="bentConnector3">
            <a:avLst>
              <a:gd name="adj1" fmla="val 80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1121311" y="4500355"/>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995800" y="5103140"/>
            <a:ext cx="2616149" cy="923330"/>
          </a:xfrm>
          <a:prstGeom prst="rect">
            <a:avLst/>
          </a:prstGeom>
          <a:solidFill>
            <a:schemeClr val="bg1">
              <a:lumMod val="85000"/>
            </a:schemeClr>
          </a:solidFill>
        </p:spPr>
        <p:txBody>
          <a:bodyPr wrap="square" rtlCol="0">
            <a:spAutoFit/>
          </a:bodyPr>
          <a:lstStyle/>
          <a:p>
            <a:r>
              <a:rPr lang="en-US" dirty="0" smtClean="0"/>
              <a:t>Receive user input regarding checked box to indicate completed task</a:t>
            </a:r>
            <a:endParaRPr lang="en-US" dirty="0"/>
          </a:p>
        </p:txBody>
      </p:sp>
      <p:sp>
        <p:nvSpPr>
          <p:cNvPr id="194" name="Rectangle 193"/>
          <p:cNvSpPr/>
          <p:nvPr/>
        </p:nvSpPr>
        <p:spPr>
          <a:xfrm>
            <a:off x="1121311" y="4121052"/>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Elbow Connector 197"/>
          <p:cNvCxnSpPr>
            <a:stCxn id="190" idx="3"/>
            <a:endCxn id="192" idx="1"/>
          </p:cNvCxnSpPr>
          <p:nvPr/>
        </p:nvCxnSpPr>
        <p:spPr>
          <a:xfrm>
            <a:off x="3006478" y="4642579"/>
            <a:ext cx="2989322" cy="922226"/>
          </a:xfrm>
          <a:prstGeom prst="bentConnector3">
            <a:avLst>
              <a:gd name="adj1" fmla="val 182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9331860" y="5925322"/>
            <a:ext cx="1466410" cy="646331"/>
          </a:xfrm>
          <a:prstGeom prst="rect">
            <a:avLst/>
          </a:prstGeom>
          <a:solidFill>
            <a:schemeClr val="accent1">
              <a:lumMod val="40000"/>
              <a:lumOff val="60000"/>
            </a:schemeClr>
          </a:solidFill>
          <a:ln>
            <a:noFill/>
          </a:ln>
        </p:spPr>
        <p:txBody>
          <a:bodyPr wrap="square" rtlCol="0">
            <a:spAutoFit/>
          </a:bodyPr>
          <a:lstStyle/>
          <a:p>
            <a:r>
              <a:rPr lang="en-US" dirty="0"/>
              <a:t>5</a:t>
            </a:r>
            <a:r>
              <a:rPr lang="en-US" dirty="0" smtClean="0"/>
              <a:t>. Completed Component</a:t>
            </a:r>
            <a:endParaRPr lang="en-US" dirty="0"/>
          </a:p>
        </p:txBody>
      </p:sp>
      <p:cxnSp>
        <p:nvCxnSpPr>
          <p:cNvPr id="207" name="Elbow Connector 206"/>
          <p:cNvCxnSpPr>
            <a:stCxn id="192" idx="3"/>
            <a:endCxn id="205" idx="0"/>
          </p:cNvCxnSpPr>
          <p:nvPr/>
        </p:nvCxnSpPr>
        <p:spPr>
          <a:xfrm>
            <a:off x="8611949" y="5564805"/>
            <a:ext cx="1453116" cy="3605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205" idx="1"/>
            <a:endCxn id="194" idx="1"/>
          </p:cNvCxnSpPr>
          <p:nvPr/>
        </p:nvCxnSpPr>
        <p:spPr>
          <a:xfrm rot="10800000">
            <a:off x="1121312" y="4263277"/>
            <a:ext cx="8210549" cy="2074763"/>
          </a:xfrm>
          <a:prstGeom prst="bentConnector3">
            <a:avLst>
              <a:gd name="adj1" fmla="val 1027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7112000" y="-1320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t>Initialize </a:t>
            </a: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start.</a:t>
            </a:r>
          </a:p>
          <a:p>
            <a:pPr marL="514350" indent="-514350">
              <a:buAutoNum type="arabicPeriod"/>
            </a:pPr>
            <a:r>
              <a:rPr lang="en-US" sz="2000" dirty="0" smtClean="0">
                <a:cs typeface="Courier New" panose="02070309020205020404" pitchFamily="49" charset="0"/>
              </a:rPr>
              <a:t>Review app.js and understand </a:t>
            </a:r>
            <a:r>
              <a:rPr lang="en-US" sz="2000" dirty="0" smtClean="0">
                <a:latin typeface="Courier New" panose="02070309020205020404" pitchFamily="49" charset="0"/>
                <a:cs typeface="Courier New" panose="02070309020205020404" pitchFamily="49" charset="0"/>
              </a:rPr>
              <a:t>import</a:t>
            </a:r>
            <a:r>
              <a:rPr lang="en-US" sz="2000" dirty="0" smtClean="0">
                <a:cs typeface="Courier New" panose="02070309020205020404" pitchFamily="49" charset="0"/>
              </a:rPr>
              <a:t> statements, app component in the middle, </a:t>
            </a:r>
            <a:r>
              <a:rPr lang="en-US" sz="2000" dirty="0" smtClean="0">
                <a:latin typeface="Courier New" panose="02070309020205020404" pitchFamily="49" charset="0"/>
                <a:cs typeface="Courier New" panose="02070309020205020404" pitchFamily="49" charset="0"/>
              </a:rPr>
              <a:t>export</a:t>
            </a:r>
            <a:r>
              <a:rPr lang="en-US" sz="2000" dirty="0" smtClean="0">
                <a:cs typeface="Courier New" panose="02070309020205020404" pitchFamily="49" charset="0"/>
              </a:rPr>
              <a:t> statement at the bottom. </a:t>
            </a:r>
          </a:p>
          <a:p>
            <a:pPr marL="514350" indent="-514350">
              <a:buAutoNum type="arabicPeriod"/>
            </a:pPr>
            <a:r>
              <a:rPr lang="en-US" sz="2000" dirty="0" smtClean="0">
                <a:cs typeface="Courier New" panose="02070309020205020404" pitchFamily="49" charset="0"/>
              </a:rPr>
              <a:t>Pre-project house keeping. Remove </a:t>
            </a:r>
            <a:r>
              <a:rPr lang="en-US" sz="2000" dirty="0" smtClean="0">
                <a:latin typeface="Courier New" panose="02070309020205020404" pitchFamily="49" charset="0"/>
                <a:cs typeface="Courier New" panose="02070309020205020404" pitchFamily="49" charset="0"/>
              </a:rPr>
              <a:t>App.test.js </a:t>
            </a:r>
            <a:r>
              <a:rPr lang="en-US" sz="2000" dirty="0" err="1">
                <a:latin typeface="Courier New" panose="02070309020205020404" pitchFamily="49" charset="0"/>
                <a:cs typeface="Courier New" panose="02070309020205020404" pitchFamily="49" charset="0"/>
              </a:rPr>
              <a:t>logo.svg</a:t>
            </a:r>
            <a:r>
              <a:rPr lang="en-US" sz="2000" dirty="0">
                <a:latin typeface="Courier New" panose="02070309020205020404" pitchFamily="49" charset="0"/>
                <a:cs typeface="Courier New" panose="02070309020205020404" pitchFamily="49" charset="0"/>
              </a:rPr>
              <a:t> serviceWorker.js </a:t>
            </a:r>
            <a:r>
              <a:rPr lang="en-US" sz="2000" dirty="0" smtClean="0">
                <a:latin typeface="Courier New" panose="02070309020205020404" pitchFamily="49" charset="0"/>
                <a:cs typeface="Courier New" panose="02070309020205020404" pitchFamily="49" charset="0"/>
              </a:rPr>
              <a:t>setupTests.js </a:t>
            </a:r>
            <a:r>
              <a:rPr lang="en-US" sz="2000" dirty="0" smtClean="0">
                <a:cs typeface="Courier New" panose="02070309020205020404" pitchFamily="49" charset="0"/>
              </a:rPr>
              <a:t>because </a:t>
            </a:r>
            <a:r>
              <a:rPr lang="en-US" sz="2000" dirty="0" smtClean="0">
                <a:cs typeface="Courier New" panose="02070309020205020404" pitchFamily="49" charset="0"/>
              </a:rPr>
              <a:t>we are not doing any </a:t>
            </a:r>
            <a:r>
              <a:rPr lang="en-US" sz="2000" dirty="0" smtClean="0">
                <a:cs typeface="Courier New" panose="02070309020205020404" pitchFamily="49" charset="0"/>
              </a:rPr>
              <a:t>testing. Additionally, we also removed the unrelated links to styles sheet and script sheet.</a:t>
            </a:r>
          </a:p>
          <a:p>
            <a:pPr marL="514350" indent="-514350">
              <a:buAutoNum type="arabicPeriod"/>
            </a:pPr>
            <a:r>
              <a:rPr lang="en-US" sz="2000" dirty="0" smtClean="0">
                <a:cs typeface="Courier New" panose="02070309020205020404" pitchFamily="49" charset="0"/>
              </a:rPr>
              <a:t>Assume the design department has handed in their stylesheet index.css sheet in time for me to append the </a:t>
            </a:r>
            <a:r>
              <a:rPr lang="en-US" sz="2000" dirty="0" smtClean="0">
                <a:latin typeface="Courier New" panose="02070309020205020404" pitchFamily="49" charset="0"/>
                <a:cs typeface="Courier New" panose="02070309020205020404" pitchFamily="49" charset="0"/>
              </a:rPr>
              <a:t>index.css </a:t>
            </a:r>
            <a:r>
              <a:rPr lang="en-US" sz="2000" dirty="0" smtClean="0">
                <a:cs typeface="Courier New" panose="02070309020205020404" pitchFamily="49" charset="0"/>
              </a:rPr>
              <a:t>to </a:t>
            </a:r>
            <a:r>
              <a:rPr lang="en-US" sz="2000" dirty="0" smtClean="0">
                <a:latin typeface="Courier New" panose="02070309020205020404" pitchFamily="49" charset="0"/>
                <a:cs typeface="Courier New" panose="02070309020205020404" pitchFamily="49" charset="0"/>
              </a:rPr>
              <a:t>index.js</a:t>
            </a:r>
            <a:r>
              <a:rPr lang="en-US" sz="2000" dirty="0" smtClean="0">
                <a:cs typeface="Courier New" panose="02070309020205020404" pitchFamily="49" charset="0"/>
              </a:rPr>
              <a:t>. </a:t>
            </a:r>
            <a:endParaRPr lang="en-US" sz="2000" dirty="0" smtClean="0">
              <a:cs typeface="Courier New" panose="02070309020205020404" pitchFamily="49" charset="0"/>
            </a:endParaRPr>
          </a:p>
          <a:p>
            <a:pPr marL="514350" indent="-514350">
              <a:buAutoNum type="arabicPeriod"/>
            </a:pPr>
            <a:r>
              <a:rPr lang="en-US" sz="2000" dirty="0" smtClean="0">
                <a:cs typeface="Courier New" panose="02070309020205020404" pitchFamily="49" charset="0"/>
              </a:rPr>
              <a:t>Make component folder to store all the components we are making for </a:t>
            </a:r>
            <a:r>
              <a:rPr lang="en-US" sz="2000" b="1" dirty="0"/>
              <a:t>1. The Main Container of To-Do Task </a:t>
            </a:r>
            <a:r>
              <a:rPr lang="en-US" sz="2000" b="1" dirty="0" smtClean="0"/>
              <a:t>Component, </a:t>
            </a:r>
            <a:r>
              <a:rPr lang="en-US" sz="2000" b="1" dirty="0"/>
              <a:t>2. Input Form </a:t>
            </a:r>
            <a:r>
              <a:rPr lang="en-US" sz="2000" b="1" dirty="0" smtClean="0"/>
              <a:t>Component, </a:t>
            </a:r>
            <a:r>
              <a:rPr lang="en-US" sz="2000" b="1" dirty="0"/>
              <a:t>3. To-Do </a:t>
            </a:r>
            <a:r>
              <a:rPr lang="en-US" sz="2000" b="1" dirty="0" smtClean="0"/>
              <a:t>Component, </a:t>
            </a:r>
            <a:r>
              <a:rPr lang="en-US" sz="2000" b="1" dirty="0"/>
              <a:t>4. To-Do List </a:t>
            </a:r>
            <a:r>
              <a:rPr lang="en-US" sz="2000" b="1" dirty="0" smtClean="0"/>
              <a:t>Component, </a:t>
            </a:r>
            <a:r>
              <a:rPr lang="en-US" sz="2000" dirty="0" smtClean="0"/>
              <a:t>and</a:t>
            </a:r>
            <a:r>
              <a:rPr lang="en-US" sz="2000" b="1" dirty="0" smtClean="0"/>
              <a:t> </a:t>
            </a:r>
            <a:r>
              <a:rPr lang="en-US" sz="2000" b="1" dirty="0"/>
              <a:t>5. Completed </a:t>
            </a:r>
            <a:r>
              <a:rPr lang="en-US" sz="2000" b="1" dirty="0" smtClean="0"/>
              <a:t>Component. </a:t>
            </a: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will Function</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1</a:t>
            </a:r>
            <a:r>
              <a:rPr lang="en-US" sz="3600" dirty="0" smtClean="0"/>
              <a:t>: </a:t>
            </a:r>
            <a:r>
              <a:rPr lang="en-US" sz="3600" dirty="0"/>
              <a:t>The Main Container of To-Do Task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9" name="Rectangle 8"/>
          <p:cNvSpPr/>
          <p:nvPr/>
        </p:nvSpPr>
        <p:spPr>
          <a:xfrm>
            <a:off x="610962" y="475989"/>
            <a:ext cx="4045907" cy="46145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flipV="1">
            <a:off x="4624105" y="819124"/>
            <a:ext cx="395028" cy="1964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1897" y="1578279"/>
            <a:ext cx="6459522" cy="5078313"/>
          </a:xfrm>
          <a:prstGeom prst="rect">
            <a:avLst/>
          </a:prstGeom>
          <a:noFill/>
        </p:spPr>
        <p:txBody>
          <a:bodyPr wrap="square" rtlCol="0">
            <a:spAutoFit/>
          </a:bodyPr>
          <a:lstStyle/>
          <a:p>
            <a:r>
              <a:rPr lang="en-US" dirty="0" smtClean="0"/>
              <a:t>Create a skeleton</a:t>
            </a:r>
            <a:r>
              <a:rPr lang="en-US" dirty="0" smtClean="0">
                <a:latin typeface="Courier New" panose="02070309020205020404" pitchFamily="49" charset="0"/>
                <a:cs typeface="Courier New" panose="02070309020205020404" pitchFamily="49" charset="0"/>
              </a:rPr>
              <a:t> App(function</a:t>
            </a:r>
            <a:r>
              <a:rPr lang="en-US" dirty="0" smtClean="0"/>
              <a:t>)  and paste to the App.js that creates the:</a:t>
            </a:r>
          </a:p>
          <a:p>
            <a:pPr marL="800100" lvl="1" indent="-342900">
              <a:buFont typeface="+mj-lt"/>
              <a:buAutoNum type="alphaLcParenR"/>
            </a:pPr>
            <a:r>
              <a:rPr lang="en-US" dirty="0" smtClean="0"/>
              <a:t>Title: Parsley’s To Do List</a:t>
            </a:r>
          </a:p>
          <a:p>
            <a:pPr marL="800100" lvl="1" indent="-342900">
              <a:buFont typeface="+mj-lt"/>
              <a:buAutoNum type="alphaLcParenR"/>
            </a:pPr>
            <a:r>
              <a:rPr lang="en-US" dirty="0" smtClean="0"/>
              <a:t>Input Form:  create </a:t>
            </a:r>
            <a:r>
              <a:rPr lang="en-US" dirty="0" smtClean="0">
                <a:latin typeface="Courier New" panose="02070309020205020404" pitchFamily="49" charset="0"/>
                <a:cs typeface="Courier New" panose="02070309020205020404" pitchFamily="49" charset="0"/>
              </a:rPr>
              <a:t>&lt;form&gt; </a:t>
            </a:r>
            <a:r>
              <a:rPr lang="en-US" dirty="0" smtClean="0"/>
              <a:t>element to make a skeleton of an input form user can type.</a:t>
            </a:r>
          </a:p>
          <a:p>
            <a:pPr marL="800100" lvl="1" indent="-342900">
              <a:buFont typeface="+mj-lt"/>
              <a:buAutoNum type="alphaLcParenR"/>
            </a:pPr>
            <a:r>
              <a:rPr lang="en-US" dirty="0" smtClean="0"/>
              <a:t>Button: create a button </a:t>
            </a:r>
            <a:r>
              <a:rPr lang="en-US" dirty="0" smtClean="0">
                <a:latin typeface="Courier New" panose="02070309020205020404" pitchFamily="49" charset="0"/>
                <a:cs typeface="Courier New" panose="02070309020205020404" pitchFamily="49" charset="0"/>
              </a:rPr>
              <a:t>type=“submit”.</a:t>
            </a:r>
          </a:p>
          <a:p>
            <a:pPr marL="800100" lvl="1" indent="-342900">
              <a:buFont typeface="+mj-lt"/>
              <a:buAutoNum type="alphaLcParenR"/>
            </a:pPr>
            <a:r>
              <a:rPr lang="en-US" dirty="0" smtClean="0">
                <a:cs typeface="Arial" panose="020B0604020202020204" pitchFamily="34" charset="0"/>
              </a:rPr>
              <a:t>Create three unordered list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dirty="0" smtClean="0">
                <a:cs typeface="Arial" panose="020B0604020202020204" pitchFamily="34" charset="0"/>
              </a:rPr>
              <a:t>and </a:t>
            </a:r>
            <a:r>
              <a:rPr lang="en-US" dirty="0" smtClean="0">
                <a:latin typeface="Courier New" panose="02070309020205020404" pitchFamily="49" charset="0"/>
                <a:cs typeface="Courier New" panose="02070309020205020404" pitchFamily="49" charset="0"/>
              </a:rPr>
              <a:t>&lt;li&gt; </a:t>
            </a:r>
            <a:r>
              <a:rPr lang="en-US" dirty="0" smtClean="0">
                <a:cs typeface="Arial" panose="020B0604020202020204" pitchFamily="34" charset="0"/>
              </a:rPr>
              <a:t>as shown as eat, sleep, and watch birds</a:t>
            </a:r>
            <a:r>
              <a:rPr lang="en-US" dirty="0" smtClean="0">
                <a:latin typeface="Arial" panose="020B0604020202020204" pitchFamily="34" charset="0"/>
                <a:cs typeface="Arial" panose="020B0604020202020204" pitchFamily="34" charset="0"/>
              </a:rPr>
              <a:t>. </a:t>
            </a:r>
          </a:p>
          <a:p>
            <a:pPr marL="800100" lvl="1" indent="-342900">
              <a:buFont typeface="+mj-lt"/>
              <a:buAutoNum type="alphaLcParenR"/>
            </a:pPr>
            <a:r>
              <a:rPr lang="en-US" dirty="0" smtClean="0">
                <a:cs typeface="Arial" panose="020B0604020202020204" pitchFamily="34" charset="0"/>
              </a:rPr>
              <a:t>Check box is represented by </a:t>
            </a:r>
            <a:r>
              <a:rPr lang="en-US" dirty="0">
                <a:cs typeface="Arial" panose="020B0604020202020204" pitchFamily="34"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type="checkbox" </a:t>
            </a:r>
            <a:r>
              <a:rPr lang="en-US" dirty="0" err="1">
                <a:latin typeface="Courier New" panose="02070309020205020404" pitchFamily="49" charset="0"/>
                <a:cs typeface="Courier New" panose="02070309020205020404" pitchFamily="49" charset="0"/>
              </a:rPr>
              <a:t>defaultChecked</a:t>
            </a:r>
            <a:r>
              <a:rPr lang="en-US" dirty="0">
                <a:latin typeface="Courier New" panose="02070309020205020404" pitchFamily="49" charset="0"/>
                <a:cs typeface="Courier New" panose="02070309020205020404" pitchFamily="49" charset="0"/>
              </a:rPr>
              <a:t>={true} /&gt;</a:t>
            </a:r>
          </a:p>
          <a:p>
            <a:pPr marL="800100" lvl="1" indent="-342900">
              <a:buFont typeface="+mj-lt"/>
              <a:buAutoNum type="alphaLcParenR"/>
            </a:pPr>
            <a:r>
              <a:rPr lang="en-US" dirty="0" smtClean="0">
                <a:cs typeface="Arial" panose="020B0604020202020204" pitchFamily="34" charset="0"/>
              </a:rPr>
              <a:t>Delete button is represented with a button element to remove the specific listed task. </a:t>
            </a:r>
            <a:endParaRPr lang="en-US" dirty="0">
              <a:cs typeface="Arial" panose="020B0604020202020204" pitchFamily="34" charset="0"/>
            </a:endParaRPr>
          </a:p>
          <a:p>
            <a:pPr lvl="1"/>
            <a:endParaRPr lang="en-US" dirty="0">
              <a:cs typeface="Arial" panose="020B0604020202020204" pitchFamily="34" charset="0"/>
            </a:endParaRPr>
          </a:p>
          <a:p>
            <a:r>
              <a:rPr lang="en-US" dirty="0" smtClean="0">
                <a:cs typeface="Arial" panose="020B0604020202020204" pitchFamily="34" charset="0"/>
              </a:rPr>
              <a:t>Now App.js component is completed and can be re-used by changing the JSX.</a:t>
            </a:r>
          </a:p>
          <a:p>
            <a:r>
              <a:rPr lang="en-US" i="1" dirty="0" smtClean="0">
                <a:solidFill>
                  <a:schemeClr val="bg1">
                    <a:lumMod val="50000"/>
                  </a:schemeClr>
                </a:solidFill>
                <a:cs typeface="Arial" panose="020B0604020202020204" pitchFamily="34" charset="0"/>
              </a:rPr>
              <a:t>*Special note, there is accessibility features available for JSX and it starts with</a:t>
            </a:r>
            <a:r>
              <a:rPr lang="en-US" i="1" dirty="0" smtClean="0">
                <a:solidFill>
                  <a:schemeClr val="bg1">
                    <a:lumMod val="50000"/>
                  </a:schemeClr>
                </a:solidFill>
                <a:latin typeface="Courier New" panose="02070309020205020404" pitchFamily="49" charset="0"/>
                <a:cs typeface="Courier New" panose="02070309020205020404" pitchFamily="49" charset="0"/>
              </a:rPr>
              <a:t> aria </a:t>
            </a:r>
            <a:r>
              <a:rPr lang="en-US" i="1" dirty="0" smtClean="0">
                <a:solidFill>
                  <a:schemeClr val="bg1">
                    <a:lumMod val="50000"/>
                  </a:schemeClr>
                </a:solidFill>
                <a:cs typeface="Arial" panose="020B0604020202020204" pitchFamily="34" charset="0"/>
              </a:rPr>
              <a:t>(MDN, 2020b)</a:t>
            </a:r>
            <a:endParaRPr lang="en-US" i="1" dirty="0">
              <a:solidFill>
                <a:schemeClr val="bg1">
                  <a:lumMod val="50000"/>
                </a:schemeClr>
              </a:solidFill>
              <a:cs typeface="Arial" panose="020B0604020202020204" pitchFamily="34" charset="0"/>
            </a:endParaRPr>
          </a:p>
        </p:txBody>
      </p:sp>
    </p:spTree>
    <p:extLst>
      <p:ext uri="{BB962C8B-B14F-4D97-AF65-F5344CB8AC3E}">
        <p14:creationId xmlns:p14="http://schemas.microsoft.com/office/powerpoint/2010/main" val="11612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928706"/>
          </a:xfrm>
          <a:solidFill>
            <a:schemeClr val="accent1">
              <a:lumMod val="40000"/>
              <a:lumOff val="60000"/>
            </a:schemeClr>
          </a:solidFill>
        </p:spPr>
        <p:txBody>
          <a:bodyPr>
            <a:normAutofit fontScale="90000"/>
          </a:bodyPr>
          <a:lstStyle/>
          <a:p>
            <a:r>
              <a:rPr lang="en-US" sz="3600" dirty="0" smtClean="0"/>
              <a:t>Step 2: </a:t>
            </a:r>
            <a:r>
              <a:rPr lang="en-US" sz="3600" dirty="0"/>
              <a:t>Input Form </a:t>
            </a:r>
            <a:r>
              <a:rPr lang="en-US" sz="3600" dirty="0" smtClean="0"/>
              <a:t>Component (MDN, 2020b)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461329"/>
            <a:ext cx="6603480" cy="646331"/>
          </a:xfrm>
          <a:prstGeom prst="rect">
            <a:avLst/>
          </a:prstGeom>
          <a:noFill/>
        </p:spPr>
        <p:txBody>
          <a:bodyPr wrap="square" rtlCol="0">
            <a:spAutoFit/>
          </a:bodyPr>
          <a:lstStyle/>
          <a:p>
            <a:pPr marL="342900" indent="-342900">
              <a:buAutoNum type="arabicPeriod"/>
            </a:pPr>
            <a:r>
              <a:rPr lang="en-US" dirty="0" smtClean="0"/>
              <a:t>User </a:t>
            </a:r>
            <a:r>
              <a:rPr lang="en-US" dirty="0" err="1" smtClean="0"/>
              <a:t>nput</a:t>
            </a:r>
            <a:r>
              <a:rPr lang="en-US" dirty="0" smtClean="0"/>
              <a:t> task such as “eat”, “sleep”, “grooming”, etc. </a:t>
            </a:r>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681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React To-Do Planning Assignment</vt:lpstr>
      <vt:lpstr>PowerPoint Presentation</vt:lpstr>
      <vt:lpstr>How Components Relates: A Visual Guide</vt:lpstr>
      <vt:lpstr>Initializing my To-Do app (MDN, 2020b).</vt:lpstr>
      <vt:lpstr>How Each Components will Function</vt:lpstr>
      <vt:lpstr>Step 1: The Main Container of To-Do Task (MDN, 2020b).</vt:lpstr>
      <vt:lpstr>Step 2: Input Form Component (MDN, 2020b)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78</cp:revision>
  <dcterms:created xsi:type="dcterms:W3CDTF">2020-07-25T18:45:06Z</dcterms:created>
  <dcterms:modified xsi:type="dcterms:W3CDTF">2020-07-26T04:57:41Z</dcterms:modified>
</cp:coreProperties>
</file>