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63" r:id="rId6"/>
    <p:sldId id="259" r:id="rId7"/>
    <p:sldId id="266" r:id="rId8"/>
    <p:sldId id="265" r:id="rId9"/>
    <p:sldId id="262"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4" autoAdjust="0"/>
  </p:normalViewPr>
  <p:slideViewPr>
    <p:cSldViewPr snapToGrid="0">
      <p:cViewPr varScale="1">
        <p:scale>
          <a:sx n="112" d="100"/>
          <a:sy n="112" d="100"/>
        </p:scale>
        <p:origin x="54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57940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05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18290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49921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40D1A2-F279-4CFB-A54D-D545C0507DCD}"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71889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40D1A2-F279-4CFB-A54D-D545C0507DCD}"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06369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40D1A2-F279-4CFB-A54D-D545C0507DCD}" type="datetimeFigureOut">
              <a:rPr lang="en-US" smtClean="0"/>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29052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40D1A2-F279-4CFB-A54D-D545C0507DCD}" type="datetimeFigureOut">
              <a:rPr lang="en-US" smtClean="0"/>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80852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0D1A2-F279-4CFB-A54D-D545C0507DCD}" type="datetimeFigureOut">
              <a:rPr lang="en-US" smtClean="0"/>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64601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336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9241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D1A2-F279-4CFB-A54D-D545C0507DCD}" type="datetimeFigureOut">
              <a:rPr lang="en-US" smtClean="0"/>
              <a:t>7/26/2020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BA549-5244-48D9-AE71-9B58FAF71542}" type="slidenum">
              <a:rPr lang="en-US" smtClean="0"/>
              <a:t>‹#›</a:t>
            </a:fld>
            <a:endParaRPr lang="en-US"/>
          </a:p>
        </p:txBody>
      </p:sp>
    </p:spTree>
    <p:extLst>
      <p:ext uri="{BB962C8B-B14F-4D97-AF65-F5344CB8AC3E}">
        <p14:creationId xmlns:p14="http://schemas.microsoft.com/office/powerpoint/2010/main" val="29276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47" y="1199570"/>
            <a:ext cx="4441942" cy="5328852"/>
          </a:xfrm>
          <a:prstGeom prst="rect">
            <a:avLst/>
          </a:prstGeom>
        </p:spPr>
      </p:pic>
      <p:sp>
        <p:nvSpPr>
          <p:cNvPr id="5" name="Title 4"/>
          <p:cNvSpPr>
            <a:spLocks noGrp="1"/>
          </p:cNvSpPr>
          <p:nvPr>
            <p:ph type="ctrTitle"/>
          </p:nvPr>
        </p:nvSpPr>
        <p:spPr>
          <a:xfrm>
            <a:off x="833947" y="317832"/>
            <a:ext cx="10432150" cy="733898"/>
          </a:xfrm>
        </p:spPr>
        <p:txBody>
          <a:bodyPr>
            <a:normAutofit/>
          </a:bodyPr>
          <a:lstStyle/>
          <a:p>
            <a:r>
              <a:rPr lang="en-US" sz="4000" dirty="0" smtClean="0"/>
              <a:t>React To-Do Planning Assignment</a:t>
            </a:r>
            <a:endParaRPr lang="en-US" sz="4000" dirty="0"/>
          </a:p>
        </p:txBody>
      </p:sp>
      <p:sp>
        <p:nvSpPr>
          <p:cNvPr id="2" name="TextBox 1"/>
          <p:cNvSpPr txBox="1"/>
          <p:nvPr/>
        </p:nvSpPr>
        <p:spPr>
          <a:xfrm>
            <a:off x="5512280" y="1199570"/>
            <a:ext cx="5753817"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React, a </a:t>
            </a:r>
            <a:r>
              <a:rPr lang="en-US" b="1" dirty="0" smtClean="0"/>
              <a:t>component </a:t>
            </a:r>
            <a:r>
              <a:rPr lang="en-US" dirty="0" smtClean="0"/>
              <a:t>is a reusable module that renders a part of our app (MDN, 2020b).</a:t>
            </a:r>
          </a:p>
          <a:p>
            <a:pPr marL="285750" indent="-285750">
              <a:buFont typeface="Arial" panose="020B0604020202020204" pitchFamily="34" charset="0"/>
              <a:buChar char="•"/>
            </a:pPr>
            <a:r>
              <a:rPr lang="en-US" dirty="0" smtClean="0"/>
              <a:t>A </a:t>
            </a:r>
            <a:r>
              <a:rPr lang="en-US" b="1" dirty="0" smtClean="0"/>
              <a:t>prop</a:t>
            </a:r>
            <a:r>
              <a:rPr lang="en-US" dirty="0" smtClean="0"/>
              <a:t> is any data passed into a React component (MDN, 2020b). </a:t>
            </a:r>
          </a:p>
          <a:p>
            <a:pPr marL="742950" lvl="1" indent="-285750">
              <a:buFont typeface="Arial" panose="020B0604020202020204" pitchFamily="34" charset="0"/>
              <a:buChar char="•"/>
            </a:pPr>
            <a:r>
              <a:rPr lang="en-US" b="1" dirty="0" smtClean="0"/>
              <a:t>Props</a:t>
            </a:r>
            <a:r>
              <a:rPr lang="en-US" dirty="0" smtClean="0"/>
              <a:t> are written inside component calls, and use the same syntax as HTML attributes – </a:t>
            </a:r>
            <a:r>
              <a:rPr lang="en-US" dirty="0" smtClean="0">
                <a:latin typeface="Courier New" panose="02070309020205020404" pitchFamily="49" charset="0"/>
                <a:cs typeface="Courier New" panose="02070309020205020404" pitchFamily="49" charset="0"/>
              </a:rPr>
              <a:t>prop=“value”.</a:t>
            </a:r>
            <a:endParaRPr lang="en-US"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smtClean="0">
                <a:cs typeface="Courier New" panose="02070309020205020404" pitchFamily="49" charset="0"/>
              </a:rPr>
              <a:t>Consider Parsley’s user choice (MDN, 2020b):</a:t>
            </a:r>
          </a:p>
          <a:p>
            <a:pPr marL="742950" lvl="1" indent="-285750">
              <a:buFont typeface="Arial" panose="020B0604020202020204" pitchFamily="34" charset="0"/>
              <a:buChar char="•"/>
            </a:pPr>
            <a:r>
              <a:rPr lang="en-US" dirty="0" smtClean="0">
                <a:cs typeface="Courier New" panose="02070309020205020404" pitchFamily="49" charset="0"/>
              </a:rPr>
              <a:t>read a lists of tasks.</a:t>
            </a:r>
          </a:p>
          <a:p>
            <a:pPr marL="742950" lvl="1" indent="-285750">
              <a:buFont typeface="Arial" panose="020B0604020202020204" pitchFamily="34" charset="0"/>
              <a:buChar char="•"/>
            </a:pPr>
            <a:r>
              <a:rPr lang="en-US" dirty="0">
                <a:cs typeface="Courier New" panose="02070309020205020404" pitchFamily="49" charset="0"/>
              </a:rPr>
              <a:t>a</a:t>
            </a:r>
            <a:r>
              <a:rPr lang="en-US" dirty="0" smtClean="0">
                <a:cs typeface="Courier New" panose="02070309020205020404" pitchFamily="49" charset="0"/>
              </a:rPr>
              <a:t>dd a tasks using the mouse/keyboard.</a:t>
            </a:r>
          </a:p>
          <a:p>
            <a:pPr marL="742950" lvl="1" indent="-285750">
              <a:buFont typeface="Arial" panose="020B0604020202020204" pitchFamily="34" charset="0"/>
              <a:buChar char="•"/>
            </a:pPr>
            <a:r>
              <a:rPr lang="en-US" dirty="0">
                <a:cs typeface="Courier New" panose="02070309020205020404" pitchFamily="49" charset="0"/>
              </a:rPr>
              <a:t>m</a:t>
            </a:r>
            <a:r>
              <a:rPr lang="en-US" dirty="0" smtClean="0">
                <a:cs typeface="Courier New" panose="02070309020205020404" pitchFamily="49" charset="0"/>
              </a:rPr>
              <a:t>ark any task as completed using mouse/keyboard.</a:t>
            </a:r>
          </a:p>
          <a:p>
            <a:pPr marL="742950" lvl="1" indent="-285750">
              <a:buFont typeface="Arial" panose="020B0604020202020204" pitchFamily="34" charset="0"/>
              <a:buChar char="•"/>
            </a:pPr>
            <a:r>
              <a:rPr lang="en-US" dirty="0" smtClean="0">
                <a:cs typeface="Courier New" panose="02070309020205020404" pitchFamily="49" charset="0"/>
              </a:rPr>
              <a:t>delete any task using mouse/keyboard. </a:t>
            </a:r>
            <a:endParaRPr lang="en-US" dirty="0">
              <a:cs typeface="Courier New" panose="02070309020205020404" pitchFamily="49" charset="0"/>
            </a:endParaRPr>
          </a:p>
          <a:p>
            <a:pPr marL="285750" indent="-285750">
              <a:buFont typeface="Arial" panose="020B0604020202020204" pitchFamily="34" charset="0"/>
              <a:buChar char="•"/>
            </a:pPr>
            <a:r>
              <a:rPr lang="en-US" dirty="0" smtClean="0">
                <a:cs typeface="Courier New" panose="02070309020205020404" pitchFamily="49" charset="0"/>
              </a:rPr>
              <a:t>It is important to consider that </a:t>
            </a:r>
            <a:r>
              <a:rPr lang="en-US" i="1" dirty="0" smtClean="0">
                <a:cs typeface="Courier New" panose="02070309020205020404" pitchFamily="49" charset="0"/>
              </a:rPr>
              <a:t>React is beginning to move away from classes, instead using functions to construct components</a:t>
            </a:r>
            <a:r>
              <a:rPr lang="en-US" dirty="0" smtClean="0">
                <a:cs typeface="Courier New" panose="02070309020205020404" pitchFamily="49" charset="0"/>
              </a:rPr>
              <a:t> (Banks, 2020).</a:t>
            </a:r>
          </a:p>
          <a:p>
            <a:pPr marL="742950" lvl="1" indent="-285750">
              <a:buFont typeface="Arial" panose="020B0604020202020204" pitchFamily="34" charset="0"/>
              <a:buChar char="•"/>
            </a:pPr>
            <a:r>
              <a:rPr lang="en-US" dirty="0" smtClean="0">
                <a:cs typeface="Courier New" panose="02070309020205020404" pitchFamily="49" charset="0"/>
              </a:rPr>
              <a:t>Therefore for this assignment, I will only focus on classes based on Ulrich teaching (Ulrich, 2020).</a:t>
            </a:r>
          </a:p>
        </p:txBody>
      </p:sp>
    </p:spTree>
    <p:extLst>
      <p:ext uri="{BB962C8B-B14F-4D97-AF65-F5344CB8AC3E}">
        <p14:creationId xmlns:p14="http://schemas.microsoft.com/office/powerpoint/2010/main" val="1853051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8"/>
            <a:ext cx="6621294" cy="928706"/>
          </a:xfrm>
          <a:solidFill>
            <a:schemeClr val="accent1">
              <a:lumMod val="40000"/>
              <a:lumOff val="60000"/>
            </a:schemeClr>
          </a:solidFill>
        </p:spPr>
        <p:txBody>
          <a:bodyPr>
            <a:normAutofit fontScale="90000"/>
          </a:bodyPr>
          <a:lstStyle/>
          <a:p>
            <a:r>
              <a:rPr lang="en-US" sz="3600" dirty="0" smtClean="0"/>
              <a:t>Step </a:t>
            </a:r>
            <a:r>
              <a:rPr lang="en-US" sz="3600" dirty="0"/>
              <a:t>5</a:t>
            </a:r>
            <a:r>
              <a:rPr lang="en-US" sz="3600" dirty="0" smtClean="0"/>
              <a:t>: Completed Component </a:t>
            </a:r>
            <a:r>
              <a:rPr lang="en-US" sz="3600" dirty="0"/>
              <a:t>(</a:t>
            </a:r>
            <a:r>
              <a:rPr lang="en-US" sz="3600" dirty="0" smtClean="0"/>
              <a:t>MDN, 2020b) </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51" y="365124"/>
            <a:ext cx="4290535" cy="5147215"/>
          </a:xfrm>
        </p:spPr>
      </p:pic>
      <p:sp>
        <p:nvSpPr>
          <p:cNvPr id="6" name="Rectangle 5"/>
          <p:cNvSpPr/>
          <p:nvPr/>
        </p:nvSpPr>
        <p:spPr>
          <a:xfrm>
            <a:off x="642939" y="2728912"/>
            <a:ext cx="1158565" cy="4373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a:endCxn id="2" idx="1"/>
          </p:cNvCxnSpPr>
          <p:nvPr/>
        </p:nvCxnSpPr>
        <p:spPr>
          <a:xfrm flipV="1">
            <a:off x="1801504" y="824951"/>
            <a:ext cx="3250393" cy="1979664"/>
          </a:xfrm>
          <a:prstGeom prst="bentConnector3">
            <a:avLst>
              <a:gd name="adj1" fmla="val 835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1"/>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5051897" y="1467134"/>
            <a:ext cx="6621294" cy="1477328"/>
          </a:xfrm>
          <a:prstGeom prst="rect">
            <a:avLst/>
          </a:prstGeom>
          <a:noFill/>
        </p:spPr>
        <p:txBody>
          <a:bodyPr wrap="square" rtlCol="0">
            <a:spAutoFit/>
          </a:bodyPr>
          <a:lstStyle/>
          <a:p>
            <a:pPr marL="342900" indent="-342900">
              <a:buFont typeface="+mj-lt"/>
              <a:buAutoNum type="arabicPeriod"/>
            </a:pPr>
            <a:r>
              <a:rPr lang="en-US" dirty="0" smtClean="0"/>
              <a:t>The JSX check box was created in ToDo.js and currently only work for the browser.</a:t>
            </a:r>
          </a:p>
          <a:p>
            <a:pPr marL="342900" indent="-342900">
              <a:buFont typeface="+mj-lt"/>
              <a:buAutoNum type="arabicPeriod"/>
            </a:pPr>
            <a:r>
              <a:rPr lang="en-US" dirty="0"/>
              <a:t>T</a:t>
            </a:r>
            <a:r>
              <a:rPr lang="en-US" dirty="0" smtClean="0"/>
              <a:t>his will be based on Boolean true or false statement</a:t>
            </a:r>
          </a:p>
          <a:p>
            <a:pPr marL="800100" lvl="1" indent="-342900">
              <a:buFont typeface="+mj-lt"/>
              <a:buAutoNum type="alphaLcParenR"/>
            </a:pPr>
            <a:r>
              <a:rPr lang="en-US" dirty="0" smtClean="0"/>
              <a:t>If (checkbox == true) {task completed} else {task not completed.</a:t>
            </a:r>
          </a:p>
        </p:txBody>
      </p:sp>
    </p:spTree>
    <p:extLst>
      <p:ext uri="{BB962C8B-B14F-4D97-AF65-F5344CB8AC3E}">
        <p14:creationId xmlns:p14="http://schemas.microsoft.com/office/powerpoint/2010/main" val="198455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Discussion/Thoughts</a:t>
            </a:r>
            <a:endParaRPr lang="en-US" dirty="0"/>
          </a:p>
        </p:txBody>
      </p:sp>
      <p:sp>
        <p:nvSpPr>
          <p:cNvPr id="3" name="Content Placeholder 2"/>
          <p:cNvSpPr>
            <a:spLocks noGrp="1"/>
          </p:cNvSpPr>
          <p:nvPr>
            <p:ph idx="1"/>
          </p:nvPr>
        </p:nvSpPr>
        <p:spPr/>
        <p:txBody>
          <a:bodyPr/>
          <a:lstStyle/>
          <a:p>
            <a:r>
              <a:rPr lang="en-US" dirty="0" smtClean="0"/>
              <a:t>I had learnt a lot, my assignment is made up of a bunch of pseudocodes for </a:t>
            </a:r>
            <a:r>
              <a:rPr lang="en-US" b="1" dirty="0" smtClean="0"/>
              <a:t>Step 1, Step 2, Step 3 and Step 5 components.</a:t>
            </a:r>
            <a:r>
              <a:rPr lang="en-US" dirty="0" smtClean="0"/>
              <a:t> As these components I feel requires additional teachings on </a:t>
            </a:r>
            <a:r>
              <a:rPr lang="en-US" dirty="0" smtClean="0">
                <a:latin typeface="Courier New" panose="02070309020205020404" pitchFamily="49" charset="0"/>
                <a:cs typeface="Courier New" panose="02070309020205020404" pitchFamily="49" charset="0"/>
              </a:rPr>
              <a:t>map</a:t>
            </a:r>
            <a:r>
              <a:rPr lang="en-US" dirty="0" smtClean="0"/>
              <a:t> from the class or further reading about React.</a:t>
            </a:r>
          </a:p>
          <a:p>
            <a:r>
              <a:rPr lang="en-US" dirty="0" smtClean="0"/>
              <a:t>I have managed to do a JSX code for </a:t>
            </a:r>
            <a:r>
              <a:rPr lang="en-US" b="1" dirty="0" smtClean="0"/>
              <a:t>Step 4 </a:t>
            </a:r>
            <a:r>
              <a:rPr lang="en-US" dirty="0" smtClean="0"/>
              <a:t>components because it only requires concepts taught by Ulrich, 2020. </a:t>
            </a:r>
          </a:p>
          <a:p>
            <a:r>
              <a:rPr lang="en-US" dirty="0" smtClean="0"/>
              <a:t>I realized while </a:t>
            </a:r>
            <a:r>
              <a:rPr lang="en-US" dirty="0" err="1" smtClean="0"/>
              <a:t>pseudocoding</a:t>
            </a:r>
            <a:r>
              <a:rPr lang="en-US" dirty="0" smtClean="0"/>
              <a:t>, both functions and classes can be used together and simultaneously, however it is the best to stick to one based on Ulrich, 2020 at this time. </a:t>
            </a:r>
          </a:p>
          <a:p>
            <a:endParaRPr lang="en-US" b="1" dirty="0" smtClean="0"/>
          </a:p>
        </p:txBody>
      </p:sp>
    </p:spTree>
    <p:extLst>
      <p:ext uri="{BB962C8B-B14F-4D97-AF65-F5344CB8AC3E}">
        <p14:creationId xmlns:p14="http://schemas.microsoft.com/office/powerpoint/2010/main" val="180879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my To-Do app (MDN, 2020b).</a:t>
            </a:r>
            <a:endParaRPr lang="en-US" dirty="0"/>
          </a:p>
        </p:txBody>
      </p:sp>
      <p:sp>
        <p:nvSpPr>
          <p:cNvPr id="3" name="Content Placeholder 2"/>
          <p:cNvSpPr>
            <a:spLocks noGrp="1"/>
          </p:cNvSpPr>
          <p:nvPr>
            <p:ph idx="1"/>
          </p:nvPr>
        </p:nvSpPr>
        <p:spPr/>
        <p:txBody>
          <a:bodyPr/>
          <a:lstStyle/>
          <a:p>
            <a:pPr marL="514350" indent="-514350">
              <a:buAutoNum type="arabicPeriod"/>
            </a:pPr>
            <a:r>
              <a:rPr lang="en-US" sz="2000" dirty="0" smtClean="0"/>
              <a:t>Install </a:t>
            </a:r>
            <a:r>
              <a:rPr lang="en-US" sz="2000" dirty="0" err="1" smtClean="0">
                <a:latin typeface="Courier New" panose="02070309020205020404" pitchFamily="49" charset="0"/>
                <a:cs typeface="Courier New" panose="02070309020205020404" pitchFamily="49" charset="0"/>
              </a:rPr>
              <a:t>npm</a:t>
            </a:r>
            <a:r>
              <a:rPr lang="en-US" sz="2000" dirty="0" smtClean="0"/>
              <a:t> packages such as </a:t>
            </a:r>
            <a:r>
              <a:rPr lang="en-US" sz="2000" dirty="0" err="1" smtClean="0">
                <a:latin typeface="Courier New" panose="02070309020205020404" pitchFamily="49" charset="0"/>
                <a:cs typeface="Courier New" panose="02070309020205020404" pitchFamily="49" charset="0"/>
              </a:rPr>
              <a:t>npx</a:t>
            </a:r>
            <a:r>
              <a:rPr lang="en-US" sz="2000" dirty="0" smtClean="0">
                <a:latin typeface="Courier New" panose="02070309020205020404" pitchFamily="49" charset="0"/>
                <a:cs typeface="Courier New" panose="02070309020205020404" pitchFamily="49" charset="0"/>
              </a:rPr>
              <a:t> create-react-app </a:t>
            </a:r>
            <a:r>
              <a:rPr lang="en-US" sz="2000" dirty="0" err="1" smtClean="0">
                <a:latin typeface="Courier New" panose="02070309020205020404" pitchFamily="49" charset="0"/>
                <a:cs typeface="Courier New" panose="02070309020205020404" pitchFamily="49" charset="0"/>
              </a:rPr>
              <a:t>moz</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todo</a:t>
            </a:r>
            <a:r>
              <a:rPr lang="en-US" sz="2000" dirty="0" smtClean="0">
                <a:latin typeface="Courier New" panose="02070309020205020404" pitchFamily="49" charset="0"/>
                <a:cs typeface="Courier New" panose="02070309020205020404" pitchFamily="49" charset="0"/>
              </a:rPr>
              <a:t>-react</a:t>
            </a:r>
            <a:r>
              <a:rPr lang="en-US" sz="2000" dirty="0" smtClean="0"/>
              <a:t>.</a:t>
            </a:r>
          </a:p>
          <a:p>
            <a:pPr marL="514350" indent="-514350">
              <a:buAutoNum type="arabicPeriod"/>
            </a:pPr>
            <a:r>
              <a:rPr lang="en-US" sz="2000" dirty="0" smtClean="0">
                <a:cs typeface="Courier New" panose="02070309020205020404" pitchFamily="49" charset="0"/>
              </a:rPr>
              <a:t>Review app.js and understand </a:t>
            </a:r>
            <a:r>
              <a:rPr lang="en-US" sz="2000" dirty="0" smtClean="0">
                <a:latin typeface="Courier New" panose="02070309020205020404" pitchFamily="49" charset="0"/>
                <a:cs typeface="Courier New" panose="02070309020205020404" pitchFamily="49" charset="0"/>
              </a:rPr>
              <a:t>import</a:t>
            </a:r>
            <a:r>
              <a:rPr lang="en-US" sz="2000" dirty="0" smtClean="0">
                <a:cs typeface="Courier New" panose="02070309020205020404" pitchFamily="49" charset="0"/>
              </a:rPr>
              <a:t> statements, app component in the middle, </a:t>
            </a:r>
            <a:r>
              <a:rPr lang="en-US" sz="2000" dirty="0" smtClean="0">
                <a:latin typeface="Courier New" panose="02070309020205020404" pitchFamily="49" charset="0"/>
                <a:cs typeface="Courier New" panose="02070309020205020404" pitchFamily="49" charset="0"/>
              </a:rPr>
              <a:t>export</a:t>
            </a:r>
            <a:r>
              <a:rPr lang="en-US" sz="2000" dirty="0" smtClean="0">
                <a:cs typeface="Courier New" panose="02070309020205020404" pitchFamily="49" charset="0"/>
              </a:rPr>
              <a:t> statement at the bottom. </a:t>
            </a:r>
          </a:p>
          <a:p>
            <a:pPr marL="514350" indent="-514350">
              <a:buAutoNum type="arabicPeriod"/>
            </a:pPr>
            <a:r>
              <a:rPr lang="en-US" sz="2000" dirty="0" smtClean="0">
                <a:cs typeface="Courier New" panose="02070309020205020404" pitchFamily="49" charset="0"/>
              </a:rPr>
              <a:t>Pre-project house keeping. Remove </a:t>
            </a:r>
            <a:r>
              <a:rPr lang="en-US" sz="2000" dirty="0" smtClean="0">
                <a:latin typeface="Courier New" panose="02070309020205020404" pitchFamily="49" charset="0"/>
                <a:cs typeface="Courier New" panose="02070309020205020404" pitchFamily="49" charset="0"/>
              </a:rPr>
              <a:t>App.test.js </a:t>
            </a:r>
            <a:r>
              <a:rPr lang="en-US" sz="2000" dirty="0" err="1">
                <a:latin typeface="Courier New" panose="02070309020205020404" pitchFamily="49" charset="0"/>
                <a:cs typeface="Courier New" panose="02070309020205020404" pitchFamily="49" charset="0"/>
              </a:rPr>
              <a:t>logo.svg</a:t>
            </a:r>
            <a:r>
              <a:rPr lang="en-US" sz="2000" dirty="0">
                <a:latin typeface="Courier New" panose="02070309020205020404" pitchFamily="49" charset="0"/>
                <a:cs typeface="Courier New" panose="02070309020205020404" pitchFamily="49" charset="0"/>
              </a:rPr>
              <a:t> serviceWorker.js </a:t>
            </a:r>
            <a:r>
              <a:rPr lang="en-US" sz="2000" dirty="0" smtClean="0">
                <a:latin typeface="Courier New" panose="02070309020205020404" pitchFamily="49" charset="0"/>
                <a:cs typeface="Courier New" panose="02070309020205020404" pitchFamily="49" charset="0"/>
              </a:rPr>
              <a:t>setupTests.js </a:t>
            </a:r>
            <a:r>
              <a:rPr lang="en-US" sz="2000" dirty="0" smtClean="0">
                <a:cs typeface="Courier New" panose="02070309020205020404" pitchFamily="49" charset="0"/>
              </a:rPr>
              <a:t>because we are not doing any testing. Additionally, we also removed the unrelated links to styles sheet and script sheet.</a:t>
            </a:r>
          </a:p>
          <a:p>
            <a:pPr marL="514350" indent="-514350">
              <a:buAutoNum type="arabicPeriod"/>
            </a:pPr>
            <a:r>
              <a:rPr lang="en-US" sz="2000" dirty="0" smtClean="0">
                <a:cs typeface="Courier New" panose="02070309020205020404" pitchFamily="49" charset="0"/>
              </a:rPr>
              <a:t>Assume the design department has handed in their stylesheet index.css sheet in time for me to append the </a:t>
            </a:r>
            <a:r>
              <a:rPr lang="en-US" sz="2000" dirty="0" smtClean="0">
                <a:latin typeface="Courier New" panose="02070309020205020404" pitchFamily="49" charset="0"/>
                <a:cs typeface="Courier New" panose="02070309020205020404" pitchFamily="49" charset="0"/>
              </a:rPr>
              <a:t>index.css </a:t>
            </a:r>
            <a:r>
              <a:rPr lang="en-US" sz="2000" dirty="0" smtClean="0">
                <a:cs typeface="Courier New" panose="02070309020205020404" pitchFamily="49" charset="0"/>
              </a:rPr>
              <a:t>to </a:t>
            </a:r>
            <a:r>
              <a:rPr lang="en-US" sz="2000" dirty="0" smtClean="0">
                <a:latin typeface="Courier New" panose="02070309020205020404" pitchFamily="49" charset="0"/>
                <a:cs typeface="Courier New" panose="02070309020205020404" pitchFamily="49" charset="0"/>
              </a:rPr>
              <a:t>index.js</a:t>
            </a:r>
            <a:r>
              <a:rPr lang="en-US" sz="2000" dirty="0" smtClean="0">
                <a:cs typeface="Courier New" panose="02070309020205020404" pitchFamily="49" charset="0"/>
              </a:rPr>
              <a:t>. </a:t>
            </a:r>
          </a:p>
          <a:p>
            <a:pPr marL="514350" indent="-514350">
              <a:buAutoNum type="arabicPeriod"/>
            </a:pPr>
            <a:r>
              <a:rPr lang="en-US" sz="2000" dirty="0" smtClean="0">
                <a:cs typeface="Courier New" panose="02070309020205020404" pitchFamily="49" charset="0"/>
              </a:rPr>
              <a:t>Make component folder to store all the components we are making: </a:t>
            </a:r>
            <a:r>
              <a:rPr lang="en-US" sz="2000" b="1" dirty="0"/>
              <a:t>1. The Main Container of To-Do Task </a:t>
            </a:r>
            <a:r>
              <a:rPr lang="en-US" sz="2000" b="1" dirty="0" smtClean="0"/>
              <a:t>Component, </a:t>
            </a:r>
            <a:r>
              <a:rPr lang="en-US" sz="2000" b="1" dirty="0"/>
              <a:t>2. Input Form </a:t>
            </a:r>
            <a:r>
              <a:rPr lang="en-US" sz="2000" b="1" dirty="0" smtClean="0"/>
              <a:t>Component, </a:t>
            </a:r>
            <a:r>
              <a:rPr lang="en-US" sz="2000" b="1" dirty="0"/>
              <a:t>3. To-Do </a:t>
            </a:r>
            <a:r>
              <a:rPr lang="en-US" sz="2000" b="1" dirty="0" smtClean="0"/>
              <a:t>Component, </a:t>
            </a:r>
            <a:r>
              <a:rPr lang="en-US" sz="2000" b="1" dirty="0"/>
              <a:t>4. To-Do List </a:t>
            </a:r>
            <a:r>
              <a:rPr lang="en-US" sz="2000" b="1" dirty="0" smtClean="0"/>
              <a:t>Component, </a:t>
            </a:r>
            <a:r>
              <a:rPr lang="en-US" sz="2000" dirty="0" smtClean="0"/>
              <a:t>and</a:t>
            </a:r>
            <a:r>
              <a:rPr lang="en-US" sz="2000" b="1" dirty="0" smtClean="0"/>
              <a:t> </a:t>
            </a:r>
            <a:r>
              <a:rPr lang="en-US" sz="2000" b="1" dirty="0"/>
              <a:t>5. Completed </a:t>
            </a:r>
            <a:r>
              <a:rPr lang="en-US" sz="2000" b="1" dirty="0" smtClean="0"/>
              <a:t>Component. </a:t>
            </a:r>
          </a:p>
          <a:p>
            <a:pPr marL="514350" indent="-514350">
              <a:buFont typeface="Arial" panose="020B0604020202020204" pitchFamily="34" charset="0"/>
              <a:buAutoNum type="arabicPeriod"/>
            </a:pPr>
            <a:r>
              <a:rPr lang="en-US" sz="2000" dirty="0"/>
              <a:t>All components are required to use </a:t>
            </a:r>
            <a:r>
              <a:rPr lang="en-US" sz="2000" dirty="0">
                <a:latin typeface="Courier New" panose="02070309020205020404" pitchFamily="49" charset="0"/>
                <a:cs typeface="Courier New" panose="02070309020205020404" pitchFamily="49" charset="0"/>
              </a:rPr>
              <a:t>import React from “react” </a:t>
            </a:r>
            <a:r>
              <a:rPr lang="en-US" sz="2000" dirty="0"/>
              <a:t>in the global or at the top most line in the code. </a:t>
            </a:r>
          </a:p>
          <a:p>
            <a:pPr marL="0" indent="0">
              <a:buNone/>
            </a:pPr>
            <a:endParaRPr lang="en-US" sz="2000" dirty="0" smtClean="0">
              <a:cs typeface="Courier New" panose="02070309020205020404" pitchFamily="49" charset="0"/>
            </a:endParaRPr>
          </a:p>
          <a:p>
            <a:pPr marL="514350" indent="-514350">
              <a:buAutoNum type="arabicPeriod"/>
            </a:pPr>
            <a:endParaRPr lang="en-US" sz="2000" dirty="0" smtClean="0">
              <a:cs typeface="Courier New" panose="02070309020205020404" pitchFamily="49" charset="0"/>
            </a:endParaRPr>
          </a:p>
          <a:p>
            <a:pPr marL="514350" indent="-514350">
              <a:buAutoNum type="arabicPeriod"/>
            </a:pPr>
            <a:endParaRPr lang="en-US" sz="2000" dirty="0">
              <a:latin typeface="Courier New" panose="02070309020205020404" pitchFamily="49" charset="0"/>
              <a:cs typeface="Courier New" panose="02070309020205020404" pitchFamily="49" charset="0"/>
            </a:endParaRPr>
          </a:p>
          <a:p>
            <a:pPr marL="514350" indent="-514350">
              <a:buAutoNum type="arabicPeriod"/>
            </a:pPr>
            <a:endParaRPr lang="en-US" sz="2000" dirty="0" smtClean="0"/>
          </a:p>
        </p:txBody>
      </p:sp>
    </p:spTree>
    <p:extLst>
      <p:ext uri="{BB962C8B-B14F-4D97-AF65-F5344CB8AC3E}">
        <p14:creationId xmlns:p14="http://schemas.microsoft.com/office/powerpoint/2010/main" val="54155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49" y="502284"/>
            <a:ext cx="4849220" cy="5817451"/>
          </a:xfrm>
          <a:prstGeom prst="rect">
            <a:avLst/>
          </a:prstGeom>
        </p:spPr>
      </p:pic>
      <p:sp>
        <p:nvSpPr>
          <p:cNvPr id="9" name="TextBox 8"/>
          <p:cNvSpPr txBox="1"/>
          <p:nvPr/>
        </p:nvSpPr>
        <p:spPr>
          <a:xfrm>
            <a:off x="4896257" y="629056"/>
            <a:ext cx="30480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13" name="TextBox 12"/>
          <p:cNvSpPr txBox="1"/>
          <p:nvPr/>
        </p:nvSpPr>
        <p:spPr>
          <a:xfrm>
            <a:off x="5836595" y="533834"/>
            <a:ext cx="6186791" cy="1077218"/>
          </a:xfrm>
          <a:prstGeom prst="rect">
            <a:avLst/>
          </a:prstGeom>
          <a:solidFill>
            <a:schemeClr val="accent1">
              <a:lumMod val="40000"/>
              <a:lumOff val="60000"/>
            </a:schemeClr>
          </a:solidFill>
        </p:spPr>
        <p:txBody>
          <a:bodyPr wrap="square" rtlCol="0">
            <a:spAutoFit/>
          </a:bodyPr>
          <a:lstStyle/>
          <a:p>
            <a:pPr algn="just"/>
            <a:r>
              <a:rPr lang="en-US" sz="1600" b="1" dirty="0" smtClean="0"/>
              <a:t>1. The Main Container of To-Do Task Component –</a:t>
            </a:r>
            <a:r>
              <a:rPr lang="en-US" sz="1600" dirty="0" smtClean="0"/>
              <a:t>  This container component will show page for the user. This container include components: input task form, add task button, task list, delete buttons (</a:t>
            </a:r>
            <a:r>
              <a:rPr lang="en-US" sz="1600" dirty="0" err="1" smtClean="0"/>
              <a:t>Fesehatsion</a:t>
            </a:r>
            <a:r>
              <a:rPr lang="en-US" sz="1600" dirty="0" smtClean="0"/>
              <a:t>, 2019). </a:t>
            </a:r>
            <a:endParaRPr lang="en-US" sz="1600" dirty="0"/>
          </a:p>
        </p:txBody>
      </p:sp>
      <p:sp>
        <p:nvSpPr>
          <p:cNvPr id="19" name="TextBox 18"/>
          <p:cNvSpPr txBox="1"/>
          <p:nvPr/>
        </p:nvSpPr>
        <p:spPr>
          <a:xfrm>
            <a:off x="4883287" y="629056"/>
            <a:ext cx="31777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21" name="TextBox 20"/>
          <p:cNvSpPr txBox="1"/>
          <p:nvPr/>
        </p:nvSpPr>
        <p:spPr>
          <a:xfrm>
            <a:off x="5814919" y="1718853"/>
            <a:ext cx="6186791" cy="1077218"/>
          </a:xfrm>
          <a:prstGeom prst="rect">
            <a:avLst/>
          </a:prstGeom>
          <a:solidFill>
            <a:schemeClr val="accent1">
              <a:lumMod val="40000"/>
              <a:lumOff val="60000"/>
            </a:schemeClr>
          </a:solidFill>
        </p:spPr>
        <p:txBody>
          <a:bodyPr wrap="square" rtlCol="0">
            <a:spAutoFit/>
          </a:bodyPr>
          <a:lstStyle/>
          <a:p>
            <a:pPr algn="just"/>
            <a:r>
              <a:rPr lang="en-US" sz="1600" b="1" dirty="0" smtClean="0"/>
              <a:t>2. Input Form Component – </a:t>
            </a:r>
            <a:r>
              <a:rPr lang="en-US" sz="1600" dirty="0" smtClean="0"/>
              <a:t>This should allow user to input task. This contain class component to just receive props and return JSX to be rendered. This component will only have one prop to handle the click event for adding a new to-do  (</a:t>
            </a:r>
            <a:r>
              <a:rPr lang="en-US" sz="1600" dirty="0" err="1" smtClean="0"/>
              <a:t>Nwamba</a:t>
            </a:r>
            <a:r>
              <a:rPr lang="en-US" sz="1600" dirty="0" smtClean="0"/>
              <a:t>, 2016). </a:t>
            </a:r>
            <a:endParaRPr lang="en-US" sz="1600" dirty="0"/>
          </a:p>
        </p:txBody>
      </p:sp>
      <p:cxnSp>
        <p:nvCxnSpPr>
          <p:cNvPr id="27" name="Elbow Connector 26"/>
          <p:cNvCxnSpPr>
            <a:endCxn id="13" idx="1"/>
          </p:cNvCxnSpPr>
          <p:nvPr/>
        </p:nvCxnSpPr>
        <p:spPr>
          <a:xfrm>
            <a:off x="5214027" y="845431"/>
            <a:ext cx="622568" cy="227012"/>
          </a:xfrm>
          <a:prstGeom prst="bentConnector3">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91183" y="1199745"/>
            <a:ext cx="4345021" cy="143969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a:stCxn id="33" idx="3"/>
            <a:endCxn id="21" idx="1"/>
          </p:cNvCxnSpPr>
          <p:nvPr/>
        </p:nvCxnSpPr>
        <p:spPr>
          <a:xfrm>
            <a:off x="5136204" y="1919592"/>
            <a:ext cx="678715" cy="33787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9823" y="2102881"/>
            <a:ext cx="317770" cy="369650"/>
          </a:xfrm>
          <a:prstGeom prst="rect">
            <a:avLst/>
          </a:prstGeom>
          <a:solidFill>
            <a:schemeClr val="accent1">
              <a:lumMod val="40000"/>
              <a:lumOff val="60000"/>
            </a:schemeClr>
          </a:solidFill>
        </p:spPr>
        <p:txBody>
          <a:bodyPr wrap="square" rtlCol="0">
            <a:spAutoFit/>
          </a:bodyPr>
          <a:lstStyle/>
          <a:p>
            <a:r>
              <a:rPr lang="en-US" dirty="0" smtClean="0"/>
              <a:t>2</a:t>
            </a:r>
            <a:endParaRPr lang="en-US" dirty="0"/>
          </a:p>
        </p:txBody>
      </p:sp>
      <p:sp>
        <p:nvSpPr>
          <p:cNvPr id="37" name="Rectangle 36"/>
          <p:cNvSpPr/>
          <p:nvPr/>
        </p:nvSpPr>
        <p:spPr>
          <a:xfrm>
            <a:off x="739302" y="2723745"/>
            <a:ext cx="4416358" cy="232815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04155" y="4600415"/>
            <a:ext cx="317770" cy="369650"/>
          </a:xfrm>
          <a:prstGeom prst="rect">
            <a:avLst/>
          </a:prstGeom>
          <a:solidFill>
            <a:schemeClr val="accent1">
              <a:lumMod val="40000"/>
              <a:lumOff val="60000"/>
            </a:schemeClr>
          </a:solidFill>
        </p:spPr>
        <p:txBody>
          <a:bodyPr wrap="square" rtlCol="0">
            <a:spAutoFit/>
          </a:bodyPr>
          <a:lstStyle/>
          <a:p>
            <a:r>
              <a:rPr lang="en-US" dirty="0"/>
              <a:t>3</a:t>
            </a:r>
          </a:p>
        </p:txBody>
      </p:sp>
      <p:sp>
        <p:nvSpPr>
          <p:cNvPr id="39" name="TextBox 38"/>
          <p:cNvSpPr txBox="1"/>
          <p:nvPr/>
        </p:nvSpPr>
        <p:spPr>
          <a:xfrm>
            <a:off x="5823623" y="2893016"/>
            <a:ext cx="6186791" cy="584775"/>
          </a:xfrm>
          <a:prstGeom prst="rect">
            <a:avLst/>
          </a:prstGeom>
          <a:solidFill>
            <a:schemeClr val="accent1">
              <a:lumMod val="40000"/>
              <a:lumOff val="60000"/>
            </a:schemeClr>
          </a:solidFill>
        </p:spPr>
        <p:txBody>
          <a:bodyPr wrap="square" rtlCol="0">
            <a:spAutoFit/>
          </a:bodyPr>
          <a:lstStyle/>
          <a:p>
            <a:pPr algn="just"/>
            <a:r>
              <a:rPr lang="en-US" sz="1600" b="1" dirty="0" smtClean="0"/>
              <a:t>3. To-Do Component – </a:t>
            </a:r>
            <a:r>
              <a:rPr lang="en-US" sz="1600" dirty="0" smtClean="0"/>
              <a:t>This component should include &lt;</a:t>
            </a:r>
            <a:r>
              <a:rPr lang="en-US" sz="1600" dirty="0" err="1" smtClean="0"/>
              <a:t>ul</a:t>
            </a:r>
            <a:r>
              <a:rPr lang="en-US" sz="1600" dirty="0" smtClean="0"/>
              <a:t>&gt; that contains a loop of to-do components made of &lt;li&gt; (</a:t>
            </a:r>
            <a:r>
              <a:rPr lang="en-US" sz="1600" dirty="0" err="1" smtClean="0"/>
              <a:t>Nwamba</a:t>
            </a:r>
            <a:r>
              <a:rPr lang="en-US" sz="1600" dirty="0" smtClean="0"/>
              <a:t>, 2016). </a:t>
            </a:r>
            <a:endParaRPr lang="en-US" sz="1600" dirty="0"/>
          </a:p>
        </p:txBody>
      </p:sp>
      <p:cxnSp>
        <p:nvCxnSpPr>
          <p:cNvPr id="41" name="Elbow Connector 40"/>
          <p:cNvCxnSpPr>
            <a:stCxn id="37" idx="3"/>
            <a:endCxn id="39" idx="1"/>
          </p:cNvCxnSpPr>
          <p:nvPr/>
        </p:nvCxnSpPr>
        <p:spPr>
          <a:xfrm flipV="1">
            <a:off x="5155660" y="3185404"/>
            <a:ext cx="667963" cy="7024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36579" y="4016949"/>
            <a:ext cx="4202352" cy="5016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52282" y="4082941"/>
            <a:ext cx="317770" cy="369650"/>
          </a:xfrm>
          <a:prstGeom prst="rect">
            <a:avLst/>
          </a:prstGeom>
          <a:solidFill>
            <a:schemeClr val="accent1">
              <a:lumMod val="40000"/>
              <a:lumOff val="60000"/>
            </a:schemeClr>
          </a:solidFill>
        </p:spPr>
        <p:txBody>
          <a:bodyPr wrap="square" rtlCol="0">
            <a:spAutoFit/>
          </a:bodyPr>
          <a:lstStyle/>
          <a:p>
            <a:r>
              <a:rPr lang="en-US" dirty="0"/>
              <a:t>4</a:t>
            </a:r>
          </a:p>
        </p:txBody>
      </p:sp>
      <p:sp>
        <p:nvSpPr>
          <p:cNvPr id="17" name="TextBox 16"/>
          <p:cNvSpPr txBox="1"/>
          <p:nvPr/>
        </p:nvSpPr>
        <p:spPr>
          <a:xfrm>
            <a:off x="5823623" y="3657471"/>
            <a:ext cx="6186791" cy="1569660"/>
          </a:xfrm>
          <a:prstGeom prst="rect">
            <a:avLst/>
          </a:prstGeom>
          <a:solidFill>
            <a:schemeClr val="accent1">
              <a:lumMod val="40000"/>
              <a:lumOff val="60000"/>
            </a:schemeClr>
          </a:solidFill>
        </p:spPr>
        <p:txBody>
          <a:bodyPr wrap="square" rtlCol="0">
            <a:spAutoFit/>
          </a:bodyPr>
          <a:lstStyle/>
          <a:p>
            <a:pPr algn="just"/>
            <a:r>
              <a:rPr lang="en-US" sz="1600" b="1" dirty="0" smtClean="0"/>
              <a:t>4. To-Do List Component: </a:t>
            </a:r>
          </a:p>
          <a:p>
            <a:pPr marL="285750" indent="-285750" algn="just">
              <a:buFont typeface="Arial" panose="020B0604020202020204" pitchFamily="34" charset="0"/>
              <a:buChar char="•"/>
            </a:pPr>
            <a:r>
              <a:rPr lang="en-US" sz="1600" dirty="0" smtClean="0"/>
              <a:t>The “Delete” property is an event handler that will be called when the item is clicked. The purpose is to delete a task when it is click. (</a:t>
            </a:r>
            <a:r>
              <a:rPr lang="en-US" sz="1600" dirty="0" err="1" smtClean="0"/>
              <a:t>Nwamba</a:t>
            </a:r>
            <a:r>
              <a:rPr lang="en-US" sz="1600" dirty="0" smtClean="0"/>
              <a:t>, 2016). </a:t>
            </a:r>
          </a:p>
          <a:p>
            <a:pPr marL="285750" indent="-285750" algn="just">
              <a:buFont typeface="Arial" panose="020B0604020202020204" pitchFamily="34" charset="0"/>
              <a:buChar char="•"/>
            </a:pPr>
            <a:r>
              <a:rPr lang="en-US" sz="1600" dirty="0" smtClean="0"/>
              <a:t>The only the “delete” property can be passed in to it’s to the </a:t>
            </a:r>
            <a:r>
              <a:rPr lang="en-US" sz="1600" b="1" dirty="0" smtClean="0"/>
              <a:t>To-Do Component </a:t>
            </a:r>
            <a:r>
              <a:rPr lang="en-US" sz="1600" dirty="0" smtClean="0"/>
              <a:t>via it’s parent (</a:t>
            </a:r>
            <a:r>
              <a:rPr lang="en-US" sz="1600" dirty="0" err="1" smtClean="0"/>
              <a:t>Nwamba</a:t>
            </a:r>
            <a:r>
              <a:rPr lang="en-US" sz="1600" dirty="0"/>
              <a:t> </a:t>
            </a:r>
            <a:r>
              <a:rPr lang="en-US" sz="1600" dirty="0" smtClean="0"/>
              <a:t>2016).</a:t>
            </a:r>
            <a:endParaRPr lang="en-US" sz="1600" dirty="0"/>
          </a:p>
        </p:txBody>
      </p:sp>
      <p:cxnSp>
        <p:nvCxnSpPr>
          <p:cNvPr id="5" name="Elbow Connector 4"/>
          <p:cNvCxnSpPr>
            <a:stCxn id="2" idx="3"/>
            <a:endCxn id="17" idx="1"/>
          </p:cNvCxnSpPr>
          <p:nvPr/>
        </p:nvCxnSpPr>
        <p:spPr>
          <a:xfrm>
            <a:off x="5038931" y="4267766"/>
            <a:ext cx="784692" cy="1745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94945" y="4082941"/>
            <a:ext cx="1906621" cy="3593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823623" y="5645469"/>
            <a:ext cx="6186791" cy="830997"/>
          </a:xfrm>
          <a:prstGeom prst="rect">
            <a:avLst/>
          </a:prstGeom>
          <a:solidFill>
            <a:schemeClr val="accent1">
              <a:lumMod val="40000"/>
              <a:lumOff val="60000"/>
            </a:schemeClr>
          </a:solidFill>
        </p:spPr>
        <p:txBody>
          <a:bodyPr wrap="square" rtlCol="0">
            <a:spAutoFit/>
          </a:bodyPr>
          <a:lstStyle/>
          <a:p>
            <a:r>
              <a:rPr lang="en-US" sz="1600" b="1" dirty="0" smtClean="0"/>
              <a:t>5. Completed Component </a:t>
            </a:r>
            <a:r>
              <a:rPr lang="en-US" sz="1600" dirty="0" smtClean="0"/>
              <a:t>– This should be a simple component to hold true or false to determine whether it has been completed or not (MDN, 2020a). </a:t>
            </a:r>
            <a:endParaRPr lang="en-US" sz="1600" dirty="0"/>
          </a:p>
        </p:txBody>
      </p:sp>
      <p:cxnSp>
        <p:nvCxnSpPr>
          <p:cNvPr id="10" name="Elbow Connector 9"/>
          <p:cNvCxnSpPr>
            <a:stCxn id="7" idx="3"/>
            <a:endCxn id="22" idx="1"/>
          </p:cNvCxnSpPr>
          <p:nvPr/>
        </p:nvCxnSpPr>
        <p:spPr>
          <a:xfrm>
            <a:off x="2801566" y="4262621"/>
            <a:ext cx="3022057" cy="1798347"/>
          </a:xfrm>
          <a:prstGeom prst="bentConnector3">
            <a:avLst>
              <a:gd name="adj1" fmla="val 102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70819" y="4131816"/>
            <a:ext cx="259408" cy="261610"/>
          </a:xfrm>
          <a:prstGeom prst="rect">
            <a:avLst/>
          </a:prstGeom>
          <a:solidFill>
            <a:schemeClr val="accent1">
              <a:lumMod val="40000"/>
              <a:lumOff val="60000"/>
            </a:schemeClr>
          </a:solidFill>
        </p:spPr>
        <p:txBody>
          <a:bodyPr wrap="square" rtlCol="0">
            <a:spAutoFit/>
          </a:bodyPr>
          <a:lstStyle/>
          <a:p>
            <a:r>
              <a:rPr lang="en-US" sz="1100" dirty="0" smtClean="0"/>
              <a:t>5</a:t>
            </a:r>
            <a:endParaRPr lang="en-US" sz="1100" dirty="0"/>
          </a:p>
        </p:txBody>
      </p:sp>
    </p:spTree>
    <p:extLst>
      <p:ext uri="{BB962C8B-B14F-4D97-AF65-F5344CB8AC3E}">
        <p14:creationId xmlns:p14="http://schemas.microsoft.com/office/powerpoint/2010/main" val="331807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Each Components will Function</a:t>
            </a:r>
            <a:endParaRPr lang="en-US" dirty="0"/>
          </a:p>
        </p:txBody>
      </p:sp>
      <p:sp>
        <p:nvSpPr>
          <p:cNvPr id="3" name="Subtitle 2"/>
          <p:cNvSpPr>
            <a:spLocks noGrp="1"/>
          </p:cNvSpPr>
          <p:nvPr>
            <p:ph type="subTitle" idx="1"/>
          </p:nvPr>
        </p:nvSpPr>
        <p:spPr/>
        <p:txBody>
          <a:bodyPr/>
          <a:lstStyle/>
          <a:p>
            <a:r>
              <a:rPr lang="en-US" dirty="0" smtClean="0"/>
              <a:t>A visual description of a functioning To-Do application using arrows and pseudocode. </a:t>
            </a:r>
            <a:endParaRPr lang="en-US" dirty="0"/>
          </a:p>
        </p:txBody>
      </p:sp>
    </p:spTree>
    <p:extLst>
      <p:ext uri="{BB962C8B-B14F-4D97-AF65-F5344CB8AC3E}">
        <p14:creationId xmlns:p14="http://schemas.microsoft.com/office/powerpoint/2010/main" val="45348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47" y="1199570"/>
            <a:ext cx="4441942" cy="5328852"/>
          </a:xfrm>
          <a:prstGeom prst="rect">
            <a:avLst/>
          </a:prstGeom>
        </p:spPr>
      </p:pic>
      <p:sp>
        <p:nvSpPr>
          <p:cNvPr id="5" name="Title 4"/>
          <p:cNvSpPr>
            <a:spLocks noGrp="1"/>
          </p:cNvSpPr>
          <p:nvPr>
            <p:ph type="ctrTitle"/>
          </p:nvPr>
        </p:nvSpPr>
        <p:spPr>
          <a:xfrm>
            <a:off x="846473" y="344792"/>
            <a:ext cx="10432150" cy="733898"/>
          </a:xfrm>
        </p:spPr>
        <p:txBody>
          <a:bodyPr>
            <a:normAutofit/>
          </a:bodyPr>
          <a:lstStyle/>
          <a:p>
            <a:r>
              <a:rPr lang="en-US" sz="4000" dirty="0" smtClean="0"/>
              <a:t>How Components Relates: A Visual Guide</a:t>
            </a:r>
            <a:endParaRPr lang="en-US" sz="4000" dirty="0"/>
          </a:p>
        </p:txBody>
      </p:sp>
      <p:sp>
        <p:nvSpPr>
          <p:cNvPr id="3" name="Rectangle 2"/>
          <p:cNvSpPr/>
          <p:nvPr/>
        </p:nvSpPr>
        <p:spPr>
          <a:xfrm>
            <a:off x="977030" y="1327758"/>
            <a:ext cx="4146115" cy="4885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642040" y="1835019"/>
            <a:ext cx="3043825" cy="369332"/>
          </a:xfrm>
          <a:prstGeom prst="rect">
            <a:avLst/>
          </a:prstGeom>
          <a:solidFill>
            <a:schemeClr val="accent1">
              <a:lumMod val="40000"/>
              <a:lumOff val="60000"/>
            </a:schemeClr>
          </a:solidFill>
        </p:spPr>
        <p:txBody>
          <a:bodyPr wrap="square" rtlCol="0">
            <a:spAutoFit/>
          </a:bodyPr>
          <a:lstStyle/>
          <a:p>
            <a:r>
              <a:rPr lang="en-US" dirty="0" smtClean="0"/>
              <a:t>1. Main Container Component</a:t>
            </a:r>
            <a:endParaRPr lang="en-US" dirty="0"/>
          </a:p>
        </p:txBody>
      </p:sp>
      <p:sp>
        <p:nvSpPr>
          <p:cNvPr id="8" name="TextBox 7"/>
          <p:cNvSpPr txBox="1"/>
          <p:nvPr/>
        </p:nvSpPr>
        <p:spPr>
          <a:xfrm>
            <a:off x="5642040" y="2420633"/>
            <a:ext cx="2575034" cy="646331"/>
          </a:xfrm>
          <a:prstGeom prst="rect">
            <a:avLst/>
          </a:prstGeom>
          <a:solidFill>
            <a:schemeClr val="bg1">
              <a:lumMod val="85000"/>
            </a:schemeClr>
          </a:solidFill>
        </p:spPr>
        <p:txBody>
          <a:bodyPr wrap="square" rtlCol="0">
            <a:spAutoFit/>
          </a:bodyPr>
          <a:lstStyle/>
          <a:p>
            <a:r>
              <a:rPr lang="en-US" dirty="0" smtClean="0"/>
              <a:t>User input task, followed by clicking add task. </a:t>
            </a:r>
            <a:endParaRPr lang="en-US" dirty="0"/>
          </a:p>
        </p:txBody>
      </p:sp>
      <p:sp>
        <p:nvSpPr>
          <p:cNvPr id="11" name="TextBox 10"/>
          <p:cNvSpPr txBox="1"/>
          <p:nvPr/>
        </p:nvSpPr>
        <p:spPr>
          <a:xfrm>
            <a:off x="9449953" y="1185351"/>
            <a:ext cx="2309587" cy="378709"/>
          </a:xfrm>
          <a:prstGeom prst="rect">
            <a:avLst/>
          </a:prstGeom>
          <a:solidFill>
            <a:schemeClr val="bg1">
              <a:lumMod val="85000"/>
            </a:schemeClr>
          </a:solidFill>
        </p:spPr>
        <p:txBody>
          <a:bodyPr wrap="square" rtlCol="0">
            <a:spAutoFit/>
          </a:bodyPr>
          <a:lstStyle/>
          <a:p>
            <a:r>
              <a:rPr lang="en-US" dirty="0" smtClean="0"/>
              <a:t>User accessed the app</a:t>
            </a:r>
            <a:endParaRPr lang="en-US" dirty="0"/>
          </a:p>
        </p:txBody>
      </p:sp>
      <p:sp>
        <p:nvSpPr>
          <p:cNvPr id="14" name="TextBox 13"/>
          <p:cNvSpPr txBox="1"/>
          <p:nvPr/>
        </p:nvSpPr>
        <p:spPr>
          <a:xfrm>
            <a:off x="10314119" y="1853764"/>
            <a:ext cx="951978" cy="369332"/>
          </a:xfrm>
          <a:prstGeom prst="rect">
            <a:avLst/>
          </a:prstGeom>
          <a:solidFill>
            <a:schemeClr val="bg1">
              <a:lumMod val="85000"/>
            </a:schemeClr>
          </a:solidFill>
          <a:ln>
            <a:noFill/>
          </a:ln>
        </p:spPr>
        <p:txBody>
          <a:bodyPr wrap="square" rtlCol="0">
            <a:spAutoFit/>
          </a:bodyPr>
          <a:lstStyle/>
          <a:p>
            <a:r>
              <a:rPr lang="en-US" dirty="0" smtClean="0"/>
              <a:t>loaded</a:t>
            </a:r>
            <a:endParaRPr lang="en-US" dirty="0"/>
          </a:p>
        </p:txBody>
      </p:sp>
      <p:cxnSp>
        <p:nvCxnSpPr>
          <p:cNvPr id="16" name="Straight Connector 15"/>
          <p:cNvCxnSpPr>
            <a:stCxn id="11" idx="2"/>
          </p:cNvCxnSpPr>
          <p:nvPr/>
        </p:nvCxnSpPr>
        <p:spPr>
          <a:xfrm flipH="1">
            <a:off x="10604746" y="1564060"/>
            <a:ext cx="1" cy="27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1"/>
            <a:endCxn id="6" idx="3"/>
          </p:cNvCxnSpPr>
          <p:nvPr/>
        </p:nvCxnSpPr>
        <p:spPr>
          <a:xfrm flipH="1" flipV="1">
            <a:off x="8685865" y="2019685"/>
            <a:ext cx="1628254" cy="18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a:off x="5134487" y="1699539"/>
            <a:ext cx="507555" cy="3201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089764" y="1835019"/>
            <a:ext cx="3920647" cy="117122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24" idx="3"/>
            <a:endCxn id="8" idx="1"/>
          </p:cNvCxnSpPr>
          <p:nvPr/>
        </p:nvCxnSpPr>
        <p:spPr>
          <a:xfrm>
            <a:off x="5010411" y="2420633"/>
            <a:ext cx="631629" cy="32316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226255" y="2420633"/>
            <a:ext cx="1533285" cy="646331"/>
          </a:xfrm>
          <a:prstGeom prst="rect">
            <a:avLst/>
          </a:prstGeom>
          <a:solidFill>
            <a:schemeClr val="accent1">
              <a:lumMod val="40000"/>
              <a:lumOff val="60000"/>
            </a:schemeClr>
          </a:solidFill>
        </p:spPr>
        <p:txBody>
          <a:bodyPr wrap="square" rtlCol="0">
            <a:spAutoFit/>
          </a:bodyPr>
          <a:lstStyle/>
          <a:p>
            <a:r>
              <a:rPr lang="en-US" dirty="0"/>
              <a:t>2</a:t>
            </a:r>
            <a:r>
              <a:rPr lang="en-US" dirty="0" smtClean="0"/>
              <a:t>. Input Form Component</a:t>
            </a:r>
            <a:endParaRPr lang="en-US" dirty="0"/>
          </a:p>
        </p:txBody>
      </p:sp>
      <p:sp>
        <p:nvSpPr>
          <p:cNvPr id="28" name="TextBox 27"/>
          <p:cNvSpPr txBox="1"/>
          <p:nvPr/>
        </p:nvSpPr>
        <p:spPr>
          <a:xfrm>
            <a:off x="8583225" y="2420633"/>
            <a:ext cx="1147066" cy="646331"/>
          </a:xfrm>
          <a:prstGeom prst="rect">
            <a:avLst/>
          </a:prstGeom>
          <a:solidFill>
            <a:schemeClr val="bg1">
              <a:lumMod val="85000"/>
            </a:schemeClr>
          </a:solidFill>
          <a:ln>
            <a:noFill/>
          </a:ln>
        </p:spPr>
        <p:txBody>
          <a:bodyPr wrap="square" rtlCol="0">
            <a:spAutoFit/>
          </a:bodyPr>
          <a:lstStyle/>
          <a:p>
            <a:r>
              <a:rPr lang="en-US" dirty="0" smtClean="0"/>
              <a:t>User data accepted</a:t>
            </a:r>
            <a:endParaRPr lang="en-US" dirty="0"/>
          </a:p>
        </p:txBody>
      </p:sp>
      <p:cxnSp>
        <p:nvCxnSpPr>
          <p:cNvPr id="30" name="Straight Connector 29"/>
          <p:cNvCxnSpPr>
            <a:stCxn id="8" idx="3"/>
            <a:endCxn id="28" idx="1"/>
          </p:cNvCxnSpPr>
          <p:nvPr/>
        </p:nvCxnSpPr>
        <p:spPr>
          <a:xfrm>
            <a:off x="8217074" y="2743799"/>
            <a:ext cx="3661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8" idx="3"/>
            <a:endCxn id="27" idx="1"/>
          </p:cNvCxnSpPr>
          <p:nvPr/>
        </p:nvCxnSpPr>
        <p:spPr>
          <a:xfrm>
            <a:off x="9730291" y="2743799"/>
            <a:ext cx="4959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089764" y="3134435"/>
            <a:ext cx="3920647" cy="1875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9236791" y="4013988"/>
            <a:ext cx="2131732" cy="369332"/>
          </a:xfrm>
          <a:prstGeom prst="rect">
            <a:avLst/>
          </a:prstGeom>
          <a:solidFill>
            <a:schemeClr val="accent1">
              <a:lumMod val="40000"/>
              <a:lumOff val="60000"/>
            </a:schemeClr>
          </a:solidFill>
          <a:ln>
            <a:noFill/>
          </a:ln>
        </p:spPr>
        <p:txBody>
          <a:bodyPr wrap="square" rtlCol="0">
            <a:spAutoFit/>
          </a:bodyPr>
          <a:lstStyle/>
          <a:p>
            <a:r>
              <a:rPr lang="en-US" dirty="0" smtClean="0"/>
              <a:t>3. To-Do Component</a:t>
            </a:r>
            <a:endParaRPr lang="en-US" dirty="0"/>
          </a:p>
        </p:txBody>
      </p:sp>
      <p:sp>
        <p:nvSpPr>
          <p:cNvPr id="36" name="TextBox 35"/>
          <p:cNvSpPr txBox="1"/>
          <p:nvPr/>
        </p:nvSpPr>
        <p:spPr>
          <a:xfrm>
            <a:off x="9077771" y="3403001"/>
            <a:ext cx="2547955" cy="369332"/>
          </a:xfrm>
          <a:prstGeom prst="rect">
            <a:avLst/>
          </a:prstGeom>
          <a:solidFill>
            <a:schemeClr val="bg1">
              <a:lumMod val="85000"/>
            </a:schemeClr>
          </a:solidFill>
        </p:spPr>
        <p:txBody>
          <a:bodyPr wrap="square" rtlCol="0">
            <a:spAutoFit/>
          </a:bodyPr>
          <a:lstStyle/>
          <a:p>
            <a:r>
              <a:rPr lang="en-US" dirty="0" smtClean="0"/>
              <a:t>Rendered user input data</a:t>
            </a:r>
            <a:endParaRPr lang="en-US" dirty="0"/>
          </a:p>
        </p:txBody>
      </p:sp>
      <p:cxnSp>
        <p:nvCxnSpPr>
          <p:cNvPr id="42" name="Straight Connector 41"/>
          <p:cNvCxnSpPr/>
          <p:nvPr/>
        </p:nvCxnSpPr>
        <p:spPr>
          <a:xfrm>
            <a:off x="5956351" y="-2292263"/>
            <a:ext cx="73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7" idx="2"/>
            <a:endCxn id="36" idx="0"/>
          </p:cNvCxnSpPr>
          <p:nvPr/>
        </p:nvCxnSpPr>
        <p:spPr>
          <a:xfrm rot="5400000">
            <a:off x="10504306" y="2914408"/>
            <a:ext cx="336037" cy="64114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21311" y="4434213"/>
            <a:ext cx="3770335" cy="40083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993271" y="3421747"/>
            <a:ext cx="2589954" cy="369332"/>
          </a:xfrm>
          <a:prstGeom prst="rect">
            <a:avLst/>
          </a:prstGeom>
          <a:solidFill>
            <a:schemeClr val="accent1">
              <a:lumMod val="40000"/>
              <a:lumOff val="60000"/>
            </a:schemeClr>
          </a:solidFill>
        </p:spPr>
        <p:txBody>
          <a:bodyPr wrap="square" rtlCol="0">
            <a:spAutoFit/>
          </a:bodyPr>
          <a:lstStyle/>
          <a:p>
            <a:r>
              <a:rPr lang="en-US" dirty="0" smtClean="0"/>
              <a:t>4. To-Do List Component</a:t>
            </a:r>
            <a:endParaRPr lang="en-US" dirty="0"/>
          </a:p>
        </p:txBody>
      </p:sp>
      <p:sp>
        <p:nvSpPr>
          <p:cNvPr id="69" name="Rectangle 68"/>
          <p:cNvSpPr/>
          <p:nvPr/>
        </p:nvSpPr>
        <p:spPr>
          <a:xfrm>
            <a:off x="1121311" y="4044891"/>
            <a:ext cx="3770335" cy="38932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121311" y="3683101"/>
            <a:ext cx="3770335" cy="36179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Elbow Connector 78"/>
          <p:cNvCxnSpPr>
            <a:stCxn id="53" idx="1"/>
            <a:endCxn id="70" idx="0"/>
          </p:cNvCxnSpPr>
          <p:nvPr/>
        </p:nvCxnSpPr>
        <p:spPr>
          <a:xfrm rot="10800000" flipV="1">
            <a:off x="3006479" y="3606413"/>
            <a:ext cx="2986792" cy="766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36" idx="1"/>
            <a:endCxn id="53" idx="3"/>
          </p:cNvCxnSpPr>
          <p:nvPr/>
        </p:nvCxnSpPr>
        <p:spPr>
          <a:xfrm flipH="1">
            <a:off x="8583225" y="3587667"/>
            <a:ext cx="494546" cy="18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9066797" y="4687245"/>
            <a:ext cx="2494644" cy="646331"/>
          </a:xfrm>
          <a:prstGeom prst="rect">
            <a:avLst/>
          </a:prstGeom>
          <a:solidFill>
            <a:schemeClr val="bg1">
              <a:lumMod val="85000"/>
            </a:schemeClr>
          </a:solidFill>
        </p:spPr>
        <p:txBody>
          <a:bodyPr wrap="square" rtlCol="0">
            <a:spAutoFit/>
          </a:bodyPr>
          <a:lstStyle/>
          <a:p>
            <a:r>
              <a:rPr lang="en-US" dirty="0" smtClean="0"/>
              <a:t>Show user their task is now rendered into a list</a:t>
            </a:r>
            <a:endParaRPr lang="en-US" dirty="0"/>
          </a:p>
        </p:txBody>
      </p:sp>
      <p:sp>
        <p:nvSpPr>
          <p:cNvPr id="143" name="TextBox 142"/>
          <p:cNvSpPr txBox="1"/>
          <p:nvPr/>
        </p:nvSpPr>
        <p:spPr>
          <a:xfrm>
            <a:off x="5993271" y="4137137"/>
            <a:ext cx="2616149" cy="646331"/>
          </a:xfrm>
          <a:prstGeom prst="rect">
            <a:avLst/>
          </a:prstGeom>
          <a:solidFill>
            <a:schemeClr val="bg1">
              <a:lumMod val="85000"/>
            </a:schemeClr>
          </a:solidFill>
        </p:spPr>
        <p:txBody>
          <a:bodyPr wrap="square" rtlCol="0">
            <a:spAutoFit/>
          </a:bodyPr>
          <a:lstStyle/>
          <a:p>
            <a:r>
              <a:rPr lang="en-US" dirty="0" smtClean="0"/>
              <a:t>Append the tasks input into a list</a:t>
            </a:r>
            <a:endParaRPr lang="en-US" dirty="0"/>
          </a:p>
        </p:txBody>
      </p:sp>
      <p:cxnSp>
        <p:nvCxnSpPr>
          <p:cNvPr id="147" name="Straight Arrow Connector 146"/>
          <p:cNvCxnSpPr>
            <a:stCxn id="143" idx="3"/>
            <a:endCxn id="35" idx="1"/>
          </p:cNvCxnSpPr>
          <p:nvPr/>
        </p:nvCxnSpPr>
        <p:spPr>
          <a:xfrm flipV="1">
            <a:off x="8609420" y="4198654"/>
            <a:ext cx="627371" cy="261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35" idx="2"/>
            <a:endCxn id="141" idx="0"/>
          </p:cNvCxnSpPr>
          <p:nvPr/>
        </p:nvCxnSpPr>
        <p:spPr>
          <a:xfrm>
            <a:off x="10302657" y="4383320"/>
            <a:ext cx="11462" cy="303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53" idx="2"/>
            <a:endCxn id="143" idx="0"/>
          </p:cNvCxnSpPr>
          <p:nvPr/>
        </p:nvCxnSpPr>
        <p:spPr>
          <a:xfrm>
            <a:off x="7288248" y="3791079"/>
            <a:ext cx="13098" cy="346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Elbow Connector 186"/>
          <p:cNvCxnSpPr>
            <a:stCxn id="141" idx="1"/>
          </p:cNvCxnSpPr>
          <p:nvPr/>
        </p:nvCxnSpPr>
        <p:spPr>
          <a:xfrm rot="10800000">
            <a:off x="5010411" y="4193441"/>
            <a:ext cx="4056386" cy="816971"/>
          </a:xfrm>
          <a:prstGeom prst="bentConnector3">
            <a:avLst>
              <a:gd name="adj1" fmla="val 806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89"/>
          <p:cNvSpPr/>
          <p:nvPr/>
        </p:nvSpPr>
        <p:spPr>
          <a:xfrm>
            <a:off x="1121311" y="4500355"/>
            <a:ext cx="1885167" cy="284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995800" y="5103140"/>
            <a:ext cx="2616149" cy="923330"/>
          </a:xfrm>
          <a:prstGeom prst="rect">
            <a:avLst/>
          </a:prstGeom>
          <a:solidFill>
            <a:schemeClr val="bg1">
              <a:lumMod val="85000"/>
            </a:schemeClr>
          </a:solidFill>
        </p:spPr>
        <p:txBody>
          <a:bodyPr wrap="square" rtlCol="0">
            <a:spAutoFit/>
          </a:bodyPr>
          <a:lstStyle/>
          <a:p>
            <a:r>
              <a:rPr lang="en-US" dirty="0" smtClean="0"/>
              <a:t>Receive user input regarding checked box to indicate completed task</a:t>
            </a:r>
            <a:endParaRPr lang="en-US" dirty="0"/>
          </a:p>
        </p:txBody>
      </p:sp>
      <p:sp>
        <p:nvSpPr>
          <p:cNvPr id="194" name="Rectangle 193"/>
          <p:cNvSpPr/>
          <p:nvPr/>
        </p:nvSpPr>
        <p:spPr>
          <a:xfrm>
            <a:off x="1121311" y="4121052"/>
            <a:ext cx="1885167" cy="284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Elbow Connector 197"/>
          <p:cNvCxnSpPr>
            <a:stCxn id="190" idx="3"/>
            <a:endCxn id="192" idx="1"/>
          </p:cNvCxnSpPr>
          <p:nvPr/>
        </p:nvCxnSpPr>
        <p:spPr>
          <a:xfrm>
            <a:off x="3006478" y="4642579"/>
            <a:ext cx="2989322" cy="922226"/>
          </a:xfrm>
          <a:prstGeom prst="bentConnector3">
            <a:avLst>
              <a:gd name="adj1" fmla="val 1827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9331860" y="5925322"/>
            <a:ext cx="1466410" cy="646331"/>
          </a:xfrm>
          <a:prstGeom prst="rect">
            <a:avLst/>
          </a:prstGeom>
          <a:solidFill>
            <a:schemeClr val="accent1">
              <a:lumMod val="40000"/>
              <a:lumOff val="60000"/>
            </a:schemeClr>
          </a:solidFill>
          <a:ln>
            <a:noFill/>
          </a:ln>
        </p:spPr>
        <p:txBody>
          <a:bodyPr wrap="square" rtlCol="0">
            <a:spAutoFit/>
          </a:bodyPr>
          <a:lstStyle/>
          <a:p>
            <a:r>
              <a:rPr lang="en-US" dirty="0"/>
              <a:t>5</a:t>
            </a:r>
            <a:r>
              <a:rPr lang="en-US" dirty="0" smtClean="0"/>
              <a:t>. Completed Component</a:t>
            </a:r>
            <a:endParaRPr lang="en-US" dirty="0"/>
          </a:p>
        </p:txBody>
      </p:sp>
      <p:cxnSp>
        <p:nvCxnSpPr>
          <p:cNvPr id="207" name="Elbow Connector 206"/>
          <p:cNvCxnSpPr>
            <a:stCxn id="192" idx="3"/>
            <a:endCxn id="205" idx="0"/>
          </p:cNvCxnSpPr>
          <p:nvPr/>
        </p:nvCxnSpPr>
        <p:spPr>
          <a:xfrm>
            <a:off x="8611949" y="5564805"/>
            <a:ext cx="1453116" cy="3605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205" idx="1"/>
            <a:endCxn id="194" idx="1"/>
          </p:cNvCxnSpPr>
          <p:nvPr/>
        </p:nvCxnSpPr>
        <p:spPr>
          <a:xfrm rot="10800000">
            <a:off x="1121312" y="4263277"/>
            <a:ext cx="8210549" cy="2074763"/>
          </a:xfrm>
          <a:prstGeom prst="bentConnector3">
            <a:avLst>
              <a:gd name="adj1" fmla="val 1027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a:off x="7112000" y="-13208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4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7"/>
            <a:ext cx="6621294" cy="917057"/>
          </a:xfrm>
          <a:solidFill>
            <a:schemeClr val="accent1">
              <a:lumMod val="40000"/>
              <a:lumOff val="60000"/>
            </a:schemeClr>
          </a:solidFill>
        </p:spPr>
        <p:txBody>
          <a:bodyPr>
            <a:normAutofit fontScale="90000"/>
          </a:bodyPr>
          <a:lstStyle/>
          <a:p>
            <a:r>
              <a:rPr lang="en-US" sz="3600" dirty="0" smtClean="0"/>
              <a:t>Step </a:t>
            </a:r>
            <a:r>
              <a:rPr lang="en-US" sz="3600" dirty="0"/>
              <a:t>1</a:t>
            </a:r>
            <a:r>
              <a:rPr lang="en-US" sz="3600" dirty="0" smtClean="0"/>
              <a:t>: </a:t>
            </a:r>
            <a:r>
              <a:rPr lang="en-US" sz="3600" dirty="0"/>
              <a:t>The Main Container of To-Do Task </a:t>
            </a:r>
            <a:r>
              <a:rPr lang="en-US" sz="3600" dirty="0" smtClean="0"/>
              <a:t>(MDN, 2020b).</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49" y="360597"/>
            <a:ext cx="4290535" cy="5147215"/>
          </a:xfrm>
        </p:spPr>
      </p:pic>
      <p:sp>
        <p:nvSpPr>
          <p:cNvPr id="9" name="Rectangle 8"/>
          <p:cNvSpPr/>
          <p:nvPr/>
        </p:nvSpPr>
        <p:spPr>
          <a:xfrm>
            <a:off x="610962" y="475989"/>
            <a:ext cx="4045907" cy="461451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p:nvPr/>
        </p:nvCxnSpPr>
        <p:spPr>
          <a:xfrm flipV="1">
            <a:off x="4624105" y="819124"/>
            <a:ext cx="395028" cy="19641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51897" y="1578279"/>
            <a:ext cx="6459522" cy="4801314"/>
          </a:xfrm>
          <a:prstGeom prst="rect">
            <a:avLst/>
          </a:prstGeom>
          <a:noFill/>
        </p:spPr>
        <p:txBody>
          <a:bodyPr wrap="square" rtlCol="0">
            <a:spAutoFit/>
          </a:bodyPr>
          <a:lstStyle/>
          <a:p>
            <a:r>
              <a:rPr lang="en-US" dirty="0" smtClean="0"/>
              <a:t>Create a skeleton</a:t>
            </a:r>
            <a:r>
              <a:rPr lang="en-US" dirty="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of an app</a:t>
            </a:r>
            <a:r>
              <a:rPr lang="en-US" dirty="0" smtClean="0"/>
              <a:t>  and paste to the App.js that creates the:</a:t>
            </a:r>
          </a:p>
          <a:p>
            <a:pPr marL="800100" lvl="1" indent="-342900">
              <a:buFont typeface="+mj-lt"/>
              <a:buAutoNum type="alphaLcParenR"/>
            </a:pPr>
            <a:r>
              <a:rPr lang="en-US" dirty="0" smtClean="0"/>
              <a:t>Title: Parsley’s To Do List</a:t>
            </a:r>
          </a:p>
          <a:p>
            <a:pPr marL="800100" lvl="1" indent="-342900">
              <a:buFont typeface="+mj-lt"/>
              <a:buAutoNum type="alphaLcParenR"/>
            </a:pPr>
            <a:r>
              <a:rPr lang="en-US" dirty="0" smtClean="0"/>
              <a:t>Input Form:  create </a:t>
            </a:r>
            <a:r>
              <a:rPr lang="en-US" dirty="0" smtClean="0">
                <a:latin typeface="Courier New" panose="02070309020205020404" pitchFamily="49" charset="0"/>
                <a:cs typeface="Courier New" panose="02070309020205020404" pitchFamily="49" charset="0"/>
              </a:rPr>
              <a:t>&lt;form&gt; </a:t>
            </a:r>
            <a:r>
              <a:rPr lang="en-US" dirty="0" smtClean="0"/>
              <a:t>element to make a skeleton of an input form user can type.</a:t>
            </a:r>
          </a:p>
          <a:p>
            <a:pPr marL="800100" lvl="1" indent="-342900">
              <a:buFont typeface="+mj-lt"/>
              <a:buAutoNum type="alphaLcParenR"/>
            </a:pPr>
            <a:r>
              <a:rPr lang="en-US" dirty="0" smtClean="0"/>
              <a:t>Button: create a button </a:t>
            </a:r>
            <a:r>
              <a:rPr lang="en-US" dirty="0" smtClean="0">
                <a:latin typeface="Courier New" panose="02070309020205020404" pitchFamily="49" charset="0"/>
                <a:cs typeface="Courier New" panose="02070309020205020404" pitchFamily="49" charset="0"/>
              </a:rPr>
              <a:t>type=“submit”.</a:t>
            </a:r>
          </a:p>
          <a:p>
            <a:pPr marL="800100" lvl="1" indent="-342900">
              <a:buFont typeface="+mj-lt"/>
              <a:buAutoNum type="alphaLcParenR"/>
            </a:pPr>
            <a:r>
              <a:rPr lang="en-US" dirty="0" smtClean="0">
                <a:cs typeface="Arial" panose="020B0604020202020204" pitchFamily="34" charset="0"/>
              </a:rPr>
              <a:t>Create three unordered list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ul</a:t>
            </a:r>
            <a:r>
              <a:rPr lang="en-US" dirty="0" smtClean="0">
                <a:latin typeface="Courier New" panose="02070309020205020404" pitchFamily="49" charset="0"/>
                <a:cs typeface="Courier New" panose="02070309020205020404" pitchFamily="49" charset="0"/>
              </a:rPr>
              <a:t>&gt; </a:t>
            </a:r>
            <a:r>
              <a:rPr lang="en-US" dirty="0" smtClean="0">
                <a:cs typeface="Arial" panose="020B0604020202020204" pitchFamily="34" charset="0"/>
              </a:rPr>
              <a:t>and </a:t>
            </a:r>
            <a:r>
              <a:rPr lang="en-US" dirty="0" smtClean="0">
                <a:latin typeface="Courier New" panose="02070309020205020404" pitchFamily="49" charset="0"/>
                <a:cs typeface="Courier New" panose="02070309020205020404" pitchFamily="49" charset="0"/>
              </a:rPr>
              <a:t>&lt;li&gt; </a:t>
            </a:r>
            <a:r>
              <a:rPr lang="en-US" dirty="0" smtClean="0">
                <a:cs typeface="Arial" panose="020B0604020202020204" pitchFamily="34" charset="0"/>
              </a:rPr>
              <a:t>as shown as eat, sleep, and watch birds</a:t>
            </a:r>
            <a:r>
              <a:rPr lang="en-US" dirty="0" smtClean="0">
                <a:latin typeface="Arial" panose="020B0604020202020204" pitchFamily="34" charset="0"/>
                <a:cs typeface="Arial" panose="020B0604020202020204" pitchFamily="34" charset="0"/>
              </a:rPr>
              <a:t>. </a:t>
            </a:r>
          </a:p>
          <a:p>
            <a:pPr marL="800100" lvl="1" indent="-342900">
              <a:buFont typeface="+mj-lt"/>
              <a:buAutoNum type="alphaLcParenR"/>
            </a:pPr>
            <a:r>
              <a:rPr lang="en-US" dirty="0" smtClean="0">
                <a:cs typeface="Arial" panose="020B0604020202020204" pitchFamily="34" charset="0"/>
              </a:rPr>
              <a:t>Check box is represented by </a:t>
            </a:r>
            <a:r>
              <a:rPr lang="en-US" dirty="0">
                <a:cs typeface="Arial" panose="020B0604020202020204" pitchFamily="34" charset="0"/>
              </a:rPr>
              <a:t> </a:t>
            </a:r>
            <a:r>
              <a:rPr lang="en-US" dirty="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input</a:t>
            </a:r>
            <a:r>
              <a:rPr lang="en-US" dirty="0">
                <a:latin typeface="Courier New" panose="02070309020205020404" pitchFamily="49" charset="0"/>
                <a:cs typeface="Courier New" panose="02070309020205020404" pitchFamily="49" charset="0"/>
              </a:rPr>
              <a:t> type="checkbox</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800100" lvl="1" indent="-342900">
              <a:buFont typeface="+mj-lt"/>
              <a:buAutoNum type="alphaLcParenR"/>
            </a:pPr>
            <a:r>
              <a:rPr lang="en-US" dirty="0" smtClean="0">
                <a:cs typeface="Arial" panose="020B0604020202020204" pitchFamily="34" charset="0"/>
              </a:rPr>
              <a:t>Delete button is represented with a button element to remove the specific listed task. </a:t>
            </a:r>
            <a:endParaRPr lang="en-US" dirty="0">
              <a:cs typeface="Arial" panose="020B0604020202020204" pitchFamily="34" charset="0"/>
            </a:endParaRPr>
          </a:p>
          <a:p>
            <a:pPr lvl="1"/>
            <a:endParaRPr lang="en-US" dirty="0">
              <a:cs typeface="Arial" panose="020B0604020202020204" pitchFamily="34" charset="0"/>
            </a:endParaRPr>
          </a:p>
          <a:p>
            <a:r>
              <a:rPr lang="en-US" dirty="0" smtClean="0">
                <a:cs typeface="Arial" panose="020B0604020202020204" pitchFamily="34" charset="0"/>
              </a:rPr>
              <a:t>Now App.js component is completed and can be re-used by changing the JSX.</a:t>
            </a:r>
          </a:p>
          <a:p>
            <a:r>
              <a:rPr lang="en-US" i="1" dirty="0" smtClean="0">
                <a:solidFill>
                  <a:schemeClr val="bg1">
                    <a:lumMod val="50000"/>
                  </a:schemeClr>
                </a:solidFill>
                <a:cs typeface="Arial" panose="020B0604020202020204" pitchFamily="34" charset="0"/>
              </a:rPr>
              <a:t>*Special note, there is accessibility features available for JSX and it starts with</a:t>
            </a:r>
            <a:r>
              <a:rPr lang="en-US" i="1" dirty="0" smtClean="0">
                <a:solidFill>
                  <a:schemeClr val="bg1">
                    <a:lumMod val="50000"/>
                  </a:schemeClr>
                </a:solidFill>
                <a:latin typeface="Courier New" panose="02070309020205020404" pitchFamily="49" charset="0"/>
                <a:cs typeface="Courier New" panose="02070309020205020404" pitchFamily="49" charset="0"/>
              </a:rPr>
              <a:t> aria </a:t>
            </a:r>
            <a:r>
              <a:rPr lang="en-US" i="1" dirty="0" smtClean="0">
                <a:solidFill>
                  <a:schemeClr val="bg1">
                    <a:lumMod val="50000"/>
                  </a:schemeClr>
                </a:solidFill>
                <a:cs typeface="Arial" panose="020B0604020202020204" pitchFamily="34" charset="0"/>
              </a:rPr>
              <a:t>(MDN, 2020b)</a:t>
            </a:r>
            <a:endParaRPr lang="en-US" i="1" dirty="0">
              <a:solidFill>
                <a:schemeClr val="bg1">
                  <a:lumMod val="50000"/>
                </a:schemeClr>
              </a:solidFill>
              <a:cs typeface="Arial" panose="020B0604020202020204" pitchFamily="34" charset="0"/>
            </a:endParaRPr>
          </a:p>
        </p:txBody>
      </p:sp>
    </p:spTree>
    <p:extLst>
      <p:ext uri="{BB962C8B-B14F-4D97-AF65-F5344CB8AC3E}">
        <p14:creationId xmlns:p14="http://schemas.microsoft.com/office/powerpoint/2010/main" val="11612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7"/>
            <a:ext cx="6621294" cy="917057"/>
          </a:xfrm>
          <a:solidFill>
            <a:schemeClr val="accent1">
              <a:lumMod val="40000"/>
              <a:lumOff val="60000"/>
            </a:schemeClr>
          </a:solidFill>
        </p:spPr>
        <p:txBody>
          <a:bodyPr>
            <a:normAutofit fontScale="90000"/>
          </a:bodyPr>
          <a:lstStyle/>
          <a:p>
            <a:r>
              <a:rPr lang="en-US" sz="3600" dirty="0" smtClean="0"/>
              <a:t>Step </a:t>
            </a:r>
            <a:r>
              <a:rPr lang="en-US" sz="3600" dirty="0"/>
              <a:t>2</a:t>
            </a:r>
            <a:r>
              <a:rPr lang="en-US" sz="3600" dirty="0" smtClean="0"/>
              <a:t>: </a:t>
            </a:r>
            <a:r>
              <a:rPr lang="en-US" sz="3200" dirty="0"/>
              <a:t>Input Form </a:t>
            </a:r>
            <a:r>
              <a:rPr lang="en-US" sz="3200" dirty="0" smtClean="0"/>
              <a:t>Component </a:t>
            </a:r>
            <a:r>
              <a:rPr lang="en-US" sz="3600" dirty="0" smtClean="0"/>
              <a:t>(MDN, 2020b).</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49" y="360597"/>
            <a:ext cx="4290535" cy="5147215"/>
          </a:xfrm>
        </p:spPr>
      </p:pic>
      <p:sp>
        <p:nvSpPr>
          <p:cNvPr id="9" name="Rectangle 8"/>
          <p:cNvSpPr/>
          <p:nvPr/>
        </p:nvSpPr>
        <p:spPr>
          <a:xfrm>
            <a:off x="603008" y="989462"/>
            <a:ext cx="3988333" cy="112594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9" idx="3"/>
            <a:endCxn id="2" idx="1"/>
          </p:cNvCxnSpPr>
          <p:nvPr/>
        </p:nvCxnSpPr>
        <p:spPr>
          <a:xfrm flipV="1">
            <a:off x="4591341" y="819126"/>
            <a:ext cx="460556" cy="7333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51897" y="1551517"/>
            <a:ext cx="6621294" cy="4247317"/>
          </a:xfrm>
          <a:prstGeom prst="rect">
            <a:avLst/>
          </a:prstGeom>
          <a:noFill/>
        </p:spPr>
        <p:txBody>
          <a:bodyPr wrap="square" rtlCol="0">
            <a:spAutoFit/>
          </a:bodyPr>
          <a:lstStyle/>
          <a:p>
            <a:pPr marL="342900" indent="-342900">
              <a:buFont typeface="+mj-lt"/>
              <a:buAutoNum type="arabicPeriod"/>
            </a:pPr>
            <a:r>
              <a:rPr lang="en-US" dirty="0" smtClean="0"/>
              <a:t>Input form is created to accept user input typed into the blank text area of the form.</a:t>
            </a:r>
          </a:p>
          <a:p>
            <a:pPr marL="342900" indent="-342900">
              <a:buFont typeface="+mj-lt"/>
              <a:buAutoNum type="arabicPeriod"/>
            </a:pPr>
            <a:r>
              <a:rPr lang="en-US" dirty="0" smtClean="0"/>
              <a:t>“Add Task” is an event listener with a </a:t>
            </a:r>
            <a:r>
              <a:rPr lang="en-US" dirty="0" err="1" smtClean="0"/>
              <a:t>onClick</a:t>
            </a:r>
            <a:r>
              <a:rPr lang="en-US" dirty="0" smtClean="0"/>
              <a:t> that will trigger components </a:t>
            </a:r>
            <a:r>
              <a:rPr lang="en-US" b="1" dirty="0" smtClean="0"/>
              <a:t>Step 3: To-Do Component, Step 4: To-Do List Component, and Step 5: Completed Component </a:t>
            </a:r>
            <a:r>
              <a:rPr lang="en-US" dirty="0" smtClean="0"/>
              <a:t>sequentially.</a:t>
            </a:r>
          </a:p>
          <a:p>
            <a:pPr marL="342900" indent="-342900">
              <a:buFont typeface="+mj-lt"/>
              <a:buAutoNum type="arabicPeriod"/>
            </a:pPr>
            <a:r>
              <a:rPr lang="en-US" dirty="0" smtClean="0"/>
              <a:t>Pseudocode for class in the </a:t>
            </a:r>
            <a:r>
              <a:rPr lang="en-US" b="1" dirty="0" smtClean="0"/>
              <a:t>Step 2: Input Form Component </a:t>
            </a:r>
            <a:r>
              <a:rPr lang="en-US" dirty="0" smtClean="0"/>
              <a:t>includes: </a:t>
            </a:r>
          </a:p>
          <a:p>
            <a:pPr marL="800100" lvl="1" indent="-342900">
              <a:buFont typeface="+mj-lt"/>
              <a:buAutoNum type="alphaLcParenR"/>
            </a:pPr>
            <a:r>
              <a:rPr lang="en-US" dirty="0" smtClean="0"/>
              <a:t>Create </a:t>
            </a:r>
            <a:r>
              <a:rPr lang="en-US" dirty="0" smtClean="0">
                <a:latin typeface="Courier New" panose="02070309020205020404" pitchFamily="49" charset="0"/>
                <a:cs typeface="Courier New" panose="02070309020205020404" pitchFamily="49" charset="0"/>
              </a:rPr>
              <a:t>class Form extends </a:t>
            </a:r>
            <a:r>
              <a:rPr lang="en-US" dirty="0" err="1" smtClean="0">
                <a:latin typeface="Courier New" panose="02070309020205020404" pitchFamily="49" charset="0"/>
                <a:cs typeface="Courier New" panose="02070309020205020404" pitchFamily="49" charset="0"/>
              </a:rPr>
              <a:t>React.Component</a:t>
            </a:r>
            <a:r>
              <a:rPr lang="en-US" dirty="0" smtClean="0">
                <a:latin typeface="Courier New" panose="02070309020205020404" pitchFamily="49" charset="0"/>
                <a:cs typeface="Courier New" panose="02070309020205020404" pitchFamily="49" charset="0"/>
              </a:rPr>
              <a:t> {}.</a:t>
            </a:r>
          </a:p>
          <a:p>
            <a:pPr marL="800100" lvl="1" indent="-342900">
              <a:buFont typeface="+mj-lt"/>
              <a:buAutoNum type="alphaLcParenR"/>
            </a:pPr>
            <a:r>
              <a:rPr lang="en-US" dirty="0" smtClean="0">
                <a:cs typeface="Courier New" panose="02070309020205020404" pitchFamily="49" charset="0"/>
              </a:rPr>
              <a:t>Within the class mentioned in a), the button “Add Task” will have an event listener that prompt the input text in </a:t>
            </a:r>
            <a:r>
              <a:rPr lang="en-US" dirty="0" smtClean="0">
                <a:latin typeface="Courier New" panose="02070309020205020404" pitchFamily="49" charset="0"/>
                <a:cs typeface="Courier New" panose="02070309020205020404" pitchFamily="49" charset="0"/>
              </a:rPr>
              <a:t>&lt;form&gt; </a:t>
            </a:r>
            <a:r>
              <a:rPr lang="en-US" dirty="0" smtClean="0">
                <a:cs typeface="Courier New" panose="02070309020205020404" pitchFamily="49" charset="0"/>
              </a:rPr>
              <a:t>to be rendered in </a:t>
            </a:r>
            <a:r>
              <a:rPr lang="en-US" b="1" dirty="0" smtClean="0">
                <a:cs typeface="Courier New" panose="02070309020205020404" pitchFamily="49" charset="0"/>
              </a:rPr>
              <a:t>Step 3: To-Do Component</a:t>
            </a:r>
            <a:r>
              <a:rPr lang="en-US" dirty="0" smtClean="0">
                <a:cs typeface="Courier New" panose="02070309020205020404" pitchFamily="49" charset="0"/>
              </a:rPr>
              <a:t> and </a:t>
            </a:r>
            <a:r>
              <a:rPr lang="en-US" b="1" dirty="0" smtClean="0">
                <a:cs typeface="Courier New" panose="02070309020205020404" pitchFamily="49" charset="0"/>
              </a:rPr>
              <a:t>Step 4: To-Do List. </a:t>
            </a:r>
          </a:p>
          <a:p>
            <a:pPr marL="342900" indent="-342900">
              <a:buFont typeface="+mj-lt"/>
              <a:buAutoNum type="arabicPeriod"/>
            </a:pPr>
            <a:endParaRPr lang="en-US" dirty="0" smtClean="0"/>
          </a:p>
          <a:p>
            <a:pPr marL="342900" indent="-342900">
              <a:buFont typeface="+mj-lt"/>
              <a:buAutoNum type="arabicPeriod"/>
            </a:pPr>
            <a:endParaRPr lang="en-US" dirty="0"/>
          </a:p>
        </p:txBody>
      </p:sp>
    </p:spTree>
    <p:extLst>
      <p:ext uri="{BB962C8B-B14F-4D97-AF65-F5344CB8AC3E}">
        <p14:creationId xmlns:p14="http://schemas.microsoft.com/office/powerpoint/2010/main" val="371189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8"/>
            <a:ext cx="6621294" cy="928706"/>
          </a:xfrm>
          <a:solidFill>
            <a:schemeClr val="accent1">
              <a:lumMod val="40000"/>
              <a:lumOff val="60000"/>
            </a:schemeClr>
          </a:solidFill>
        </p:spPr>
        <p:txBody>
          <a:bodyPr>
            <a:normAutofit fontScale="90000"/>
          </a:bodyPr>
          <a:lstStyle/>
          <a:p>
            <a:r>
              <a:rPr lang="en-US" sz="3600" dirty="0" smtClean="0"/>
              <a:t>Step 3: To-Do </a:t>
            </a:r>
            <a:r>
              <a:rPr lang="en-US" sz="3600" dirty="0"/>
              <a:t>Component (</a:t>
            </a:r>
            <a:r>
              <a:rPr lang="en-US" sz="3600" dirty="0" smtClean="0"/>
              <a:t>MDN, 2020b) </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51" y="368189"/>
            <a:ext cx="4290535" cy="5147215"/>
          </a:xfrm>
        </p:spPr>
      </p:pic>
      <p:sp>
        <p:nvSpPr>
          <p:cNvPr id="6" name="Rectangle 5"/>
          <p:cNvSpPr/>
          <p:nvPr/>
        </p:nvSpPr>
        <p:spPr>
          <a:xfrm>
            <a:off x="642939" y="2728913"/>
            <a:ext cx="3828477" cy="42576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a:stCxn id="6" idx="3"/>
            <a:endCxn id="2" idx="1"/>
          </p:cNvCxnSpPr>
          <p:nvPr/>
        </p:nvCxnSpPr>
        <p:spPr>
          <a:xfrm flipV="1">
            <a:off x="4471416" y="824951"/>
            <a:ext cx="580481" cy="211684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51897" y="1422900"/>
            <a:ext cx="6621294" cy="4801314"/>
          </a:xfrm>
          <a:prstGeom prst="rect">
            <a:avLst/>
          </a:prstGeom>
          <a:noFill/>
        </p:spPr>
        <p:txBody>
          <a:bodyPr wrap="square" rtlCol="0">
            <a:spAutoFit/>
          </a:bodyPr>
          <a:lstStyle/>
          <a:p>
            <a:pPr marL="342900" indent="-342900">
              <a:buFont typeface="+mj-lt"/>
              <a:buAutoNum type="arabicPeriod"/>
            </a:pPr>
            <a:r>
              <a:rPr lang="en-US" dirty="0" smtClean="0"/>
              <a:t>For this component we need to render iterations to produce a list of tasks.</a:t>
            </a:r>
          </a:p>
          <a:p>
            <a:pPr marL="342900" indent="-342900">
              <a:buFont typeface="+mj-lt"/>
              <a:buAutoNum type="arabicPeriod"/>
            </a:pPr>
            <a:r>
              <a:rPr lang="en-US" dirty="0">
                <a:cs typeface="Courier New" panose="02070309020205020404" pitchFamily="49" charset="0"/>
              </a:rPr>
              <a:t>Once a new “task” is received, we will render the data with a component in </a:t>
            </a:r>
            <a:r>
              <a:rPr lang="en-US" b="1" dirty="0" smtClean="0">
                <a:cs typeface="Courier New" panose="02070309020205020404" pitchFamily="49" charset="0"/>
              </a:rPr>
              <a:t>Step </a:t>
            </a:r>
            <a:r>
              <a:rPr lang="en-US" b="1" dirty="0">
                <a:cs typeface="Courier New" panose="02070309020205020404" pitchFamily="49" charset="0"/>
              </a:rPr>
              <a:t>4: To-Do List Component</a:t>
            </a:r>
            <a:r>
              <a:rPr lang="en-US" dirty="0" smtClean="0">
                <a:cs typeface="Courier New" panose="02070309020205020404" pitchFamily="49" charset="0"/>
              </a:rPr>
              <a:t>.</a:t>
            </a:r>
            <a:endParaRPr lang="en-US" dirty="0" smtClean="0"/>
          </a:p>
          <a:p>
            <a:pPr marL="342900" indent="-342900">
              <a:buFont typeface="+mj-lt"/>
              <a:buAutoNum type="arabicPeriod"/>
            </a:pPr>
            <a:r>
              <a:rPr lang="en-US" dirty="0" smtClean="0"/>
              <a:t>Pseudocode described below:</a:t>
            </a:r>
          </a:p>
          <a:p>
            <a:pPr marL="800100" lvl="1" indent="-342900">
              <a:buFont typeface="+mj-lt"/>
              <a:buAutoNum type="alphaLcParenR"/>
            </a:pPr>
            <a:r>
              <a:rPr lang="en-US" dirty="0" smtClean="0"/>
              <a:t>Now </a:t>
            </a:r>
            <a:r>
              <a:rPr lang="en-US" dirty="0"/>
              <a:t>we have to store </a:t>
            </a:r>
            <a:r>
              <a:rPr lang="en-US" dirty="0" smtClean="0"/>
              <a:t>data called “tasks</a:t>
            </a:r>
            <a:r>
              <a:rPr lang="en-US" dirty="0"/>
              <a:t>” entered by user into an </a:t>
            </a:r>
            <a:r>
              <a:rPr lang="en-US" dirty="0" smtClean="0"/>
              <a:t>array.</a:t>
            </a:r>
          </a:p>
          <a:p>
            <a:pPr marL="800100" lvl="1" indent="-342900">
              <a:buFont typeface="+mj-lt"/>
              <a:buAutoNum type="alphaLcParenR"/>
            </a:pPr>
            <a:r>
              <a:rPr lang="en-US" dirty="0" smtClean="0"/>
              <a:t>Create </a:t>
            </a:r>
            <a:r>
              <a:rPr lang="en-US" dirty="0"/>
              <a:t>an array to </a:t>
            </a:r>
            <a:r>
              <a:rPr lang="en-US" dirty="0" smtClean="0"/>
              <a:t>store “tasks”</a:t>
            </a:r>
            <a:r>
              <a:rPr lang="en-US" dirty="0" smtClean="0">
                <a:latin typeface="Courier New" panose="02070309020205020404" pitchFamily="49" charset="0"/>
                <a:cs typeface="Courier New" panose="02070309020205020404" pitchFamily="49" charset="0"/>
              </a:rPr>
              <a:t>.</a:t>
            </a:r>
          </a:p>
          <a:p>
            <a:pPr marL="800100" lvl="1" indent="-342900">
              <a:buFont typeface="+mj-lt"/>
              <a:buAutoNum type="alphaLcParenR"/>
            </a:pPr>
            <a:r>
              <a:rPr lang="en-US" dirty="0" smtClean="0">
                <a:cs typeface="Courier New" panose="02070309020205020404" pitchFamily="49" charset="0"/>
              </a:rPr>
              <a:t>The “tasks” entered by user will be stored in the above array described in b). </a:t>
            </a:r>
          </a:p>
          <a:p>
            <a:pPr marL="342900" indent="-342900">
              <a:buFont typeface="+mj-lt"/>
              <a:buAutoNum type="arabicPeriod"/>
            </a:pPr>
            <a:r>
              <a:rPr lang="en-US" dirty="0" smtClean="0">
                <a:cs typeface="Courier New" panose="02070309020205020404" pitchFamily="49" charset="0"/>
              </a:rPr>
              <a:t>Rendering an iteration of the array will produce the list </a:t>
            </a:r>
            <a:r>
              <a:rPr lang="en-US" dirty="0">
                <a:cs typeface="Courier New" panose="02070309020205020404" pitchFamily="49" charset="0"/>
              </a:rPr>
              <a:t> </a:t>
            </a:r>
            <a:r>
              <a:rPr lang="en-US" dirty="0" smtClean="0">
                <a:cs typeface="Courier New" panose="02070309020205020404" pitchFamily="49" charset="0"/>
              </a:rPr>
              <a:t>that can be appended to the Apps.js. </a:t>
            </a:r>
          </a:p>
          <a:p>
            <a:pPr marL="342900" indent="-342900">
              <a:buFont typeface="+mj-lt"/>
              <a:buAutoNum type="arabicPeriod"/>
            </a:pPr>
            <a:r>
              <a:rPr lang="en-US" dirty="0" smtClean="0">
                <a:cs typeface="Courier New" panose="02070309020205020404" pitchFamily="49" charset="0"/>
              </a:rPr>
              <a:t>“Delete” button is an event listener button, when it is click it will remove the “task” from array within ToDo.js. </a:t>
            </a:r>
            <a:endParaRPr lang="en-US" dirty="0" smtClean="0"/>
          </a:p>
          <a:p>
            <a:pPr lvl="1"/>
            <a:endParaRPr lang="en-US" dirty="0" smtClean="0"/>
          </a:p>
          <a:p>
            <a:endParaRPr lang="en-US" dirty="0" smtClean="0"/>
          </a:p>
          <a:p>
            <a:pPr marL="342900" indent="-342900">
              <a:buFont typeface="+mj-lt"/>
              <a:buAutoNum type="arabicPeriod"/>
            </a:pPr>
            <a:endParaRPr lang="en-US" dirty="0"/>
          </a:p>
        </p:txBody>
      </p:sp>
    </p:spTree>
    <p:extLst>
      <p:ext uri="{BB962C8B-B14F-4D97-AF65-F5344CB8AC3E}">
        <p14:creationId xmlns:p14="http://schemas.microsoft.com/office/powerpoint/2010/main" val="77494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8"/>
            <a:ext cx="6621294" cy="928706"/>
          </a:xfrm>
          <a:solidFill>
            <a:schemeClr val="accent1">
              <a:lumMod val="40000"/>
              <a:lumOff val="60000"/>
            </a:schemeClr>
          </a:solidFill>
        </p:spPr>
        <p:txBody>
          <a:bodyPr>
            <a:normAutofit fontScale="90000"/>
          </a:bodyPr>
          <a:lstStyle/>
          <a:p>
            <a:r>
              <a:rPr lang="en-US" sz="3600" dirty="0" smtClean="0"/>
              <a:t>Step 4</a:t>
            </a:r>
            <a:r>
              <a:rPr lang="en-US" sz="3600" dirty="0"/>
              <a:t>: </a:t>
            </a:r>
            <a:r>
              <a:rPr lang="en-US" sz="3600" dirty="0" smtClean="0"/>
              <a:t>To-Do List Component </a:t>
            </a:r>
            <a:r>
              <a:rPr lang="en-US" sz="3600" dirty="0"/>
              <a:t>(</a:t>
            </a:r>
            <a:r>
              <a:rPr lang="en-US" sz="3600" dirty="0" smtClean="0"/>
              <a:t>MDN, 2020b) </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51" y="365124"/>
            <a:ext cx="4290535" cy="5147215"/>
          </a:xfrm>
        </p:spPr>
      </p:pic>
      <p:sp>
        <p:nvSpPr>
          <p:cNvPr id="5" name="TextBox 4"/>
          <p:cNvSpPr txBox="1"/>
          <p:nvPr/>
        </p:nvSpPr>
        <p:spPr>
          <a:xfrm>
            <a:off x="5069711" y="1461329"/>
            <a:ext cx="6603480" cy="1477328"/>
          </a:xfrm>
          <a:prstGeom prst="rect">
            <a:avLst/>
          </a:prstGeom>
          <a:noFill/>
        </p:spPr>
        <p:txBody>
          <a:bodyPr wrap="square" rtlCol="0">
            <a:spAutoFit/>
          </a:bodyPr>
          <a:lstStyle/>
          <a:p>
            <a:pPr marL="342900" indent="-342900">
              <a:buAutoNum type="arabicPeriod"/>
            </a:pPr>
            <a:r>
              <a:rPr lang="en-US" dirty="0" smtClean="0"/>
              <a:t>Create a component called ToDo.js. Within ToDo.js, we will create a class to generate a To-Do list component. </a:t>
            </a:r>
            <a:endParaRPr lang="en-US" dirty="0"/>
          </a:p>
          <a:p>
            <a:pPr marL="342900" indent="-342900">
              <a:buAutoNum type="arabicPeriod"/>
            </a:pPr>
            <a:r>
              <a:rPr lang="en-US" dirty="0" smtClean="0"/>
              <a:t>Pseudocode as follows from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moz</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todo</a:t>
            </a:r>
            <a:r>
              <a:rPr lang="en-US" dirty="0" smtClean="0">
                <a:latin typeface="Courier New" panose="02070309020205020404" pitchFamily="49" charset="0"/>
                <a:cs typeface="Courier New" panose="02070309020205020404" pitchFamily="49" charset="0"/>
              </a:rPr>
              <a:t>-react/</a:t>
            </a:r>
            <a:r>
              <a:rPr lang="en-US" dirty="0" err="1" smtClean="0">
                <a:latin typeface="Courier New" panose="02070309020205020404" pitchFamily="49" charset="0"/>
                <a:cs typeface="Courier New" panose="02070309020205020404" pitchFamily="49" charset="0"/>
              </a:rPr>
              <a:t>src</a:t>
            </a:r>
            <a:r>
              <a:rPr lang="en-US" dirty="0" smtClean="0">
                <a:latin typeface="Courier New" panose="02070309020205020404" pitchFamily="49" charset="0"/>
                <a:cs typeface="Courier New" panose="02070309020205020404" pitchFamily="49" charset="0"/>
              </a:rPr>
              <a:t>/components/ToDo.js </a:t>
            </a:r>
            <a:r>
              <a:rPr lang="en-US" dirty="0" smtClean="0">
                <a:cs typeface="Courier New" panose="02070309020205020404" pitchFamily="49" charset="0"/>
              </a:rPr>
              <a:t>which can be found in my assignment</a:t>
            </a:r>
            <a:r>
              <a:rPr lang="en-US" dirty="0" smtClean="0"/>
              <a:t>:</a:t>
            </a:r>
          </a:p>
        </p:txBody>
      </p:sp>
      <p:sp>
        <p:nvSpPr>
          <p:cNvPr id="6" name="Rectangle 5"/>
          <p:cNvSpPr/>
          <p:nvPr/>
        </p:nvSpPr>
        <p:spPr>
          <a:xfrm>
            <a:off x="642939" y="2728912"/>
            <a:ext cx="3900486" cy="12144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a:stCxn id="6" idx="3"/>
            <a:endCxn id="2" idx="1"/>
          </p:cNvCxnSpPr>
          <p:nvPr/>
        </p:nvCxnSpPr>
        <p:spPr>
          <a:xfrm flipV="1">
            <a:off x="4543425" y="824951"/>
            <a:ext cx="508472" cy="25111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5450796" y="2938657"/>
            <a:ext cx="5467413" cy="3755014"/>
          </a:xfrm>
          <a:prstGeom prst="rect">
            <a:avLst/>
          </a:prstGeom>
        </p:spPr>
      </p:pic>
    </p:spTree>
    <p:extLst>
      <p:ext uri="{BB962C8B-B14F-4D97-AF65-F5344CB8AC3E}">
        <p14:creationId xmlns:p14="http://schemas.microsoft.com/office/powerpoint/2010/main" val="345095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1190</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React To-Do Planning Assignment</vt:lpstr>
      <vt:lpstr>Initializing my To-Do app (MDN, 2020b).</vt:lpstr>
      <vt:lpstr>PowerPoint Presentation</vt:lpstr>
      <vt:lpstr>How Each Components will Function</vt:lpstr>
      <vt:lpstr>How Components Relates: A Visual Guide</vt:lpstr>
      <vt:lpstr>Step 1: The Main Container of To-Do Task (MDN, 2020b).</vt:lpstr>
      <vt:lpstr>Step 2: Input Form Component (MDN, 2020b).</vt:lpstr>
      <vt:lpstr>Step 3: To-Do Component (MDN, 2020b) </vt:lpstr>
      <vt:lpstr>Step 4: To-Do List Component (MDN, 2020b) </vt:lpstr>
      <vt:lpstr>Step 5: Completed Component (MDN, 2020b) </vt:lpstr>
      <vt:lpstr>Discussion/Thoughts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To-Do Planning Assignment</dc:title>
  <dc:creator>Jia Then</dc:creator>
  <cp:lastModifiedBy>Jia Then</cp:lastModifiedBy>
  <cp:revision>122</cp:revision>
  <dcterms:created xsi:type="dcterms:W3CDTF">2020-07-25T18:45:06Z</dcterms:created>
  <dcterms:modified xsi:type="dcterms:W3CDTF">2020-07-26T18:39:55Z</dcterms:modified>
</cp:coreProperties>
</file>