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B00DAB-3CAC-4C0F-9294-960150169FD9}">
  <a:tblStyle styleId="{BDB00DAB-3CAC-4C0F-9294-960150169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2c5714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2c5714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e111a3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8e111a3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2c5714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c2c5714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2c57142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c2c57142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c2c5714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c2c5714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2c57142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c2c57142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c2c5714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c2c5714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e8e3d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e8e3d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e8e3da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e8e3da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e111a3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e111a3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cf81d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cf81d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e111a3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e111a3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e111a3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e111a3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e111a3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8e111a3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2pPr>
            <a:lvl3pPr indent="-349250" lvl="2" marL="1371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3pPr>
            <a:lvl4pPr indent="-349250" lvl="3" marL="1828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4pPr>
            <a:lvl5pPr indent="-349250" lvl="4" marL="22860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5pPr>
            <a:lvl6pPr indent="-349250" lvl="5" marL="2743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6pPr>
            <a:lvl7pPr indent="-349250" lvl="6" marL="3200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7pPr>
            <a:lvl8pPr indent="-349250" lvl="7" marL="3657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8pPr>
            <a:lvl9pPr indent="-349250" lvl="8" marL="4114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 Jia Wei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Che’er Min Yi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18175" y="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7900" y="592375"/>
            <a:ext cx="3839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Scrape dividend, </a:t>
            </a:r>
            <a:r>
              <a:rPr lang="en"/>
              <a:t>quarter</a:t>
            </a:r>
            <a:r>
              <a:rPr lang="en"/>
              <a:t> and annual tables from KLSE to extract financial metrics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</a:t>
            </a:r>
            <a:r>
              <a:rPr b="1" lang="en" sz="1500"/>
              <a:t>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Tables may not be in the same order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Solution: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Find the unique columns of each table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50" y="747563"/>
            <a:ext cx="4713324" cy="7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51725" y="4976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Quarter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682625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340950" y="14500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Annual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675" y="2445800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87700" y="22479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Dividend </a:t>
            </a:r>
            <a:r>
              <a:rPr b="1" lang="en" sz="800"/>
              <a:t>table from KLSE</a:t>
            </a:r>
            <a:endParaRPr b="1" sz="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675" y="3208975"/>
            <a:ext cx="35013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financial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51325" y="640450"/>
            <a:ext cx="42363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Scrape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 that are updated daily and are only available on Bursa Malaysia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Problem: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/>
              <a:t>Error may occurs in different financial metric for each stock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Solution 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try and except for each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correct value manually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-25872" l="0" r="-18736" t="7136"/>
          <a:stretch/>
        </p:blipFill>
        <p:spPr>
          <a:xfrm>
            <a:off x="6576899" y="463425"/>
            <a:ext cx="2106975" cy="165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25" y="640449"/>
            <a:ext cx="1413848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650" y="523524"/>
            <a:ext cx="1958049" cy="12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625" y="2241625"/>
            <a:ext cx="4551425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Definition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81950" y="7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3028825"/>
                <a:gridCol w="52575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Definitions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Yield (DY)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 per share/Current Share price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Payout Ratio (DPR)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dividend/Net income attributed to common shareholders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75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 per share (EPS)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of the company/Average outstanding share of the company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on equity (ROE)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net income/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Shareholders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equity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book value (PB)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price per share/Book value per share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ratio (PE)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Stock’s current price/Latest EPS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cash flow (P/CF)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capitalization/Cash flow from operations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 rate (GR)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(Latest Dividend/Initial Dividend)^1/n - 1, where n is the period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36900" y="10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all the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91250" y="67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1377700"/>
                <a:gridCol w="1377700"/>
                <a:gridCol w="1377700"/>
                <a:gridCol w="1377700"/>
                <a:gridCol w="1377700"/>
                <a:gridCol w="1377700"/>
              </a:tblGrid>
              <a:tr h="417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Scoring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24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≤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DPR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10 or &gt;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x 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EPS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60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80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P/CF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20 or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0.75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-25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baseline="-25000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Predict the top 10 stock using models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7825" y="712925"/>
            <a:ext cx="3729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Using data from 2018 - 2021 as training data and test data, 2022 data used to predict the score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Predictor Variables: DY, DPR, EPS, ROE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Response Variable: Overall score</a:t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119625" y="5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1758375"/>
                <a:gridCol w="1712625"/>
                <a:gridCol w="1470725"/>
              </a:tblGrid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 Top 10 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 Top 10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Boosted Tree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3255 - 14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1929 - 13 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2837 - 13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9059 - 13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Pycaret (Catboost)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2836 - 13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5254 - 13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7106 - 12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Min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1718475"/>
                <a:gridCol w="5520525"/>
              </a:tblGrid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Preprocessing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Supervised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Scraping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Algebra and Calculus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Jia Wei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1718475"/>
                <a:gridCol w="5520525"/>
              </a:tblGrid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Data Science (DS) and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Foundations of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for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 Testing and Classification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and Ranking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Graphical Models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assigned - Dividend Investing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2000" y="666350"/>
            <a:ext cx="87000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dashboard to present and analyze financial metrics to identify stocks that would be good investments for dividends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model to forecast the future dividend performance of a stock</a:t>
            </a:r>
            <a:endParaRPr sz="2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2647125"/>
            <a:ext cx="1712950" cy="2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93" y="2571738"/>
            <a:ext cx="4571131" cy="94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100" y="3662891"/>
            <a:ext cx="4571125" cy="101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8200" y="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 Schedule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10896" y="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{BDB00DAB-3CAC-4C0F-9294-960150169FD9}</a:tableStyleId>
              </a:tblPr>
              <a:tblGrid>
                <a:gridCol w="854025"/>
                <a:gridCol w="7666575"/>
              </a:tblGrid>
              <a:tr h="5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stock code and stock name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historical stock price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Obtain latest stock price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financial metrics (KLSE and Bursa Malaysia) - (6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5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data cleaning/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joining (ETL) - (10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6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Stored it into database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a dashboard in Power BI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predictive model - (4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88" y="725838"/>
            <a:ext cx="1561200" cy="41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18">
                <a:latin typeface="Roboto"/>
                <a:ea typeface="Roboto"/>
                <a:cs typeface="Roboto"/>
                <a:sym typeface="Roboto"/>
              </a:rPr>
              <a:t>External Source</a:t>
            </a:r>
            <a:endParaRPr b="0" sz="151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754788" y="725088"/>
            <a:ext cx="16344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271097" y="725100"/>
            <a:ext cx="15612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34038" y="2540063"/>
            <a:ext cx="1403400" cy="855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PowerBI 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(Dashboard)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17100" y="2472125"/>
            <a:ext cx="1634400" cy="10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Yahoo Finance (Share Price - Historical/Latest Data)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7100" y="355835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KLSE (Financial Metrics)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17100" y="138590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Bursa (Stock Code, Stock Name,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Metrics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2444111" y="1331543"/>
            <a:ext cx="4255766" cy="3605767"/>
            <a:chOff x="2575487" y="953413"/>
            <a:chExt cx="4240500" cy="4043700"/>
          </a:xfrm>
        </p:grpSpPr>
        <p:sp>
          <p:nvSpPr>
            <p:cNvPr id="95" name="Google Shape;95;p18"/>
            <p:cNvSpPr/>
            <p:nvPr/>
          </p:nvSpPr>
          <p:spPr>
            <a:xfrm>
              <a:off x="2575487" y="953413"/>
              <a:ext cx="4240500" cy="4043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382629" y="1110267"/>
              <a:ext cx="2626200" cy="17505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457813" y="176027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daily_stock</a:t>
              </a:r>
              <a:endParaRPr sz="900"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300338" y="1590738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div_info</a:t>
              </a:r>
              <a:endParaRPr sz="10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142863" y="1760275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div_perf</a:t>
              </a:r>
              <a:endParaRPr sz="10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300338" y="201286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stock_perf</a:t>
              </a:r>
              <a:endParaRPr sz="900"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3878538" y="1056613"/>
              <a:ext cx="16344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Database (dividendinvesting)</a:t>
              </a:r>
              <a:endParaRPr sz="1000"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5781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stock_info</a:t>
              </a:r>
              <a:endParaRPr sz="9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14286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final_summary</a:t>
              </a:r>
              <a:endParaRPr sz="9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300338" y="2434987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latest_sum</a:t>
              </a:r>
              <a:endParaRPr sz="8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008813" y="1617563"/>
              <a:ext cx="552000" cy="7359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461888" y="2973513"/>
              <a:ext cx="467700" cy="855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427038" y="3941263"/>
              <a:ext cx="2537400" cy="9657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(Boosted Tree, pycaret)</a:t>
              </a:r>
              <a:endParaRPr/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6840950" y="2818025"/>
            <a:ext cx="5520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rchitecture of the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 Web scraping stock code and stock name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563300"/>
            <a:ext cx="8520600" cy="3855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Download </a:t>
            </a:r>
            <a:r>
              <a:rPr lang="en" sz="1900">
                <a:solidFill>
                  <a:srgbClr val="0000FF"/>
                </a:solidFill>
              </a:rPr>
              <a:t>“List_of_Companies_2022.06.24__Website_.pdf” </a:t>
            </a:r>
            <a:r>
              <a:rPr lang="en"/>
              <a:t>from Bursa Malaysia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Read the PDF file and scrape tables using python library “tabula”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Combine stock code and stock name into a dataframe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Remove duplicate stock and delisted stock </a:t>
            </a:r>
            <a:endParaRPr sz="1900"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0" y="2511275"/>
            <a:ext cx="8209675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82750" y="4222675"/>
            <a:ext cx="81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above image is an example of tables found in the 'List_of_Companies_2022.06.24__Website_.pdf' file, which contains the stock code and stock name.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950" y="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scraping historical stock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93000" y="547400"/>
            <a:ext cx="40107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historical stock data from 2017 to 2023 using the Python library 'yfinance'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time scrapping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 the historical stock data can be scrape one time, and an error may be encountered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 the stock code in a list , run a second loop 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050" y="630500"/>
            <a:ext cx="4680926" cy="4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82500" y="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crap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ing l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atest stock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538050"/>
            <a:ext cx="35553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 stock data using the Python library “yfinance”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sql query to get the latest date for each stock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the stock data starting from the day after latest date 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0" y="538050"/>
            <a:ext cx="4903426" cy="1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25" y="1837575"/>
            <a:ext cx="4865100" cy="3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