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BB9DBF-C1F3-4DA0-B774-ADB5F0162412}">
  <a:tblStyle styleId="{FCBB9DBF-C1F3-4DA0-B774-ADB5F01624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Roboto-bold.fntdata"/><Relationship Id="rId10" Type="http://schemas.openxmlformats.org/officeDocument/2006/relationships/slide" Target="slides/slide4.xml"/><Relationship Id="rId21" Type="http://schemas.openxmlformats.org/officeDocument/2006/relationships/font" Target="fonts/Roboto-regular.fntdata"/><Relationship Id="rId13" Type="http://schemas.openxmlformats.org/officeDocument/2006/relationships/slide" Target="slides/slide7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c2c57142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c2c57142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8e111a3a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08e111a3a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c2c57142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0c2c57142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c2c57142c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0c2c57142c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0c2c57142c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0c2c57142c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0c2c57142c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0c2c57142c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c2c57142c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c2c57142c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8e8e3da7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8e8e3da7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8e8e3da7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8e8e3da7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8e111a3a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08e111a3a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8cf81d6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08cf81d6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8e111a3a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8e111a3a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8e111a3a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8e111a3a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8e111a3a5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08e111a3a5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9250" lvl="0" marL="4572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 sz="1900">
                <a:solidFill>
                  <a:schemeClr val="dk1"/>
                </a:solidFill>
              </a:defRPr>
            </a:lvl2pPr>
            <a:lvl3pPr indent="-349250" lvl="2" marL="13716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 sz="1900">
                <a:solidFill>
                  <a:schemeClr val="dk1"/>
                </a:solidFill>
              </a:defRPr>
            </a:lvl3pPr>
            <a:lvl4pPr indent="-349250" lvl="3" marL="18288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 sz="1900">
                <a:solidFill>
                  <a:schemeClr val="dk1"/>
                </a:solidFill>
              </a:defRPr>
            </a:lvl4pPr>
            <a:lvl5pPr indent="-349250" lvl="4" marL="22860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 sz="1900">
                <a:solidFill>
                  <a:schemeClr val="dk1"/>
                </a:solidFill>
              </a:defRPr>
            </a:lvl5pPr>
            <a:lvl6pPr indent="-349250" lvl="5" marL="27432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 sz="1900">
                <a:solidFill>
                  <a:schemeClr val="dk1"/>
                </a:solidFill>
              </a:defRPr>
            </a:lvl6pPr>
            <a:lvl7pPr indent="-349250" lvl="6" marL="32004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 sz="1900">
                <a:solidFill>
                  <a:schemeClr val="dk1"/>
                </a:solidFill>
              </a:defRPr>
            </a:lvl7pPr>
            <a:lvl8pPr indent="-349250" lvl="7" marL="36576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 sz="1900">
                <a:solidFill>
                  <a:schemeClr val="dk1"/>
                </a:solidFill>
              </a:defRPr>
            </a:lvl8pPr>
            <a:lvl9pPr indent="-349250" lvl="8" marL="41148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071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Internship Summary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06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18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Lim Jia Wei</a:t>
            </a:r>
            <a:endParaRPr sz="218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18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Che’er Min Yi</a:t>
            </a:r>
            <a:endParaRPr sz="218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218175" y="66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Web scraping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financial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metrics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77900" y="592375"/>
            <a:ext cx="3839100" cy="41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Scrape dividend, </a:t>
            </a:r>
            <a:r>
              <a:rPr lang="en"/>
              <a:t>quarter</a:t>
            </a:r>
            <a:r>
              <a:rPr lang="en"/>
              <a:t> and annual tables from KLSE to extract financial metrics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Problem</a:t>
            </a:r>
            <a:r>
              <a:rPr b="1" lang="en" sz="1500"/>
              <a:t>:</a:t>
            </a:r>
            <a:endParaRPr b="1" sz="1500"/>
          </a:p>
          <a:p>
            <a:pPr indent="-349250" lvl="0" marL="457200" rtl="0" algn="just">
              <a:spcBef>
                <a:spcPts val="120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Tables may not be in the same order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Solution:</a:t>
            </a:r>
            <a:endParaRPr b="1" sz="1500"/>
          </a:p>
          <a:p>
            <a:pPr indent="-349250" lvl="0" marL="457200" rtl="0" algn="just">
              <a:spcBef>
                <a:spcPts val="120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Find the unique columns of each table</a:t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950" y="747563"/>
            <a:ext cx="4713324" cy="71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4251725" y="497600"/>
            <a:ext cx="44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Quarter</a:t>
            </a:r>
            <a:r>
              <a:rPr b="1" lang="en" sz="800"/>
              <a:t> reports table from KLSE</a:t>
            </a:r>
            <a:endParaRPr b="1" sz="800"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0675" y="1682625"/>
            <a:ext cx="4713326" cy="6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4340950" y="1450000"/>
            <a:ext cx="44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Annual</a:t>
            </a:r>
            <a:r>
              <a:rPr b="1" lang="en" sz="800"/>
              <a:t> reports table from KLSE</a:t>
            </a:r>
            <a:endParaRPr b="1" sz="800"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0675" y="2445800"/>
            <a:ext cx="4713326" cy="6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4387700" y="2247900"/>
            <a:ext cx="44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Dividend </a:t>
            </a:r>
            <a:r>
              <a:rPr b="1" lang="en" sz="800"/>
              <a:t>table from KLSE</a:t>
            </a:r>
            <a:endParaRPr b="1" sz="800"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0675" y="3208975"/>
            <a:ext cx="3501375" cy="17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Web scraping financial metrics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151325" y="640450"/>
            <a:ext cx="4236300" cy="4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Scrape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financial metrics that are updated daily and are only available on Bursa Malaysia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Problem:</a:t>
            </a:r>
            <a:endParaRPr b="1"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spcBef>
                <a:spcPts val="120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Error may occurs in different financial metric for each stock code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Solution :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spcBef>
                <a:spcPts val="1200"/>
              </a:spcBef>
              <a:spcAft>
                <a:spcPts val="0"/>
              </a:spcAft>
              <a:buSzPts val="19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 try and except for each financial metrics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Update the correct value manually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 b="-25872" l="0" r="-18736" t="7136"/>
          <a:stretch/>
        </p:blipFill>
        <p:spPr>
          <a:xfrm>
            <a:off x="6576899" y="463425"/>
            <a:ext cx="2106975" cy="1655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7225" y="640449"/>
            <a:ext cx="1413848" cy="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9650" y="523524"/>
            <a:ext cx="1958049" cy="121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7625" y="2241625"/>
            <a:ext cx="4551425" cy="25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89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Definition of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financial metrics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61" name="Google Shape;161;p24"/>
          <p:cNvGraphicFramePr/>
          <p:nvPr/>
        </p:nvGraphicFramePr>
        <p:xfrm>
          <a:off x="481950" y="74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{FCBB9DBF-C1F3-4DA0-B774-ADB5F0162412}</a:tableStyleId>
              </a:tblPr>
              <a:tblGrid>
                <a:gridCol w="3028825"/>
                <a:gridCol w="5257575"/>
              </a:tblGrid>
              <a:tr h="35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Financial Metrics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Definitions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390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Dividend Yield (DY)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Annual dividend per share/Current Share price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5162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Dividend Payout Ratio (DPR)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Annual dividend/Net income attributed to common shareholders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6755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Earning per share (EPS)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Net income of the company/Average outstanding share of the company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390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 on equity (ROE)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Annual net income/</a:t>
                      </a: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Shareholders</a:t>
                      </a: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equity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390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Price to book value (PB)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Market price per share/Book value per share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390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Price to </a:t>
                      </a: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earning</a:t>
                      </a: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ratio (PE)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Stock’s current price/Latest EPS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390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Price to cash flow (P/CF)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Market capitalization/Cash flow from operations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390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Growth rate (GR)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(Latest Dividend/Initial Dividend)^1/n - 1, where n is the period 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236900" y="10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Scoring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for all the financial metrics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67" name="Google Shape;167;p25"/>
          <p:cNvGraphicFramePr/>
          <p:nvPr/>
        </p:nvGraphicFramePr>
        <p:xfrm>
          <a:off x="491250" y="6782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{FCBB9DBF-C1F3-4DA0-B774-ADB5F0162412}</a:tableStyleId>
              </a:tblPr>
              <a:tblGrid>
                <a:gridCol w="1377700"/>
                <a:gridCol w="1377700"/>
                <a:gridCol w="1377700"/>
                <a:gridCol w="1377700"/>
                <a:gridCol w="1377700"/>
                <a:gridCol w="1377700"/>
              </a:tblGrid>
              <a:tr h="4177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Financial Metrics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Scoring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  <a:tc hMerge="1"/>
                <a:tc hMerge="1"/>
              </a:tr>
              <a:tr h="3248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1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DY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 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 ≤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3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≤ 6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≤ 10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&gt; 10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1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DPR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 10 or &gt; 90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70 &lt;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90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&lt; 20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50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 x ≤ 70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≤ 50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1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EPS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 20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&lt; 40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40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&lt; 60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60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&lt; 90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≥ 80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1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ROE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 20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&lt; 50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50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&lt; 70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70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&lt; 100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≥ 100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1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PB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&gt; 2.5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1.5 &lt;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2.5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 &lt;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1.5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 &lt;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≤ 0.5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1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PE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&gt; 70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50 &lt;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70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25 &lt;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50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≤ 25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 20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58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P/CF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&gt;100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 &lt;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100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 &lt;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20 or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&gt; 0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0.75 &lt;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10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≤ 0.75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13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-25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-25 &lt;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 &lt;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25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25 &lt;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50</a:t>
                      </a:r>
                      <a:endParaRPr baseline="-25000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&gt; 50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Predict the top 10 stock using models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57825" y="712925"/>
            <a:ext cx="3729600" cy="3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Using data from 2018 - 2021 as training data and test data, 2022 data used to predict the score</a:t>
            </a:r>
            <a:endParaRPr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Predictor Variables: DY, DPR, EPS, ROE</a:t>
            </a:r>
            <a:endParaRPr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Response Variable: Overall score</a:t>
            </a:r>
            <a:endParaRPr/>
          </a:p>
        </p:txBody>
      </p:sp>
      <p:graphicFrame>
        <p:nvGraphicFramePr>
          <p:cNvPr id="174" name="Google Shape;174;p26"/>
          <p:cNvGraphicFramePr/>
          <p:nvPr/>
        </p:nvGraphicFramePr>
        <p:xfrm>
          <a:off x="4119625" y="5233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{FCBB9DBF-C1F3-4DA0-B774-ADB5F0162412}</a:tableStyleId>
              </a:tblPr>
              <a:tblGrid>
                <a:gridCol w="1758375"/>
                <a:gridCol w="1712625"/>
                <a:gridCol w="1470725"/>
              </a:tblGrid>
              <a:tr h="49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Models</a:t>
                      </a:r>
                      <a:endParaRPr b="1"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2022 Top 10 </a:t>
                      </a:r>
                      <a:endParaRPr b="1"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Predicted Top 10</a:t>
                      </a:r>
                      <a:endParaRPr b="1"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5544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Boosted Tree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 rowSpan="4">
                  <a:txBody>
                    <a:bodyPr/>
                    <a:lstStyle/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5168 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1163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5012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7106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1082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1929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4006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5139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6009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8044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rgbClr val="FFFF0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8044 - 16</a:t>
                      </a:r>
                      <a:endParaRPr sz="1000">
                        <a:highlight>
                          <a:srgbClr val="FFFF00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3255 - 14</a:t>
                      </a:r>
                      <a:endParaRPr sz="1000"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1929 - 13 </a:t>
                      </a:r>
                      <a:endParaRPr sz="1000"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5139 - 13</a:t>
                      </a:r>
                      <a:endParaRPr sz="1000"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2837 - 13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5168 - 13</a:t>
                      </a:r>
                      <a:endParaRPr sz="1000"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rgbClr val="FFFF0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4006 - 13</a:t>
                      </a:r>
                      <a:endParaRPr sz="1000">
                        <a:highlight>
                          <a:srgbClr val="FFFF00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9059 - 13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rgbClr val="FFFF0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7106 - 13</a:t>
                      </a:r>
                      <a:endParaRPr sz="1000">
                        <a:highlight>
                          <a:srgbClr val="FFFF00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5819 - 12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30% accuracy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1382050">
                <a:tc vMerge="1"/>
                <a:tc vMerge="1"/>
                <a:tc vMerge="1"/>
              </a:tr>
              <a:tr h="5544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Pycaret (Catboost)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 vMerge="1"/>
                <a:tc rowSpan="2">
                  <a:txBody>
                    <a:bodyPr/>
                    <a:lstStyle/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rgbClr val="FFFF0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8044 - 16</a:t>
                      </a:r>
                      <a:endParaRPr sz="1000">
                        <a:highlight>
                          <a:srgbClr val="FFFF00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rgbClr val="FFFF0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5168 - 14</a:t>
                      </a:r>
                      <a:endParaRPr sz="1000">
                        <a:highlight>
                          <a:srgbClr val="FFFF00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rgbClr val="FFFF0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1929 - 14</a:t>
                      </a:r>
                      <a:endParaRPr sz="1000">
                        <a:highlight>
                          <a:srgbClr val="FFFF00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rgbClr val="FFFF0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5139 - 14</a:t>
                      </a:r>
                      <a:endParaRPr sz="1000">
                        <a:highlight>
                          <a:srgbClr val="FFFF00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3255 - 13</a:t>
                      </a:r>
                      <a:endParaRPr sz="1000"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rgbClr val="FFFF0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5012 - 13</a:t>
                      </a:r>
                      <a:endParaRPr sz="1000">
                        <a:highlight>
                          <a:srgbClr val="FFFF00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2836 - 13</a:t>
                      </a:r>
                      <a:endParaRPr sz="1000"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5819 - 13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5254 - 13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7106 - 12</a:t>
                      </a:r>
                      <a:endParaRPr sz="1000"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50% accuracy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1382050">
                <a:tc vMerge="1"/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Program assigned - Min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Yi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952500" y="77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{FCBB9DBF-C1F3-4DA0-B774-ADB5F0162412}</a:tableStyleId>
              </a:tblPr>
              <a:tblGrid>
                <a:gridCol w="1718475"/>
                <a:gridCol w="5520525"/>
              </a:tblGrid>
              <a:tr h="46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Week 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Program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6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Setup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6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Preprocessing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6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Supervised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Machine Learning Algorithms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6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Unsupervised Machine Learning Algorithms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6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Web Scraping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6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Deep Learning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6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Linear Algebra and Calculus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Program assigned - Jia Wei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952500" y="77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{FCBB9DBF-C1F3-4DA0-B774-ADB5F0162412}</a:tableStyleId>
              </a:tblPr>
              <a:tblGrid>
                <a:gridCol w="1718475"/>
                <a:gridCol w="5520525"/>
              </a:tblGrid>
              <a:tr h="40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Week 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Program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Setup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Introduction to Data Science (DS) and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Foundations of Data Science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Statistics for Data Science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Clustering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Hypothesis Testing and Classification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Deep Learning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Recommendations and Ranking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Networking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Graphical Models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52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Project assigned - Dividend Investing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22000" y="666350"/>
            <a:ext cx="8700000" cy="12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Build a dashboard to present and analyze financial metrics to identify stocks that would be good investments for dividends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Create a model to forecast the future dividend performance of a stock</a:t>
            </a:r>
            <a:endParaRPr sz="22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25" y="2647125"/>
            <a:ext cx="1712950" cy="216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5093" y="2571738"/>
            <a:ext cx="4571131" cy="946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5100" y="3662891"/>
            <a:ext cx="4571125" cy="1015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218200" y="54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latin typeface="Roboto"/>
                <a:ea typeface="Roboto"/>
                <a:cs typeface="Roboto"/>
                <a:sym typeface="Roboto"/>
              </a:rPr>
              <a:t>Project Schedule</a:t>
            </a:r>
            <a:endParaRPr sz="222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2" name="Google Shape;82;p17"/>
          <p:cNvGraphicFramePr/>
          <p:nvPr/>
        </p:nvGraphicFramePr>
        <p:xfrm>
          <a:off x="310896" y="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{FCBB9DBF-C1F3-4DA0-B774-ADB5F0162412}</a:tableStyleId>
              </a:tblPr>
              <a:tblGrid>
                <a:gridCol w="854025"/>
                <a:gridCol w="7666575"/>
              </a:tblGrid>
              <a:tr h="52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stock code and stock name - (2 days)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1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historical stock price - (5 days)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1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Obtain latest stock price - (3 days)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2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financial metrics (KLSE and Bursa Malaysia) - (6 days)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2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5 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Perform data cleaning/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formatting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 and joining (ETL) - (10 days)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6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6 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Stored it into database - (3 days)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7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7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Build a dashboard in Power BI - (3 days)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7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8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Build predictive model - (4 days)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688" y="725838"/>
            <a:ext cx="1561200" cy="414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0" lang="en" sz="1518">
                <a:latin typeface="Roboto"/>
                <a:ea typeface="Roboto"/>
                <a:cs typeface="Roboto"/>
                <a:sym typeface="Roboto"/>
              </a:rPr>
              <a:t>External Source</a:t>
            </a:r>
            <a:endParaRPr b="0" sz="1518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3754788" y="725088"/>
            <a:ext cx="1634400" cy="41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Data Processing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7271097" y="725100"/>
            <a:ext cx="1561200" cy="41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Visualization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7534038" y="2540063"/>
            <a:ext cx="1403400" cy="8550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PowerBI </a:t>
            </a:r>
            <a:endParaRPr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(Dashboard)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317100" y="2472125"/>
            <a:ext cx="1634400" cy="101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Yahoo Finance (Share Price - Historical/Latest Data)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317100" y="3558350"/>
            <a:ext cx="1561200" cy="99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KLSE (Financial Metrics)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317100" y="1385900"/>
            <a:ext cx="1561200" cy="99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Bursa (Stock Code, Stock Name, 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Financial Metrics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4" name="Google Shape;94;p18"/>
          <p:cNvGrpSpPr/>
          <p:nvPr/>
        </p:nvGrpSpPr>
        <p:grpSpPr>
          <a:xfrm>
            <a:off x="2444111" y="1331543"/>
            <a:ext cx="4255766" cy="3605767"/>
            <a:chOff x="2575487" y="953413"/>
            <a:chExt cx="4240500" cy="4043700"/>
          </a:xfrm>
        </p:grpSpPr>
        <p:sp>
          <p:nvSpPr>
            <p:cNvPr id="95" name="Google Shape;95;p18"/>
            <p:cNvSpPr/>
            <p:nvPr/>
          </p:nvSpPr>
          <p:spPr>
            <a:xfrm>
              <a:off x="2575487" y="953413"/>
              <a:ext cx="4240500" cy="4043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3382629" y="1110267"/>
              <a:ext cx="2626200" cy="1750500"/>
            </a:xfrm>
            <a:prstGeom prst="can">
              <a:avLst>
                <a:gd fmla="val 25000" name="adj"/>
              </a:avLst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3457813" y="1760272"/>
              <a:ext cx="752400" cy="3702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daily_stock</a:t>
              </a:r>
              <a:endParaRPr sz="900"/>
            </a:p>
          </p:txBody>
        </p:sp>
        <p:sp>
          <p:nvSpPr>
            <p:cNvPr id="98" name="Google Shape;98;p18"/>
            <p:cNvSpPr/>
            <p:nvPr/>
          </p:nvSpPr>
          <p:spPr>
            <a:xfrm>
              <a:off x="4300338" y="1590738"/>
              <a:ext cx="752400" cy="3702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div_info</a:t>
              </a:r>
              <a:endParaRPr sz="1000"/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5142863" y="1760275"/>
              <a:ext cx="752400" cy="3702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div_perf</a:t>
              </a:r>
              <a:endParaRPr sz="1000"/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4300338" y="2012862"/>
              <a:ext cx="752400" cy="3702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stock_perf</a:t>
              </a:r>
              <a:endParaRPr sz="900"/>
            </a:p>
          </p:txBody>
        </p:sp>
        <p:sp>
          <p:nvSpPr>
            <p:cNvPr id="101" name="Google Shape;101;p18"/>
            <p:cNvSpPr txBox="1"/>
            <p:nvPr/>
          </p:nvSpPr>
          <p:spPr>
            <a:xfrm>
              <a:off x="3878538" y="1056613"/>
              <a:ext cx="1634400" cy="55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Database (dividendinvesting)</a:t>
              </a:r>
              <a:endParaRPr sz="1000"/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3457813" y="2182400"/>
              <a:ext cx="752400" cy="3702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stock_info</a:t>
              </a:r>
              <a:endParaRPr sz="900"/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5142863" y="2182400"/>
              <a:ext cx="752400" cy="3702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final_summary</a:t>
              </a:r>
              <a:endParaRPr sz="900"/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4300338" y="2434987"/>
              <a:ext cx="752400" cy="3702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latest_sum</a:t>
              </a:r>
              <a:endParaRPr sz="800"/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6008813" y="1617563"/>
              <a:ext cx="552000" cy="735900"/>
            </a:xfrm>
            <a:prstGeom prst="curvedLeft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ETL</a:t>
              </a:r>
              <a:endParaRPr/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4461888" y="2973513"/>
              <a:ext cx="467700" cy="8550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3427038" y="3941263"/>
              <a:ext cx="2537400" cy="965700"/>
            </a:xfrm>
            <a:prstGeom prst="roundRect">
              <a:avLst>
                <a:gd fmla="val 16667" name="adj"/>
              </a:avLst>
            </a:prstGeom>
            <a:solidFill>
              <a:srgbClr val="D5A6B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Modeling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(Boosted Tree, pycaret)</a:t>
              </a:r>
              <a:endParaRPr/>
            </a:p>
          </p:txBody>
        </p:sp>
      </p:grpSp>
      <p:sp>
        <p:nvSpPr>
          <p:cNvPr id="108" name="Google Shape;108;p18"/>
          <p:cNvSpPr/>
          <p:nvPr/>
        </p:nvSpPr>
        <p:spPr>
          <a:xfrm>
            <a:off x="6840950" y="2818025"/>
            <a:ext cx="552000" cy="29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7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2220">
                <a:latin typeface="Roboto"/>
                <a:ea typeface="Roboto"/>
                <a:cs typeface="Roboto"/>
                <a:sym typeface="Roboto"/>
              </a:rPr>
              <a:t>rchitecture of the </a:t>
            </a:r>
            <a:r>
              <a:rPr lang="en" sz="2220">
                <a:latin typeface="Roboto"/>
                <a:ea typeface="Roboto"/>
                <a:cs typeface="Roboto"/>
                <a:sym typeface="Roboto"/>
              </a:rPr>
              <a:t>project</a:t>
            </a:r>
            <a:endParaRPr sz="222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latin typeface="Roboto"/>
                <a:ea typeface="Roboto"/>
                <a:cs typeface="Roboto"/>
                <a:sym typeface="Roboto"/>
              </a:rPr>
              <a:t> Web scraping stock code and stock name</a:t>
            </a:r>
            <a:endParaRPr sz="222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563300"/>
            <a:ext cx="8520600" cy="38559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/>
              <a:t>Download </a:t>
            </a:r>
            <a:r>
              <a:rPr lang="en" sz="1900">
                <a:solidFill>
                  <a:srgbClr val="0000FF"/>
                </a:solidFill>
              </a:rPr>
              <a:t>“List_of_Companies_2022.06.24__Website_.pdf” </a:t>
            </a:r>
            <a:r>
              <a:rPr lang="en"/>
              <a:t>from Bursa Malaysia </a:t>
            </a:r>
            <a:endParaRPr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/>
              <a:t>Read the PDF file and scrape tables using python library “tabula”</a:t>
            </a:r>
            <a:endParaRPr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/>
              <a:t>Combine stock code and stock name into a dataframe </a:t>
            </a:r>
            <a:endParaRPr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/>
              <a:t>Remove duplicate stock and delisted stock </a:t>
            </a:r>
            <a:endParaRPr sz="1900"/>
          </a:p>
          <a:p>
            <a:pPr indent="0" lvl="0" marL="9144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750" y="2511275"/>
            <a:ext cx="8209675" cy="162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582750" y="4222675"/>
            <a:ext cx="815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*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above image is an example of tables found in the 'List_of_Companies_2022.06.24__Website_.pdf' file, which contains the stock code and stock name.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406950" y="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latin typeface="Roboto"/>
                <a:ea typeface="Roboto"/>
                <a:cs typeface="Roboto"/>
                <a:sym typeface="Roboto"/>
              </a:rPr>
              <a:t>Web </a:t>
            </a:r>
            <a:r>
              <a:rPr lang="en" sz="2220">
                <a:latin typeface="Roboto"/>
                <a:ea typeface="Roboto"/>
                <a:cs typeface="Roboto"/>
                <a:sym typeface="Roboto"/>
              </a:rPr>
              <a:t>scraping historical stock</a:t>
            </a:r>
            <a:r>
              <a:rPr lang="en" sz="2220">
                <a:latin typeface="Roboto"/>
                <a:ea typeface="Roboto"/>
                <a:cs typeface="Roboto"/>
                <a:sym typeface="Roboto"/>
              </a:rPr>
              <a:t> data</a:t>
            </a:r>
            <a:endParaRPr sz="222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293000" y="547400"/>
            <a:ext cx="4010700" cy="4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7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Scrape historical stock data from 2017 to 2023 using the Python library 'yfinance'</a:t>
            </a:r>
            <a:endParaRPr sz="7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7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One time scrapping</a:t>
            </a:r>
            <a:endParaRPr sz="7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 :</a:t>
            </a:r>
            <a:r>
              <a:rPr b="1" lang="en" sz="6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6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-"/>
            </a:pPr>
            <a:r>
              <a:rPr lang="en" sz="7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 all the historical stock data can be scrape one time, and an error may be encountered</a:t>
            </a:r>
            <a:endParaRPr sz="7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Solution:</a:t>
            </a:r>
            <a:r>
              <a:rPr b="1" lang="en" sz="6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6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-"/>
            </a:pPr>
            <a:r>
              <a:rPr lang="en" sz="7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Save the stock code in a list , run a second loop </a:t>
            </a:r>
            <a:endParaRPr sz="7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050" y="630500"/>
            <a:ext cx="4680926" cy="43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182500" y="57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latin typeface="Roboto"/>
                <a:ea typeface="Roboto"/>
                <a:cs typeface="Roboto"/>
                <a:sym typeface="Roboto"/>
              </a:rPr>
              <a:t>Web </a:t>
            </a:r>
            <a:r>
              <a:rPr lang="en" sz="222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2220">
                <a:latin typeface="Roboto"/>
                <a:ea typeface="Roboto"/>
                <a:cs typeface="Roboto"/>
                <a:sym typeface="Roboto"/>
              </a:rPr>
              <a:t>crap</a:t>
            </a:r>
            <a:r>
              <a:rPr lang="en" sz="2220">
                <a:latin typeface="Roboto"/>
                <a:ea typeface="Roboto"/>
                <a:cs typeface="Roboto"/>
                <a:sym typeface="Roboto"/>
              </a:rPr>
              <a:t>ing l</a:t>
            </a:r>
            <a:r>
              <a:rPr lang="en" sz="2220">
                <a:latin typeface="Roboto"/>
                <a:ea typeface="Roboto"/>
                <a:cs typeface="Roboto"/>
                <a:sym typeface="Roboto"/>
              </a:rPr>
              <a:t>atest stock data</a:t>
            </a:r>
            <a:endParaRPr sz="222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538050"/>
            <a:ext cx="3555300" cy="43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Scrape daily stock data using the Python library “yfinance”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sql query to get the latest date for each stock 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Scrape the stock data starting from the day after latest date  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Scrape daily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000" y="538050"/>
            <a:ext cx="4903426" cy="120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0325" y="1837575"/>
            <a:ext cx="4865100" cy="30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