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94" r:id="rId3"/>
    <p:sldId id="257" r:id="rId4"/>
    <p:sldId id="258" r:id="rId5"/>
    <p:sldId id="259" r:id="rId6"/>
    <p:sldId id="261" r:id="rId7"/>
    <p:sldId id="285" r:id="rId8"/>
    <p:sldId id="262" r:id="rId9"/>
    <p:sldId id="272" r:id="rId10"/>
    <p:sldId id="273" r:id="rId11"/>
    <p:sldId id="263" r:id="rId12"/>
    <p:sldId id="266" r:id="rId13"/>
    <p:sldId id="264" r:id="rId14"/>
    <p:sldId id="286" r:id="rId15"/>
    <p:sldId id="291" r:id="rId16"/>
    <p:sldId id="271" r:id="rId17"/>
    <p:sldId id="268" r:id="rId18"/>
    <p:sldId id="269" r:id="rId19"/>
    <p:sldId id="270" r:id="rId20"/>
    <p:sldId id="277" r:id="rId21"/>
    <p:sldId id="278" r:id="rId22"/>
    <p:sldId id="275" r:id="rId23"/>
    <p:sldId id="279" r:id="rId24"/>
    <p:sldId id="288" r:id="rId25"/>
    <p:sldId id="287" r:id="rId26"/>
    <p:sldId id="280" r:id="rId27"/>
    <p:sldId id="281" r:id="rId28"/>
    <p:sldId id="282" r:id="rId29"/>
    <p:sldId id="284" r:id="rId30"/>
    <p:sldId id="283" r:id="rId31"/>
    <p:sldId id="292" r:id="rId32"/>
    <p:sldId id="293" r:id="rId33"/>
    <p:sldId id="295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76" d="100"/>
          <a:sy n="76" d="100"/>
        </p:scale>
        <p:origin x="1056" y="67"/>
      </p:cViewPr>
      <p:guideLst>
        <p:guide orient="horz" pos="2154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6FFDF6A-CD2D-4383-9AA1-0284C4522C24}" type="datetime1">
              <a:rPr lang="ko-KR" altLang="en-US"/>
              <a:pPr lvl="0">
                <a:defRPr/>
              </a:pPr>
              <a:t>2024-09-06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D3B70810-106F-4305-84D0-FF0FCC5291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908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3B70810-106F-4305-84D0-FF0FCC5291C4}" type="slidenum">
              <a:rPr lang="ko-KR" altLang="en-US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07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Part </a:t>
            </a:r>
            <a:r>
              <a:rPr lang="ko-KR" altLang="en-US"/>
              <a:t>Ⅰ유형편</a:t>
            </a:r>
            <a:br>
              <a:rPr lang="ko-KR" altLang="en-US"/>
            </a:br>
            <a:r>
              <a:rPr lang="en-US" altLang="ko-KR"/>
              <a:t>04.</a:t>
            </a:r>
            <a:r>
              <a:rPr lang="ko-KR" altLang="en-US"/>
              <a:t> 요지</a:t>
            </a:r>
            <a:r>
              <a:rPr lang="en-US" altLang="ko-KR"/>
              <a:t>·</a:t>
            </a:r>
            <a:r>
              <a:rPr lang="ko-KR" altLang="en-US"/>
              <a:t>주장 파악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68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29p 02</a:t>
            </a:r>
            <a:r>
              <a:rPr lang="ko-KR" altLang="en-US"/>
              <a:t>번 지문 </a:t>
            </a:r>
            <a:r>
              <a:rPr lang="en-US" altLang="ko-KR"/>
              <a:t>S2 S2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L6) “</a:t>
            </a:r>
            <a:r>
              <a:rPr lang="en-US" altLang="ko-KR" sz="2700" b="1">
                <a:solidFill>
                  <a:srgbClr val="0070C0"/>
                </a:solidFill>
              </a:rPr>
              <a:t>would have done</a:t>
            </a:r>
            <a:r>
              <a:rPr lang="en-US" altLang="ko-KR" sz="2700"/>
              <a:t>~”</a:t>
            </a:r>
          </a:p>
          <a:p>
            <a:pPr marL="0" lvl="0" indent="0">
              <a:buNone/>
              <a:defRPr/>
            </a:pPr>
            <a:r>
              <a:rPr lang="ko-KR" altLang="en-US" sz="2700" b="1">
                <a:solidFill>
                  <a:srgbClr val="0000FF"/>
                </a:solidFill>
              </a:rPr>
              <a:t>형태</a:t>
            </a:r>
            <a:r>
              <a:rPr lang="en-US" altLang="ko-KR" sz="2700" b="1">
                <a:solidFill>
                  <a:srgbClr val="0000FF"/>
                </a:solidFill>
              </a:rPr>
              <a:t>1)</a:t>
            </a:r>
            <a:r>
              <a:rPr lang="en-US" altLang="ko-KR" sz="2700"/>
              <a:t> </a:t>
            </a:r>
            <a:r>
              <a:rPr lang="ko-KR" altLang="en-US" sz="2700"/>
              <a:t>가정법</a:t>
            </a:r>
            <a:r>
              <a:rPr lang="en-US" altLang="ko-KR" sz="2700"/>
              <a:t> (if </a:t>
            </a:r>
            <a:r>
              <a:rPr lang="ko-KR" altLang="en-US" sz="2700"/>
              <a:t>절</a:t>
            </a:r>
            <a:r>
              <a:rPr lang="en-US" altLang="ko-KR" sz="2700"/>
              <a:t>) </a:t>
            </a:r>
            <a:r>
              <a:rPr lang="ko-KR" altLang="en-US" sz="2700"/>
              <a:t>있음</a:t>
            </a:r>
            <a:r>
              <a:rPr lang="en-US" altLang="ko-KR" sz="2700"/>
              <a:t>+ </a:t>
            </a:r>
            <a:r>
              <a:rPr lang="ko-KR" altLang="en-US" sz="2700"/>
              <a:t>주어 </a:t>
            </a:r>
            <a:r>
              <a:rPr lang="en-US" altLang="ko-KR" sz="2700"/>
              <a:t>would have p.p</a:t>
            </a:r>
          </a:p>
          <a:p>
            <a:pPr marL="0" lvl="0" indent="0">
              <a:buNone/>
              <a:defRPr/>
            </a:pPr>
            <a:r>
              <a:rPr lang="en-US" altLang="ko-KR" sz="2700">
                <a:sym typeface="Wingdings"/>
              </a:rPr>
              <a:t></a:t>
            </a:r>
            <a:r>
              <a:rPr lang="ko-KR" altLang="en-US" sz="2700">
                <a:sym typeface="Wingdings"/>
              </a:rPr>
              <a:t>가정</a:t>
            </a:r>
            <a:r>
              <a:rPr lang="ko-KR" altLang="en-US" sz="2700"/>
              <a:t> </a:t>
            </a:r>
            <a:r>
              <a:rPr lang="en-US" altLang="ko-KR" sz="2700"/>
              <a:t>(</a:t>
            </a:r>
            <a:r>
              <a:rPr lang="ko-KR" altLang="en-US" sz="2700"/>
              <a:t>만약 </a:t>
            </a:r>
            <a:r>
              <a:rPr lang="en-US" altLang="ko-KR" sz="2700"/>
              <a:t>~</a:t>
            </a:r>
            <a:r>
              <a:rPr lang="ko-KR" altLang="en-US" sz="2700"/>
              <a:t>했다면 </a:t>
            </a:r>
            <a:r>
              <a:rPr lang="en-US" altLang="ko-KR" sz="2700"/>
              <a:t>–</a:t>
            </a:r>
            <a:r>
              <a:rPr lang="ko-KR" altLang="en-US" sz="2700"/>
              <a:t>했을 텐데</a:t>
            </a:r>
            <a:r>
              <a:rPr lang="en-US" altLang="ko-KR" sz="2700"/>
              <a:t>/</a:t>
            </a:r>
            <a:r>
              <a:rPr lang="ko-KR" altLang="en-US" sz="2700"/>
              <a:t>과거에 대한 유감</a:t>
            </a:r>
            <a:r>
              <a:rPr lang="en-US" altLang="ko-KR" sz="2700"/>
              <a:t>+</a:t>
            </a:r>
            <a:r>
              <a:rPr lang="ko-KR" altLang="en-US" sz="2700"/>
              <a:t>후회</a:t>
            </a:r>
            <a:r>
              <a:rPr lang="en-US" altLang="ko-KR" sz="2700"/>
              <a:t>)</a:t>
            </a:r>
          </a:p>
          <a:p>
            <a:pPr marL="0" lvl="0" indent="0">
              <a:buNone/>
              <a:defRPr/>
            </a:pPr>
            <a:r>
              <a:rPr lang="ko-KR" altLang="en-US" sz="2700" b="1">
                <a:solidFill>
                  <a:srgbClr val="0000FF"/>
                </a:solidFill>
              </a:rPr>
              <a:t>형태</a:t>
            </a:r>
            <a:r>
              <a:rPr lang="en-US" altLang="ko-KR" sz="2700" b="1">
                <a:solidFill>
                  <a:srgbClr val="0000FF"/>
                </a:solidFill>
              </a:rPr>
              <a:t>2)</a:t>
            </a:r>
            <a:r>
              <a:rPr lang="en-US" altLang="ko-KR" sz="2700"/>
              <a:t> </a:t>
            </a:r>
            <a:r>
              <a:rPr lang="ko-KR" altLang="en-US" sz="2700"/>
              <a:t>가정법 </a:t>
            </a:r>
            <a:r>
              <a:rPr lang="en-US" altLang="ko-KR" sz="2700"/>
              <a:t>(if </a:t>
            </a:r>
            <a:r>
              <a:rPr lang="ko-KR" altLang="en-US" sz="2700"/>
              <a:t>절</a:t>
            </a:r>
            <a:r>
              <a:rPr lang="en-US" altLang="ko-KR" sz="2700"/>
              <a:t>) </a:t>
            </a:r>
            <a:r>
              <a:rPr lang="ko-KR" altLang="en-US" sz="2700"/>
              <a:t>없음 </a:t>
            </a:r>
            <a:r>
              <a:rPr lang="en-US" altLang="ko-KR" sz="2700"/>
              <a:t>+ </a:t>
            </a:r>
            <a:r>
              <a:rPr lang="ko-KR" altLang="en-US" sz="2700"/>
              <a:t>주어 </a:t>
            </a:r>
            <a:r>
              <a:rPr lang="en-US" altLang="ko-KR" sz="2700"/>
              <a:t>would have p.p</a:t>
            </a:r>
          </a:p>
          <a:p>
            <a:pPr marL="0" lvl="0" indent="0">
              <a:buNone/>
              <a:defRPr/>
            </a:pPr>
            <a:r>
              <a:rPr lang="en-US" altLang="ko-KR" sz="2700">
                <a:sym typeface="Wingdings"/>
              </a:rPr>
              <a:t></a:t>
            </a:r>
            <a:r>
              <a:rPr lang="ko-KR" altLang="en-US" sz="2700">
                <a:sym typeface="Wingdings"/>
              </a:rPr>
              <a:t>과거에 대한 추측</a:t>
            </a:r>
            <a:r>
              <a:rPr lang="en-US" altLang="ko-KR" sz="2700">
                <a:sym typeface="Wingdings"/>
              </a:rPr>
              <a:t>(</a:t>
            </a:r>
            <a:r>
              <a:rPr lang="ko-KR" altLang="en-US" sz="2700" b="1">
                <a:solidFill>
                  <a:srgbClr val="0070C0"/>
                </a:solidFill>
                <a:sym typeface="Wingdings"/>
              </a:rPr>
              <a:t>주어가</a:t>
            </a:r>
            <a:r>
              <a:rPr lang="en-US" altLang="ko-KR" sz="2700" b="1">
                <a:solidFill>
                  <a:srgbClr val="0070C0"/>
                </a:solidFill>
                <a:sym typeface="Wingdings"/>
              </a:rPr>
              <a:t>/</a:t>
            </a:r>
            <a:r>
              <a:rPr lang="ko-KR" altLang="en-US" sz="2700" b="1">
                <a:solidFill>
                  <a:srgbClr val="0070C0"/>
                </a:solidFill>
                <a:sym typeface="Wingdings"/>
              </a:rPr>
              <a:t>는</a:t>
            </a:r>
            <a:r>
              <a:rPr lang="en-US" altLang="ko-KR" sz="2700" b="1">
                <a:solidFill>
                  <a:srgbClr val="0070C0"/>
                </a:solidFill>
                <a:sym typeface="Wingdings"/>
              </a:rPr>
              <a:t>~</a:t>
            </a:r>
            <a:r>
              <a:rPr lang="ko-KR" altLang="en-US" sz="2700" b="1">
                <a:solidFill>
                  <a:srgbClr val="0070C0"/>
                </a:solidFill>
                <a:sym typeface="Wingdings"/>
              </a:rPr>
              <a:t>했을 것이다</a:t>
            </a:r>
            <a:r>
              <a:rPr lang="en-US" altLang="ko-KR" sz="2700">
                <a:sym typeface="Wingdings"/>
              </a:rPr>
              <a:t>)</a:t>
            </a:r>
            <a:endParaRPr lang="en-US" altLang="ko-KR" sz="2700"/>
          </a:p>
        </p:txBody>
      </p:sp>
      <p:sp>
        <p:nvSpPr>
          <p:cNvPr id="4" name="직사각형 3"/>
          <p:cNvSpPr/>
          <p:nvPr/>
        </p:nvSpPr>
        <p:spPr>
          <a:xfrm>
            <a:off x="369067" y="4056063"/>
            <a:ext cx="11213330" cy="2647997"/>
          </a:xfrm>
          <a:prstGeom prst="rect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b="1"/>
              <a:t>&lt;</a:t>
            </a:r>
            <a:r>
              <a:rPr lang="ko-KR" altLang="en-US" sz="2000" b="1"/>
              <a:t>비슷한 형태의 조동사 </a:t>
            </a:r>
            <a:r>
              <a:rPr lang="en-US" altLang="ko-KR" sz="2000" b="1"/>
              <a:t>+ have p.p&gt;</a:t>
            </a:r>
          </a:p>
          <a:p>
            <a:pPr lvl="0">
              <a:defRPr/>
            </a:pPr>
            <a:r>
              <a:rPr lang="en-US" altLang="ko-KR" sz="2000" b="1"/>
              <a:t>1)could have p.p: ~</a:t>
            </a:r>
            <a:r>
              <a:rPr lang="ko-KR" altLang="en-US" sz="2000" b="1"/>
              <a:t>했을 수도 있었을텐데</a:t>
            </a:r>
            <a:r>
              <a:rPr lang="en-US" altLang="ko-KR" sz="2000" b="1"/>
              <a:t>(</a:t>
            </a:r>
            <a:r>
              <a:rPr lang="ko-KR" altLang="en-US" sz="2000" b="1"/>
              <a:t>뉘앙스</a:t>
            </a:r>
            <a:r>
              <a:rPr lang="en-US" altLang="ko-KR" sz="2000" b="1"/>
              <a:t>: </a:t>
            </a:r>
            <a:r>
              <a:rPr lang="ko-KR" altLang="en-US" sz="2000" b="1"/>
              <a:t>할 능력이 있었는데도 안했음</a:t>
            </a:r>
            <a:r>
              <a:rPr lang="en-US" altLang="ko-KR" sz="2000" b="1"/>
              <a:t>)</a:t>
            </a:r>
          </a:p>
          <a:p>
            <a:pPr lvl="0">
              <a:defRPr/>
            </a:pPr>
            <a:r>
              <a:rPr lang="en-US" altLang="ko-KR" sz="2000" b="1"/>
              <a:t>2)may/might have p.p:~</a:t>
            </a:r>
            <a:r>
              <a:rPr lang="ko-KR" altLang="en-US" sz="2000" b="1"/>
              <a:t>했을지도 모른다</a:t>
            </a:r>
          </a:p>
          <a:p>
            <a:pPr lvl="0">
              <a:defRPr/>
            </a:pPr>
            <a:r>
              <a:rPr lang="en-US" altLang="ko-KR" sz="2000" b="1"/>
              <a:t>(may</a:t>
            </a:r>
            <a:r>
              <a:rPr lang="ko-KR" altLang="en-US" sz="2000" b="1"/>
              <a:t>가 </a:t>
            </a:r>
            <a:r>
              <a:rPr lang="en-US" altLang="ko-KR" sz="2000" b="1"/>
              <a:t>might</a:t>
            </a:r>
            <a:r>
              <a:rPr lang="ko-KR" altLang="en-US" sz="2000" b="1"/>
              <a:t>보다 가능성 높다고 간주</a:t>
            </a:r>
            <a:r>
              <a:rPr lang="en-US" altLang="ko-KR" sz="2000" b="1"/>
              <a:t>/</a:t>
            </a:r>
            <a:r>
              <a:rPr lang="ko-KR" altLang="en-US" sz="2000" b="1"/>
              <a:t>과거의 가능성 관련 표현</a:t>
            </a:r>
          </a:p>
          <a:p>
            <a:pPr lvl="0">
              <a:defRPr/>
            </a:pPr>
            <a:r>
              <a:rPr lang="en-US" altLang="ko-KR" sz="2000" b="1"/>
              <a:t>+</a:t>
            </a:r>
            <a:r>
              <a:rPr lang="ko-KR" altLang="en-US" sz="2000" b="1"/>
              <a:t>참고</a:t>
            </a:r>
            <a:r>
              <a:rPr lang="en-US" altLang="ko-KR" sz="2000" b="1"/>
              <a:t>)He </a:t>
            </a:r>
            <a:r>
              <a:rPr lang="en-US" altLang="ko-KR" sz="2000" b="1">
                <a:solidFill>
                  <a:srgbClr val="00B050"/>
                </a:solidFill>
              </a:rPr>
              <a:t>might have been </a:t>
            </a:r>
            <a:r>
              <a:rPr lang="en-US" altLang="ko-KR" sz="2000" b="1"/>
              <a:t>hurt, but he looks fine now.</a:t>
            </a:r>
          </a:p>
          <a:p>
            <a:pPr lvl="0">
              <a:defRPr/>
            </a:pPr>
            <a:r>
              <a:rPr lang="en-US" altLang="ko-KR" sz="2000" b="1">
                <a:sym typeface="Wingdings"/>
              </a:rPr>
              <a:t></a:t>
            </a:r>
            <a:r>
              <a:rPr lang="en-US" altLang="ko-KR" sz="2000" b="1">
                <a:solidFill>
                  <a:srgbClr val="00B050"/>
                </a:solidFill>
              </a:rPr>
              <a:t>might have p.p</a:t>
            </a:r>
            <a:r>
              <a:rPr lang="ko-KR" altLang="en-US" sz="2000" b="1"/>
              <a:t>는 간혹 </a:t>
            </a:r>
            <a:r>
              <a:rPr lang="en-US" altLang="ko-KR" sz="2000" b="1"/>
              <a:t>‘</a:t>
            </a:r>
            <a:r>
              <a:rPr lang="ko-KR" altLang="en-US" sz="2000" b="1"/>
              <a:t>하마터면 </a:t>
            </a:r>
            <a:r>
              <a:rPr lang="en-US" altLang="ko-KR" sz="2000" b="1"/>
              <a:t>~</a:t>
            </a:r>
            <a:r>
              <a:rPr lang="ko-KR" altLang="en-US" sz="2000" b="1"/>
              <a:t>할 뻔했다</a:t>
            </a:r>
            <a:r>
              <a:rPr lang="en-US" altLang="ko-KR" sz="2000" b="1"/>
              <a:t>’</a:t>
            </a:r>
            <a:r>
              <a:rPr lang="ko-KR" altLang="en-US" sz="2000" b="1"/>
              <a:t>라는 의미로도 사용</a:t>
            </a:r>
            <a:r>
              <a:rPr lang="en-US" altLang="ko-KR" sz="2000" b="1"/>
              <a:t>)</a:t>
            </a:r>
          </a:p>
          <a:p>
            <a:pPr lvl="0">
              <a:defRPr/>
            </a:pPr>
            <a:r>
              <a:rPr lang="en-US" altLang="ko-KR" sz="2000" b="1"/>
              <a:t>3)should have p.p:~</a:t>
            </a:r>
            <a:r>
              <a:rPr lang="ko-KR" altLang="en-US" sz="2000" b="1"/>
              <a:t>했었어야 했는데</a:t>
            </a:r>
            <a:r>
              <a:rPr lang="en-US" altLang="ko-KR" sz="2000" b="1"/>
              <a:t>(</a:t>
            </a:r>
            <a:r>
              <a:rPr lang="ko-KR" altLang="en-US" sz="2000" b="1"/>
              <a:t>강한 자책의 어조</a:t>
            </a:r>
            <a:r>
              <a:rPr lang="en-US" altLang="ko-KR" sz="2000" b="1"/>
              <a:t>)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95353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>
              <a:defRPr/>
            </a:pPr>
            <a:r>
              <a:rPr lang="en-US" altLang="ko-KR" dirty="0"/>
              <a:t>29p 02</a:t>
            </a:r>
            <a:r>
              <a:rPr lang="ko-KR" altLang="en-US" dirty="0"/>
              <a:t>번</a:t>
            </a:r>
            <a:r>
              <a:rPr lang="en-US" altLang="ko-KR" dirty="0"/>
              <a:t> </a:t>
            </a:r>
            <a:r>
              <a:rPr lang="ko-KR" altLang="en-US" dirty="0"/>
              <a:t>지문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552094"/>
            <a:ext cx="10972798" cy="45259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L7)</a:t>
            </a:r>
          </a:p>
          <a:p>
            <a:pPr marL="0" lvl="0" indent="0">
              <a:buNone/>
              <a:defRPr/>
            </a:pPr>
            <a:r>
              <a:rPr lang="en-US" altLang="ko-KR" sz="3100"/>
              <a:t>“~</a:t>
            </a:r>
            <a:r>
              <a:rPr lang="ko-KR" altLang="en-US" sz="3100"/>
              <a:t> </a:t>
            </a:r>
            <a:r>
              <a:rPr lang="en-US" altLang="ko-KR" sz="3100"/>
              <a:t>credit for</a:t>
            </a:r>
            <a:r>
              <a:rPr lang="en-US" altLang="ko-KR" sz="3100" b="1" u="sng">
                <a:solidFill>
                  <a:srgbClr val="0000FF"/>
                </a:solidFill>
              </a:rPr>
              <a:t> something </a:t>
            </a:r>
            <a:r>
              <a:rPr lang="en-US" altLang="ko-KR" sz="3100" b="1" u="sng">
                <a:solidFill>
                  <a:srgbClr val="008000"/>
                </a:solidFill>
              </a:rPr>
              <a:t>wonderful</a:t>
            </a:r>
            <a:r>
              <a:rPr lang="en-US" altLang="ko-KR" sz="3100" b="1" u="sng">
                <a:solidFill>
                  <a:srgbClr val="0000FF"/>
                </a:solidFill>
              </a:rPr>
              <a:t> </a:t>
            </a:r>
            <a:r>
              <a:rPr lang="en-US" altLang="ko-KR" sz="3100"/>
              <a:t>we have done.”</a:t>
            </a:r>
          </a:p>
          <a:p>
            <a:pPr marL="0" lvl="0" indent="0">
              <a:buNone/>
              <a:defRPr/>
            </a:pPr>
            <a:r>
              <a:rPr lang="en-US" altLang="ko-KR"/>
              <a:t>--&gt;</a:t>
            </a:r>
            <a:r>
              <a:rPr lang="ko-KR" altLang="en-US"/>
              <a:t> </a:t>
            </a:r>
            <a:r>
              <a:rPr lang="en-US" altLang="ko-KR">
                <a:solidFill>
                  <a:srgbClr val="0000FF"/>
                </a:solidFill>
              </a:rPr>
              <a:t>-thing/-body/-one</a:t>
            </a:r>
            <a:r>
              <a:rPr lang="en-US" altLang="ko-KR"/>
              <a:t> + </a:t>
            </a:r>
            <a:r>
              <a:rPr lang="ko-KR" altLang="en-US">
                <a:solidFill>
                  <a:srgbClr val="008000"/>
                </a:solidFill>
              </a:rPr>
              <a:t>형용사</a:t>
            </a:r>
          </a:p>
          <a:p>
            <a:pPr marL="0" lvl="0" indent="0">
              <a:buNone/>
              <a:defRPr/>
            </a:pPr>
            <a:r>
              <a:rPr lang="ko-KR" altLang="en-US"/>
              <a:t>예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everything, somebody, anyone, nobody </a:t>
            </a:r>
            <a:r>
              <a:rPr lang="ko-KR" altLang="en-US"/>
              <a:t>등</a:t>
            </a:r>
          </a:p>
          <a:p>
            <a:pPr marL="0" lvl="0" indent="0">
              <a:buNone/>
              <a:defRPr/>
            </a:pPr>
            <a:r>
              <a:rPr lang="ko-KR" altLang="en-US" sz="2200" b="1">
                <a:solidFill>
                  <a:srgbClr val="FF40FF"/>
                </a:solidFill>
              </a:rPr>
              <a:t>주의</a:t>
            </a:r>
            <a:r>
              <a:rPr lang="en-US" altLang="ko-KR" sz="2200" b="1">
                <a:solidFill>
                  <a:srgbClr val="FF40FF"/>
                </a:solidFill>
              </a:rPr>
              <a:t>!) </a:t>
            </a:r>
            <a:r>
              <a:rPr lang="ko-KR" altLang="en-US" sz="2200" b="1">
                <a:solidFill>
                  <a:srgbClr val="FF40FF"/>
                </a:solidFill>
              </a:rPr>
              <a:t>일반명사 </a:t>
            </a:r>
            <a:r>
              <a:rPr lang="en-US" altLang="ko-KR" sz="2200" b="1">
                <a:solidFill>
                  <a:srgbClr val="FF40FF"/>
                </a:solidFill>
              </a:rPr>
              <a:t>“thing”(=</a:t>
            </a:r>
            <a:r>
              <a:rPr lang="ko-KR" altLang="en-US" sz="2200" b="1">
                <a:solidFill>
                  <a:srgbClr val="FF40FF"/>
                </a:solidFill>
              </a:rPr>
              <a:t>물건</a:t>
            </a:r>
            <a:r>
              <a:rPr lang="en-US" altLang="ko-KR" sz="2200" b="1">
                <a:solidFill>
                  <a:srgbClr val="FF40FF"/>
                </a:solidFill>
              </a:rPr>
              <a:t>/-</a:t>
            </a:r>
            <a:r>
              <a:rPr lang="ko-KR" altLang="en-US" sz="2200" b="1">
                <a:solidFill>
                  <a:srgbClr val="FF40FF"/>
                </a:solidFill>
              </a:rPr>
              <a:t>것</a:t>
            </a:r>
            <a:r>
              <a:rPr lang="en-US" altLang="ko-KR" sz="2200" b="1">
                <a:solidFill>
                  <a:srgbClr val="FF40FF"/>
                </a:solidFill>
              </a:rPr>
              <a:t>)</a:t>
            </a:r>
            <a:r>
              <a:rPr lang="ko-KR" altLang="en-US" sz="2200" b="1">
                <a:solidFill>
                  <a:srgbClr val="FF40FF"/>
                </a:solidFill>
              </a:rPr>
              <a:t>과 형용사 결합 시에는</a:t>
            </a:r>
            <a:r>
              <a:rPr lang="en-US" altLang="ko-KR" sz="2200" b="1">
                <a:solidFill>
                  <a:srgbClr val="FF40FF"/>
                </a:solidFill>
              </a:rPr>
              <a:t>, (</a:t>
            </a:r>
            <a:r>
              <a:rPr lang="ko-KR" altLang="en-US" sz="2200" b="1">
                <a:solidFill>
                  <a:srgbClr val="FF40FF"/>
                </a:solidFill>
              </a:rPr>
              <a:t>관사</a:t>
            </a:r>
            <a:r>
              <a:rPr lang="en-US" altLang="ko-KR" sz="2200" b="1">
                <a:solidFill>
                  <a:srgbClr val="FF40FF"/>
                </a:solidFill>
              </a:rPr>
              <a:t>)</a:t>
            </a:r>
            <a:r>
              <a:rPr lang="ko-KR" altLang="en-US" sz="2200" b="1">
                <a:solidFill>
                  <a:srgbClr val="FF40FF"/>
                </a:solidFill>
              </a:rPr>
              <a:t> </a:t>
            </a:r>
            <a:r>
              <a:rPr lang="en-US" altLang="ko-KR" sz="2200" b="1">
                <a:solidFill>
                  <a:srgbClr val="FF40FF"/>
                </a:solidFill>
              </a:rPr>
              <a:t>+</a:t>
            </a:r>
            <a:r>
              <a:rPr lang="ko-KR" altLang="en-US" sz="2200" b="1">
                <a:solidFill>
                  <a:srgbClr val="FF40FF"/>
                </a:solidFill>
              </a:rPr>
              <a:t>형용사</a:t>
            </a:r>
            <a:r>
              <a:rPr lang="en-US" altLang="ko-KR" sz="2200" b="1">
                <a:solidFill>
                  <a:srgbClr val="FF40FF"/>
                </a:solidFill>
              </a:rPr>
              <a:t>+</a:t>
            </a:r>
            <a:r>
              <a:rPr lang="ko-KR" altLang="en-US" sz="2200" b="1">
                <a:solidFill>
                  <a:srgbClr val="FF40FF"/>
                </a:solidFill>
              </a:rPr>
              <a:t>명사 형태임</a:t>
            </a:r>
          </a:p>
          <a:p>
            <a:pPr marL="0" lvl="0" indent="0">
              <a:buNone/>
              <a:defRPr/>
            </a:pPr>
            <a:r>
              <a:rPr lang="ko-KR" altLang="en-US" sz="2200" b="1">
                <a:solidFill>
                  <a:srgbClr val="FF40FF"/>
                </a:solidFill>
              </a:rPr>
              <a:t>예</a:t>
            </a:r>
            <a:r>
              <a:rPr lang="en-US" altLang="ko-KR" sz="2200" b="1">
                <a:solidFill>
                  <a:srgbClr val="FF40FF"/>
                </a:solidFill>
              </a:rPr>
              <a:t>:</a:t>
            </a:r>
            <a:r>
              <a:rPr lang="ko-KR" altLang="en-US" sz="2200" b="1">
                <a:solidFill>
                  <a:srgbClr val="FF40FF"/>
                </a:solidFill>
              </a:rPr>
              <a:t> </a:t>
            </a:r>
            <a:r>
              <a:rPr lang="en-US" altLang="ko-KR" sz="2200" b="1">
                <a:solidFill>
                  <a:srgbClr val="FF40FF"/>
                </a:solidFill>
              </a:rPr>
              <a:t>a difficult thing</a:t>
            </a:r>
            <a:r>
              <a:rPr lang="ko-KR" altLang="en-US" sz="2200" b="1">
                <a:solidFill>
                  <a:srgbClr val="FF40FF"/>
                </a:solidFill>
              </a:rPr>
              <a:t> </a:t>
            </a:r>
            <a:r>
              <a:rPr lang="en-US" altLang="ko-KR" sz="2200" b="1">
                <a:solidFill>
                  <a:srgbClr val="FF40FF"/>
                </a:solidFill>
              </a:rPr>
              <a:t>/</a:t>
            </a:r>
            <a:r>
              <a:rPr lang="ko-KR" altLang="en-US" sz="2200" b="1">
                <a:solidFill>
                  <a:srgbClr val="FF40FF"/>
                </a:solidFill>
              </a:rPr>
              <a:t> </a:t>
            </a:r>
            <a:r>
              <a:rPr lang="en-US" altLang="ko-KR" sz="2200" b="1">
                <a:solidFill>
                  <a:srgbClr val="FF40FF"/>
                </a:solidFill>
              </a:rPr>
              <a:t>a</a:t>
            </a:r>
            <a:r>
              <a:rPr lang="ko-KR" altLang="en-US" sz="2200" b="1">
                <a:solidFill>
                  <a:srgbClr val="FF40FF"/>
                </a:solidFill>
              </a:rPr>
              <a:t> </a:t>
            </a:r>
            <a:r>
              <a:rPr lang="en-US" altLang="ko-KR" sz="2200" b="1">
                <a:solidFill>
                  <a:srgbClr val="FF40FF"/>
                </a:solidFill>
              </a:rPr>
              <a:t>delicious apple</a:t>
            </a:r>
          </a:p>
          <a:p>
            <a:pPr marL="0" lvl="0" indent="0">
              <a:buNone/>
              <a:defRPr/>
            </a:pPr>
            <a:endParaRPr lang="ko-KR" altLang="en-US" sz="2200" b="1">
              <a:solidFill>
                <a:schemeClr val="accent6"/>
              </a:solidFill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5298972" y="130319"/>
            <a:ext cx="6283424" cy="2009457"/>
          </a:xfrm>
          <a:prstGeom prst="rect">
            <a:avLst/>
          </a:prstGeom>
        </p:spPr>
        <p:style>
          <a:lnRef idx="2">
            <a:schemeClr val="lt1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100" b="1"/>
              <a:t>*L6)uneasy about ~ing: ~</a:t>
            </a:r>
            <a:r>
              <a:rPr lang="ko-KR" altLang="en-US" sz="2100" b="1"/>
              <a:t>에 대해 불편함을 느끼다</a:t>
            </a:r>
          </a:p>
          <a:p>
            <a:pPr lvl="0">
              <a:defRPr/>
            </a:pPr>
            <a:r>
              <a:rPr lang="en-US" altLang="ko-KR" sz="2100" b="1"/>
              <a:t>*L9) gracefully</a:t>
            </a:r>
          </a:p>
          <a:p>
            <a:pPr lvl="0">
              <a:defRPr/>
            </a:pPr>
            <a:r>
              <a:rPr lang="en-US" altLang="ko-KR" sz="2100" b="1"/>
              <a:t>        grace: </a:t>
            </a:r>
            <a:r>
              <a:rPr lang="ko-KR" altLang="en-US" sz="2100" b="1"/>
              <a:t>명</a:t>
            </a:r>
            <a:r>
              <a:rPr lang="en-US" altLang="ko-KR" sz="2100" b="1"/>
              <a:t>)</a:t>
            </a:r>
            <a:r>
              <a:rPr lang="ko-KR" altLang="en-US" sz="2100" b="1"/>
              <a:t>우아함</a:t>
            </a:r>
            <a:r>
              <a:rPr lang="en-US" altLang="ko-KR" sz="2100" b="1"/>
              <a:t>/</a:t>
            </a:r>
            <a:r>
              <a:rPr lang="ko-KR" altLang="en-US" sz="2100" b="1"/>
              <a:t>품위</a:t>
            </a:r>
          </a:p>
          <a:p>
            <a:pPr lvl="0">
              <a:defRPr/>
            </a:pPr>
            <a:r>
              <a:rPr lang="ko-KR" altLang="en-US" sz="2100" b="1"/>
              <a:t>                    동</a:t>
            </a:r>
            <a:r>
              <a:rPr lang="en-US" altLang="ko-KR" sz="2100" b="1"/>
              <a:t>)</a:t>
            </a:r>
            <a:r>
              <a:rPr lang="ko-KR" altLang="en-US" sz="2100" b="1"/>
              <a:t>꾸미다</a:t>
            </a:r>
            <a:r>
              <a:rPr lang="en-US" altLang="ko-KR" sz="2100" b="1"/>
              <a:t>/~</a:t>
            </a:r>
            <a:r>
              <a:rPr lang="ko-KR" altLang="en-US" sz="2100" b="1"/>
              <a:t>을 빛내다</a:t>
            </a:r>
          </a:p>
          <a:p>
            <a:pPr lvl="0">
              <a:defRPr/>
            </a:pPr>
            <a:r>
              <a:rPr lang="en-US" altLang="ko-KR" sz="2100" b="1"/>
              <a:t>*know-it-all=know-all</a:t>
            </a:r>
          </a:p>
          <a:p>
            <a:pPr lvl="0">
              <a:defRPr/>
            </a:pPr>
            <a:r>
              <a:rPr lang="en-US" altLang="ko-KR" sz="2100" b="1"/>
              <a:t>                     =</a:t>
            </a:r>
            <a:r>
              <a:rPr lang="ko-KR" altLang="en-US" sz="2100" b="1"/>
              <a:t>똑똑한 체하는 사람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9601" y="4847936"/>
            <a:ext cx="10972798" cy="1625985"/>
          </a:xfrm>
          <a:prstGeom prst="rect">
            <a:avLst/>
          </a:prstGeom>
          <a:effectLst/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200"/>
              <a:t>*</a:t>
            </a:r>
            <a:r>
              <a:rPr lang="ko-KR" altLang="en-US" sz="2200"/>
              <a:t>어휘 추가 공부</a:t>
            </a:r>
          </a:p>
          <a:p>
            <a:pPr lvl="0">
              <a:defRPr/>
            </a:pPr>
            <a:r>
              <a:rPr lang="en-US" altLang="ko-KR" sz="2200"/>
              <a:t>-compliment=p______:</a:t>
            </a:r>
            <a:r>
              <a:rPr lang="ko-KR" altLang="en-US" sz="2200"/>
              <a:t> 칭찬     </a:t>
            </a:r>
            <a:r>
              <a:rPr lang="en-US" altLang="ko-KR" sz="2200"/>
              <a:t>compllimentary: </a:t>
            </a:r>
            <a:r>
              <a:rPr lang="ko-KR" altLang="en-US" sz="2200"/>
              <a:t>칭찬의</a:t>
            </a:r>
          </a:p>
          <a:p>
            <a:pPr lvl="0">
              <a:defRPr/>
            </a:pPr>
            <a:r>
              <a:rPr lang="ko-KR" altLang="en-US" sz="2200"/>
              <a:t> </a:t>
            </a:r>
            <a:r>
              <a:rPr lang="en-US" altLang="ko-KR" sz="2200"/>
              <a:t>cf) complement:   </a:t>
            </a:r>
            <a:r>
              <a:rPr lang="ko-KR" altLang="en-US" sz="2200"/>
              <a:t>                       </a:t>
            </a:r>
            <a:r>
              <a:rPr lang="en-US" altLang="ko-KR" sz="2200"/>
              <a:t>complementary:           </a:t>
            </a:r>
          </a:p>
          <a:p>
            <a:pPr lvl="0">
              <a:defRPr/>
            </a:pPr>
            <a:r>
              <a:rPr lang="en-US" altLang="ko-KR" sz="2200"/>
              <a:t>-appreciate: (</a:t>
            </a:r>
            <a:r>
              <a:rPr lang="ko-KR" altLang="en-US" sz="2200"/>
              <a:t>진가를</a:t>
            </a:r>
            <a:r>
              <a:rPr lang="en-US" altLang="ko-KR" sz="2200"/>
              <a:t>)</a:t>
            </a:r>
            <a:r>
              <a:rPr lang="ko-KR" altLang="en-US" sz="2200"/>
              <a:t> 알아보다</a:t>
            </a:r>
            <a:r>
              <a:rPr lang="en-US" altLang="ko-KR" sz="2200"/>
              <a:t>[</a:t>
            </a:r>
            <a:r>
              <a:rPr lang="ko-KR" altLang="en-US" sz="2200"/>
              <a:t>인정하다</a:t>
            </a:r>
            <a:r>
              <a:rPr lang="en-US" altLang="ko-KR" sz="2200"/>
              <a:t>],</a:t>
            </a:r>
            <a:r>
              <a:rPr lang="ko-KR" altLang="en-US" sz="2200"/>
              <a:t> 인식하다</a:t>
            </a:r>
          </a:p>
        </p:txBody>
      </p:sp>
    </p:spTree>
    <p:extLst>
      <p:ext uri="{BB962C8B-B14F-4D97-AF65-F5344CB8AC3E}">
        <p14:creationId xmlns:p14="http://schemas.microsoft.com/office/powerpoint/2010/main" val="2654399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>
              <a:defRPr/>
            </a:pPr>
            <a:r>
              <a:rPr lang="en-US" altLang="ko-KR" dirty="0"/>
              <a:t>29p 02</a:t>
            </a:r>
            <a:r>
              <a:rPr lang="ko-KR" altLang="en-US" dirty="0"/>
              <a:t>번</a:t>
            </a:r>
            <a:r>
              <a:rPr lang="en-US" altLang="ko-KR" dirty="0"/>
              <a:t> </a:t>
            </a:r>
            <a:r>
              <a:rPr lang="ko-KR" altLang="en-US" dirty="0"/>
              <a:t>지문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552094"/>
            <a:ext cx="10972798" cy="45259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L7)</a:t>
            </a:r>
          </a:p>
          <a:p>
            <a:pPr marL="0" lvl="0" indent="0">
              <a:buNone/>
              <a:defRPr/>
            </a:pPr>
            <a:r>
              <a:rPr lang="en-US" altLang="ko-KR"/>
              <a:t>“~</a:t>
            </a:r>
            <a:r>
              <a:rPr lang="ko-KR" altLang="en-US"/>
              <a:t> </a:t>
            </a:r>
            <a:r>
              <a:rPr lang="en-US" altLang="ko-KR"/>
              <a:t>credit for</a:t>
            </a:r>
            <a:r>
              <a:rPr lang="en-US" altLang="ko-KR" b="1" u="sng">
                <a:solidFill>
                  <a:srgbClr val="0000FF"/>
                </a:solidFill>
              </a:rPr>
              <a:t> something </a:t>
            </a:r>
            <a:r>
              <a:rPr lang="en-US" altLang="ko-KR" b="1" u="sng">
                <a:solidFill>
                  <a:srgbClr val="008000"/>
                </a:solidFill>
              </a:rPr>
              <a:t>wonderful</a:t>
            </a:r>
            <a:r>
              <a:rPr lang="en-US" altLang="ko-KR" b="1" u="sng">
                <a:solidFill>
                  <a:srgbClr val="0000FF"/>
                </a:solidFill>
              </a:rPr>
              <a:t> </a:t>
            </a:r>
            <a:r>
              <a:rPr lang="en-US" altLang="ko-KR"/>
              <a:t>we have done.”</a:t>
            </a:r>
          </a:p>
          <a:p>
            <a:pPr marL="0" lvl="0" indent="0">
              <a:buNone/>
              <a:defRPr/>
            </a:pPr>
            <a:r>
              <a:rPr lang="en-US" altLang="ko-KR"/>
              <a:t>--&gt;</a:t>
            </a:r>
            <a:r>
              <a:rPr lang="ko-KR" altLang="en-US"/>
              <a:t> </a:t>
            </a:r>
            <a:r>
              <a:rPr lang="en-US" altLang="ko-KR">
                <a:solidFill>
                  <a:srgbClr val="0000FF"/>
                </a:solidFill>
              </a:rPr>
              <a:t>-thing/-body/-one</a:t>
            </a:r>
            <a:r>
              <a:rPr lang="en-US" altLang="ko-KR"/>
              <a:t> + </a:t>
            </a:r>
            <a:r>
              <a:rPr lang="ko-KR" altLang="en-US">
                <a:solidFill>
                  <a:srgbClr val="008000"/>
                </a:solidFill>
              </a:rPr>
              <a:t>형용사</a:t>
            </a:r>
          </a:p>
          <a:p>
            <a:pPr marL="0" lvl="0" indent="0">
              <a:buNone/>
              <a:defRPr/>
            </a:pPr>
            <a:r>
              <a:rPr lang="ko-KR" altLang="en-US"/>
              <a:t>예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everything, somebody, anyone, nobody </a:t>
            </a:r>
            <a:r>
              <a:rPr lang="ko-KR" altLang="en-US"/>
              <a:t>등</a:t>
            </a:r>
          </a:p>
          <a:p>
            <a:pPr marL="0" lvl="0" indent="0">
              <a:buNone/>
              <a:defRPr/>
            </a:pPr>
            <a:r>
              <a:rPr lang="ko-KR" altLang="en-US" sz="2200" b="1">
                <a:solidFill>
                  <a:schemeClr val="accent6"/>
                </a:solidFill>
              </a:rPr>
              <a:t>주의</a:t>
            </a:r>
            <a:r>
              <a:rPr lang="en-US" altLang="ko-KR" sz="2200" b="1">
                <a:solidFill>
                  <a:schemeClr val="accent6"/>
                </a:solidFill>
              </a:rPr>
              <a:t>!) </a:t>
            </a:r>
            <a:r>
              <a:rPr lang="ko-KR" altLang="en-US" sz="2200" b="1">
                <a:solidFill>
                  <a:schemeClr val="accent6"/>
                </a:solidFill>
              </a:rPr>
              <a:t>일반명사 </a:t>
            </a:r>
            <a:r>
              <a:rPr lang="en-US" altLang="ko-KR" sz="2200" b="1">
                <a:solidFill>
                  <a:schemeClr val="accent6"/>
                </a:solidFill>
              </a:rPr>
              <a:t>“thing”(=</a:t>
            </a:r>
            <a:r>
              <a:rPr lang="ko-KR" altLang="en-US" sz="2200" b="1">
                <a:solidFill>
                  <a:schemeClr val="accent6"/>
                </a:solidFill>
              </a:rPr>
              <a:t>물건</a:t>
            </a:r>
            <a:r>
              <a:rPr lang="en-US" altLang="ko-KR" sz="2200" b="1">
                <a:solidFill>
                  <a:schemeClr val="accent6"/>
                </a:solidFill>
              </a:rPr>
              <a:t>/-</a:t>
            </a:r>
            <a:r>
              <a:rPr lang="ko-KR" altLang="en-US" sz="2200" b="1">
                <a:solidFill>
                  <a:schemeClr val="accent6"/>
                </a:solidFill>
              </a:rPr>
              <a:t>것</a:t>
            </a:r>
            <a:r>
              <a:rPr lang="en-US" altLang="ko-KR" sz="2200" b="1">
                <a:solidFill>
                  <a:schemeClr val="accent6"/>
                </a:solidFill>
              </a:rPr>
              <a:t>)</a:t>
            </a:r>
            <a:r>
              <a:rPr lang="ko-KR" altLang="en-US" sz="2200" b="1">
                <a:solidFill>
                  <a:schemeClr val="accent6"/>
                </a:solidFill>
              </a:rPr>
              <a:t>과 형용사 결합 시에는</a:t>
            </a:r>
            <a:r>
              <a:rPr lang="en-US" altLang="ko-KR" sz="2200" b="1">
                <a:solidFill>
                  <a:schemeClr val="accent6"/>
                </a:solidFill>
              </a:rPr>
              <a:t>, (</a:t>
            </a:r>
            <a:r>
              <a:rPr lang="ko-KR" altLang="en-US" sz="2200" b="1">
                <a:solidFill>
                  <a:schemeClr val="accent6"/>
                </a:solidFill>
              </a:rPr>
              <a:t>관사</a:t>
            </a:r>
            <a:r>
              <a:rPr lang="en-US" altLang="ko-KR" sz="2200" b="1">
                <a:solidFill>
                  <a:schemeClr val="accent6"/>
                </a:solidFill>
              </a:rPr>
              <a:t>)</a:t>
            </a:r>
            <a:r>
              <a:rPr lang="ko-KR" altLang="en-US" sz="2200" b="1">
                <a:solidFill>
                  <a:schemeClr val="accent6"/>
                </a:solidFill>
              </a:rPr>
              <a:t> </a:t>
            </a:r>
            <a:r>
              <a:rPr lang="en-US" altLang="ko-KR" sz="2200" b="1">
                <a:solidFill>
                  <a:schemeClr val="accent6"/>
                </a:solidFill>
              </a:rPr>
              <a:t>+</a:t>
            </a:r>
            <a:r>
              <a:rPr lang="ko-KR" altLang="en-US" sz="2200" b="1">
                <a:solidFill>
                  <a:schemeClr val="accent6"/>
                </a:solidFill>
              </a:rPr>
              <a:t>형용사</a:t>
            </a:r>
            <a:r>
              <a:rPr lang="en-US" altLang="ko-KR" sz="2200" b="1">
                <a:solidFill>
                  <a:schemeClr val="accent6"/>
                </a:solidFill>
              </a:rPr>
              <a:t>+</a:t>
            </a:r>
            <a:r>
              <a:rPr lang="ko-KR" altLang="en-US" sz="2200" b="1">
                <a:solidFill>
                  <a:schemeClr val="accent6"/>
                </a:solidFill>
              </a:rPr>
              <a:t>명사 형태임</a:t>
            </a:r>
          </a:p>
          <a:p>
            <a:pPr marL="0" lvl="0" indent="0">
              <a:buNone/>
              <a:defRPr/>
            </a:pPr>
            <a:r>
              <a:rPr lang="ko-KR" altLang="en-US" sz="2200" b="1">
                <a:solidFill>
                  <a:schemeClr val="accent6"/>
                </a:solidFill>
              </a:rPr>
              <a:t>예</a:t>
            </a:r>
            <a:r>
              <a:rPr lang="en-US" altLang="ko-KR" sz="2200" b="1">
                <a:solidFill>
                  <a:schemeClr val="accent6"/>
                </a:solidFill>
              </a:rPr>
              <a:t>:</a:t>
            </a:r>
            <a:r>
              <a:rPr lang="ko-KR" altLang="en-US" sz="2200" b="1">
                <a:solidFill>
                  <a:schemeClr val="accent6"/>
                </a:solidFill>
              </a:rPr>
              <a:t> </a:t>
            </a:r>
            <a:r>
              <a:rPr lang="en-US" altLang="ko-KR" sz="2200" b="1">
                <a:solidFill>
                  <a:schemeClr val="accent6"/>
                </a:solidFill>
              </a:rPr>
              <a:t>a difficult thing</a:t>
            </a:r>
            <a:r>
              <a:rPr lang="ko-KR" altLang="en-US" sz="2200" b="1">
                <a:solidFill>
                  <a:schemeClr val="accent6"/>
                </a:solidFill>
              </a:rPr>
              <a:t> </a:t>
            </a:r>
            <a:r>
              <a:rPr lang="en-US" altLang="ko-KR" sz="2200" b="1">
                <a:solidFill>
                  <a:schemeClr val="accent6"/>
                </a:solidFill>
              </a:rPr>
              <a:t>/</a:t>
            </a:r>
            <a:r>
              <a:rPr lang="ko-KR" altLang="en-US" sz="2200" b="1">
                <a:solidFill>
                  <a:schemeClr val="accent6"/>
                </a:solidFill>
              </a:rPr>
              <a:t> </a:t>
            </a:r>
            <a:r>
              <a:rPr lang="en-US" altLang="ko-KR" sz="2200" b="1">
                <a:solidFill>
                  <a:schemeClr val="accent6"/>
                </a:solidFill>
              </a:rPr>
              <a:t>a</a:t>
            </a:r>
            <a:r>
              <a:rPr lang="ko-KR" altLang="en-US" sz="2200" b="1">
                <a:solidFill>
                  <a:schemeClr val="accent6"/>
                </a:solidFill>
              </a:rPr>
              <a:t> </a:t>
            </a:r>
            <a:r>
              <a:rPr lang="en-US" altLang="ko-KR" sz="2200" b="1">
                <a:solidFill>
                  <a:schemeClr val="accent6"/>
                </a:solidFill>
              </a:rPr>
              <a:t>delicious apple</a:t>
            </a:r>
          </a:p>
          <a:p>
            <a:pPr marL="0" lvl="0" indent="0">
              <a:buNone/>
              <a:defRPr/>
            </a:pPr>
            <a:endParaRPr lang="ko-KR" altLang="en-US" b="1">
              <a:solidFill>
                <a:schemeClr val="accent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1" y="4715932"/>
            <a:ext cx="10972798" cy="1808788"/>
          </a:xfrm>
          <a:prstGeom prst="rect">
            <a:avLst/>
          </a:prstGeom>
          <a:effectLst/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200"/>
              <a:t>*</a:t>
            </a:r>
            <a:r>
              <a:rPr lang="ko-KR" altLang="en-US" sz="2200"/>
              <a:t>어휘 추가 공부</a:t>
            </a:r>
          </a:p>
          <a:p>
            <a:pPr lvl="0">
              <a:defRPr/>
            </a:pPr>
            <a:r>
              <a:rPr lang="en-US" altLang="ko-KR" sz="2200"/>
              <a:t>-compliment=praise:</a:t>
            </a:r>
            <a:r>
              <a:rPr lang="ko-KR" altLang="en-US" sz="2200"/>
              <a:t> 칭찬              </a:t>
            </a:r>
            <a:r>
              <a:rPr lang="en-US" altLang="ko-KR" sz="2200"/>
              <a:t>complimentary: </a:t>
            </a:r>
            <a:r>
              <a:rPr lang="ko-KR" altLang="en-US" sz="2200"/>
              <a:t>칭찬의</a:t>
            </a:r>
          </a:p>
          <a:p>
            <a:pPr lvl="0">
              <a:defRPr/>
            </a:pPr>
            <a:r>
              <a:rPr lang="ko-KR" altLang="en-US" sz="2200"/>
              <a:t> </a:t>
            </a:r>
            <a:r>
              <a:rPr lang="en-US" altLang="ko-KR" sz="2200"/>
              <a:t>cf) complement:  </a:t>
            </a:r>
            <a:r>
              <a:rPr lang="ko-KR" altLang="en-US" sz="2200"/>
              <a:t>보완하다           </a:t>
            </a:r>
            <a:r>
              <a:rPr lang="en-US" altLang="ko-KR" sz="2200"/>
              <a:t>complementary: </a:t>
            </a:r>
            <a:r>
              <a:rPr lang="ko-KR" altLang="en-US" sz="2200"/>
              <a:t> 보완하는</a:t>
            </a:r>
            <a:r>
              <a:rPr lang="en-US" altLang="ko-KR" sz="2200"/>
              <a:t>          </a:t>
            </a:r>
          </a:p>
          <a:p>
            <a:pPr lvl="0">
              <a:defRPr/>
            </a:pPr>
            <a:r>
              <a:rPr lang="en-US" altLang="ko-KR" sz="2200"/>
              <a:t>-appreciate: (</a:t>
            </a:r>
            <a:r>
              <a:rPr lang="ko-KR" altLang="en-US" sz="2200"/>
              <a:t>진가를</a:t>
            </a:r>
            <a:r>
              <a:rPr lang="en-US" altLang="ko-KR" sz="2200"/>
              <a:t>)</a:t>
            </a:r>
            <a:r>
              <a:rPr lang="ko-KR" altLang="en-US" sz="2200"/>
              <a:t> 알아보다</a:t>
            </a:r>
            <a:r>
              <a:rPr lang="en-US" altLang="ko-KR" sz="2200"/>
              <a:t>[</a:t>
            </a:r>
            <a:r>
              <a:rPr lang="ko-KR" altLang="en-US" sz="2200"/>
              <a:t>인정하다</a:t>
            </a:r>
            <a:r>
              <a:rPr lang="en-US" altLang="ko-KR" sz="2200"/>
              <a:t>],</a:t>
            </a:r>
            <a:r>
              <a:rPr lang="ko-KR" altLang="en-US" sz="2200"/>
              <a:t> 인식하다</a:t>
            </a:r>
          </a:p>
        </p:txBody>
      </p:sp>
      <p:sp>
        <p:nvSpPr>
          <p:cNvPr id="7" name="가로 글상자 4"/>
          <p:cNvSpPr txBox="1"/>
          <p:nvPr/>
        </p:nvSpPr>
        <p:spPr>
          <a:xfrm>
            <a:off x="5867401" y="274638"/>
            <a:ext cx="6062134" cy="1938992"/>
          </a:xfrm>
          <a:prstGeom prst="rect">
            <a:avLst/>
          </a:prstGeom>
        </p:spPr>
        <p:style>
          <a:lnRef idx="2">
            <a:schemeClr val="lt1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/>
              <a:t>*L6)uneasy about ~</a:t>
            </a:r>
            <a:r>
              <a:rPr lang="en-US" altLang="ko-KR" sz="2000" b="1" dirty="0" err="1"/>
              <a:t>ing</a:t>
            </a:r>
            <a:r>
              <a:rPr lang="en-US" altLang="ko-KR" sz="2000" b="1" dirty="0"/>
              <a:t>: ~</a:t>
            </a:r>
            <a:r>
              <a:rPr lang="ko-KR" altLang="en-US" sz="2000" b="1" dirty="0"/>
              <a:t>에 대해 불편함을 느끼다</a:t>
            </a:r>
            <a:endParaRPr lang="en-US" altLang="ko-KR" sz="2000" b="1" dirty="0"/>
          </a:p>
          <a:p>
            <a:pPr lvl="0">
              <a:defRPr/>
            </a:pPr>
            <a:r>
              <a:rPr lang="en-US" altLang="ko-KR" sz="2000" b="1" dirty="0"/>
              <a:t>*L9) gracefully</a:t>
            </a:r>
          </a:p>
          <a:p>
            <a:pPr lvl="0">
              <a:defRPr/>
            </a:pPr>
            <a:r>
              <a:rPr lang="en-US" altLang="ko-KR" sz="2000" b="1" dirty="0"/>
              <a:t>        grace: </a:t>
            </a:r>
            <a:r>
              <a:rPr lang="ko-KR" altLang="en-US" sz="2000" b="1" dirty="0"/>
              <a:t>명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우아함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품위</a:t>
            </a:r>
          </a:p>
          <a:p>
            <a:pPr lvl="0">
              <a:defRPr/>
            </a:pPr>
            <a:r>
              <a:rPr lang="ko-KR" altLang="en-US" sz="2000" b="1" dirty="0"/>
              <a:t>                    동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꾸미다</a:t>
            </a:r>
            <a:r>
              <a:rPr lang="en-US" altLang="ko-KR" sz="2000" b="1" dirty="0"/>
              <a:t>/~</a:t>
            </a:r>
            <a:r>
              <a:rPr lang="ko-KR" altLang="en-US" sz="2000" b="1" dirty="0"/>
              <a:t>을 빛내다</a:t>
            </a:r>
          </a:p>
          <a:p>
            <a:pPr lvl="0">
              <a:defRPr/>
            </a:pPr>
            <a:r>
              <a:rPr lang="en-US" altLang="ko-KR" sz="2000" b="1" dirty="0"/>
              <a:t>*know-it-all=know-all</a:t>
            </a:r>
          </a:p>
          <a:p>
            <a:pPr lvl="0">
              <a:defRPr/>
            </a:pPr>
            <a:r>
              <a:rPr lang="en-US" altLang="ko-KR" sz="2000" b="1" dirty="0"/>
              <a:t>                     =</a:t>
            </a:r>
            <a:r>
              <a:rPr lang="ko-KR" altLang="en-US" sz="2000" b="1" dirty="0"/>
              <a:t>똑똑한 체하는 사람</a:t>
            </a:r>
          </a:p>
        </p:txBody>
      </p:sp>
    </p:spTree>
    <p:extLst>
      <p:ext uri="{BB962C8B-B14F-4D97-AF65-F5344CB8AC3E}">
        <p14:creationId xmlns:p14="http://schemas.microsoft.com/office/powerpoint/2010/main" val="2395012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>
              <a:defRPr/>
            </a:pPr>
            <a:r>
              <a:rPr lang="en-US" altLang="ko-KR" dirty="0"/>
              <a:t>30p 3</a:t>
            </a:r>
            <a:r>
              <a:rPr lang="ko-KR" altLang="en-US" dirty="0"/>
              <a:t>번 지문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L5) Hurrying </a:t>
            </a:r>
            <a:r>
              <a:rPr lang="ko-KR" altLang="en-US"/>
              <a:t> </a:t>
            </a:r>
            <a:r>
              <a:rPr lang="en-US" altLang="ko-KR" b="1" u="sng">
                <a:solidFill>
                  <a:srgbClr val="FF40FF"/>
                </a:solidFill>
              </a:rPr>
              <a:t>1)makes</a:t>
            </a:r>
            <a:r>
              <a:rPr lang="en-US" altLang="ko-KR"/>
              <a:t> our words</a:t>
            </a:r>
            <a:r>
              <a:rPr lang="en-US" altLang="ko-KR">
                <a:solidFill>
                  <a:schemeClr val="dk1"/>
                </a:solidFill>
              </a:rPr>
              <a:t> seem less important</a:t>
            </a:r>
            <a:r>
              <a:rPr lang="en-US" altLang="ko-KR"/>
              <a:t> and </a:t>
            </a:r>
            <a:r>
              <a:rPr lang="en-US" altLang="ko-KR" b="1" u="sng">
                <a:solidFill>
                  <a:srgbClr val="FF40FF"/>
                </a:solidFill>
              </a:rPr>
              <a:t>2)gives</a:t>
            </a:r>
            <a:r>
              <a:rPr lang="en-US" altLang="ko-KR"/>
              <a:t> </a:t>
            </a:r>
            <a:r>
              <a:rPr lang="en-US" altLang="ko-KR" b="1">
                <a:solidFill>
                  <a:srgbClr val="0000FF"/>
                </a:solidFill>
              </a:rPr>
              <a:t>the impression</a:t>
            </a:r>
            <a:r>
              <a:rPr lang="en-US" altLang="ko-KR"/>
              <a:t> </a:t>
            </a:r>
            <a:r>
              <a:rPr lang="en-US" altLang="ko-KR" b="1">
                <a:solidFill>
                  <a:srgbClr val="0000FF"/>
                </a:solidFill>
              </a:rPr>
              <a:t>[</a:t>
            </a:r>
            <a:r>
              <a:rPr lang="en-US" altLang="ko-KR"/>
              <a:t> </a:t>
            </a:r>
            <a:r>
              <a:rPr lang="en-US" altLang="ko-KR" b="1">
                <a:solidFill>
                  <a:srgbClr val="0000FF"/>
                </a:solidFill>
              </a:rPr>
              <a:t>that</a:t>
            </a:r>
            <a:r>
              <a:rPr lang="en-US" altLang="ko-KR"/>
              <a:t> we do not think </a:t>
            </a:r>
            <a:r>
              <a:rPr lang="en-US" altLang="ko-KR" b="1">
                <a:solidFill>
                  <a:srgbClr val="008000"/>
                </a:solidFill>
              </a:rPr>
              <a:t>{ </a:t>
            </a:r>
            <a:r>
              <a:rPr lang="en-US" altLang="ko-KR"/>
              <a:t>our ideas</a:t>
            </a:r>
            <a:r>
              <a:rPr lang="en-US" altLang="ko-KR" u="sng"/>
              <a:t> </a:t>
            </a:r>
            <a:r>
              <a:rPr lang="en-US" altLang="ko-KR" b="1" u="sng">
                <a:solidFill>
                  <a:schemeClr val="accent2"/>
                </a:solidFill>
              </a:rPr>
              <a:t>deserve more than</a:t>
            </a:r>
            <a:r>
              <a:rPr lang="en-US" altLang="ko-KR"/>
              <a:t> the briefest amount of airtime</a:t>
            </a:r>
            <a:r>
              <a:rPr lang="en-US" altLang="ko-KR" b="1">
                <a:solidFill>
                  <a:srgbClr val="008000"/>
                </a:solidFill>
              </a:rPr>
              <a:t>}</a:t>
            </a:r>
            <a:r>
              <a:rPr lang="en-US" altLang="ko-KR"/>
              <a:t> </a:t>
            </a:r>
            <a:r>
              <a:rPr lang="en-US" altLang="ko-KR" b="1">
                <a:solidFill>
                  <a:srgbClr val="0000FF"/>
                </a:solidFill>
              </a:rPr>
              <a:t>]</a:t>
            </a:r>
          </a:p>
          <a:p>
            <a:pPr marL="0" lvl="0" indent="0">
              <a:buNone/>
              <a:defRPr/>
            </a:pPr>
            <a:r>
              <a:rPr lang="en-US" altLang="ko-KR" b="0">
                <a:solidFill>
                  <a:schemeClr val="dk1"/>
                </a:solidFill>
              </a:rPr>
              <a:t>-</a:t>
            </a:r>
            <a:r>
              <a:rPr lang="ko-KR" altLang="en-US" b="0">
                <a:solidFill>
                  <a:schemeClr val="dk1"/>
                </a:solidFill>
              </a:rPr>
              <a:t>주어 </a:t>
            </a:r>
            <a:r>
              <a:rPr lang="en-US" altLang="ko-KR" b="0">
                <a:solidFill>
                  <a:schemeClr val="dk1"/>
                </a:solidFill>
              </a:rPr>
              <a:t>(Hurrying)</a:t>
            </a:r>
            <a:r>
              <a:rPr lang="ko-KR" altLang="en-US" b="0">
                <a:solidFill>
                  <a:schemeClr val="dk1"/>
                </a:solidFill>
              </a:rPr>
              <a:t>의 동사끼리의 병렬</a:t>
            </a:r>
            <a:r>
              <a:rPr lang="en-US" altLang="ko-KR" b="0">
                <a:solidFill>
                  <a:schemeClr val="dk1"/>
                </a:solidFill>
              </a:rPr>
              <a:t>:</a:t>
            </a:r>
            <a:r>
              <a:rPr lang="ko-KR" altLang="en-US" b="0">
                <a:solidFill>
                  <a:schemeClr val="dk1"/>
                </a:solidFill>
              </a:rPr>
              <a:t> </a:t>
            </a:r>
            <a:r>
              <a:rPr lang="en-US" altLang="ko-KR" b="1">
                <a:solidFill>
                  <a:srgbClr val="FF40FF"/>
                </a:solidFill>
              </a:rPr>
              <a:t>1)</a:t>
            </a:r>
            <a:r>
              <a:rPr lang="ko-KR" altLang="en-US" b="1">
                <a:solidFill>
                  <a:srgbClr val="FF40FF"/>
                </a:solidFill>
              </a:rPr>
              <a:t> </a:t>
            </a:r>
            <a:r>
              <a:rPr lang="en-US" altLang="ko-KR" b="1">
                <a:solidFill>
                  <a:srgbClr val="FF40FF"/>
                </a:solidFill>
              </a:rPr>
              <a:t>and 2)</a:t>
            </a:r>
          </a:p>
          <a:p>
            <a:pPr marL="0" lvl="0" indent="0">
              <a:buNone/>
              <a:defRPr/>
            </a:pPr>
            <a:r>
              <a:rPr lang="en-US" altLang="ko-KR" b="1">
                <a:solidFill>
                  <a:srgbClr val="0000FF"/>
                </a:solidFill>
              </a:rPr>
              <a:t>-[</a:t>
            </a:r>
            <a:r>
              <a:rPr lang="ko-KR" altLang="en-US" b="1">
                <a:solidFill>
                  <a:srgbClr val="0000FF"/>
                </a:solidFill>
              </a:rPr>
              <a:t>  </a:t>
            </a:r>
            <a:r>
              <a:rPr lang="en-US" altLang="ko-KR" b="1">
                <a:solidFill>
                  <a:srgbClr val="0000FF"/>
                </a:solidFill>
              </a:rPr>
              <a:t>]:</a:t>
            </a:r>
            <a:r>
              <a:rPr lang="ko-KR" altLang="en-US" b="1">
                <a:solidFill>
                  <a:srgbClr val="0000FF"/>
                </a:solidFill>
              </a:rPr>
              <a:t> </a:t>
            </a:r>
            <a:r>
              <a:rPr lang="en-US" altLang="ko-KR" b="1">
                <a:solidFill>
                  <a:srgbClr val="0000FF"/>
                </a:solidFill>
              </a:rPr>
              <a:t>impression</a:t>
            </a:r>
            <a:r>
              <a:rPr lang="ko-KR" altLang="en-US" b="1">
                <a:solidFill>
                  <a:srgbClr val="0000FF"/>
                </a:solidFill>
              </a:rPr>
              <a:t>과 동격 관계 </a:t>
            </a:r>
            <a:r>
              <a:rPr lang="en-US" altLang="ko-KR" b="1">
                <a:solidFill>
                  <a:srgbClr val="008000"/>
                </a:solidFill>
              </a:rPr>
              <a:t>/</a:t>
            </a:r>
            <a:r>
              <a:rPr lang="ko-KR" altLang="en-US" b="1">
                <a:solidFill>
                  <a:srgbClr val="008000"/>
                </a:solidFill>
              </a:rPr>
              <a:t> </a:t>
            </a:r>
            <a:r>
              <a:rPr lang="en-US" altLang="ko-KR" b="1">
                <a:solidFill>
                  <a:srgbClr val="008000"/>
                </a:solidFill>
              </a:rPr>
              <a:t>{   } : </a:t>
            </a:r>
            <a:r>
              <a:rPr lang="ko-KR" altLang="en-US" b="1">
                <a:solidFill>
                  <a:srgbClr val="008000"/>
                </a:solidFill>
              </a:rPr>
              <a:t>동사 </a:t>
            </a:r>
            <a:r>
              <a:rPr lang="en-US" altLang="ko-KR" b="1">
                <a:solidFill>
                  <a:srgbClr val="008000"/>
                </a:solidFill>
              </a:rPr>
              <a:t>think</a:t>
            </a:r>
            <a:r>
              <a:rPr lang="ko-KR" altLang="en-US" b="1">
                <a:solidFill>
                  <a:srgbClr val="008000"/>
                </a:solidFill>
              </a:rPr>
              <a:t> 의 목적어</a:t>
            </a:r>
          </a:p>
          <a:p>
            <a:pPr marL="0" lvl="0" indent="0">
              <a:buNone/>
              <a:defRPr/>
            </a:pPr>
            <a:endParaRPr lang="ko-KR" altLang="en-US" b="1">
              <a:solidFill>
                <a:srgbClr val="008000"/>
              </a:solidFill>
            </a:endParaRPr>
          </a:p>
          <a:p>
            <a:pPr marL="0" lvl="0" indent="0">
              <a:defRPr/>
            </a:pPr>
            <a:r>
              <a:rPr lang="en-US" altLang="ko-KR" sz="2900" b="0">
                <a:solidFill>
                  <a:schemeClr val="dk1"/>
                </a:solidFill>
              </a:rPr>
              <a:t>L7) “~</a:t>
            </a:r>
            <a:r>
              <a:rPr lang="en-US" altLang="ko-KR" sz="2900" b="1">
                <a:solidFill>
                  <a:srgbClr val="FF40FF"/>
                </a:solidFill>
              </a:rPr>
              <a:t>so that </a:t>
            </a:r>
            <a:r>
              <a:rPr lang="en-US" altLang="ko-KR" sz="2900" b="0">
                <a:solidFill>
                  <a:schemeClr val="dk1"/>
                </a:solidFill>
              </a:rPr>
              <a:t>someone with something more valuable to say </a:t>
            </a:r>
            <a:r>
              <a:rPr lang="en-US" altLang="ko-KR" sz="2900" b="1">
                <a:solidFill>
                  <a:srgbClr val="FF40FF"/>
                </a:solidFill>
              </a:rPr>
              <a:t>can</a:t>
            </a:r>
            <a:r>
              <a:rPr lang="en-US" altLang="ko-KR" sz="2900" b="0">
                <a:solidFill>
                  <a:schemeClr val="dk1"/>
                </a:solidFill>
              </a:rPr>
              <a:t> speak. Slow down.</a:t>
            </a:r>
            <a:r>
              <a:rPr lang="en-US" altLang="ko-KR" sz="2900" b="1">
                <a:solidFill>
                  <a:srgbClr val="FF0000"/>
                </a:solidFill>
              </a:rPr>
              <a:t> </a:t>
            </a:r>
            <a:r>
              <a:rPr lang="en-US" altLang="ko-KR" sz="2900" b="1" u="sng">
                <a:solidFill>
                  <a:srgbClr val="FF0000"/>
                </a:solidFill>
              </a:rPr>
              <a:t>Allow for</a:t>
            </a:r>
            <a:r>
              <a:rPr lang="en-US" altLang="ko-KR" sz="2900" b="0">
                <a:solidFill>
                  <a:schemeClr val="dk1"/>
                </a:solidFill>
              </a:rPr>
              <a:t> some pauses, some silence. “</a:t>
            </a:r>
          </a:p>
          <a:p>
            <a:pPr marL="0" lvl="0" indent="0">
              <a:buNone/>
              <a:defRPr/>
            </a:pPr>
            <a:r>
              <a:rPr lang="en-US" altLang="ko-KR" sz="2900" b="0">
                <a:solidFill>
                  <a:schemeClr val="dk1"/>
                </a:solidFill>
              </a:rPr>
              <a:t>--&gt;</a:t>
            </a:r>
            <a:r>
              <a:rPr lang="en-US" altLang="ko-KR" sz="2900" b="1">
                <a:solidFill>
                  <a:srgbClr val="FF40FF"/>
                </a:solidFill>
              </a:rPr>
              <a:t>so that~ can...=~</a:t>
            </a:r>
            <a:r>
              <a:rPr lang="ko-KR" altLang="en-US" sz="2900" b="1">
                <a:solidFill>
                  <a:srgbClr val="FF40FF"/>
                </a:solidFill>
              </a:rPr>
              <a:t>가 </a:t>
            </a:r>
            <a:r>
              <a:rPr lang="en-US" altLang="ko-KR" sz="2900" b="1">
                <a:solidFill>
                  <a:srgbClr val="FF40FF"/>
                </a:solidFill>
              </a:rPr>
              <a:t>...</a:t>
            </a:r>
            <a:r>
              <a:rPr lang="ko-KR" altLang="en-US" sz="2900" b="1">
                <a:solidFill>
                  <a:srgbClr val="FF40FF"/>
                </a:solidFill>
              </a:rPr>
              <a:t>할 수 있도록</a:t>
            </a:r>
            <a:r>
              <a:rPr lang="en-US" altLang="ko-KR" sz="2400" b="1">
                <a:solidFill>
                  <a:srgbClr val="FF0000"/>
                </a:solidFill>
              </a:rPr>
              <a:t>    </a:t>
            </a:r>
            <a:endParaRPr lang="ko-KR" altLang="en-US" sz="2400" b="1">
              <a:solidFill>
                <a:srgbClr val="FF0000"/>
              </a:solidFill>
            </a:endParaRPr>
          </a:p>
          <a:p>
            <a:pPr marL="0" lvl="0" indent="0">
              <a:buNone/>
              <a:defRPr/>
            </a:pPr>
            <a:endParaRPr lang="ko-KR" altLang="en-US" b="1">
              <a:solidFill>
                <a:srgbClr val="008000"/>
              </a:solidFill>
            </a:endParaRPr>
          </a:p>
          <a:p>
            <a:pPr marL="0" lvl="0" indent="0">
              <a:defRPr/>
            </a:pPr>
            <a:endParaRPr lang="en-US" altLang="ko-KR" b="0">
              <a:solidFill>
                <a:schemeClr val="dk1"/>
              </a:solidFill>
            </a:endParaRPr>
          </a:p>
        </p:txBody>
      </p:sp>
      <p:sp>
        <p:nvSpPr>
          <p:cNvPr id="4" name="가로 글상자 3"/>
          <p:cNvSpPr txBox="1"/>
          <p:nvPr/>
        </p:nvSpPr>
        <p:spPr>
          <a:xfrm>
            <a:off x="4597401" y="129532"/>
            <a:ext cx="7283254" cy="1477328"/>
          </a:xfrm>
          <a:prstGeom prst="rect">
            <a:avLst/>
          </a:prstGeom>
        </p:spPr>
        <p:style>
          <a:lnRef idx="2">
            <a:schemeClr val="lt1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/>
              <a:t>*L3) tend to </a:t>
            </a:r>
            <a:r>
              <a:rPr lang="ko-KR" altLang="en-US" b="1" dirty="0"/>
              <a:t>동</a:t>
            </a:r>
            <a:r>
              <a:rPr lang="en-US" altLang="ko-KR" b="1" dirty="0"/>
              <a:t>.</a:t>
            </a:r>
            <a:r>
              <a:rPr lang="ko-KR" altLang="en-US" b="1" dirty="0"/>
              <a:t>원</a:t>
            </a:r>
            <a:r>
              <a:rPr lang="en-US" altLang="ko-KR" b="1" dirty="0"/>
              <a:t>:~</a:t>
            </a:r>
            <a:r>
              <a:rPr lang="ko-KR" altLang="en-US" b="1" dirty="0"/>
              <a:t>하는 경향이 있다</a:t>
            </a:r>
            <a:endParaRPr lang="en-US" altLang="ko-KR" b="1" dirty="0"/>
          </a:p>
          <a:p>
            <a:pPr lvl="0">
              <a:defRPr/>
            </a:pPr>
            <a:r>
              <a:rPr lang="en-US" altLang="ko-KR" b="1" dirty="0"/>
              <a:t>*L5) could stand to(</a:t>
            </a:r>
            <a:r>
              <a:rPr lang="ko-KR" altLang="en-US" b="1" dirty="0"/>
              <a:t>조금 더 완곡한 표현</a:t>
            </a:r>
            <a:r>
              <a:rPr lang="en-US" altLang="ko-KR" b="1" dirty="0"/>
              <a:t>)=can stand to</a:t>
            </a:r>
          </a:p>
          <a:p>
            <a:pPr lvl="0">
              <a:defRPr/>
            </a:pPr>
            <a:r>
              <a:rPr lang="en-US" altLang="ko-KR" b="1" dirty="0"/>
              <a:t>*L6) deserve more than: ~</a:t>
            </a:r>
            <a:r>
              <a:rPr lang="ko-KR" altLang="en-US" b="1" dirty="0"/>
              <a:t>이상의 가치가 있다</a:t>
            </a:r>
            <a:endParaRPr lang="en-US" altLang="ko-KR" b="1" dirty="0"/>
          </a:p>
          <a:p>
            <a:pPr lvl="0">
              <a:defRPr/>
            </a:pPr>
            <a:r>
              <a:rPr lang="en-US" altLang="ko-KR" b="1" dirty="0"/>
              <a:t>*L7) rush to </a:t>
            </a:r>
            <a:r>
              <a:rPr lang="ko-KR" altLang="en-US" b="1" dirty="0"/>
              <a:t>동</a:t>
            </a:r>
            <a:r>
              <a:rPr lang="en-US" altLang="ko-KR" b="1" dirty="0"/>
              <a:t>.</a:t>
            </a:r>
            <a:r>
              <a:rPr lang="ko-KR" altLang="en-US" b="1" dirty="0"/>
              <a:t>원</a:t>
            </a:r>
            <a:r>
              <a:rPr lang="en-US" altLang="ko-KR" b="1" dirty="0"/>
              <a:t>=</a:t>
            </a:r>
            <a:r>
              <a:rPr lang="ko-KR" altLang="en-US" b="1" dirty="0"/>
              <a:t>서둘러</a:t>
            </a:r>
            <a:r>
              <a:rPr lang="en-US" altLang="ko-KR" b="1" dirty="0"/>
              <a:t>/</a:t>
            </a:r>
            <a:r>
              <a:rPr lang="ko-KR" altLang="en-US" b="1" dirty="0"/>
              <a:t>성급히 </a:t>
            </a:r>
            <a:r>
              <a:rPr lang="en-US" altLang="ko-KR" b="1" dirty="0"/>
              <a:t>~</a:t>
            </a:r>
            <a:r>
              <a:rPr lang="ko-KR" altLang="en-US" b="1" dirty="0"/>
              <a:t>하다</a:t>
            </a:r>
            <a:endParaRPr lang="en-US" altLang="ko-KR" b="1" dirty="0"/>
          </a:p>
          <a:p>
            <a:pPr lvl="0">
              <a:defRPr/>
            </a:pPr>
            <a:r>
              <a:rPr lang="en-US" altLang="ko-KR" b="1" dirty="0" err="1"/>
              <a:t>cf</a:t>
            </a:r>
            <a:r>
              <a:rPr lang="en-US" altLang="ko-KR" b="1" dirty="0"/>
              <a:t>) rush to a conclusion: </a:t>
            </a:r>
            <a:r>
              <a:rPr lang="ko-KR" altLang="en-US" b="1" dirty="0"/>
              <a:t>성급히 결론짓다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5859144"/>
            <a:ext cx="10972798" cy="94932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b="1"/>
              <a:t>*</a:t>
            </a:r>
            <a:r>
              <a:rPr lang="ko-KR" altLang="en-US" sz="1900" b="1"/>
              <a:t>참고</a:t>
            </a:r>
            <a:r>
              <a:rPr lang="en-US" altLang="ko-KR" sz="1900" b="1"/>
              <a:t>(</a:t>
            </a:r>
            <a:r>
              <a:rPr lang="ko-KR" altLang="en-US" sz="1900" b="1"/>
              <a:t>필기</a:t>
            </a:r>
            <a:r>
              <a:rPr lang="en-US" altLang="ko-KR" sz="1900" b="1"/>
              <a:t>XXXX): CEO=Chief Executive Officer</a:t>
            </a:r>
          </a:p>
          <a:p>
            <a:pPr lvl="0">
              <a:defRPr/>
            </a:pPr>
            <a:r>
              <a:rPr lang="en-US" altLang="ko-KR" sz="1900" b="1"/>
              <a:t>*chairman: </a:t>
            </a:r>
            <a:r>
              <a:rPr lang="ko-KR" altLang="en-US" sz="1900" b="1"/>
              <a:t>의사결정하는 이사회의 대표</a:t>
            </a:r>
            <a:r>
              <a:rPr lang="en-US" altLang="ko-KR" sz="1900" b="1"/>
              <a:t>, *president(</a:t>
            </a:r>
            <a:r>
              <a:rPr lang="ko-KR" altLang="en-US" sz="1900" b="1"/>
              <a:t>사장</a:t>
            </a:r>
            <a:r>
              <a:rPr lang="en-US" altLang="ko-KR" sz="1900" b="1"/>
              <a:t>): </a:t>
            </a:r>
            <a:r>
              <a:rPr lang="ko-KR" altLang="en-US" sz="1900" b="1"/>
              <a:t>경영에 대한 책임을 지는 이</a:t>
            </a:r>
          </a:p>
          <a:p>
            <a:pPr lvl="0">
              <a:defRPr/>
            </a:pPr>
            <a:r>
              <a:rPr lang="en-US" altLang="ko-KR" sz="1900" b="1"/>
              <a:t>*CEO(</a:t>
            </a:r>
            <a:r>
              <a:rPr lang="ko-KR" altLang="en-US" sz="1900" b="1"/>
              <a:t>회장</a:t>
            </a:r>
            <a:r>
              <a:rPr lang="en-US" altLang="ko-KR" sz="1900" b="1"/>
              <a:t>): </a:t>
            </a:r>
            <a:r>
              <a:rPr lang="ko-KR" altLang="en-US" sz="1900" b="1"/>
              <a:t>의사결정 승인</a:t>
            </a:r>
          </a:p>
        </p:txBody>
      </p:sp>
      <p:sp>
        <p:nvSpPr>
          <p:cNvPr id="6" name="가로 글상자 5"/>
          <p:cNvSpPr txBox="1"/>
          <p:nvPr/>
        </p:nvSpPr>
        <p:spPr>
          <a:xfrm>
            <a:off x="3055695" y="4122954"/>
            <a:ext cx="7346758" cy="449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  <a:defRPr/>
            </a:pPr>
            <a:r>
              <a:rPr lang="en-US" altLang="ko-KR" sz="2400" b="1">
                <a:solidFill>
                  <a:srgbClr val="FF0000"/>
                </a:solidFill>
              </a:rPr>
              <a:t>allow for</a:t>
            </a:r>
            <a:r>
              <a:rPr lang="ko-KR" altLang="en-US" sz="2400" b="1">
                <a:solidFill>
                  <a:srgbClr val="FF0000"/>
                </a:solidFill>
              </a:rPr>
              <a:t> </a:t>
            </a:r>
            <a:r>
              <a:rPr lang="en-US" altLang="ko-KR" sz="2400" b="1">
                <a:solidFill>
                  <a:srgbClr val="FF0000"/>
                </a:solidFill>
              </a:rPr>
              <a:t>somebody/something =~</a:t>
            </a:r>
            <a:r>
              <a:rPr lang="ko-KR" altLang="en-US" sz="2400" b="1">
                <a:solidFill>
                  <a:srgbClr val="FF0000"/>
                </a:solidFill>
              </a:rPr>
              <a:t>을</a:t>
            </a:r>
            <a:r>
              <a:rPr lang="en-US" altLang="ko-KR" sz="2400" b="1">
                <a:solidFill>
                  <a:srgbClr val="FF0000"/>
                </a:solidFill>
              </a:rPr>
              <a:t> </a:t>
            </a:r>
            <a:r>
              <a:rPr lang="ko-KR" altLang="en-US" sz="2400" b="1">
                <a:solidFill>
                  <a:srgbClr val="FF0000"/>
                </a:solidFill>
              </a:rPr>
              <a:t>감안</a:t>
            </a:r>
            <a:r>
              <a:rPr lang="en-US" altLang="ko-KR" sz="2400" b="1">
                <a:solidFill>
                  <a:srgbClr val="FF0000"/>
                </a:solidFill>
              </a:rPr>
              <a:t>(</a:t>
            </a:r>
            <a:r>
              <a:rPr lang="ko-KR" altLang="en-US" sz="2400" b="1">
                <a:solidFill>
                  <a:srgbClr val="FF0000"/>
                </a:solidFill>
              </a:rPr>
              <a:t>고려</a:t>
            </a:r>
            <a:r>
              <a:rPr lang="en-US" altLang="ko-KR" sz="2400" b="1">
                <a:solidFill>
                  <a:srgbClr val="FF0000"/>
                </a:solidFill>
              </a:rPr>
              <a:t>)</a:t>
            </a:r>
            <a:r>
              <a:rPr lang="ko-KR" altLang="en-US" sz="2400" b="1">
                <a:solidFill>
                  <a:srgbClr val="FF0000"/>
                </a:solidFill>
              </a:rPr>
              <a:t>하다</a:t>
            </a:r>
            <a:endParaRPr lang="ko-KR" altLang="en-US"/>
          </a:p>
        </p:txBody>
      </p:sp>
      <p:cxnSp>
        <p:nvCxnSpPr>
          <p:cNvPr id="7" name="화살표 6"/>
          <p:cNvCxnSpPr/>
          <p:nvPr/>
        </p:nvCxnSpPr>
        <p:spPr>
          <a:xfrm flipV="1">
            <a:off x="3257742" y="4572694"/>
            <a:ext cx="808181" cy="443806"/>
          </a:xfrm>
          <a:prstGeom prst="straightConnector1">
            <a:avLst/>
          </a:prstGeom>
          <a:ln>
            <a:solidFill>
              <a:srgbClr val="FF0000"/>
            </a:solidFill>
            <a:headEnd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02405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L4) Even though </a:t>
            </a:r>
            <a:r>
              <a:rPr lang="ko-KR" altLang="en-US"/>
              <a:t>유의어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100" b="1">
                <a:solidFill>
                  <a:srgbClr val="00B050"/>
                </a:solidFill>
              </a:rPr>
              <a:t>even if/though = though =비록 …일지라도,</a:t>
            </a:r>
          </a:p>
          <a:p>
            <a:pPr lvl="0">
              <a:defRPr/>
            </a:pPr>
            <a:r>
              <a:rPr lang="en-US" altLang="ko-KR" sz="4100" b="1">
                <a:solidFill>
                  <a:srgbClr val="00B050"/>
                </a:solidFill>
              </a:rPr>
              <a:t>as if/though=마치 ~인 듯이[~인 것처럼]</a:t>
            </a:r>
          </a:p>
          <a:p>
            <a:pPr lvl="0">
              <a:defRPr/>
            </a:pPr>
            <a:endParaRPr lang="en-US" altLang="ko-KR" sz="4100" b="1">
              <a:solidFill>
                <a:srgbClr val="00B050"/>
              </a:solidFill>
            </a:endParaRPr>
          </a:p>
          <a:p>
            <a:pPr lvl="0">
              <a:defRPr/>
            </a:pPr>
            <a:r>
              <a:rPr lang="en-US" altLang="ko-KR" sz="4100" b="1">
                <a:solidFill>
                  <a:srgbClr val="00B050"/>
                </a:solidFill>
              </a:rPr>
              <a:t>criteria(</a:t>
            </a:r>
            <a:r>
              <a:rPr lang="ko-KR" altLang="en-US" sz="4100" b="1">
                <a:solidFill>
                  <a:srgbClr val="00B050"/>
                </a:solidFill>
              </a:rPr>
              <a:t>복수</a:t>
            </a:r>
            <a:r>
              <a:rPr lang="en-US" altLang="ko-KR" sz="4100" b="1">
                <a:solidFill>
                  <a:srgbClr val="00B050"/>
                </a:solidFill>
              </a:rPr>
              <a:t>)=&gt;</a:t>
            </a:r>
            <a:r>
              <a:rPr lang="ko-KR" altLang="en-US" sz="4100" b="1">
                <a:solidFill>
                  <a:srgbClr val="00B050"/>
                </a:solidFill>
              </a:rPr>
              <a:t> </a:t>
            </a:r>
            <a:r>
              <a:rPr lang="en-US" altLang="ko-KR" sz="4100" b="1">
                <a:solidFill>
                  <a:srgbClr val="00B050"/>
                </a:solidFill>
              </a:rPr>
              <a:t>criterion(</a:t>
            </a:r>
            <a:r>
              <a:rPr lang="ko-KR" altLang="en-US" sz="4100" b="1">
                <a:solidFill>
                  <a:srgbClr val="00B050"/>
                </a:solidFill>
              </a:rPr>
              <a:t>단수</a:t>
            </a:r>
            <a:r>
              <a:rPr lang="en-US" altLang="ko-KR" sz="4100" b="1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3237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>
              <a:defRPr/>
            </a:pPr>
            <a:r>
              <a:rPr lang="en-US" altLang="ko-KR"/>
              <a:t>30p </a:t>
            </a:r>
            <a:r>
              <a:rPr lang="ko-KR" altLang="en-US"/>
              <a:t> </a:t>
            </a:r>
            <a:r>
              <a:rPr lang="en-US" altLang="ko-KR"/>
              <a:t>L5) </a:t>
            </a:r>
            <a:r>
              <a:rPr lang="ko-KR" altLang="en-US"/>
              <a:t>문장 구조 분석</a:t>
            </a:r>
            <a:r>
              <a:rPr lang="en-US" altLang="ko-KR"/>
              <a:t>(FOR </a:t>
            </a:r>
            <a:r>
              <a:rPr lang="ko-KR" altLang="en-US"/>
              <a:t>뽀♥</a:t>
            </a:r>
            <a:r>
              <a:rPr lang="en-US" altLang="ko-KR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L5) Hurrying(</a:t>
            </a:r>
            <a:r>
              <a:rPr lang="ko-KR" altLang="en-US"/>
              <a:t>주어</a:t>
            </a:r>
            <a:r>
              <a:rPr lang="en-US" altLang="ko-KR"/>
              <a:t>) /</a:t>
            </a:r>
            <a:r>
              <a:rPr lang="ko-KR" altLang="en-US"/>
              <a:t> </a:t>
            </a:r>
            <a:r>
              <a:rPr lang="en-US" altLang="ko-KR" b="1" u="sng">
                <a:solidFill>
                  <a:srgbClr val="FF40FF"/>
                </a:solidFill>
              </a:rPr>
              <a:t>1)makes(</a:t>
            </a:r>
            <a:r>
              <a:rPr lang="ko-KR" altLang="en-US" b="1" u="sng">
                <a:solidFill>
                  <a:srgbClr val="FF40FF"/>
                </a:solidFill>
              </a:rPr>
              <a:t>동사</a:t>
            </a:r>
            <a:r>
              <a:rPr lang="en-US" altLang="ko-KR" b="1" u="sng">
                <a:solidFill>
                  <a:srgbClr val="FF40FF"/>
                </a:solidFill>
              </a:rPr>
              <a:t>1)</a:t>
            </a:r>
            <a:r>
              <a:rPr lang="en-US" altLang="ko-KR"/>
              <a:t> &lt;</a:t>
            </a:r>
            <a:r>
              <a:rPr lang="en-US" altLang="ko-KR" u="sng"/>
              <a:t>our words&gt;</a:t>
            </a:r>
            <a:r>
              <a:rPr lang="en-US" altLang="ko-KR">
                <a:solidFill>
                  <a:schemeClr val="dk1"/>
                </a:solidFill>
              </a:rPr>
              <a:t> [</a:t>
            </a:r>
            <a:r>
              <a:rPr lang="en-US" altLang="ko-KR" b="1" u="sng">
                <a:solidFill>
                  <a:srgbClr val="42C7F1"/>
                </a:solidFill>
              </a:rPr>
              <a:t>seem</a:t>
            </a:r>
            <a:r>
              <a:rPr lang="en-US" altLang="ko-KR" u="sng">
                <a:solidFill>
                  <a:schemeClr val="dk1"/>
                </a:solidFill>
              </a:rPr>
              <a:t> less important</a:t>
            </a:r>
            <a:r>
              <a:rPr lang="en-US" altLang="ko-KR" u="sng"/>
              <a:t> ]</a:t>
            </a:r>
            <a:r>
              <a:rPr lang="en-US" altLang="ko-KR"/>
              <a:t>and </a:t>
            </a:r>
            <a:r>
              <a:rPr lang="en-US" altLang="ko-KR" b="1" u="sng">
                <a:solidFill>
                  <a:srgbClr val="FF40FF"/>
                </a:solidFill>
              </a:rPr>
              <a:t>2)gives(</a:t>
            </a:r>
            <a:r>
              <a:rPr lang="ko-KR" altLang="en-US" b="1" u="sng">
                <a:solidFill>
                  <a:srgbClr val="FF40FF"/>
                </a:solidFill>
              </a:rPr>
              <a:t>동사</a:t>
            </a:r>
            <a:r>
              <a:rPr lang="en-US" altLang="ko-KR" b="1" u="sng">
                <a:solidFill>
                  <a:srgbClr val="FF40FF"/>
                </a:solidFill>
              </a:rPr>
              <a:t>2)</a:t>
            </a:r>
            <a:r>
              <a:rPr lang="en-US" altLang="ko-KR"/>
              <a:t> </a:t>
            </a:r>
            <a:r>
              <a:rPr lang="en-US" altLang="ko-KR" b="1">
                <a:solidFill>
                  <a:srgbClr val="0000FF"/>
                </a:solidFill>
              </a:rPr>
              <a:t>the impression</a:t>
            </a:r>
            <a:r>
              <a:rPr lang="en-US" altLang="ko-KR"/>
              <a:t> </a:t>
            </a:r>
            <a:r>
              <a:rPr lang="en-US" altLang="ko-KR" b="1">
                <a:solidFill>
                  <a:srgbClr val="0000FF"/>
                </a:solidFill>
              </a:rPr>
              <a:t>[</a:t>
            </a:r>
            <a:r>
              <a:rPr lang="en-US" altLang="ko-KR"/>
              <a:t> </a:t>
            </a:r>
            <a:r>
              <a:rPr lang="en-US" altLang="ko-KR" b="1">
                <a:solidFill>
                  <a:srgbClr val="0000FF"/>
                </a:solidFill>
              </a:rPr>
              <a:t>that</a:t>
            </a:r>
            <a:r>
              <a:rPr lang="en-US" altLang="ko-KR"/>
              <a:t> we do not think </a:t>
            </a:r>
            <a:r>
              <a:rPr lang="en-US" altLang="ko-KR" b="1">
                <a:solidFill>
                  <a:srgbClr val="008000"/>
                </a:solidFill>
              </a:rPr>
              <a:t>{ </a:t>
            </a:r>
            <a:r>
              <a:rPr lang="en-US" altLang="ko-KR"/>
              <a:t>our ideas</a:t>
            </a:r>
            <a:r>
              <a:rPr lang="en-US" altLang="ko-KR" u="sng"/>
              <a:t> </a:t>
            </a:r>
            <a:r>
              <a:rPr lang="en-US" altLang="ko-KR" b="1" u="sng">
                <a:solidFill>
                  <a:schemeClr val="accent2"/>
                </a:solidFill>
              </a:rPr>
              <a:t>deserve more than</a:t>
            </a:r>
            <a:r>
              <a:rPr lang="en-US" altLang="ko-KR"/>
              <a:t> the briefest amount of airtime</a:t>
            </a:r>
            <a:r>
              <a:rPr lang="en-US" altLang="ko-KR" b="1">
                <a:solidFill>
                  <a:srgbClr val="008000"/>
                </a:solidFill>
              </a:rPr>
              <a:t>}</a:t>
            </a:r>
            <a:r>
              <a:rPr lang="en-US" altLang="ko-KR"/>
              <a:t> </a:t>
            </a:r>
            <a:r>
              <a:rPr lang="en-US" altLang="ko-KR" b="1">
                <a:solidFill>
                  <a:srgbClr val="0000FF"/>
                </a:solidFill>
              </a:rPr>
              <a:t>]</a:t>
            </a:r>
          </a:p>
          <a:p>
            <a:pPr marL="0" lvl="0" indent="0">
              <a:buNone/>
              <a:defRPr/>
            </a:pPr>
            <a:endParaRPr lang="en-US" altLang="ko-KR" b="1">
              <a:solidFill>
                <a:srgbClr val="0000FF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sz="3100" b="0">
                <a:solidFill>
                  <a:schemeClr val="dk1"/>
                </a:solidFill>
              </a:rPr>
              <a:t>--&gt;</a:t>
            </a:r>
            <a:r>
              <a:rPr lang="ko-KR" altLang="en-US" sz="3100" b="0">
                <a:solidFill>
                  <a:schemeClr val="dk1"/>
                </a:solidFill>
              </a:rPr>
              <a:t>주어</a:t>
            </a:r>
            <a:r>
              <a:rPr lang="en-US" altLang="ko-KR" sz="3100" b="0">
                <a:solidFill>
                  <a:schemeClr val="dk1"/>
                </a:solidFill>
              </a:rPr>
              <a:t>+</a:t>
            </a:r>
            <a:r>
              <a:rPr lang="ko-KR" altLang="en-US" sz="3100" b="0">
                <a:solidFill>
                  <a:schemeClr val="dk1"/>
                </a:solidFill>
              </a:rPr>
              <a:t>사역동사</a:t>
            </a:r>
            <a:r>
              <a:rPr lang="en-US" altLang="ko-KR" sz="3100" b="0">
                <a:solidFill>
                  <a:schemeClr val="dk1"/>
                </a:solidFill>
              </a:rPr>
              <a:t>(let/make/have)+</a:t>
            </a:r>
            <a:r>
              <a:rPr lang="ko-KR" altLang="en-US" sz="3100" b="0">
                <a:solidFill>
                  <a:schemeClr val="dk1"/>
                </a:solidFill>
              </a:rPr>
              <a:t>목적어</a:t>
            </a:r>
            <a:r>
              <a:rPr lang="en-US" altLang="ko-KR" sz="3100" b="0">
                <a:solidFill>
                  <a:schemeClr val="dk1"/>
                </a:solidFill>
              </a:rPr>
              <a:t>+</a:t>
            </a:r>
            <a:r>
              <a:rPr lang="ko-KR" altLang="en-US" sz="3100" b="0">
                <a:solidFill>
                  <a:schemeClr val="dk1"/>
                </a:solidFill>
              </a:rPr>
              <a:t>목적격 보어</a:t>
            </a:r>
            <a:r>
              <a:rPr lang="en-US" altLang="ko-KR" sz="3100" b="0">
                <a:solidFill>
                  <a:schemeClr val="dk1"/>
                </a:solidFill>
              </a:rPr>
              <a:t>(5</a:t>
            </a:r>
            <a:r>
              <a:rPr lang="ko-KR" altLang="en-US" sz="3100" b="0">
                <a:solidFill>
                  <a:schemeClr val="dk1"/>
                </a:solidFill>
              </a:rPr>
              <a:t>형식</a:t>
            </a:r>
            <a:r>
              <a:rPr lang="en-US" altLang="ko-KR" sz="3100" b="0">
                <a:solidFill>
                  <a:schemeClr val="dk1"/>
                </a:solidFill>
              </a:rPr>
              <a:t>)</a:t>
            </a:r>
            <a:endParaRPr lang="en-US" altLang="ko-KR" b="0">
              <a:solidFill>
                <a:schemeClr val="dk1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b="0">
                <a:solidFill>
                  <a:schemeClr val="dk1"/>
                </a:solidFill>
              </a:rPr>
              <a:t>=</a:t>
            </a:r>
            <a:r>
              <a:rPr lang="ko-KR" altLang="en-US" b="0">
                <a:solidFill>
                  <a:schemeClr val="dk1"/>
                </a:solidFill>
              </a:rPr>
              <a:t>주어가 목적어를 보어 상태로 </a:t>
            </a:r>
            <a:r>
              <a:rPr lang="en-US" altLang="ko-KR" b="0">
                <a:solidFill>
                  <a:schemeClr val="dk1"/>
                </a:solidFill>
              </a:rPr>
              <a:t>/</a:t>
            </a:r>
            <a:r>
              <a:rPr lang="ko-KR" altLang="en-US" b="0">
                <a:solidFill>
                  <a:schemeClr val="dk1"/>
                </a:solidFill>
              </a:rPr>
              <a:t>만들다</a:t>
            </a:r>
          </a:p>
          <a:p>
            <a:pPr marL="0" lvl="0" indent="0">
              <a:buNone/>
              <a:defRPr/>
            </a:pPr>
            <a:r>
              <a:rPr lang="en-US" altLang="ko-KR" b="0">
                <a:solidFill>
                  <a:schemeClr val="dk1"/>
                </a:solidFill>
              </a:rPr>
              <a:t>-</a:t>
            </a:r>
            <a:r>
              <a:rPr lang="ko-KR" altLang="en-US" b="0">
                <a:solidFill>
                  <a:schemeClr val="dk1"/>
                </a:solidFill>
              </a:rPr>
              <a:t>목적어 가능 형태</a:t>
            </a:r>
            <a:r>
              <a:rPr lang="en-US" altLang="ko-KR" b="0">
                <a:solidFill>
                  <a:schemeClr val="dk1"/>
                </a:solidFill>
              </a:rPr>
              <a:t>:</a:t>
            </a:r>
            <a:r>
              <a:rPr lang="ko-KR" altLang="en-US" b="0">
                <a:solidFill>
                  <a:schemeClr val="dk1"/>
                </a:solidFill>
              </a:rPr>
              <a:t> 형용사</a:t>
            </a:r>
            <a:r>
              <a:rPr lang="en-US" altLang="ko-KR" b="0">
                <a:solidFill>
                  <a:schemeClr val="dk1"/>
                </a:solidFill>
              </a:rPr>
              <a:t>/</a:t>
            </a:r>
            <a:r>
              <a:rPr lang="ko-KR" altLang="en-US" b="0">
                <a:solidFill>
                  <a:schemeClr val="dk1"/>
                </a:solidFill>
              </a:rPr>
              <a:t>명사</a:t>
            </a:r>
            <a:r>
              <a:rPr lang="en-US" altLang="ko-KR" b="0">
                <a:solidFill>
                  <a:schemeClr val="dk1"/>
                </a:solidFill>
              </a:rPr>
              <a:t>/</a:t>
            </a:r>
            <a:r>
              <a:rPr lang="ko-KR" altLang="en-US" b="1">
                <a:solidFill>
                  <a:srgbClr val="42C7F1"/>
                </a:solidFill>
              </a:rPr>
              <a:t>동사원형</a:t>
            </a:r>
            <a:r>
              <a:rPr lang="en-US" altLang="ko-KR" b="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5" name="가로 글상자 4"/>
          <p:cNvSpPr txBox="1"/>
          <p:nvPr/>
        </p:nvSpPr>
        <p:spPr>
          <a:xfrm>
            <a:off x="7818196" y="1390207"/>
            <a:ext cx="1539394" cy="41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200" b="1"/>
              <a:t>목적어</a:t>
            </a:r>
          </a:p>
        </p:txBody>
      </p:sp>
      <p:sp>
        <p:nvSpPr>
          <p:cNvPr id="6" name="가로 글상자 5"/>
          <p:cNvSpPr txBox="1"/>
          <p:nvPr/>
        </p:nvSpPr>
        <p:spPr>
          <a:xfrm>
            <a:off x="9769764" y="1390207"/>
            <a:ext cx="1933863" cy="417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200" b="1"/>
              <a:t>목적격 보어</a:t>
            </a:r>
          </a:p>
        </p:txBody>
      </p:sp>
    </p:spTree>
    <p:extLst>
      <p:ext uri="{BB962C8B-B14F-4D97-AF65-F5344CB8AC3E}">
        <p14:creationId xmlns:p14="http://schemas.microsoft.com/office/powerpoint/2010/main" val="1307279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so that </a:t>
            </a:r>
            <a:r>
              <a:rPr lang="ko-KR" altLang="en-US"/>
              <a:t>관련 용법   </a:t>
            </a:r>
            <a:r>
              <a:rPr lang="en-US" altLang="ko-KR"/>
              <a:t>as though/as if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목적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~</a:t>
            </a:r>
            <a:r>
              <a:rPr lang="ko-KR" altLang="en-US"/>
              <a:t>하기 위하여 </a:t>
            </a:r>
          </a:p>
          <a:p>
            <a:pPr marL="0" lvl="0" indent="0">
              <a:buNone/>
              <a:defRPr/>
            </a:pPr>
            <a:r>
              <a:rPr lang="en-US" altLang="ko-KR"/>
              <a:t>=in order to </a:t>
            </a:r>
            <a:r>
              <a:rPr lang="ko-KR" altLang="en-US"/>
              <a:t>동</a:t>
            </a:r>
            <a:r>
              <a:rPr lang="en-US" altLang="ko-KR"/>
              <a:t>.</a:t>
            </a:r>
            <a:r>
              <a:rPr lang="ko-KR" altLang="en-US"/>
              <a:t>원</a:t>
            </a:r>
            <a:r>
              <a:rPr lang="en-US" altLang="ko-KR"/>
              <a:t>=in order that </a:t>
            </a:r>
            <a:r>
              <a:rPr lang="ko-KR" altLang="en-US"/>
              <a:t>주어</a:t>
            </a:r>
            <a:r>
              <a:rPr lang="en-US" altLang="ko-KR"/>
              <a:t>+</a:t>
            </a:r>
            <a:r>
              <a:rPr lang="ko-KR" altLang="en-US"/>
              <a:t>동사</a:t>
            </a:r>
            <a:r>
              <a:rPr lang="en-US" altLang="ko-KR"/>
              <a:t>=so as to</a:t>
            </a:r>
            <a:r>
              <a:rPr lang="ko-KR" altLang="en-US"/>
              <a:t> 동</a:t>
            </a:r>
            <a:r>
              <a:rPr lang="en-US" altLang="ko-KR"/>
              <a:t>.</a:t>
            </a:r>
            <a:r>
              <a:rPr lang="ko-KR" altLang="en-US"/>
              <a:t>원</a:t>
            </a: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so (that):</a:t>
            </a:r>
            <a:r>
              <a:rPr lang="ko-KR" altLang="en-US"/>
              <a:t> 그래서</a:t>
            </a:r>
            <a:r>
              <a:rPr lang="en-US" altLang="ko-KR"/>
              <a:t>,</a:t>
            </a:r>
            <a:r>
              <a:rPr lang="ko-KR" altLang="en-US"/>
              <a:t> 그 결과</a:t>
            </a: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so </a:t>
            </a:r>
            <a:r>
              <a:rPr lang="ko-KR" altLang="en-US"/>
              <a:t>형</a:t>
            </a:r>
            <a:r>
              <a:rPr lang="en-US" altLang="ko-KR"/>
              <a:t>/</a:t>
            </a:r>
            <a:r>
              <a:rPr lang="ko-KR" altLang="en-US"/>
              <a:t>부 </a:t>
            </a:r>
            <a:r>
              <a:rPr lang="en-US" altLang="ko-KR"/>
              <a:t>that ~=such (</a:t>
            </a:r>
            <a:r>
              <a:rPr lang="ko-KR" altLang="en-US"/>
              <a:t>형용사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+(</a:t>
            </a:r>
            <a:r>
              <a:rPr lang="ko-KR" altLang="en-US"/>
              <a:t>관사</a:t>
            </a:r>
            <a:r>
              <a:rPr lang="en-US" altLang="ko-KR"/>
              <a:t>)</a:t>
            </a:r>
            <a:r>
              <a:rPr lang="ko-KR" altLang="en-US"/>
              <a:t> 명사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that(</a:t>
            </a:r>
            <a:r>
              <a:rPr lang="ko-KR" altLang="en-US"/>
              <a:t>생략가능</a:t>
            </a:r>
            <a:r>
              <a:rPr lang="en-US" altLang="ko-KR"/>
              <a:t>)~</a:t>
            </a:r>
          </a:p>
          <a:p>
            <a:pPr marL="0" lvl="0" indent="0">
              <a:buNone/>
              <a:defRPr/>
            </a:pPr>
            <a:r>
              <a:rPr lang="en-US" altLang="ko-KR"/>
              <a:t>=</a:t>
            </a:r>
            <a:r>
              <a:rPr lang="ko-KR" altLang="en-US"/>
              <a:t>너무</a:t>
            </a:r>
            <a:r>
              <a:rPr lang="en-US" altLang="ko-KR"/>
              <a:t>~</a:t>
            </a:r>
            <a:r>
              <a:rPr lang="ko-KR" altLang="en-US"/>
              <a:t>해서 </a:t>
            </a:r>
            <a:r>
              <a:rPr lang="en-US" altLang="ko-KR"/>
              <a:t>...</a:t>
            </a:r>
            <a:r>
              <a:rPr lang="ko-KR" altLang="en-US"/>
              <a:t>하다 </a:t>
            </a: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cf)31p L1) such (</a:t>
            </a:r>
            <a:r>
              <a:rPr lang="ko-KR" altLang="en-US"/>
              <a:t>그러한 것</a:t>
            </a:r>
            <a:r>
              <a:rPr lang="en-US" altLang="ko-KR"/>
              <a:t>--&gt;</a:t>
            </a:r>
            <a:r>
              <a:rPr lang="ko-KR" altLang="en-US"/>
              <a:t>명사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2284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3300"/>
              <a:t>“</a:t>
            </a:r>
            <a:r>
              <a:rPr lang="ko-KR" altLang="en-US" sz="3300" b="1">
                <a:solidFill>
                  <a:srgbClr val="008000"/>
                </a:solidFill>
              </a:rPr>
              <a:t>동격 </a:t>
            </a:r>
            <a:r>
              <a:rPr lang="en-US" altLang="ko-KR" sz="3300" b="1">
                <a:solidFill>
                  <a:srgbClr val="008000"/>
                </a:solidFill>
              </a:rPr>
              <a:t>that</a:t>
            </a:r>
            <a:r>
              <a:rPr lang="en-US" altLang="ko-KR" sz="3300"/>
              <a:t>(</a:t>
            </a:r>
            <a:r>
              <a:rPr lang="ko-KR" altLang="en-US" sz="3300"/>
              <a:t>접속사 </a:t>
            </a:r>
            <a:r>
              <a:rPr lang="en-US" altLang="ko-KR" sz="3300"/>
              <a:t>that</a:t>
            </a:r>
            <a:r>
              <a:rPr lang="ko-KR" altLang="en-US" sz="3300"/>
              <a:t>종류 중 하나</a:t>
            </a:r>
            <a:r>
              <a:rPr lang="en-US" altLang="ko-KR" sz="3300"/>
              <a:t>)” vs “</a:t>
            </a:r>
            <a:r>
              <a:rPr lang="ko-KR" altLang="en-US" sz="3300" b="1">
                <a:solidFill>
                  <a:srgbClr val="FF0000"/>
                </a:solidFill>
              </a:rPr>
              <a:t>관</a:t>
            </a:r>
            <a:r>
              <a:rPr lang="en-US" altLang="ko-KR" sz="3300" b="1">
                <a:solidFill>
                  <a:srgbClr val="FF0000"/>
                </a:solidFill>
              </a:rPr>
              <a:t>.</a:t>
            </a:r>
            <a:r>
              <a:rPr lang="ko-KR" altLang="en-US" sz="3300" b="1">
                <a:solidFill>
                  <a:srgbClr val="FF0000"/>
                </a:solidFill>
              </a:rPr>
              <a:t>대</a:t>
            </a:r>
            <a:r>
              <a:rPr lang="en-US" altLang="ko-KR" sz="3300" b="1">
                <a:solidFill>
                  <a:srgbClr val="FF0000"/>
                </a:solidFill>
              </a:rPr>
              <a:t>.</a:t>
            </a:r>
            <a:r>
              <a:rPr lang="ko-KR" altLang="en-US" sz="3300" b="1">
                <a:solidFill>
                  <a:srgbClr val="FF0000"/>
                </a:solidFill>
              </a:rPr>
              <a:t>사 </a:t>
            </a:r>
            <a:r>
              <a:rPr lang="en-US" altLang="ko-KR" sz="3300" b="1">
                <a:solidFill>
                  <a:srgbClr val="FF0000"/>
                </a:solidFill>
              </a:rPr>
              <a:t>that</a:t>
            </a:r>
            <a:r>
              <a:rPr lang="en-US" altLang="ko-KR" sz="3300"/>
              <a:t>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형태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008000"/>
                </a:solidFill>
              </a:rPr>
              <a:t>명사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that+</a:t>
            </a:r>
            <a:r>
              <a:rPr lang="ko-KR" altLang="en-US" dirty="0"/>
              <a:t>주어</a:t>
            </a:r>
            <a:r>
              <a:rPr lang="en-US" altLang="ko-KR" dirty="0"/>
              <a:t>+</a:t>
            </a:r>
            <a:r>
              <a:rPr lang="ko-KR" altLang="en-US" dirty="0"/>
              <a:t>동사</a:t>
            </a:r>
          </a:p>
          <a:p>
            <a:pPr marL="0" lvl="0" indent="0">
              <a:buNone/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r>
              <a:rPr lang="en-US" altLang="ko-KR" sz="2500" dirty="0"/>
              <a:t>-that</a:t>
            </a:r>
            <a:r>
              <a:rPr lang="ko-KR" altLang="en-US" sz="2500" dirty="0"/>
              <a:t>절 </a:t>
            </a:r>
            <a:r>
              <a:rPr lang="en-US" altLang="ko-KR" sz="2500" dirty="0"/>
              <a:t>:</a:t>
            </a:r>
            <a:r>
              <a:rPr lang="ko-KR" altLang="en-US" sz="2500" dirty="0"/>
              <a:t> 완전한 상태</a:t>
            </a:r>
          </a:p>
          <a:p>
            <a:pPr marL="0" lvl="0" indent="0">
              <a:buNone/>
              <a:defRPr/>
            </a:pPr>
            <a:r>
              <a:rPr lang="en-US" altLang="ko-KR" sz="2500" dirty="0"/>
              <a:t>-that </a:t>
            </a:r>
            <a:r>
              <a:rPr lang="ko-KR" altLang="en-US" sz="2500" dirty="0"/>
              <a:t>을 </a:t>
            </a:r>
            <a:r>
              <a:rPr lang="en-US" altLang="ko-KR" sz="2500" dirty="0"/>
              <a:t>which</a:t>
            </a:r>
            <a:r>
              <a:rPr lang="ko-KR" altLang="en-US" sz="2500" dirty="0"/>
              <a:t>로 교환 불가</a:t>
            </a:r>
          </a:p>
          <a:p>
            <a:pPr marL="0" lvl="0" indent="0">
              <a:buNone/>
              <a:defRPr/>
            </a:pPr>
            <a:r>
              <a:rPr lang="en-US" altLang="ko-KR" sz="2500" dirty="0"/>
              <a:t>-that</a:t>
            </a:r>
            <a:r>
              <a:rPr lang="ko-KR" altLang="en-US" sz="2500" dirty="0"/>
              <a:t>을 생략 불가</a:t>
            </a:r>
          </a:p>
          <a:p>
            <a:pPr marL="0" lvl="0" indent="0">
              <a:buNone/>
              <a:defRPr/>
            </a:pPr>
            <a:r>
              <a:rPr lang="en-US" altLang="ko-KR" sz="2500" dirty="0"/>
              <a:t>-</a:t>
            </a:r>
            <a:r>
              <a:rPr lang="en-US" altLang="ko-KR" sz="2500" b="1" dirty="0">
                <a:solidFill>
                  <a:srgbClr val="008000"/>
                </a:solidFill>
              </a:rPr>
              <a:t>idea/fact/belief/thought</a:t>
            </a:r>
            <a:r>
              <a:rPr lang="en-US" altLang="ko-KR" sz="2500" dirty="0"/>
              <a:t> </a:t>
            </a:r>
            <a:r>
              <a:rPr lang="ko-KR" altLang="en-US" sz="2500" dirty="0"/>
              <a:t>뒤에</a:t>
            </a:r>
          </a:p>
          <a:p>
            <a:pPr marL="0" lvl="0" indent="0">
              <a:buNone/>
              <a:defRPr/>
            </a:pPr>
            <a:r>
              <a:rPr lang="en-US" altLang="ko-KR" sz="2500" dirty="0"/>
              <a:t>that</a:t>
            </a:r>
            <a:r>
              <a:rPr lang="ko-KR" altLang="en-US" sz="2500" dirty="0"/>
              <a:t>이 온 경우 동격 </a:t>
            </a:r>
            <a:r>
              <a:rPr lang="en-US" altLang="ko-KR" sz="2500" dirty="0"/>
              <a:t>that</a:t>
            </a:r>
            <a:r>
              <a:rPr lang="ko-KR" altLang="en-US" sz="2500" dirty="0"/>
              <a:t>일 가능성 多</a:t>
            </a:r>
            <a:endParaRPr lang="ko-KR" altLang="en-US" dirty="0"/>
          </a:p>
          <a:p>
            <a:pPr marL="0" lvl="0" indent="0">
              <a:buNone/>
              <a:defRPr/>
            </a:pP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700"/>
              <a:t>형태</a:t>
            </a:r>
            <a:r>
              <a:rPr lang="en-US" altLang="ko-KR" sz="2700"/>
              <a:t>:</a:t>
            </a:r>
            <a:r>
              <a:rPr lang="ko-KR" altLang="en-US" sz="2700"/>
              <a:t> </a:t>
            </a:r>
            <a:r>
              <a:rPr lang="en-US" altLang="ko-KR" sz="2700"/>
              <a:t>that</a:t>
            </a:r>
            <a:r>
              <a:rPr lang="ko-KR" altLang="en-US" sz="2700"/>
              <a:t>의 뒷 내용이 불완전</a:t>
            </a:r>
          </a:p>
          <a:p>
            <a:pPr marL="0" lvl="0" indent="0">
              <a:buNone/>
              <a:defRPr/>
            </a:pPr>
            <a:endParaRPr lang="ko-KR" altLang="en-US" sz="2700"/>
          </a:p>
          <a:p>
            <a:pPr marL="0" lvl="0" indent="0">
              <a:buNone/>
              <a:defRPr/>
            </a:pPr>
            <a:r>
              <a:rPr lang="en-US" altLang="ko-KR" sz="2700"/>
              <a:t>-that</a:t>
            </a:r>
            <a:r>
              <a:rPr lang="ko-KR" altLang="en-US" sz="2700"/>
              <a:t>절 불완전</a:t>
            </a:r>
          </a:p>
          <a:p>
            <a:pPr marL="0" lvl="0" indent="0">
              <a:buNone/>
              <a:defRPr/>
            </a:pPr>
            <a:r>
              <a:rPr lang="en-US" altLang="ko-KR" sz="2700"/>
              <a:t>-</a:t>
            </a:r>
            <a:r>
              <a:rPr lang="ko-KR" altLang="en-US" sz="2700"/>
              <a:t>선행사가 사물일 경우</a:t>
            </a:r>
            <a:r>
              <a:rPr lang="en-US" altLang="ko-KR" sz="2700"/>
              <a:t>,</a:t>
            </a:r>
          </a:p>
          <a:p>
            <a:pPr marL="0" lvl="0" indent="0">
              <a:buNone/>
              <a:defRPr/>
            </a:pPr>
            <a:r>
              <a:rPr lang="en-US" altLang="ko-KR" sz="2700" b="1" u="sng">
                <a:solidFill>
                  <a:srgbClr val="FF0000"/>
                </a:solidFill>
              </a:rPr>
              <a:t>that &lt;--&gt; which </a:t>
            </a:r>
            <a:r>
              <a:rPr lang="ko-KR" altLang="en-US" sz="2700" b="1" u="sng">
                <a:solidFill>
                  <a:srgbClr val="FF0000"/>
                </a:solidFill>
              </a:rPr>
              <a:t>교환 가능</a:t>
            </a:r>
            <a:endParaRPr lang="en-US" altLang="ko-KR" sz="2700"/>
          </a:p>
          <a:p>
            <a:pPr marL="0" lvl="0" indent="0">
              <a:buNone/>
              <a:defRPr/>
            </a:pPr>
            <a:r>
              <a:rPr lang="en-US" altLang="ko-KR" sz="2700"/>
              <a:t>-</a:t>
            </a:r>
            <a:r>
              <a:rPr lang="ko-KR" altLang="en-US" sz="2700"/>
              <a:t>목</a:t>
            </a:r>
            <a:r>
              <a:rPr lang="en-US" altLang="ko-KR" sz="2700"/>
              <a:t>.</a:t>
            </a:r>
            <a:r>
              <a:rPr lang="ko-KR" altLang="en-US" sz="2700"/>
              <a:t>관</a:t>
            </a:r>
            <a:r>
              <a:rPr lang="en-US" altLang="ko-KR" sz="2700"/>
              <a:t>.</a:t>
            </a:r>
            <a:r>
              <a:rPr lang="ko-KR" altLang="en-US" sz="2700"/>
              <a:t>대 </a:t>
            </a:r>
            <a:r>
              <a:rPr lang="en-US" altLang="ko-KR" sz="2700"/>
              <a:t>that:  </a:t>
            </a:r>
            <a:r>
              <a:rPr lang="ko-KR" altLang="en-US" sz="2700"/>
              <a:t>생략 가능</a:t>
            </a:r>
          </a:p>
          <a:p>
            <a:pPr marL="0" lvl="0" indent="0">
              <a:buNone/>
              <a:defRPr/>
            </a:pPr>
            <a:endParaRPr lang="ko-KR" altLang="en-US" sz="2700"/>
          </a:p>
        </p:txBody>
      </p:sp>
      <p:sp>
        <p:nvSpPr>
          <p:cNvPr id="5" name="직사각형 4"/>
          <p:cNvSpPr/>
          <p:nvPr/>
        </p:nvSpPr>
        <p:spPr>
          <a:xfrm>
            <a:off x="609597" y="4997354"/>
            <a:ext cx="11213330" cy="1635606"/>
          </a:xfrm>
          <a:prstGeom prst="rect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/>
              <a:t>예외</a:t>
            </a:r>
            <a:r>
              <a:rPr lang="en-US" altLang="ko-KR" sz="2000"/>
              <a:t>)</a:t>
            </a:r>
            <a:r>
              <a:rPr lang="ko-KR" altLang="en-US" sz="2000"/>
              <a:t> 관계대명사 </a:t>
            </a:r>
            <a:r>
              <a:rPr lang="en-US" altLang="ko-KR" sz="2000"/>
              <a:t>that</a:t>
            </a:r>
            <a:r>
              <a:rPr lang="ko-KR" altLang="en-US" sz="2000"/>
              <a:t>만 사용해야 하는 경우</a:t>
            </a:r>
          </a:p>
          <a:p>
            <a:pPr lvl="0">
              <a:defRPr/>
            </a:pPr>
            <a:r>
              <a:rPr lang="en-US" altLang="ko-KR" sz="2000"/>
              <a:t>1. </a:t>
            </a:r>
            <a:r>
              <a:rPr lang="en-US" altLang="ko-KR" sz="2000" u="sng"/>
              <a:t>선행사가 [사람 + 동물] / [사람+사물] / [~thing] / [all] / [의문대명사]</a:t>
            </a:r>
            <a:r>
              <a:rPr lang="ko-KR" altLang="en-US" sz="2000" u="sng"/>
              <a:t> 일 경우</a:t>
            </a:r>
            <a:endParaRPr lang="ko-KR" altLang="en-US" sz="2000"/>
          </a:p>
          <a:p>
            <a:pPr lvl="0">
              <a:defRPr/>
            </a:pPr>
            <a:r>
              <a:rPr lang="en-US" altLang="ko-KR" sz="2000"/>
              <a:t>2.</a:t>
            </a:r>
            <a:r>
              <a:rPr lang="ko-KR" altLang="en-US" sz="2000"/>
              <a:t> 선행사 '앞에' [the very</a:t>
            </a:r>
            <a:r>
              <a:rPr lang="en-US" altLang="ko-KR" sz="2000"/>
              <a:t>=”</a:t>
            </a:r>
            <a:r>
              <a:rPr lang="ko-KR" altLang="en-US" sz="2000"/>
              <a:t>바로 그</a:t>
            </a:r>
            <a:r>
              <a:rPr lang="en-US" altLang="ko-KR" sz="2000"/>
              <a:t>”</a:t>
            </a:r>
            <a:r>
              <a:rPr lang="ko-KR" altLang="en-US" sz="2000"/>
              <a:t>] / [the only] / [the same] / [the 최상급] / </a:t>
            </a:r>
          </a:p>
          <a:p>
            <a:pPr lvl="0">
              <a:defRPr/>
            </a:pPr>
            <a:r>
              <a:rPr lang="ko-KR" altLang="en-US" sz="2000"/>
              <a:t>    [the last] / [the 서수] / [every] / [all] / [much] / [little] / [no]가 있는 경우</a:t>
            </a:r>
          </a:p>
        </p:txBody>
      </p:sp>
    </p:spTree>
    <p:extLst>
      <p:ext uri="{BB962C8B-B14F-4D97-AF65-F5344CB8AC3E}">
        <p14:creationId xmlns:p14="http://schemas.microsoft.com/office/powerpoint/2010/main" val="2471860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110836"/>
            <a:ext cx="10972798" cy="11430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z="4000"/>
              <a:t>30p L7) “seem/appear to+</a:t>
            </a:r>
            <a:r>
              <a:rPr lang="ko-KR" altLang="en-US" sz="4000"/>
              <a:t>동</a:t>
            </a:r>
            <a:r>
              <a:rPr lang="en-US" altLang="ko-KR" sz="4000"/>
              <a:t>.</a:t>
            </a:r>
            <a:r>
              <a:rPr lang="ko-KR" altLang="en-US" sz="4000"/>
              <a:t>원</a:t>
            </a:r>
            <a:r>
              <a:rPr lang="en-US" altLang="ko-KR" sz="4000"/>
              <a:t>”(~</a:t>
            </a:r>
            <a:r>
              <a:rPr lang="ko-KR" altLang="en-US" sz="4000"/>
              <a:t>한 듯 하다</a:t>
            </a:r>
            <a:r>
              <a:rPr lang="en-US" altLang="ko-KR" sz="4000"/>
              <a:t>) /</a:t>
            </a:r>
            <a:br>
              <a:rPr lang="ko-KR" altLang="en-US" sz="4000"/>
            </a:br>
            <a:r>
              <a:rPr lang="en-US" altLang="ko-KR" sz="4000"/>
              <a:t>”appear to </a:t>
            </a:r>
            <a:r>
              <a:rPr lang="ko-KR" altLang="en-US" sz="4000"/>
              <a:t>명사</a:t>
            </a:r>
            <a:r>
              <a:rPr lang="en-US" altLang="ko-KR" sz="4000"/>
              <a:t>”~</a:t>
            </a:r>
            <a:r>
              <a:rPr lang="ko-KR" altLang="en-US" sz="4000"/>
              <a:t>에게 나타나다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867761"/>
            <a:ext cx="10972798" cy="5122478"/>
          </a:xfrm>
        </p:spPr>
        <p:txBody>
          <a:bodyPr>
            <a:noAutofit/>
          </a:bodyPr>
          <a:lstStyle/>
          <a:p>
            <a:pPr lvl="0">
              <a:defRPr/>
            </a:pPr>
            <a:endParaRPr lang="en-US" altLang="ko-KR" sz="2000" b="1"/>
          </a:p>
          <a:p>
            <a:pPr lvl="0">
              <a:defRPr/>
            </a:pPr>
            <a:r>
              <a:rPr lang="en-US" altLang="ko-KR" sz="2000" b="1"/>
              <a:t>seem/</a:t>
            </a:r>
            <a:r>
              <a:rPr lang="ko-KR" altLang="en-US" sz="2000" b="1"/>
              <a:t> </a:t>
            </a:r>
            <a:r>
              <a:rPr lang="en-US" altLang="ko-KR" sz="2000" b="1"/>
              <a:t>appear + </a:t>
            </a:r>
            <a:r>
              <a:rPr lang="ko-KR" altLang="en-US" sz="2000" b="1"/>
              <a:t>동사</a:t>
            </a:r>
            <a:r>
              <a:rPr lang="en-US" altLang="ko-KR" sz="2000" b="1"/>
              <a:t> </a:t>
            </a:r>
            <a:r>
              <a:rPr lang="ko-KR" altLang="en-US" sz="2000" b="1"/>
              <a:t>원형</a:t>
            </a:r>
          </a:p>
          <a:p>
            <a:pPr lvl="0">
              <a:defRPr/>
            </a:pPr>
            <a:endParaRPr lang="ko-KR" altLang="en-US" sz="2000" b="1"/>
          </a:p>
          <a:p>
            <a:pPr marL="0" lvl="0" indent="0">
              <a:buNone/>
              <a:defRPr/>
            </a:pPr>
            <a:r>
              <a:rPr lang="en-US" altLang="ko-KR" sz="2000" b="1"/>
              <a:t>1.</a:t>
            </a:r>
            <a:r>
              <a:rPr lang="ko-KR" altLang="en-US" sz="2000" b="1"/>
              <a:t> 주어</a:t>
            </a:r>
            <a:r>
              <a:rPr lang="en-US" altLang="ko-KR" sz="2000" b="1"/>
              <a:t>(</a:t>
            </a:r>
            <a:r>
              <a:rPr lang="ko-KR" altLang="en-US" sz="2000" b="1"/>
              <a:t>사람</a:t>
            </a:r>
            <a:r>
              <a:rPr lang="en-US" altLang="ko-KR" sz="2000" b="1"/>
              <a:t>)</a:t>
            </a:r>
            <a:r>
              <a:rPr lang="ko-KR" altLang="en-US" sz="2000" b="1"/>
              <a:t> </a:t>
            </a:r>
            <a:r>
              <a:rPr lang="en-US" altLang="ko-KR" sz="2000" b="1"/>
              <a:t>+</a:t>
            </a:r>
            <a:r>
              <a:rPr lang="ko-KR" altLang="en-US" sz="2000" b="1"/>
              <a:t> </a:t>
            </a:r>
            <a:r>
              <a:rPr lang="en-US" altLang="ko-KR" sz="2000" b="1"/>
              <a:t>seem (</a:t>
            </a:r>
            <a:r>
              <a:rPr lang="en-US" altLang="ko-KR" sz="2000" b="1">
                <a:solidFill>
                  <a:srgbClr val="0000FF"/>
                </a:solidFill>
              </a:rPr>
              <a:t>to be</a:t>
            </a:r>
            <a:r>
              <a:rPr lang="en-US" altLang="ko-KR" sz="2000" b="1"/>
              <a:t>) </a:t>
            </a:r>
            <a:r>
              <a:rPr lang="ko-KR" altLang="en-US" sz="2000" b="1"/>
              <a:t>형 </a:t>
            </a:r>
            <a:r>
              <a:rPr lang="en-US" altLang="ko-KR" sz="2000" b="1"/>
              <a:t>or</a:t>
            </a:r>
            <a:r>
              <a:rPr lang="ko-KR" altLang="en-US" sz="2000" b="1"/>
              <a:t> 명 </a:t>
            </a:r>
            <a:r>
              <a:rPr lang="en-US" altLang="ko-KR" sz="2000" b="1"/>
              <a:t>:</a:t>
            </a:r>
            <a:r>
              <a:rPr lang="ko-KR" altLang="en-US" sz="2000" b="1"/>
              <a:t> 개인적</a:t>
            </a:r>
            <a:r>
              <a:rPr lang="en-US" altLang="ko-KR" sz="2000" b="1"/>
              <a:t>/</a:t>
            </a:r>
            <a:r>
              <a:rPr lang="ko-KR" altLang="en-US" sz="2000" b="1"/>
              <a:t>주관적 의견 표현</a:t>
            </a:r>
          </a:p>
          <a:p>
            <a:pPr marL="0" lvl="0" indent="0">
              <a:buNone/>
              <a:defRPr/>
            </a:pPr>
            <a:r>
              <a:rPr lang="en-US" altLang="ko-KR" sz="2000" b="1"/>
              <a:t>--&gt;</a:t>
            </a:r>
            <a:r>
              <a:rPr lang="en-US" altLang="ko-KR" sz="2000" b="1">
                <a:solidFill>
                  <a:srgbClr val="0000FF"/>
                </a:solidFill>
              </a:rPr>
              <a:t>to be</a:t>
            </a:r>
            <a:r>
              <a:rPr lang="ko-KR" altLang="en-US" sz="2000" b="1">
                <a:solidFill>
                  <a:srgbClr val="0000FF"/>
                </a:solidFill>
              </a:rPr>
              <a:t> 생략 가능</a:t>
            </a:r>
          </a:p>
          <a:p>
            <a:pPr marL="0" lvl="0" indent="0">
              <a:buNone/>
              <a:defRPr/>
            </a:pPr>
            <a:r>
              <a:rPr lang="ko-KR" altLang="en-US" sz="2000" b="1"/>
              <a:t>예</a:t>
            </a:r>
            <a:r>
              <a:rPr lang="en-US" altLang="ko-KR" sz="2000" b="1"/>
              <a:t>:</a:t>
            </a:r>
            <a:r>
              <a:rPr lang="ko-KR" altLang="en-US" sz="2000" b="1"/>
              <a:t> </a:t>
            </a:r>
            <a:r>
              <a:rPr lang="en-US" altLang="ko-KR" sz="2000" b="1"/>
              <a:t>He seems/appears (</a:t>
            </a:r>
            <a:r>
              <a:rPr lang="en-US" altLang="ko-KR" sz="2000" b="1">
                <a:solidFill>
                  <a:srgbClr val="0000FF"/>
                </a:solidFill>
              </a:rPr>
              <a:t>to be</a:t>
            </a:r>
            <a:r>
              <a:rPr lang="en-US" altLang="ko-KR" sz="2000" b="1"/>
              <a:t>) generous/a generous person.</a:t>
            </a:r>
          </a:p>
          <a:p>
            <a:pPr marL="0" lvl="0" indent="0">
              <a:buNone/>
              <a:defRPr/>
            </a:pPr>
            <a:endParaRPr lang="ko-KR" altLang="en-US" sz="2000" b="1"/>
          </a:p>
          <a:p>
            <a:pPr marL="0" lvl="0" indent="0">
              <a:buNone/>
              <a:defRPr/>
            </a:pPr>
            <a:r>
              <a:rPr lang="en-US" altLang="ko-KR" sz="2000" b="1"/>
              <a:t>2.</a:t>
            </a:r>
            <a:r>
              <a:rPr lang="ko-KR" altLang="en-US" sz="2000" b="1"/>
              <a:t> 주어</a:t>
            </a:r>
            <a:r>
              <a:rPr lang="en-US" altLang="ko-KR" sz="2000" b="1"/>
              <a:t>(</a:t>
            </a:r>
            <a:r>
              <a:rPr lang="ko-KR" altLang="en-US" sz="2000" b="1"/>
              <a:t>사물</a:t>
            </a:r>
            <a:r>
              <a:rPr lang="en-US" altLang="ko-KR" sz="2000" b="1"/>
              <a:t>/there/</a:t>
            </a:r>
            <a:r>
              <a:rPr lang="ko-KR" altLang="en-US" sz="2000" b="1"/>
              <a:t>가주어</a:t>
            </a:r>
            <a:r>
              <a:rPr lang="en-US" altLang="ko-KR" sz="2000" b="1"/>
              <a:t>)</a:t>
            </a:r>
            <a:r>
              <a:rPr lang="ko-KR" altLang="en-US" sz="2000" b="1"/>
              <a:t> </a:t>
            </a:r>
            <a:r>
              <a:rPr lang="en-US" altLang="ko-KR" sz="2000" b="1"/>
              <a:t>+</a:t>
            </a:r>
            <a:r>
              <a:rPr lang="ko-KR" altLang="en-US" sz="2000" b="1"/>
              <a:t> 명사</a:t>
            </a:r>
          </a:p>
          <a:p>
            <a:pPr marL="0" lvl="0" indent="0">
              <a:buNone/>
              <a:defRPr/>
            </a:pPr>
            <a:r>
              <a:rPr lang="en-US" altLang="ko-KR" sz="2000" b="1"/>
              <a:t>--&gt;</a:t>
            </a:r>
            <a:r>
              <a:rPr lang="en-US" altLang="ko-KR" sz="2000" b="1">
                <a:solidFill>
                  <a:srgbClr val="FF0000"/>
                </a:solidFill>
              </a:rPr>
              <a:t>to be </a:t>
            </a:r>
            <a:r>
              <a:rPr lang="ko-KR" altLang="en-US" sz="2000" b="1">
                <a:solidFill>
                  <a:srgbClr val="FF0000"/>
                </a:solidFill>
              </a:rPr>
              <a:t>생략 불가능</a:t>
            </a:r>
          </a:p>
          <a:p>
            <a:pPr marL="0" lvl="0" indent="0">
              <a:buNone/>
              <a:defRPr/>
            </a:pPr>
            <a:r>
              <a:rPr lang="ko-KR" altLang="en-US" sz="2000" b="1"/>
              <a:t>예</a:t>
            </a:r>
            <a:r>
              <a:rPr lang="en-US" altLang="ko-KR" sz="2000" b="1"/>
              <a:t>:</a:t>
            </a:r>
            <a:r>
              <a:rPr lang="ko-KR" altLang="en-US" sz="2000" b="1"/>
              <a:t> </a:t>
            </a:r>
            <a:r>
              <a:rPr lang="en-US" altLang="ko-KR" sz="2000" b="1"/>
              <a:t>It seems to be a good idea. /</a:t>
            </a:r>
            <a:r>
              <a:rPr lang="ko-KR" altLang="en-US" sz="2000" b="1"/>
              <a:t> </a:t>
            </a:r>
            <a:r>
              <a:rPr lang="en-US" altLang="ko-KR" sz="2000" b="1"/>
              <a:t>There seems to be sugar in this coffee.</a:t>
            </a:r>
          </a:p>
          <a:p>
            <a:pPr marL="0" lvl="0" indent="0">
              <a:buNone/>
              <a:defRPr/>
            </a:pPr>
            <a:endParaRPr lang="ko-KR" altLang="en-US" sz="2000" b="1"/>
          </a:p>
          <a:p>
            <a:pPr marL="0" lvl="0" indent="0">
              <a:buNone/>
              <a:defRPr/>
            </a:pPr>
            <a:r>
              <a:rPr lang="en-US" altLang="ko-KR" sz="2000" b="1"/>
              <a:t>&lt;</a:t>
            </a:r>
            <a:r>
              <a:rPr lang="ko-KR" altLang="en-US" sz="2000" b="1"/>
              <a:t>시제 표현 활용</a:t>
            </a:r>
            <a:r>
              <a:rPr lang="en-US" altLang="ko-KR" sz="2000" b="1"/>
              <a:t>&gt;</a:t>
            </a:r>
          </a:p>
          <a:p>
            <a:pPr marL="0" lvl="0" indent="0">
              <a:buNone/>
              <a:defRPr/>
            </a:pPr>
            <a:r>
              <a:rPr lang="ko-KR" altLang="en-US" sz="2000" b="1"/>
              <a:t>예</a:t>
            </a:r>
            <a:r>
              <a:rPr lang="en-US" altLang="ko-KR" sz="2000" b="1"/>
              <a:t>:</a:t>
            </a:r>
            <a:r>
              <a:rPr lang="ko-KR" altLang="en-US" sz="2000" b="1"/>
              <a:t> </a:t>
            </a:r>
            <a:r>
              <a:rPr lang="en-US" altLang="ko-KR" sz="2000" b="1"/>
              <a:t>His new idea </a:t>
            </a:r>
            <a:r>
              <a:rPr lang="en-US" altLang="ko-KR" sz="2000" b="1">
                <a:solidFill>
                  <a:srgbClr val="0000FF"/>
                </a:solidFill>
              </a:rPr>
              <a:t>seems to go</a:t>
            </a:r>
            <a:r>
              <a:rPr lang="en-US" altLang="ko-KR" sz="2000" b="1"/>
              <a:t> well. --&gt;seem to </a:t>
            </a:r>
            <a:r>
              <a:rPr lang="ko-KR" altLang="en-US" sz="2000" b="1"/>
              <a:t>동</a:t>
            </a:r>
            <a:r>
              <a:rPr lang="en-US" altLang="ko-KR" sz="2000" b="1"/>
              <a:t>.</a:t>
            </a:r>
            <a:r>
              <a:rPr lang="ko-KR" altLang="en-US" sz="2000" b="1"/>
              <a:t>원</a:t>
            </a:r>
            <a:r>
              <a:rPr lang="en-US" altLang="ko-KR" sz="2000" b="1"/>
              <a:t>:</a:t>
            </a:r>
            <a:r>
              <a:rPr lang="ko-KR" altLang="en-US" sz="2000" b="1"/>
              <a:t> 잘 진행될 듯 하다</a:t>
            </a:r>
            <a:r>
              <a:rPr lang="en-US" altLang="ko-KR" sz="2000" b="1"/>
              <a:t>(</a:t>
            </a:r>
            <a:r>
              <a:rPr lang="ko-KR" altLang="en-US" sz="2000" b="1"/>
              <a:t>미래 지향적</a:t>
            </a:r>
            <a:r>
              <a:rPr lang="en-US" altLang="ko-KR" sz="2000" b="1"/>
              <a:t>)</a:t>
            </a:r>
          </a:p>
          <a:p>
            <a:pPr marL="0" lvl="0" indent="0">
              <a:buNone/>
              <a:defRPr/>
            </a:pPr>
            <a:r>
              <a:rPr lang="ko-KR" altLang="en-US" sz="2000" b="1"/>
              <a:t>      </a:t>
            </a:r>
            <a:r>
              <a:rPr lang="en-US" altLang="ko-KR" sz="2000" b="1"/>
              <a:t>His new idea </a:t>
            </a:r>
            <a:r>
              <a:rPr lang="en-US" altLang="ko-KR" sz="2000" b="1">
                <a:solidFill>
                  <a:srgbClr val="0000FF"/>
                </a:solidFill>
              </a:rPr>
              <a:t>seems to be going </a:t>
            </a:r>
            <a:r>
              <a:rPr lang="en-US" altLang="ko-KR" sz="2000" b="1"/>
              <a:t>well--&gt;seem to be -ing: </a:t>
            </a:r>
            <a:r>
              <a:rPr lang="ko-KR" altLang="en-US" sz="2000" b="1"/>
              <a:t>잘 진행 중인 것처럼 보인다</a:t>
            </a:r>
          </a:p>
          <a:p>
            <a:pPr marL="0" lvl="0" indent="0">
              <a:buNone/>
              <a:defRPr/>
            </a:pPr>
            <a:r>
              <a:rPr lang="en-US" altLang="ko-KR" sz="2000" b="1"/>
              <a:t>     (</a:t>
            </a:r>
            <a:r>
              <a:rPr lang="ko-KR" altLang="en-US" sz="2000" b="1"/>
              <a:t>현재 진행 중임을 강조</a:t>
            </a:r>
            <a:r>
              <a:rPr lang="en-US" altLang="ko-KR" sz="2000" b="1"/>
              <a:t>)</a:t>
            </a:r>
          </a:p>
          <a:p>
            <a:pPr marL="0" lvl="0" indent="0">
              <a:buNone/>
              <a:defRPr/>
            </a:pPr>
            <a:r>
              <a:rPr lang="ko-KR" altLang="en-US" sz="2000" b="1"/>
              <a:t>    </a:t>
            </a:r>
            <a:r>
              <a:rPr lang="en-US" altLang="ko-KR" sz="1900" b="1"/>
              <a:t>His new idea</a:t>
            </a:r>
            <a:r>
              <a:rPr lang="en-US" altLang="ko-KR" sz="1900" b="1">
                <a:solidFill>
                  <a:srgbClr val="0000FF"/>
                </a:solidFill>
              </a:rPr>
              <a:t> seems to have gone </a:t>
            </a:r>
            <a:r>
              <a:rPr lang="en-US" altLang="ko-KR" sz="1900" b="1"/>
              <a:t>well.--&gt;seem to have p.p --&gt;</a:t>
            </a:r>
            <a:r>
              <a:rPr lang="ko-KR" altLang="en-US" sz="1900" b="1"/>
              <a:t>잘 진행됐었던 것처럼 보인다</a:t>
            </a:r>
            <a:r>
              <a:rPr lang="en-US" altLang="ko-KR" sz="1900" b="1"/>
              <a:t>(</a:t>
            </a:r>
            <a:r>
              <a:rPr lang="ko-KR" altLang="en-US" sz="1900" b="1"/>
              <a:t>과거 지향적</a:t>
            </a:r>
            <a:r>
              <a:rPr lang="en-US" altLang="ko-KR" sz="1900" b="1"/>
              <a:t>)</a:t>
            </a:r>
          </a:p>
          <a:p>
            <a:pPr marL="0" lvl="0" indent="0">
              <a:buNone/>
              <a:defRPr/>
            </a:pPr>
            <a:r>
              <a:rPr lang="ko-KR" altLang="en-US" sz="2000" b="1"/>
              <a:t> </a:t>
            </a:r>
          </a:p>
          <a:p>
            <a:pPr marL="0" lvl="0" indent="0">
              <a:buNone/>
              <a:defRPr/>
            </a:pPr>
            <a:endParaRPr lang="ko-KR" altLang="en-US" sz="2000" b="1"/>
          </a:p>
          <a:p>
            <a:pPr marL="0" lvl="0" indent="0">
              <a:buNone/>
              <a:defRPr/>
            </a:pPr>
            <a:r>
              <a:rPr lang="en-US" altLang="ko-KR" sz="2000" b="1"/>
              <a:t> </a:t>
            </a:r>
          </a:p>
        </p:txBody>
      </p:sp>
      <p:sp>
        <p:nvSpPr>
          <p:cNvPr id="4" name="가로 글상자 3"/>
          <p:cNvSpPr txBox="1"/>
          <p:nvPr/>
        </p:nvSpPr>
        <p:spPr>
          <a:xfrm>
            <a:off x="4421908" y="1253836"/>
            <a:ext cx="7048500" cy="698962"/>
          </a:xfrm>
          <a:prstGeom prst="rect">
            <a:avLst/>
          </a:prstGeom>
        </p:spPr>
        <p:style>
          <a:lnRef idx="2">
            <a:schemeClr val="lt1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/>
              <a:t>*L10) close(</a:t>
            </a:r>
            <a:r>
              <a:rPr lang="ko-KR" altLang="en-US" sz="2000" b="1"/>
              <a:t>가까운</a:t>
            </a:r>
            <a:r>
              <a:rPr lang="en-US" altLang="ko-KR" sz="2000" b="1"/>
              <a:t>, </a:t>
            </a:r>
            <a:r>
              <a:rPr lang="ko-KR" altLang="en-US" sz="2000" b="1"/>
              <a:t>가깝게</a:t>
            </a:r>
            <a:r>
              <a:rPr lang="en-US" altLang="ko-KR" sz="2000" b="1"/>
              <a:t>) vs closely(</a:t>
            </a:r>
            <a:r>
              <a:rPr lang="ko-KR" altLang="en-US" sz="2000" b="1"/>
              <a:t>주의깊게</a:t>
            </a:r>
            <a:r>
              <a:rPr lang="en-US" altLang="ko-KR" sz="2000" b="1"/>
              <a:t>)</a:t>
            </a:r>
          </a:p>
          <a:p>
            <a:pPr lvl="0">
              <a:defRPr/>
            </a:pPr>
            <a:r>
              <a:rPr lang="ko-KR" altLang="en-US" sz="2000" b="1"/>
              <a:t>참고</a:t>
            </a:r>
            <a:r>
              <a:rPr lang="en-US" altLang="ko-KR" sz="2000" b="1"/>
              <a:t>:</a:t>
            </a:r>
            <a:r>
              <a:rPr lang="ko-KR" altLang="en-US" sz="2000" b="1"/>
              <a:t> </a:t>
            </a:r>
            <a:r>
              <a:rPr lang="en-US" altLang="ko-KR" sz="2000" b="1"/>
              <a:t>high(</a:t>
            </a:r>
            <a:r>
              <a:rPr lang="ko-KR" altLang="en-US" sz="2000" b="1"/>
              <a:t>높은</a:t>
            </a:r>
            <a:r>
              <a:rPr lang="en-US" altLang="ko-KR" sz="2000" b="1"/>
              <a:t>,</a:t>
            </a:r>
            <a:r>
              <a:rPr lang="ko-KR" altLang="en-US" sz="2000" b="1"/>
              <a:t> 높게</a:t>
            </a:r>
            <a:r>
              <a:rPr lang="en-US" altLang="ko-KR" sz="2000" b="1"/>
              <a:t>) vs highly(</a:t>
            </a:r>
            <a:r>
              <a:rPr lang="ko-KR" altLang="en-US" sz="2000" b="1"/>
              <a:t>매우</a:t>
            </a:r>
            <a:r>
              <a:rPr lang="en-US" altLang="ko-KR" sz="2000" b="1"/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732" y="274638"/>
            <a:ext cx="10972798" cy="1143000"/>
          </a:xfrm>
        </p:spPr>
        <p:txBody>
          <a:bodyPr>
            <a:normAutofit/>
          </a:bodyPr>
          <a:lstStyle/>
          <a:p>
            <a:pPr lvl="0" algn="l">
              <a:defRPr/>
            </a:pPr>
            <a:r>
              <a:rPr lang="en-US" altLang="ko-KR" sz="3600" b="1" dirty="0"/>
              <a:t>31p 04</a:t>
            </a:r>
            <a:r>
              <a:rPr lang="ko-KR" altLang="en-US" sz="3600" b="1" dirty="0"/>
              <a:t>번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지문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048" y="1227857"/>
            <a:ext cx="11655904" cy="5064990"/>
          </a:xfrm>
        </p:spPr>
        <p:txBody>
          <a:bodyPr>
            <a:noAutofit/>
          </a:bodyPr>
          <a:lstStyle/>
          <a:p>
            <a:pPr marL="0" lvl="0" indent="0">
              <a:buNone/>
              <a:defRPr/>
            </a:pPr>
            <a:endParaRPr lang="en-US" altLang="ko-KR" sz="2200"/>
          </a:p>
          <a:p>
            <a:pPr lvl="0">
              <a:defRPr/>
            </a:pPr>
            <a:r>
              <a:rPr lang="en-US" altLang="ko-KR" sz="2200"/>
              <a:t>L1) “~is </a:t>
            </a:r>
            <a:r>
              <a:rPr lang="en-US" altLang="ko-KR" sz="2200" b="1">
                <a:solidFill>
                  <a:schemeClr val="accent6"/>
                </a:solidFill>
              </a:rPr>
              <a:t>such(</a:t>
            </a:r>
            <a:r>
              <a:rPr lang="ko-KR" altLang="en-US" sz="2200" b="1">
                <a:solidFill>
                  <a:schemeClr val="accent6"/>
                </a:solidFill>
              </a:rPr>
              <a:t>대명사</a:t>
            </a:r>
            <a:r>
              <a:rPr lang="en-US" altLang="ko-KR" sz="2200" b="1">
                <a:solidFill>
                  <a:schemeClr val="accent6"/>
                </a:solidFill>
              </a:rPr>
              <a:t>) </a:t>
            </a:r>
            <a:r>
              <a:rPr lang="en-US" altLang="ko-KR" sz="2200"/>
              <a:t>[</a:t>
            </a:r>
            <a:r>
              <a:rPr lang="en-US" altLang="ko-KR" sz="2200" b="1">
                <a:solidFill>
                  <a:schemeClr val="accent6"/>
                </a:solidFill>
              </a:rPr>
              <a:t> that(</a:t>
            </a:r>
            <a:r>
              <a:rPr lang="ko-KR" altLang="en-US" sz="2200" b="1">
                <a:solidFill>
                  <a:schemeClr val="accent6"/>
                </a:solidFill>
              </a:rPr>
              <a:t>동격 접속사</a:t>
            </a:r>
            <a:r>
              <a:rPr lang="en-US" altLang="ko-KR" sz="2200" b="1">
                <a:solidFill>
                  <a:schemeClr val="accent6"/>
                </a:solidFill>
              </a:rPr>
              <a:t>)  </a:t>
            </a:r>
            <a:r>
              <a:rPr lang="en-US" altLang="ko-KR" sz="2200"/>
              <a:t>the professional activities of writers and artists constantly subject </a:t>
            </a:r>
            <a:r>
              <a:rPr lang="en-US" altLang="ko-KR" sz="2200" u="sng"/>
              <a:t>them(=writers and artists) </a:t>
            </a:r>
            <a:r>
              <a:rPr lang="en-US" altLang="ko-KR" sz="2200"/>
              <a:t> to the danger of  persecution { for </a:t>
            </a:r>
            <a:r>
              <a:rPr lang="en-US" altLang="ko-KR" sz="2200" b="1">
                <a:solidFill>
                  <a:srgbClr val="0070C0"/>
                </a:solidFill>
              </a:rPr>
              <a:t>what(</a:t>
            </a:r>
            <a:r>
              <a:rPr lang="ko-KR" altLang="en-US" sz="2200" b="1">
                <a:solidFill>
                  <a:srgbClr val="0070C0"/>
                </a:solidFill>
              </a:rPr>
              <a:t>선행사를 포함한 관계사</a:t>
            </a:r>
            <a:r>
              <a:rPr lang="en-US" altLang="ko-KR" sz="2200" b="1">
                <a:solidFill>
                  <a:srgbClr val="0070C0"/>
                </a:solidFill>
              </a:rPr>
              <a:t>)</a:t>
            </a:r>
            <a:r>
              <a:rPr lang="en-US" altLang="ko-KR" sz="2200"/>
              <a:t> they have expressed in the form of a work of art } ] .”</a:t>
            </a:r>
          </a:p>
          <a:p>
            <a:pPr lvl="0">
              <a:buFont typeface="Wingdings"/>
              <a:buChar char="à"/>
              <a:defRPr/>
            </a:pPr>
            <a:r>
              <a:rPr lang="ko-KR" altLang="en-US" sz="2200">
                <a:sym typeface="Wingdings"/>
              </a:rPr>
              <a:t>예</a:t>
            </a:r>
            <a:r>
              <a:rPr lang="en-US" altLang="ko-KR" sz="2200">
                <a:sym typeface="Wingdings"/>
              </a:rPr>
              <a:t>1) The damage was </a:t>
            </a:r>
            <a:r>
              <a:rPr lang="en-US" altLang="ko-KR" sz="2200" b="1" u="sng">
                <a:solidFill>
                  <a:schemeClr val="accent6"/>
                </a:solidFill>
                <a:sym typeface="Wingdings"/>
              </a:rPr>
              <a:t>such that </a:t>
            </a:r>
            <a:r>
              <a:rPr lang="en-US" altLang="ko-KR" sz="2200">
                <a:sym typeface="Wingdings"/>
              </a:rPr>
              <a:t>it would cost thousand to repair.</a:t>
            </a:r>
          </a:p>
          <a:p>
            <a:pPr lvl="0">
              <a:defRPr/>
            </a:pPr>
            <a:r>
              <a:rPr lang="ko-KR" altLang="en-US" sz="2200">
                <a:sym typeface="Wingdings"/>
              </a:rPr>
              <a:t>예</a:t>
            </a:r>
            <a:r>
              <a:rPr lang="en-US" altLang="ko-KR" sz="2200">
                <a:sym typeface="Wingdings"/>
              </a:rPr>
              <a:t>2)</a:t>
            </a:r>
            <a:r>
              <a:rPr lang="en-US" altLang="ko-KR" sz="2200"/>
              <a:t> Their relationship was </a:t>
            </a:r>
            <a:r>
              <a:rPr lang="en-US" altLang="ko-KR" sz="2200" b="1" u="sng">
                <a:solidFill>
                  <a:schemeClr val="accent6"/>
                </a:solidFill>
              </a:rPr>
              <a:t>such that</a:t>
            </a:r>
            <a:r>
              <a:rPr lang="en-US" altLang="ko-KR" sz="2200"/>
              <a:t> they spent every possible minute together. </a:t>
            </a:r>
          </a:p>
          <a:p>
            <a:pPr marL="0" lvl="0" indent="0">
              <a:buNone/>
              <a:defRPr/>
            </a:pPr>
            <a:endParaRPr lang="en-US" altLang="ko-KR" sz="2200"/>
          </a:p>
          <a:p>
            <a:pPr lvl="0">
              <a:defRPr/>
            </a:pPr>
            <a:r>
              <a:rPr lang="en-US" altLang="ko-KR" sz="2200"/>
              <a:t>L7~L8) “~ </a:t>
            </a:r>
            <a:r>
              <a:rPr lang="en-US" altLang="ko-KR" sz="2200" b="1">
                <a:solidFill>
                  <a:srgbClr val="0070C0"/>
                </a:solidFill>
              </a:rPr>
              <a:t>it</a:t>
            </a:r>
            <a:r>
              <a:rPr lang="en-US" altLang="ko-KR" sz="2200"/>
              <a:t> becomes practically </a:t>
            </a:r>
            <a:r>
              <a:rPr lang="en-US" altLang="ko-KR" sz="2200" b="1">
                <a:solidFill>
                  <a:srgbClr val="0070C0"/>
                </a:solidFill>
              </a:rPr>
              <a:t>impossible</a:t>
            </a:r>
            <a:r>
              <a:rPr lang="en-US" altLang="ko-KR" sz="2200"/>
              <a:t> [ </a:t>
            </a:r>
            <a:r>
              <a:rPr lang="en-US" altLang="ko-KR" sz="2200" b="1">
                <a:solidFill>
                  <a:srgbClr val="0070C0"/>
                </a:solidFill>
              </a:rPr>
              <a:t>for an author] [</a:t>
            </a:r>
            <a:r>
              <a:rPr lang="en-US" altLang="ko-KR" sz="2200"/>
              <a:t> </a:t>
            </a:r>
            <a:r>
              <a:rPr lang="en-US" altLang="ko-KR" sz="2200" b="1">
                <a:solidFill>
                  <a:srgbClr val="0070C0"/>
                </a:solidFill>
              </a:rPr>
              <a:t>to create </a:t>
            </a:r>
            <a:r>
              <a:rPr lang="en-US" altLang="ko-KR" sz="2200" b="1" u="sng">
                <a:solidFill>
                  <a:srgbClr val="00B050"/>
                </a:solidFill>
              </a:rPr>
              <a:t>in freedom</a:t>
            </a:r>
            <a:r>
              <a:rPr lang="en-US" altLang="ko-KR" sz="2200" b="1">
                <a:solidFill>
                  <a:srgbClr val="00B050"/>
                </a:solidFill>
              </a:rPr>
              <a:t> </a:t>
            </a:r>
            <a:r>
              <a:rPr lang="en-US" altLang="ko-KR" sz="2200" b="1">
                <a:solidFill>
                  <a:srgbClr val="0070C0"/>
                </a:solidFill>
              </a:rPr>
              <a:t>] </a:t>
            </a:r>
            <a:r>
              <a:rPr lang="en-US" altLang="ko-KR" sz="2200"/>
              <a:t>. “</a:t>
            </a:r>
          </a:p>
          <a:p>
            <a:pPr lvl="0">
              <a:buFont typeface="Wingdings"/>
              <a:buChar char="à"/>
              <a:defRPr/>
            </a:pPr>
            <a:r>
              <a:rPr lang="en-US" altLang="ko-KR" sz="2200" b="1">
                <a:solidFill>
                  <a:schemeClr val="accent1"/>
                </a:solidFill>
              </a:rPr>
              <a:t>it(</a:t>
            </a:r>
            <a:r>
              <a:rPr lang="ko-KR" altLang="en-US" sz="2200" b="1">
                <a:solidFill>
                  <a:schemeClr val="accent1"/>
                </a:solidFill>
              </a:rPr>
              <a:t>가주어</a:t>
            </a:r>
            <a:r>
              <a:rPr lang="en-US" altLang="ko-KR" sz="2200" b="1">
                <a:solidFill>
                  <a:schemeClr val="accent1"/>
                </a:solidFill>
              </a:rPr>
              <a:t>) + be/become(~</a:t>
            </a:r>
            <a:r>
              <a:rPr lang="ko-KR" altLang="en-US" sz="2200" b="1">
                <a:solidFill>
                  <a:schemeClr val="accent1"/>
                </a:solidFill>
              </a:rPr>
              <a:t>이 되다</a:t>
            </a:r>
            <a:r>
              <a:rPr lang="en-US" altLang="ko-KR" sz="2200" b="1">
                <a:solidFill>
                  <a:schemeClr val="accent1"/>
                </a:solidFill>
              </a:rPr>
              <a:t>) + </a:t>
            </a:r>
            <a:r>
              <a:rPr lang="ko-KR" altLang="en-US" sz="2200" b="1" u="sng">
                <a:solidFill>
                  <a:srgbClr val="FF0000"/>
                </a:solidFill>
              </a:rPr>
              <a:t>난이 형용사</a:t>
            </a:r>
            <a:r>
              <a:rPr lang="en-US" altLang="ko-KR" sz="2200" b="1">
                <a:solidFill>
                  <a:schemeClr val="accent1"/>
                </a:solidFill>
              </a:rPr>
              <a:t>+  for A(to </a:t>
            </a:r>
            <a:r>
              <a:rPr lang="ko-KR" altLang="en-US" sz="2200" b="1">
                <a:solidFill>
                  <a:schemeClr val="accent1"/>
                </a:solidFill>
              </a:rPr>
              <a:t>부정사의 의미상 주어</a:t>
            </a:r>
            <a:r>
              <a:rPr lang="en-US" altLang="ko-KR" sz="2200" b="1">
                <a:solidFill>
                  <a:schemeClr val="accent1"/>
                </a:solidFill>
              </a:rPr>
              <a:t>)</a:t>
            </a:r>
            <a:r>
              <a:rPr lang="ko-KR" altLang="en-US" sz="2200" b="1">
                <a:solidFill>
                  <a:schemeClr val="accent1"/>
                </a:solidFill>
              </a:rPr>
              <a:t> </a:t>
            </a:r>
            <a:r>
              <a:rPr lang="en-US" altLang="ko-KR" sz="2200" b="1">
                <a:solidFill>
                  <a:schemeClr val="accent1"/>
                </a:solidFill>
              </a:rPr>
              <a:t>+ B(</a:t>
            </a:r>
            <a:r>
              <a:rPr lang="ko-KR" altLang="en-US" sz="2200" b="1">
                <a:solidFill>
                  <a:schemeClr val="accent1"/>
                </a:solidFill>
              </a:rPr>
              <a:t>진주어</a:t>
            </a:r>
            <a:r>
              <a:rPr lang="en-US" altLang="ko-KR" sz="2200" b="1">
                <a:solidFill>
                  <a:schemeClr val="accent1"/>
                </a:solidFill>
              </a:rPr>
              <a:t>)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chemeClr val="accent1"/>
                </a:solidFill>
                <a:sym typeface="Wingdings"/>
              </a:rPr>
              <a:t>=A</a:t>
            </a:r>
            <a:r>
              <a:rPr lang="ko-KR" altLang="en-US" sz="2200" b="1">
                <a:solidFill>
                  <a:schemeClr val="accent1"/>
                </a:solidFill>
                <a:sym typeface="Wingdings"/>
              </a:rPr>
              <a:t>가 </a:t>
            </a:r>
            <a:r>
              <a:rPr lang="en-US" altLang="ko-KR" sz="2200" b="1">
                <a:solidFill>
                  <a:schemeClr val="accent1"/>
                </a:solidFill>
                <a:sym typeface="Wingdings"/>
              </a:rPr>
              <a:t>B</a:t>
            </a:r>
            <a:r>
              <a:rPr lang="ko-KR" altLang="en-US" sz="2200" b="1">
                <a:solidFill>
                  <a:schemeClr val="accent1"/>
                </a:solidFill>
                <a:sym typeface="Wingdings"/>
              </a:rPr>
              <a:t>하는 것은 </a:t>
            </a:r>
            <a:r>
              <a:rPr lang="en-US" altLang="ko-KR" sz="2200" b="1">
                <a:solidFill>
                  <a:schemeClr val="accent1"/>
                </a:solidFill>
                <a:sym typeface="Wingdings"/>
              </a:rPr>
              <a:t>(</a:t>
            </a:r>
            <a:r>
              <a:rPr lang="ko-KR" altLang="en-US" sz="2200" b="1">
                <a:solidFill>
                  <a:schemeClr val="accent1"/>
                </a:solidFill>
                <a:sym typeface="Wingdings"/>
              </a:rPr>
              <a:t>형용사</a:t>
            </a:r>
            <a:r>
              <a:rPr lang="en-US" altLang="ko-KR" sz="2200" b="1">
                <a:solidFill>
                  <a:schemeClr val="accent1"/>
                </a:solidFill>
                <a:sym typeface="Wingdings"/>
              </a:rPr>
              <a:t>)</a:t>
            </a:r>
            <a:r>
              <a:rPr lang="ko-KR" altLang="en-US" sz="2200" b="1">
                <a:solidFill>
                  <a:schemeClr val="accent1"/>
                </a:solidFill>
                <a:sym typeface="Wingdings"/>
              </a:rPr>
              <a:t>하다</a:t>
            </a:r>
          </a:p>
          <a:p>
            <a:pPr marL="0" lvl="0" indent="0">
              <a:buNone/>
              <a:defRPr/>
            </a:pPr>
            <a:endParaRPr lang="en-US" altLang="ko-KR" sz="2200"/>
          </a:p>
          <a:p>
            <a:pPr lvl="0">
              <a:defRPr/>
            </a:pPr>
            <a:r>
              <a:rPr lang="en-US" altLang="ko-KR" sz="2600"/>
              <a:t>L9) “it is especially </a:t>
            </a:r>
            <a:r>
              <a:rPr lang="en-US" altLang="ko-KR" sz="2600" b="1">
                <a:solidFill>
                  <a:srgbClr val="008000"/>
                </a:solidFill>
              </a:rPr>
              <a:t>important </a:t>
            </a:r>
            <a:r>
              <a:rPr lang="en-US" altLang="ko-KR" sz="2600"/>
              <a:t>that censorship against creative expression be restrained by law and custom.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ym typeface="Wingdings"/>
              </a:rPr>
              <a:t> It is + </a:t>
            </a:r>
            <a:r>
              <a:rPr lang="ko-KR" altLang="en-US" sz="2200" b="1" u="sng">
                <a:solidFill>
                  <a:srgbClr val="008000"/>
                </a:solidFill>
                <a:sym typeface="Wingdings"/>
              </a:rPr>
              <a:t>이성적 판단의 형용사</a:t>
            </a:r>
            <a:r>
              <a:rPr lang="en-US" altLang="ko-KR" sz="2200" b="1">
                <a:sym typeface="Wingdings"/>
              </a:rPr>
              <a:t> + that +</a:t>
            </a:r>
            <a:r>
              <a:rPr lang="ko-KR" altLang="en-US" sz="2200" b="1">
                <a:sym typeface="Wingdings"/>
              </a:rPr>
              <a:t>   주어 </a:t>
            </a:r>
            <a:r>
              <a:rPr lang="en-US" altLang="ko-KR" sz="2200" b="1">
                <a:sym typeface="Wingdings"/>
              </a:rPr>
              <a:t>+ should(</a:t>
            </a:r>
            <a:r>
              <a:rPr lang="ko-KR" altLang="en-US" sz="2200" b="1">
                <a:sym typeface="Wingdings"/>
              </a:rPr>
              <a:t>당위성 관련 조동사</a:t>
            </a:r>
            <a:r>
              <a:rPr lang="en-US" altLang="ko-KR" sz="2200" b="1">
                <a:sym typeface="Wingdings"/>
              </a:rPr>
              <a:t>/</a:t>
            </a:r>
            <a:r>
              <a:rPr lang="ko-KR" altLang="en-US" sz="2200" b="1">
                <a:sym typeface="Wingdings"/>
              </a:rPr>
              <a:t>생략가능</a:t>
            </a:r>
            <a:r>
              <a:rPr lang="en-US" altLang="ko-KR" sz="2200" b="1">
                <a:sym typeface="Wingdings"/>
              </a:rPr>
              <a:t>) +</a:t>
            </a:r>
            <a:r>
              <a:rPr lang="ko-KR" altLang="en-US" sz="2200" b="1">
                <a:sym typeface="Wingdings"/>
              </a:rPr>
              <a:t>동</a:t>
            </a:r>
            <a:r>
              <a:rPr lang="en-US" altLang="ko-KR" sz="2200" b="1">
                <a:sym typeface="Wingdings"/>
              </a:rPr>
              <a:t>.</a:t>
            </a:r>
            <a:r>
              <a:rPr lang="ko-KR" altLang="en-US" sz="2200" b="1">
                <a:sym typeface="Wingdings"/>
              </a:rPr>
              <a:t>원</a:t>
            </a:r>
          </a:p>
        </p:txBody>
      </p:sp>
      <p:sp>
        <p:nvSpPr>
          <p:cNvPr id="4" name="가로 글상자 4"/>
          <p:cNvSpPr txBox="1"/>
          <p:nvPr/>
        </p:nvSpPr>
        <p:spPr>
          <a:xfrm>
            <a:off x="3699755" y="103347"/>
            <a:ext cx="8492245" cy="1485582"/>
          </a:xfrm>
          <a:prstGeom prst="rect">
            <a:avLst/>
          </a:prstGeom>
        </p:spPr>
        <p:style>
          <a:lnRef idx="2">
            <a:schemeClr val="lt1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300" b="1"/>
              <a:t>*L1) such : </a:t>
            </a:r>
            <a:r>
              <a:rPr lang="ko-KR" altLang="en-US" sz="2300" b="1"/>
              <a:t>그러한</a:t>
            </a:r>
            <a:r>
              <a:rPr lang="en-US" altLang="ko-KR" sz="2300" b="1"/>
              <a:t> </a:t>
            </a:r>
            <a:r>
              <a:rPr lang="ko-KR" altLang="en-US" sz="2300" b="1"/>
              <a:t>것</a:t>
            </a:r>
            <a:r>
              <a:rPr lang="en-US" altLang="ko-KR" sz="2300" b="1"/>
              <a:t>(</a:t>
            </a:r>
            <a:r>
              <a:rPr lang="ko-KR" altLang="en-US" sz="2300" b="1"/>
              <a:t>품사</a:t>
            </a:r>
            <a:r>
              <a:rPr lang="en-US" altLang="ko-KR" sz="2300" b="1"/>
              <a:t>: </a:t>
            </a:r>
            <a:r>
              <a:rPr lang="ko-KR" altLang="en-US" sz="2300" b="1"/>
              <a:t>대명사</a:t>
            </a:r>
            <a:r>
              <a:rPr lang="en-US" altLang="ko-KR" sz="2300" b="1"/>
              <a:t>)  *L3) work of art: </a:t>
            </a:r>
            <a:r>
              <a:rPr lang="ko-KR" altLang="en-US" sz="2300" b="1"/>
              <a:t>예술작품  </a:t>
            </a:r>
          </a:p>
          <a:p>
            <a:pPr lvl="0">
              <a:defRPr/>
            </a:pPr>
            <a:r>
              <a:rPr lang="en-US" altLang="ko-KR" sz="2300" b="1"/>
              <a:t>*L4) practice: </a:t>
            </a:r>
            <a:r>
              <a:rPr lang="ko-KR" altLang="en-US" sz="2300" b="1"/>
              <a:t>실험</a:t>
            </a:r>
            <a:r>
              <a:rPr lang="en-US" altLang="ko-KR" sz="2300" b="1"/>
              <a:t>(</a:t>
            </a:r>
            <a:r>
              <a:rPr lang="ko-KR" altLang="en-US" sz="2300" b="1"/>
              <a:t>실습</a:t>
            </a:r>
            <a:r>
              <a:rPr lang="en-US" altLang="ko-KR" sz="2300" b="1"/>
              <a:t>)/</a:t>
            </a:r>
            <a:r>
              <a:rPr lang="ko-KR" altLang="en-US" sz="2300" b="1"/>
              <a:t>관행</a:t>
            </a:r>
            <a:r>
              <a:rPr lang="en-US" altLang="ko-KR" sz="2300" b="1"/>
              <a:t>/</a:t>
            </a:r>
            <a:r>
              <a:rPr lang="ko-KR" altLang="en-US" sz="2300" b="1"/>
              <a:t>연습</a:t>
            </a:r>
            <a:r>
              <a:rPr lang="en-US" altLang="ko-KR" sz="2300" b="1"/>
              <a:t>, *mind : </a:t>
            </a:r>
            <a:r>
              <a:rPr lang="ko-KR" altLang="en-US" sz="2300" b="1"/>
              <a:t>정신</a:t>
            </a:r>
          </a:p>
          <a:p>
            <a:pPr lvl="0">
              <a:defRPr/>
            </a:pPr>
            <a:r>
              <a:rPr lang="en-US" altLang="ko-KR" sz="2300" b="1"/>
              <a:t>*L8) be subject to  (</a:t>
            </a:r>
            <a:r>
              <a:rPr lang="ko-KR" altLang="en-US" sz="2300" b="1"/>
              <a:t>동</a:t>
            </a:r>
            <a:r>
              <a:rPr lang="en-US" altLang="ko-KR" sz="2300" b="1"/>
              <a:t>)</a:t>
            </a:r>
            <a:r>
              <a:rPr lang="ko-KR" altLang="en-US" sz="2300" b="1"/>
              <a:t>명사</a:t>
            </a:r>
            <a:r>
              <a:rPr lang="en-US" altLang="ko-KR" sz="2300" b="1"/>
              <a:t> :~</a:t>
            </a:r>
            <a:r>
              <a:rPr lang="ko-KR" altLang="en-US" sz="2300" b="1"/>
              <a:t>해야 한다</a:t>
            </a:r>
          </a:p>
          <a:p>
            <a:pPr lvl="0">
              <a:defRPr/>
            </a:pPr>
            <a:r>
              <a:rPr lang="en-US" altLang="ko-KR" sz="2300" b="1"/>
              <a:t>*L11) profession: </a:t>
            </a:r>
            <a:r>
              <a:rPr lang="ko-KR" altLang="en-US" sz="2300" b="1"/>
              <a:t>직업군     </a:t>
            </a:r>
            <a:r>
              <a:rPr lang="en-US" altLang="ko-KR" sz="2300" b="1"/>
              <a:t>*L12) unrealized: </a:t>
            </a:r>
            <a:r>
              <a:rPr lang="ko-KR" altLang="en-US" sz="2300" b="1"/>
              <a:t>실현되지 않은</a:t>
            </a:r>
            <a:r>
              <a:rPr lang="en-US" altLang="ko-KR" sz="2300" b="1"/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713570" y="5150080"/>
            <a:ext cx="9478429" cy="63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“easy, difficult, hard, possible, impossible…</a:t>
            </a:r>
            <a:r>
              <a:rPr lang="ko-KR" altLang="en-US" b="1">
                <a:solidFill>
                  <a:srgbClr val="FF0000"/>
                </a:solidFill>
              </a:rPr>
              <a:t>등 쉽고 어려움</a:t>
            </a:r>
            <a:r>
              <a:rPr lang="en-US" altLang="ko-KR" b="1">
                <a:solidFill>
                  <a:srgbClr val="FF0000"/>
                </a:solidFill>
              </a:rPr>
              <a:t>, </a:t>
            </a:r>
            <a:r>
              <a:rPr lang="ko-KR" altLang="en-US" b="1">
                <a:solidFill>
                  <a:srgbClr val="FF0000"/>
                </a:solidFill>
              </a:rPr>
              <a:t>가능함</a:t>
            </a:r>
            <a:r>
              <a:rPr lang="en-US" altLang="ko-KR" b="1">
                <a:solidFill>
                  <a:srgbClr val="FF0000"/>
                </a:solidFill>
              </a:rPr>
              <a:t>/</a:t>
            </a:r>
            <a:r>
              <a:rPr lang="ko-KR" altLang="en-US" b="1">
                <a:solidFill>
                  <a:srgbClr val="FF0000"/>
                </a:solidFill>
              </a:rPr>
              <a:t>불가능함 의미 관련 형용사</a:t>
            </a:r>
            <a:r>
              <a:rPr lang="en-US" altLang="ko-KR" b="1">
                <a:solidFill>
                  <a:srgbClr val="FF0000"/>
                </a:solidFill>
              </a:rPr>
              <a:t>”</a:t>
            </a:r>
          </a:p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 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90786" y="3575687"/>
            <a:ext cx="2649705" cy="394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rgbClr val="00B050"/>
                </a:solidFill>
              </a:rPr>
              <a:t>*in freedom: </a:t>
            </a:r>
            <a:r>
              <a:rPr lang="ko-KR" altLang="en-US" sz="2000" b="1">
                <a:solidFill>
                  <a:srgbClr val="00B050"/>
                </a:solidFill>
              </a:rPr>
              <a:t>자유롭게</a:t>
            </a:r>
            <a:endParaRPr lang="en-US" altLang="ko-KR" sz="2000" b="1">
              <a:solidFill>
                <a:srgbClr val="00B050"/>
              </a:solidFill>
            </a:endParaRPr>
          </a:p>
        </p:txBody>
      </p:sp>
      <p:cxnSp>
        <p:nvCxnSpPr>
          <p:cNvPr id="15" name="화살표 14"/>
          <p:cNvCxnSpPr/>
          <p:nvPr/>
        </p:nvCxnSpPr>
        <p:spPr>
          <a:xfrm rot="16200000" flipH="1">
            <a:off x="5523212" y="4886327"/>
            <a:ext cx="315838" cy="0"/>
          </a:xfrm>
          <a:prstGeom prst="straightConnector1">
            <a:avLst/>
          </a:prstGeom>
          <a:ln>
            <a:solidFill>
              <a:srgbClr val="FF0000"/>
            </a:solidFill>
            <a:headEnd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16" name="가로 글상자 15"/>
          <p:cNvSpPr txBox="1"/>
          <p:nvPr/>
        </p:nvSpPr>
        <p:spPr>
          <a:xfrm>
            <a:off x="2295621" y="6527030"/>
            <a:ext cx="3096874" cy="367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64935" y="5969683"/>
            <a:ext cx="4720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008000"/>
                </a:solidFill>
              </a:rPr>
              <a:t>예</a:t>
            </a:r>
            <a:r>
              <a:rPr lang="en-US" altLang="ko-KR" b="1">
                <a:solidFill>
                  <a:srgbClr val="008000"/>
                </a:solidFill>
              </a:rPr>
              <a:t>:</a:t>
            </a:r>
            <a:r>
              <a:rPr lang="ko-KR" altLang="en-US" b="1">
                <a:solidFill>
                  <a:srgbClr val="008000"/>
                </a:solidFill>
              </a:rPr>
              <a:t> </a:t>
            </a:r>
            <a:r>
              <a:rPr lang="en-US" altLang="ko-KR" b="1">
                <a:solidFill>
                  <a:srgbClr val="008000"/>
                </a:solidFill>
              </a:rPr>
              <a:t>important, necessary, essential </a:t>
            </a:r>
            <a:r>
              <a:rPr lang="ko-KR" altLang="en-US" b="1">
                <a:solidFill>
                  <a:srgbClr val="008000"/>
                </a:solidFill>
              </a:rPr>
              <a:t>등</a:t>
            </a:r>
          </a:p>
          <a:p>
            <a:pPr lvl="0">
              <a:defRPr/>
            </a:pPr>
            <a:r>
              <a:rPr lang="ko-KR" altLang="en-US" b="1">
                <a:solidFill>
                  <a:srgbClr val="008000"/>
                </a:solidFill>
              </a:rPr>
              <a:t> </a:t>
            </a:r>
            <a:endParaRPr lang="en-US" altLang="ko-KR" b="1">
              <a:solidFill>
                <a:srgbClr val="008000"/>
              </a:solidFill>
            </a:endParaRPr>
          </a:p>
        </p:txBody>
      </p:sp>
      <p:cxnSp>
        <p:nvCxnSpPr>
          <p:cNvPr id="18" name="화살표 17"/>
          <p:cNvCxnSpPr>
            <a:endCxn id="17" idx="1"/>
          </p:cNvCxnSpPr>
          <p:nvPr/>
        </p:nvCxnSpPr>
        <p:spPr>
          <a:xfrm flipV="1">
            <a:off x="4070163" y="6292848"/>
            <a:ext cx="894772" cy="138651"/>
          </a:xfrm>
          <a:prstGeom prst="straightConnector1">
            <a:avLst/>
          </a:prstGeom>
          <a:ln>
            <a:solidFill>
              <a:srgbClr val="008000"/>
            </a:solidFill>
            <a:headEnd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8014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이전 챕터 </a:t>
            </a:r>
            <a:r>
              <a:rPr lang="en-US" altLang="ko-KR"/>
              <a:t>03</a:t>
            </a:r>
            <a:r>
              <a:rPr lang="ko-KR" altLang="en-US"/>
              <a:t>강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417638"/>
            <a:ext cx="10972798" cy="5122237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defRPr/>
            </a:pPr>
            <a:r>
              <a:rPr lang="en-US" altLang="ko-KR"/>
              <a:t>22p L6) “~ </a:t>
            </a:r>
            <a:r>
              <a:rPr lang="en-US" altLang="ko-KR" u="sng"/>
              <a:t>its</a:t>
            </a:r>
            <a:r>
              <a:rPr lang="en-US" altLang="ko-KR"/>
              <a:t> value.”--&gt; </a:t>
            </a:r>
            <a:r>
              <a:rPr lang="ko-KR" altLang="en-US"/>
              <a:t>밑줄 친 </a:t>
            </a:r>
            <a:r>
              <a:rPr lang="en-US" altLang="ko-KR"/>
              <a:t>its </a:t>
            </a:r>
            <a:r>
              <a:rPr lang="ko-KR" altLang="en-US"/>
              <a:t>가 지칭하는 것</a:t>
            </a:r>
          </a:p>
          <a:p>
            <a:pPr marL="0" lvl="0" indent="0">
              <a:buNone/>
              <a:defRPr/>
            </a:pPr>
            <a:r>
              <a:rPr lang="en-US" altLang="ko-KR" sz="3100"/>
              <a:t>=</a:t>
            </a:r>
            <a:r>
              <a:rPr lang="ko-KR" altLang="en-US" sz="3100"/>
              <a:t>두 가지로 해석 가능</a:t>
            </a:r>
            <a:r>
              <a:rPr lang="en-US" altLang="ko-KR" sz="3100"/>
              <a:t>(</a:t>
            </a:r>
            <a:r>
              <a:rPr lang="en-US" altLang="ko-KR" sz="3100" b="1">
                <a:solidFill>
                  <a:srgbClr val="0000FF"/>
                </a:solidFill>
              </a:rPr>
              <a:t>but </a:t>
            </a:r>
            <a:r>
              <a:rPr lang="ko-KR" altLang="en-US" sz="3100" b="1">
                <a:solidFill>
                  <a:srgbClr val="0000FF"/>
                </a:solidFill>
              </a:rPr>
              <a:t>해석 </a:t>
            </a:r>
            <a:r>
              <a:rPr lang="en-US" altLang="ko-KR" sz="3100" b="1">
                <a:solidFill>
                  <a:srgbClr val="0000FF"/>
                </a:solidFill>
              </a:rPr>
              <a:t>1</a:t>
            </a:r>
            <a:r>
              <a:rPr lang="ko-KR" altLang="en-US" sz="3100" b="1">
                <a:solidFill>
                  <a:srgbClr val="0000FF"/>
                </a:solidFill>
              </a:rPr>
              <a:t>이 문장 구조상 더 적합한 해석</a:t>
            </a:r>
            <a:r>
              <a:rPr lang="en-US" altLang="ko-KR" sz="3100"/>
              <a:t>)</a:t>
            </a:r>
          </a:p>
          <a:p>
            <a:pPr marL="0" lvl="0" indent="0">
              <a:buNone/>
              <a:defRPr/>
            </a:pPr>
            <a:r>
              <a:rPr lang="ko-KR" altLang="en-US" b="1">
                <a:solidFill>
                  <a:srgbClr val="0000FF"/>
                </a:solidFill>
              </a:rPr>
              <a:t>해석</a:t>
            </a:r>
            <a:r>
              <a:rPr lang="en-US" altLang="ko-KR" b="1">
                <a:solidFill>
                  <a:srgbClr val="0000FF"/>
                </a:solidFill>
              </a:rPr>
              <a:t>1.</a:t>
            </a:r>
            <a:r>
              <a:rPr lang="ko-KR" altLang="en-US" b="1">
                <a:solidFill>
                  <a:srgbClr val="0000FF"/>
                </a:solidFill>
              </a:rPr>
              <a:t> </a:t>
            </a:r>
            <a:r>
              <a:rPr lang="en-US" altLang="ko-KR" b="1">
                <a:solidFill>
                  <a:srgbClr val="0000FF"/>
                </a:solidFill>
              </a:rPr>
              <a:t>reading</a:t>
            </a:r>
            <a:r>
              <a:rPr lang="en-US" altLang="ko-KR"/>
              <a:t> </a:t>
            </a:r>
          </a:p>
          <a:p>
            <a:pPr marL="0" lvl="0" indent="0">
              <a:buNone/>
              <a:defRPr/>
            </a:pPr>
            <a:r>
              <a:rPr lang="ko-KR" altLang="en-US"/>
              <a:t>해석</a:t>
            </a: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the experience reading offered</a:t>
            </a:r>
          </a:p>
          <a:p>
            <a:pPr marL="0" lvl="0" indent="0">
              <a:buNone/>
              <a:defRPr/>
            </a:pPr>
            <a:endParaRPr lang="en-US" altLang="ko-KR"/>
          </a:p>
          <a:p>
            <a:pPr marL="342900" lvl="0" indent="-342900">
              <a:defRPr/>
            </a:pPr>
            <a:r>
              <a:rPr lang="en-US" altLang="ko-KR"/>
              <a:t>22p L2) “the competition [reading /faces]”</a:t>
            </a:r>
          </a:p>
          <a:p>
            <a:pPr marL="0" lvl="0" indent="0">
              <a:buNone/>
              <a:defRPr/>
            </a:pPr>
            <a:r>
              <a:rPr lang="en-US" altLang="ko-KR" sz="2594"/>
              <a:t>-=”[</a:t>
            </a:r>
            <a:r>
              <a:rPr lang="ko-KR" altLang="en-US" sz="2594"/>
              <a:t>독서가 직면한</a:t>
            </a:r>
            <a:r>
              <a:rPr lang="en-US" altLang="ko-KR" sz="2594"/>
              <a:t>]</a:t>
            </a:r>
            <a:r>
              <a:rPr lang="ko-KR" altLang="en-US" sz="2594"/>
              <a:t> </a:t>
            </a:r>
            <a:r>
              <a:rPr lang="ko-KR" altLang="en-US" sz="2594" u="sng"/>
              <a:t>경쟁</a:t>
            </a:r>
            <a:r>
              <a:rPr lang="en-US" altLang="ko-KR" sz="2594" u="sng"/>
              <a:t>(</a:t>
            </a:r>
            <a:r>
              <a:rPr lang="ko-KR" altLang="en-US" sz="2594" u="sng"/>
              <a:t>학생들이 선호하는 정도</a:t>
            </a:r>
            <a:r>
              <a:rPr lang="en-US" altLang="ko-KR" sz="2594" u="sng"/>
              <a:t>)</a:t>
            </a:r>
            <a:r>
              <a:rPr lang="en-US" altLang="ko-KR" sz="2594"/>
              <a:t>”</a:t>
            </a:r>
          </a:p>
          <a:p>
            <a:pPr marL="0" lvl="0" indent="0">
              <a:buNone/>
              <a:defRPr/>
            </a:pPr>
            <a:r>
              <a:rPr lang="en-US" altLang="ko-KR" sz="2594"/>
              <a:t>--&gt;1980</a:t>
            </a:r>
            <a:r>
              <a:rPr lang="ko-KR" altLang="en-US" sz="2594"/>
              <a:t>년대까지는 </a:t>
            </a:r>
            <a:r>
              <a:rPr lang="en-US" altLang="ko-KR" sz="2594"/>
              <a:t>TV(</a:t>
            </a:r>
            <a:r>
              <a:rPr lang="ko-KR" altLang="en-US" sz="2594"/>
              <a:t>바로 다음 문장에서 제시</a:t>
            </a:r>
            <a:r>
              <a:rPr lang="en-US" altLang="ko-KR" sz="2594"/>
              <a:t>),</a:t>
            </a:r>
            <a:r>
              <a:rPr lang="ko-KR" altLang="en-US" sz="2594"/>
              <a:t> </a:t>
            </a:r>
          </a:p>
          <a:p>
            <a:pPr marL="0" lvl="0" indent="0">
              <a:buNone/>
              <a:defRPr/>
            </a:pPr>
            <a:r>
              <a:rPr lang="ko-KR" altLang="en-US" sz="2594"/>
              <a:t>     오늘날은 </a:t>
            </a:r>
            <a:r>
              <a:rPr lang="en-US" altLang="ko-KR" sz="2594"/>
              <a:t>movie(L7) </a:t>
            </a:r>
            <a:r>
              <a:rPr lang="ko-KR" altLang="en-US" sz="2594"/>
              <a:t>또는 </a:t>
            </a:r>
            <a:r>
              <a:rPr lang="en-US" altLang="ko-KR" sz="2594"/>
              <a:t>Internet(L8)</a:t>
            </a:r>
            <a:endParaRPr lang="ko-KR" altLang="en-US" sz="2594"/>
          </a:p>
          <a:p>
            <a:pPr marL="0" lvl="0" indent="0">
              <a:buNone/>
              <a:defRPr/>
            </a:pPr>
            <a:endParaRPr lang="en-US" altLang="ko-KR" sz="2594"/>
          </a:p>
          <a:p>
            <a:pPr lvl="0">
              <a:defRPr/>
            </a:pPr>
            <a:r>
              <a:rPr lang="en-US" altLang="ko-KR"/>
              <a:t>23p </a:t>
            </a:r>
            <a:r>
              <a:rPr lang="ko-KR" altLang="en-US"/>
              <a:t> </a:t>
            </a:r>
            <a:r>
              <a:rPr lang="en-US" altLang="ko-KR"/>
              <a:t>L9) “</a:t>
            </a:r>
            <a:r>
              <a:rPr lang="en-US" altLang="ko-KR" b="1" u="sng">
                <a:solidFill>
                  <a:schemeClr val="accent6"/>
                </a:solidFill>
              </a:rPr>
              <a:t>its</a:t>
            </a:r>
            <a:r>
              <a:rPr lang="en-US" altLang="ko-KR"/>
              <a:t> purpose”</a:t>
            </a:r>
            <a:r>
              <a:rPr lang="ko-KR" altLang="en-US"/>
              <a:t> </a:t>
            </a:r>
            <a:r>
              <a:rPr lang="en-US" altLang="ko-KR"/>
              <a:t>=”the purpose of </a:t>
            </a:r>
            <a:r>
              <a:rPr lang="en-US" altLang="ko-KR" b="1" u="sng">
                <a:solidFill>
                  <a:schemeClr val="accent6"/>
                </a:solidFill>
              </a:rPr>
              <a:t>cooking</a:t>
            </a:r>
            <a:r>
              <a:rPr lang="en-US" altLang="ko-KR"/>
              <a:t>”</a:t>
            </a:r>
          </a:p>
          <a:p>
            <a:pPr marL="0" lvl="0" indent="0"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65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 </a:t>
            </a:r>
            <a:r>
              <a:rPr lang="ko-KR" altLang="en-US" dirty="0"/>
              <a:t>형용사 </a:t>
            </a:r>
            <a:r>
              <a:rPr lang="en-US" altLang="ko-KR" dirty="0"/>
              <a:t>that </a:t>
            </a:r>
            <a:r>
              <a:rPr lang="ko-KR" altLang="en-US" dirty="0"/>
              <a:t>주어</a:t>
            </a:r>
            <a:r>
              <a:rPr lang="en-US" altLang="ko-KR" dirty="0"/>
              <a:t>+ can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995333"/>
          </a:xfrm>
        </p:spPr>
        <p:txBody>
          <a:bodyPr/>
          <a:lstStyle/>
          <a:p>
            <a:pPr lvl="0">
              <a:lnSpc>
                <a:spcPct val="150000"/>
              </a:lnSpc>
              <a:defRPr/>
            </a:pPr>
            <a:endParaRPr lang="en-US" altLang="ko-KR"/>
          </a:p>
          <a:p>
            <a:pPr lvl="0">
              <a:lnSpc>
                <a:spcPct val="150000"/>
              </a:lnSpc>
              <a:defRPr/>
            </a:pPr>
            <a:r>
              <a:rPr lang="en-US" altLang="ko-KR"/>
              <a:t>L10) “Censorship should not become [ </a:t>
            </a:r>
            <a:r>
              <a:rPr lang="en-US" altLang="ko-KR" b="1" u="sng">
                <a:solidFill>
                  <a:schemeClr val="accent2"/>
                </a:solidFill>
              </a:rPr>
              <a:t>so</a:t>
            </a:r>
            <a:r>
              <a:rPr lang="en-US" altLang="ko-KR" u="sng"/>
              <a:t> powerful </a:t>
            </a:r>
            <a:r>
              <a:rPr lang="en-US" altLang="ko-KR" b="1" u="sng">
                <a:solidFill>
                  <a:schemeClr val="accent2"/>
                </a:solidFill>
              </a:rPr>
              <a:t>as to </a:t>
            </a:r>
            <a:r>
              <a:rPr lang="en-US" altLang="ko-KR"/>
              <a:t>inhibit or prevent  the exercise of~] , or</a:t>
            </a:r>
            <a:r>
              <a:rPr lang="ko-KR" altLang="en-US"/>
              <a:t>  </a:t>
            </a:r>
            <a:r>
              <a:rPr lang="en-US" altLang="ko-KR"/>
              <a:t>[ </a:t>
            </a:r>
            <a:r>
              <a:rPr lang="en-US" altLang="ko-KR" b="1" u="sng">
                <a:solidFill>
                  <a:schemeClr val="accent2"/>
                </a:solidFill>
              </a:rPr>
              <a:t>so </a:t>
            </a:r>
            <a:r>
              <a:rPr lang="en-US" altLang="ko-KR" u="sng"/>
              <a:t>invasive </a:t>
            </a:r>
            <a:r>
              <a:rPr lang="en-US" altLang="ko-KR" b="1" u="sng">
                <a:solidFill>
                  <a:schemeClr val="accent2"/>
                </a:solidFill>
              </a:rPr>
              <a:t>that</a:t>
            </a:r>
            <a:r>
              <a:rPr lang="en-US" altLang="ko-KR" u="sng"/>
              <a:t> </a:t>
            </a:r>
            <a:r>
              <a:rPr lang="en-US" altLang="ko-KR"/>
              <a:t>the </a:t>
            </a:r>
            <a:r>
              <a:rPr lang="en-US" altLang="ko-KR" b="1" u="sng">
                <a:solidFill>
                  <a:schemeClr val="accent6"/>
                </a:solidFill>
              </a:rPr>
              <a:t>contribution</a:t>
            </a:r>
            <a:r>
              <a:rPr lang="en-US" altLang="ko-KR"/>
              <a:t> of writers and artists </a:t>
            </a:r>
            <a:r>
              <a:rPr lang="en-US" altLang="ko-KR" b="1" u="sng">
                <a:solidFill>
                  <a:schemeClr val="accent6"/>
                </a:solidFill>
              </a:rPr>
              <a:t>to society </a:t>
            </a:r>
            <a:r>
              <a:rPr lang="en-US" altLang="ko-KR"/>
              <a:t>remains</a:t>
            </a: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altLang="ko-KR"/>
              <a:t>    unrealized ] .</a:t>
            </a:r>
          </a:p>
          <a:p>
            <a:pPr marL="0" lvl="0" indent="0">
              <a:lnSpc>
                <a:spcPct val="150000"/>
              </a:lnSpc>
              <a:buNone/>
              <a:defRPr/>
            </a:pPr>
            <a:endParaRPr lang="en-US" altLang="ko-KR"/>
          </a:p>
          <a:p>
            <a:pPr marL="0" lvl="0" indent="0">
              <a:lnSpc>
                <a:spcPct val="150000"/>
              </a:lnSpc>
              <a:buNone/>
              <a:defRPr/>
            </a:pPr>
            <a:endParaRPr lang="en-US" altLang="ko-KR"/>
          </a:p>
          <a:p>
            <a:pPr marL="0" lvl="0" indent="0">
              <a:lnSpc>
                <a:spcPct val="150000"/>
              </a:lnSpc>
              <a:buNone/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97133" y="5026758"/>
            <a:ext cx="517313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accent2"/>
                </a:solidFill>
              </a:rPr>
              <a:t>*so  </a:t>
            </a:r>
            <a:r>
              <a:rPr lang="ko-KR" altLang="en-US" sz="2400" b="1">
                <a:solidFill>
                  <a:schemeClr val="accent2"/>
                </a:solidFill>
              </a:rPr>
              <a:t>형용사 </a:t>
            </a:r>
            <a:r>
              <a:rPr lang="en-US" altLang="ko-KR" sz="2400" b="1">
                <a:solidFill>
                  <a:schemeClr val="accent2"/>
                </a:solidFill>
              </a:rPr>
              <a:t>that… : </a:t>
            </a:r>
            <a:r>
              <a:rPr lang="ko-KR" altLang="en-US" sz="2400" b="1">
                <a:solidFill>
                  <a:schemeClr val="accent2"/>
                </a:solidFill>
              </a:rPr>
              <a:t>매우 </a:t>
            </a:r>
            <a:r>
              <a:rPr lang="en-US" altLang="ko-KR" sz="2400" b="1">
                <a:solidFill>
                  <a:schemeClr val="accent2"/>
                </a:solidFill>
              </a:rPr>
              <a:t>~ </a:t>
            </a:r>
            <a:r>
              <a:rPr lang="ko-KR" altLang="en-US" sz="2400" b="1">
                <a:solidFill>
                  <a:schemeClr val="accent2"/>
                </a:solidFill>
              </a:rPr>
              <a:t>해서 </a:t>
            </a:r>
            <a:r>
              <a:rPr lang="en-US" altLang="ko-KR" sz="2400" b="1">
                <a:solidFill>
                  <a:schemeClr val="accent2"/>
                </a:solidFill>
              </a:rPr>
              <a:t>…</a:t>
            </a:r>
            <a:r>
              <a:rPr lang="ko-KR" altLang="en-US" sz="2400" b="1">
                <a:solidFill>
                  <a:schemeClr val="accent2"/>
                </a:solidFill>
              </a:rPr>
              <a:t>하다</a:t>
            </a:r>
          </a:p>
          <a:p>
            <a:pPr lvl="0">
              <a:defRPr/>
            </a:pPr>
            <a:r>
              <a:rPr lang="en-US" altLang="ko-KR" sz="2400" b="1">
                <a:solidFill>
                  <a:schemeClr val="accent2"/>
                </a:solidFill>
              </a:rPr>
              <a:t>=such + a/an + </a:t>
            </a:r>
            <a:r>
              <a:rPr lang="ko-KR" altLang="en-US" sz="2400" b="1">
                <a:solidFill>
                  <a:schemeClr val="accent2"/>
                </a:solidFill>
              </a:rPr>
              <a:t>형 </a:t>
            </a:r>
            <a:r>
              <a:rPr lang="en-US" altLang="ko-KR" sz="2400" b="1">
                <a:solidFill>
                  <a:schemeClr val="accent2"/>
                </a:solidFill>
              </a:rPr>
              <a:t>+ </a:t>
            </a:r>
            <a:r>
              <a:rPr lang="ko-KR" altLang="en-US" sz="2400" b="1">
                <a:solidFill>
                  <a:schemeClr val="accent2"/>
                </a:solidFill>
              </a:rPr>
              <a:t>명 </a:t>
            </a:r>
            <a:r>
              <a:rPr lang="en-US" altLang="ko-KR" sz="2400" b="1">
                <a:solidFill>
                  <a:schemeClr val="accent2"/>
                </a:solidFill>
              </a:rPr>
              <a:t>+ that</a:t>
            </a:r>
            <a:endParaRPr lang="ko-KR" altLang="en-US" sz="2400" b="1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9867" y="1744786"/>
            <a:ext cx="93726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accent2"/>
                </a:solidFill>
              </a:rPr>
              <a:t>*so </a:t>
            </a:r>
            <a:r>
              <a:rPr lang="ko-KR" altLang="en-US" sz="2400" b="1">
                <a:solidFill>
                  <a:schemeClr val="accent2"/>
                </a:solidFill>
              </a:rPr>
              <a:t>형용사 </a:t>
            </a:r>
            <a:r>
              <a:rPr lang="en-US" altLang="ko-KR" sz="2400" b="1">
                <a:solidFill>
                  <a:schemeClr val="accent2"/>
                </a:solidFill>
              </a:rPr>
              <a:t> as to </a:t>
            </a:r>
            <a:r>
              <a:rPr lang="ko-KR" altLang="en-US" sz="2400" b="1">
                <a:solidFill>
                  <a:schemeClr val="accent2"/>
                </a:solidFill>
              </a:rPr>
              <a:t>동</a:t>
            </a:r>
            <a:r>
              <a:rPr lang="en-US" altLang="ko-KR" sz="2400" b="1">
                <a:solidFill>
                  <a:schemeClr val="accent2"/>
                </a:solidFill>
              </a:rPr>
              <a:t>.</a:t>
            </a:r>
            <a:r>
              <a:rPr lang="ko-KR" altLang="en-US" sz="2400" b="1">
                <a:solidFill>
                  <a:schemeClr val="accent2"/>
                </a:solidFill>
              </a:rPr>
              <a:t>원</a:t>
            </a:r>
            <a:r>
              <a:rPr lang="en-US" altLang="ko-KR" sz="2400" b="1">
                <a:solidFill>
                  <a:schemeClr val="accent2"/>
                </a:solidFill>
              </a:rPr>
              <a:t> : …</a:t>
            </a:r>
            <a:r>
              <a:rPr lang="ko-KR" altLang="en-US" sz="2400" b="1">
                <a:solidFill>
                  <a:schemeClr val="accent2"/>
                </a:solidFill>
              </a:rPr>
              <a:t>할</a:t>
            </a:r>
            <a:r>
              <a:rPr lang="en-US" altLang="ko-KR" sz="2400" b="1">
                <a:solidFill>
                  <a:schemeClr val="accent2"/>
                </a:solidFill>
              </a:rPr>
              <a:t> </a:t>
            </a:r>
            <a:r>
              <a:rPr lang="ko-KR" altLang="en-US" sz="2400" b="1">
                <a:solidFill>
                  <a:schemeClr val="accent2"/>
                </a:solidFill>
              </a:rPr>
              <a:t>만큼 너무 </a:t>
            </a:r>
            <a:r>
              <a:rPr lang="en-US" altLang="ko-KR" sz="2400" b="1">
                <a:solidFill>
                  <a:schemeClr val="accent2"/>
                </a:solidFill>
              </a:rPr>
              <a:t> ~</a:t>
            </a:r>
            <a:r>
              <a:rPr lang="ko-KR" altLang="en-US" sz="2400" b="1">
                <a:solidFill>
                  <a:schemeClr val="accent2"/>
                </a:solidFill>
              </a:rPr>
              <a:t>한</a:t>
            </a:r>
            <a:r>
              <a:rPr lang="en-US" altLang="ko-KR" sz="2400" b="1">
                <a:solidFill>
                  <a:schemeClr val="accent2"/>
                </a:solidFill>
              </a:rPr>
              <a:t>=</a:t>
            </a:r>
            <a:r>
              <a:rPr lang="ko-KR" altLang="en-US" sz="2400" b="1">
                <a:solidFill>
                  <a:schemeClr val="accent2"/>
                </a:solidFill>
              </a:rPr>
              <a:t> 형용사 </a:t>
            </a:r>
            <a:r>
              <a:rPr lang="en-US" altLang="ko-KR" sz="2400" b="1">
                <a:solidFill>
                  <a:schemeClr val="accent2"/>
                </a:solidFill>
              </a:rPr>
              <a:t>enough to </a:t>
            </a:r>
            <a:r>
              <a:rPr lang="ko-KR" altLang="en-US" sz="2400" b="1">
                <a:solidFill>
                  <a:schemeClr val="accent2"/>
                </a:solidFill>
              </a:rPr>
              <a:t>동</a:t>
            </a:r>
            <a:r>
              <a:rPr lang="en-US" altLang="ko-KR" sz="2400" b="1">
                <a:solidFill>
                  <a:schemeClr val="accent2"/>
                </a:solidFill>
              </a:rPr>
              <a:t>.</a:t>
            </a:r>
            <a:r>
              <a:rPr lang="ko-KR" altLang="en-US" sz="2400" b="1">
                <a:solidFill>
                  <a:schemeClr val="accent2"/>
                </a:solidFill>
              </a:rPr>
              <a:t>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8245" y="5632754"/>
            <a:ext cx="6197600" cy="4500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accent6"/>
                </a:solidFill>
              </a:rPr>
              <a:t>*contribution to </a:t>
            </a:r>
            <a:r>
              <a:rPr lang="ko-KR" altLang="en-US" sz="2400" b="1">
                <a:solidFill>
                  <a:schemeClr val="accent6"/>
                </a:solidFill>
              </a:rPr>
              <a:t>명사</a:t>
            </a:r>
            <a:r>
              <a:rPr lang="en-US" altLang="ko-KR" sz="2400" b="1">
                <a:solidFill>
                  <a:schemeClr val="accent6"/>
                </a:solidFill>
              </a:rPr>
              <a:t> ~ : ~</a:t>
            </a:r>
            <a:r>
              <a:rPr lang="ko-KR" altLang="en-US" sz="2400" b="1">
                <a:solidFill>
                  <a:schemeClr val="accent6"/>
                </a:solidFill>
              </a:rPr>
              <a:t>에</a:t>
            </a:r>
            <a:r>
              <a:rPr lang="en-US" altLang="ko-KR" sz="2400" b="1">
                <a:solidFill>
                  <a:schemeClr val="accent6"/>
                </a:solidFill>
              </a:rPr>
              <a:t> </a:t>
            </a:r>
            <a:r>
              <a:rPr lang="ko-KR" altLang="en-US" sz="2400" b="1">
                <a:solidFill>
                  <a:schemeClr val="accent6"/>
                </a:solidFill>
              </a:rPr>
              <a:t>대한 기여</a:t>
            </a:r>
            <a:r>
              <a:rPr lang="en-US" altLang="ko-KR" sz="2400" b="1">
                <a:solidFill>
                  <a:schemeClr val="accent6"/>
                </a:solidFill>
              </a:rPr>
              <a:t>/</a:t>
            </a:r>
            <a:r>
              <a:rPr lang="ko-KR" altLang="en-US" sz="2400" b="1">
                <a:solidFill>
                  <a:schemeClr val="accent6"/>
                </a:solidFill>
              </a:rPr>
              <a:t>기부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rot="5400000">
            <a:off x="2705485" y="4973896"/>
            <a:ext cx="919787" cy="16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16200000" flipH="1">
            <a:off x="8190797" y="4426323"/>
            <a:ext cx="95429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9787467" y="2343727"/>
            <a:ext cx="16933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999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197668"/>
            <a:ext cx="10972798" cy="1143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31p </a:t>
            </a:r>
            <a:r>
              <a:rPr lang="ko-KR" altLang="en-US"/>
              <a:t>어휘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66018"/>
            <a:ext cx="10972798" cy="4525963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altLang="ko-KR" sz="2800"/>
              <a:t>contribution:</a:t>
            </a:r>
            <a:r>
              <a:rPr lang="ko-KR" altLang="en-US" sz="2800"/>
              <a:t>기여</a:t>
            </a:r>
            <a:r>
              <a:rPr lang="en-US" altLang="ko-KR" sz="2800"/>
              <a:t>/</a:t>
            </a:r>
            <a:r>
              <a:rPr lang="ko-KR" altLang="en-US" sz="2800"/>
              <a:t>기부</a:t>
            </a:r>
            <a:r>
              <a:rPr lang="en-US" altLang="ko-KR" sz="2800"/>
              <a:t> (=donation)/</a:t>
            </a:r>
            <a:r>
              <a:rPr lang="ko-KR" altLang="en-US" sz="2800"/>
              <a:t>원인제공</a:t>
            </a:r>
            <a:r>
              <a:rPr lang="en-US" altLang="ko-KR" sz="2800"/>
              <a:t>/</a:t>
            </a:r>
            <a:r>
              <a:rPr lang="ko-KR" altLang="en-US" sz="2800"/>
              <a:t>이바지</a:t>
            </a:r>
          </a:p>
          <a:p>
            <a:pPr marL="0" lvl="0" indent="0">
              <a:buNone/>
              <a:defRPr/>
            </a:pPr>
            <a:r>
              <a:rPr lang="en-US" altLang="ko-KR" sz="2800"/>
              <a:t>    contribution</a:t>
            </a:r>
            <a:r>
              <a:rPr lang="en-US" altLang="ko-KR" sz="2800" b="1" u="sng">
                <a:solidFill>
                  <a:srgbClr val="00B050"/>
                </a:solidFill>
              </a:rPr>
              <a:t>s </a:t>
            </a:r>
            <a:r>
              <a:rPr lang="en-US" altLang="ko-KR" sz="2800"/>
              <a:t>: </a:t>
            </a:r>
            <a:r>
              <a:rPr lang="ko-KR" altLang="en-US" sz="2800"/>
              <a:t>기부금</a:t>
            </a:r>
            <a:r>
              <a:rPr lang="en-US" altLang="ko-KR" sz="2800"/>
              <a:t>/</a:t>
            </a:r>
            <a:r>
              <a:rPr lang="ko-KR" altLang="en-US" sz="2800"/>
              <a:t>기부물품</a:t>
            </a:r>
          </a:p>
          <a:p>
            <a:pPr marL="0" lvl="0" indent="0">
              <a:buNone/>
              <a:defRPr/>
            </a:pPr>
            <a:r>
              <a:rPr lang="en-US" altLang="ko-KR" sz="2800"/>
              <a:t>    distribution:</a:t>
            </a:r>
          </a:p>
          <a:p>
            <a:pPr marL="0" lvl="0" indent="0">
              <a:buNone/>
              <a:defRPr/>
            </a:pPr>
            <a:endParaRPr lang="en-US" altLang="ko-KR" sz="2800"/>
          </a:p>
          <a:p>
            <a:pPr lvl="0">
              <a:defRPr/>
            </a:pPr>
            <a:r>
              <a:rPr lang="en-US" altLang="ko-KR" sz="2800"/>
              <a:t>literary    cf)literature: </a:t>
            </a:r>
          </a:p>
          <a:p>
            <a:pPr lvl="0">
              <a:defRPr/>
            </a:pPr>
            <a:r>
              <a:rPr lang="en-US" altLang="ko-KR" sz="2800"/>
              <a:t>literal:              cf)literally: </a:t>
            </a:r>
          </a:p>
          <a:p>
            <a:pPr lvl="0">
              <a:defRPr/>
            </a:pPr>
            <a:r>
              <a:rPr lang="en-US" altLang="ko-KR" sz="2800"/>
              <a:t>literate :           </a:t>
            </a:r>
            <a:r>
              <a:rPr lang="en-US" altLang="ko-KR" sz="2800">
                <a:sym typeface="Wingdings"/>
              </a:rPr>
              <a:t>   </a:t>
            </a:r>
          </a:p>
          <a:p>
            <a:pPr lvl="0">
              <a:defRPr/>
            </a:pPr>
            <a:endParaRPr lang="en-US" altLang="ko-KR" sz="2800">
              <a:sym typeface="Wingdings"/>
            </a:endParaRPr>
          </a:p>
          <a:p>
            <a:pPr lvl="0">
              <a:defRPr/>
            </a:pPr>
            <a:r>
              <a:rPr lang="en-US" altLang="ko-KR" sz="2800">
                <a:sym typeface="Wingdings"/>
              </a:rPr>
              <a:t>inhibit </a:t>
            </a:r>
          </a:p>
          <a:p>
            <a:pPr lvl="0">
              <a:defRPr/>
            </a:pPr>
            <a:r>
              <a:rPr lang="en-US" altLang="ko-KR" sz="2800">
                <a:sym typeface="Wingdings"/>
              </a:rPr>
              <a:t>inhabit: </a:t>
            </a:r>
            <a:r>
              <a:rPr lang="ko-KR" altLang="en-US" sz="2800">
                <a:sym typeface="Wingdings"/>
              </a:rPr>
              <a:t>거주하다   </a:t>
            </a:r>
            <a:r>
              <a:rPr lang="en-US" altLang="ko-KR" sz="2800">
                <a:sym typeface="Wingdings"/>
              </a:rPr>
              <a:t>* prohibit: </a:t>
            </a:r>
          </a:p>
          <a:p>
            <a:pPr marL="0" lvl="0" indent="0">
              <a:buNone/>
              <a:defRPr/>
            </a:pPr>
            <a:endParaRPr lang="en-US" altLang="ko-KR" sz="2800"/>
          </a:p>
          <a:p>
            <a:pPr marL="0" lvl="0" indent="0">
              <a:buNone/>
              <a:defRPr/>
            </a:pPr>
            <a:endParaRPr lang="en-US" altLang="ko-KR" sz="2800" b="1" u="sng">
              <a:solidFill>
                <a:srgbClr val="00B050"/>
              </a:solidFill>
            </a:endParaRPr>
          </a:p>
          <a:p>
            <a:pPr lvl="0">
              <a:defRPr/>
            </a:pPr>
            <a:endParaRPr lang="ko-KR" altLang="en-US" sz="2800"/>
          </a:p>
        </p:txBody>
      </p:sp>
      <p:sp>
        <p:nvSpPr>
          <p:cNvPr id="4" name="가로 글상자 4"/>
          <p:cNvSpPr txBox="1"/>
          <p:nvPr/>
        </p:nvSpPr>
        <p:spPr>
          <a:xfrm>
            <a:off x="368212" y="5587375"/>
            <a:ext cx="11455576" cy="906770"/>
          </a:xfrm>
          <a:prstGeom prst="rect">
            <a:avLst/>
          </a:prstGeom>
        </p:spPr>
        <p:style>
          <a:lnRef idx="2">
            <a:schemeClr val="lt1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700" b="1"/>
              <a:t>*L5) at the same time: </a:t>
            </a:r>
            <a:r>
              <a:rPr lang="ko-KR" altLang="en-US" sz="2700" b="1"/>
              <a:t>동시에</a:t>
            </a:r>
            <a:r>
              <a:rPr lang="en-US" altLang="ko-KR" sz="2700" b="1"/>
              <a:t>= all  ___  _______</a:t>
            </a:r>
          </a:p>
          <a:p>
            <a:pPr lvl="0">
              <a:defRPr/>
            </a:pPr>
            <a:r>
              <a:rPr lang="en-US" altLang="ko-KR" sz="2700" b="1"/>
              <a:t>*L9)For this reason: </a:t>
            </a:r>
            <a:r>
              <a:rPr lang="ko-KR" altLang="en-US" sz="2700" b="1"/>
              <a:t>따라서 </a:t>
            </a:r>
            <a:r>
              <a:rPr lang="en-US" altLang="ko-KR" sz="2700" b="1"/>
              <a:t>=c_________/a________/on this(that) account</a:t>
            </a:r>
          </a:p>
        </p:txBody>
      </p:sp>
    </p:spTree>
    <p:extLst>
      <p:ext uri="{BB962C8B-B14F-4D97-AF65-F5344CB8AC3E}">
        <p14:creationId xmlns:p14="http://schemas.microsoft.com/office/powerpoint/2010/main" val="150650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159183"/>
            <a:ext cx="10972798" cy="1143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31p </a:t>
            </a:r>
            <a:r>
              <a:rPr lang="ko-KR" altLang="en-US"/>
              <a:t>어휘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166018"/>
            <a:ext cx="10972798" cy="4525963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altLang="ko-KR" sz="2800"/>
              <a:t>contribution:</a:t>
            </a:r>
            <a:r>
              <a:rPr lang="ko-KR" altLang="en-US" sz="2800"/>
              <a:t>기여</a:t>
            </a:r>
            <a:r>
              <a:rPr lang="en-US" altLang="ko-KR" sz="2800"/>
              <a:t>/</a:t>
            </a:r>
            <a:r>
              <a:rPr lang="ko-KR" altLang="en-US" sz="2800"/>
              <a:t>기부</a:t>
            </a:r>
            <a:r>
              <a:rPr lang="en-US" altLang="ko-KR" sz="2800"/>
              <a:t> (=donation)/</a:t>
            </a:r>
            <a:r>
              <a:rPr lang="ko-KR" altLang="en-US" sz="2800"/>
              <a:t>원인제공</a:t>
            </a:r>
            <a:r>
              <a:rPr lang="en-US" altLang="ko-KR" sz="2800"/>
              <a:t>/</a:t>
            </a:r>
            <a:r>
              <a:rPr lang="ko-KR" altLang="en-US" sz="2800"/>
              <a:t>이바지</a:t>
            </a:r>
          </a:p>
          <a:p>
            <a:pPr marL="0" lvl="0" indent="0">
              <a:buNone/>
              <a:defRPr/>
            </a:pPr>
            <a:r>
              <a:rPr lang="en-US" altLang="ko-KR" sz="2800"/>
              <a:t>    contribution</a:t>
            </a:r>
            <a:r>
              <a:rPr lang="en-US" altLang="ko-KR" sz="2800" b="1" u="sng">
                <a:solidFill>
                  <a:srgbClr val="00B050"/>
                </a:solidFill>
              </a:rPr>
              <a:t>s </a:t>
            </a:r>
            <a:r>
              <a:rPr lang="en-US" altLang="ko-KR" sz="2800"/>
              <a:t>: </a:t>
            </a:r>
            <a:r>
              <a:rPr lang="ko-KR" altLang="en-US" sz="2800"/>
              <a:t>기부금</a:t>
            </a:r>
            <a:r>
              <a:rPr lang="en-US" altLang="ko-KR" sz="2800"/>
              <a:t>/</a:t>
            </a:r>
            <a:r>
              <a:rPr lang="ko-KR" altLang="en-US" sz="2800"/>
              <a:t>기부물품</a:t>
            </a:r>
          </a:p>
          <a:p>
            <a:pPr marL="0" lvl="0" indent="0">
              <a:buNone/>
              <a:defRPr/>
            </a:pPr>
            <a:r>
              <a:rPr lang="en-US" altLang="ko-KR" sz="2800"/>
              <a:t>    distribution: </a:t>
            </a:r>
            <a:r>
              <a:rPr lang="ko-KR" altLang="en-US" sz="2800"/>
              <a:t>분배</a:t>
            </a:r>
            <a:r>
              <a:rPr lang="en-US" altLang="ko-KR" sz="2800"/>
              <a:t>/</a:t>
            </a:r>
            <a:r>
              <a:rPr lang="ko-KR" altLang="en-US" sz="2800"/>
              <a:t>배포</a:t>
            </a:r>
            <a:r>
              <a:rPr lang="en-US" altLang="ko-KR" sz="2800"/>
              <a:t>/</a:t>
            </a:r>
            <a:r>
              <a:rPr lang="ko-KR" altLang="en-US" sz="2800"/>
              <a:t>배급</a:t>
            </a:r>
          </a:p>
          <a:p>
            <a:pPr marL="0" lvl="0" indent="0">
              <a:buNone/>
              <a:defRPr/>
            </a:pPr>
            <a:endParaRPr lang="en-US" altLang="ko-KR" sz="2800"/>
          </a:p>
          <a:p>
            <a:pPr lvl="0">
              <a:defRPr/>
            </a:pPr>
            <a:r>
              <a:rPr lang="en-US" altLang="ko-KR" sz="2800"/>
              <a:t>literary    cf)literature: </a:t>
            </a:r>
            <a:r>
              <a:rPr lang="ko-KR" altLang="en-US" sz="2800"/>
              <a:t>문학</a:t>
            </a:r>
          </a:p>
          <a:p>
            <a:pPr lvl="0">
              <a:defRPr/>
            </a:pPr>
            <a:r>
              <a:rPr lang="en-US" altLang="ko-KR" sz="2800"/>
              <a:t>literal: </a:t>
            </a:r>
            <a:r>
              <a:rPr lang="ko-KR" altLang="en-US" sz="2800"/>
              <a:t>문자 그대로의</a:t>
            </a:r>
            <a:r>
              <a:rPr lang="en-US" altLang="ko-KR" sz="2800"/>
              <a:t>   cf)literally: </a:t>
            </a:r>
            <a:r>
              <a:rPr lang="ko-KR" altLang="en-US" sz="2800"/>
              <a:t>말그대로</a:t>
            </a:r>
            <a:r>
              <a:rPr lang="en-US" altLang="ko-KR" sz="2800"/>
              <a:t>/</a:t>
            </a:r>
            <a:r>
              <a:rPr lang="ko-KR" altLang="en-US" sz="2800"/>
              <a:t>문자 그대로</a:t>
            </a:r>
          </a:p>
          <a:p>
            <a:pPr lvl="0">
              <a:defRPr/>
            </a:pPr>
            <a:r>
              <a:rPr lang="en-US" altLang="ko-KR" sz="2800"/>
              <a:t>literate : </a:t>
            </a:r>
            <a:r>
              <a:rPr lang="ko-KR" altLang="en-US" sz="2800"/>
              <a:t>글을 읽고 쓸 줄 아는</a:t>
            </a:r>
            <a:r>
              <a:rPr lang="en-US" altLang="ko-KR" sz="2800"/>
              <a:t> </a:t>
            </a:r>
            <a:r>
              <a:rPr lang="en-US" altLang="ko-KR" sz="2800">
                <a:sym typeface="Wingdings"/>
              </a:rPr>
              <a:t>   illiterate</a:t>
            </a:r>
            <a:r>
              <a:rPr lang="ko-KR" altLang="en-US" sz="2800">
                <a:sym typeface="Wingdings"/>
              </a:rPr>
              <a:t> </a:t>
            </a:r>
            <a:r>
              <a:rPr lang="en-US" altLang="ko-KR" sz="2800">
                <a:sym typeface="Wingdings"/>
              </a:rPr>
              <a:t>:</a:t>
            </a:r>
            <a:r>
              <a:rPr lang="ko-KR" altLang="en-US" sz="2800">
                <a:sym typeface="Wingdings"/>
              </a:rPr>
              <a:t> 문맹의</a:t>
            </a:r>
            <a:r>
              <a:rPr lang="en-US" altLang="ko-KR" sz="2800">
                <a:sym typeface="Wingdings"/>
              </a:rPr>
              <a:t>,</a:t>
            </a:r>
            <a:r>
              <a:rPr lang="ko-KR" altLang="en-US" sz="2800">
                <a:sym typeface="Wingdings"/>
              </a:rPr>
              <a:t> 읽고 쓸 줄 모르는</a:t>
            </a:r>
          </a:p>
          <a:p>
            <a:pPr lvl="0">
              <a:defRPr/>
            </a:pPr>
            <a:endParaRPr lang="en-US" altLang="ko-KR" sz="2800">
              <a:sym typeface="Wingdings"/>
            </a:endParaRPr>
          </a:p>
          <a:p>
            <a:pPr lvl="0">
              <a:defRPr/>
            </a:pPr>
            <a:r>
              <a:rPr lang="en-US" altLang="ko-KR" sz="2800">
                <a:sym typeface="Wingdings"/>
              </a:rPr>
              <a:t>inhibit </a:t>
            </a:r>
          </a:p>
          <a:p>
            <a:pPr lvl="0">
              <a:defRPr/>
            </a:pPr>
            <a:r>
              <a:rPr lang="en-US" altLang="ko-KR" sz="2800">
                <a:sym typeface="Wingdings"/>
              </a:rPr>
              <a:t>inhabit: </a:t>
            </a:r>
            <a:r>
              <a:rPr lang="ko-KR" altLang="en-US" sz="2800">
                <a:sym typeface="Wingdings"/>
              </a:rPr>
              <a:t>거주하다   </a:t>
            </a:r>
            <a:r>
              <a:rPr lang="en-US" altLang="ko-KR" sz="2800">
                <a:sym typeface="Wingdings"/>
              </a:rPr>
              <a:t>* prohibit: (</a:t>
            </a:r>
            <a:r>
              <a:rPr lang="ko-KR" altLang="en-US" sz="2800">
                <a:sym typeface="Wingdings"/>
              </a:rPr>
              <a:t>외부의 힘을 통해</a:t>
            </a:r>
            <a:r>
              <a:rPr lang="en-US" altLang="ko-KR" sz="2800">
                <a:sym typeface="Wingdings"/>
              </a:rPr>
              <a:t>) </a:t>
            </a:r>
            <a:r>
              <a:rPr lang="ko-KR" altLang="en-US" sz="2800">
                <a:sym typeface="Wingdings"/>
              </a:rPr>
              <a:t>금지하다</a:t>
            </a:r>
          </a:p>
          <a:p>
            <a:pPr marL="0" lvl="0" indent="0">
              <a:buNone/>
              <a:defRPr/>
            </a:pPr>
            <a:endParaRPr lang="en-US" altLang="ko-KR" sz="2800"/>
          </a:p>
          <a:p>
            <a:pPr marL="0" lvl="0" indent="0">
              <a:buNone/>
              <a:defRPr/>
            </a:pPr>
            <a:endParaRPr lang="en-US" altLang="ko-KR" sz="2800" b="1" u="sng">
              <a:solidFill>
                <a:srgbClr val="00B050"/>
              </a:solidFill>
            </a:endParaRPr>
          </a:p>
          <a:p>
            <a:pPr lvl="0">
              <a:defRPr/>
            </a:pPr>
            <a:endParaRPr lang="ko-KR" altLang="en-US" sz="2800"/>
          </a:p>
        </p:txBody>
      </p:sp>
      <p:sp>
        <p:nvSpPr>
          <p:cNvPr id="4" name="가로 글상자 4"/>
          <p:cNvSpPr txBox="1"/>
          <p:nvPr/>
        </p:nvSpPr>
        <p:spPr>
          <a:xfrm>
            <a:off x="368212" y="5691981"/>
            <a:ext cx="11455576" cy="906939"/>
          </a:xfrm>
          <a:prstGeom prst="rect">
            <a:avLst/>
          </a:prstGeom>
        </p:spPr>
        <p:style>
          <a:lnRef idx="2">
            <a:schemeClr val="lt1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700" b="1"/>
              <a:t>*L5) at the same time: </a:t>
            </a:r>
            <a:r>
              <a:rPr lang="ko-KR" altLang="en-US" sz="2700" b="1"/>
              <a:t>동시에</a:t>
            </a:r>
            <a:r>
              <a:rPr lang="en-US" altLang="ko-KR" sz="2700" b="1"/>
              <a:t>= all at once</a:t>
            </a:r>
          </a:p>
          <a:p>
            <a:pPr lvl="0">
              <a:defRPr/>
            </a:pPr>
            <a:r>
              <a:rPr lang="en-US" altLang="ko-KR" sz="2700" b="1"/>
              <a:t>*L9)For this reason: </a:t>
            </a:r>
            <a:r>
              <a:rPr lang="ko-KR" altLang="en-US" sz="2700" b="1"/>
              <a:t>따라서 </a:t>
            </a:r>
            <a:r>
              <a:rPr lang="en-US" altLang="ko-KR" sz="2700" b="1"/>
              <a:t>=consequently/accordingly/on this(that) account</a:t>
            </a:r>
          </a:p>
        </p:txBody>
      </p:sp>
    </p:spTree>
    <p:extLst>
      <p:ext uri="{BB962C8B-B14F-4D97-AF65-F5344CB8AC3E}">
        <p14:creationId xmlns:p14="http://schemas.microsoft.com/office/powerpoint/2010/main" val="4254431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32p 05</a:t>
            </a:r>
            <a:r>
              <a:rPr lang="ko-KR" altLang="en-US" dirty="0"/>
              <a:t>번 지문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5283" y="2592604"/>
            <a:ext cx="11117116" cy="4525963"/>
          </a:xfrm>
        </p:spPr>
        <p:txBody>
          <a:bodyPr>
            <a:normAutofit/>
          </a:bodyPr>
          <a:lstStyle/>
          <a:p>
            <a:pPr lvl="0">
              <a:defRPr/>
            </a:pPr>
            <a:endParaRPr lang="en-US" altLang="ko-KR" sz="2500"/>
          </a:p>
          <a:p>
            <a:pPr lvl="0">
              <a:defRPr/>
            </a:pPr>
            <a:r>
              <a:rPr lang="en-US" altLang="ko-KR" sz="2500"/>
              <a:t>L1) “~suggesting [ that</a:t>
            </a:r>
            <a:r>
              <a:rPr lang="en-US" altLang="ko-KR" sz="2500" u="sng"/>
              <a:t> </a:t>
            </a:r>
            <a:r>
              <a:rPr lang="en-US" altLang="ko-KR" sz="2500" b="1" u="sng">
                <a:solidFill>
                  <a:srgbClr val="0070C0"/>
                </a:solidFill>
              </a:rPr>
              <a:t>you</a:t>
            </a:r>
            <a:r>
              <a:rPr lang="en-US" altLang="ko-KR" sz="2500" u="sng"/>
              <a:t>,</a:t>
            </a:r>
            <a:r>
              <a:rPr lang="en-US" altLang="ko-KR" sz="2500"/>
              <a:t> dear </a:t>
            </a:r>
            <a:r>
              <a:rPr lang="en-US" altLang="ko-KR" sz="2500" b="1" u="sng">
                <a:solidFill>
                  <a:srgbClr val="0070C0"/>
                </a:solidFill>
              </a:rPr>
              <a:t>mom</a:t>
            </a:r>
            <a:r>
              <a:rPr lang="en-US" altLang="ko-KR" sz="2500"/>
              <a:t>, need to follow my lead and become slightly addicted to photography or preserving your memories in scrapbooks].</a:t>
            </a:r>
          </a:p>
          <a:p>
            <a:pPr lvl="0">
              <a:defRPr/>
            </a:pPr>
            <a:endParaRPr lang="en-US" altLang="ko-KR" sz="2500"/>
          </a:p>
          <a:p>
            <a:pPr lvl="0">
              <a:defRPr/>
            </a:pPr>
            <a:r>
              <a:rPr lang="en-US" altLang="ko-KR" sz="2500"/>
              <a:t>L3 “~sugggesting [ that you </a:t>
            </a:r>
            <a:r>
              <a:rPr lang="en-US" altLang="ko-KR" sz="2500" b="1">
                <a:solidFill>
                  <a:schemeClr val="accent4"/>
                </a:solidFill>
              </a:rPr>
              <a:t>(should </a:t>
            </a:r>
            <a:r>
              <a:rPr lang="ko-KR" altLang="en-US" sz="2500" b="1">
                <a:solidFill>
                  <a:schemeClr val="accent4"/>
                </a:solidFill>
              </a:rPr>
              <a:t>생략</a:t>
            </a:r>
            <a:r>
              <a:rPr lang="en-US" altLang="ko-KR" sz="2500" b="1">
                <a:solidFill>
                  <a:schemeClr val="accent4"/>
                </a:solidFill>
              </a:rPr>
              <a:t>) </a:t>
            </a:r>
            <a:r>
              <a:rPr lang="en-US" altLang="ko-KR" sz="2500"/>
              <a:t>take a lot of ~ </a:t>
            </a:r>
          </a:p>
          <a:p>
            <a:pPr marL="0" lvl="0" indent="0">
              <a:buNone/>
              <a:defRPr/>
            </a:pPr>
            <a:r>
              <a:rPr lang="en-US" altLang="ko-KR" sz="2500" b="1">
                <a:solidFill>
                  <a:srgbClr val="00B050"/>
                </a:solidFill>
              </a:rPr>
              <a:t>    </a:t>
            </a:r>
            <a:r>
              <a:rPr lang="en-US" altLang="ko-KR" sz="2500" b="1" u="sng">
                <a:solidFill>
                  <a:srgbClr val="00B050"/>
                </a:solidFill>
              </a:rPr>
              <a:t>1)to document </a:t>
            </a:r>
            <a:r>
              <a:rPr lang="en-US" altLang="ko-KR" sz="2500"/>
              <a:t>their lives </a:t>
            </a:r>
            <a:r>
              <a:rPr lang="en-US" altLang="ko-KR" sz="2500" b="1">
                <a:solidFill>
                  <a:srgbClr val="00B050"/>
                </a:solidFill>
              </a:rPr>
              <a:t>and</a:t>
            </a:r>
            <a:r>
              <a:rPr lang="en-US" altLang="ko-KR" sz="2500"/>
              <a:t> </a:t>
            </a:r>
            <a:r>
              <a:rPr lang="en-US" altLang="ko-KR" sz="2500" b="1" u="sng">
                <a:solidFill>
                  <a:srgbClr val="00B050"/>
                </a:solidFill>
              </a:rPr>
              <a:t>2) (to </a:t>
            </a:r>
            <a:r>
              <a:rPr lang="ko-KR" altLang="en-US" sz="2500" b="1" u="sng">
                <a:solidFill>
                  <a:srgbClr val="00B050"/>
                </a:solidFill>
              </a:rPr>
              <a:t>생략</a:t>
            </a:r>
            <a:r>
              <a:rPr lang="en-US" altLang="ko-KR" sz="2500" b="1" u="sng">
                <a:solidFill>
                  <a:srgbClr val="00B050"/>
                </a:solidFill>
              </a:rPr>
              <a:t>) save </a:t>
            </a:r>
            <a:r>
              <a:rPr lang="en-US" altLang="ko-KR" sz="2500"/>
              <a:t>those memories]. </a:t>
            </a:r>
          </a:p>
          <a:p>
            <a:pPr marL="0" lvl="0" indent="0">
              <a:buNone/>
              <a:defRPr/>
            </a:pPr>
            <a:r>
              <a:rPr lang="en-US" altLang="ko-KR" sz="2500">
                <a:sym typeface="Wingdings"/>
              </a:rPr>
              <a:t></a:t>
            </a:r>
            <a:r>
              <a:rPr lang="ko-KR" altLang="en-US" sz="2500">
                <a:sym typeface="Wingdings"/>
              </a:rPr>
              <a:t>목적격 </a:t>
            </a:r>
            <a:r>
              <a:rPr lang="en-US" altLang="ko-KR" sz="2500">
                <a:sym typeface="Wingdings"/>
              </a:rPr>
              <a:t>to </a:t>
            </a:r>
            <a:r>
              <a:rPr lang="ko-KR" altLang="en-US" sz="2500">
                <a:sym typeface="Wingdings"/>
              </a:rPr>
              <a:t>부정사의 병렬</a:t>
            </a:r>
          </a:p>
          <a:p>
            <a:pPr lvl="0">
              <a:defRPr/>
            </a:pPr>
            <a:r>
              <a:rPr lang="en-US" altLang="ko-KR" sz="2500">
                <a:sym typeface="Wingdings"/>
              </a:rPr>
              <a:t>L7) “. </a:t>
            </a:r>
            <a:r>
              <a:rPr lang="en-US" altLang="ko-KR" sz="2500" b="1" u="sng">
                <a:solidFill>
                  <a:srgbClr val="00B050"/>
                </a:solidFill>
                <a:sym typeface="Wingdings"/>
              </a:rPr>
              <a:t>1) Label </a:t>
            </a:r>
            <a:r>
              <a:rPr lang="en-US" altLang="ko-KR" sz="2500" b="1">
                <a:solidFill>
                  <a:srgbClr val="00B050"/>
                </a:solidFill>
                <a:sym typeface="Wingdings"/>
              </a:rPr>
              <a:t>  and</a:t>
            </a:r>
            <a:r>
              <a:rPr lang="en-US" altLang="ko-KR" sz="2500">
                <a:sym typeface="Wingdings"/>
              </a:rPr>
              <a:t>  </a:t>
            </a:r>
            <a:r>
              <a:rPr lang="en-US" altLang="ko-KR" sz="2500" b="1" u="sng">
                <a:solidFill>
                  <a:srgbClr val="00B050"/>
                </a:solidFill>
                <a:sym typeface="Wingdings"/>
              </a:rPr>
              <a:t>2) file </a:t>
            </a:r>
          </a:p>
          <a:p>
            <a:pPr marL="0" lvl="0" indent="0">
              <a:buNone/>
              <a:defRPr/>
            </a:pPr>
            <a:r>
              <a:rPr lang="en-US" altLang="ko-KR" sz="2500">
                <a:sym typeface="Wingdings"/>
              </a:rPr>
              <a:t> </a:t>
            </a:r>
            <a:r>
              <a:rPr lang="ko-KR" altLang="en-US" sz="2500">
                <a:sym typeface="Wingdings"/>
              </a:rPr>
              <a:t>명령문 동사의 병렬</a:t>
            </a:r>
            <a:endParaRPr lang="en-US" altLang="ko-KR" sz="2500">
              <a:sym typeface="Wingdings"/>
            </a:endParaRPr>
          </a:p>
        </p:txBody>
      </p:sp>
      <p:sp>
        <p:nvSpPr>
          <p:cNvPr id="4" name="가로 글상자 4"/>
          <p:cNvSpPr txBox="1"/>
          <p:nvPr/>
        </p:nvSpPr>
        <p:spPr>
          <a:xfrm>
            <a:off x="2818246" y="0"/>
            <a:ext cx="9007764" cy="2752407"/>
          </a:xfrm>
          <a:prstGeom prst="rect">
            <a:avLst/>
          </a:prstGeom>
        </p:spPr>
        <p:style>
          <a:lnRef idx="2">
            <a:schemeClr val="lt1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 b="1"/>
              <a:t>*L2) lead : </a:t>
            </a:r>
            <a:r>
              <a:rPr lang="ko-KR" altLang="en-US" sz="2500" b="1"/>
              <a:t>선례 </a:t>
            </a:r>
          </a:p>
          <a:p>
            <a:pPr lvl="0">
              <a:defRPr/>
            </a:pPr>
            <a:r>
              <a:rPr lang="en-US" altLang="ko-KR" sz="2500" b="1"/>
              <a:t>*be addicted to </a:t>
            </a:r>
            <a:r>
              <a:rPr lang="ko-KR" altLang="en-US" sz="2500" b="1"/>
              <a:t>명사</a:t>
            </a:r>
            <a:r>
              <a:rPr lang="en-US" altLang="ko-KR" sz="2500" b="1"/>
              <a:t>=addict oneself to </a:t>
            </a:r>
            <a:r>
              <a:rPr lang="ko-KR" altLang="en-US" sz="2500" b="1"/>
              <a:t>명사</a:t>
            </a:r>
            <a:r>
              <a:rPr lang="en-US" altLang="ko-KR" sz="2500" b="1"/>
              <a:t>(~</a:t>
            </a:r>
            <a:r>
              <a:rPr lang="ko-KR" altLang="en-US" sz="2500" b="1"/>
              <a:t>에 중독되다</a:t>
            </a:r>
            <a:r>
              <a:rPr lang="en-US" altLang="ko-KR" sz="2500" b="1"/>
              <a:t>)</a:t>
            </a:r>
          </a:p>
          <a:p>
            <a:pPr lvl="0">
              <a:defRPr/>
            </a:pPr>
            <a:r>
              <a:rPr lang="en-US" altLang="ko-KR" sz="2500" b="1"/>
              <a:t>*L3) strongly: </a:t>
            </a:r>
            <a:r>
              <a:rPr lang="ko-KR" altLang="en-US" sz="2500" b="1"/>
              <a:t>강력히 </a:t>
            </a:r>
          </a:p>
          <a:p>
            <a:pPr lvl="0">
              <a:defRPr/>
            </a:pPr>
            <a:r>
              <a:rPr lang="en-US" altLang="ko-KR" sz="2500" b="1"/>
              <a:t>*L5) busy ~ing</a:t>
            </a:r>
            <a:r>
              <a:rPr lang="ko-KR" altLang="en-US" sz="2500" b="1"/>
              <a:t> </a:t>
            </a:r>
            <a:r>
              <a:rPr lang="en-US" altLang="ko-KR" sz="2500" b="1"/>
              <a:t>:~</a:t>
            </a:r>
            <a:r>
              <a:rPr lang="ko-KR" altLang="en-US" sz="2500" b="1"/>
              <a:t>하느라 바쁘다</a:t>
            </a:r>
            <a:r>
              <a:rPr lang="en-US" altLang="ko-KR" sz="2500" b="1"/>
              <a:t> *keep ~ together : ~</a:t>
            </a:r>
            <a:r>
              <a:rPr lang="ko-KR" altLang="en-US" sz="2500" b="1"/>
              <a:t>을 유지하다</a:t>
            </a:r>
          </a:p>
          <a:p>
            <a:pPr lvl="0">
              <a:defRPr/>
            </a:pPr>
            <a:r>
              <a:rPr lang="en-US" altLang="ko-KR" sz="2500" b="1"/>
              <a:t>*L6) for a lifetime: </a:t>
            </a:r>
            <a:r>
              <a:rPr lang="ko-KR" altLang="en-US" sz="2500" b="1"/>
              <a:t>평생 </a:t>
            </a:r>
            <a:r>
              <a:rPr lang="en-US" altLang="ko-KR" sz="2500" b="1"/>
              <a:t>*L8) in</a:t>
            </a:r>
            <a:r>
              <a:rPr lang="ko-KR" altLang="en-US" sz="2500" b="1"/>
              <a:t> </a:t>
            </a:r>
            <a:r>
              <a:rPr lang="en-US" altLang="ko-KR" sz="2500" b="1"/>
              <a:t>consecutive order: </a:t>
            </a:r>
            <a:r>
              <a:rPr lang="ko-KR" altLang="en-US" sz="2500" b="1"/>
              <a:t>순차적으로</a:t>
            </a:r>
          </a:p>
          <a:p>
            <a:pPr lvl="0">
              <a:defRPr/>
            </a:pPr>
            <a:r>
              <a:rPr lang="en-US" altLang="ko-KR" sz="2500" b="1"/>
              <a:t>*L9) in + </a:t>
            </a:r>
            <a:r>
              <a:rPr lang="ko-KR" altLang="en-US" sz="2500" b="1"/>
              <a:t>시간</a:t>
            </a:r>
            <a:r>
              <a:rPr lang="en-US" altLang="ko-KR" sz="2500" b="1"/>
              <a:t>: ~</a:t>
            </a:r>
            <a:r>
              <a:rPr lang="ko-KR" altLang="en-US" sz="2500" b="1"/>
              <a:t>후에</a:t>
            </a:r>
            <a:r>
              <a:rPr lang="en-US" altLang="ko-KR" sz="2500" b="1"/>
              <a:t>(</a:t>
            </a:r>
            <a:r>
              <a:rPr lang="ko-KR" altLang="en-US" sz="2500" b="1"/>
              <a:t>시간의 경과</a:t>
            </a:r>
            <a:r>
              <a:rPr lang="en-US" altLang="ko-KR" sz="2500" b="1"/>
              <a:t>)</a:t>
            </a:r>
          </a:p>
          <a:p>
            <a:pPr lvl="0">
              <a:defRPr/>
            </a:pPr>
            <a:r>
              <a:rPr lang="en-US" altLang="ko-KR" sz="2500" b="1"/>
              <a:t>*L10) look back=(</a:t>
            </a:r>
            <a:r>
              <a:rPr lang="ko-KR" altLang="en-US" sz="2500" b="1"/>
              <a:t>과거를</a:t>
            </a:r>
            <a:r>
              <a:rPr lang="en-US" altLang="ko-KR" sz="2500" b="1"/>
              <a:t>) </a:t>
            </a:r>
            <a:r>
              <a:rPr lang="ko-KR" altLang="en-US" sz="2500" b="1"/>
              <a:t>되돌아보다</a:t>
            </a:r>
            <a:r>
              <a:rPr lang="en-US" altLang="ko-KR" sz="2500" b="1"/>
              <a:t>= reflect on</a:t>
            </a:r>
          </a:p>
        </p:txBody>
      </p:sp>
    </p:spTree>
    <p:extLst>
      <p:ext uri="{BB962C8B-B14F-4D97-AF65-F5344CB8AC3E}">
        <p14:creationId xmlns:p14="http://schemas.microsoft.com/office/powerpoint/2010/main" val="1128523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32p 05</a:t>
            </a:r>
            <a:r>
              <a:rPr lang="ko-KR" altLang="en-US"/>
              <a:t>번 지문 </a:t>
            </a:r>
            <a:r>
              <a:rPr lang="en-US" altLang="ko-KR"/>
              <a:t>L3</a:t>
            </a:r>
            <a:r>
              <a:rPr lang="ko-KR" altLang="en-US"/>
              <a:t> </a:t>
            </a:r>
            <a:r>
              <a:rPr lang="en-US" altLang="ko-KR"/>
              <a:t>“suggest”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/>
              <a:t>형태</a:t>
            </a:r>
            <a:r>
              <a:rPr lang="en-US" altLang="ko-KR"/>
              <a:t>:</a:t>
            </a:r>
            <a:r>
              <a:rPr lang="ko-KR" altLang="en-US"/>
              <a:t> 주어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+</a:t>
            </a:r>
            <a:r>
              <a:rPr lang="en-US" altLang="ko-KR" b="1" u="sng">
                <a:solidFill>
                  <a:srgbClr val="0000FF"/>
                </a:solidFill>
              </a:rPr>
              <a:t>suggest</a:t>
            </a:r>
            <a:r>
              <a:rPr lang="en-US" altLang="ko-KR"/>
              <a:t> (that) </a:t>
            </a:r>
            <a:r>
              <a:rPr lang="ko-KR" altLang="en-US"/>
              <a:t>주어</a:t>
            </a:r>
            <a:r>
              <a:rPr lang="en-US" altLang="ko-KR"/>
              <a:t>2 (should) </a:t>
            </a:r>
            <a:r>
              <a:rPr lang="ko-KR" altLang="en-US"/>
              <a:t>동</a:t>
            </a:r>
            <a:r>
              <a:rPr lang="en-US" altLang="ko-KR"/>
              <a:t>.</a:t>
            </a:r>
            <a:r>
              <a:rPr lang="ko-KR" altLang="en-US"/>
              <a:t>원</a:t>
            </a:r>
          </a:p>
          <a:p>
            <a:pPr marL="0" lvl="0" indent="0">
              <a:buNone/>
              <a:defRPr/>
            </a:pPr>
            <a:endParaRPr lang="ko-KR" altLang="en-US" b="1">
              <a:solidFill>
                <a:srgbClr val="0000FF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b="1">
                <a:solidFill>
                  <a:srgbClr val="0000FF"/>
                </a:solidFill>
              </a:rPr>
              <a:t>--&gt;</a:t>
            </a:r>
            <a:r>
              <a:rPr lang="ko-KR" altLang="en-US" b="1" u="sng">
                <a:solidFill>
                  <a:srgbClr val="0000FF"/>
                </a:solidFill>
              </a:rPr>
              <a:t>'제안하다'라는 의미를 갖는 동사</a:t>
            </a:r>
          </a:p>
          <a:p>
            <a:pPr marL="0" lvl="0" indent="0">
              <a:buNone/>
              <a:defRPr/>
            </a:pPr>
            <a:r>
              <a:rPr lang="ko-KR" altLang="en-US" sz="3100" b="1">
                <a:solidFill>
                  <a:srgbClr val="0000FF"/>
                </a:solidFill>
              </a:rPr>
              <a:t>예</a:t>
            </a:r>
            <a:r>
              <a:rPr lang="en-US" altLang="ko-KR" sz="3100">
                <a:solidFill>
                  <a:schemeClr val="dk1"/>
                </a:solidFill>
              </a:rPr>
              <a:t>:advise, ask, agree, command, </a:t>
            </a:r>
            <a:r>
              <a:rPr lang="en-US" altLang="ko-KR" sz="3100" u="sng">
                <a:solidFill>
                  <a:schemeClr val="dk1"/>
                </a:solidFill>
              </a:rPr>
              <a:t>demand</a:t>
            </a:r>
            <a:r>
              <a:rPr lang="en-US" altLang="ko-KR" sz="3100">
                <a:solidFill>
                  <a:schemeClr val="dk1"/>
                </a:solidFill>
              </a:rPr>
              <a:t>, desire, insist, order, propose, </a:t>
            </a:r>
            <a:r>
              <a:rPr lang="en-US" altLang="ko-KR" sz="3100" u="sng">
                <a:solidFill>
                  <a:schemeClr val="dk1"/>
                </a:solidFill>
              </a:rPr>
              <a:t>recommend</a:t>
            </a:r>
            <a:r>
              <a:rPr lang="en-US" altLang="ko-KR" sz="3100">
                <a:solidFill>
                  <a:schemeClr val="dk1"/>
                </a:solidFill>
              </a:rPr>
              <a:t>, request, require, </a:t>
            </a:r>
            <a:r>
              <a:rPr lang="en-US" altLang="ko-KR" sz="3100" u="sng">
                <a:solidFill>
                  <a:schemeClr val="dk1"/>
                </a:solidFill>
              </a:rPr>
              <a:t>suggest</a:t>
            </a:r>
            <a:r>
              <a:rPr lang="en-US" altLang="ko-KR" sz="3100">
                <a:solidFill>
                  <a:schemeClr val="dk1"/>
                </a:solidFill>
              </a:rPr>
              <a:t>, urge</a:t>
            </a:r>
            <a:r>
              <a:rPr lang="ko-KR" altLang="en-US" sz="3100">
                <a:solidFill>
                  <a:schemeClr val="dk1"/>
                </a:solidFill>
              </a:rPr>
              <a:t> 등</a:t>
            </a:r>
          </a:p>
          <a:p>
            <a:pPr marL="0" lvl="0" indent="0">
              <a:buNone/>
              <a:defRPr/>
            </a:pPr>
            <a:endParaRPr lang="ko-KR" altLang="en-US" sz="3100">
              <a:solidFill>
                <a:schemeClr val="dk1"/>
              </a:solidFill>
            </a:endParaRPr>
          </a:p>
          <a:p>
            <a:pPr marL="0" lvl="0" indent="0">
              <a:buNone/>
              <a:defRPr/>
            </a:pPr>
            <a:r>
              <a:rPr lang="ko-KR" altLang="en-US" sz="3100">
                <a:solidFill>
                  <a:schemeClr val="dk1"/>
                </a:solidFill>
              </a:rPr>
              <a:t>참고</a:t>
            </a:r>
            <a:r>
              <a:rPr lang="en-US" altLang="ko-KR" sz="3100">
                <a:solidFill>
                  <a:schemeClr val="dk1"/>
                </a:solidFill>
              </a:rPr>
              <a:t>)</a:t>
            </a:r>
            <a:r>
              <a:rPr lang="ko-KR" altLang="en-US" sz="3100">
                <a:solidFill>
                  <a:schemeClr val="dk1"/>
                </a:solidFill>
              </a:rPr>
              <a:t> </a:t>
            </a:r>
            <a:r>
              <a:rPr lang="en-US" altLang="ko-KR" sz="3100">
                <a:solidFill>
                  <a:schemeClr val="dk1"/>
                </a:solidFill>
              </a:rPr>
              <a:t>It is +</a:t>
            </a:r>
            <a:r>
              <a:rPr lang="ko-KR" altLang="en-US" sz="3100">
                <a:solidFill>
                  <a:schemeClr val="dk1"/>
                </a:solidFill>
              </a:rPr>
              <a:t> </a:t>
            </a:r>
            <a:r>
              <a:rPr lang="ko-KR" altLang="en-US" sz="3100" b="1" u="sng">
                <a:solidFill>
                  <a:schemeClr val="accent2"/>
                </a:solidFill>
              </a:rPr>
              <a:t>중요성</a:t>
            </a:r>
            <a:r>
              <a:rPr lang="en-US" altLang="ko-KR" sz="3100" b="1" u="sng">
                <a:solidFill>
                  <a:schemeClr val="accent2"/>
                </a:solidFill>
              </a:rPr>
              <a:t>/</a:t>
            </a:r>
            <a:r>
              <a:rPr lang="ko-KR" altLang="en-US" sz="3100" b="1" u="sng">
                <a:solidFill>
                  <a:schemeClr val="accent2"/>
                </a:solidFill>
              </a:rPr>
              <a:t>필요성 관련 형용사</a:t>
            </a:r>
            <a:r>
              <a:rPr lang="en-US" altLang="ko-KR" sz="3100">
                <a:solidFill>
                  <a:schemeClr val="dk1"/>
                </a:solidFill>
              </a:rPr>
              <a:t>+ (that) </a:t>
            </a:r>
            <a:r>
              <a:rPr lang="ko-KR" altLang="en-US" sz="3100">
                <a:solidFill>
                  <a:schemeClr val="dk1"/>
                </a:solidFill>
              </a:rPr>
              <a:t> 주어 </a:t>
            </a:r>
            <a:r>
              <a:rPr lang="en-US" altLang="ko-KR" sz="3100">
                <a:solidFill>
                  <a:schemeClr val="dk1"/>
                </a:solidFill>
              </a:rPr>
              <a:t>(should) </a:t>
            </a:r>
            <a:r>
              <a:rPr lang="ko-KR" altLang="en-US" sz="3100">
                <a:solidFill>
                  <a:schemeClr val="dk1"/>
                </a:solidFill>
              </a:rPr>
              <a:t>동</a:t>
            </a:r>
            <a:r>
              <a:rPr lang="en-US" altLang="ko-KR" sz="3100">
                <a:solidFill>
                  <a:schemeClr val="dk1"/>
                </a:solidFill>
              </a:rPr>
              <a:t>.</a:t>
            </a:r>
            <a:r>
              <a:rPr lang="ko-KR" altLang="en-US" sz="3100">
                <a:solidFill>
                  <a:schemeClr val="dk1"/>
                </a:solidFill>
              </a:rPr>
              <a:t>원</a:t>
            </a:r>
          </a:p>
          <a:p>
            <a:pPr marL="0" lvl="0" indent="0">
              <a:buNone/>
              <a:defRPr/>
            </a:pPr>
            <a:r>
              <a:rPr lang="ko-KR" altLang="en-US" sz="3100" b="1">
                <a:solidFill>
                  <a:schemeClr val="accent2"/>
                </a:solidFill>
              </a:rPr>
              <a:t>예</a:t>
            </a:r>
            <a:r>
              <a:rPr lang="en-US" altLang="ko-KR" sz="3100">
                <a:solidFill>
                  <a:schemeClr val="dk1"/>
                </a:solidFill>
              </a:rPr>
              <a:t>:</a:t>
            </a:r>
            <a:r>
              <a:rPr lang="ko-KR" altLang="en-US" sz="3100">
                <a:solidFill>
                  <a:schemeClr val="dk1"/>
                </a:solidFill>
              </a:rPr>
              <a:t> advisable, </a:t>
            </a:r>
            <a:r>
              <a:rPr lang="ko-KR" altLang="en-US" sz="3100" u="sng">
                <a:solidFill>
                  <a:schemeClr val="dk1"/>
                </a:solidFill>
              </a:rPr>
              <a:t>critical,</a:t>
            </a:r>
            <a:r>
              <a:rPr lang="ko-KR" altLang="en-US" sz="3100">
                <a:solidFill>
                  <a:schemeClr val="dk1"/>
                </a:solidFill>
              </a:rPr>
              <a:t> crucial, desirable, essential, </a:t>
            </a:r>
            <a:r>
              <a:rPr lang="ko-KR" altLang="en-US" sz="3100" u="sng">
                <a:solidFill>
                  <a:schemeClr val="dk1"/>
                </a:solidFill>
              </a:rPr>
              <a:t>important</a:t>
            </a:r>
            <a:r>
              <a:rPr lang="ko-KR" altLang="en-US" sz="3100">
                <a:solidFill>
                  <a:schemeClr val="dk1"/>
                </a:solidFill>
              </a:rPr>
              <a:t>, imperative, mandatory</a:t>
            </a:r>
            <a:r>
              <a:rPr lang="en-US" altLang="ko-KR" sz="3100">
                <a:solidFill>
                  <a:schemeClr val="dk1"/>
                </a:solidFill>
              </a:rPr>
              <a:t>,</a:t>
            </a:r>
            <a:r>
              <a:rPr lang="ko-KR" altLang="en-US" sz="3100">
                <a:solidFill>
                  <a:schemeClr val="dk1"/>
                </a:solidFill>
              </a:rPr>
              <a:t> </a:t>
            </a:r>
            <a:r>
              <a:rPr lang="ko-KR" altLang="en-US" sz="3100" u="sng">
                <a:solidFill>
                  <a:schemeClr val="dk1"/>
                </a:solidFill>
              </a:rPr>
              <a:t>necessary</a:t>
            </a:r>
            <a:r>
              <a:rPr lang="ko-KR" altLang="en-US" sz="3100">
                <a:solidFill>
                  <a:schemeClr val="dk1"/>
                </a:solidFill>
              </a:rPr>
              <a:t>, rational, reasonable, urgent, vita</a:t>
            </a:r>
            <a:r>
              <a:rPr lang="en-US" altLang="ko-KR" sz="3100">
                <a:solidFill>
                  <a:schemeClr val="dk1"/>
                </a:solidFill>
              </a:rPr>
              <a:t>l </a:t>
            </a:r>
            <a:r>
              <a:rPr lang="ko-KR" altLang="en-US" sz="3100">
                <a:solidFill>
                  <a:schemeClr val="dk1"/>
                </a:solidFill>
              </a:rPr>
              <a:t>등</a:t>
            </a:r>
          </a:p>
          <a:p>
            <a:pPr marL="0" lvl="0" indent="0">
              <a:buNone/>
              <a:defRPr/>
            </a:pPr>
            <a:endParaRPr lang="ko-KR" altLang="en-US" sz="3100">
              <a:solidFill>
                <a:schemeClr val="dk1"/>
              </a:solidFill>
            </a:endParaRPr>
          </a:p>
          <a:p>
            <a:pPr marL="0" lvl="0" indent="0">
              <a:buNone/>
              <a:defRPr/>
            </a:pPr>
            <a:endParaRPr lang="ko-KR" altLang="en-US" sz="3100">
              <a:solidFill>
                <a:schemeClr val="dk1"/>
              </a:solidFill>
            </a:endParaRPr>
          </a:p>
          <a:p>
            <a:pPr marL="0" lvl="0" indent="0">
              <a:buNone/>
              <a:defRPr/>
            </a:pPr>
            <a:endParaRPr lang="en-US" altLang="ko-KR" sz="3100">
              <a:solidFill>
                <a:schemeClr val="dk1"/>
              </a:solidFill>
            </a:endParaRPr>
          </a:p>
          <a:p>
            <a:pPr marL="0" lvl="0" indent="0">
              <a:buNone/>
              <a:defRPr/>
            </a:pPr>
            <a:endParaRPr lang="en-US" altLang="ko-KR" sz="3100">
              <a:solidFill>
                <a:schemeClr val="dk1"/>
              </a:solidFill>
            </a:endParaRPr>
          </a:p>
          <a:p>
            <a:pPr marL="0" lvl="0" indent="0">
              <a:buNone/>
              <a:defRPr/>
            </a:pPr>
            <a:endParaRPr lang="en-US" altLang="ko-KR" b="1" u="none">
              <a:solidFill>
                <a:srgbClr val="0000FF"/>
              </a:solidFill>
            </a:endParaRPr>
          </a:p>
          <a:p>
            <a:pPr marL="0" lvl="0" indent="0">
              <a:buNone/>
              <a:defRPr/>
            </a:pPr>
            <a:endParaRPr lang="en-US" altLang="ko-KR" b="1" u="sng">
              <a:solidFill>
                <a:srgbClr val="0000FF"/>
              </a:solidFill>
            </a:endParaRPr>
          </a:p>
          <a:p>
            <a:pPr marL="0" lvl="0" indent="0">
              <a:buNone/>
              <a:defRPr/>
            </a:pPr>
            <a:endParaRPr lang="en-US" altLang="ko-KR" b="1" u="sng">
              <a:solidFill>
                <a:srgbClr val="0000FF"/>
              </a:solidFill>
            </a:endParaRP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984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32p </a:t>
            </a:r>
            <a:r>
              <a:rPr lang="ko-KR" altLang="en-US"/>
              <a:t>어휘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244456"/>
            <a:ext cx="10972798" cy="5122478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2500"/>
              <a:t>consecutive=su_________=su__________</a:t>
            </a:r>
          </a:p>
          <a:p>
            <a:pPr lvl="0">
              <a:defRPr/>
            </a:pPr>
            <a:endParaRPr lang="en-US" altLang="ko-KR" sz="2500"/>
          </a:p>
          <a:p>
            <a:pPr lvl="0">
              <a:defRPr/>
            </a:pPr>
            <a:r>
              <a:rPr lang="en-US" altLang="ko-KR" sz="2500"/>
              <a:t>successful(______) </a:t>
            </a:r>
            <a:r>
              <a:rPr lang="en-US" altLang="ko-KR" sz="2500">
                <a:sym typeface="Wingdings"/>
              </a:rPr>
              <a:t>  ____________</a:t>
            </a:r>
          </a:p>
          <a:p>
            <a:pPr lvl="0">
              <a:defRPr/>
            </a:pPr>
            <a:endParaRPr lang="en-US" altLang="ko-KR" sz="2500">
              <a:sym typeface="Wingdings"/>
            </a:endParaRPr>
          </a:p>
          <a:p>
            <a:pPr lvl="0">
              <a:defRPr/>
            </a:pPr>
            <a:r>
              <a:rPr lang="en-US" altLang="ko-KR" sz="2500"/>
              <a:t>evoke</a:t>
            </a:r>
          </a:p>
          <a:p>
            <a:pPr lvl="0">
              <a:defRPr/>
            </a:pPr>
            <a:r>
              <a:rPr lang="en-US" altLang="ko-KR" sz="2500"/>
              <a:t>revoke: </a:t>
            </a:r>
            <a:r>
              <a:rPr lang="ko-KR" altLang="en-US" sz="2500"/>
              <a:t>취소하다</a:t>
            </a:r>
          </a:p>
          <a:p>
            <a:pPr lvl="0">
              <a:defRPr/>
            </a:pPr>
            <a:r>
              <a:rPr lang="en-US" altLang="ko-KR" sz="2500"/>
              <a:t>Invoke: </a:t>
            </a:r>
            <a:r>
              <a:rPr lang="ko-KR" altLang="en-US" sz="2500"/>
              <a:t>호소하다</a:t>
            </a:r>
            <a:r>
              <a:rPr lang="en-US" altLang="ko-KR" sz="2500"/>
              <a:t>, </a:t>
            </a:r>
            <a:r>
              <a:rPr lang="ko-KR" altLang="en-US" sz="2500"/>
              <a:t>들먹이다</a:t>
            </a:r>
          </a:p>
          <a:p>
            <a:pPr lvl="0">
              <a:defRPr/>
            </a:pPr>
            <a:r>
              <a:rPr lang="en-US" altLang="ko-KR" sz="2500"/>
              <a:t>provoke: </a:t>
            </a:r>
            <a:r>
              <a:rPr lang="ko-KR" altLang="en-US" sz="2500"/>
              <a:t>도발하다</a:t>
            </a:r>
          </a:p>
          <a:p>
            <a:pPr lvl="0">
              <a:defRPr/>
            </a:pPr>
            <a:r>
              <a:rPr lang="en-US" altLang="ko-KR" sz="2500"/>
              <a:t>convoke: </a:t>
            </a:r>
            <a:r>
              <a:rPr lang="ko-KR" altLang="en-US" sz="2500"/>
              <a:t>소집하다</a:t>
            </a:r>
          </a:p>
          <a:p>
            <a:pPr lvl="0">
              <a:defRPr/>
            </a:pPr>
            <a:r>
              <a:rPr lang="en-US" altLang="ko-KR" sz="3000"/>
              <a:t> </a:t>
            </a:r>
            <a:r>
              <a:rPr lang="en-US" altLang="ko-KR" sz="2700"/>
              <a:t>treasure=ch________ =pr________:</a:t>
            </a:r>
            <a:r>
              <a:rPr lang="ko-KR" altLang="en-US" sz="2700"/>
              <a:t> 귀중히 여기다</a:t>
            </a:r>
            <a:r>
              <a:rPr lang="en-US" altLang="ko-KR" sz="2700"/>
              <a:t>      *acid: </a:t>
            </a:r>
            <a:r>
              <a:rPr lang="ko-KR" altLang="en-US" sz="2700"/>
              <a:t>산성</a:t>
            </a:r>
            <a:r>
              <a:rPr lang="en-US" altLang="ko-KR" sz="2700"/>
              <a:t>           </a:t>
            </a:r>
          </a:p>
          <a:p>
            <a:pPr lvl="0">
              <a:defRPr/>
            </a:pPr>
            <a:endParaRPr lang="en-US" altLang="ko-KR" sz="2500"/>
          </a:p>
          <a:p>
            <a:pPr marL="0" lvl="0" indent="0">
              <a:buNone/>
              <a:defRPr/>
            </a:pPr>
            <a:endParaRPr lang="en-US" altLang="ko-KR" sz="2500" b="1" u="sng">
              <a:solidFill>
                <a:srgbClr val="00B050"/>
              </a:solidFill>
            </a:endParaRPr>
          </a:p>
          <a:p>
            <a:pPr lvl="0">
              <a:defRPr/>
            </a:pP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2888134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32p </a:t>
            </a:r>
            <a:r>
              <a:rPr lang="ko-KR" altLang="en-US" dirty="0"/>
              <a:t>어휘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altLang="ko-KR" sz="2800"/>
              <a:t>consecutive=successive=succeeding</a:t>
            </a:r>
          </a:p>
          <a:p>
            <a:pPr lvl="0">
              <a:defRPr/>
            </a:pPr>
            <a:r>
              <a:rPr lang="en-US" altLang="ko-KR" sz="2800"/>
              <a:t>successful(</a:t>
            </a:r>
            <a:r>
              <a:rPr lang="ko-KR" altLang="en-US" sz="2800"/>
              <a:t>성공한</a:t>
            </a:r>
            <a:r>
              <a:rPr lang="en-US" altLang="ko-KR" sz="2800"/>
              <a:t>,</a:t>
            </a:r>
            <a:r>
              <a:rPr lang="ko-KR" altLang="en-US" sz="2800"/>
              <a:t>출세한</a:t>
            </a:r>
            <a:r>
              <a:rPr lang="en-US" altLang="ko-KR" sz="2800"/>
              <a:t>) </a:t>
            </a:r>
            <a:r>
              <a:rPr lang="en-US" altLang="ko-KR" sz="2800">
                <a:sym typeface="Wingdings"/>
              </a:rPr>
              <a:t>  unsuccessful(</a:t>
            </a:r>
            <a:r>
              <a:rPr lang="ko-KR" altLang="en-US" sz="2800">
                <a:sym typeface="Wingdings"/>
              </a:rPr>
              <a:t>성공하지 못한</a:t>
            </a:r>
            <a:r>
              <a:rPr lang="en-US" altLang="ko-KR" sz="2800">
                <a:sym typeface="Wingdings"/>
              </a:rPr>
              <a:t>)</a:t>
            </a:r>
          </a:p>
          <a:p>
            <a:pPr lvl="0">
              <a:defRPr/>
            </a:pPr>
            <a:endParaRPr lang="en-US" altLang="ko-KR" sz="2800">
              <a:sym typeface="Wingdings"/>
            </a:endParaRPr>
          </a:p>
          <a:p>
            <a:pPr lvl="0">
              <a:defRPr/>
            </a:pPr>
            <a:r>
              <a:rPr lang="en-US" altLang="ko-KR" sz="2800"/>
              <a:t>evoke</a:t>
            </a:r>
          </a:p>
          <a:p>
            <a:pPr lvl="0">
              <a:defRPr/>
            </a:pPr>
            <a:r>
              <a:rPr lang="en-US" altLang="ko-KR" sz="2800"/>
              <a:t>revoke: </a:t>
            </a:r>
            <a:r>
              <a:rPr lang="ko-KR" altLang="en-US" sz="2800"/>
              <a:t>취소하다</a:t>
            </a:r>
          </a:p>
          <a:p>
            <a:pPr lvl="0">
              <a:defRPr/>
            </a:pPr>
            <a:r>
              <a:rPr lang="en-US" altLang="ko-KR" sz="2800"/>
              <a:t>Invoke: </a:t>
            </a:r>
            <a:r>
              <a:rPr lang="ko-KR" altLang="en-US" sz="2800"/>
              <a:t>호소하다</a:t>
            </a:r>
            <a:r>
              <a:rPr lang="en-US" altLang="ko-KR" sz="2800"/>
              <a:t>, </a:t>
            </a:r>
            <a:r>
              <a:rPr lang="ko-KR" altLang="en-US" sz="2800"/>
              <a:t>들먹이다</a:t>
            </a:r>
          </a:p>
          <a:p>
            <a:pPr lvl="0">
              <a:defRPr/>
            </a:pPr>
            <a:r>
              <a:rPr lang="en-US" altLang="ko-KR" sz="2800"/>
              <a:t>provoke: </a:t>
            </a:r>
            <a:r>
              <a:rPr lang="ko-KR" altLang="en-US" sz="2800"/>
              <a:t>도발하다</a:t>
            </a:r>
          </a:p>
          <a:p>
            <a:pPr lvl="0">
              <a:defRPr/>
            </a:pPr>
            <a:r>
              <a:rPr lang="en-US" altLang="ko-KR" sz="2800"/>
              <a:t>convoke: </a:t>
            </a:r>
            <a:r>
              <a:rPr lang="ko-KR" altLang="en-US" sz="2800"/>
              <a:t>소집하다</a:t>
            </a:r>
          </a:p>
          <a:p>
            <a:pPr lvl="0">
              <a:defRPr/>
            </a:pPr>
            <a:endParaRPr lang="en-US" altLang="ko-KR" sz="2800"/>
          </a:p>
          <a:p>
            <a:pPr lvl="0">
              <a:defRPr/>
            </a:pPr>
            <a:r>
              <a:rPr lang="en-US" altLang="ko-KR" sz="2800"/>
              <a:t> treasure=cherish =prize: </a:t>
            </a:r>
            <a:r>
              <a:rPr lang="ko-KR" altLang="en-US" sz="2800"/>
              <a:t>귀중히 여기다</a:t>
            </a:r>
            <a:r>
              <a:rPr lang="en-US" altLang="ko-KR" sz="2800"/>
              <a:t>   *acid: </a:t>
            </a:r>
            <a:r>
              <a:rPr lang="ko-KR" altLang="en-US" sz="2800"/>
              <a:t>산성</a:t>
            </a:r>
          </a:p>
          <a:p>
            <a:pPr lvl="0">
              <a:defRPr/>
            </a:pPr>
            <a:endParaRPr lang="en-US" altLang="ko-KR" sz="2800"/>
          </a:p>
          <a:p>
            <a:pPr marL="0" lvl="0" indent="0">
              <a:buNone/>
              <a:defRPr/>
            </a:pPr>
            <a:endParaRPr lang="en-US" altLang="ko-KR" sz="2800" b="1" u="sng">
              <a:solidFill>
                <a:srgbClr val="00B050"/>
              </a:solidFill>
            </a:endParaRPr>
          </a:p>
          <a:p>
            <a:pPr lvl="0">
              <a:defRPr/>
            </a:pP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059707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>
            <a:normAutofit fontScale="90000"/>
          </a:bodyPr>
          <a:lstStyle/>
          <a:p>
            <a:pPr lvl="0" algn="l">
              <a:defRPr/>
            </a:pPr>
            <a:r>
              <a:rPr lang="en-US" altLang="ko-KR" b="1"/>
              <a:t>33p 06</a:t>
            </a:r>
            <a:r>
              <a:rPr lang="ko-KR" altLang="en-US" b="1"/>
              <a:t>번 지문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994063"/>
            <a:ext cx="10972798" cy="5132099"/>
          </a:xfrm>
        </p:spPr>
        <p:txBody>
          <a:bodyPr>
            <a:normAutofit fontScale="77500" lnSpcReduction="20000"/>
          </a:bodyPr>
          <a:lstStyle/>
          <a:p>
            <a:pPr marL="342900" lvl="0" indent="-342900">
              <a:defRPr/>
            </a:pPr>
            <a:r>
              <a:rPr lang="en-US" altLang="ko-KR" sz="3411"/>
              <a:t>L2) “for students”: </a:t>
            </a:r>
            <a:r>
              <a:rPr lang="ko-KR" altLang="en-US" sz="3411"/>
              <a:t>의미상</a:t>
            </a:r>
            <a:r>
              <a:rPr lang="en-US" altLang="ko-KR" sz="3411"/>
              <a:t>/to </a:t>
            </a:r>
            <a:r>
              <a:rPr lang="ko-KR" altLang="en-US" sz="3411"/>
              <a:t>부정사의 주어 </a:t>
            </a:r>
          </a:p>
          <a:p>
            <a:pPr marL="0" lvl="0" indent="0">
              <a:buNone/>
              <a:defRPr/>
            </a:pPr>
            <a:r>
              <a:rPr lang="en-US" altLang="ko-KR" sz="3411"/>
              <a:t>           “to learn~experienced”: </a:t>
            </a:r>
            <a:r>
              <a:rPr lang="ko-KR" altLang="en-US" sz="3411"/>
              <a:t>목적격 </a:t>
            </a:r>
            <a:r>
              <a:rPr lang="en-US" altLang="ko-KR" sz="3411"/>
              <a:t>for+</a:t>
            </a:r>
            <a:r>
              <a:rPr lang="ko-KR" altLang="en-US" sz="3411"/>
              <a:t>의미상 주어에 대한 동작이 드러남</a:t>
            </a:r>
          </a:p>
          <a:p>
            <a:pPr marL="0" lvl="0" indent="0">
              <a:buNone/>
              <a:defRPr/>
            </a:pPr>
            <a:endParaRPr lang="ko-KR" altLang="en-US" sz="2800"/>
          </a:p>
          <a:p>
            <a:pPr marL="0" lvl="0" indent="0">
              <a:buNone/>
              <a:defRPr/>
            </a:pPr>
            <a:endParaRPr lang="ko-KR" altLang="en-US" sz="2800"/>
          </a:p>
          <a:p>
            <a:pPr lvl="0">
              <a:lnSpc>
                <a:spcPct val="150000"/>
              </a:lnSpc>
              <a:defRPr/>
            </a:pPr>
            <a:r>
              <a:rPr lang="en-US" altLang="ko-KR"/>
              <a:t>L4~L6) “~</a:t>
            </a:r>
            <a:r>
              <a:rPr lang="en-US" altLang="ko-KR">
                <a:solidFill>
                  <a:srgbClr val="FF0000"/>
                </a:solidFill>
              </a:rPr>
              <a:t>revealed [ </a:t>
            </a:r>
            <a:r>
              <a:rPr lang="en-US" altLang="ko-KR"/>
              <a:t>that students in one school had questions about </a:t>
            </a:r>
            <a:r>
              <a:rPr lang="en-US" altLang="ko-KR" b="1" u="sng">
                <a:solidFill>
                  <a:srgbClr val="0070C0"/>
                </a:solidFill>
              </a:rPr>
              <a:t>snow</a:t>
            </a:r>
            <a:r>
              <a:rPr lang="en-US" altLang="ko-KR" b="1">
                <a:solidFill>
                  <a:srgbClr val="0070C0"/>
                </a:solidFill>
              </a:rPr>
              <a:t>,</a:t>
            </a:r>
            <a:r>
              <a:rPr lang="en-US" altLang="ko-KR">
                <a:solidFill>
                  <a:srgbClr val="0000FF"/>
                </a:solidFill>
              </a:rPr>
              <a:t>{</a:t>
            </a:r>
            <a:r>
              <a:rPr lang="en-US" altLang="ko-KR" b="1" u="sng">
                <a:solidFill>
                  <a:srgbClr val="0070C0"/>
                </a:solidFill>
              </a:rPr>
              <a:t>which </a:t>
            </a:r>
            <a:r>
              <a:rPr lang="en-US" altLang="ko-KR"/>
              <a:t>they had never seen</a:t>
            </a:r>
            <a:r>
              <a:rPr lang="en-US" altLang="ko-KR">
                <a:solidFill>
                  <a:srgbClr val="0000FF"/>
                </a:solidFill>
              </a:rPr>
              <a:t>}</a:t>
            </a:r>
            <a:r>
              <a:rPr lang="en-US" altLang="ko-KR"/>
              <a:t> , </a:t>
            </a:r>
            <a:r>
              <a:rPr lang="en-US" altLang="ko-KR" b="1" u="sng">
                <a:solidFill>
                  <a:srgbClr val="FF0066"/>
                </a:solidFill>
              </a:rPr>
              <a:t>while</a:t>
            </a:r>
            <a:r>
              <a:rPr lang="en-US" altLang="ko-KR"/>
              <a:t> ~ schools</a:t>
            </a:r>
            <a:r>
              <a:rPr lang="en-US" altLang="ko-KR">
                <a:solidFill>
                  <a:srgbClr val="FF0000"/>
                </a:solidFill>
              </a:rPr>
              <a:t>]</a:t>
            </a:r>
            <a:r>
              <a:rPr lang="en-US" altLang="ko-KR"/>
              <a:t>.</a:t>
            </a:r>
          </a:p>
          <a:p>
            <a:pPr marL="0" lvl="0" indent="0">
              <a:buNone/>
              <a:defRPr/>
            </a:pPr>
            <a:r>
              <a:rPr lang="en-US" altLang="ko-KR" sz="2800">
                <a:sym typeface="Wingdings"/>
              </a:rPr>
              <a:t></a:t>
            </a:r>
            <a:r>
              <a:rPr lang="en-US" altLang="ko-KR" sz="2800" b="1">
                <a:solidFill>
                  <a:srgbClr val="FF0000"/>
                </a:solidFill>
                <a:sym typeface="Wingdings"/>
              </a:rPr>
              <a:t>[  ]</a:t>
            </a:r>
            <a:r>
              <a:rPr lang="en-US" altLang="ko-KR" sz="2800">
                <a:sym typeface="Wingdings"/>
              </a:rPr>
              <a:t>: revealed </a:t>
            </a:r>
            <a:r>
              <a:rPr lang="ko-KR" altLang="en-US" sz="2800">
                <a:sym typeface="Wingdings"/>
              </a:rPr>
              <a:t>의 목적어</a:t>
            </a:r>
            <a:r>
              <a:rPr lang="en-US" altLang="ko-KR" sz="2800">
                <a:sym typeface="Wingdings"/>
              </a:rPr>
              <a:t>,    </a:t>
            </a:r>
            <a:r>
              <a:rPr lang="en-US" altLang="ko-KR" sz="2800" b="1">
                <a:solidFill>
                  <a:srgbClr val="0000FF"/>
                </a:solidFill>
                <a:sym typeface="Wingdings"/>
              </a:rPr>
              <a:t>{    }</a:t>
            </a:r>
            <a:r>
              <a:rPr lang="en-US" altLang="ko-KR" sz="2800">
                <a:sym typeface="Wingdings"/>
              </a:rPr>
              <a:t>: </a:t>
            </a:r>
            <a:r>
              <a:rPr lang="en-US" altLang="ko-KR" sz="2800" b="1" u="sng">
                <a:solidFill>
                  <a:srgbClr val="0070C0"/>
                </a:solidFill>
                <a:sym typeface="Wingdings"/>
              </a:rPr>
              <a:t>snow</a:t>
            </a:r>
            <a:r>
              <a:rPr lang="ko-KR" altLang="en-US" sz="2800">
                <a:sym typeface="Wingdings"/>
              </a:rPr>
              <a:t>를 부연설명</a:t>
            </a:r>
            <a:r>
              <a:rPr lang="en-US" altLang="ko-KR" sz="2800">
                <a:sym typeface="Wingdings"/>
              </a:rPr>
              <a:t>(</a:t>
            </a:r>
            <a:r>
              <a:rPr lang="ko-KR" altLang="en-US" sz="2800">
                <a:sym typeface="Wingdings"/>
              </a:rPr>
              <a:t>계속적 용법</a:t>
            </a:r>
            <a:r>
              <a:rPr lang="en-US" altLang="ko-KR" sz="2800">
                <a:sym typeface="Wingdings"/>
              </a:rPr>
              <a:t>)</a:t>
            </a:r>
          </a:p>
          <a:p>
            <a:pPr marL="0" lvl="0" indent="0">
              <a:buNone/>
              <a:defRPr/>
            </a:pPr>
            <a:endParaRPr lang="en-US" altLang="ko-KR" sz="2800">
              <a:sym typeface="Wingdings"/>
            </a:endParaRPr>
          </a:p>
          <a:p>
            <a:pPr marL="0" lvl="0" indent="0">
              <a:buNone/>
              <a:defRPr/>
            </a:pPr>
            <a:endParaRPr lang="en-US" altLang="ko-KR" sz="2800">
              <a:sym typeface="Wingdings"/>
            </a:endParaRPr>
          </a:p>
          <a:p>
            <a:pPr lvl="0">
              <a:defRPr/>
            </a:pPr>
            <a:r>
              <a:rPr lang="en-US" altLang="ko-KR">
                <a:sym typeface="Wingdings"/>
              </a:rPr>
              <a:t>L8) </a:t>
            </a:r>
          </a:p>
          <a:p>
            <a:pPr marL="0" lvl="0" indent="0">
              <a:buNone/>
              <a:defRPr/>
            </a:pPr>
            <a:r>
              <a:rPr lang="en-US" altLang="ko-KR">
                <a:sym typeface="Wingdings"/>
              </a:rPr>
              <a:t>“ </a:t>
            </a:r>
            <a:r>
              <a:rPr lang="en-US" altLang="ko-KR">
                <a:solidFill>
                  <a:srgbClr val="FF0000"/>
                </a:solidFill>
                <a:sym typeface="Wingdings"/>
              </a:rPr>
              <a:t>[</a:t>
            </a:r>
            <a:r>
              <a:rPr lang="en-US" altLang="ko-KR" b="1" u="sng">
                <a:solidFill>
                  <a:srgbClr val="FF40FF"/>
                </a:solidFill>
                <a:sym typeface="Wingdings"/>
              </a:rPr>
              <a:t>Given</a:t>
            </a:r>
            <a:r>
              <a:rPr lang="en-US" altLang="ko-KR" b="1" u="sng">
                <a:solidFill>
                  <a:srgbClr val="FF0066"/>
                </a:solidFill>
                <a:sym typeface="Wingdings"/>
              </a:rPr>
              <a:t> </a:t>
            </a:r>
            <a:r>
              <a:rPr lang="en-US" altLang="ko-KR">
                <a:sym typeface="Wingdings"/>
              </a:rPr>
              <a:t>that most students will~, markets</a:t>
            </a:r>
            <a:r>
              <a:rPr lang="en-US" altLang="ko-KR">
                <a:solidFill>
                  <a:srgbClr val="FF0000"/>
                </a:solidFill>
                <a:sym typeface="Wingdings"/>
              </a:rPr>
              <a:t>]</a:t>
            </a:r>
            <a:r>
              <a:rPr lang="en-US" altLang="ko-KR">
                <a:sym typeface="Wingdings"/>
              </a:rPr>
              <a:t>,  </a:t>
            </a:r>
            <a:r>
              <a:rPr lang="en-US" altLang="ko-KR" b="1" u="sng">
                <a:solidFill>
                  <a:srgbClr val="7030A0"/>
                </a:solidFill>
                <a:sym typeface="Wingdings"/>
              </a:rPr>
              <a:t>the more </a:t>
            </a:r>
            <a:r>
              <a:rPr lang="en-US" altLang="ko-KR">
                <a:sym typeface="Wingdings"/>
              </a:rPr>
              <a:t>exposure~, </a:t>
            </a:r>
          </a:p>
          <a:p>
            <a:pPr marL="0" lvl="0" indent="0">
              <a:buNone/>
              <a:defRPr/>
            </a:pPr>
            <a:r>
              <a:rPr lang="en-US" altLang="ko-KR" b="1" u="sng">
                <a:solidFill>
                  <a:srgbClr val="7030A0"/>
                </a:solidFill>
                <a:sym typeface="Wingdings"/>
              </a:rPr>
              <a:t>the more </a:t>
            </a:r>
            <a:r>
              <a:rPr lang="en-US" altLang="ko-KR">
                <a:sym typeface="Wingdings"/>
              </a:rPr>
              <a:t>successfully ~ as adults.</a:t>
            </a:r>
          </a:p>
          <a:p>
            <a:pPr lvl="0">
              <a:buFont typeface="Wingdings"/>
              <a:buChar char="à"/>
              <a:defRPr/>
            </a:pPr>
            <a:r>
              <a:rPr lang="en-US" altLang="ko-KR" sz="2800">
                <a:solidFill>
                  <a:srgbClr val="FF0000"/>
                </a:solidFill>
                <a:sym typeface="Wingdings"/>
              </a:rPr>
              <a:t>[  ]</a:t>
            </a:r>
            <a:r>
              <a:rPr lang="en-US" altLang="ko-KR" sz="2800">
                <a:sym typeface="Wingdings"/>
              </a:rPr>
              <a:t>: </a:t>
            </a:r>
            <a:r>
              <a:rPr lang="ko-KR" altLang="en-US" sz="2800">
                <a:sym typeface="Wingdings"/>
              </a:rPr>
              <a:t>조건 부사절</a:t>
            </a:r>
          </a:p>
          <a:p>
            <a:pPr marL="0" lvl="0" indent="0">
              <a:buNone/>
              <a:defRPr/>
            </a:pPr>
            <a:endParaRPr lang="en-US" altLang="ko-KR" sz="2800">
              <a:sym typeface="Wingdings"/>
            </a:endParaRPr>
          </a:p>
          <a:p>
            <a:pPr marL="0" lvl="0" indent="0">
              <a:buNone/>
              <a:defRPr/>
            </a:pPr>
            <a:endParaRPr lang="en-US" altLang="ko-KR" sz="2800">
              <a:sym typeface="Wingdings"/>
            </a:endParaRPr>
          </a:p>
          <a:p>
            <a:pPr marL="0" lvl="0" indent="0">
              <a:buNone/>
              <a:defRPr/>
            </a:pPr>
            <a:endParaRPr lang="en-US" altLang="ko-KR" sz="2800">
              <a:sym typeface="Wingdings"/>
            </a:endParaRPr>
          </a:p>
          <a:p>
            <a:pPr marL="0" lvl="0" indent="0">
              <a:buNone/>
              <a:defRPr/>
            </a:pPr>
            <a:endParaRPr lang="ko-KR" alt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5726161" y="2153359"/>
            <a:ext cx="4063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rgbClr val="FF0066"/>
                </a:solidFill>
              </a:rPr>
              <a:t>“~</a:t>
            </a:r>
            <a:r>
              <a:rPr lang="ko-KR" altLang="en-US" sz="2000" b="1">
                <a:solidFill>
                  <a:srgbClr val="FF0066"/>
                </a:solidFill>
              </a:rPr>
              <a:t>인</a:t>
            </a:r>
            <a:r>
              <a:rPr lang="en-US" altLang="ko-KR" sz="2000" b="1">
                <a:solidFill>
                  <a:srgbClr val="FF0066"/>
                </a:solidFill>
              </a:rPr>
              <a:t> </a:t>
            </a:r>
            <a:r>
              <a:rPr lang="ko-KR" altLang="en-US" sz="2000" b="1">
                <a:solidFill>
                  <a:srgbClr val="FF0066"/>
                </a:solidFill>
              </a:rPr>
              <a:t>반면에</a:t>
            </a:r>
            <a:r>
              <a:rPr lang="en-US" altLang="ko-KR" sz="2000" b="1">
                <a:solidFill>
                  <a:srgbClr val="FF0066"/>
                </a:solidFill>
              </a:rPr>
              <a:t>”(</a:t>
            </a:r>
            <a:r>
              <a:rPr lang="ko-KR" altLang="en-US" sz="2000" b="1">
                <a:solidFill>
                  <a:srgbClr val="FF0066"/>
                </a:solidFill>
              </a:rPr>
              <a:t>역접 기능 접속사</a:t>
            </a:r>
            <a:r>
              <a:rPr lang="en-US" altLang="ko-KR" sz="2000" b="1">
                <a:solidFill>
                  <a:srgbClr val="FF0066"/>
                </a:solidFill>
              </a:rPr>
              <a:t>)</a:t>
            </a:r>
            <a:endParaRPr lang="ko-KR" altLang="en-US" sz="2000" b="1">
              <a:solidFill>
                <a:srgbClr val="FF0066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rot="5400000" flipH="1" flipV="1">
            <a:off x="6045972" y="2603497"/>
            <a:ext cx="516081" cy="416026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38300" y="4227171"/>
            <a:ext cx="5410200" cy="409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100" b="1">
                <a:solidFill>
                  <a:srgbClr val="FF40FF"/>
                </a:solidFill>
              </a:rPr>
              <a:t>“~</a:t>
            </a:r>
            <a:r>
              <a:rPr lang="ko-KR" altLang="en-US" sz="2100" b="1">
                <a:solidFill>
                  <a:srgbClr val="FF40FF"/>
                </a:solidFill>
              </a:rPr>
              <a:t>를 고려하면</a:t>
            </a:r>
            <a:r>
              <a:rPr lang="en-US" altLang="ko-KR" sz="2100" b="1">
                <a:solidFill>
                  <a:srgbClr val="FF40FF"/>
                </a:solidFill>
              </a:rPr>
              <a:t>”(</a:t>
            </a:r>
            <a:r>
              <a:rPr lang="ko-KR" altLang="en-US" sz="2100" b="1">
                <a:solidFill>
                  <a:srgbClr val="FF40FF"/>
                </a:solidFill>
              </a:rPr>
              <a:t>전치사</a:t>
            </a:r>
            <a:r>
              <a:rPr lang="en-US" altLang="ko-KR" sz="2100" b="1">
                <a:solidFill>
                  <a:srgbClr val="FF40FF"/>
                </a:solidFill>
              </a:rPr>
              <a:t>)</a:t>
            </a:r>
            <a:endParaRPr lang="ko-KR" altLang="en-US" sz="2100" b="1">
              <a:solidFill>
                <a:srgbClr val="FF4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22070" y="4227171"/>
            <a:ext cx="6730999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rgbClr val="7030A0"/>
                </a:solidFill>
              </a:rPr>
              <a:t>the </a:t>
            </a:r>
            <a:r>
              <a:rPr lang="ko-KR" altLang="en-US" sz="2000" b="1">
                <a:solidFill>
                  <a:srgbClr val="7030A0"/>
                </a:solidFill>
              </a:rPr>
              <a:t>비교급</a:t>
            </a:r>
            <a:r>
              <a:rPr lang="en-US" altLang="ko-KR" sz="2000" b="1">
                <a:solidFill>
                  <a:srgbClr val="7030A0"/>
                </a:solidFill>
              </a:rPr>
              <a:t>~, the + </a:t>
            </a:r>
            <a:r>
              <a:rPr lang="ko-KR" altLang="en-US" sz="2000" b="1">
                <a:solidFill>
                  <a:srgbClr val="7030A0"/>
                </a:solidFill>
              </a:rPr>
              <a:t>비교급</a:t>
            </a:r>
            <a:r>
              <a:rPr lang="en-US" altLang="ko-KR" sz="2000" b="1">
                <a:solidFill>
                  <a:srgbClr val="7030A0"/>
                </a:solidFill>
              </a:rPr>
              <a:t>… =</a:t>
            </a:r>
            <a:r>
              <a:rPr lang="ko-KR" altLang="en-US" sz="2000" b="1">
                <a:solidFill>
                  <a:srgbClr val="7030A0"/>
                </a:solidFill>
              </a:rPr>
              <a:t>더</a:t>
            </a:r>
            <a:r>
              <a:rPr lang="en-US" altLang="ko-KR" sz="2000" b="1">
                <a:solidFill>
                  <a:srgbClr val="7030A0"/>
                </a:solidFill>
              </a:rPr>
              <a:t>~</a:t>
            </a:r>
            <a:r>
              <a:rPr lang="ko-KR" altLang="en-US" sz="2000" b="1">
                <a:solidFill>
                  <a:srgbClr val="7030A0"/>
                </a:solidFill>
              </a:rPr>
              <a:t>할수록 그만큼 더 </a:t>
            </a:r>
            <a:r>
              <a:rPr lang="en-US" altLang="ko-KR" sz="2000" b="1">
                <a:solidFill>
                  <a:srgbClr val="7030A0"/>
                </a:solidFill>
              </a:rPr>
              <a:t>…</a:t>
            </a:r>
            <a:r>
              <a:rPr lang="ko-KR" altLang="en-US" sz="2000" b="1">
                <a:solidFill>
                  <a:srgbClr val="7030A0"/>
                </a:solidFill>
              </a:rPr>
              <a:t>하다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6512026" y="4633754"/>
            <a:ext cx="84667" cy="376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가로 글상자 4"/>
          <p:cNvSpPr txBox="1"/>
          <p:nvPr/>
        </p:nvSpPr>
        <p:spPr>
          <a:xfrm>
            <a:off x="3342601" y="5600958"/>
            <a:ext cx="8484562" cy="1050410"/>
          </a:xfrm>
          <a:prstGeom prst="rect">
            <a:avLst/>
          </a:prstGeom>
        </p:spPr>
        <p:style>
          <a:lnRef idx="2">
            <a:schemeClr val="lt1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100" b="1"/>
              <a:t>*L1) life experience: </a:t>
            </a:r>
            <a:r>
              <a:rPr lang="ko-KR" altLang="en-US" sz="2100" b="1"/>
              <a:t>삶의 경험 </a:t>
            </a:r>
            <a:r>
              <a:rPr lang="en-US" altLang="ko-KR" sz="2100" b="1"/>
              <a:t>*L3) cross-national: </a:t>
            </a:r>
            <a:r>
              <a:rPr lang="ko-KR" altLang="en-US" sz="2100" b="1"/>
              <a:t>국경을 넘는</a:t>
            </a:r>
          </a:p>
          <a:p>
            <a:pPr lvl="0">
              <a:defRPr/>
            </a:pPr>
            <a:r>
              <a:rPr lang="en-US" altLang="ko-KR" sz="2100" b="1"/>
              <a:t>*L9) pattern: </a:t>
            </a:r>
            <a:r>
              <a:rPr lang="ko-KR" altLang="en-US" sz="2100" b="1"/>
              <a:t>양식</a:t>
            </a:r>
            <a:r>
              <a:rPr lang="en-US" altLang="ko-KR" sz="2100" b="1"/>
              <a:t>, </a:t>
            </a:r>
            <a:r>
              <a:rPr lang="ko-KR" altLang="en-US" sz="2100" b="1"/>
              <a:t>양상 </a:t>
            </a:r>
            <a:r>
              <a:rPr lang="en-US" altLang="ko-KR" sz="2100" b="1"/>
              <a:t>*school years: </a:t>
            </a:r>
            <a:r>
              <a:rPr lang="ko-KR" altLang="en-US" sz="2100" b="1"/>
              <a:t>재학 기간</a:t>
            </a:r>
          </a:p>
          <a:p>
            <a:pPr lvl="0">
              <a:defRPr/>
            </a:pPr>
            <a:r>
              <a:rPr lang="en-US" altLang="ko-KR" sz="2100" b="1"/>
              <a:t>*L10) make</a:t>
            </a:r>
            <a:r>
              <a:rPr lang="ko-KR" altLang="en-US" sz="2100" b="1"/>
              <a:t> </a:t>
            </a:r>
            <a:r>
              <a:rPr lang="en-US" altLang="ko-KR" sz="2100" b="1"/>
              <a:t>a transition: </a:t>
            </a:r>
            <a:r>
              <a:rPr lang="ko-KR" altLang="en-US" sz="2100" b="1"/>
              <a:t>변화를 이루다</a:t>
            </a:r>
            <a:endParaRPr lang="en-US" altLang="ko-KR" sz="2100" b="1"/>
          </a:p>
        </p:txBody>
      </p:sp>
      <p:sp>
        <p:nvSpPr>
          <p:cNvPr id="17" name="오른쪽 화살표 16"/>
          <p:cNvSpPr/>
          <p:nvPr/>
        </p:nvSpPr>
        <p:spPr>
          <a:xfrm>
            <a:off x="7353973" y="846138"/>
            <a:ext cx="461818" cy="32712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가로 글상자 17"/>
          <p:cNvSpPr txBox="1"/>
          <p:nvPr/>
        </p:nvSpPr>
        <p:spPr>
          <a:xfrm>
            <a:off x="8045639" y="789299"/>
            <a:ext cx="3781524" cy="409527"/>
          </a:xfrm>
          <a:prstGeom prst="rec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100"/>
              <a:t>기능</a:t>
            </a:r>
            <a:r>
              <a:rPr lang="en-US" altLang="ko-KR" sz="2100"/>
              <a:t>:</a:t>
            </a:r>
            <a:r>
              <a:rPr lang="ko-KR" altLang="en-US" sz="2100"/>
              <a:t> </a:t>
            </a:r>
            <a:r>
              <a:rPr lang="en-US" altLang="ko-KR" sz="2100"/>
              <a:t>“authentic ways”</a:t>
            </a:r>
            <a:r>
              <a:rPr lang="ko-KR" altLang="en-US" sz="2100"/>
              <a:t>를 수식</a:t>
            </a:r>
          </a:p>
        </p:txBody>
      </p:sp>
      <p:cxnSp>
        <p:nvCxnSpPr>
          <p:cNvPr id="19" name="화살표 18"/>
          <p:cNvCxnSpPr/>
          <p:nvPr/>
        </p:nvCxnSpPr>
        <p:spPr>
          <a:xfrm flipV="1">
            <a:off x="1638300" y="4633756"/>
            <a:ext cx="253229" cy="188094"/>
          </a:xfrm>
          <a:prstGeom prst="straightConnector1">
            <a:avLst/>
          </a:prstGeom>
          <a:ln>
            <a:solidFill>
              <a:srgbClr val="FF00E5"/>
            </a:solidFill>
            <a:headEnd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745511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33p L8 “at all”</a:t>
            </a:r>
            <a:r>
              <a:rPr lang="ko-KR" altLang="en-US" dirty="0"/>
              <a:t>의 다양한 해석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defRPr/>
            </a:pPr>
            <a:r>
              <a:rPr lang="ko-KR" altLang="en-US"/>
              <a:t>부정문</a:t>
            </a:r>
            <a:r>
              <a:rPr lang="en-US" altLang="ko-KR"/>
              <a:t>: </a:t>
            </a:r>
            <a:r>
              <a:rPr lang="ko-KR" altLang="en-US"/>
              <a:t>전혀 </a:t>
            </a:r>
            <a:r>
              <a:rPr lang="en-US" altLang="ko-KR"/>
              <a:t>~</a:t>
            </a:r>
            <a:r>
              <a:rPr lang="ko-KR" altLang="en-US"/>
              <a:t>가 아닌</a:t>
            </a:r>
            <a:r>
              <a:rPr lang="en-US" altLang="ko-KR"/>
              <a:t>(not ~at all)</a:t>
            </a:r>
          </a:p>
          <a:p>
            <a:pPr marL="0" lvl="0" indent="0">
              <a:buNone/>
              <a:defRPr/>
            </a:pPr>
            <a:r>
              <a:rPr lang="ko-KR" altLang="en-US"/>
              <a:t>예</a:t>
            </a:r>
            <a:r>
              <a:rPr lang="en-US" altLang="ko-KR"/>
              <a:t>: I do</a:t>
            </a:r>
            <a:r>
              <a:rPr lang="en-US" altLang="ko-KR" u="sng"/>
              <a:t>n’t</a:t>
            </a:r>
            <a:r>
              <a:rPr lang="en-US" altLang="ko-KR"/>
              <a:t> know him </a:t>
            </a:r>
            <a:r>
              <a:rPr lang="en-US" altLang="ko-KR" u="sng"/>
              <a:t>at all</a:t>
            </a:r>
            <a:r>
              <a:rPr lang="en-US" altLang="ko-KR"/>
              <a:t>.</a:t>
            </a:r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의문문</a:t>
            </a:r>
            <a:r>
              <a:rPr lang="en-US" altLang="ko-KR"/>
              <a:t>: </a:t>
            </a:r>
            <a:r>
              <a:rPr lang="ko-KR" altLang="en-US"/>
              <a:t>조금이라도</a:t>
            </a:r>
            <a:r>
              <a:rPr lang="en-US" altLang="ko-KR"/>
              <a:t>/</a:t>
            </a:r>
            <a:r>
              <a:rPr lang="ko-KR" altLang="en-US"/>
              <a:t>도대체</a:t>
            </a:r>
          </a:p>
          <a:p>
            <a:pPr marL="0" lvl="0" indent="0">
              <a:buNone/>
              <a:defRPr/>
            </a:pPr>
            <a:r>
              <a:rPr lang="ko-KR" altLang="en-US"/>
              <a:t>예</a:t>
            </a:r>
            <a:r>
              <a:rPr lang="en-US" altLang="ko-KR"/>
              <a:t>:Did you eat </a:t>
            </a:r>
            <a:r>
              <a:rPr lang="en-US" altLang="ko-KR" u="sng"/>
              <a:t>at all?</a:t>
            </a:r>
          </a:p>
          <a:p>
            <a:pPr marL="0" lvl="0" indent="0">
              <a:buNone/>
              <a:defRPr/>
            </a:pPr>
            <a:r>
              <a:rPr lang="en-US" altLang="ko-KR"/>
              <a:t>     Did you believe it at all?</a:t>
            </a:r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조건문 </a:t>
            </a:r>
            <a:r>
              <a:rPr lang="en-US" altLang="ko-KR"/>
              <a:t>: </a:t>
            </a:r>
            <a:r>
              <a:rPr lang="ko-KR" altLang="en-US"/>
              <a:t>조금이라도</a:t>
            </a:r>
            <a:r>
              <a:rPr lang="en-US" altLang="ko-KR"/>
              <a:t>,</a:t>
            </a:r>
            <a:r>
              <a:rPr lang="ko-KR" altLang="en-US"/>
              <a:t> 기왕</a:t>
            </a:r>
          </a:p>
          <a:p>
            <a:pPr marL="0" lvl="0" indent="0">
              <a:buNone/>
              <a:defRPr/>
            </a:pPr>
            <a:r>
              <a:rPr lang="ko-KR" altLang="en-US"/>
              <a:t>예</a:t>
            </a:r>
            <a:r>
              <a:rPr lang="en-US" altLang="ko-KR"/>
              <a:t>: </a:t>
            </a:r>
            <a:r>
              <a:rPr lang="en-US" altLang="ko-KR" u="sng"/>
              <a:t>If</a:t>
            </a:r>
            <a:r>
              <a:rPr lang="en-US" altLang="ko-KR"/>
              <a:t> you need anything </a:t>
            </a:r>
            <a:r>
              <a:rPr lang="en-US" altLang="ko-KR" u="sng"/>
              <a:t>at all</a:t>
            </a:r>
            <a:r>
              <a:rPr lang="en-US" altLang="ko-KR"/>
              <a:t>, please give me a ring. </a:t>
            </a:r>
          </a:p>
          <a:p>
            <a:pPr marL="0" lvl="0" indent="0">
              <a:buNone/>
              <a:defRPr/>
            </a:pPr>
            <a:r>
              <a:rPr lang="en-US" altLang="ko-KR"/>
              <a:t>      If you do it at  all, do it well.</a:t>
            </a:r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긍정문</a:t>
            </a:r>
            <a:r>
              <a:rPr lang="en-US" altLang="ko-KR"/>
              <a:t>: </a:t>
            </a:r>
            <a:r>
              <a:rPr lang="ko-KR" altLang="en-US"/>
              <a:t>여하튼</a:t>
            </a:r>
            <a:r>
              <a:rPr lang="en-US" altLang="ko-KR"/>
              <a:t>,</a:t>
            </a:r>
            <a:r>
              <a:rPr lang="ko-KR" altLang="en-US"/>
              <a:t> 어쨌든</a:t>
            </a:r>
          </a:p>
          <a:p>
            <a:pPr marL="0" lvl="0" indent="0">
              <a:buNone/>
              <a:defRPr/>
            </a:pPr>
            <a:r>
              <a:rPr lang="ko-KR" altLang="en-US"/>
              <a:t>예</a:t>
            </a:r>
            <a:r>
              <a:rPr lang="en-US" altLang="ko-KR"/>
              <a:t>:He was surprised she came </a:t>
            </a:r>
            <a:r>
              <a:rPr lang="en-US" altLang="ko-KR" u="sng"/>
              <a:t>at all</a:t>
            </a:r>
            <a:r>
              <a:rPr lang="en-US" altLang="ko-KR"/>
              <a:t>.    *anything at all: </a:t>
            </a:r>
            <a:r>
              <a:rPr lang="ko-KR" altLang="en-US"/>
              <a:t>무엇이나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3466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33p </a:t>
            </a:r>
            <a:r>
              <a:rPr lang="ko-KR" altLang="en-US" dirty="0"/>
              <a:t>어휘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collaboration</a:t>
            </a:r>
          </a:p>
          <a:p>
            <a:r>
              <a:rPr lang="en-US" altLang="ko-KR" dirty="0"/>
              <a:t>Cooperation:</a:t>
            </a:r>
          </a:p>
          <a:p>
            <a:r>
              <a:rPr lang="en-US" altLang="ko-KR" dirty="0"/>
              <a:t>Corporation:</a:t>
            </a:r>
          </a:p>
          <a:p>
            <a:r>
              <a:rPr lang="en-US" altLang="ko-KR" dirty="0"/>
              <a:t>Coordination: </a:t>
            </a:r>
          </a:p>
          <a:p>
            <a:endParaRPr lang="en-US" altLang="ko-KR" dirty="0"/>
          </a:p>
          <a:p>
            <a:r>
              <a:rPr lang="en-US" altLang="ko-KR" dirty="0"/>
              <a:t>Authentic: </a:t>
            </a:r>
            <a:r>
              <a:rPr lang="ko-KR" altLang="en-US" dirty="0"/>
              <a:t>정확한</a:t>
            </a:r>
            <a:r>
              <a:rPr lang="en-US" altLang="ko-KR" dirty="0"/>
              <a:t>, </a:t>
            </a:r>
            <a:r>
              <a:rPr lang="ko-KR" altLang="en-US" dirty="0"/>
              <a:t>진품의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41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28p L1</a:t>
            </a:r>
            <a:r>
              <a:rPr lang="ko-KR" altLang="en-US"/>
              <a:t> </a:t>
            </a:r>
            <a:r>
              <a:rPr lang="en-US" altLang="ko-KR"/>
              <a:t>/20p L4 </a:t>
            </a:r>
            <a:r>
              <a:rPr lang="ko-KR" altLang="en-US"/>
              <a:t>관련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발생 빈도 </a:t>
            </a:r>
            <a:r>
              <a:rPr lang="en-US" altLang="ko-KR"/>
              <a:t>1)would: </a:t>
            </a:r>
            <a:r>
              <a:rPr lang="ko-KR" altLang="en-US"/>
              <a:t>과거의 불규칙적 습관</a:t>
            </a:r>
            <a:r>
              <a:rPr lang="en-US" altLang="ko-KR"/>
              <a:t>(=~</a:t>
            </a:r>
            <a:r>
              <a:rPr lang="ko-KR" altLang="en-US"/>
              <a:t>하곤 했다</a:t>
            </a:r>
            <a:r>
              <a:rPr lang="en-US" altLang="ko-KR"/>
              <a:t>)</a:t>
            </a:r>
          </a:p>
          <a:p>
            <a:pPr marL="0" lvl="0" indent="0">
              <a:buNone/>
              <a:defRPr/>
            </a:pPr>
            <a:r>
              <a:rPr lang="en-US" altLang="ko-KR"/>
              <a:t>                       2)used to:</a:t>
            </a:r>
            <a:r>
              <a:rPr lang="ko-KR" altLang="en-US"/>
              <a:t> 과거의 규칙적 습관</a:t>
            </a:r>
          </a:p>
          <a:p>
            <a:pPr marL="0" lvl="0" indent="0">
              <a:buNone/>
              <a:defRPr/>
            </a:pPr>
            <a:r>
              <a:rPr lang="ko-KR" altLang="en-US"/>
              <a:t>                          </a:t>
            </a:r>
            <a:r>
              <a:rPr lang="en-US" altLang="ko-KR"/>
              <a:t>(=</a:t>
            </a:r>
            <a:r>
              <a:rPr lang="ko-KR" altLang="en-US"/>
              <a:t>늘 </a:t>
            </a:r>
            <a:r>
              <a:rPr lang="en-US" altLang="ko-KR"/>
              <a:t>~</a:t>
            </a:r>
            <a:r>
              <a:rPr lang="ko-KR" altLang="en-US"/>
              <a:t>하곤 했다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~</a:t>
            </a:r>
            <a:r>
              <a:rPr lang="ko-KR" altLang="en-US"/>
              <a:t>하는 것이 일상이었다</a:t>
            </a:r>
            <a:r>
              <a:rPr lang="en-US" altLang="ko-KR"/>
              <a:t>.)</a:t>
            </a:r>
          </a:p>
          <a:p>
            <a:pPr marL="0" lvl="0" indent="0">
              <a:buNone/>
              <a:defRPr/>
            </a:pPr>
            <a:r>
              <a:rPr lang="ko-KR" altLang="en-US"/>
              <a:t>                         </a:t>
            </a:r>
            <a:r>
              <a:rPr lang="en-US" altLang="ko-KR"/>
              <a:t>+</a:t>
            </a:r>
            <a:r>
              <a:rPr lang="ko-KR" altLang="en-US"/>
              <a:t>과거의 상태동사와 사용 多</a:t>
            </a:r>
          </a:p>
          <a:p>
            <a:pPr marL="0" lvl="0" indent="0">
              <a:buNone/>
              <a:defRPr/>
            </a:pPr>
            <a:r>
              <a:rPr lang="ko-KR" altLang="en-US"/>
              <a:t>                          예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like, have, know</a:t>
            </a:r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 sz="3000"/>
              <a:t>참고</a:t>
            </a:r>
            <a:r>
              <a:rPr lang="en-US" altLang="ko-KR" sz="3000"/>
              <a:t>:</a:t>
            </a:r>
            <a:r>
              <a:rPr lang="ko-KR" altLang="en-US" sz="3000"/>
              <a:t> </a:t>
            </a:r>
            <a:r>
              <a:rPr lang="en-US" altLang="ko-KR" sz="3000"/>
              <a:t>would</a:t>
            </a:r>
            <a:r>
              <a:rPr lang="ko-KR" altLang="en-US" sz="3000"/>
              <a:t>는 </a:t>
            </a:r>
            <a:r>
              <a:rPr lang="ko-KR" altLang="en-US" sz="3000" b="1">
                <a:solidFill>
                  <a:srgbClr val="0000FF"/>
                </a:solidFill>
              </a:rPr>
              <a:t>빈도부사</a:t>
            </a:r>
            <a:r>
              <a:rPr lang="ko-KR" altLang="en-US" sz="3000"/>
              <a:t>와 함께 쓰일 경우 상태동사와 사용 가능</a:t>
            </a:r>
          </a:p>
          <a:p>
            <a:pPr marL="0" lvl="0" indent="0">
              <a:buNone/>
              <a:defRPr/>
            </a:pPr>
            <a:r>
              <a:rPr lang="ko-KR" altLang="en-US" sz="3000"/>
              <a:t>예</a:t>
            </a:r>
            <a:r>
              <a:rPr lang="en-US" altLang="ko-KR" sz="3000"/>
              <a:t>:</a:t>
            </a:r>
            <a:r>
              <a:rPr lang="ko-KR" altLang="en-US" sz="3000"/>
              <a:t> </a:t>
            </a:r>
            <a:r>
              <a:rPr lang="en-US" altLang="ko-KR" sz="3000"/>
              <a:t>I would </a:t>
            </a:r>
            <a:r>
              <a:rPr lang="en-US" altLang="ko-KR" sz="3000" b="1">
                <a:solidFill>
                  <a:srgbClr val="0000FF"/>
                </a:solidFill>
              </a:rPr>
              <a:t>often</a:t>
            </a:r>
            <a:r>
              <a:rPr lang="en-US" altLang="ko-KR" sz="3000"/>
              <a:t> feel exhausted.</a:t>
            </a:r>
          </a:p>
        </p:txBody>
      </p:sp>
    </p:spTree>
    <p:extLst>
      <p:ext uri="{BB962C8B-B14F-4D97-AF65-F5344CB8AC3E}">
        <p14:creationId xmlns:p14="http://schemas.microsoft.com/office/powerpoint/2010/main" val="3122849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33p </a:t>
            </a:r>
            <a:r>
              <a:rPr lang="ko-KR" altLang="en-US" dirty="0"/>
              <a:t>어휘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295" y="1609821"/>
            <a:ext cx="11761738" cy="4776114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 sz="3000" b="1" u="sng">
                <a:solidFill>
                  <a:srgbClr val="FF40FF"/>
                </a:solidFill>
              </a:rPr>
              <a:t>collaboration</a:t>
            </a:r>
            <a:r>
              <a:rPr lang="en-US" altLang="ko-KR" sz="3000"/>
              <a:t>:</a:t>
            </a:r>
            <a:r>
              <a:rPr lang="ko-KR" altLang="en-US" sz="3000"/>
              <a:t> 협업</a:t>
            </a:r>
            <a:endParaRPr lang="en-US" altLang="ko-KR" sz="3000"/>
          </a:p>
          <a:p>
            <a:pPr marL="0" lvl="0" indent="0">
              <a:buNone/>
              <a:defRPr/>
            </a:pPr>
            <a:r>
              <a:rPr lang="ko-KR" altLang="en-US" sz="3000"/>
              <a:t>              </a:t>
            </a:r>
            <a:r>
              <a:rPr lang="en-US" altLang="ko-KR" sz="3000"/>
              <a:t>                </a:t>
            </a:r>
            <a:r>
              <a:rPr lang="en-US" altLang="ko-KR" sz="2800"/>
              <a:t>(</a:t>
            </a:r>
            <a:r>
              <a:rPr lang="ko-KR" altLang="en-US" sz="2800"/>
              <a:t>하나의 완성품을 만들고자 다른 개개인이 </a:t>
            </a:r>
            <a:r>
              <a:rPr lang="ko-KR" altLang="en-US" sz="2800" u="sng"/>
              <a:t>따로 따로</a:t>
            </a:r>
            <a:r>
              <a:rPr lang="ko-KR" altLang="en-US" sz="2800"/>
              <a:t> 일함</a:t>
            </a:r>
            <a:r>
              <a:rPr lang="en-US" altLang="ko-KR" sz="2800"/>
              <a:t>)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 b="1" u="sng">
                <a:solidFill>
                  <a:srgbClr val="FF40FF"/>
                </a:solidFill>
              </a:rPr>
              <a:t>Cooperation</a:t>
            </a:r>
            <a:r>
              <a:rPr lang="en-US" altLang="ko-KR"/>
              <a:t>:</a:t>
            </a:r>
            <a:r>
              <a:rPr lang="ko-KR" altLang="en-US"/>
              <a:t>협력</a:t>
            </a:r>
            <a:r>
              <a:rPr lang="en-US" altLang="ko-KR"/>
              <a:t>(</a:t>
            </a:r>
            <a:r>
              <a:rPr lang="ko-KR" altLang="en-US"/>
              <a:t>공동 목표를 가지고 </a:t>
            </a:r>
            <a:r>
              <a:rPr lang="en-US" altLang="ko-KR" u="sng"/>
              <a:t>함께</a:t>
            </a:r>
            <a:r>
              <a:rPr lang="en-US" altLang="ko-KR"/>
              <a:t> 일하는 행위)</a:t>
            </a:r>
          </a:p>
          <a:p>
            <a:pPr lvl="0">
              <a:defRPr/>
            </a:pPr>
            <a:r>
              <a:rPr lang="en-US" altLang="ko-KR"/>
              <a:t>Corporation: </a:t>
            </a:r>
            <a:r>
              <a:rPr lang="ko-KR" altLang="en-US"/>
              <a:t>법인</a:t>
            </a:r>
          </a:p>
          <a:p>
            <a:pPr lvl="0">
              <a:defRPr/>
            </a:pPr>
            <a:r>
              <a:rPr lang="en-US" altLang="ko-KR"/>
              <a:t>Coordination: </a:t>
            </a:r>
            <a:r>
              <a:rPr lang="ko-KR" altLang="en-US"/>
              <a:t>조정</a:t>
            </a:r>
            <a:r>
              <a:rPr lang="en-US" altLang="ko-KR"/>
              <a:t>, </a:t>
            </a:r>
            <a:r>
              <a:rPr lang="ko-KR" altLang="en-US"/>
              <a:t>조화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authentic: </a:t>
            </a:r>
            <a:r>
              <a:rPr lang="ko-KR" altLang="en-US"/>
              <a:t>정확한</a:t>
            </a:r>
            <a:r>
              <a:rPr lang="en-US" altLang="ko-KR"/>
              <a:t>, </a:t>
            </a:r>
            <a:r>
              <a:rPr lang="ko-KR" altLang="en-US"/>
              <a:t>진품의</a:t>
            </a:r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</p:txBody>
      </p:sp>
      <p:sp>
        <p:nvSpPr>
          <p:cNvPr id="4" name="가로 글상자 3"/>
          <p:cNvSpPr txBox="1"/>
          <p:nvPr/>
        </p:nvSpPr>
        <p:spPr>
          <a:xfrm>
            <a:off x="609599" y="846138"/>
            <a:ext cx="2834408" cy="466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 b="1" u="sng">
                <a:solidFill>
                  <a:srgbClr val="FF40FF"/>
                </a:solidFill>
              </a:rPr>
              <a:t>for 4</a:t>
            </a:r>
            <a:r>
              <a:rPr lang="ko-KR" altLang="en-US" sz="2500" b="1" u="sng">
                <a:solidFill>
                  <a:srgbClr val="FF40FF"/>
                </a:solidFill>
              </a:rPr>
              <a:t>반 쏭♥</a:t>
            </a:r>
          </a:p>
        </p:txBody>
      </p:sp>
      <p:cxnSp>
        <p:nvCxnSpPr>
          <p:cNvPr id="5" name="화살표 4"/>
          <p:cNvCxnSpPr/>
          <p:nvPr/>
        </p:nvCxnSpPr>
        <p:spPr>
          <a:xfrm rot="5400000" flipH="1" flipV="1">
            <a:off x="1133970" y="1483210"/>
            <a:ext cx="466407" cy="125075"/>
          </a:xfrm>
          <a:prstGeom prst="straightConnector1">
            <a:avLst/>
          </a:prstGeom>
          <a:ln>
            <a:solidFill>
              <a:srgbClr val="FF00E5"/>
            </a:solidFill>
            <a:headEnd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97992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“open-air school”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358" y="1417638"/>
            <a:ext cx="5447803" cy="33681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08803" y="1360223"/>
            <a:ext cx="4765940" cy="47659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28934" y="1458714"/>
            <a:ext cx="4381322" cy="328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5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39941"/>
            <a:ext cx="5673092" cy="31882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62534" y="2809977"/>
            <a:ext cx="7427065" cy="49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78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33p 06</a:t>
            </a:r>
            <a:r>
              <a:rPr lang="ko-KR" altLang="en-US"/>
              <a:t>번 </a:t>
            </a:r>
            <a:r>
              <a:rPr lang="en-US" altLang="ko-KR"/>
              <a:t>L3~L8 </a:t>
            </a:r>
            <a:r>
              <a:rPr lang="ko-KR" altLang="en-US"/>
              <a:t>문장 구조 분석</a:t>
            </a:r>
            <a:r>
              <a:rPr lang="en-US" altLang="ko-KR"/>
              <a:t>(FOR 4</a:t>
            </a:r>
            <a:r>
              <a:rPr lang="ko-KR" altLang="en-US"/>
              <a:t>반 뽀♥</a:t>
            </a:r>
            <a:r>
              <a:rPr lang="en-US" altLang="ko-KR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en-US" altLang="ko-KR"/>
              <a:t>For instance, </a:t>
            </a:r>
            <a:r>
              <a:rPr lang="en-US" altLang="ko-KR" b="1">
                <a:solidFill>
                  <a:srgbClr val="008000"/>
                </a:solidFill>
              </a:rPr>
              <a:t>a cross-national sharing { between elementary schools in different climates } </a:t>
            </a:r>
            <a:r>
              <a:rPr lang="en-US" altLang="ko-KR"/>
              <a:t> / revealed(</a:t>
            </a:r>
            <a:r>
              <a:rPr lang="ko-KR" altLang="en-US"/>
              <a:t>동사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 </a:t>
            </a:r>
            <a:r>
              <a:rPr lang="en-US" altLang="ko-KR" b="1">
                <a:solidFill>
                  <a:srgbClr val="0000FF"/>
                </a:solidFill>
              </a:rPr>
              <a:t>[</a:t>
            </a:r>
            <a:r>
              <a:rPr lang="ko-KR" altLang="en-US"/>
              <a:t> </a:t>
            </a:r>
            <a:r>
              <a:rPr lang="en-US" altLang="ko-KR"/>
              <a:t>that</a:t>
            </a:r>
            <a:r>
              <a:rPr lang="ko-KR" altLang="en-US"/>
              <a:t> </a:t>
            </a:r>
            <a:r>
              <a:rPr lang="en-US" altLang="ko-KR"/>
              <a:t>students in one school had questions about </a:t>
            </a:r>
            <a:r>
              <a:rPr lang="en-US" altLang="ko-KR" b="1" u="sng">
                <a:solidFill>
                  <a:srgbClr val="42C7F1"/>
                </a:solidFill>
              </a:rPr>
              <a:t>snow</a:t>
            </a:r>
            <a:r>
              <a:rPr lang="en-US" altLang="ko-KR" u="sng"/>
              <a:t>, (</a:t>
            </a:r>
            <a:r>
              <a:rPr lang="en-US" altLang="ko-KR" b="1" u="sng">
                <a:solidFill>
                  <a:srgbClr val="42C7F1"/>
                </a:solidFill>
              </a:rPr>
              <a:t>which</a:t>
            </a:r>
            <a:r>
              <a:rPr lang="en-US" altLang="ko-KR"/>
              <a:t> they had never seen), {</a:t>
            </a:r>
            <a:r>
              <a:rPr lang="ko-KR" altLang="en-US"/>
              <a:t> </a:t>
            </a:r>
            <a:r>
              <a:rPr lang="en-US" altLang="ko-KR" b="1" u="sng">
                <a:solidFill>
                  <a:schemeClr val="accent2"/>
                </a:solidFill>
              </a:rPr>
              <a:t>while</a:t>
            </a:r>
            <a:r>
              <a:rPr lang="en-US" altLang="ko-KR"/>
              <a:t> the partner students /</a:t>
            </a:r>
            <a:r>
              <a:rPr lang="ko-KR" altLang="en-US"/>
              <a:t> </a:t>
            </a:r>
            <a:r>
              <a:rPr lang="en-US" altLang="ko-KR"/>
              <a:t>were</a:t>
            </a:r>
            <a:r>
              <a:rPr lang="ko-KR" altLang="en-US"/>
              <a:t> </a:t>
            </a:r>
            <a:r>
              <a:rPr lang="en-US" altLang="ko-KR"/>
              <a:t>trying to imagine open-air, year-round schools</a:t>
            </a:r>
            <a:r>
              <a:rPr lang="ko-KR" altLang="en-US"/>
              <a:t> </a:t>
            </a:r>
            <a:r>
              <a:rPr lang="en-US" altLang="ko-KR"/>
              <a:t>}</a:t>
            </a:r>
            <a:r>
              <a:rPr lang="ko-KR" altLang="en-US"/>
              <a:t>  </a:t>
            </a:r>
            <a:r>
              <a:rPr lang="en-US" altLang="ko-KR" b="1">
                <a:solidFill>
                  <a:srgbClr val="0000FF"/>
                </a:solidFill>
              </a:rPr>
              <a:t>]</a:t>
            </a:r>
            <a:r>
              <a:rPr lang="ko-KR" altLang="en-US"/>
              <a:t> </a:t>
            </a:r>
            <a:r>
              <a:rPr lang="en-US" altLang="ko-KR"/>
              <a:t>. </a:t>
            </a:r>
          </a:p>
        </p:txBody>
      </p:sp>
      <p:sp>
        <p:nvSpPr>
          <p:cNvPr id="4" name="가로 글상자 3"/>
          <p:cNvSpPr txBox="1"/>
          <p:nvPr/>
        </p:nvSpPr>
        <p:spPr>
          <a:xfrm>
            <a:off x="3488650" y="1419071"/>
            <a:ext cx="1577879" cy="48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600" b="1">
                <a:solidFill>
                  <a:srgbClr val="008000"/>
                </a:solidFill>
              </a:rPr>
              <a:t>“</a:t>
            </a:r>
            <a:r>
              <a:rPr lang="ko-KR" altLang="en-US" sz="2600" b="1">
                <a:solidFill>
                  <a:srgbClr val="008000"/>
                </a:solidFill>
              </a:rPr>
              <a:t>주어</a:t>
            </a:r>
            <a:r>
              <a:rPr lang="en-US" altLang="ko-KR" sz="2600" b="1">
                <a:solidFill>
                  <a:srgbClr val="008000"/>
                </a:solidFill>
              </a:rPr>
              <a:t>”</a:t>
            </a:r>
          </a:p>
        </p:txBody>
      </p:sp>
      <p:sp>
        <p:nvSpPr>
          <p:cNvPr id="5" name="아래로 구부러진 화살표 4"/>
          <p:cNvSpPr/>
          <p:nvPr/>
        </p:nvSpPr>
        <p:spPr>
          <a:xfrm flipH="1">
            <a:off x="8991983" y="2976803"/>
            <a:ext cx="875531" cy="452197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2C7F1"/>
          </a:solidFill>
          <a:ln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rgbClr val="42C7F1"/>
              </a:solidFill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3891202" y="4438592"/>
            <a:ext cx="5003031" cy="483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600" b="1">
                <a:solidFill>
                  <a:schemeClr val="accent2"/>
                </a:solidFill>
              </a:rPr>
              <a:t>”</a:t>
            </a:r>
            <a:r>
              <a:rPr lang="ko-KR" altLang="en-US" sz="2600" b="1">
                <a:solidFill>
                  <a:schemeClr val="accent2"/>
                </a:solidFill>
              </a:rPr>
              <a:t>반면에</a:t>
            </a:r>
            <a:r>
              <a:rPr lang="en-US" altLang="ko-KR" sz="2600" b="1">
                <a:solidFill>
                  <a:schemeClr val="accent2"/>
                </a:solidFill>
              </a:rPr>
              <a:t>(=whereas)”/</a:t>
            </a:r>
            <a:r>
              <a:rPr lang="ko-KR" altLang="en-US" sz="2600" b="1">
                <a:solidFill>
                  <a:schemeClr val="accent2"/>
                </a:solidFill>
              </a:rPr>
              <a:t>대조의 기능</a:t>
            </a:r>
          </a:p>
        </p:txBody>
      </p:sp>
    </p:spTree>
    <p:extLst>
      <p:ext uri="{BB962C8B-B14F-4D97-AF65-F5344CB8AC3E}">
        <p14:creationId xmlns:p14="http://schemas.microsoft.com/office/powerpoint/2010/main" val="7567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>
              <a:defRPr/>
            </a:pPr>
            <a:r>
              <a:rPr lang="en-US" altLang="ko-KR"/>
              <a:t>28p 01</a:t>
            </a:r>
            <a:r>
              <a:rPr lang="ko-KR" altLang="en-US"/>
              <a:t>번 지문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093595"/>
            <a:ext cx="10972798" cy="4525963"/>
          </a:xfrm>
        </p:spPr>
        <p:txBody>
          <a:bodyPr/>
          <a:lstStyle/>
          <a:p>
            <a:pPr marL="342900" lvl="0" indent="-342900">
              <a:defRPr/>
            </a:pPr>
            <a:r>
              <a:rPr lang="en-US" altLang="ko-KR"/>
              <a:t>L2) </a:t>
            </a:r>
            <a:r>
              <a:rPr lang="ko-KR" altLang="en-US"/>
              <a:t>中</a:t>
            </a:r>
            <a:r>
              <a:rPr lang="en-US" altLang="ko-KR"/>
              <a:t> </a:t>
            </a:r>
            <a:r>
              <a:rPr lang="ko-KR" altLang="en-US"/>
              <a:t>병렬</a:t>
            </a:r>
            <a:r>
              <a:rPr lang="en-US" altLang="ko-KR"/>
              <a:t>(</a:t>
            </a:r>
            <a:r>
              <a:rPr lang="ko-KR" altLang="en-US"/>
              <a:t>전치사 </a:t>
            </a:r>
            <a:r>
              <a:rPr lang="en-US" altLang="ko-KR"/>
              <a:t>upon</a:t>
            </a:r>
            <a:r>
              <a:rPr lang="ko-KR" altLang="en-US"/>
              <a:t>의 목적어끼리</a:t>
            </a:r>
            <a:r>
              <a:rPr lang="en-US" altLang="ko-KR"/>
              <a:t>)</a:t>
            </a:r>
          </a:p>
          <a:p>
            <a:pPr marL="0" lvl="0" indent="0">
              <a:buNone/>
              <a:defRPr/>
            </a:pPr>
            <a:r>
              <a:rPr lang="en-US" altLang="ko-KR"/>
              <a:t>“Among firms, what passes for national identification depends </a:t>
            </a:r>
            <a:r>
              <a:rPr lang="en-US" altLang="ko-KR" u="sng"/>
              <a:t>upon</a:t>
            </a:r>
            <a:r>
              <a:rPr lang="en-US" altLang="ko-KR">
                <a:solidFill>
                  <a:schemeClr val="accent6"/>
                </a:solidFill>
              </a:rPr>
              <a:t> </a:t>
            </a:r>
            <a:r>
              <a:rPr lang="en-US" altLang="ko-KR" b="1">
                <a:solidFill>
                  <a:schemeClr val="accent6"/>
                </a:solidFill>
              </a:rPr>
              <a:t>[1)history]</a:t>
            </a:r>
            <a:r>
              <a:rPr lang="en-US" altLang="ko-KR"/>
              <a:t> and </a:t>
            </a:r>
            <a:r>
              <a:rPr lang="en-US" altLang="ko-KR" b="1">
                <a:solidFill>
                  <a:schemeClr val="accent6"/>
                </a:solidFill>
              </a:rPr>
              <a:t>[2)</a:t>
            </a:r>
            <a:r>
              <a:rPr lang="ko-KR" altLang="en-US" b="1">
                <a:solidFill>
                  <a:schemeClr val="accent6"/>
                </a:solidFill>
              </a:rPr>
              <a:t> </a:t>
            </a:r>
            <a:r>
              <a:rPr lang="en-US" altLang="ko-KR" b="1">
                <a:solidFill>
                  <a:srgbClr val="FF0000"/>
                </a:solidFill>
              </a:rPr>
              <a:t>where their corporate headquarters happen to be located</a:t>
            </a:r>
            <a:r>
              <a:rPr lang="en-US" altLang="ko-KR" b="1">
                <a:solidFill>
                  <a:schemeClr val="accent6"/>
                </a:solidFill>
              </a:rPr>
              <a:t>]</a:t>
            </a:r>
            <a:r>
              <a:rPr lang="en-US" altLang="ko-KR"/>
              <a:t>. </a:t>
            </a:r>
            <a:r>
              <a:rPr lang="ko-KR" altLang="en-US"/>
              <a:t> </a:t>
            </a:r>
            <a:r>
              <a:rPr lang="en-US" altLang="ko-KR"/>
              <a:t>But </a:t>
            </a:r>
            <a:r>
              <a:rPr lang="en-US" altLang="ko-KR">
                <a:solidFill>
                  <a:srgbClr val="FF0000"/>
                </a:solidFill>
              </a:rPr>
              <a:t>the latter</a:t>
            </a:r>
            <a:r>
              <a:rPr lang="en-US" altLang="ko-KR"/>
              <a:t> is ~ “</a:t>
            </a:r>
          </a:p>
          <a:p>
            <a:pPr marL="0" lvl="0" indent="0">
              <a:buNone/>
              <a:defRPr/>
            </a:pPr>
            <a:endParaRPr lang="en-US" altLang="ko-KR"/>
          </a:p>
          <a:p>
            <a:pPr marL="342900" lvl="0" indent="-342900">
              <a:defRPr/>
            </a:pPr>
            <a:r>
              <a:rPr lang="en-US" altLang="ko-KR"/>
              <a:t>L5) </a:t>
            </a:r>
            <a:r>
              <a:rPr lang="ko-KR" altLang="en-US"/>
              <a:t>관</a:t>
            </a:r>
            <a:r>
              <a:rPr lang="en-US" altLang="ko-KR"/>
              <a:t>.</a:t>
            </a:r>
            <a:r>
              <a:rPr lang="ko-KR" altLang="en-US"/>
              <a:t>대</a:t>
            </a:r>
            <a:r>
              <a:rPr lang="en-US" altLang="ko-KR"/>
              <a:t>.</a:t>
            </a:r>
            <a:r>
              <a:rPr lang="ko-KR" altLang="en-US"/>
              <a:t>사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be </a:t>
            </a:r>
            <a:r>
              <a:rPr lang="ko-KR" altLang="en-US"/>
              <a:t>동사 생략</a:t>
            </a:r>
          </a:p>
          <a:p>
            <a:pPr marL="0" lvl="0" indent="0">
              <a:buNone/>
              <a:defRPr/>
            </a:pPr>
            <a:r>
              <a:rPr lang="en-US" altLang="ko-KR"/>
              <a:t>“The recent fuss [about U.S. firms</a:t>
            </a:r>
            <a:r>
              <a:rPr lang="en-US" altLang="ko-KR" u="sng">
                <a:solidFill>
                  <a:srgbClr val="0000FF"/>
                </a:solidFill>
              </a:rPr>
              <a:t>   </a:t>
            </a:r>
            <a:r>
              <a:rPr lang="en-US" altLang="ko-KR"/>
              <a:t>{moving their headquarters to Bermuda (to get lower taxes ) } ] is one example.</a:t>
            </a:r>
          </a:p>
        </p:txBody>
      </p:sp>
      <p:sp>
        <p:nvSpPr>
          <p:cNvPr id="4" name="가로 글상자 3"/>
          <p:cNvSpPr txBox="1"/>
          <p:nvPr/>
        </p:nvSpPr>
        <p:spPr>
          <a:xfrm>
            <a:off x="5153122" y="0"/>
            <a:ext cx="6854344" cy="209359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endParaRPr lang="en-US" altLang="ko-KR" sz="2200" b="1"/>
          </a:p>
          <a:p>
            <a:pPr lvl="0">
              <a:defRPr/>
            </a:pPr>
            <a:r>
              <a:rPr lang="en-US" altLang="ko-KR" sz="2200" b="1"/>
              <a:t>L2) pass for~</a:t>
            </a:r>
            <a:r>
              <a:rPr lang="ko-KR" altLang="en-US" sz="2200" b="1"/>
              <a:t> </a:t>
            </a:r>
            <a:r>
              <a:rPr lang="en-US" altLang="ko-KR" sz="2200" b="1"/>
              <a:t>: ~</a:t>
            </a:r>
            <a:r>
              <a:rPr lang="ko-KR" altLang="en-US" sz="2200" b="1"/>
              <a:t>으로</a:t>
            </a:r>
            <a:r>
              <a:rPr lang="en-US" altLang="ko-KR" sz="2200" b="1"/>
              <a:t> </a:t>
            </a:r>
            <a:r>
              <a:rPr lang="ko-KR" altLang="en-US" sz="2200" b="1"/>
              <a:t>받아들여지다</a:t>
            </a:r>
          </a:p>
          <a:p>
            <a:pPr lvl="0">
              <a:defRPr/>
            </a:pPr>
            <a:r>
              <a:rPr lang="en-US" altLang="ko-KR" sz="2200" b="1"/>
              <a:t>L3)happen to</a:t>
            </a:r>
            <a:r>
              <a:rPr lang="ko-KR" altLang="en-US" sz="2200" b="1"/>
              <a:t> 동사원형</a:t>
            </a:r>
            <a:r>
              <a:rPr lang="en-US" altLang="ko-KR" sz="2200" b="1"/>
              <a:t>=</a:t>
            </a:r>
            <a:r>
              <a:rPr lang="ko-KR" altLang="en-US" sz="2200" b="1"/>
              <a:t>우연히 </a:t>
            </a:r>
            <a:r>
              <a:rPr lang="en-US" altLang="ko-KR" sz="2200" b="1"/>
              <a:t>~</a:t>
            </a:r>
            <a:r>
              <a:rPr lang="ko-KR" altLang="en-US" sz="2200" b="1"/>
              <a:t>하다</a:t>
            </a:r>
          </a:p>
          <a:p>
            <a:pPr lvl="0">
              <a:defRPr/>
            </a:pPr>
            <a:r>
              <a:rPr lang="en-US" altLang="ko-KR" sz="2200" b="1"/>
              <a:t>*happen to something/somebody: ~</a:t>
            </a:r>
            <a:r>
              <a:rPr lang="ko-KR" altLang="en-US" sz="2200" b="1"/>
              <a:t>에게</a:t>
            </a:r>
            <a:r>
              <a:rPr lang="en-US" altLang="ko-KR" sz="2200" b="1"/>
              <a:t> </a:t>
            </a:r>
            <a:r>
              <a:rPr lang="ko-KR" altLang="en-US" sz="2200" b="1"/>
              <a:t>발생하다</a:t>
            </a:r>
          </a:p>
          <a:p>
            <a:pPr lvl="0">
              <a:defRPr/>
            </a:pPr>
            <a:r>
              <a:rPr lang="en-US" altLang="ko-KR" sz="2200" b="1"/>
              <a:t>L7)hold: </a:t>
            </a:r>
            <a:r>
              <a:rPr lang="ko-KR" altLang="en-US" sz="2200" b="1"/>
              <a:t>보유하다</a:t>
            </a:r>
          </a:p>
          <a:p>
            <a:pPr lvl="0">
              <a:defRPr/>
            </a:pPr>
            <a:endParaRPr lang="en-US" altLang="ko-KR" sz="2200" b="1"/>
          </a:p>
        </p:txBody>
      </p:sp>
      <p:sp>
        <p:nvSpPr>
          <p:cNvPr id="5" name="아래쪽 화살표 4"/>
          <p:cNvSpPr/>
          <p:nvPr/>
        </p:nvSpPr>
        <p:spPr>
          <a:xfrm>
            <a:off x="6317287" y="5257029"/>
            <a:ext cx="211666" cy="461818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6" name="가로 글상자 5"/>
          <p:cNvSpPr txBox="1"/>
          <p:nvPr/>
        </p:nvSpPr>
        <p:spPr>
          <a:xfrm>
            <a:off x="5782540" y="4697582"/>
            <a:ext cx="2127826" cy="445410"/>
          </a:xfrm>
          <a:prstGeom prst="rect">
            <a:avLst/>
          </a:prstGeom>
          <a:ln>
            <a:noFill/>
            <a:headEnd w="med" len="med"/>
            <a:tailEnd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0000FF"/>
                </a:solidFill>
              </a:rPr>
              <a:t>(which are)</a:t>
            </a:r>
          </a:p>
        </p:txBody>
      </p:sp>
    </p:spTree>
    <p:extLst>
      <p:ext uri="{BB962C8B-B14F-4D97-AF65-F5344CB8AC3E}">
        <p14:creationId xmlns:p14="http://schemas.microsoft.com/office/powerpoint/2010/main" val="123587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>
              <a:defRPr/>
            </a:pPr>
            <a:r>
              <a:rPr lang="en-US" altLang="ko-KR"/>
              <a:t>28p 01</a:t>
            </a:r>
            <a:r>
              <a:rPr lang="ko-KR" altLang="en-US"/>
              <a:t>번 지문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L7) Place of origin or</a:t>
            </a:r>
            <a:r>
              <a:rPr lang="en-US" altLang="ko-KR" u="sng">
                <a:solidFill>
                  <a:srgbClr val="008000"/>
                </a:solidFill>
              </a:rPr>
              <a:t> the nationality of the passports</a:t>
            </a:r>
            <a:r>
              <a:rPr lang="en-US" altLang="ko-KR"/>
              <a:t> </a:t>
            </a:r>
            <a:r>
              <a:rPr lang="en-US" altLang="ko-KR" b="1">
                <a:solidFill>
                  <a:srgbClr val="0000FF"/>
                </a:solidFill>
              </a:rPr>
              <a:t>[held by the top managers]</a:t>
            </a:r>
            <a:r>
              <a:rPr lang="en-US" altLang="ko-KR"/>
              <a:t> makes less and less difference when it comes to making real decisions.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9299862" y="658091"/>
            <a:ext cx="2607349" cy="35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7" name="가로 글상자 6"/>
          <p:cNvSpPr txBox="1"/>
          <p:nvPr/>
        </p:nvSpPr>
        <p:spPr>
          <a:xfrm>
            <a:off x="6502393" y="1811814"/>
            <a:ext cx="4654361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 b="1">
                <a:solidFill>
                  <a:srgbClr val="0000FF"/>
                </a:solidFill>
              </a:rPr>
              <a:t>[</a:t>
            </a:r>
            <a:r>
              <a:rPr lang="ko-KR" altLang="en-US" sz="2200" b="1">
                <a:solidFill>
                  <a:srgbClr val="0000FF"/>
                </a:solidFill>
              </a:rPr>
              <a:t>  </a:t>
            </a:r>
            <a:r>
              <a:rPr lang="en-US" altLang="ko-KR" sz="2200" b="1">
                <a:solidFill>
                  <a:srgbClr val="0000FF"/>
                </a:solidFill>
              </a:rPr>
              <a:t>]:</a:t>
            </a:r>
            <a:r>
              <a:rPr lang="ko-KR" altLang="en-US" sz="2200" b="1">
                <a:solidFill>
                  <a:srgbClr val="0000FF"/>
                </a:solidFill>
              </a:rPr>
              <a:t> </a:t>
            </a:r>
            <a:r>
              <a:rPr lang="en-US" altLang="ko-KR" sz="2200" b="1">
                <a:solidFill>
                  <a:srgbClr val="0000FF"/>
                </a:solidFill>
              </a:rPr>
              <a:t>the~passports</a:t>
            </a:r>
            <a:r>
              <a:rPr lang="ko-KR" altLang="en-US" sz="2200" b="1">
                <a:solidFill>
                  <a:srgbClr val="0000FF"/>
                </a:solidFill>
              </a:rPr>
              <a:t>를 수식하는 분사구</a:t>
            </a:r>
          </a:p>
        </p:txBody>
      </p:sp>
      <p:sp>
        <p:nvSpPr>
          <p:cNvPr id="8" name="가로 글상자 7"/>
          <p:cNvSpPr txBox="1"/>
          <p:nvPr/>
        </p:nvSpPr>
        <p:spPr>
          <a:xfrm>
            <a:off x="4272008" y="247835"/>
            <a:ext cx="6524723" cy="168383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100" b="1"/>
              <a:t>L8) top manager : </a:t>
            </a:r>
            <a:r>
              <a:rPr lang="ko-KR" altLang="en-US" sz="2100" b="1"/>
              <a:t>최고 경영자</a:t>
            </a:r>
          </a:p>
          <a:p>
            <a:pPr lvl="0">
              <a:defRPr/>
            </a:pPr>
            <a:r>
              <a:rPr lang="en-US" altLang="ko-KR" sz="2100" b="1"/>
              <a:t>     make a difference:</a:t>
            </a:r>
            <a:r>
              <a:rPr lang="ko-KR" altLang="en-US" sz="2100" b="1"/>
              <a:t> 중요하다 </a:t>
            </a:r>
            <a:r>
              <a:rPr lang="en-US" altLang="ko-KR" sz="2100" b="1"/>
              <a:t>/</a:t>
            </a:r>
            <a:r>
              <a:rPr lang="ko-KR" altLang="en-US" sz="2100" b="1"/>
              <a:t> 차이를 낳다</a:t>
            </a:r>
          </a:p>
          <a:p>
            <a:pPr lvl="0">
              <a:defRPr/>
            </a:pPr>
            <a:r>
              <a:rPr lang="en-US" altLang="ko-KR" sz="2100" b="1"/>
              <a:t>     when it comes to: ~</a:t>
            </a:r>
            <a:r>
              <a:rPr lang="ko-KR" altLang="en-US" sz="2100" b="1"/>
              <a:t>에 관해서라면</a:t>
            </a:r>
            <a:r>
              <a:rPr lang="en-US" altLang="ko-KR" sz="2100" b="1"/>
              <a:t>/</a:t>
            </a:r>
            <a:r>
              <a:rPr lang="ko-KR" altLang="en-US" sz="2100" b="1"/>
              <a:t>대해서라면</a:t>
            </a:r>
          </a:p>
          <a:p>
            <a:pPr lvl="0">
              <a:defRPr/>
            </a:pPr>
            <a:r>
              <a:rPr lang="en-US" altLang="ko-KR" sz="2100" b="1"/>
              <a:t>=in terms of=considering(concerning)=regarding</a:t>
            </a:r>
          </a:p>
          <a:p>
            <a:pPr lvl="0">
              <a:defRPr/>
            </a:pPr>
            <a:r>
              <a:rPr lang="ko-KR" altLang="en-US" sz="2100" b="1"/>
              <a:t>   </a:t>
            </a:r>
            <a:r>
              <a:rPr lang="en-US" altLang="ko-KR" sz="2100" b="1"/>
              <a:t> </a:t>
            </a:r>
            <a:r>
              <a:rPr lang="ko-KR" altLang="en-US" sz="2100" b="1"/>
              <a:t> </a:t>
            </a:r>
            <a:r>
              <a:rPr lang="en-US" altLang="ko-KR" sz="2100" b="1"/>
              <a:t>real: </a:t>
            </a:r>
            <a:r>
              <a:rPr lang="ko-KR" altLang="en-US" sz="2100" b="1"/>
              <a:t>실질적인</a:t>
            </a:r>
            <a:r>
              <a:rPr lang="en-US" altLang="ko-KR" sz="2100" b="1"/>
              <a:t>,</a:t>
            </a:r>
            <a:r>
              <a:rPr lang="ko-KR" altLang="en-US" sz="2100" b="1"/>
              <a:t> 실질상의        </a:t>
            </a:r>
            <a:r>
              <a:rPr lang="en-US" altLang="ko-KR" sz="2100" b="1"/>
              <a:t>share: </a:t>
            </a:r>
            <a:r>
              <a:rPr lang="ko-KR" altLang="en-US" sz="2100" b="1"/>
              <a:t>주식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85087" y="3863181"/>
            <a:ext cx="10371667" cy="3279606"/>
          </a:xfrm>
          <a:prstGeom prst="rect">
            <a:avLst/>
          </a:prstGeom>
          <a:effectLst/>
        </p:spPr>
        <p:style>
          <a:lnRef idx="2">
            <a:schemeClr val="lt1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en-US" altLang="ko-KR" sz="2800" b="1"/>
          </a:p>
          <a:p>
            <a:pPr lvl="0">
              <a:defRPr/>
            </a:pPr>
            <a:endParaRPr lang="en-US" altLang="ko-KR" sz="2800" b="1"/>
          </a:p>
          <a:p>
            <a:pPr lvl="0">
              <a:defRPr/>
            </a:pPr>
            <a:r>
              <a:rPr lang="en-US" altLang="ko-KR" sz="2800" b="1"/>
              <a:t>*but </a:t>
            </a:r>
            <a:r>
              <a:rPr lang="ko-KR" altLang="en-US" sz="2800" b="1"/>
              <a:t>관련 숙어</a:t>
            </a:r>
          </a:p>
          <a:p>
            <a:pPr lvl="0">
              <a:defRPr/>
            </a:pPr>
            <a:r>
              <a:rPr lang="en-US" altLang="ko-KR" sz="2800" b="1"/>
              <a:t>1)nothing but=only</a:t>
            </a:r>
          </a:p>
          <a:p>
            <a:pPr lvl="0">
              <a:defRPr/>
            </a:pPr>
            <a:r>
              <a:rPr lang="en-US" altLang="ko-KR" sz="2800" b="1"/>
              <a:t>2)anything but(=n</a:t>
            </a:r>
          </a:p>
          <a:p>
            <a:pPr lvl="0">
              <a:defRPr/>
            </a:pPr>
            <a:endParaRPr lang="en-US" altLang="ko-KR" sz="2800" b="1"/>
          </a:p>
          <a:p>
            <a:pPr lvl="0">
              <a:defRPr/>
            </a:pPr>
            <a:endParaRPr lang="en-US" altLang="ko-KR" sz="2800" b="1"/>
          </a:p>
          <a:p>
            <a:pPr lvl="0">
              <a:defRPr/>
            </a:pPr>
            <a:r>
              <a:rPr lang="en-US" altLang="ko-KR" sz="2800" b="1"/>
              <a:t>*</a:t>
            </a:r>
            <a:r>
              <a:rPr lang="ko-KR" altLang="en-US" sz="2800" b="1"/>
              <a:t>경영 관련 어휘</a:t>
            </a:r>
            <a:r>
              <a:rPr lang="en-US" altLang="ko-KR" sz="2800" b="1"/>
              <a:t>:</a:t>
            </a:r>
            <a:r>
              <a:rPr lang="ko-KR" altLang="en-US" sz="2800" b="1"/>
              <a:t> 본부</a:t>
            </a:r>
            <a:r>
              <a:rPr lang="en-US" altLang="ko-KR" sz="2800" b="1"/>
              <a:t>(headquarters)/ </a:t>
            </a:r>
            <a:r>
              <a:rPr lang="ko-KR" altLang="en-US" sz="2800" b="1"/>
              <a:t>분점</a:t>
            </a:r>
            <a:r>
              <a:rPr lang="en-US" altLang="ko-KR" sz="2800" b="1"/>
              <a:t>:</a:t>
            </a:r>
            <a:r>
              <a:rPr lang="ko-KR" altLang="en-US" sz="2800" b="1"/>
              <a:t> </a:t>
            </a:r>
            <a:r>
              <a:rPr lang="en-US" altLang="ko-KR" sz="2800" b="1"/>
              <a:t>b______</a:t>
            </a:r>
          </a:p>
          <a:p>
            <a:pPr lvl="0">
              <a:defRPr/>
            </a:pPr>
            <a:endParaRPr lang="en-US" altLang="ko-KR" sz="2800" b="1"/>
          </a:p>
          <a:p>
            <a:pPr lvl="0">
              <a:defRPr/>
            </a:pP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38708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>
              <a:defRPr/>
            </a:pPr>
            <a:r>
              <a:rPr lang="en-US" altLang="ko-KR"/>
              <a:t>28p 01</a:t>
            </a:r>
            <a:r>
              <a:rPr lang="ko-KR" altLang="en-US"/>
              <a:t>번 지문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L7) Place of origin or</a:t>
            </a:r>
            <a:r>
              <a:rPr lang="en-US" altLang="ko-KR" u="sng">
                <a:solidFill>
                  <a:srgbClr val="008000"/>
                </a:solidFill>
              </a:rPr>
              <a:t> the nationality of the passports</a:t>
            </a:r>
            <a:r>
              <a:rPr lang="en-US" altLang="ko-KR"/>
              <a:t> </a:t>
            </a:r>
            <a:r>
              <a:rPr lang="en-US" altLang="ko-KR" b="1">
                <a:solidFill>
                  <a:srgbClr val="0000FF"/>
                </a:solidFill>
              </a:rPr>
              <a:t>[held by the top managers]</a:t>
            </a:r>
            <a:r>
              <a:rPr lang="en-US" altLang="ko-KR"/>
              <a:t> makes less and less difference when it comes to making real decisions.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9299862" y="658091"/>
            <a:ext cx="2607349" cy="35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7" name="가로 글상자 6"/>
          <p:cNvSpPr txBox="1"/>
          <p:nvPr/>
        </p:nvSpPr>
        <p:spPr>
          <a:xfrm>
            <a:off x="6502393" y="1811814"/>
            <a:ext cx="4654361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 b="1">
                <a:solidFill>
                  <a:srgbClr val="0000FF"/>
                </a:solidFill>
              </a:rPr>
              <a:t>[</a:t>
            </a:r>
            <a:r>
              <a:rPr lang="ko-KR" altLang="en-US" sz="2200" b="1">
                <a:solidFill>
                  <a:srgbClr val="0000FF"/>
                </a:solidFill>
              </a:rPr>
              <a:t>  </a:t>
            </a:r>
            <a:r>
              <a:rPr lang="en-US" altLang="ko-KR" sz="2200" b="1">
                <a:solidFill>
                  <a:srgbClr val="0000FF"/>
                </a:solidFill>
              </a:rPr>
              <a:t>]:</a:t>
            </a:r>
            <a:r>
              <a:rPr lang="ko-KR" altLang="en-US" sz="2200" b="1">
                <a:solidFill>
                  <a:srgbClr val="0000FF"/>
                </a:solidFill>
              </a:rPr>
              <a:t> </a:t>
            </a:r>
            <a:r>
              <a:rPr lang="en-US" altLang="ko-KR" sz="2200" b="1">
                <a:solidFill>
                  <a:srgbClr val="0000FF"/>
                </a:solidFill>
              </a:rPr>
              <a:t>the~passports</a:t>
            </a:r>
            <a:r>
              <a:rPr lang="ko-KR" altLang="en-US" sz="2200" b="1">
                <a:solidFill>
                  <a:srgbClr val="0000FF"/>
                </a:solidFill>
              </a:rPr>
              <a:t>를 수식하는 분사구</a:t>
            </a:r>
          </a:p>
        </p:txBody>
      </p:sp>
      <p:sp>
        <p:nvSpPr>
          <p:cNvPr id="8" name="가로 글상자 7"/>
          <p:cNvSpPr txBox="1"/>
          <p:nvPr/>
        </p:nvSpPr>
        <p:spPr>
          <a:xfrm>
            <a:off x="4272008" y="247836"/>
            <a:ext cx="6630557" cy="138499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 dirty="0"/>
              <a:t>L8) top manager : </a:t>
            </a:r>
            <a:r>
              <a:rPr lang="ko-KR" altLang="en-US" sz="2100" b="1" dirty="0"/>
              <a:t>최고 경영자</a:t>
            </a:r>
            <a:endParaRPr lang="en-US" altLang="ko-KR" sz="2100" b="1" dirty="0"/>
          </a:p>
          <a:p>
            <a:pPr lvl="0">
              <a:defRPr/>
            </a:pPr>
            <a:r>
              <a:rPr lang="en-US" altLang="ko-KR" sz="2100" b="1" dirty="0"/>
              <a:t>     make a difference:</a:t>
            </a:r>
            <a:r>
              <a:rPr lang="ko-KR" altLang="en-US" sz="2100" b="1" dirty="0"/>
              <a:t> 중요하다 </a:t>
            </a:r>
            <a:r>
              <a:rPr lang="en-US" altLang="ko-KR" sz="2100" b="1" dirty="0"/>
              <a:t>/</a:t>
            </a:r>
            <a:r>
              <a:rPr lang="ko-KR" altLang="en-US" sz="2100" b="1" dirty="0"/>
              <a:t> 차이를 낳다</a:t>
            </a:r>
          </a:p>
          <a:p>
            <a:pPr lvl="0">
              <a:defRPr/>
            </a:pPr>
            <a:r>
              <a:rPr lang="en-US" altLang="ko-KR" sz="2100" b="1" dirty="0"/>
              <a:t>     when it comes to: ~</a:t>
            </a:r>
            <a:r>
              <a:rPr lang="ko-KR" altLang="en-US" sz="2100" b="1" dirty="0"/>
              <a:t>에 관해서라면</a:t>
            </a:r>
            <a:r>
              <a:rPr lang="en-US" altLang="ko-KR" sz="2100" b="1" dirty="0"/>
              <a:t>/</a:t>
            </a:r>
            <a:r>
              <a:rPr lang="ko-KR" altLang="en-US" sz="2100" b="1" dirty="0"/>
              <a:t>대해서라면</a:t>
            </a:r>
          </a:p>
          <a:p>
            <a:pPr lvl="0">
              <a:defRPr/>
            </a:pPr>
            <a:r>
              <a:rPr lang="ko-KR" altLang="en-US" sz="2100" b="1" dirty="0"/>
              <a:t>   </a:t>
            </a:r>
            <a:r>
              <a:rPr lang="en-US" altLang="ko-KR" sz="2100" b="1" dirty="0"/>
              <a:t> </a:t>
            </a:r>
            <a:r>
              <a:rPr lang="ko-KR" altLang="en-US" sz="2100" b="1" dirty="0"/>
              <a:t> </a:t>
            </a:r>
            <a:r>
              <a:rPr lang="en-US" altLang="ko-KR" sz="2100" b="1" dirty="0"/>
              <a:t>real: </a:t>
            </a:r>
            <a:r>
              <a:rPr lang="ko-KR" altLang="en-US" sz="2100" b="1" dirty="0"/>
              <a:t>실질적인</a:t>
            </a:r>
            <a:r>
              <a:rPr lang="en-US" altLang="ko-KR" sz="2100" b="1" dirty="0"/>
              <a:t>,</a:t>
            </a:r>
            <a:r>
              <a:rPr lang="ko-KR" altLang="en-US" sz="2100" b="1" dirty="0"/>
              <a:t> 실질상의        </a:t>
            </a:r>
            <a:r>
              <a:rPr lang="en-US" altLang="ko-KR" sz="2100" b="1" dirty="0"/>
              <a:t>share: </a:t>
            </a:r>
            <a:r>
              <a:rPr lang="ko-KR" altLang="en-US" sz="2100" b="1" dirty="0"/>
              <a:t>주식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85086" y="4102484"/>
            <a:ext cx="10371667" cy="2174394"/>
          </a:xfrm>
          <a:prstGeom prst="rect">
            <a:avLst/>
          </a:prstGeom>
        </p:spPr>
        <p:style>
          <a:lnRef idx="2">
            <a:schemeClr val="lt1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600" b="1"/>
              <a:t>*but </a:t>
            </a:r>
            <a:r>
              <a:rPr lang="ko-KR" altLang="en-US" sz="2600" b="1"/>
              <a:t>관련 숙어</a:t>
            </a:r>
          </a:p>
          <a:p>
            <a:pPr lvl="0">
              <a:defRPr/>
            </a:pPr>
            <a:r>
              <a:rPr lang="en-US" altLang="ko-KR" sz="2600" b="1"/>
              <a:t>1)nothing but</a:t>
            </a:r>
            <a:r>
              <a:rPr lang="ko-KR" altLang="en-US" sz="2600" b="1"/>
              <a:t> </a:t>
            </a:r>
            <a:r>
              <a:rPr lang="en-US" altLang="ko-KR" sz="2600" b="1"/>
              <a:t>(=only) : </a:t>
            </a:r>
            <a:r>
              <a:rPr lang="ko-KR" altLang="en-US" sz="2600" b="1"/>
              <a:t>오로지</a:t>
            </a:r>
            <a:r>
              <a:rPr lang="en-US" altLang="ko-KR" sz="2600" b="1"/>
              <a:t>,</a:t>
            </a:r>
            <a:r>
              <a:rPr lang="ko-KR" altLang="en-US" sz="2600" b="1"/>
              <a:t> 오직</a:t>
            </a:r>
          </a:p>
          <a:p>
            <a:pPr lvl="0">
              <a:defRPr/>
            </a:pPr>
            <a:r>
              <a:rPr lang="en-US" altLang="ko-KR" sz="2600" b="1"/>
              <a:t>2)anything but(=never  /  not at all ): </a:t>
            </a:r>
            <a:r>
              <a:rPr lang="ko-KR" altLang="en-US" sz="2600" b="1"/>
              <a:t>결코 </a:t>
            </a:r>
            <a:r>
              <a:rPr lang="en-US" altLang="ko-KR" sz="2600" b="1"/>
              <a:t>~</a:t>
            </a:r>
            <a:r>
              <a:rPr lang="ko-KR" altLang="en-US" sz="2600" b="1"/>
              <a:t>가 아닌</a:t>
            </a:r>
          </a:p>
          <a:p>
            <a:pPr lvl="0">
              <a:defRPr/>
            </a:pPr>
            <a:endParaRPr lang="ko-KR" altLang="en-US" sz="2600" b="1"/>
          </a:p>
          <a:p>
            <a:pPr lvl="0">
              <a:defRPr/>
            </a:pPr>
            <a:r>
              <a:rPr lang="en-US" altLang="ko-KR" sz="2600" b="1"/>
              <a:t>*</a:t>
            </a:r>
            <a:r>
              <a:rPr lang="ko-KR" altLang="en-US" sz="2600" b="1"/>
              <a:t>경영 관련 어휘</a:t>
            </a:r>
            <a:r>
              <a:rPr lang="en-US" altLang="ko-KR" sz="2600" b="1"/>
              <a:t>:</a:t>
            </a:r>
            <a:r>
              <a:rPr lang="ko-KR" altLang="en-US" sz="2600" b="1"/>
              <a:t> 본부</a:t>
            </a:r>
            <a:r>
              <a:rPr lang="en-US" altLang="ko-KR" sz="2600" b="1"/>
              <a:t>(headquarters)/ </a:t>
            </a:r>
            <a:r>
              <a:rPr lang="ko-KR" altLang="en-US" sz="2600" b="1"/>
              <a:t>분점</a:t>
            </a:r>
            <a:r>
              <a:rPr lang="en-US" altLang="ko-KR" sz="2600" b="1"/>
              <a:t>:</a:t>
            </a:r>
            <a:r>
              <a:rPr lang="ko-KR" altLang="en-US" sz="2600" b="1"/>
              <a:t> </a:t>
            </a:r>
            <a:r>
              <a:rPr lang="en-US" altLang="ko-KR" sz="2600" b="1"/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408246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Q: 28p L9) Ownership is ~to be. </a:t>
            </a:r>
            <a:br>
              <a:rPr lang="ko-KR" altLang="en-US"/>
            </a:br>
            <a:r>
              <a:rPr lang="en-US" altLang="ko-KR"/>
              <a:t>(</a:t>
            </a:r>
            <a:r>
              <a:rPr lang="ko-KR" altLang="en-US"/>
              <a:t>문장구조</a:t>
            </a:r>
            <a:r>
              <a:rPr lang="en-US" altLang="ko-KR"/>
              <a:t> </a:t>
            </a:r>
            <a:r>
              <a:rPr lang="ko-KR" altLang="en-US"/>
              <a:t>질문 </a:t>
            </a:r>
            <a:r>
              <a:rPr lang="en-US" altLang="ko-KR"/>
              <a:t>for 4</a:t>
            </a:r>
            <a:r>
              <a:rPr lang="ko-KR" altLang="en-US"/>
              <a:t>반 정♥♥</a:t>
            </a:r>
            <a:r>
              <a:rPr lang="en-US" altLang="ko-KR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 b="1">
                <a:solidFill>
                  <a:srgbClr val="0000FF"/>
                </a:solidFill>
              </a:rPr>
              <a:t>Ownership</a:t>
            </a:r>
            <a:r>
              <a:rPr lang="en-US" altLang="ko-KR"/>
              <a:t> is often not </a:t>
            </a:r>
            <a:r>
              <a:rPr lang="en-US" altLang="ko-KR" b="1">
                <a:solidFill>
                  <a:schemeClr val="accent2"/>
                </a:solidFill>
              </a:rPr>
              <a:t>what</a:t>
            </a:r>
            <a:r>
              <a:rPr lang="en-US" altLang="ko-KR" b="1" u="sng">
                <a:solidFill>
                  <a:srgbClr val="0000FF"/>
                </a:solidFill>
              </a:rPr>
              <a:t> it</a:t>
            </a:r>
            <a:r>
              <a:rPr lang="en-US" altLang="ko-KR"/>
              <a:t> seems to be.</a:t>
            </a:r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= 많은 경우 소유권은 겉으로 보이는 것이 아니다</a:t>
            </a:r>
          </a:p>
          <a:p>
            <a:pPr lvl="0">
              <a:defRPr/>
            </a:pPr>
            <a:endParaRPr lang="en-US" altLang="ko-KR" b="1">
              <a:solidFill>
                <a:srgbClr val="0000FF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>
                <a:solidFill>
                  <a:schemeClr val="dk1"/>
                </a:solidFill>
              </a:rPr>
              <a:t>1)</a:t>
            </a:r>
            <a:r>
              <a:rPr lang="en-US" altLang="ko-KR" b="1">
                <a:solidFill>
                  <a:srgbClr val="0000FF"/>
                </a:solidFill>
              </a:rPr>
              <a:t>Ownership </a:t>
            </a:r>
            <a:r>
              <a:rPr lang="en-US" altLang="ko-KR">
                <a:solidFill>
                  <a:schemeClr val="dk1"/>
                </a:solidFill>
              </a:rPr>
              <a:t>is often not</a:t>
            </a:r>
            <a:r>
              <a:rPr lang="en-US" altLang="ko-KR" b="1">
                <a:solidFill>
                  <a:srgbClr val="0000FF"/>
                </a:solidFill>
              </a:rPr>
              <a:t> </a:t>
            </a:r>
            <a:r>
              <a:rPr lang="en-US" altLang="ko-KR" b="1">
                <a:solidFill>
                  <a:schemeClr val="accent2"/>
                </a:solidFill>
              </a:rPr>
              <a:t>the thing</a:t>
            </a:r>
            <a:r>
              <a:rPr lang="en-US" altLang="ko-KR" b="1">
                <a:solidFill>
                  <a:schemeClr val="dk1"/>
                </a:solidFill>
              </a:rPr>
              <a:t>.</a:t>
            </a:r>
          </a:p>
          <a:p>
            <a:pPr marL="0" lvl="0" indent="0">
              <a:buNone/>
              <a:defRPr/>
            </a:pPr>
            <a:r>
              <a:rPr lang="en-US" altLang="ko-KR">
                <a:solidFill>
                  <a:schemeClr val="dk1"/>
                </a:solidFill>
              </a:rPr>
              <a:t>2)</a:t>
            </a:r>
            <a:r>
              <a:rPr lang="en-US" altLang="ko-KR" b="1">
                <a:solidFill>
                  <a:srgbClr val="0000FF"/>
                </a:solidFill>
              </a:rPr>
              <a:t> It </a:t>
            </a:r>
            <a:r>
              <a:rPr lang="en-US" altLang="ko-KR">
                <a:solidFill>
                  <a:schemeClr val="dk1"/>
                </a:solidFill>
              </a:rPr>
              <a:t>seems to be</a:t>
            </a:r>
            <a:r>
              <a:rPr lang="en-US" altLang="ko-KR" b="1">
                <a:solidFill>
                  <a:srgbClr val="0000FF"/>
                </a:solidFill>
              </a:rPr>
              <a:t> </a:t>
            </a:r>
            <a:r>
              <a:rPr lang="en-US" altLang="ko-KR" b="1">
                <a:solidFill>
                  <a:schemeClr val="accent2"/>
                </a:solidFill>
              </a:rPr>
              <a:t>the thing</a:t>
            </a:r>
            <a:r>
              <a:rPr lang="en-US" altLang="ko-KR" b="1">
                <a:solidFill>
                  <a:schemeClr val="dk1"/>
                </a:solidFill>
              </a:rPr>
              <a:t>.</a:t>
            </a:r>
          </a:p>
          <a:p>
            <a:pPr marL="0" lvl="0" indent="0">
              <a:buNone/>
              <a:defRPr/>
            </a:pPr>
            <a:endParaRPr lang="en-US" altLang="ko-KR" b="1">
              <a:solidFill>
                <a:schemeClr val="dk1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b="1">
                <a:solidFill>
                  <a:schemeClr val="dk1"/>
                </a:solidFill>
              </a:rPr>
              <a:t>1+2)= Ownership is often not </a:t>
            </a:r>
            <a:r>
              <a:rPr lang="en-US" altLang="ko-KR" b="1" u="sng">
                <a:solidFill>
                  <a:schemeClr val="dk1"/>
                </a:solidFill>
              </a:rPr>
              <a:t>the thing which</a:t>
            </a:r>
            <a:r>
              <a:rPr lang="en-US" altLang="ko-KR" b="1">
                <a:solidFill>
                  <a:schemeClr val="dk1"/>
                </a:solidFill>
              </a:rPr>
              <a:t> it seems to be.</a:t>
            </a:r>
          </a:p>
          <a:p>
            <a:pPr marL="0" lvl="0" indent="0">
              <a:buNone/>
              <a:defRPr/>
            </a:pPr>
            <a:endParaRPr lang="en-US" altLang="ko-KR" b="1">
              <a:solidFill>
                <a:srgbClr val="0000FF"/>
              </a:solidFill>
            </a:endParaRPr>
          </a:p>
          <a:p>
            <a:pPr marL="0" lvl="0" indent="0">
              <a:buNone/>
              <a:defRPr/>
            </a:pPr>
            <a:endParaRPr lang="en-US" altLang="ko-KR" b="1">
              <a:solidFill>
                <a:srgbClr val="0000FF"/>
              </a:solidFill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4672060" y="1978711"/>
            <a:ext cx="2847879" cy="571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Calibri"/>
              </a:rPr>
              <a:t>it=ownership</a:t>
            </a:r>
            <a:endParaRPr lang="en-US" altLang="ko-KR"/>
          </a:p>
        </p:txBody>
      </p:sp>
      <p:sp>
        <p:nvSpPr>
          <p:cNvPr id="6" name="가로 글상자 5"/>
          <p:cNvSpPr txBox="1"/>
          <p:nvPr/>
        </p:nvSpPr>
        <p:spPr>
          <a:xfrm>
            <a:off x="6221076" y="4690354"/>
            <a:ext cx="2847879" cy="573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3200" b="1" i="0" u="sng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=what</a:t>
            </a:r>
          </a:p>
        </p:txBody>
      </p:sp>
    </p:spTree>
    <p:extLst>
      <p:ext uri="{BB962C8B-B14F-4D97-AF65-F5344CB8AC3E}">
        <p14:creationId xmlns:p14="http://schemas.microsoft.com/office/powerpoint/2010/main" val="176418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3300"/>
              <a:t>29p 02</a:t>
            </a:r>
            <a:r>
              <a:rPr lang="ko-KR" altLang="en-US" sz="3300"/>
              <a:t>번</a:t>
            </a:r>
            <a:r>
              <a:rPr lang="en-US" altLang="ko-KR" sz="3300"/>
              <a:t> </a:t>
            </a:r>
            <a:r>
              <a:rPr lang="ko-KR" altLang="en-US" sz="3300"/>
              <a:t>지문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0">
              <a:defRPr/>
            </a:pPr>
            <a:r>
              <a:rPr lang="en-US" altLang="ko-KR" sz="2400"/>
              <a:t>L1) “ There is </a:t>
            </a:r>
            <a:r>
              <a:rPr lang="en-US" altLang="ko-KR" sz="2400" b="1" u="sng">
                <a:solidFill>
                  <a:srgbClr val="0000FF"/>
                </a:solidFill>
              </a:rPr>
              <a:t>some discomfort</a:t>
            </a:r>
            <a:r>
              <a:rPr lang="en-US" altLang="ko-KR" sz="2400" b="1">
                <a:solidFill>
                  <a:srgbClr val="0000FF"/>
                </a:solidFill>
              </a:rPr>
              <a:t> </a:t>
            </a:r>
            <a:r>
              <a:rPr lang="en-US" altLang="ko-KR" sz="2400"/>
              <a:t>in most of us </a:t>
            </a:r>
            <a:r>
              <a:rPr lang="en-US" altLang="ko-KR" sz="2400" b="1">
                <a:solidFill>
                  <a:srgbClr val="0000FF"/>
                </a:solidFill>
              </a:rPr>
              <a:t>[ </a:t>
            </a:r>
            <a:r>
              <a:rPr lang="en-US" altLang="ko-KR" sz="2400" b="1" u="sng">
                <a:solidFill>
                  <a:srgbClr val="0000FF"/>
                </a:solidFill>
              </a:rPr>
              <a:t>that</a:t>
            </a:r>
            <a:r>
              <a:rPr lang="en-US" altLang="ko-KR" sz="2400"/>
              <a:t> makes us reluctant </a:t>
            </a:r>
            <a:r>
              <a:rPr lang="en-US" altLang="ko-KR" sz="2400">
                <a:solidFill>
                  <a:srgbClr val="008000"/>
                </a:solidFill>
              </a:rPr>
              <a:t>{ </a:t>
            </a:r>
            <a:r>
              <a:rPr lang="en-US" altLang="ko-KR" sz="2400"/>
              <a:t>to </a:t>
            </a:r>
            <a:r>
              <a:rPr lang="en-US" altLang="ko-KR" sz="2400" b="1" u="sng">
                <a:solidFill>
                  <a:srgbClr val="FF40FF"/>
                </a:solidFill>
              </a:rPr>
              <a:t>take credit for</a:t>
            </a:r>
            <a:r>
              <a:rPr lang="en-US" altLang="ko-KR" sz="2400"/>
              <a:t> our accomplishments </a:t>
            </a:r>
            <a:r>
              <a:rPr lang="en-US" altLang="ko-KR" sz="2400">
                <a:solidFill>
                  <a:srgbClr val="008000"/>
                </a:solidFill>
              </a:rPr>
              <a:t>}</a:t>
            </a:r>
            <a:r>
              <a:rPr lang="en-US" altLang="ko-KR" sz="2400"/>
              <a:t> </a:t>
            </a:r>
            <a:r>
              <a:rPr lang="en-US" altLang="ko-KR" sz="2400" b="1">
                <a:solidFill>
                  <a:srgbClr val="008000"/>
                </a:solidFill>
              </a:rPr>
              <a:t>or</a:t>
            </a:r>
            <a:r>
              <a:rPr lang="ko-KR" altLang="en-US" sz="2400">
                <a:solidFill>
                  <a:srgbClr val="008000"/>
                </a:solidFill>
              </a:rPr>
              <a:t> </a:t>
            </a:r>
            <a:r>
              <a:rPr lang="en-US" altLang="ko-KR" sz="2400">
                <a:solidFill>
                  <a:srgbClr val="008000"/>
                </a:solidFill>
              </a:rPr>
              <a:t>{ </a:t>
            </a:r>
            <a:r>
              <a:rPr lang="en-US" altLang="ko-KR" sz="2400"/>
              <a:t>to even accept a well-deserved compliment </a:t>
            </a:r>
            <a:r>
              <a:rPr lang="en-US" altLang="ko-KR" sz="2400">
                <a:solidFill>
                  <a:srgbClr val="008000"/>
                </a:solidFill>
              </a:rPr>
              <a:t>}</a:t>
            </a:r>
            <a:r>
              <a:rPr lang="ko-KR" altLang="en-US" sz="2400"/>
              <a:t> </a:t>
            </a:r>
            <a:r>
              <a:rPr lang="en-US" altLang="ko-KR" sz="2400" b="1">
                <a:solidFill>
                  <a:srgbClr val="0000FF"/>
                </a:solidFill>
              </a:rPr>
              <a:t>]</a:t>
            </a:r>
            <a:r>
              <a:rPr lang="en-US" altLang="ko-KR" sz="2400"/>
              <a:t>.</a:t>
            </a:r>
          </a:p>
          <a:p>
            <a:pPr marL="0" lvl="0" indent="0">
              <a:buNone/>
              <a:defRPr/>
            </a:pPr>
            <a:r>
              <a:rPr lang="en-US" altLang="ko-KR"/>
              <a:t>--&gt;</a:t>
            </a:r>
            <a:r>
              <a:rPr lang="ko-KR" altLang="en-US"/>
              <a:t> </a:t>
            </a:r>
            <a:r>
              <a:rPr lang="en-US" altLang="ko-KR" b="1">
                <a:solidFill>
                  <a:srgbClr val="0000FF"/>
                </a:solidFill>
              </a:rPr>
              <a:t>[</a:t>
            </a:r>
            <a:r>
              <a:rPr lang="ko-KR" altLang="en-US" b="1">
                <a:solidFill>
                  <a:srgbClr val="0000FF"/>
                </a:solidFill>
              </a:rPr>
              <a:t>  </a:t>
            </a:r>
            <a:r>
              <a:rPr lang="en-US" altLang="ko-KR" b="1">
                <a:solidFill>
                  <a:srgbClr val="0000FF"/>
                </a:solidFill>
              </a:rPr>
              <a:t>]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some discomfort </a:t>
            </a:r>
            <a:r>
              <a:rPr lang="ko-KR" altLang="en-US"/>
              <a:t>를 수식하는 관계절</a:t>
            </a:r>
          </a:p>
          <a:p>
            <a:pPr marL="0" lvl="0" indent="0">
              <a:buNone/>
              <a:defRPr/>
            </a:pPr>
            <a:r>
              <a:rPr lang="en-US" altLang="ko-KR"/>
              <a:t>--&gt;</a:t>
            </a:r>
            <a:r>
              <a:rPr lang="en-US" altLang="ko-KR" b="1">
                <a:solidFill>
                  <a:srgbClr val="008000"/>
                </a:solidFill>
              </a:rPr>
              <a:t>{</a:t>
            </a:r>
            <a:r>
              <a:rPr lang="ko-KR" altLang="en-US" sz="2900" b="1">
                <a:solidFill>
                  <a:srgbClr val="008000"/>
                </a:solidFill>
              </a:rPr>
              <a:t> </a:t>
            </a:r>
            <a:r>
              <a:rPr lang="en-US" altLang="ko-KR" sz="2900" b="1">
                <a:solidFill>
                  <a:srgbClr val="008000"/>
                </a:solidFill>
              </a:rPr>
              <a:t>}</a:t>
            </a:r>
            <a:r>
              <a:rPr lang="ko-KR" altLang="en-US" sz="2900" b="1">
                <a:solidFill>
                  <a:srgbClr val="008000"/>
                </a:solidFill>
              </a:rPr>
              <a:t> </a:t>
            </a:r>
            <a:r>
              <a:rPr lang="en-US" altLang="ko-KR" sz="2900" b="1">
                <a:solidFill>
                  <a:srgbClr val="008000"/>
                </a:solidFill>
              </a:rPr>
              <a:t>or { }</a:t>
            </a:r>
            <a:r>
              <a:rPr lang="en-US" altLang="ko-KR" sz="2900"/>
              <a:t>: </a:t>
            </a:r>
            <a:r>
              <a:rPr lang="ko-KR" altLang="en-US" sz="2900"/>
              <a:t>형용사 </a:t>
            </a:r>
            <a:r>
              <a:rPr lang="en-US" altLang="ko-KR" sz="2900"/>
              <a:t>reluctant</a:t>
            </a:r>
            <a:r>
              <a:rPr lang="ko-KR" altLang="en-US" sz="2900"/>
              <a:t>를 꾸미는 부사적 </a:t>
            </a:r>
            <a:r>
              <a:rPr lang="en-US" altLang="ko-KR" sz="2900"/>
              <a:t>to </a:t>
            </a:r>
            <a:r>
              <a:rPr lang="ko-KR" altLang="en-US" sz="2900"/>
              <a:t>부정사끼리의 병렬</a:t>
            </a:r>
            <a:r>
              <a:rPr lang="en-US" altLang="ko-KR" sz="2900"/>
              <a:t>  </a:t>
            </a:r>
          </a:p>
          <a:p>
            <a:pPr marL="342900" lvl="0" indent="-342900">
              <a:defRPr/>
            </a:pPr>
            <a:endParaRPr lang="en-US" altLang="ko-KR"/>
          </a:p>
          <a:p>
            <a:pPr marL="342900" lvl="0" indent="-342900">
              <a:defRPr/>
            </a:pPr>
            <a:r>
              <a:rPr lang="en-US" altLang="ko-KR"/>
              <a:t>L3)</a:t>
            </a:r>
            <a:r>
              <a:rPr lang="en-US" altLang="ko-KR" sz="2700"/>
              <a:t> “Give someone</a:t>
            </a:r>
            <a:r>
              <a:rPr lang="ko-KR" altLang="en-US" sz="2700" b="1">
                <a:solidFill>
                  <a:srgbClr val="0000FF"/>
                </a:solidFill>
              </a:rPr>
              <a:t> </a:t>
            </a:r>
            <a:r>
              <a:rPr lang="en-US" altLang="ko-KR" sz="2700" b="1">
                <a:solidFill>
                  <a:srgbClr val="0000FF"/>
                </a:solidFill>
              </a:rPr>
              <a:t>(</a:t>
            </a:r>
            <a:r>
              <a:rPr lang="ko-KR" altLang="en-US" sz="2700" b="1">
                <a:solidFill>
                  <a:srgbClr val="0000FF"/>
                </a:solidFill>
              </a:rPr>
              <a:t>목</a:t>
            </a:r>
            <a:r>
              <a:rPr lang="en-US" altLang="ko-KR" sz="2700" b="1">
                <a:solidFill>
                  <a:srgbClr val="0000FF"/>
                </a:solidFill>
              </a:rPr>
              <a:t>.</a:t>
            </a:r>
            <a:r>
              <a:rPr lang="ko-KR" altLang="en-US" sz="2700" b="1">
                <a:solidFill>
                  <a:srgbClr val="0000FF"/>
                </a:solidFill>
              </a:rPr>
              <a:t>관</a:t>
            </a:r>
            <a:r>
              <a:rPr lang="en-US" altLang="ko-KR" sz="2700" b="1">
                <a:solidFill>
                  <a:srgbClr val="0000FF"/>
                </a:solidFill>
              </a:rPr>
              <a:t>.</a:t>
            </a:r>
            <a:r>
              <a:rPr lang="ko-KR" altLang="en-US" sz="2700" b="1">
                <a:solidFill>
                  <a:srgbClr val="0000FF"/>
                </a:solidFill>
              </a:rPr>
              <a:t>대</a:t>
            </a:r>
            <a:r>
              <a:rPr lang="en-US" altLang="ko-KR" sz="2700" b="1">
                <a:solidFill>
                  <a:srgbClr val="0000FF"/>
                </a:solidFill>
              </a:rPr>
              <a:t> </a:t>
            </a:r>
            <a:r>
              <a:rPr lang="ko-KR" altLang="en-US" sz="2700" b="1">
                <a:solidFill>
                  <a:srgbClr val="0000FF"/>
                </a:solidFill>
              </a:rPr>
              <a:t>생략</a:t>
            </a:r>
            <a:r>
              <a:rPr lang="en-US" altLang="ko-KR" sz="2700" b="1">
                <a:solidFill>
                  <a:srgbClr val="0000FF"/>
                </a:solidFill>
              </a:rPr>
              <a:t>)</a:t>
            </a:r>
            <a:r>
              <a:rPr lang="ko-KR" altLang="en-US" sz="2700" b="1">
                <a:solidFill>
                  <a:srgbClr val="0000FF"/>
                </a:solidFill>
              </a:rPr>
              <a:t> </a:t>
            </a:r>
            <a:r>
              <a:rPr lang="en-US" altLang="ko-KR" sz="2700"/>
              <a:t>[you know</a:t>
            </a:r>
            <a:r>
              <a:rPr lang="en-US" altLang="ko-KR" sz="2700" b="1">
                <a:solidFill>
                  <a:srgbClr val="0000FF"/>
                </a:solidFill>
              </a:rPr>
              <a:t>___</a:t>
            </a:r>
            <a:r>
              <a:rPr lang="en-US" altLang="ko-KR" sz="2700"/>
              <a:t>] </a:t>
            </a:r>
            <a:r>
              <a:rPr lang="en-US" altLang="ko-KR" sz="2700" b="1" u="sng">
                <a:solidFill>
                  <a:srgbClr val="42C7F1"/>
                </a:solidFill>
              </a:rPr>
              <a:t>a genuine compliment</a:t>
            </a:r>
            <a:r>
              <a:rPr lang="en-US" altLang="ko-KR" sz="2700"/>
              <a:t> </a:t>
            </a:r>
            <a:r>
              <a:rPr lang="en-US" altLang="ko-KR" sz="2700">
                <a:solidFill>
                  <a:srgbClr val="42C7F1"/>
                </a:solidFill>
              </a:rPr>
              <a:t>[</a:t>
            </a:r>
            <a:r>
              <a:rPr lang="en-US" altLang="ko-KR" sz="2700"/>
              <a:t>about a quality {they have}</a:t>
            </a:r>
            <a:r>
              <a:rPr lang="en-US" altLang="ko-KR" sz="2700">
                <a:solidFill>
                  <a:srgbClr val="42C7F1"/>
                </a:solidFill>
              </a:rPr>
              <a:t>]</a:t>
            </a:r>
            <a:r>
              <a:rPr lang="en-US" altLang="ko-KR" sz="2700"/>
              <a:t> or </a:t>
            </a:r>
            <a:r>
              <a:rPr lang="en-US" altLang="ko-KR" sz="2700">
                <a:solidFill>
                  <a:srgbClr val="42C7F1"/>
                </a:solidFill>
              </a:rPr>
              <a:t>[</a:t>
            </a:r>
            <a:r>
              <a:rPr lang="en-US" altLang="ko-KR" sz="2700"/>
              <a:t>about something they have done that you truly aprreciate</a:t>
            </a:r>
            <a:r>
              <a:rPr lang="en-US" altLang="ko-KR" sz="2700">
                <a:solidFill>
                  <a:srgbClr val="42C7F1"/>
                </a:solidFill>
              </a:rPr>
              <a:t>]</a:t>
            </a:r>
            <a:r>
              <a:rPr lang="en-US" altLang="ko-KR" sz="2700"/>
              <a:t>.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altLang="ko-KR" sz="2700"/>
              <a:t>--&gt;</a:t>
            </a:r>
            <a:r>
              <a:rPr lang="en-US" altLang="ko-KR" sz="2700" b="1">
                <a:solidFill>
                  <a:srgbClr val="42C7F1"/>
                </a:solidFill>
              </a:rPr>
              <a:t>[</a:t>
            </a:r>
            <a:r>
              <a:rPr lang="ko-KR" altLang="en-US" sz="2700" b="1">
                <a:solidFill>
                  <a:srgbClr val="42C7F1"/>
                </a:solidFill>
              </a:rPr>
              <a:t> </a:t>
            </a:r>
            <a:r>
              <a:rPr kumimoji="0" lang="en-US" altLang="ko-KR" sz="2700" b="1" i="0" u="none" strike="noStrike" kern="1200" cap="none" spc="0" normalizeH="0" baseline="0">
                <a:solidFill>
                  <a:srgbClr val="42C7F1"/>
                </a:solidFill>
                <a:latin typeface="Calibri"/>
                <a:ea typeface="맑은 고딕"/>
                <a:cs typeface="Calibri"/>
              </a:rPr>
              <a:t>]</a:t>
            </a:r>
            <a:r>
              <a:rPr lang="ko-KR" altLang="en-US" sz="2700"/>
              <a:t> </a:t>
            </a:r>
            <a:r>
              <a:rPr lang="en-US" altLang="ko-KR" sz="2700"/>
              <a:t>:</a:t>
            </a:r>
            <a:r>
              <a:rPr lang="ko-KR" altLang="en-US" sz="2700"/>
              <a:t> </a:t>
            </a:r>
            <a:r>
              <a:rPr lang="en-US" altLang="ko-KR" sz="2700"/>
              <a:t>a genuine compliment </a:t>
            </a:r>
            <a:r>
              <a:rPr lang="ko-KR" altLang="en-US" sz="2700"/>
              <a:t>를 수식하는 전치사구</a:t>
            </a:r>
          </a:p>
        </p:txBody>
      </p:sp>
      <p:sp>
        <p:nvSpPr>
          <p:cNvPr id="4" name="가로 글상자 3"/>
          <p:cNvSpPr txBox="1"/>
          <p:nvPr/>
        </p:nvSpPr>
        <p:spPr>
          <a:xfrm>
            <a:off x="332894" y="510617"/>
            <a:ext cx="3328942" cy="923330"/>
          </a:xfrm>
          <a:prstGeom prst="rect">
            <a:avLst/>
          </a:prstGeom>
        </p:spPr>
        <p:style>
          <a:lnRef idx="2">
            <a:schemeClr val="lt1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/>
              <a:t>*discomfort</a:t>
            </a:r>
          </a:p>
          <a:p>
            <a:pPr lvl="0">
              <a:defRPr/>
            </a:pPr>
            <a:r>
              <a:rPr lang="en-US" altLang="ko-KR" b="1" dirty="0"/>
              <a:t>1.</a:t>
            </a:r>
            <a:r>
              <a:rPr lang="ko-KR" altLang="en-US" b="1" dirty="0"/>
              <a:t> 신체적 불편함</a:t>
            </a:r>
            <a:r>
              <a:rPr lang="en-US" altLang="ko-KR" b="1" dirty="0"/>
              <a:t>(</a:t>
            </a:r>
            <a:r>
              <a:rPr lang="ko-KR" altLang="en-US" b="1" dirty="0"/>
              <a:t>가벼운 통증</a:t>
            </a:r>
            <a:r>
              <a:rPr lang="en-US" altLang="ko-KR" b="1" dirty="0"/>
              <a:t>)</a:t>
            </a:r>
          </a:p>
          <a:p>
            <a:pPr lvl="0">
              <a:defRPr/>
            </a:pPr>
            <a:r>
              <a:rPr lang="en-US" altLang="ko-KR" b="1" dirty="0"/>
              <a:t>2)</a:t>
            </a:r>
            <a:r>
              <a:rPr lang="ko-KR" altLang="en-US" b="1" dirty="0"/>
              <a:t> 심리적 불편함</a:t>
            </a:r>
            <a:r>
              <a:rPr lang="en-US" altLang="ko-KR" b="1" dirty="0"/>
              <a:t>(=un_____   )</a:t>
            </a:r>
          </a:p>
        </p:txBody>
      </p:sp>
      <p:cxnSp>
        <p:nvCxnSpPr>
          <p:cNvPr id="5" name="화살표 4"/>
          <p:cNvCxnSpPr/>
          <p:nvPr/>
        </p:nvCxnSpPr>
        <p:spPr>
          <a:xfrm rot="10800000">
            <a:off x="3815772" y="1417637"/>
            <a:ext cx="394469" cy="279544"/>
          </a:xfrm>
          <a:prstGeom prst="straightConnector1">
            <a:avLst/>
          </a:prstGeom>
          <a:ln>
            <a:headEnd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</p:cxnSp>
      <p:sp>
        <p:nvSpPr>
          <p:cNvPr id="7" name="가로 글상자 6"/>
          <p:cNvSpPr txBox="1"/>
          <p:nvPr/>
        </p:nvSpPr>
        <p:spPr>
          <a:xfrm>
            <a:off x="7603647" y="274638"/>
            <a:ext cx="4452886" cy="1200329"/>
          </a:xfrm>
          <a:prstGeom prst="rect">
            <a:avLst/>
          </a:prstGeom>
          <a:ln>
            <a:solidFill>
              <a:srgbClr val="FF40FF"/>
            </a:solidFill>
            <a:headEnd w="med" len="med"/>
            <a:tailEnd w="med" len="me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FF40FF"/>
                </a:solidFill>
              </a:rPr>
              <a:t>take/have/get (the) credit for~</a:t>
            </a:r>
          </a:p>
          <a:p>
            <a:pPr lvl="0">
              <a:defRPr/>
            </a:pPr>
            <a:r>
              <a:rPr lang="en-US" altLang="ko-KR" b="1" dirty="0">
                <a:solidFill>
                  <a:srgbClr val="FF40FF"/>
                </a:solidFill>
              </a:rPr>
              <a:t>1)~</a:t>
            </a:r>
            <a:r>
              <a:rPr lang="ko-KR" altLang="en-US" b="1" dirty="0">
                <a:solidFill>
                  <a:srgbClr val="FF40FF"/>
                </a:solidFill>
              </a:rPr>
              <a:t>에 대해 칭찬받다</a:t>
            </a:r>
            <a:endParaRPr lang="en-US" altLang="ko-KR" b="1" dirty="0">
              <a:solidFill>
                <a:srgbClr val="FF40FF"/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srgbClr val="FF40FF"/>
                </a:solidFill>
              </a:rPr>
              <a:t>2)~</a:t>
            </a:r>
            <a:r>
              <a:rPr lang="ko-KR" altLang="en-US" b="1" dirty="0">
                <a:solidFill>
                  <a:srgbClr val="FF40FF"/>
                </a:solidFill>
              </a:rPr>
              <a:t>의</a:t>
            </a:r>
            <a:r>
              <a:rPr lang="en-US" altLang="ko-KR" b="1" dirty="0">
                <a:solidFill>
                  <a:srgbClr val="FF40FF"/>
                </a:solidFill>
              </a:rPr>
              <a:t> </a:t>
            </a:r>
            <a:r>
              <a:rPr lang="ko-KR" altLang="en-US" b="1" dirty="0">
                <a:solidFill>
                  <a:srgbClr val="FF40FF"/>
                </a:solidFill>
              </a:rPr>
              <a:t>공적을 인정받다</a:t>
            </a:r>
            <a:endParaRPr lang="en-US" altLang="ko-KR" b="1" dirty="0">
              <a:solidFill>
                <a:srgbClr val="FF40FF"/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srgbClr val="FF40FF"/>
                </a:solidFill>
              </a:rPr>
              <a:t>3)~</a:t>
            </a:r>
            <a:r>
              <a:rPr lang="ko-KR" altLang="en-US" b="1" dirty="0">
                <a:solidFill>
                  <a:srgbClr val="FF40FF"/>
                </a:solidFill>
              </a:rPr>
              <a:t>으로 명성을 얻다</a:t>
            </a:r>
          </a:p>
        </p:txBody>
      </p:sp>
      <p:cxnSp>
        <p:nvCxnSpPr>
          <p:cNvPr id="8" name="화살표 7"/>
          <p:cNvCxnSpPr/>
          <p:nvPr/>
        </p:nvCxnSpPr>
        <p:spPr>
          <a:xfrm rot="16200000">
            <a:off x="10177668" y="1557409"/>
            <a:ext cx="418787" cy="0"/>
          </a:xfrm>
          <a:prstGeom prst="straightConnector1">
            <a:avLst/>
          </a:prstGeom>
          <a:ln>
            <a:headEnd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10" name="직사각형 9"/>
          <p:cNvSpPr/>
          <p:nvPr/>
        </p:nvSpPr>
        <p:spPr>
          <a:xfrm>
            <a:off x="1097780" y="3757348"/>
            <a:ext cx="9996440" cy="412485"/>
          </a:xfrm>
          <a:prstGeom prst="rect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3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4</a:t>
            </a:r>
            <a:r>
              <a:rPr lang="ko-KR" altLang="en-US" b="1">
                <a:solidFill>
                  <a:srgbClr val="FF0000"/>
                </a:solidFill>
              </a:rPr>
              <a:t>형식 동사</a:t>
            </a:r>
            <a:r>
              <a:rPr lang="en-US" altLang="ko-KR" b="1">
                <a:solidFill>
                  <a:srgbClr val="FF0000"/>
                </a:solidFill>
              </a:rPr>
              <a:t>(give)+</a:t>
            </a:r>
            <a:r>
              <a:rPr lang="ko-KR" altLang="en-US" b="1">
                <a:solidFill>
                  <a:srgbClr val="FF0000"/>
                </a:solidFill>
              </a:rPr>
              <a:t>간</a:t>
            </a:r>
            <a:r>
              <a:rPr lang="en-US" altLang="ko-KR" b="1">
                <a:solidFill>
                  <a:srgbClr val="FF0000"/>
                </a:solidFill>
              </a:rPr>
              <a:t>.</a:t>
            </a:r>
            <a:r>
              <a:rPr lang="ko-KR" altLang="en-US" b="1">
                <a:solidFill>
                  <a:srgbClr val="FF0000"/>
                </a:solidFill>
              </a:rPr>
              <a:t>목</a:t>
            </a:r>
            <a:r>
              <a:rPr lang="en-US" altLang="ko-KR" b="1">
                <a:solidFill>
                  <a:srgbClr val="FF0000"/>
                </a:solidFill>
              </a:rPr>
              <a:t>(someone you know)+</a:t>
            </a:r>
            <a:r>
              <a:rPr lang="ko-KR" altLang="en-US" b="1">
                <a:solidFill>
                  <a:srgbClr val="FF0000"/>
                </a:solidFill>
              </a:rPr>
              <a:t>직</a:t>
            </a:r>
            <a:r>
              <a:rPr lang="en-US" altLang="ko-KR" b="1">
                <a:solidFill>
                  <a:srgbClr val="FF0000"/>
                </a:solidFill>
              </a:rPr>
              <a:t>.</a:t>
            </a:r>
            <a:r>
              <a:rPr lang="ko-KR" altLang="en-US" b="1">
                <a:solidFill>
                  <a:srgbClr val="FF0000"/>
                </a:solidFill>
              </a:rPr>
              <a:t>목</a:t>
            </a:r>
            <a:r>
              <a:rPr lang="en-US" altLang="ko-KR" b="1">
                <a:solidFill>
                  <a:srgbClr val="FF0000"/>
                </a:solidFill>
              </a:rPr>
              <a:t>(a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r>
              <a:rPr lang="en-US" altLang="ko-KR" b="1">
                <a:solidFill>
                  <a:srgbClr val="FF0000"/>
                </a:solidFill>
              </a:rPr>
              <a:t>genuine compliment~appreciate)</a:t>
            </a:r>
          </a:p>
        </p:txBody>
      </p:sp>
      <p:sp>
        <p:nvSpPr>
          <p:cNvPr id="11" name="아래로 구부러진 화살표 10"/>
          <p:cNvSpPr/>
          <p:nvPr/>
        </p:nvSpPr>
        <p:spPr>
          <a:xfrm flipH="1">
            <a:off x="5903576" y="4169833"/>
            <a:ext cx="1996401" cy="36980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7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3300"/>
              <a:t>29p 02</a:t>
            </a:r>
            <a:r>
              <a:rPr lang="ko-KR" altLang="en-US" sz="3300"/>
              <a:t>번</a:t>
            </a:r>
            <a:r>
              <a:rPr lang="en-US" altLang="ko-KR" sz="3300"/>
              <a:t> </a:t>
            </a:r>
            <a:r>
              <a:rPr lang="ko-KR" altLang="en-US" sz="3300"/>
              <a:t>지문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0">
              <a:defRPr/>
            </a:pPr>
            <a:r>
              <a:rPr lang="en-US" altLang="ko-KR" sz="2400"/>
              <a:t>L1) “ There is </a:t>
            </a:r>
            <a:r>
              <a:rPr lang="en-US" altLang="ko-KR" sz="2400" b="1" u="sng">
                <a:solidFill>
                  <a:srgbClr val="0000FF"/>
                </a:solidFill>
              </a:rPr>
              <a:t>some discomfort</a:t>
            </a:r>
            <a:r>
              <a:rPr lang="en-US" altLang="ko-KR" sz="2400" b="1">
                <a:solidFill>
                  <a:srgbClr val="0000FF"/>
                </a:solidFill>
              </a:rPr>
              <a:t> </a:t>
            </a:r>
            <a:r>
              <a:rPr lang="en-US" altLang="ko-KR" sz="2400"/>
              <a:t>in most of us </a:t>
            </a:r>
            <a:r>
              <a:rPr lang="en-US" altLang="ko-KR" sz="2400" b="1">
                <a:solidFill>
                  <a:srgbClr val="0000FF"/>
                </a:solidFill>
              </a:rPr>
              <a:t>[ </a:t>
            </a:r>
            <a:r>
              <a:rPr lang="en-US" altLang="ko-KR" sz="2400" b="1" u="sng">
                <a:solidFill>
                  <a:srgbClr val="0000FF"/>
                </a:solidFill>
              </a:rPr>
              <a:t>that</a:t>
            </a:r>
            <a:r>
              <a:rPr lang="en-US" altLang="ko-KR" sz="2400"/>
              <a:t> makes us reluctant </a:t>
            </a:r>
            <a:r>
              <a:rPr lang="en-US" altLang="ko-KR" sz="2400">
                <a:solidFill>
                  <a:srgbClr val="008000"/>
                </a:solidFill>
              </a:rPr>
              <a:t>{ </a:t>
            </a:r>
            <a:r>
              <a:rPr lang="en-US" altLang="ko-KR" sz="2400"/>
              <a:t>to </a:t>
            </a:r>
            <a:r>
              <a:rPr lang="en-US" altLang="ko-KR" sz="2400" b="1" u="sng">
                <a:solidFill>
                  <a:srgbClr val="FF40FF"/>
                </a:solidFill>
              </a:rPr>
              <a:t>take credit for</a:t>
            </a:r>
            <a:r>
              <a:rPr lang="en-US" altLang="ko-KR" sz="2400"/>
              <a:t> our accomplishments </a:t>
            </a:r>
            <a:r>
              <a:rPr lang="en-US" altLang="ko-KR" sz="2400">
                <a:solidFill>
                  <a:srgbClr val="008000"/>
                </a:solidFill>
              </a:rPr>
              <a:t>}</a:t>
            </a:r>
            <a:r>
              <a:rPr lang="en-US" altLang="ko-KR" sz="2400"/>
              <a:t> </a:t>
            </a:r>
            <a:r>
              <a:rPr lang="en-US" altLang="ko-KR" sz="2400" b="1">
                <a:solidFill>
                  <a:srgbClr val="008000"/>
                </a:solidFill>
              </a:rPr>
              <a:t>or</a:t>
            </a:r>
            <a:r>
              <a:rPr lang="ko-KR" altLang="en-US" sz="2400">
                <a:solidFill>
                  <a:srgbClr val="008000"/>
                </a:solidFill>
              </a:rPr>
              <a:t> </a:t>
            </a:r>
            <a:r>
              <a:rPr lang="en-US" altLang="ko-KR" sz="2400">
                <a:solidFill>
                  <a:srgbClr val="008000"/>
                </a:solidFill>
              </a:rPr>
              <a:t>{ </a:t>
            </a:r>
            <a:r>
              <a:rPr lang="en-US" altLang="ko-KR" sz="2400"/>
              <a:t>to even accept a well-deserved compliment </a:t>
            </a:r>
            <a:r>
              <a:rPr lang="en-US" altLang="ko-KR" sz="2400">
                <a:solidFill>
                  <a:srgbClr val="008000"/>
                </a:solidFill>
              </a:rPr>
              <a:t>}</a:t>
            </a:r>
            <a:r>
              <a:rPr lang="ko-KR" altLang="en-US" sz="2400"/>
              <a:t> </a:t>
            </a:r>
            <a:r>
              <a:rPr lang="en-US" altLang="ko-KR" sz="2400" b="1">
                <a:solidFill>
                  <a:srgbClr val="0000FF"/>
                </a:solidFill>
              </a:rPr>
              <a:t>]</a:t>
            </a:r>
            <a:r>
              <a:rPr lang="en-US" altLang="ko-KR" sz="2400"/>
              <a:t>.</a:t>
            </a:r>
          </a:p>
          <a:p>
            <a:pPr marL="0" lvl="0" indent="0">
              <a:buNone/>
              <a:defRPr/>
            </a:pPr>
            <a:r>
              <a:rPr lang="en-US" altLang="ko-KR"/>
              <a:t>--&gt;</a:t>
            </a:r>
            <a:r>
              <a:rPr lang="ko-KR" altLang="en-US"/>
              <a:t> </a:t>
            </a:r>
            <a:r>
              <a:rPr lang="en-US" altLang="ko-KR" b="1">
                <a:solidFill>
                  <a:srgbClr val="0000FF"/>
                </a:solidFill>
              </a:rPr>
              <a:t>[</a:t>
            </a:r>
            <a:r>
              <a:rPr lang="ko-KR" altLang="en-US" b="1">
                <a:solidFill>
                  <a:srgbClr val="0000FF"/>
                </a:solidFill>
              </a:rPr>
              <a:t>  </a:t>
            </a:r>
            <a:r>
              <a:rPr lang="en-US" altLang="ko-KR" b="1">
                <a:solidFill>
                  <a:srgbClr val="0000FF"/>
                </a:solidFill>
              </a:rPr>
              <a:t>]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some discomfort </a:t>
            </a:r>
            <a:r>
              <a:rPr lang="ko-KR" altLang="en-US"/>
              <a:t>를 수식하는 관계절</a:t>
            </a:r>
          </a:p>
          <a:p>
            <a:pPr marL="0" lvl="0" indent="0">
              <a:buNone/>
              <a:defRPr/>
            </a:pPr>
            <a:r>
              <a:rPr lang="en-US" altLang="ko-KR"/>
              <a:t>--&gt;</a:t>
            </a:r>
            <a:r>
              <a:rPr lang="en-US" altLang="ko-KR" b="1">
                <a:solidFill>
                  <a:srgbClr val="008000"/>
                </a:solidFill>
              </a:rPr>
              <a:t>{</a:t>
            </a:r>
            <a:r>
              <a:rPr lang="ko-KR" altLang="en-US" sz="2900" b="1">
                <a:solidFill>
                  <a:srgbClr val="008000"/>
                </a:solidFill>
              </a:rPr>
              <a:t> </a:t>
            </a:r>
            <a:r>
              <a:rPr lang="en-US" altLang="ko-KR" sz="2900" b="1">
                <a:solidFill>
                  <a:srgbClr val="008000"/>
                </a:solidFill>
              </a:rPr>
              <a:t>}</a:t>
            </a:r>
            <a:r>
              <a:rPr lang="ko-KR" altLang="en-US" sz="2900" b="1">
                <a:solidFill>
                  <a:srgbClr val="008000"/>
                </a:solidFill>
              </a:rPr>
              <a:t> </a:t>
            </a:r>
            <a:r>
              <a:rPr lang="en-US" altLang="ko-KR" sz="2900" b="1">
                <a:solidFill>
                  <a:srgbClr val="008000"/>
                </a:solidFill>
              </a:rPr>
              <a:t>or { }</a:t>
            </a:r>
            <a:r>
              <a:rPr lang="en-US" altLang="ko-KR" sz="2900"/>
              <a:t>: </a:t>
            </a:r>
            <a:r>
              <a:rPr lang="ko-KR" altLang="en-US" sz="2900"/>
              <a:t>형용사 </a:t>
            </a:r>
            <a:r>
              <a:rPr lang="en-US" altLang="ko-KR" sz="2900"/>
              <a:t>reluctant</a:t>
            </a:r>
            <a:r>
              <a:rPr lang="ko-KR" altLang="en-US" sz="2900"/>
              <a:t>를 꾸미는 부사적 </a:t>
            </a:r>
            <a:r>
              <a:rPr lang="en-US" altLang="ko-KR" sz="2900"/>
              <a:t>to </a:t>
            </a:r>
            <a:r>
              <a:rPr lang="ko-KR" altLang="en-US" sz="2900"/>
              <a:t>부정사끼리의 병렬</a:t>
            </a:r>
            <a:r>
              <a:rPr lang="en-US" altLang="ko-KR" sz="2900"/>
              <a:t>  </a:t>
            </a:r>
          </a:p>
          <a:p>
            <a:pPr marL="342900" lvl="0" indent="-342900">
              <a:defRPr/>
            </a:pPr>
            <a:endParaRPr lang="en-US" altLang="ko-KR"/>
          </a:p>
          <a:p>
            <a:pPr marL="342900" lvl="0" indent="-342900">
              <a:defRPr/>
            </a:pPr>
            <a:r>
              <a:rPr lang="en-US" altLang="ko-KR"/>
              <a:t>L3)</a:t>
            </a:r>
            <a:r>
              <a:rPr lang="en-US" altLang="ko-KR" sz="2700"/>
              <a:t> “Give someone</a:t>
            </a:r>
            <a:r>
              <a:rPr lang="ko-KR" altLang="en-US" sz="2700" b="1">
                <a:solidFill>
                  <a:srgbClr val="0000FF"/>
                </a:solidFill>
              </a:rPr>
              <a:t> </a:t>
            </a:r>
            <a:r>
              <a:rPr lang="en-US" altLang="ko-KR" sz="2700" b="1">
                <a:solidFill>
                  <a:srgbClr val="0000FF"/>
                </a:solidFill>
              </a:rPr>
              <a:t>(</a:t>
            </a:r>
            <a:r>
              <a:rPr lang="ko-KR" altLang="en-US" sz="2700" b="1">
                <a:solidFill>
                  <a:srgbClr val="0000FF"/>
                </a:solidFill>
              </a:rPr>
              <a:t>목</a:t>
            </a:r>
            <a:r>
              <a:rPr lang="en-US" altLang="ko-KR" sz="2700" b="1">
                <a:solidFill>
                  <a:srgbClr val="0000FF"/>
                </a:solidFill>
              </a:rPr>
              <a:t>.</a:t>
            </a:r>
            <a:r>
              <a:rPr lang="ko-KR" altLang="en-US" sz="2700" b="1">
                <a:solidFill>
                  <a:srgbClr val="0000FF"/>
                </a:solidFill>
              </a:rPr>
              <a:t>관</a:t>
            </a:r>
            <a:r>
              <a:rPr lang="en-US" altLang="ko-KR" sz="2700" b="1">
                <a:solidFill>
                  <a:srgbClr val="0000FF"/>
                </a:solidFill>
              </a:rPr>
              <a:t>.</a:t>
            </a:r>
            <a:r>
              <a:rPr lang="ko-KR" altLang="en-US" sz="2700" b="1">
                <a:solidFill>
                  <a:srgbClr val="0000FF"/>
                </a:solidFill>
              </a:rPr>
              <a:t>대</a:t>
            </a:r>
            <a:r>
              <a:rPr lang="en-US" altLang="ko-KR" sz="2700" b="1">
                <a:solidFill>
                  <a:srgbClr val="0000FF"/>
                </a:solidFill>
              </a:rPr>
              <a:t> </a:t>
            </a:r>
            <a:r>
              <a:rPr lang="ko-KR" altLang="en-US" sz="2700" b="1">
                <a:solidFill>
                  <a:srgbClr val="0000FF"/>
                </a:solidFill>
              </a:rPr>
              <a:t>생략</a:t>
            </a:r>
            <a:r>
              <a:rPr lang="en-US" altLang="ko-KR" sz="2700" b="1">
                <a:solidFill>
                  <a:srgbClr val="0000FF"/>
                </a:solidFill>
              </a:rPr>
              <a:t>)</a:t>
            </a:r>
            <a:r>
              <a:rPr lang="ko-KR" altLang="en-US" sz="2700" b="1">
                <a:solidFill>
                  <a:srgbClr val="0000FF"/>
                </a:solidFill>
              </a:rPr>
              <a:t> </a:t>
            </a:r>
            <a:r>
              <a:rPr lang="en-US" altLang="ko-KR" sz="2700"/>
              <a:t>[you know</a:t>
            </a:r>
            <a:r>
              <a:rPr lang="en-US" altLang="ko-KR" sz="2700" b="1">
                <a:solidFill>
                  <a:srgbClr val="0000FF"/>
                </a:solidFill>
              </a:rPr>
              <a:t>___</a:t>
            </a:r>
            <a:r>
              <a:rPr lang="en-US" altLang="ko-KR" sz="2700"/>
              <a:t>] </a:t>
            </a:r>
            <a:r>
              <a:rPr lang="en-US" altLang="ko-KR" sz="2700" b="1" u="sng">
                <a:solidFill>
                  <a:srgbClr val="42C7F1"/>
                </a:solidFill>
              </a:rPr>
              <a:t>a genuine compliment</a:t>
            </a:r>
            <a:r>
              <a:rPr lang="en-US" altLang="ko-KR" sz="2700"/>
              <a:t> </a:t>
            </a:r>
            <a:r>
              <a:rPr lang="en-US" altLang="ko-KR" sz="2700">
                <a:solidFill>
                  <a:srgbClr val="42C7F1"/>
                </a:solidFill>
              </a:rPr>
              <a:t>[</a:t>
            </a:r>
            <a:r>
              <a:rPr lang="en-US" altLang="ko-KR" sz="2700"/>
              <a:t>about a quality {they have}</a:t>
            </a:r>
            <a:r>
              <a:rPr lang="en-US" altLang="ko-KR" sz="2700">
                <a:solidFill>
                  <a:srgbClr val="42C7F1"/>
                </a:solidFill>
              </a:rPr>
              <a:t>]</a:t>
            </a:r>
            <a:r>
              <a:rPr lang="en-US" altLang="ko-KR" sz="2700"/>
              <a:t> or </a:t>
            </a:r>
            <a:r>
              <a:rPr lang="en-US" altLang="ko-KR" sz="2700">
                <a:solidFill>
                  <a:srgbClr val="42C7F1"/>
                </a:solidFill>
              </a:rPr>
              <a:t>[</a:t>
            </a:r>
            <a:r>
              <a:rPr lang="en-US" altLang="ko-KR" sz="2700"/>
              <a:t>about something they have done that you truly aprreciate</a:t>
            </a:r>
            <a:r>
              <a:rPr lang="en-US" altLang="ko-KR" sz="2700">
                <a:solidFill>
                  <a:srgbClr val="42C7F1"/>
                </a:solidFill>
              </a:rPr>
              <a:t>]</a:t>
            </a:r>
            <a:r>
              <a:rPr lang="en-US" altLang="ko-KR" sz="2700"/>
              <a:t>.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altLang="ko-KR" sz="2700"/>
              <a:t>--&gt;</a:t>
            </a:r>
            <a:r>
              <a:rPr lang="en-US" altLang="ko-KR" sz="2700" b="1">
                <a:solidFill>
                  <a:srgbClr val="42C7F1"/>
                </a:solidFill>
              </a:rPr>
              <a:t>[</a:t>
            </a:r>
            <a:r>
              <a:rPr lang="ko-KR" altLang="en-US" sz="2700" b="1">
                <a:solidFill>
                  <a:srgbClr val="42C7F1"/>
                </a:solidFill>
              </a:rPr>
              <a:t> </a:t>
            </a:r>
            <a:r>
              <a:rPr kumimoji="0" lang="en-US" altLang="ko-KR" sz="2700" b="1" i="0" u="none" strike="noStrike" kern="1200" cap="none" spc="0" normalizeH="0" baseline="0">
                <a:solidFill>
                  <a:srgbClr val="42C7F1"/>
                </a:solidFill>
                <a:latin typeface="Calibri"/>
                <a:ea typeface="맑은 고딕"/>
                <a:cs typeface="Calibri"/>
              </a:rPr>
              <a:t>]</a:t>
            </a:r>
            <a:r>
              <a:rPr lang="ko-KR" altLang="en-US" sz="2700"/>
              <a:t> </a:t>
            </a:r>
            <a:r>
              <a:rPr lang="en-US" altLang="ko-KR" sz="2700"/>
              <a:t>:</a:t>
            </a:r>
            <a:r>
              <a:rPr lang="ko-KR" altLang="en-US" sz="2700"/>
              <a:t> </a:t>
            </a:r>
            <a:r>
              <a:rPr lang="en-US" altLang="ko-KR" sz="2700"/>
              <a:t>a genuine compliment </a:t>
            </a:r>
            <a:r>
              <a:rPr lang="ko-KR" altLang="en-US" sz="2700"/>
              <a:t>를 수식하는 전치사구</a:t>
            </a:r>
          </a:p>
        </p:txBody>
      </p:sp>
      <p:sp>
        <p:nvSpPr>
          <p:cNvPr id="4" name="가로 글상자 3"/>
          <p:cNvSpPr txBox="1"/>
          <p:nvPr/>
        </p:nvSpPr>
        <p:spPr>
          <a:xfrm>
            <a:off x="332894" y="510617"/>
            <a:ext cx="3328942" cy="923330"/>
          </a:xfrm>
          <a:prstGeom prst="rect">
            <a:avLst/>
          </a:prstGeom>
        </p:spPr>
        <p:style>
          <a:lnRef idx="2">
            <a:schemeClr val="lt1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/>
              <a:t>*discomfort</a:t>
            </a:r>
          </a:p>
          <a:p>
            <a:pPr lvl="0">
              <a:defRPr/>
            </a:pPr>
            <a:r>
              <a:rPr lang="en-US" altLang="ko-KR" b="1" dirty="0"/>
              <a:t>1.</a:t>
            </a:r>
            <a:r>
              <a:rPr lang="ko-KR" altLang="en-US" b="1" dirty="0"/>
              <a:t> 신체적 불편함</a:t>
            </a:r>
            <a:r>
              <a:rPr lang="en-US" altLang="ko-KR" b="1" dirty="0"/>
              <a:t>(</a:t>
            </a:r>
            <a:r>
              <a:rPr lang="ko-KR" altLang="en-US" b="1" dirty="0"/>
              <a:t>가벼운 통증</a:t>
            </a:r>
            <a:r>
              <a:rPr lang="en-US" altLang="ko-KR" b="1" dirty="0"/>
              <a:t>)</a:t>
            </a:r>
          </a:p>
          <a:p>
            <a:pPr lvl="0">
              <a:defRPr/>
            </a:pPr>
            <a:r>
              <a:rPr lang="en-US" altLang="ko-KR" b="1" dirty="0"/>
              <a:t>2)</a:t>
            </a:r>
            <a:r>
              <a:rPr lang="ko-KR" altLang="en-US" b="1" dirty="0"/>
              <a:t> 심리적 불편함</a:t>
            </a:r>
            <a:r>
              <a:rPr lang="en-US" altLang="ko-KR" b="1" dirty="0"/>
              <a:t>(=unease)</a:t>
            </a:r>
          </a:p>
        </p:txBody>
      </p:sp>
      <p:cxnSp>
        <p:nvCxnSpPr>
          <p:cNvPr id="5" name="화살표 4"/>
          <p:cNvCxnSpPr/>
          <p:nvPr/>
        </p:nvCxnSpPr>
        <p:spPr>
          <a:xfrm rot="10800000">
            <a:off x="3815772" y="1417637"/>
            <a:ext cx="394469" cy="279544"/>
          </a:xfrm>
          <a:prstGeom prst="straightConnector1">
            <a:avLst/>
          </a:prstGeom>
          <a:ln>
            <a:headEnd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</p:cxnSp>
      <p:sp>
        <p:nvSpPr>
          <p:cNvPr id="7" name="가로 글상자 6"/>
          <p:cNvSpPr txBox="1"/>
          <p:nvPr/>
        </p:nvSpPr>
        <p:spPr>
          <a:xfrm>
            <a:off x="7603647" y="274638"/>
            <a:ext cx="4452886" cy="1200329"/>
          </a:xfrm>
          <a:prstGeom prst="rect">
            <a:avLst/>
          </a:prstGeom>
          <a:ln>
            <a:solidFill>
              <a:srgbClr val="FF40FF"/>
            </a:solidFill>
            <a:headEnd w="med" len="med"/>
            <a:tailEnd w="med" len="me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FF40FF"/>
                </a:solidFill>
              </a:rPr>
              <a:t>take/have/get (the) credit for~</a:t>
            </a:r>
          </a:p>
          <a:p>
            <a:pPr lvl="0">
              <a:defRPr/>
            </a:pPr>
            <a:r>
              <a:rPr lang="en-US" altLang="ko-KR" b="1" dirty="0">
                <a:solidFill>
                  <a:srgbClr val="FF40FF"/>
                </a:solidFill>
              </a:rPr>
              <a:t>1)~</a:t>
            </a:r>
            <a:r>
              <a:rPr lang="ko-KR" altLang="en-US" b="1" dirty="0">
                <a:solidFill>
                  <a:srgbClr val="FF40FF"/>
                </a:solidFill>
              </a:rPr>
              <a:t>에 대해 칭찬받다</a:t>
            </a:r>
            <a:endParaRPr lang="en-US" altLang="ko-KR" b="1" dirty="0">
              <a:solidFill>
                <a:srgbClr val="FF40FF"/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srgbClr val="FF40FF"/>
                </a:solidFill>
              </a:rPr>
              <a:t>2)~</a:t>
            </a:r>
            <a:r>
              <a:rPr lang="ko-KR" altLang="en-US" b="1" dirty="0">
                <a:solidFill>
                  <a:srgbClr val="FF40FF"/>
                </a:solidFill>
              </a:rPr>
              <a:t>의</a:t>
            </a:r>
            <a:r>
              <a:rPr lang="en-US" altLang="ko-KR" b="1" dirty="0">
                <a:solidFill>
                  <a:srgbClr val="FF40FF"/>
                </a:solidFill>
              </a:rPr>
              <a:t> </a:t>
            </a:r>
            <a:r>
              <a:rPr lang="ko-KR" altLang="en-US" b="1" dirty="0">
                <a:solidFill>
                  <a:srgbClr val="FF40FF"/>
                </a:solidFill>
              </a:rPr>
              <a:t>공적을 인정받다</a:t>
            </a:r>
            <a:endParaRPr lang="en-US" altLang="ko-KR" b="1" dirty="0">
              <a:solidFill>
                <a:srgbClr val="FF40FF"/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srgbClr val="FF40FF"/>
                </a:solidFill>
              </a:rPr>
              <a:t>3)~</a:t>
            </a:r>
            <a:r>
              <a:rPr lang="ko-KR" altLang="en-US" b="1" dirty="0">
                <a:solidFill>
                  <a:srgbClr val="FF40FF"/>
                </a:solidFill>
              </a:rPr>
              <a:t>으로 명성을 얻다</a:t>
            </a:r>
          </a:p>
        </p:txBody>
      </p:sp>
      <p:cxnSp>
        <p:nvCxnSpPr>
          <p:cNvPr id="8" name="화살표 7"/>
          <p:cNvCxnSpPr/>
          <p:nvPr/>
        </p:nvCxnSpPr>
        <p:spPr>
          <a:xfrm rot="16200000">
            <a:off x="10177668" y="1557409"/>
            <a:ext cx="418787" cy="0"/>
          </a:xfrm>
          <a:prstGeom prst="straightConnector1">
            <a:avLst/>
          </a:prstGeom>
          <a:ln>
            <a:headEnd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10" name="직사각형 9"/>
          <p:cNvSpPr/>
          <p:nvPr/>
        </p:nvSpPr>
        <p:spPr>
          <a:xfrm>
            <a:off x="1097780" y="3757348"/>
            <a:ext cx="9996440" cy="412485"/>
          </a:xfrm>
          <a:prstGeom prst="rect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3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4</a:t>
            </a:r>
            <a:r>
              <a:rPr lang="ko-KR" altLang="en-US" b="1">
                <a:solidFill>
                  <a:srgbClr val="FF0000"/>
                </a:solidFill>
              </a:rPr>
              <a:t>형식 동사</a:t>
            </a:r>
            <a:r>
              <a:rPr lang="en-US" altLang="ko-KR" b="1">
                <a:solidFill>
                  <a:srgbClr val="FF0000"/>
                </a:solidFill>
              </a:rPr>
              <a:t>(give)+</a:t>
            </a:r>
            <a:r>
              <a:rPr lang="ko-KR" altLang="en-US" b="1">
                <a:solidFill>
                  <a:srgbClr val="FF0000"/>
                </a:solidFill>
              </a:rPr>
              <a:t>간</a:t>
            </a:r>
            <a:r>
              <a:rPr lang="en-US" altLang="ko-KR" b="1">
                <a:solidFill>
                  <a:srgbClr val="FF0000"/>
                </a:solidFill>
              </a:rPr>
              <a:t>.</a:t>
            </a:r>
            <a:r>
              <a:rPr lang="ko-KR" altLang="en-US" b="1">
                <a:solidFill>
                  <a:srgbClr val="FF0000"/>
                </a:solidFill>
              </a:rPr>
              <a:t>목</a:t>
            </a:r>
            <a:r>
              <a:rPr lang="en-US" altLang="ko-KR" b="1">
                <a:solidFill>
                  <a:srgbClr val="FF0000"/>
                </a:solidFill>
              </a:rPr>
              <a:t>(someone you know)+</a:t>
            </a:r>
            <a:r>
              <a:rPr lang="ko-KR" altLang="en-US" b="1">
                <a:solidFill>
                  <a:srgbClr val="FF0000"/>
                </a:solidFill>
              </a:rPr>
              <a:t>직</a:t>
            </a:r>
            <a:r>
              <a:rPr lang="en-US" altLang="ko-KR" b="1">
                <a:solidFill>
                  <a:srgbClr val="FF0000"/>
                </a:solidFill>
              </a:rPr>
              <a:t>.</a:t>
            </a:r>
            <a:r>
              <a:rPr lang="ko-KR" altLang="en-US" b="1">
                <a:solidFill>
                  <a:srgbClr val="FF0000"/>
                </a:solidFill>
              </a:rPr>
              <a:t>목</a:t>
            </a:r>
            <a:r>
              <a:rPr lang="en-US" altLang="ko-KR" b="1">
                <a:solidFill>
                  <a:srgbClr val="FF0000"/>
                </a:solidFill>
              </a:rPr>
              <a:t>(a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r>
              <a:rPr lang="en-US" altLang="ko-KR" b="1">
                <a:solidFill>
                  <a:srgbClr val="FF0000"/>
                </a:solidFill>
              </a:rPr>
              <a:t>genuine compliment~appreciate)</a:t>
            </a:r>
          </a:p>
        </p:txBody>
      </p:sp>
      <p:sp>
        <p:nvSpPr>
          <p:cNvPr id="11" name="아래로 구부러진 화살표 10"/>
          <p:cNvSpPr/>
          <p:nvPr/>
        </p:nvSpPr>
        <p:spPr>
          <a:xfrm flipH="1">
            <a:off x="5903576" y="4169833"/>
            <a:ext cx="1996401" cy="36980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35886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3668</Words>
  <Application>Microsoft Office PowerPoint</Application>
  <PresentationFormat>와이드스크린</PresentationFormat>
  <Paragraphs>403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Calibri</vt:lpstr>
      <vt:lpstr>Wingdings</vt:lpstr>
      <vt:lpstr>한컴오피스</vt:lpstr>
      <vt:lpstr>Part Ⅰ유형편 04. 요지·주장 파악</vt:lpstr>
      <vt:lpstr>이전 챕터 03강 질문</vt:lpstr>
      <vt:lpstr>28p L1 /20p L4 관련</vt:lpstr>
      <vt:lpstr>28p 01번 지문</vt:lpstr>
      <vt:lpstr>28p 01번 지문</vt:lpstr>
      <vt:lpstr>28p 01번 지문</vt:lpstr>
      <vt:lpstr>Q: 28p L9) Ownership is ~to be.  (문장구조 질문 for 4반 정♥♥)</vt:lpstr>
      <vt:lpstr>29p 02번 지문</vt:lpstr>
      <vt:lpstr>29p 02번 지문</vt:lpstr>
      <vt:lpstr>29p 02번 지문 S2 S2</vt:lpstr>
      <vt:lpstr>29p 02번 지문</vt:lpstr>
      <vt:lpstr>29p 02번 지문</vt:lpstr>
      <vt:lpstr>30p 3번 지문</vt:lpstr>
      <vt:lpstr>L4) Even though 유의어</vt:lpstr>
      <vt:lpstr>30p  L5) 문장 구조 분석(FOR 뽀♥)</vt:lpstr>
      <vt:lpstr>so that 관련 용법   as though/as if</vt:lpstr>
      <vt:lpstr>“동격 that(접속사 that종류 중 하나)” vs “관.대.사 that”</vt:lpstr>
      <vt:lpstr>30p L7) “seem/appear to+동.원”(~한 듯 하다) / ”appear to 명사”~에게 나타나다</vt:lpstr>
      <vt:lpstr>31p 04번 지문</vt:lpstr>
      <vt:lpstr>So 형용사 that 주어+ can</vt:lpstr>
      <vt:lpstr>31p 어휘 추가</vt:lpstr>
      <vt:lpstr>31p 어휘 추가</vt:lpstr>
      <vt:lpstr>32p 05번 지문</vt:lpstr>
      <vt:lpstr>32p 05번 지문 L3 “suggest”</vt:lpstr>
      <vt:lpstr>32p 어휘 추가</vt:lpstr>
      <vt:lpstr>32p 어휘 추가</vt:lpstr>
      <vt:lpstr>33p 06번 지문</vt:lpstr>
      <vt:lpstr>33p L8 “at all”의 다양한 해석</vt:lpstr>
      <vt:lpstr>33p 어휘 추가</vt:lpstr>
      <vt:lpstr>33p 어휘 추가</vt:lpstr>
      <vt:lpstr>“open-air school”</vt:lpstr>
      <vt:lpstr>PowerPoint 프레젠테이션</vt:lpstr>
      <vt:lpstr>33p 06번 L3~L8 문장 구조 분석(FOR 4반 뽀♥)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Ⅰ유형편 04. 요지·주장 파악</dc:title>
  <dc:creator>user</dc:creator>
  <cp:lastModifiedBy>아승 김</cp:lastModifiedBy>
  <cp:revision>157</cp:revision>
  <dcterms:created xsi:type="dcterms:W3CDTF">2024-08-20T08:28:11Z</dcterms:created>
  <dcterms:modified xsi:type="dcterms:W3CDTF">2024-09-06T02:50:10Z</dcterms:modified>
  <cp:version>12.0.0.3970</cp:version>
</cp:coreProperties>
</file>