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FFECEC"/>
          </a:solidFill>
        </a:fill>
      </a:tcStyle>
    </a:wholeTbl>
    <a:band2H>
      <a:tcTxStyle/>
      <a:tcStyle>
        <a:tcBdr/>
        <a:fill>
          <a:solidFill>
            <a:srgbClr val="FFF6F6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CFF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CFF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5890"/>
  </p:normalViewPr>
  <p:slideViewPr>
    <p:cSldViewPr snapToGrid="0" snapToObjects="1">
      <p:cViewPr varScale="1">
        <p:scale>
          <a:sx n="109" d="100"/>
          <a:sy n="109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" name="Rectangle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 defTabSz="457200">
              <a:spcBef>
                <a:spcPts val="800"/>
              </a:spcBef>
              <a:defRPr sz="1400">
                <a:solidFill>
                  <a:srgbClr val="578963"/>
                </a:solid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-152400"/>
            <a:ext cx="9144002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1512" y="6613525"/>
            <a:ext cx="330161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3" name="CAS CS 460…"/>
          <p:cNvSpPr txBox="1"/>
          <p:nvPr/>
        </p:nvSpPr>
        <p:spPr>
          <a:xfrm>
            <a:off x="615632" y="1465897"/>
            <a:ext cx="7680961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endParaRPr/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Recovery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33" name="Write-Ahead Logging (WAL)"/>
          <p:cNvSpPr txBox="1">
            <a:spLocks noGrp="1"/>
          </p:cNvSpPr>
          <p:nvPr>
            <p:ph type="title" idx="4294967295"/>
          </p:nvPr>
        </p:nvSpPr>
        <p:spPr>
          <a:xfrm>
            <a:off x="1066800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Write-Ahead Logging (WAL)</a:t>
            </a:r>
          </a:p>
        </p:txBody>
      </p:sp>
      <p:sp>
        <p:nvSpPr>
          <p:cNvPr id="134" name="The Write-Ahead Logging Protocol:…"/>
          <p:cNvSpPr txBox="1">
            <a:spLocks noGrp="1"/>
          </p:cNvSpPr>
          <p:nvPr>
            <p:ph type="body" idx="4294967295"/>
          </p:nvPr>
        </p:nvSpPr>
        <p:spPr>
          <a:xfrm>
            <a:off x="381000" y="1295399"/>
            <a:ext cx="8077200" cy="495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The </a:t>
            </a:r>
            <a:r>
              <a:rPr dirty="0">
                <a:solidFill>
                  <a:srgbClr val="0000FF"/>
                </a:solidFill>
              </a:rPr>
              <a:t>Write-Ahead Logging</a:t>
            </a:r>
            <a:r>
              <a:rPr dirty="0"/>
              <a:t> Protocol:</a:t>
            </a:r>
          </a:p>
          <a:p>
            <a:pPr marL="285750" lvl="1" indent="171450">
              <a:spcBef>
                <a:spcPts val="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1) Must </a:t>
            </a:r>
            <a:r>
              <a:rPr dirty="0">
                <a:solidFill>
                  <a:schemeClr val="accent2"/>
                </a:solidFill>
              </a:rPr>
              <a:t>force</a:t>
            </a:r>
            <a:r>
              <a:rPr dirty="0"/>
              <a:t> the </a:t>
            </a:r>
            <a:r>
              <a:rPr dirty="0">
                <a:solidFill>
                  <a:schemeClr val="accent2"/>
                </a:solidFill>
              </a:rPr>
              <a:t>log record</a:t>
            </a:r>
            <a:r>
              <a:rPr dirty="0"/>
              <a:t> for an update </a:t>
            </a:r>
            <a:r>
              <a:rPr u="sng" dirty="0">
                <a:solidFill>
                  <a:schemeClr val="accent2"/>
                </a:solidFill>
              </a:rPr>
              <a:t>before</a:t>
            </a:r>
            <a:r>
              <a:rPr dirty="0"/>
              <a:t> the corresponding </a:t>
            </a:r>
            <a:r>
              <a:rPr dirty="0">
                <a:solidFill>
                  <a:schemeClr val="accent2"/>
                </a:solidFill>
              </a:rPr>
              <a:t>data page</a:t>
            </a:r>
            <a:r>
              <a:rPr dirty="0"/>
              <a:t> gets to disk.</a:t>
            </a:r>
          </a:p>
          <a:p>
            <a:pPr marL="285750" lvl="1" indent="171450">
              <a:spcBef>
                <a:spcPts val="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2) Must </a:t>
            </a:r>
            <a:r>
              <a:rPr dirty="0">
                <a:solidFill>
                  <a:schemeClr val="accent2"/>
                </a:solidFill>
              </a:rPr>
              <a:t>force all log records</a:t>
            </a:r>
            <a:r>
              <a:rPr dirty="0"/>
              <a:t> for a Xact </a:t>
            </a:r>
            <a:r>
              <a:rPr u="sng" dirty="0">
                <a:solidFill>
                  <a:schemeClr val="accent2"/>
                </a:solidFill>
              </a:rPr>
              <a:t>before commit</a:t>
            </a:r>
            <a:r>
              <a:rPr dirty="0">
                <a:solidFill>
                  <a:schemeClr val="accent2"/>
                </a:solidFill>
              </a:rPr>
              <a:t>. </a:t>
            </a:r>
            <a:r>
              <a:rPr dirty="0">
                <a:solidFill>
                  <a:srgbClr val="FF0000"/>
                </a:solidFill>
              </a:rPr>
              <a:t>(transaction is not committed until all of its log records including its “commit” record are on the stable log.)</a:t>
            </a:r>
          </a:p>
          <a:p>
            <a:pPr marL="285750" lvl="1" indent="171450">
              <a:spcBef>
                <a:spcPts val="0"/>
              </a:spcBef>
              <a:buSzTx/>
              <a:buFont typeface="Monotype Sorts"/>
              <a:buNone/>
              <a:defRPr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dirty="0">
              <a:solidFill>
                <a:srgbClr val="FF0000"/>
              </a:solidFill>
            </a:endParaRP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#1 (with </a:t>
            </a:r>
            <a:r>
              <a:rPr dirty="0">
                <a:solidFill>
                  <a:srgbClr val="FF0000"/>
                </a:solidFill>
              </a:rPr>
              <a:t>UNDO</a:t>
            </a:r>
            <a:r>
              <a:rPr dirty="0"/>
              <a:t> info) helps guarantee Atomicity.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#2 (with </a:t>
            </a:r>
            <a:r>
              <a:rPr dirty="0">
                <a:solidFill>
                  <a:srgbClr val="FF0000"/>
                </a:solidFill>
              </a:rPr>
              <a:t>REDO</a:t>
            </a:r>
            <a:r>
              <a:rPr dirty="0"/>
              <a:t> info) helps guarantee Durability.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This allows us to implement Steal/No-Force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endParaRPr dirty="0"/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We’ll look at the ARIES algorithms from IBM.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25336-EBF5-1E46-98F6-8910EA27ED76}"/>
              </a:ext>
            </a:extLst>
          </p:cNvPr>
          <p:cNvSpPr txBox="1"/>
          <p:nvPr/>
        </p:nvSpPr>
        <p:spPr>
          <a:xfrm>
            <a:off x="3333420" y="3106881"/>
            <a:ext cx="298608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Fastest approach to handle updates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4533" y="6613525"/>
            <a:ext cx="238459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37" name="WAL &amp; the Log"/>
          <p:cNvSpPr txBox="1">
            <a:spLocks noGrp="1"/>
          </p:cNvSpPr>
          <p:nvPr>
            <p:ph type="title" idx="4294967295"/>
          </p:nvPr>
        </p:nvSpPr>
        <p:spPr>
          <a:xfrm>
            <a:off x="-800101" y="-115888"/>
            <a:ext cx="5437189" cy="11430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WAL &amp; the Log</a:t>
            </a:r>
          </a:p>
        </p:txBody>
      </p:sp>
      <p:sp>
        <p:nvSpPr>
          <p:cNvPr id="138" name="Each log record has a unique                                 Log Sequence Number (LSN).…"/>
          <p:cNvSpPr txBox="1">
            <a:spLocks noGrp="1"/>
          </p:cNvSpPr>
          <p:nvPr>
            <p:ph type="body" idx="4294967295"/>
          </p:nvPr>
        </p:nvSpPr>
        <p:spPr>
          <a:xfrm>
            <a:off x="457200" y="1409700"/>
            <a:ext cx="7772400" cy="52197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Each log record has a unique                                	</a:t>
            </a:r>
            <a:r>
              <a:rPr dirty="0">
                <a:solidFill>
                  <a:srgbClr val="5D5D00"/>
                </a:solidFill>
              </a:rPr>
              <a:t>Log</a:t>
            </a:r>
            <a:r>
              <a:rPr dirty="0">
                <a:solidFill>
                  <a:schemeClr val="accent2"/>
                </a:solidFill>
              </a:rPr>
              <a:t> Sequence Number (LSN).</a:t>
            </a:r>
            <a:r>
              <a:rPr dirty="0"/>
              <a:t> 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LSNs always increasing.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Each </a:t>
            </a:r>
            <a:r>
              <a:rPr u="sng" dirty="0">
                <a:solidFill>
                  <a:schemeClr val="accent2"/>
                </a:solidFill>
              </a:rPr>
              <a:t>data page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/>
              <a:t>contains a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pageLSN</a:t>
            </a:r>
            <a:r>
              <a:rPr dirty="0">
                <a:solidFill>
                  <a:schemeClr val="accent2"/>
                </a:solidFill>
              </a:rPr>
              <a:t>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The LSN of the most recent log record                                             for an update to that page.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System keeps track of </a:t>
            </a:r>
            <a:r>
              <a:rPr dirty="0" err="1">
                <a:solidFill>
                  <a:schemeClr val="accent2"/>
                </a:solidFill>
              </a:rPr>
              <a:t>flushedLSN</a:t>
            </a:r>
            <a:r>
              <a:rPr dirty="0">
                <a:solidFill>
                  <a:schemeClr val="accent2"/>
                </a:solidFill>
              </a:rPr>
              <a:t>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max LSN flushed to stable log so far.</a:t>
            </a:r>
          </a:p>
          <a:p>
            <a:pPr marL="200526" indent="-200526">
              <a:buClrTx/>
              <a:buSzPct val="100000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WAL (rule 1)</a:t>
            </a:r>
            <a:r>
              <a:rPr u="none" dirty="0"/>
              <a:t>:</a:t>
            </a:r>
            <a:r>
              <a:rPr u="none" dirty="0">
                <a:solidFill>
                  <a:srgbClr val="000000"/>
                </a:solidFill>
              </a:rPr>
              <a:t>  For a page “i” to </a:t>
            </a:r>
          </a:p>
          <a:p>
            <a:pPr>
              <a:buClrTx/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       be written must flush log at</a:t>
            </a:r>
          </a:p>
          <a:p>
            <a:pPr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       least to the point where:</a:t>
            </a:r>
          </a:p>
          <a:p>
            <a:pPr marL="285750" lvl="1" indent="171450">
              <a:spcBef>
                <a:spcPts val="0"/>
              </a:spcBef>
              <a:buSzTx/>
              <a:buFont typeface="Monotype Sorts"/>
              <a:buNone/>
              <a:defRPr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pageLSN</a:t>
            </a:r>
            <a:r>
              <a:rPr sz="4000" baseline="-25000" dirty="0" err="1"/>
              <a:t>i</a:t>
            </a:r>
            <a:r>
              <a:rPr dirty="0"/>
              <a:t>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£ </a:t>
            </a:r>
            <a:r>
              <a:rPr dirty="0" err="1"/>
              <a:t>flushedLSN</a:t>
            </a:r>
            <a:endParaRPr dirty="0"/>
          </a:p>
        </p:txBody>
      </p:sp>
      <p:grpSp>
        <p:nvGrpSpPr>
          <p:cNvPr id="184" name="Group"/>
          <p:cNvGrpSpPr/>
          <p:nvPr/>
        </p:nvGrpSpPr>
        <p:grpSpPr>
          <a:xfrm>
            <a:off x="4502149" y="158750"/>
            <a:ext cx="4483102" cy="1282700"/>
            <a:chOff x="0" y="0"/>
            <a:chExt cx="4483100" cy="1282699"/>
          </a:xfrm>
        </p:grpSpPr>
        <p:sp>
          <p:nvSpPr>
            <p:cNvPr id="139" name="LSNs"/>
            <p:cNvSpPr txBox="1"/>
            <p:nvPr/>
          </p:nvSpPr>
          <p:spPr>
            <a:xfrm>
              <a:off x="246063" y="781050"/>
              <a:ext cx="722710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5D5D00"/>
                  </a:solidFill>
                </a:defRPr>
              </a:lvl1pPr>
            </a:lstStyle>
            <a:p>
              <a:r>
                <a:t>LSNs</a:t>
              </a:r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1593850" y="76200"/>
              <a:ext cx="609600" cy="749301"/>
              <a:chOff x="0" y="0"/>
              <a:chExt cx="609600" cy="749300"/>
            </a:xfrm>
          </p:grpSpPr>
          <p:grpSp>
            <p:nvGrpSpPr>
              <p:cNvPr id="144" name="Group"/>
              <p:cNvGrpSpPr/>
              <p:nvPr/>
            </p:nvGrpSpPr>
            <p:grpSpPr>
              <a:xfrm>
                <a:off x="0" y="0"/>
                <a:ext cx="609600" cy="749301"/>
                <a:chOff x="0" y="0"/>
                <a:chExt cx="609600" cy="749300"/>
              </a:xfrm>
            </p:grpSpPr>
            <p:sp>
              <p:nvSpPr>
                <p:cNvPr id="140" name="Oval"/>
                <p:cNvSpPr/>
                <p:nvPr/>
              </p:nvSpPr>
              <p:spPr>
                <a:xfrm>
                  <a:off x="6350" y="0"/>
                  <a:ext cx="596900" cy="114300"/>
                </a:xfrm>
                <a:prstGeom prst="ellips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  <a:endParaRPr/>
                </a:p>
              </p:txBody>
            </p:sp>
            <p:sp>
              <p:nvSpPr>
                <p:cNvPr id="141" name="Line"/>
                <p:cNvSpPr/>
                <p:nvPr/>
              </p:nvSpPr>
              <p:spPr>
                <a:xfrm flipH="1">
                  <a:off x="-1" y="63500"/>
                  <a:ext cx="2" cy="558800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2" name="Line"/>
                <p:cNvSpPr/>
                <p:nvPr/>
              </p:nvSpPr>
              <p:spPr>
                <a:xfrm flipH="1">
                  <a:off x="609600" y="63500"/>
                  <a:ext cx="1" cy="558800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3" name="Line"/>
                <p:cNvSpPr/>
                <p:nvPr/>
              </p:nvSpPr>
              <p:spPr>
                <a:xfrm>
                  <a:off x="9511" y="628644"/>
                  <a:ext cx="596915" cy="1206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"/>
                      </a:moveTo>
                      <a:cubicBezTo>
                        <a:pt x="21600" y="11929"/>
                        <a:pt x="16765" y="21600"/>
                        <a:pt x="10800" y="21600"/>
                      </a:cubicBezTo>
                      <a:cubicBezTo>
                        <a:pt x="4835" y="21599"/>
                        <a:pt x="0" y="11929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45" name="DB"/>
              <p:cNvSpPr txBox="1"/>
              <p:nvPr/>
            </p:nvSpPr>
            <p:spPr>
              <a:xfrm>
                <a:off x="84138" y="212725"/>
                <a:ext cx="454447" cy="393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000"/>
                </a:lvl1pPr>
              </a:lstStyle>
              <a:p>
                <a:r>
                  <a:t>DB</a:t>
                </a:r>
              </a:p>
            </p:txBody>
          </p:sp>
        </p:grpSp>
        <p:sp>
          <p:nvSpPr>
            <p:cNvPr id="147" name="pageLSNs"/>
            <p:cNvSpPr txBox="1"/>
            <p:nvPr/>
          </p:nvSpPr>
          <p:spPr>
            <a:xfrm>
              <a:off x="1376362" y="781050"/>
              <a:ext cx="1287762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5D5D00"/>
                  </a:solidFill>
                </a:defRPr>
              </a:lvl1pPr>
            </a:lstStyle>
            <a:p>
              <a:r>
                <a:t>pageLSNs</a:t>
              </a:r>
            </a:p>
          </p:txBody>
        </p:sp>
        <p:sp>
          <p:nvSpPr>
            <p:cNvPr id="148" name="RAM"/>
            <p:cNvSpPr txBox="1"/>
            <p:nvPr/>
          </p:nvSpPr>
          <p:spPr>
            <a:xfrm>
              <a:off x="3209925" y="328612"/>
              <a:ext cx="666032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/>
              </a:lvl1pPr>
            </a:lstStyle>
            <a:p>
              <a:r>
                <a:t>RAM</a:t>
              </a:r>
            </a:p>
          </p:txBody>
        </p:sp>
        <p:grpSp>
          <p:nvGrpSpPr>
            <p:cNvPr id="171" name="Group"/>
            <p:cNvGrpSpPr/>
            <p:nvPr/>
          </p:nvGrpSpPr>
          <p:grpSpPr>
            <a:xfrm>
              <a:off x="2970212" y="138112"/>
              <a:ext cx="1296988" cy="687388"/>
              <a:chOff x="0" y="0"/>
              <a:chExt cx="1296987" cy="687387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-1" y="63500"/>
                <a:ext cx="1249364" cy="623888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  <a:endParaRPr/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0" y="-1"/>
                <a:ext cx="22226" cy="619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68262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Line"/>
              <p:cNvSpPr/>
              <p:nvPr/>
            </p:nvSpPr>
            <p:spPr>
              <a:xfrm flipH="1">
                <a:off x="126999" y="14287"/>
                <a:ext cx="49214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Line"/>
              <p:cNvSpPr/>
              <p:nvPr/>
            </p:nvSpPr>
            <p:spPr>
              <a:xfrm flipH="1">
                <a:off x="196849" y="14287"/>
                <a:ext cx="49214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Line"/>
              <p:cNvSpPr/>
              <p:nvPr/>
            </p:nvSpPr>
            <p:spPr>
              <a:xfrm flipV="1">
                <a:off x="277812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Line"/>
              <p:cNvSpPr/>
              <p:nvPr/>
            </p:nvSpPr>
            <p:spPr>
              <a:xfrm flipV="1">
                <a:off x="347662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Line"/>
              <p:cNvSpPr/>
              <p:nvPr/>
            </p:nvSpPr>
            <p:spPr>
              <a:xfrm flipH="1">
                <a:off x="407987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Line"/>
              <p:cNvSpPr/>
              <p:nvPr/>
            </p:nvSpPr>
            <p:spPr>
              <a:xfrm flipH="1">
                <a:off x="477837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Line"/>
              <p:cNvSpPr/>
              <p:nvPr/>
            </p:nvSpPr>
            <p:spPr>
              <a:xfrm flipV="1">
                <a:off x="560387" y="0"/>
                <a:ext cx="20638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Line"/>
              <p:cNvSpPr/>
              <p:nvPr/>
            </p:nvSpPr>
            <p:spPr>
              <a:xfrm flipV="1">
                <a:off x="630237" y="0"/>
                <a:ext cx="20638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Line"/>
              <p:cNvSpPr/>
              <p:nvPr/>
            </p:nvSpPr>
            <p:spPr>
              <a:xfrm flipH="1">
                <a:off x="688975" y="14287"/>
                <a:ext cx="46038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Line"/>
              <p:cNvSpPr/>
              <p:nvPr/>
            </p:nvSpPr>
            <p:spPr>
              <a:xfrm flipH="1">
                <a:off x="758824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841375" y="-1"/>
                <a:ext cx="22226" cy="619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909637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Line"/>
              <p:cNvSpPr/>
              <p:nvPr/>
            </p:nvSpPr>
            <p:spPr>
              <a:xfrm flipH="1">
                <a:off x="968375" y="14287"/>
                <a:ext cx="49213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5" name="Line"/>
              <p:cNvSpPr/>
              <p:nvPr/>
            </p:nvSpPr>
            <p:spPr>
              <a:xfrm flipH="1">
                <a:off x="1038225" y="14287"/>
                <a:ext cx="49213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1119187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Line"/>
              <p:cNvSpPr/>
              <p:nvPr/>
            </p:nvSpPr>
            <p:spPr>
              <a:xfrm flipH="1">
                <a:off x="1177925" y="14287"/>
                <a:ext cx="49213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Line"/>
              <p:cNvSpPr/>
              <p:nvPr/>
            </p:nvSpPr>
            <p:spPr>
              <a:xfrm flipH="1">
                <a:off x="1249362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Line"/>
              <p:cNvSpPr/>
              <p:nvPr/>
            </p:nvSpPr>
            <p:spPr>
              <a:xfrm flipH="1">
                <a:off x="1249362" y="650874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Rectangle"/>
              <p:cNvSpPr/>
              <p:nvPr/>
            </p:nvSpPr>
            <p:spPr>
              <a:xfrm>
                <a:off x="34924" y="111125"/>
                <a:ext cx="1179514" cy="527050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  <a:endParaRPr/>
              </a:p>
            </p:txBody>
          </p:sp>
        </p:grpSp>
        <p:sp>
          <p:nvSpPr>
            <p:cNvPr id="172" name="flushedLSN"/>
            <p:cNvSpPr txBox="1"/>
            <p:nvPr/>
          </p:nvSpPr>
          <p:spPr>
            <a:xfrm>
              <a:off x="2900363" y="781050"/>
              <a:ext cx="1414761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5D5D00"/>
                  </a:solidFill>
                </a:defRPr>
              </a:lvl1pPr>
            </a:lstStyle>
            <a:p>
              <a:r>
                <a:t>flushedLSN</a:t>
              </a:r>
            </a:p>
          </p:txBody>
        </p:sp>
        <p:sp>
          <p:nvSpPr>
            <p:cNvPr id="173" name="Rectangle"/>
            <p:cNvSpPr/>
            <p:nvPr/>
          </p:nvSpPr>
          <p:spPr>
            <a:xfrm>
              <a:off x="-1" y="0"/>
              <a:ext cx="4483102" cy="12827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grpSp>
          <p:nvGrpSpPr>
            <p:cNvPr id="183" name="Group"/>
            <p:cNvGrpSpPr/>
            <p:nvPr/>
          </p:nvGrpSpPr>
          <p:grpSpPr>
            <a:xfrm>
              <a:off x="76199" y="298450"/>
              <a:ext cx="1054101" cy="381000"/>
              <a:chOff x="0" y="0"/>
              <a:chExt cx="1054099" cy="381000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127000" y="0"/>
                <a:ext cx="844550" cy="3810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  <a:endParaRPr/>
              </a:p>
            </p:txBody>
          </p:sp>
          <p:sp>
            <p:nvSpPr>
              <p:cNvPr id="175" name="Oval"/>
              <p:cNvSpPr/>
              <p:nvPr/>
            </p:nvSpPr>
            <p:spPr>
              <a:xfrm>
                <a:off x="0" y="6349"/>
                <a:ext cx="254000" cy="36830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  <a:endParaRPr/>
              </a:p>
            </p:txBody>
          </p:sp>
          <p:sp>
            <p:nvSpPr>
              <p:cNvPr id="176" name="Line"/>
              <p:cNvSpPr/>
              <p:nvPr/>
            </p:nvSpPr>
            <p:spPr>
              <a:xfrm>
                <a:off x="133350" y="0"/>
                <a:ext cx="831850" cy="0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Line"/>
              <p:cNvSpPr/>
              <p:nvPr/>
            </p:nvSpPr>
            <p:spPr>
              <a:xfrm>
                <a:off x="133350" y="381000"/>
                <a:ext cx="831850" cy="0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80" name="Group"/>
              <p:cNvGrpSpPr/>
              <p:nvPr/>
            </p:nvGrpSpPr>
            <p:grpSpPr>
              <a:xfrm>
                <a:off x="971546" y="9516"/>
                <a:ext cx="82554" cy="368310"/>
                <a:chOff x="-3" y="-8"/>
                <a:chExt cx="82553" cy="368308"/>
              </a:xfrm>
            </p:grpSpPr>
            <p:sp>
              <p:nvSpPr>
                <p:cNvPr id="178" name="Shape"/>
                <p:cNvSpPr/>
                <p:nvPr/>
              </p:nvSpPr>
              <p:spPr>
                <a:xfrm>
                  <a:off x="-4" y="-9"/>
                  <a:ext cx="82554" cy="3683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31" y="0"/>
                      </a:moveTo>
                      <a:cubicBezTo>
                        <a:pt x="12427" y="223"/>
                        <a:pt x="21600" y="4991"/>
                        <a:pt x="21600" y="10796"/>
                      </a:cubicBezTo>
                      <a:cubicBezTo>
                        <a:pt x="21600" y="16763"/>
                        <a:pt x="11929" y="21600"/>
                        <a:pt x="0" y="21600"/>
                      </a:cubicBezTo>
                      <a:lnTo>
                        <a:pt x="1" y="10796"/>
                      </a:lnTo>
                      <a:lnTo>
                        <a:pt x="8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9" name="Line"/>
                <p:cNvSpPr/>
                <p:nvPr/>
              </p:nvSpPr>
              <p:spPr>
                <a:xfrm>
                  <a:off x="-4" y="-9"/>
                  <a:ext cx="82554" cy="3683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31" y="0"/>
                      </a:moveTo>
                      <a:cubicBezTo>
                        <a:pt x="12427" y="223"/>
                        <a:pt x="21600" y="4991"/>
                        <a:pt x="21600" y="10796"/>
                      </a:cubicBezTo>
                      <a:cubicBezTo>
                        <a:pt x="21600" y="16763"/>
                        <a:pt x="11929" y="21600"/>
                        <a:pt x="0" y="21600"/>
                      </a:cubicBezTo>
                    </a:path>
                  </a:pathLst>
                </a:custGeom>
                <a:noFill/>
                <a:ln w="12700" cap="rnd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81" name="Oval"/>
              <p:cNvSpPr/>
              <p:nvPr/>
            </p:nvSpPr>
            <p:spPr>
              <a:xfrm>
                <a:off x="44450" y="60325"/>
                <a:ext cx="165100" cy="260350"/>
              </a:xfrm>
              <a:prstGeom prst="ellips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  <a:endParaRPr/>
              </a:p>
            </p:txBody>
          </p:sp>
          <p:sp>
            <p:nvSpPr>
              <p:cNvPr id="182" name="Oval"/>
              <p:cNvSpPr/>
              <p:nvPr/>
            </p:nvSpPr>
            <p:spPr>
              <a:xfrm>
                <a:off x="88900" y="114300"/>
                <a:ext cx="76200" cy="152400"/>
              </a:xfrm>
              <a:prstGeom prst="ellips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  <a:endParaRPr/>
              </a:p>
            </p:txBody>
          </p:sp>
        </p:grpSp>
      </p:grpSp>
      <p:sp>
        <p:nvSpPr>
          <p:cNvPr id="185" name="Rectangle"/>
          <p:cNvSpPr/>
          <p:nvPr/>
        </p:nvSpPr>
        <p:spPr>
          <a:xfrm>
            <a:off x="8540750" y="1835150"/>
            <a:ext cx="368301" cy="2654300"/>
          </a:xfrm>
          <a:prstGeom prst="rect">
            <a:avLst/>
          </a:prstGeom>
          <a:solidFill>
            <a:srgbClr val="C0FEF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86" name="Rectangle"/>
          <p:cNvSpPr/>
          <p:nvPr/>
        </p:nvSpPr>
        <p:spPr>
          <a:xfrm>
            <a:off x="8540750" y="4502150"/>
            <a:ext cx="368301" cy="10541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87" name="Line"/>
          <p:cNvSpPr/>
          <p:nvPr/>
        </p:nvSpPr>
        <p:spPr>
          <a:xfrm>
            <a:off x="6807200" y="4495800"/>
            <a:ext cx="1625600" cy="0"/>
          </a:xfrm>
          <a:prstGeom prst="line">
            <a:avLst/>
          </a:prstGeom>
          <a:ln w="50800">
            <a:solidFill>
              <a:schemeClr val="accent2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8" name="Log records…"/>
          <p:cNvSpPr txBox="1"/>
          <p:nvPr/>
        </p:nvSpPr>
        <p:spPr>
          <a:xfrm>
            <a:off x="6807200" y="2105025"/>
            <a:ext cx="1714638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1800" b="1">
                <a:solidFill>
                  <a:srgbClr val="00B7A5"/>
                </a:solidFill>
              </a:defRPr>
            </a:pPr>
            <a:r>
              <a:t>Log records</a:t>
            </a:r>
          </a:p>
          <a:p>
            <a:pPr defTabSz="457200">
              <a:defRPr sz="1800" b="1">
                <a:solidFill>
                  <a:srgbClr val="00B7A5"/>
                </a:solidFill>
              </a:defRPr>
            </a:pPr>
            <a:r>
              <a:t>flushed to disk</a:t>
            </a:r>
          </a:p>
        </p:txBody>
      </p:sp>
      <p:sp>
        <p:nvSpPr>
          <p:cNvPr id="189" name="“Log tail”…"/>
          <p:cNvSpPr txBox="1"/>
          <p:nvPr/>
        </p:nvSpPr>
        <p:spPr>
          <a:xfrm>
            <a:off x="7416800" y="4848225"/>
            <a:ext cx="114291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1800" b="1">
                <a:solidFill>
                  <a:schemeClr val="accent2"/>
                </a:solidFill>
              </a:defRPr>
            </a:pPr>
            <a:r>
              <a:t>“Log tail”</a:t>
            </a:r>
          </a:p>
          <a:p>
            <a:pPr defTabSz="457200">
              <a:defRPr sz="1800" b="1">
                <a:solidFill>
                  <a:schemeClr val="accent2"/>
                </a:solidFill>
              </a:defRPr>
            </a:pPr>
            <a:r>
              <a:t>  in RAM</a:t>
            </a:r>
          </a:p>
        </p:txBody>
      </p:sp>
      <p:sp>
        <p:nvSpPr>
          <p:cNvPr id="190" name="flushedLSN"/>
          <p:cNvSpPr txBox="1"/>
          <p:nvPr/>
        </p:nvSpPr>
        <p:spPr>
          <a:xfrm>
            <a:off x="6744969" y="4129087"/>
            <a:ext cx="13736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 b="1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flushedLSN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6122987" y="3949699"/>
            <a:ext cx="2398714" cy="2603501"/>
            <a:chOff x="0" y="0"/>
            <a:chExt cx="2398712" cy="2603500"/>
          </a:xfrm>
        </p:grpSpPr>
        <p:sp>
          <p:nvSpPr>
            <p:cNvPr id="191" name="pageLSNi"/>
            <p:cNvSpPr txBox="1"/>
            <p:nvPr/>
          </p:nvSpPr>
          <p:spPr>
            <a:xfrm>
              <a:off x="19050" y="927100"/>
              <a:ext cx="1134691" cy="411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800" b="1"/>
              </a:pPr>
              <a:r>
                <a:t>pageLSN</a:t>
              </a:r>
              <a:r>
                <a:rPr baseline="-25000"/>
                <a:t>i</a:t>
              </a:r>
            </a:p>
          </p:txBody>
        </p:sp>
        <p:grpSp>
          <p:nvGrpSpPr>
            <p:cNvPr id="194" name="Group"/>
            <p:cNvGrpSpPr/>
            <p:nvPr/>
          </p:nvGrpSpPr>
          <p:grpSpPr>
            <a:xfrm>
              <a:off x="0" y="-1"/>
              <a:ext cx="2398713" cy="2603501"/>
              <a:chOff x="0" y="0"/>
              <a:chExt cx="2398712" cy="2603500"/>
            </a:xfrm>
          </p:grpSpPr>
          <p:sp>
            <p:nvSpPr>
              <p:cNvPr id="192" name="Rectangle"/>
              <p:cNvSpPr/>
              <p:nvPr/>
            </p:nvSpPr>
            <p:spPr>
              <a:xfrm>
                <a:off x="-1" y="939800"/>
                <a:ext cx="1268414" cy="16637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  <a:endParaRPr/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1128712" y="-1"/>
                <a:ext cx="1270001" cy="1016002"/>
              </a:xfrm>
              <a:prstGeom prst="line">
                <a:avLst/>
              </a:prstGeom>
              <a:noFill/>
              <a:ln w="25400" cap="flat">
                <a:solidFill>
                  <a:srgbClr val="FF993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95" name="Pagei"/>
            <p:cNvSpPr txBox="1"/>
            <p:nvPr/>
          </p:nvSpPr>
          <p:spPr>
            <a:xfrm>
              <a:off x="94932" y="1536700"/>
              <a:ext cx="1170866" cy="7244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457200"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Page</a:t>
              </a:r>
              <a:r>
                <a:rPr baseline="-25000"/>
                <a:t>i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634588-2F3D-0145-AB37-3CBA1BB86080}"/>
              </a:ext>
            </a:extLst>
          </p:cNvPr>
          <p:cNvSpPr/>
          <p:nvPr/>
        </p:nvSpPr>
        <p:spPr>
          <a:xfrm>
            <a:off x="3636315" y="1911350"/>
            <a:ext cx="3170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The tail stays in the memory, but at some point they need to be flushed to the disk.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build="p" animBg="1" advAuto="0"/>
      <p:bldP spid="196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99" name="Log Records"/>
          <p:cNvSpPr txBox="1">
            <a:spLocks noGrp="1"/>
          </p:cNvSpPr>
          <p:nvPr>
            <p:ph type="title" idx="4294967295"/>
          </p:nvPr>
        </p:nvSpPr>
        <p:spPr>
          <a:xfrm>
            <a:off x="1066800" y="-1"/>
            <a:ext cx="76200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Log Records</a:t>
            </a:r>
          </a:p>
        </p:txBody>
      </p:sp>
      <p:sp>
        <p:nvSpPr>
          <p:cNvPr id="200" name="prevLSN is the LSN of the previous log record written by this  transaction (i.e., the records of an Xact form a linked list backwards in time)…"/>
          <p:cNvSpPr txBox="1">
            <a:spLocks noGrp="1"/>
          </p:cNvSpPr>
          <p:nvPr>
            <p:ph type="body" sz="half" idx="4294967295"/>
          </p:nvPr>
        </p:nvSpPr>
        <p:spPr>
          <a:xfrm>
            <a:off x="4191000" y="1454149"/>
            <a:ext cx="4953001" cy="43815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prevLSN is the LSN of the previous log record written by </a:t>
            </a:r>
            <a:r>
              <a:rPr u="sng">
                <a:solidFill>
                  <a:srgbClr val="FF0000"/>
                </a:solidFill>
              </a:rPr>
              <a:t>this  transaction</a:t>
            </a:r>
            <a:r>
              <a:t> (i.e., the records of an Xact form a linked list backwards in time)</a:t>
            </a:r>
          </a:p>
          <a:p>
            <a:pPr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Possible log record types:</a:t>
            </a:r>
          </a:p>
          <a:p>
            <a:pPr marL="200526" indent="-200526">
              <a:buClrTx/>
              <a:buSzPct val="100000"/>
              <a:defRPr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Update, Commit, Abort</a:t>
            </a:r>
          </a:p>
          <a:p>
            <a:pPr marL="200526" indent="-200526">
              <a:buClrTx/>
              <a:buSzPct val="100000"/>
              <a:defRPr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Checkpoint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(for log maintainence)</a:t>
            </a:r>
          </a:p>
          <a:p>
            <a:pPr marL="200526" indent="-200526">
              <a:buClrTx/>
              <a:buSzPct val="100000"/>
              <a:defRPr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Compensation Log Records (CLRs) 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for UNDO actions</a:t>
            </a:r>
          </a:p>
          <a:p>
            <a:pPr marL="200526" indent="-200526">
              <a:buClrTx/>
              <a:buSzPct val="100000"/>
              <a:defRPr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End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(end of commit or abort – bookkeeping only means clean-up is finished)</a:t>
            </a:r>
          </a:p>
        </p:txBody>
      </p:sp>
      <p:sp>
        <p:nvSpPr>
          <p:cNvPr id="201" name="LSN…"/>
          <p:cNvSpPr txBox="1"/>
          <p:nvPr/>
        </p:nvSpPr>
        <p:spPr>
          <a:xfrm>
            <a:off x="2081212" y="2133600"/>
            <a:ext cx="1287464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LSN</a:t>
            </a:r>
          </a:p>
          <a:p>
            <a:pPr defTabSz="457200"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prevLSN</a:t>
            </a:r>
          </a:p>
        </p:txBody>
      </p:sp>
      <p:sp>
        <p:nvSpPr>
          <p:cNvPr id="202" name="XID"/>
          <p:cNvSpPr txBox="1"/>
          <p:nvPr/>
        </p:nvSpPr>
        <p:spPr>
          <a:xfrm>
            <a:off x="2081212" y="2894012"/>
            <a:ext cx="609701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XID</a:t>
            </a:r>
          </a:p>
        </p:txBody>
      </p:sp>
      <p:sp>
        <p:nvSpPr>
          <p:cNvPr id="203" name="type"/>
          <p:cNvSpPr txBox="1"/>
          <p:nvPr/>
        </p:nvSpPr>
        <p:spPr>
          <a:xfrm>
            <a:off x="2081213" y="3275012"/>
            <a:ext cx="677714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type</a:t>
            </a:r>
          </a:p>
        </p:txBody>
      </p:sp>
      <p:sp>
        <p:nvSpPr>
          <p:cNvPr id="204" name="length"/>
          <p:cNvSpPr txBox="1"/>
          <p:nvPr/>
        </p:nvSpPr>
        <p:spPr>
          <a:xfrm>
            <a:off x="2081213" y="4037012"/>
            <a:ext cx="932062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length</a:t>
            </a:r>
          </a:p>
        </p:txBody>
      </p:sp>
      <p:sp>
        <p:nvSpPr>
          <p:cNvPr id="205" name="pageID"/>
          <p:cNvSpPr txBox="1"/>
          <p:nvPr/>
        </p:nvSpPr>
        <p:spPr>
          <a:xfrm>
            <a:off x="2081213" y="3656012"/>
            <a:ext cx="1084462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pageID</a:t>
            </a:r>
          </a:p>
        </p:txBody>
      </p:sp>
      <p:sp>
        <p:nvSpPr>
          <p:cNvPr id="206" name="offset"/>
          <p:cNvSpPr txBox="1"/>
          <p:nvPr/>
        </p:nvSpPr>
        <p:spPr>
          <a:xfrm>
            <a:off x="2081213" y="4419600"/>
            <a:ext cx="841574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offset</a:t>
            </a:r>
          </a:p>
        </p:txBody>
      </p:sp>
      <p:sp>
        <p:nvSpPr>
          <p:cNvPr id="207" name="before-image"/>
          <p:cNvSpPr txBox="1"/>
          <p:nvPr/>
        </p:nvSpPr>
        <p:spPr>
          <a:xfrm>
            <a:off x="2081213" y="4800600"/>
            <a:ext cx="1897510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before-image</a:t>
            </a:r>
          </a:p>
        </p:txBody>
      </p:sp>
      <p:sp>
        <p:nvSpPr>
          <p:cNvPr id="208" name="after-image"/>
          <p:cNvSpPr txBox="1"/>
          <p:nvPr/>
        </p:nvSpPr>
        <p:spPr>
          <a:xfrm>
            <a:off x="2081213" y="5184775"/>
            <a:ext cx="1643162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after-image</a:t>
            </a:r>
          </a:p>
        </p:txBody>
      </p:sp>
      <p:sp>
        <p:nvSpPr>
          <p:cNvPr id="209" name="LogRecord fields:"/>
          <p:cNvSpPr txBox="1"/>
          <p:nvPr/>
        </p:nvSpPr>
        <p:spPr>
          <a:xfrm>
            <a:off x="350838" y="1524000"/>
            <a:ext cx="3124374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800" b="1">
                <a:solidFill>
                  <a:srgbClr val="0000FF"/>
                </a:solidFill>
              </a:defRPr>
            </a:lvl1pPr>
          </a:lstStyle>
          <a:p>
            <a:r>
              <a:t>LogRecord fields:</a:t>
            </a:r>
          </a:p>
        </p:txBody>
      </p:sp>
      <p:sp>
        <p:nvSpPr>
          <p:cNvPr id="210" name="Line"/>
          <p:cNvSpPr/>
          <p:nvPr/>
        </p:nvSpPr>
        <p:spPr>
          <a:xfrm>
            <a:off x="1828800" y="4060825"/>
            <a:ext cx="0" cy="5207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Line"/>
          <p:cNvSpPr/>
          <p:nvPr/>
        </p:nvSpPr>
        <p:spPr>
          <a:xfrm>
            <a:off x="1828800" y="4746625"/>
            <a:ext cx="0" cy="5207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Line"/>
          <p:cNvSpPr/>
          <p:nvPr/>
        </p:nvSpPr>
        <p:spPr>
          <a:xfrm flipH="1" flipV="1">
            <a:off x="1746249" y="4657725"/>
            <a:ext cx="88901" cy="889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1758949" y="4581524"/>
            <a:ext cx="63502" cy="889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1835150" y="3819524"/>
            <a:ext cx="215901" cy="2413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Line"/>
          <p:cNvSpPr/>
          <p:nvPr/>
        </p:nvSpPr>
        <p:spPr>
          <a:xfrm flipH="1" flipV="1">
            <a:off x="1822450" y="5267324"/>
            <a:ext cx="241301" cy="2413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6" name="for…"/>
          <p:cNvSpPr/>
          <p:nvPr/>
        </p:nvSpPr>
        <p:spPr>
          <a:xfrm>
            <a:off x="381000" y="3886200"/>
            <a:ext cx="1127473" cy="157162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5D5D00"/>
                </a:solidFill>
              </a:defRPr>
            </a:pPr>
            <a:r>
              <a:t>for</a:t>
            </a:r>
          </a:p>
          <a:p>
            <a:pPr defTabSz="457200">
              <a:defRPr sz="2400" b="1">
                <a:solidFill>
                  <a:srgbClr val="5D5D00"/>
                </a:solidFill>
              </a:defRPr>
            </a:pPr>
            <a:r>
              <a:t>update</a:t>
            </a:r>
          </a:p>
          <a:p>
            <a:pPr defTabSz="457200">
              <a:defRPr sz="2400">
                <a:solidFill>
                  <a:srgbClr val="5D5D00"/>
                </a:solidFill>
              </a:defRPr>
            </a:pPr>
            <a:r>
              <a:t>records</a:t>
            </a:r>
          </a:p>
          <a:p>
            <a:pPr defTabSz="457200">
              <a:defRPr sz="2400">
                <a:solidFill>
                  <a:srgbClr val="5D5D00"/>
                </a:solidFill>
              </a:defRPr>
            </a:pPr>
            <a:r>
              <a:t>only</a:t>
            </a:r>
          </a:p>
        </p:txBody>
      </p:sp>
      <p:sp>
        <p:nvSpPr>
          <p:cNvPr id="217" name="Rectangle"/>
          <p:cNvSpPr/>
          <p:nvPr/>
        </p:nvSpPr>
        <p:spPr>
          <a:xfrm>
            <a:off x="228600" y="1143000"/>
            <a:ext cx="3810000" cy="5029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A66A6A-9A7C-9A4C-B46F-25F9D648FA2B}"/>
              </a:ext>
            </a:extLst>
          </p:cNvPr>
          <p:cNvSpPr/>
          <p:nvPr/>
        </p:nvSpPr>
        <p:spPr>
          <a:xfrm>
            <a:off x="4189053" y="5832173"/>
            <a:ext cx="43472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Checkpoint: to lead to how much back you want to go for recovery.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20" name="Other Log-Related State (in memory)"/>
          <p:cNvSpPr txBox="1">
            <a:spLocks noGrp="1"/>
          </p:cNvSpPr>
          <p:nvPr>
            <p:ph type="title" idx="4294967295"/>
          </p:nvPr>
        </p:nvSpPr>
        <p:spPr>
          <a:xfrm>
            <a:off x="720725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Other Log-Related State (in memory)</a:t>
            </a:r>
          </a:p>
        </p:txBody>
      </p:sp>
      <p:sp>
        <p:nvSpPr>
          <p:cNvPr id="221" name="Two in-memory tables:…"/>
          <p:cNvSpPr txBox="1">
            <a:spLocks noGrp="1"/>
          </p:cNvSpPr>
          <p:nvPr>
            <p:ph type="body" idx="4294967295"/>
          </p:nvPr>
        </p:nvSpPr>
        <p:spPr>
          <a:xfrm>
            <a:off x="228600" y="1155700"/>
            <a:ext cx="8915400" cy="4533900"/>
          </a:xfrm>
          <a:prstGeom prst="rect">
            <a:avLst/>
          </a:prstGeom>
        </p:spPr>
        <p:txBody>
          <a:bodyPr lIns="44450" tIns="44450" rIns="44450" bIns="44450">
            <a:normAutofit lnSpcReduction="10000"/>
          </a:bodyPr>
          <a:lstStyle/>
          <a:p>
            <a:pPr marL="255470" indent="-255470" defTabSz="832104">
              <a:spcBef>
                <a:spcPts val="1000"/>
              </a:spcBef>
              <a:buClrTx/>
              <a:buSzPct val="100000"/>
              <a:defRPr sz="2548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Two in-memory tables:</a:t>
            </a:r>
          </a:p>
          <a:p>
            <a:pPr marL="255470" indent="-255470" defTabSz="832104">
              <a:spcBef>
                <a:spcPts val="1000"/>
              </a:spcBef>
              <a:buClrTx/>
              <a:buSzPct val="100000"/>
              <a:defRPr sz="2548"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Transaction Table</a:t>
            </a:r>
          </a:p>
          <a:p>
            <a:pPr marL="260032" lvl="1" indent="156019" defTabSz="832104">
              <a:spcBef>
                <a:spcPts val="0"/>
              </a:spcBef>
              <a:buSzTx/>
              <a:buFont typeface="Monotype Sorts"/>
              <a:buNone/>
              <a:defRPr sz="2548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One entry per </a:t>
            </a:r>
            <a:r>
              <a:rPr u="sng" dirty="0">
                <a:solidFill>
                  <a:srgbClr val="0033CC"/>
                </a:solidFill>
              </a:rPr>
              <a:t>currently active transaction</a:t>
            </a:r>
            <a:r>
              <a:rPr dirty="0"/>
              <a:t>.</a:t>
            </a:r>
          </a:p>
          <a:p>
            <a:pPr marL="988123" lvl="2" indent="-208026" defTabSz="832104">
              <a:spcBef>
                <a:spcPts val="0"/>
              </a:spcBef>
              <a:buClr>
                <a:srgbClr val="000099"/>
              </a:buClr>
              <a:defRPr sz="2184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entry removed when Xact commits or aborts</a:t>
            </a:r>
          </a:p>
          <a:p>
            <a:pPr marL="260032" lvl="1" indent="156019" defTabSz="832104">
              <a:spcBef>
                <a:spcPts val="0"/>
              </a:spcBef>
              <a:buSzTx/>
              <a:buFont typeface="Monotype Sorts"/>
              <a:buNone/>
              <a:defRPr sz="2548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Contains: </a:t>
            </a:r>
            <a:r>
              <a:rPr dirty="0">
                <a:solidFill>
                  <a:schemeClr val="accent2"/>
                </a:solidFill>
              </a:rPr>
              <a:t>XID </a:t>
            </a:r>
            <a:r>
              <a:rPr dirty="0"/>
              <a:t>(i.e., </a:t>
            </a:r>
            <a:r>
              <a:rPr dirty="0" err="1"/>
              <a:t>transactionId</a:t>
            </a:r>
            <a:r>
              <a:rPr dirty="0"/>
              <a:t>),</a:t>
            </a:r>
            <a:r>
              <a:rPr dirty="0">
                <a:solidFill>
                  <a:schemeClr val="accent2"/>
                </a:solidFill>
              </a:rPr>
              <a:t>                          		 status </a:t>
            </a:r>
            <a:r>
              <a:rPr dirty="0"/>
              <a:t>(running/committing/aborting),		         </a:t>
            </a:r>
            <a:r>
              <a:rPr dirty="0" err="1">
                <a:solidFill>
                  <a:schemeClr val="accent2"/>
                </a:solidFill>
              </a:rPr>
              <a:t>lastLSN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/>
              <a:t>(most recent LSN written by Xact)</a:t>
            </a:r>
          </a:p>
          <a:p>
            <a:pPr marL="255470" indent="-255470" defTabSz="832104">
              <a:spcBef>
                <a:spcPts val="1000"/>
              </a:spcBef>
              <a:buClrTx/>
              <a:buSzPct val="100000"/>
              <a:defRPr sz="2548"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Dirty Page Table</a:t>
            </a:r>
          </a:p>
          <a:p>
            <a:pPr marL="260032" lvl="1" indent="156019" defTabSz="832104">
              <a:spcBef>
                <a:spcPts val="0"/>
              </a:spcBef>
              <a:buSzTx/>
              <a:buFont typeface="Monotype Sorts"/>
              <a:buNone/>
              <a:defRPr sz="2548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One entry per </a:t>
            </a:r>
            <a:r>
              <a:rPr u="sng" dirty="0">
                <a:solidFill>
                  <a:srgbClr val="0033CC"/>
                </a:solidFill>
              </a:rPr>
              <a:t>dirty page currently in buffer pool</a:t>
            </a:r>
            <a:r>
              <a:rPr dirty="0"/>
              <a:t>.</a:t>
            </a:r>
          </a:p>
          <a:p>
            <a:pPr marL="260032" lvl="1" indent="156019" defTabSz="832104">
              <a:spcBef>
                <a:spcPts val="0"/>
              </a:spcBef>
              <a:buSzTx/>
              <a:buFont typeface="Monotype Sorts"/>
              <a:buNone/>
              <a:defRPr sz="2548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Contains </a:t>
            </a:r>
            <a:r>
              <a:rPr dirty="0" err="1">
                <a:solidFill>
                  <a:schemeClr val="accent2"/>
                </a:solidFill>
              </a:rPr>
              <a:t>recLSN</a:t>
            </a:r>
            <a:r>
              <a:rPr dirty="0"/>
              <a:t> -- the LSN of the log record that </a:t>
            </a:r>
            <a:r>
              <a:rPr u="sng" dirty="0">
                <a:latin typeface="Tahoma Bold"/>
                <a:ea typeface="Tahoma Bold"/>
                <a:cs typeface="Tahoma Bold"/>
                <a:sym typeface="Tahoma Bold"/>
              </a:rPr>
              <a:t>first</a:t>
            </a:r>
            <a:r>
              <a:rPr dirty="0"/>
              <a:t> </a:t>
            </a:r>
            <a:r>
              <a:rPr lang="en-US" dirty="0"/>
              <a:t>modification/time </a:t>
            </a:r>
            <a:r>
              <a:rPr dirty="0"/>
              <a:t>caused the page to be dirty.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build="p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24" name="Normal Execution of an Xact"/>
          <p:cNvSpPr txBox="1">
            <a:spLocks noGrp="1"/>
          </p:cNvSpPr>
          <p:nvPr>
            <p:ph type="title" idx="4294967295"/>
          </p:nvPr>
        </p:nvSpPr>
        <p:spPr>
          <a:xfrm>
            <a:off x="1314450" y="-115888"/>
            <a:ext cx="7772400" cy="11430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Normal Execution of an Xact</a:t>
            </a:r>
          </a:p>
        </p:txBody>
      </p:sp>
      <p:sp>
        <p:nvSpPr>
          <p:cNvPr id="225" name="Assume:…"/>
          <p:cNvSpPr txBox="1">
            <a:spLocks noGrp="1"/>
          </p:cNvSpPr>
          <p:nvPr>
            <p:ph type="body" idx="4294967295"/>
          </p:nvPr>
        </p:nvSpPr>
        <p:spPr>
          <a:xfrm>
            <a:off x="419100" y="1339850"/>
            <a:ext cx="8305800" cy="4529287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lnSpc>
                <a:spcPct val="8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Assume:</a:t>
            </a:r>
          </a:p>
          <a:p>
            <a:pPr marL="581526" lvl="1" indent="-200526">
              <a:lnSpc>
                <a:spcPct val="80000"/>
              </a:lnSpc>
              <a:spcBef>
                <a:spcPts val="0"/>
              </a:spcBef>
              <a:buClrTx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Strict 2PL </a:t>
            </a:r>
            <a:r>
              <a:rPr dirty="0">
                <a:solidFill>
                  <a:srgbClr val="000000"/>
                </a:solidFill>
              </a:rPr>
              <a:t>concurrency control</a:t>
            </a:r>
          </a:p>
          <a:p>
            <a:pPr marL="561473" lvl="1" indent="-180473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STEAL, NO-FORCE </a:t>
            </a:r>
            <a:r>
              <a:rPr sz="2000" dirty="0"/>
              <a:t>buffer management, with </a:t>
            </a:r>
            <a:r>
              <a:rPr sz="2000" dirty="0">
                <a:solidFill>
                  <a:schemeClr val="accent2"/>
                </a:solidFill>
              </a:rPr>
              <a:t>WAL.</a:t>
            </a:r>
            <a:endParaRPr dirty="0">
              <a:solidFill>
                <a:schemeClr val="accent2"/>
              </a:solidFill>
            </a:endParaRPr>
          </a:p>
          <a:p>
            <a:pPr marL="581526" lvl="1" indent="-200526">
              <a:lnSpc>
                <a:spcPct val="8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Disk writes are atomic (i.e., all-or-nothing)</a:t>
            </a:r>
            <a:endParaRPr dirty="0">
              <a:solidFill>
                <a:schemeClr val="accent2"/>
              </a:solidFill>
            </a:endParaRPr>
          </a:p>
          <a:p>
            <a:pPr marL="200526" indent="-200526">
              <a:lnSpc>
                <a:spcPct val="8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Transaction is a series of </a:t>
            </a:r>
            <a:r>
              <a:rPr dirty="0">
                <a:solidFill>
                  <a:schemeClr val="accent2"/>
                </a:solidFill>
              </a:rPr>
              <a:t>reads</a:t>
            </a:r>
            <a:r>
              <a:rPr dirty="0"/>
              <a:t> &amp; </a:t>
            </a:r>
            <a:r>
              <a:rPr dirty="0">
                <a:solidFill>
                  <a:schemeClr val="accent2"/>
                </a:solidFill>
              </a:rPr>
              <a:t>writes</a:t>
            </a:r>
            <a:r>
              <a:rPr dirty="0"/>
              <a:t>, followed by </a:t>
            </a:r>
            <a:r>
              <a:rPr dirty="0">
                <a:solidFill>
                  <a:schemeClr val="accent2"/>
                </a:solidFill>
              </a:rPr>
              <a:t>commit</a:t>
            </a:r>
            <a:r>
              <a:rPr dirty="0"/>
              <a:t> or </a:t>
            </a:r>
            <a:r>
              <a:rPr dirty="0">
                <a:solidFill>
                  <a:schemeClr val="accent2"/>
                </a:solidFill>
              </a:rPr>
              <a:t>abort.</a:t>
            </a:r>
          </a:p>
          <a:p>
            <a:pPr marL="561473" lvl="1" indent="-180473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Update </a:t>
            </a:r>
            <a:r>
              <a:rPr dirty="0" err="1"/>
              <a:t>TransTable</a:t>
            </a:r>
            <a:r>
              <a:rPr dirty="0"/>
              <a:t> on transaction start/end</a:t>
            </a:r>
          </a:p>
          <a:p>
            <a:pPr marL="561473" lvl="1" indent="-180473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For each update operation:</a:t>
            </a:r>
          </a:p>
          <a:p>
            <a:pPr marL="1085850" lvl="2" indent="-228600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create log record with LSN </a:t>
            </a:r>
            <a:r>
              <a:rPr sz="3200" dirty="0">
                <a:latin typeface="Mistral"/>
                <a:ea typeface="Mistral"/>
                <a:cs typeface="Mistral"/>
                <a:sym typeface="Mistral"/>
              </a:rPr>
              <a:t>l</a:t>
            </a:r>
            <a:r>
              <a:rPr dirty="0"/>
              <a:t> = ++</a:t>
            </a:r>
            <a:r>
              <a:rPr dirty="0" err="1"/>
              <a:t>MaxLSN</a:t>
            </a:r>
            <a:r>
              <a:rPr dirty="0"/>
              <a:t> and</a:t>
            </a:r>
          </a:p>
          <a:p>
            <a:pPr marL="228600" lvl="2" indent="628650">
              <a:lnSpc>
                <a:spcPct val="80000"/>
              </a:lnSpc>
              <a:spcBef>
                <a:spcPts val="0"/>
              </a:spcBef>
              <a:buSzTx/>
              <a:buFont typeface="Monotype Sorts"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			</a:t>
            </a:r>
            <a:r>
              <a:rPr dirty="0" err="1"/>
              <a:t>prevLSN</a:t>
            </a:r>
            <a:r>
              <a:rPr dirty="0"/>
              <a:t> = </a:t>
            </a:r>
            <a:r>
              <a:rPr dirty="0" err="1"/>
              <a:t>TransTable</a:t>
            </a:r>
            <a:r>
              <a:rPr dirty="0"/>
              <a:t>[XID].</a:t>
            </a:r>
            <a:r>
              <a:rPr dirty="0" err="1"/>
              <a:t>lastLSN</a:t>
            </a:r>
            <a:r>
              <a:rPr dirty="0"/>
              <a:t>; </a:t>
            </a:r>
          </a:p>
          <a:p>
            <a:pPr marL="1085850" lvl="2" indent="-228600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update </a:t>
            </a:r>
            <a:r>
              <a:rPr dirty="0" err="1"/>
              <a:t>TransTable</a:t>
            </a:r>
            <a:r>
              <a:rPr dirty="0"/>
              <a:t>[XID].</a:t>
            </a:r>
            <a:r>
              <a:rPr dirty="0" err="1"/>
              <a:t>lastLSN</a:t>
            </a:r>
            <a:r>
              <a:rPr dirty="0"/>
              <a:t> = </a:t>
            </a:r>
            <a:r>
              <a:rPr sz="3200" dirty="0">
                <a:latin typeface="Mistral"/>
                <a:ea typeface="Mistral"/>
                <a:cs typeface="Mistral"/>
                <a:sym typeface="Mistral"/>
              </a:rPr>
              <a:t>l</a:t>
            </a:r>
          </a:p>
          <a:p>
            <a:pPr marL="1085850" lvl="2" indent="-228600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if modified page NOT in </a:t>
            </a:r>
            <a:r>
              <a:rPr dirty="0" err="1"/>
              <a:t>DirtyPageTable</a:t>
            </a:r>
            <a:r>
              <a:rPr dirty="0"/>
              <a:t>,                      then add it with </a:t>
            </a:r>
            <a:r>
              <a:rPr dirty="0" err="1"/>
              <a:t>recLSN</a:t>
            </a:r>
            <a:r>
              <a:rPr dirty="0"/>
              <a:t> = </a:t>
            </a:r>
            <a:r>
              <a:rPr sz="3200" dirty="0">
                <a:latin typeface="Mistral"/>
                <a:ea typeface="Mistral"/>
                <a:cs typeface="Mistral"/>
                <a:sym typeface="Mistral"/>
              </a:rPr>
              <a:t>l</a:t>
            </a:r>
          </a:p>
          <a:p>
            <a:pPr marL="561473" lvl="1" indent="-180473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When buffer manager replaces a dirty page, remove its entry from the DPT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595F2D-F953-C14F-8C53-C626A9B69F09}"/>
              </a:ext>
            </a:extLst>
          </p:cNvPr>
          <p:cNvSpPr/>
          <p:nvPr/>
        </p:nvSpPr>
        <p:spPr>
          <a:xfrm>
            <a:off x="5445315" y="2683247"/>
            <a:ext cx="925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Update 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8695-C328-F243-916B-2F1F2FC5BE00}"/>
              </a:ext>
            </a:extLst>
          </p:cNvPr>
          <p:cNvSpPr/>
          <p:nvPr/>
        </p:nvSpPr>
        <p:spPr>
          <a:xfrm>
            <a:off x="5647706" y="4491929"/>
            <a:ext cx="307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If the page is already in the DPT, do nothing because it’s there,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28" name="Transaction Commit"/>
          <p:cNvSpPr txBox="1">
            <a:spLocks noGrp="1"/>
          </p:cNvSpPr>
          <p:nvPr>
            <p:ph type="title" idx="4294967295"/>
          </p:nvPr>
        </p:nvSpPr>
        <p:spPr>
          <a:xfrm>
            <a:off x="990600" y="-96838"/>
            <a:ext cx="7772400" cy="11430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Transaction Commit</a:t>
            </a:r>
          </a:p>
        </p:txBody>
      </p:sp>
      <p:sp>
        <p:nvSpPr>
          <p:cNvPr id="229" name="Write commit record into log.…"/>
          <p:cNvSpPr txBox="1">
            <a:spLocks noGrp="1"/>
          </p:cNvSpPr>
          <p:nvPr>
            <p:ph type="body" idx="4294967295"/>
          </p:nvPr>
        </p:nvSpPr>
        <p:spPr>
          <a:xfrm>
            <a:off x="173037" y="1087437"/>
            <a:ext cx="8970963" cy="55626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Write </a:t>
            </a:r>
            <a:r>
              <a:rPr>
                <a:solidFill>
                  <a:schemeClr val="accent2"/>
                </a:solidFill>
              </a:rPr>
              <a:t>commit</a:t>
            </a:r>
            <a:r>
              <a:t> record into log.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Flush all log records up to and including the Xact’s </a:t>
            </a:r>
            <a:r>
              <a:rPr>
                <a:solidFill>
                  <a:schemeClr val="accent2"/>
                </a:solidFill>
              </a:rPr>
              <a:t>commit record</a:t>
            </a:r>
            <a:r>
              <a:t> to log disk.</a:t>
            </a:r>
          </a:p>
          <a:p>
            <a:pPr marL="661736" lvl="1" indent="-280736">
              <a:spcBef>
                <a:spcPts val="0"/>
              </a:spcBef>
              <a:buClrTx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WAL Rule #2: Ensure </a:t>
            </a:r>
            <a:r>
              <a:rPr>
                <a:solidFill>
                  <a:schemeClr val="accent2"/>
                </a:solidFill>
              </a:rPr>
              <a:t>flushedLSN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>
                <a:solidFill>
                  <a:schemeClr val="accent2"/>
                </a:solidFill>
              </a:rPr>
              <a:t> lastLSN.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Force log out up to lastLSN if necessary</a:t>
            </a:r>
          </a:p>
          <a:p>
            <a:pPr marL="661736" lvl="1" indent="-280736">
              <a:spcBef>
                <a:spcPts val="0"/>
              </a:spcBef>
              <a:buClrTx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Note that log flushes are sequential, synchronous writes to disk and many log records per log page.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so, cheaper than forcing out the updated data and index pages.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Commit() returns.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Write </a:t>
            </a:r>
            <a:r>
              <a:rPr>
                <a:solidFill>
                  <a:schemeClr val="accent2"/>
                </a:solidFill>
              </a:rPr>
              <a:t>end </a:t>
            </a:r>
            <a:r>
              <a:t>record to log.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1" build="p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32" name="Simple Transaction Abort"/>
          <p:cNvSpPr txBox="1">
            <a:spLocks noGrp="1"/>
          </p:cNvSpPr>
          <p:nvPr>
            <p:ph type="title" idx="4294967295"/>
          </p:nvPr>
        </p:nvSpPr>
        <p:spPr>
          <a:xfrm>
            <a:off x="679450" y="-7620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Simple Transaction Abort</a:t>
            </a:r>
          </a:p>
        </p:txBody>
      </p:sp>
      <p:sp>
        <p:nvSpPr>
          <p:cNvPr id="233" name="For now, consider an explicit abort of a Xact.…"/>
          <p:cNvSpPr txBox="1">
            <a:spLocks noGrp="1"/>
          </p:cNvSpPr>
          <p:nvPr>
            <p:ph type="body" idx="4294967295"/>
          </p:nvPr>
        </p:nvSpPr>
        <p:spPr>
          <a:xfrm>
            <a:off x="549275" y="1374775"/>
            <a:ext cx="7772400" cy="466725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lnSpc>
                <a:spcPct val="9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For now, consider an explicit abort of a Xact.</a:t>
            </a:r>
          </a:p>
          <a:p>
            <a:pPr marL="561473" lvl="1" indent="-180473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No crash involved.</a:t>
            </a:r>
            <a:endParaRPr>
              <a:latin typeface="Tahoma Bold"/>
              <a:ea typeface="Tahoma Bold"/>
              <a:cs typeface="Tahoma Bold"/>
              <a:sym typeface="Tahoma Bold"/>
            </a:endParaRPr>
          </a:p>
          <a:p>
            <a:pPr marL="200526" indent="-200526">
              <a:lnSpc>
                <a:spcPct val="9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We want to “play back” the log in reverse order, UNDOing updates.</a:t>
            </a:r>
          </a:p>
          <a:p>
            <a:pPr marL="561473" lvl="1" indent="-180473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Write an </a:t>
            </a:r>
            <a:r>
              <a:rPr>
                <a:solidFill>
                  <a:schemeClr val="accent2"/>
                </a:solidFill>
              </a:rPr>
              <a:t>Abort log record before starting to rollback operations.</a:t>
            </a:r>
          </a:p>
          <a:p>
            <a:pPr marL="561473" lvl="1" indent="-180473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Get </a:t>
            </a:r>
            <a:r>
              <a:rPr>
                <a:solidFill>
                  <a:schemeClr val="accent2"/>
                </a:solidFill>
              </a:rPr>
              <a:t>lastLSN</a:t>
            </a:r>
            <a:r>
              <a:t> of Xact from Transaction table.</a:t>
            </a:r>
            <a:endParaRPr>
              <a:solidFill>
                <a:schemeClr val="accent2"/>
              </a:solidFill>
            </a:endParaRPr>
          </a:p>
          <a:p>
            <a:pPr marL="561473" lvl="1" indent="-180473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Can follow chain of log records backward via the </a:t>
            </a:r>
            <a:r>
              <a:rPr>
                <a:solidFill>
                  <a:schemeClr val="accent2"/>
                </a:solidFill>
              </a:rPr>
              <a:t>prevLSN</a:t>
            </a:r>
            <a:r>
              <a:t> field.</a:t>
            </a:r>
          </a:p>
          <a:p>
            <a:pPr marL="561473" lvl="1" indent="-180473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For each update encountered:</a:t>
            </a:r>
          </a:p>
          <a:p>
            <a:pPr marL="1085850" lvl="2" indent="-228600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Write a “</a:t>
            </a:r>
            <a:r>
              <a:rPr>
                <a:solidFill>
                  <a:schemeClr val="accent2"/>
                </a:solidFill>
              </a:rPr>
              <a:t>CLR</a:t>
            </a:r>
            <a:r>
              <a:t>” (compensation log record) for each undone operation.</a:t>
            </a:r>
          </a:p>
          <a:p>
            <a:pPr marL="1085850" lvl="2" indent="-228600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Undo the operation (using before image from log record).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build="p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36" name="Abort, cont.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077200" cy="609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Abort, cont.</a:t>
            </a:r>
          </a:p>
        </p:txBody>
      </p:sp>
      <p:sp>
        <p:nvSpPr>
          <p:cNvPr id="237" name="To perform UNDO, must have a lock on data!…"/>
          <p:cNvSpPr txBox="1">
            <a:spLocks noGrp="1"/>
          </p:cNvSpPr>
          <p:nvPr>
            <p:ph type="body" idx="4294967295"/>
          </p:nvPr>
        </p:nvSpPr>
        <p:spPr>
          <a:xfrm>
            <a:off x="304800" y="2286000"/>
            <a:ext cx="8382000" cy="40767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To perform UNDO, must have a lock on data!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No problem (we’re doing Strict 2PL)!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Before restoring old value of a page, write a CLR: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You continue logging while you UNDO!!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CLR has one extra field: </a:t>
            </a:r>
            <a:r>
              <a:rPr dirty="0" err="1">
                <a:solidFill>
                  <a:schemeClr val="accent2"/>
                </a:solidFill>
              </a:rPr>
              <a:t>undonextLSN</a:t>
            </a:r>
            <a:endParaRPr dirty="0">
              <a:solidFill>
                <a:schemeClr val="accent2"/>
              </a:solidFill>
            </a:endParaRP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Points to the next LSN to undo (i.e. the </a:t>
            </a:r>
            <a:r>
              <a:rPr dirty="0" err="1"/>
              <a:t>prevLSN</a:t>
            </a:r>
            <a:r>
              <a:rPr dirty="0"/>
              <a:t> of the record we’re currently undoing).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CLRs are </a:t>
            </a:r>
            <a:r>
              <a:rPr dirty="0">
                <a:solidFill>
                  <a:schemeClr val="accent2"/>
                </a:solidFill>
              </a:rPr>
              <a:t>never</a:t>
            </a:r>
            <a:r>
              <a:rPr dirty="0"/>
              <a:t> Undone (but they might be Redone when repeating history: guarantees Atomicity!)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At end of UNDO, write an “end” log record.</a:t>
            </a:r>
          </a:p>
        </p:txBody>
      </p:sp>
      <p:pic>
        <p:nvPicPr>
          <p:cNvPr id="23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2262" y="152400"/>
            <a:ext cx="1358901" cy="140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1412" y="228600"/>
            <a:ext cx="1358901" cy="14097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Triangle"/>
          <p:cNvSpPr/>
          <p:nvPr/>
        </p:nvSpPr>
        <p:spPr>
          <a:xfrm>
            <a:off x="7696200" y="1752600"/>
            <a:ext cx="2286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Rectangle"/>
          <p:cNvSpPr/>
          <p:nvPr/>
        </p:nvSpPr>
        <p:spPr>
          <a:xfrm>
            <a:off x="4267200" y="1752600"/>
            <a:ext cx="3429000" cy="152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4203700" y="1905000"/>
            <a:ext cx="34798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Circle"/>
          <p:cNvSpPr/>
          <p:nvPr/>
        </p:nvSpPr>
        <p:spPr>
          <a:xfrm>
            <a:off x="3746500" y="1003300"/>
            <a:ext cx="889000" cy="889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pic>
        <p:nvPicPr>
          <p:cNvPr id="244" name="image.pdf" descr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30862" y="585787"/>
            <a:ext cx="1087438" cy="11287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Line"/>
          <p:cNvSpPr/>
          <p:nvPr/>
        </p:nvSpPr>
        <p:spPr>
          <a:xfrm flipV="1">
            <a:off x="7696200" y="1892300"/>
            <a:ext cx="0" cy="406400"/>
          </a:xfrm>
          <a:prstGeom prst="line">
            <a:avLst/>
          </a:prstGeom>
          <a:ln w="25400">
            <a:solidFill>
              <a:srgbClr val="CC3300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6" name="Line"/>
          <p:cNvSpPr/>
          <p:nvPr/>
        </p:nvSpPr>
        <p:spPr>
          <a:xfrm>
            <a:off x="4502150" y="1752600"/>
            <a:ext cx="3416300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7" name="Line"/>
          <p:cNvSpPr/>
          <p:nvPr/>
        </p:nvSpPr>
        <p:spPr>
          <a:xfrm flipV="1">
            <a:off x="7702550" y="1746249"/>
            <a:ext cx="215901" cy="1651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8" name="Line"/>
          <p:cNvSpPr/>
          <p:nvPr/>
        </p:nvSpPr>
        <p:spPr>
          <a:xfrm flipV="1">
            <a:off x="5359399" y="1727199"/>
            <a:ext cx="101601" cy="203202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9" name="Line"/>
          <p:cNvSpPr/>
          <p:nvPr/>
        </p:nvSpPr>
        <p:spPr>
          <a:xfrm flipV="1">
            <a:off x="7721600" y="1727199"/>
            <a:ext cx="177801" cy="203202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0" name="Circle"/>
          <p:cNvSpPr/>
          <p:nvPr/>
        </p:nvSpPr>
        <p:spPr>
          <a:xfrm>
            <a:off x="3892550" y="1149350"/>
            <a:ext cx="596900" cy="596900"/>
          </a:xfrm>
          <a:prstGeom prst="ellipse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251" name="Circle"/>
          <p:cNvSpPr/>
          <p:nvPr/>
        </p:nvSpPr>
        <p:spPr>
          <a:xfrm>
            <a:off x="4044950" y="1301750"/>
            <a:ext cx="292101" cy="292101"/>
          </a:xfrm>
          <a:prstGeom prst="ellipse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252" name="Line"/>
          <p:cNvSpPr/>
          <p:nvPr/>
        </p:nvSpPr>
        <p:spPr>
          <a:xfrm flipV="1">
            <a:off x="5334000" y="1892300"/>
            <a:ext cx="0" cy="406400"/>
          </a:xfrm>
          <a:prstGeom prst="line">
            <a:avLst/>
          </a:prstGeom>
          <a:ln w="25400">
            <a:solidFill>
              <a:srgbClr val="CC3300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51766-1247-6E40-B208-CC00C1A59681}"/>
              </a:ext>
            </a:extLst>
          </p:cNvPr>
          <p:cNvSpPr/>
          <p:nvPr/>
        </p:nvSpPr>
        <p:spPr>
          <a:xfrm>
            <a:off x="4626915" y="2669401"/>
            <a:ext cx="4059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Do we have log? Yes, we have log because of strict 2PL.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1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55" name="Abort Example (no crash)"/>
          <p:cNvSpPr txBox="1"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Abort Example (no crash)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1219200" y="2178050"/>
            <a:ext cx="6248400" cy="946150"/>
            <a:chOff x="0" y="0"/>
            <a:chExt cx="6248400" cy="946150"/>
          </a:xfrm>
        </p:grpSpPr>
        <p:sp>
          <p:nvSpPr>
            <p:cNvPr id="256" name="Line"/>
            <p:cNvSpPr/>
            <p:nvPr/>
          </p:nvSpPr>
          <p:spPr>
            <a:xfrm>
              <a:off x="0" y="473075"/>
              <a:ext cx="6248400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Line"/>
            <p:cNvSpPr/>
            <p:nvPr/>
          </p:nvSpPr>
          <p:spPr>
            <a:xfrm flipH="1">
              <a:off x="297542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Line"/>
            <p:cNvSpPr/>
            <p:nvPr/>
          </p:nvSpPr>
          <p:spPr>
            <a:xfrm flipH="1">
              <a:off x="669471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Line"/>
            <p:cNvSpPr/>
            <p:nvPr/>
          </p:nvSpPr>
          <p:spPr>
            <a:xfrm flipH="1">
              <a:off x="1041399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Line"/>
            <p:cNvSpPr/>
            <p:nvPr/>
          </p:nvSpPr>
          <p:spPr>
            <a:xfrm flipH="1">
              <a:off x="1413328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Line"/>
            <p:cNvSpPr/>
            <p:nvPr/>
          </p:nvSpPr>
          <p:spPr>
            <a:xfrm>
              <a:off x="1785257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Line"/>
            <p:cNvSpPr/>
            <p:nvPr/>
          </p:nvSpPr>
          <p:spPr>
            <a:xfrm>
              <a:off x="2157185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Line"/>
            <p:cNvSpPr/>
            <p:nvPr/>
          </p:nvSpPr>
          <p:spPr>
            <a:xfrm>
              <a:off x="2529114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Line"/>
            <p:cNvSpPr/>
            <p:nvPr/>
          </p:nvSpPr>
          <p:spPr>
            <a:xfrm>
              <a:off x="2901042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Line"/>
            <p:cNvSpPr/>
            <p:nvPr/>
          </p:nvSpPr>
          <p:spPr>
            <a:xfrm>
              <a:off x="3272971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Line"/>
            <p:cNvSpPr/>
            <p:nvPr/>
          </p:nvSpPr>
          <p:spPr>
            <a:xfrm>
              <a:off x="3644900" y="0"/>
              <a:ext cx="0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Line"/>
            <p:cNvSpPr/>
            <p:nvPr/>
          </p:nvSpPr>
          <p:spPr>
            <a:xfrm>
              <a:off x="4016828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8" name="Line"/>
            <p:cNvSpPr/>
            <p:nvPr/>
          </p:nvSpPr>
          <p:spPr>
            <a:xfrm>
              <a:off x="4388757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9" name="Line"/>
            <p:cNvSpPr/>
            <p:nvPr/>
          </p:nvSpPr>
          <p:spPr>
            <a:xfrm>
              <a:off x="4760685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Line"/>
            <p:cNvSpPr/>
            <p:nvPr/>
          </p:nvSpPr>
          <p:spPr>
            <a:xfrm>
              <a:off x="5132614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1" name="Line"/>
            <p:cNvSpPr/>
            <p:nvPr/>
          </p:nvSpPr>
          <p:spPr>
            <a:xfrm>
              <a:off x="5504542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2" name="Line"/>
            <p:cNvSpPr/>
            <p:nvPr/>
          </p:nvSpPr>
          <p:spPr>
            <a:xfrm>
              <a:off x="5876471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905000" y="1676400"/>
            <a:ext cx="371475" cy="1892300"/>
            <a:chOff x="0" y="0"/>
            <a:chExt cx="371475" cy="1892300"/>
          </a:xfrm>
        </p:grpSpPr>
        <p:sp>
          <p:nvSpPr>
            <p:cNvPr id="274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5" name="2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3048000" y="1676400"/>
            <a:ext cx="371475" cy="1892300"/>
            <a:chOff x="0" y="0"/>
            <a:chExt cx="371475" cy="1892300"/>
          </a:xfrm>
        </p:grpSpPr>
        <p:sp>
          <p:nvSpPr>
            <p:cNvPr id="277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8" name="5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5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3429000" y="1676400"/>
            <a:ext cx="371475" cy="1892300"/>
            <a:chOff x="0" y="0"/>
            <a:chExt cx="371475" cy="1892300"/>
          </a:xfrm>
        </p:grpSpPr>
        <p:sp>
          <p:nvSpPr>
            <p:cNvPr id="280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1" name="6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6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3810000" y="1676400"/>
            <a:ext cx="371475" cy="1892300"/>
            <a:chOff x="0" y="0"/>
            <a:chExt cx="371475" cy="1892300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4" name="7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7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4191000" y="1676400"/>
            <a:ext cx="371475" cy="1892300"/>
            <a:chOff x="0" y="0"/>
            <a:chExt cx="371475" cy="1892300"/>
          </a:xfrm>
        </p:grpSpPr>
        <p:sp>
          <p:nvSpPr>
            <p:cNvPr id="286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7" name="8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8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4572000" y="1676400"/>
            <a:ext cx="371475" cy="1892300"/>
            <a:chOff x="0" y="0"/>
            <a:chExt cx="371475" cy="1892300"/>
          </a:xfrm>
        </p:grpSpPr>
        <p:sp>
          <p:nvSpPr>
            <p:cNvPr id="289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0" name="9…"/>
            <p:cNvSpPr txBox="1"/>
            <p:nvPr/>
          </p:nvSpPr>
          <p:spPr>
            <a:xfrm>
              <a:off x="24886" y="93446"/>
              <a:ext cx="32170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9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b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t</a:t>
              </a: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4888899" y="1676400"/>
            <a:ext cx="499677" cy="1892300"/>
            <a:chOff x="0" y="0"/>
            <a:chExt cx="499675" cy="1892300"/>
          </a:xfrm>
        </p:grpSpPr>
        <p:sp>
          <p:nvSpPr>
            <p:cNvPr id="292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3" name="10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10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5283095" y="1676400"/>
            <a:ext cx="473285" cy="1892300"/>
            <a:chOff x="0" y="0"/>
            <a:chExt cx="473283" cy="1892300"/>
          </a:xfrm>
        </p:grpSpPr>
        <p:sp>
          <p:nvSpPr>
            <p:cNvPr id="295" name="Rectangle"/>
            <p:cNvSpPr/>
            <p:nvPr/>
          </p:nvSpPr>
          <p:spPr>
            <a:xfrm>
              <a:off x="50904" y="0"/>
              <a:ext cx="371476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6" name="11…"/>
            <p:cNvSpPr txBox="1"/>
            <p:nvPr/>
          </p:nvSpPr>
          <p:spPr>
            <a:xfrm>
              <a:off x="0" y="93446"/>
              <a:ext cx="473284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11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5650899" y="1676400"/>
            <a:ext cx="499677" cy="1892300"/>
            <a:chOff x="0" y="0"/>
            <a:chExt cx="499675" cy="1892300"/>
          </a:xfrm>
        </p:grpSpPr>
        <p:sp>
          <p:nvSpPr>
            <p:cNvPr id="298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9" name="12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12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lr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5’</a:t>
              </a:r>
            </a:p>
          </p:txBody>
        </p:sp>
      </p:grpSp>
      <p:grpSp>
        <p:nvGrpSpPr>
          <p:cNvPr id="303" name="Group"/>
          <p:cNvGrpSpPr/>
          <p:nvPr/>
        </p:nvGrpSpPr>
        <p:grpSpPr>
          <a:xfrm>
            <a:off x="6031899" y="1676400"/>
            <a:ext cx="499677" cy="1892300"/>
            <a:chOff x="0" y="0"/>
            <a:chExt cx="499675" cy="1892300"/>
          </a:xfrm>
        </p:grpSpPr>
        <p:sp>
          <p:nvSpPr>
            <p:cNvPr id="301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2" name="13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13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o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m</a:t>
              </a:r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6412899" y="1676400"/>
            <a:ext cx="499677" cy="1892300"/>
            <a:chOff x="0" y="0"/>
            <a:chExt cx="499675" cy="1892300"/>
          </a:xfrm>
        </p:grpSpPr>
        <p:sp>
          <p:nvSpPr>
            <p:cNvPr id="304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CCE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5" name="14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14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lr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2’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6793900" y="1676400"/>
            <a:ext cx="499676" cy="1892300"/>
            <a:chOff x="0" y="0"/>
            <a:chExt cx="499675" cy="1892300"/>
          </a:xfrm>
        </p:grpSpPr>
        <p:sp>
          <p:nvSpPr>
            <p:cNvPr id="307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CCE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8" name="15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15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E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n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2286000" y="1676400"/>
            <a:ext cx="371475" cy="1892300"/>
            <a:chOff x="0" y="0"/>
            <a:chExt cx="371475" cy="1892300"/>
          </a:xfrm>
        </p:grpSpPr>
        <p:sp>
          <p:nvSpPr>
            <p:cNvPr id="310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1" name="3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315" name="Group"/>
          <p:cNvGrpSpPr/>
          <p:nvPr/>
        </p:nvGrpSpPr>
        <p:grpSpPr>
          <a:xfrm>
            <a:off x="2667000" y="1676400"/>
            <a:ext cx="371475" cy="1892300"/>
            <a:chOff x="0" y="0"/>
            <a:chExt cx="371475" cy="1892300"/>
          </a:xfrm>
        </p:grpSpPr>
        <p:sp>
          <p:nvSpPr>
            <p:cNvPr id="313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4" name="4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4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318" name="Group"/>
          <p:cNvGrpSpPr/>
          <p:nvPr/>
        </p:nvGrpSpPr>
        <p:grpSpPr>
          <a:xfrm>
            <a:off x="1524000" y="1676400"/>
            <a:ext cx="371475" cy="1892300"/>
            <a:chOff x="0" y="0"/>
            <a:chExt cx="371475" cy="1892300"/>
          </a:xfrm>
        </p:grpSpPr>
        <p:sp>
          <p:nvSpPr>
            <p:cNvPr id="316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C8233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7" name="1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h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k</a:t>
              </a:r>
            </a:p>
          </p:txBody>
        </p:sp>
      </p:grpSp>
      <p:sp>
        <p:nvSpPr>
          <p:cNvPr id="335" name="Connection Line"/>
          <p:cNvSpPr/>
          <p:nvPr/>
        </p:nvSpPr>
        <p:spPr>
          <a:xfrm>
            <a:off x="2289175" y="2622550"/>
            <a:ext cx="746125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36" name="Connection Line"/>
          <p:cNvSpPr/>
          <p:nvPr/>
        </p:nvSpPr>
        <p:spPr>
          <a:xfrm>
            <a:off x="3432175" y="2622550"/>
            <a:ext cx="1127125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37" name="Connection Line"/>
          <p:cNvSpPr/>
          <p:nvPr/>
        </p:nvSpPr>
        <p:spPr>
          <a:xfrm>
            <a:off x="4956175" y="2622549"/>
            <a:ext cx="69472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25" name="Group"/>
          <p:cNvGrpSpPr/>
          <p:nvPr/>
        </p:nvGrpSpPr>
        <p:grpSpPr>
          <a:xfrm>
            <a:off x="1890634" y="3581400"/>
            <a:ext cx="4205367" cy="995951"/>
            <a:chOff x="0" y="0"/>
            <a:chExt cx="4205365" cy="995950"/>
          </a:xfrm>
        </p:grpSpPr>
        <p:sp>
          <p:nvSpPr>
            <p:cNvPr id="322" name="Shape"/>
            <p:cNvSpPr/>
            <p:nvPr/>
          </p:nvSpPr>
          <p:spPr>
            <a:xfrm flipH="1">
              <a:off x="0" y="0"/>
              <a:ext cx="4205366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479" y="21600"/>
                    <a:pt x="10005" y="21600"/>
                  </a:cubicBezTo>
                  <a:lnTo>
                    <a:pt x="11276" y="21600"/>
                  </a:lnTo>
                  <a:cubicBezTo>
                    <a:pt x="15839" y="21600"/>
                    <a:pt x="19823" y="14937"/>
                    <a:pt x="20964" y="5400"/>
                  </a:cubicBezTo>
                  <a:lnTo>
                    <a:pt x="21600" y="5400"/>
                  </a:lnTo>
                  <a:lnTo>
                    <a:pt x="20646" y="0"/>
                  </a:lnTo>
                  <a:lnTo>
                    <a:pt x="19056" y="5400"/>
                  </a:lnTo>
                  <a:lnTo>
                    <a:pt x="19692" y="5400"/>
                  </a:lnTo>
                  <a:cubicBezTo>
                    <a:pt x="18611" y="14444"/>
                    <a:pt x="14959" y="20962"/>
                    <a:pt x="10641" y="21556"/>
                  </a:cubicBezTo>
                  <a:lnTo>
                    <a:pt x="10641" y="21556"/>
                  </a:lnTo>
                  <a:cubicBezTo>
                    <a:pt x="5373" y="20833"/>
                    <a:pt x="1271" y="11397"/>
                    <a:pt x="127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3" name="Shape"/>
            <p:cNvSpPr/>
            <p:nvPr/>
          </p:nvSpPr>
          <p:spPr>
            <a:xfrm flipH="1">
              <a:off x="2009930" y="0"/>
              <a:ext cx="2195436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8580" y="21600"/>
                    <a:pt x="19165" y="21600"/>
                  </a:cubicBezTo>
                  <a:lnTo>
                    <a:pt x="21600" y="21600"/>
                  </a:lnTo>
                  <a:cubicBezTo>
                    <a:pt x="11016" y="21600"/>
                    <a:pt x="2435" y="11929"/>
                    <a:pt x="2435" y="0"/>
                  </a:cubicBezTo>
                  <a:close/>
                </a:path>
              </a:pathLst>
            </a:custGeom>
            <a:solidFill>
              <a:schemeClr val="accent1">
                <a:satOff val="-71428"/>
                <a:lumOff val="-17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4" name="Line"/>
            <p:cNvSpPr/>
            <p:nvPr/>
          </p:nvSpPr>
          <p:spPr>
            <a:xfrm flipH="1">
              <a:off x="2009930" y="983250"/>
              <a:ext cx="1236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395" y="21600"/>
                    <a:pt x="7191" y="1439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326" name="Line"/>
          <p:cNvSpPr/>
          <p:nvPr/>
        </p:nvSpPr>
        <p:spPr>
          <a:xfrm>
            <a:off x="5903912" y="3567112"/>
            <a:ext cx="781051" cy="242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7471" y="10800"/>
                  <a:pt x="13341" y="21600"/>
                  <a:pt x="9741" y="21600"/>
                </a:cubicBezTo>
                <a:cubicBezTo>
                  <a:pt x="6141" y="21600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7" name="Line"/>
          <p:cNvSpPr/>
          <p:nvPr/>
        </p:nvSpPr>
        <p:spPr>
          <a:xfrm>
            <a:off x="6629400" y="3581400"/>
            <a:ext cx="3810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7471" y="10800"/>
                  <a:pt x="13341" y="21600"/>
                  <a:pt x="9741" y="21600"/>
                </a:cubicBezTo>
                <a:cubicBezTo>
                  <a:pt x="6141" y="21600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undoNextLSN"/>
          <p:cNvSpPr txBox="1"/>
          <p:nvPr/>
        </p:nvSpPr>
        <p:spPr>
          <a:xfrm>
            <a:off x="3322320" y="5029200"/>
            <a:ext cx="152742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undoNextLSN</a:t>
            </a:r>
          </a:p>
        </p:txBody>
      </p:sp>
      <p:sp>
        <p:nvSpPr>
          <p:cNvPr id="329" name="prevLSN"/>
          <p:cNvSpPr txBox="1"/>
          <p:nvPr/>
        </p:nvSpPr>
        <p:spPr>
          <a:xfrm>
            <a:off x="7132319" y="3352800"/>
            <a:ext cx="993538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prevLSN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6324600" y="3581399"/>
            <a:ext cx="609600" cy="1371601"/>
            <a:chOff x="0" y="0"/>
            <a:chExt cx="609600" cy="1371600"/>
          </a:xfrm>
        </p:grpSpPr>
        <p:sp>
          <p:nvSpPr>
            <p:cNvPr id="330" name="Shape"/>
            <p:cNvSpPr/>
            <p:nvPr/>
          </p:nvSpPr>
          <p:spPr>
            <a:xfrm>
              <a:off x="62484" y="-1"/>
              <a:ext cx="484632" cy="97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50"/>
                  </a:moveTo>
                  <a:lnTo>
                    <a:pt x="5400" y="1625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50"/>
                  </a:lnTo>
                  <a:lnTo>
                    <a:pt x="21600" y="1625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1" name="Line"/>
            <p:cNvSpPr/>
            <p:nvPr/>
          </p:nvSpPr>
          <p:spPr>
            <a:xfrm>
              <a:off x="0" y="1066800"/>
              <a:ext cx="6096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Line"/>
            <p:cNvSpPr/>
            <p:nvPr/>
          </p:nvSpPr>
          <p:spPr>
            <a:xfrm>
              <a:off x="76200" y="1219200"/>
              <a:ext cx="4572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Line"/>
            <p:cNvSpPr/>
            <p:nvPr/>
          </p:nvSpPr>
          <p:spPr>
            <a:xfrm>
              <a:off x="152400" y="1371600"/>
              <a:ext cx="3048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56D4AB78-2A80-B446-80DD-5C1D97DFEE00}"/>
              </a:ext>
            </a:extLst>
          </p:cNvPr>
          <p:cNvSpPr/>
          <p:nvPr/>
        </p:nvSpPr>
        <p:spPr>
          <a:xfrm>
            <a:off x="1525394" y="1275189"/>
            <a:ext cx="2669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Every color is a different transaction.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CC98269-AD84-0D46-9177-CE7EC3141EDF}"/>
              </a:ext>
            </a:extLst>
          </p:cNvPr>
          <p:cNvSpPr/>
          <p:nvPr/>
        </p:nvSpPr>
        <p:spPr>
          <a:xfrm>
            <a:off x="5472075" y="1155782"/>
            <a:ext cx="2381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 </a:t>
            </a:r>
            <a:r>
              <a:rPr lang="en-US" sz="1200" dirty="0" err="1">
                <a:solidFill>
                  <a:srgbClr val="00B050"/>
                </a:solidFill>
              </a:rPr>
              <a:t>lr</a:t>
            </a:r>
            <a:r>
              <a:rPr lang="en-US" sz="1200" dirty="0">
                <a:solidFill>
                  <a:srgbClr val="00B050"/>
                </a:solidFill>
              </a:rPr>
              <a:t>: compensation log record, recording </a:t>
            </a:r>
            <a:r>
              <a:rPr lang="en-US" sz="1200" dirty="0" err="1">
                <a:solidFill>
                  <a:srgbClr val="00B050"/>
                </a:solidFill>
              </a:rPr>
              <a:t>abt</a:t>
            </a:r>
            <a:r>
              <a:rPr lang="en-US" sz="1200" dirty="0">
                <a:solidFill>
                  <a:srgbClr val="00B050"/>
                </a:solidFill>
              </a:rPr>
              <a:t> 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2" animBg="1" advAuto="0"/>
      <p:bldP spid="279" grpId="5" animBg="1" advAuto="0"/>
      <p:bldP spid="282" grpId="7" animBg="1" advAuto="0"/>
      <p:bldP spid="285" grpId="8" animBg="1" advAuto="0"/>
      <p:bldP spid="288" grpId="9" animBg="1" advAuto="0"/>
      <p:bldP spid="291" grpId="10" animBg="1" advAuto="0"/>
      <p:bldP spid="294" grpId="12" animBg="1" advAuto="0"/>
      <p:bldP spid="297" grpId="13" animBg="1" advAuto="0"/>
      <p:bldP spid="300" grpId="14" animBg="1" advAuto="0"/>
      <p:bldP spid="303" grpId="18" animBg="1" advAuto="0"/>
      <p:bldP spid="306" grpId="19" animBg="1" advAuto="0"/>
      <p:bldP spid="309" grpId="22" animBg="1" advAuto="0"/>
      <p:bldP spid="312" grpId="3" animBg="1" advAuto="0"/>
      <p:bldP spid="315" grpId="4" animBg="1" advAuto="0"/>
      <p:bldP spid="318" grpId="1" animBg="1" advAuto="0"/>
      <p:bldP spid="335" grpId="6" animBg="1" advAuto="0"/>
      <p:bldP spid="336" grpId="11" animBg="1" advAuto="0"/>
      <p:bldP spid="337" grpId="15" animBg="1" advAuto="0"/>
      <p:bldP spid="325" grpId="16" animBg="1" advAuto="0"/>
      <p:bldP spid="326" grpId="20" animBg="1" advAuto="0"/>
      <p:bldP spid="327" grpId="23" animBg="1" advAuto="0"/>
      <p:bldP spid="328" grpId="17" animBg="1" advAuto="0"/>
      <p:bldP spid="334" grpId="2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40" name="Checkpointing"/>
          <p:cNvSpPr txBox="1">
            <a:spLocks noGrp="1"/>
          </p:cNvSpPr>
          <p:nvPr>
            <p:ph type="title" idx="4294967295"/>
          </p:nvPr>
        </p:nvSpPr>
        <p:spPr>
          <a:xfrm>
            <a:off x="661987" y="-1"/>
            <a:ext cx="7772401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Checkpointing</a:t>
            </a:r>
          </a:p>
        </p:txBody>
      </p:sp>
      <p:sp>
        <p:nvSpPr>
          <p:cNvPr id="341" name="Conceptually, keep log around for all time.  Obviously this has performance/implemenation problems……"/>
          <p:cNvSpPr txBox="1">
            <a:spLocks noGrp="1"/>
          </p:cNvSpPr>
          <p:nvPr>
            <p:ph type="body" idx="4294967295"/>
          </p:nvPr>
        </p:nvSpPr>
        <p:spPr>
          <a:xfrm>
            <a:off x="381000" y="1665287"/>
            <a:ext cx="8534400" cy="40767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Conceptually, keep log around for all time.  Obviously this has performance/</a:t>
            </a:r>
            <a:r>
              <a:rPr dirty="0" err="1"/>
              <a:t>implemenation</a:t>
            </a:r>
            <a:r>
              <a:rPr dirty="0"/>
              <a:t> problems…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Periodically, the DBMS creates a </a:t>
            </a:r>
            <a:r>
              <a:rPr u="sng" dirty="0">
                <a:solidFill>
                  <a:schemeClr val="accent2"/>
                </a:solidFill>
              </a:rPr>
              <a:t>checkpoint</a:t>
            </a:r>
            <a:r>
              <a:rPr dirty="0"/>
              <a:t>, in order to minimize the time taken to recover in the event of a system crash.  Write to log: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begin_checkpoint</a:t>
            </a:r>
            <a:r>
              <a:rPr dirty="0"/>
              <a:t> </a:t>
            </a:r>
            <a:r>
              <a:rPr dirty="0">
                <a:solidFill>
                  <a:srgbClr val="000000"/>
                </a:solidFill>
              </a:rPr>
              <a:t>record: Indicates when chkpt began.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end_checkpoint</a:t>
            </a:r>
            <a:r>
              <a:rPr dirty="0"/>
              <a:t> </a:t>
            </a:r>
            <a:r>
              <a:rPr dirty="0">
                <a:solidFill>
                  <a:srgbClr val="000000"/>
                </a:solidFill>
              </a:rPr>
              <a:t>record: Contains current Xact table and dirty page table.  This is a </a:t>
            </a:r>
            <a:r>
              <a:rPr dirty="0"/>
              <a:t>`fuzzy checkpoint’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Other </a:t>
            </a:r>
            <a:r>
              <a:rPr dirty="0" err="1"/>
              <a:t>Xacts</a:t>
            </a:r>
            <a:r>
              <a:rPr dirty="0"/>
              <a:t> continue to run; so these tables accurate only as of the time of the </a:t>
            </a:r>
            <a:r>
              <a:rPr dirty="0" err="1">
                <a:solidFill>
                  <a:schemeClr val="accent2"/>
                </a:solidFill>
              </a:rPr>
              <a:t>begin_checkpoint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/>
              <a:t>record.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No attempt to force dirty pages to disk; effectiveness of checkpoint limited by oldest unwritten change to a dirty page. 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Store LSN of most recent chkpt record in a safe place (</a:t>
            </a:r>
            <a:r>
              <a:rPr dirty="0">
                <a:solidFill>
                  <a:schemeClr val="accent2"/>
                </a:solidFill>
              </a:rPr>
              <a:t>master </a:t>
            </a:r>
            <a:r>
              <a:rPr dirty="0"/>
              <a:t>record).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6" name="Review: The ACID properties"/>
          <p:cNvSpPr txBox="1">
            <a:spLocks noGrp="1"/>
          </p:cNvSpPr>
          <p:nvPr>
            <p:ph type="title" idx="4294967295"/>
          </p:nvPr>
        </p:nvSpPr>
        <p:spPr>
          <a:xfrm>
            <a:off x="776287" y="0"/>
            <a:ext cx="7772401" cy="815975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Review: The ACID properties</a:t>
            </a:r>
          </a:p>
        </p:txBody>
      </p:sp>
      <p:sp>
        <p:nvSpPr>
          <p:cNvPr id="37" name="Atomicity:  All actions in the Xact happen, or none happen.…"/>
          <p:cNvSpPr txBox="1">
            <a:spLocks noGrp="1"/>
          </p:cNvSpPr>
          <p:nvPr>
            <p:ph type="body" idx="4294967295"/>
          </p:nvPr>
        </p:nvSpPr>
        <p:spPr>
          <a:xfrm>
            <a:off x="228599" y="1106487"/>
            <a:ext cx="8763002" cy="46482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Atomicity: </a:t>
            </a:r>
            <a:r>
              <a:rPr>
                <a:solidFill>
                  <a:srgbClr val="000000"/>
                </a:solidFill>
              </a:rPr>
              <a:t> All actions in the Xact happen, or none happen.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Consistency: </a:t>
            </a:r>
            <a:r>
              <a:rPr>
                <a:solidFill>
                  <a:srgbClr val="000000"/>
                </a:solidFill>
              </a:rPr>
              <a:t> If each Xact is consistent, and the DB starts consistent, it ends up consistent.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Isolation: </a:t>
            </a:r>
            <a:r>
              <a:rPr>
                <a:solidFill>
                  <a:srgbClr val="000000"/>
                </a:solidFill>
              </a:rPr>
              <a:t> Execution of one Xact is isolated from that of other Xacts.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Durability: </a:t>
            </a:r>
            <a:r>
              <a:rPr>
                <a:solidFill>
                  <a:srgbClr val="000000"/>
                </a:solidFill>
              </a:rPr>
              <a:t> If a Xact commits, its effects persist.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/>
            </a:pPr>
            <a:r>
              <a:t>Question: which ones does the </a:t>
            </a:r>
            <a:r>
              <a:rPr>
                <a:solidFill>
                  <a:schemeClr val="accent2"/>
                </a:solidFill>
              </a:rPr>
              <a:t>Recovery Manager</a:t>
            </a:r>
            <a:r>
              <a:t> help with?</a:t>
            </a:r>
          </a:p>
        </p:txBody>
      </p:sp>
      <p:sp>
        <p:nvSpPr>
          <p:cNvPr id="38" name="Atomicity &amp; Durability (and…"/>
          <p:cNvSpPr txBox="1"/>
          <p:nvPr/>
        </p:nvSpPr>
        <p:spPr>
          <a:xfrm>
            <a:off x="2492057" y="5518150"/>
            <a:ext cx="5202844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Atomicity &amp; Durability (and</a:t>
            </a:r>
          </a:p>
          <a:p>
            <a:pPr defTabSz="457200"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also used for Consistency-related</a:t>
            </a:r>
          </a:p>
          <a:p>
            <a:pPr defTabSz="457200"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rollbacks)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44" name="The Big Picture:  What’s Stored Where"/>
          <p:cNvSpPr txBox="1">
            <a:spLocks noGrp="1"/>
          </p:cNvSpPr>
          <p:nvPr>
            <p:ph type="title" idx="4294967295"/>
          </p:nvPr>
        </p:nvSpPr>
        <p:spPr>
          <a:xfrm>
            <a:off x="415925" y="0"/>
            <a:ext cx="8305800" cy="11049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r>
              <a:t>The Big Picture:  What’s Stored Where</a:t>
            </a:r>
          </a:p>
        </p:txBody>
      </p:sp>
      <p:grpSp>
        <p:nvGrpSpPr>
          <p:cNvPr id="349" name="Group"/>
          <p:cNvGrpSpPr/>
          <p:nvPr/>
        </p:nvGrpSpPr>
        <p:grpSpPr>
          <a:xfrm>
            <a:off x="3810000" y="1854200"/>
            <a:ext cx="1295400" cy="1244601"/>
            <a:chOff x="0" y="0"/>
            <a:chExt cx="1295400" cy="1244600"/>
          </a:xfrm>
        </p:grpSpPr>
        <p:sp>
          <p:nvSpPr>
            <p:cNvPr id="345" name="Oval"/>
            <p:cNvSpPr/>
            <p:nvPr/>
          </p:nvSpPr>
          <p:spPr>
            <a:xfrm>
              <a:off x="25400" y="0"/>
              <a:ext cx="1244600" cy="165100"/>
            </a:xfrm>
            <a:prstGeom prst="ellipse">
              <a:avLst/>
            </a:prstGeom>
            <a:noFill/>
            <a:ln w="508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46" name="Line"/>
            <p:cNvSpPr/>
            <p:nvPr/>
          </p:nvSpPr>
          <p:spPr>
            <a:xfrm flipH="1">
              <a:off x="-1" y="107950"/>
              <a:ext cx="2" cy="920750"/>
            </a:xfrm>
            <a:prstGeom prst="line">
              <a:avLst/>
            </a:prstGeom>
            <a:noFill/>
            <a:ln w="508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7" name="Line"/>
            <p:cNvSpPr/>
            <p:nvPr/>
          </p:nvSpPr>
          <p:spPr>
            <a:xfrm flipH="1">
              <a:off x="1295399" y="107950"/>
              <a:ext cx="1" cy="920750"/>
            </a:xfrm>
            <a:prstGeom prst="line">
              <a:avLst/>
            </a:prstGeom>
            <a:noFill/>
            <a:ln w="508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28546" y="1054091"/>
              <a:ext cx="1244630" cy="190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"/>
                  </a:moveTo>
                  <a:cubicBezTo>
                    <a:pt x="21600" y="11929"/>
                    <a:pt x="16765" y="21600"/>
                    <a:pt x="10800" y="21600"/>
                  </a:cubicBezTo>
                  <a:cubicBezTo>
                    <a:pt x="4835" y="21599"/>
                    <a:pt x="0" y="11929"/>
                    <a:pt x="0" y="0"/>
                  </a:cubicBezTo>
                </a:path>
              </a:pathLst>
            </a:custGeom>
            <a:noFill/>
            <a:ln w="50800" cap="rnd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50" name="DB"/>
          <p:cNvSpPr txBox="1"/>
          <p:nvPr/>
        </p:nvSpPr>
        <p:spPr>
          <a:xfrm>
            <a:off x="4140200" y="2266950"/>
            <a:ext cx="54183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 b="1">
                <a:solidFill>
                  <a:schemeClr val="accent2"/>
                </a:solidFill>
              </a:defRPr>
            </a:lvl1pPr>
          </a:lstStyle>
          <a:p>
            <a:r>
              <a:t>DB</a:t>
            </a:r>
          </a:p>
        </p:txBody>
      </p:sp>
      <p:sp>
        <p:nvSpPr>
          <p:cNvPr id="351" name="Data pages…"/>
          <p:cNvSpPr txBox="1"/>
          <p:nvPr/>
        </p:nvSpPr>
        <p:spPr>
          <a:xfrm>
            <a:off x="3376613" y="3302000"/>
            <a:ext cx="1727846" cy="131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pages</a:t>
            </a:r>
            <a:endParaRPr sz="2000"/>
          </a:p>
          <a:p>
            <a:pPr defTabSz="457200">
              <a:defRPr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each</a:t>
            </a:r>
          </a:p>
          <a:p>
            <a:pPr defTabSz="4572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with a</a:t>
            </a:r>
          </a:p>
          <a:p>
            <a:pPr defTabSz="4572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pageLSN</a:t>
            </a:r>
          </a:p>
        </p:txBody>
      </p:sp>
      <p:sp>
        <p:nvSpPr>
          <p:cNvPr id="352" name="Xact Table…"/>
          <p:cNvSpPr txBox="1"/>
          <p:nvPr/>
        </p:nvSpPr>
        <p:spPr>
          <a:xfrm>
            <a:off x="6045200" y="2997200"/>
            <a:ext cx="2467373" cy="2899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 b="1">
                <a:solidFill>
                  <a:srgbClr val="AD69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Xact Table</a:t>
            </a:r>
            <a:endParaRPr sz="2000"/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lastLSN</a:t>
            </a: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status</a:t>
            </a: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400" b="1">
                <a:solidFill>
                  <a:srgbClr val="AD69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Dirty Page Table</a:t>
            </a:r>
            <a:endParaRPr sz="2000">
              <a:solidFill>
                <a:srgbClr val="CC3300"/>
              </a:solidFill>
            </a:endParaRP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recLSN</a:t>
            </a: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400" b="1">
                <a:solidFill>
                  <a:srgbClr val="AD69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flushedLSN</a:t>
            </a:r>
            <a:endParaRPr sz="2000"/>
          </a:p>
        </p:txBody>
      </p:sp>
      <p:sp>
        <p:nvSpPr>
          <p:cNvPr id="353" name="Rectangle"/>
          <p:cNvSpPr/>
          <p:nvPr/>
        </p:nvSpPr>
        <p:spPr>
          <a:xfrm>
            <a:off x="6254750" y="1900237"/>
            <a:ext cx="1617663" cy="836613"/>
          </a:xfrm>
          <a:prstGeom prst="rect">
            <a:avLst/>
          </a:prstGeom>
          <a:solidFill>
            <a:srgbClr val="F6BF6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354" name="Line"/>
          <p:cNvSpPr/>
          <p:nvPr/>
        </p:nvSpPr>
        <p:spPr>
          <a:xfrm flipV="1">
            <a:off x="6253162" y="1820862"/>
            <a:ext cx="33338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634364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6" name="Line"/>
          <p:cNvSpPr/>
          <p:nvPr/>
        </p:nvSpPr>
        <p:spPr>
          <a:xfrm flipH="1">
            <a:off x="6423025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7" name="RAM"/>
          <p:cNvSpPr txBox="1"/>
          <p:nvPr/>
        </p:nvSpPr>
        <p:spPr>
          <a:xfrm>
            <a:off x="6653213" y="2114550"/>
            <a:ext cx="778918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/>
            </a:lvl1pPr>
          </a:lstStyle>
          <a:p>
            <a:r>
              <a:t>RAM</a:t>
            </a:r>
          </a:p>
        </p:txBody>
      </p:sp>
      <p:sp>
        <p:nvSpPr>
          <p:cNvPr id="358" name="Line"/>
          <p:cNvSpPr/>
          <p:nvPr/>
        </p:nvSpPr>
        <p:spPr>
          <a:xfrm flipH="1">
            <a:off x="6513512" y="1835150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Line"/>
          <p:cNvSpPr/>
          <p:nvPr/>
        </p:nvSpPr>
        <p:spPr>
          <a:xfrm flipV="1">
            <a:off x="6615112" y="1820862"/>
            <a:ext cx="33338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0" name="Line"/>
          <p:cNvSpPr/>
          <p:nvPr/>
        </p:nvSpPr>
        <p:spPr>
          <a:xfrm flipV="1">
            <a:off x="670559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1" name="Line"/>
          <p:cNvSpPr/>
          <p:nvPr/>
        </p:nvSpPr>
        <p:spPr>
          <a:xfrm flipH="1">
            <a:off x="6784975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2" name="Line"/>
          <p:cNvSpPr/>
          <p:nvPr/>
        </p:nvSpPr>
        <p:spPr>
          <a:xfrm flipH="1">
            <a:off x="6877049" y="1835149"/>
            <a:ext cx="57151" cy="523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3" name="Line"/>
          <p:cNvSpPr/>
          <p:nvPr/>
        </p:nvSpPr>
        <p:spPr>
          <a:xfrm flipV="1">
            <a:off x="6980237" y="1820862"/>
            <a:ext cx="31751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4" name="Line"/>
          <p:cNvSpPr/>
          <p:nvPr/>
        </p:nvSpPr>
        <p:spPr>
          <a:xfrm flipV="1">
            <a:off x="7070724" y="1820862"/>
            <a:ext cx="31751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5" name="Line"/>
          <p:cNvSpPr/>
          <p:nvPr/>
        </p:nvSpPr>
        <p:spPr>
          <a:xfrm flipH="1">
            <a:off x="7148512" y="1835149"/>
            <a:ext cx="57151" cy="523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6" name="Line"/>
          <p:cNvSpPr/>
          <p:nvPr/>
        </p:nvSpPr>
        <p:spPr>
          <a:xfrm flipH="1">
            <a:off x="7238999" y="1835149"/>
            <a:ext cx="57151" cy="523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7" name="Line"/>
          <p:cNvSpPr/>
          <p:nvPr/>
        </p:nvSpPr>
        <p:spPr>
          <a:xfrm flipV="1">
            <a:off x="734059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8" name="Line"/>
          <p:cNvSpPr/>
          <p:nvPr/>
        </p:nvSpPr>
        <p:spPr>
          <a:xfrm flipV="1">
            <a:off x="7431087" y="1820862"/>
            <a:ext cx="33338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Line"/>
          <p:cNvSpPr/>
          <p:nvPr/>
        </p:nvSpPr>
        <p:spPr>
          <a:xfrm flipH="1">
            <a:off x="7510462" y="1835150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H="1">
            <a:off x="7600950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Line"/>
          <p:cNvSpPr/>
          <p:nvPr/>
        </p:nvSpPr>
        <p:spPr>
          <a:xfrm flipV="1">
            <a:off x="770254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Line"/>
          <p:cNvSpPr/>
          <p:nvPr/>
        </p:nvSpPr>
        <p:spPr>
          <a:xfrm flipH="1">
            <a:off x="7781925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Line"/>
          <p:cNvSpPr/>
          <p:nvPr/>
        </p:nvSpPr>
        <p:spPr>
          <a:xfrm flipH="1">
            <a:off x="7872412" y="1835150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" name="Line"/>
          <p:cNvSpPr/>
          <p:nvPr/>
        </p:nvSpPr>
        <p:spPr>
          <a:xfrm flipH="1">
            <a:off x="7872412" y="2684462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3" name="Group"/>
          <p:cNvGrpSpPr/>
          <p:nvPr/>
        </p:nvGrpSpPr>
        <p:grpSpPr>
          <a:xfrm>
            <a:off x="1508125" y="3163887"/>
            <a:ext cx="1598192" cy="2544391"/>
            <a:chOff x="0" y="0"/>
            <a:chExt cx="1598190" cy="2544390"/>
          </a:xfrm>
        </p:grpSpPr>
        <p:sp>
          <p:nvSpPr>
            <p:cNvPr id="375" name="prevLSN"/>
            <p:cNvSpPr txBox="1"/>
            <p:nvPr/>
          </p:nvSpPr>
          <p:spPr>
            <a:xfrm>
              <a:off x="0" y="0"/>
              <a:ext cx="1089819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prevLSN</a:t>
              </a:r>
            </a:p>
          </p:txBody>
        </p:sp>
        <p:sp>
          <p:nvSpPr>
            <p:cNvPr id="376" name="XID"/>
            <p:cNvSpPr txBox="1"/>
            <p:nvPr/>
          </p:nvSpPr>
          <p:spPr>
            <a:xfrm>
              <a:off x="0" y="311150"/>
              <a:ext cx="525017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XID</a:t>
              </a:r>
            </a:p>
          </p:txBody>
        </p:sp>
        <p:sp>
          <p:nvSpPr>
            <p:cNvPr id="377" name="type"/>
            <p:cNvSpPr txBox="1"/>
            <p:nvPr/>
          </p:nvSpPr>
          <p:spPr>
            <a:xfrm>
              <a:off x="0" y="622300"/>
              <a:ext cx="581695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type</a:t>
              </a:r>
            </a:p>
          </p:txBody>
        </p:sp>
        <p:sp>
          <p:nvSpPr>
            <p:cNvPr id="378" name="length"/>
            <p:cNvSpPr txBox="1"/>
            <p:nvPr/>
          </p:nvSpPr>
          <p:spPr>
            <a:xfrm>
              <a:off x="0" y="1239837"/>
              <a:ext cx="793651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length</a:t>
              </a:r>
            </a:p>
          </p:txBody>
        </p:sp>
        <p:sp>
          <p:nvSpPr>
            <p:cNvPr id="379" name="pageID"/>
            <p:cNvSpPr txBox="1"/>
            <p:nvPr/>
          </p:nvSpPr>
          <p:spPr>
            <a:xfrm>
              <a:off x="0" y="928687"/>
              <a:ext cx="920651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pageID</a:t>
              </a:r>
            </a:p>
          </p:txBody>
        </p:sp>
        <p:sp>
          <p:nvSpPr>
            <p:cNvPr id="380" name="offset"/>
            <p:cNvSpPr txBox="1"/>
            <p:nvPr/>
          </p:nvSpPr>
          <p:spPr>
            <a:xfrm>
              <a:off x="0" y="1549400"/>
              <a:ext cx="718245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offset</a:t>
              </a:r>
            </a:p>
          </p:txBody>
        </p:sp>
        <p:sp>
          <p:nvSpPr>
            <p:cNvPr id="381" name="before-image"/>
            <p:cNvSpPr txBox="1"/>
            <p:nvPr/>
          </p:nvSpPr>
          <p:spPr>
            <a:xfrm>
              <a:off x="0" y="1857375"/>
              <a:ext cx="1598191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before-image</a:t>
              </a:r>
            </a:p>
          </p:txBody>
        </p:sp>
        <p:sp>
          <p:nvSpPr>
            <p:cNvPr id="382" name="after-image"/>
            <p:cNvSpPr txBox="1"/>
            <p:nvPr/>
          </p:nvSpPr>
          <p:spPr>
            <a:xfrm>
              <a:off x="0" y="2171700"/>
              <a:ext cx="1386235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after-image</a:t>
              </a:r>
            </a:p>
          </p:txBody>
        </p:sp>
      </p:grpSp>
      <p:sp>
        <p:nvSpPr>
          <p:cNvPr id="384" name="LogRecords"/>
          <p:cNvSpPr txBox="1"/>
          <p:nvPr/>
        </p:nvSpPr>
        <p:spPr>
          <a:xfrm>
            <a:off x="1016000" y="2792412"/>
            <a:ext cx="1879799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LogRecords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844549" y="1905000"/>
            <a:ext cx="2044701" cy="685800"/>
            <a:chOff x="0" y="0"/>
            <a:chExt cx="2044699" cy="685800"/>
          </a:xfrm>
        </p:grpSpPr>
        <p:sp>
          <p:nvSpPr>
            <p:cNvPr id="385" name="Rectangle"/>
            <p:cNvSpPr/>
            <p:nvPr/>
          </p:nvSpPr>
          <p:spPr>
            <a:xfrm>
              <a:off x="250825" y="0"/>
              <a:ext cx="1628775" cy="685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86" name="Oval"/>
            <p:cNvSpPr/>
            <p:nvPr/>
          </p:nvSpPr>
          <p:spPr>
            <a:xfrm>
              <a:off x="0" y="6350"/>
              <a:ext cx="501650" cy="6731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87" name="Line"/>
            <p:cNvSpPr/>
            <p:nvPr/>
          </p:nvSpPr>
          <p:spPr>
            <a:xfrm>
              <a:off x="257175" y="0"/>
              <a:ext cx="1616075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8" name="Line"/>
            <p:cNvSpPr/>
            <p:nvPr/>
          </p:nvSpPr>
          <p:spPr>
            <a:xfrm>
              <a:off x="257175" y="685800"/>
              <a:ext cx="1616075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1" name="Group"/>
            <p:cNvGrpSpPr/>
            <p:nvPr/>
          </p:nvGrpSpPr>
          <p:grpSpPr>
            <a:xfrm>
              <a:off x="1879592" y="9509"/>
              <a:ext cx="165108" cy="673117"/>
              <a:chOff x="-7" y="-15"/>
              <a:chExt cx="165107" cy="673115"/>
            </a:xfrm>
          </p:grpSpPr>
          <p:sp>
            <p:nvSpPr>
              <p:cNvPr id="389" name="Shape"/>
              <p:cNvSpPr/>
              <p:nvPr/>
            </p:nvSpPr>
            <p:spPr>
              <a:xfrm>
                <a:off x="-8" y="-16"/>
                <a:ext cx="165108" cy="67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31" y="0"/>
                    </a:moveTo>
                    <a:cubicBezTo>
                      <a:pt x="12427" y="223"/>
                      <a:pt x="21600" y="4991"/>
                      <a:pt x="21600" y="10796"/>
                    </a:cubicBezTo>
                    <a:cubicBezTo>
                      <a:pt x="21600" y="16763"/>
                      <a:pt x="11929" y="21600"/>
                      <a:pt x="0" y="21600"/>
                    </a:cubicBezTo>
                    <a:lnTo>
                      <a:pt x="1" y="10796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0" name="Line"/>
              <p:cNvSpPr/>
              <p:nvPr/>
            </p:nvSpPr>
            <p:spPr>
              <a:xfrm>
                <a:off x="-8" y="-16"/>
                <a:ext cx="165108" cy="67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31" y="0"/>
                    </a:moveTo>
                    <a:cubicBezTo>
                      <a:pt x="12427" y="223"/>
                      <a:pt x="21600" y="4991"/>
                      <a:pt x="21600" y="10796"/>
                    </a:cubicBezTo>
                    <a:cubicBezTo>
                      <a:pt x="21600" y="16763"/>
                      <a:pt x="11929" y="21600"/>
                      <a:pt x="0" y="21600"/>
                    </a:cubicBezTo>
                  </a:path>
                </a:pathLst>
              </a:cu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2" name="Oval"/>
            <p:cNvSpPr/>
            <p:nvPr/>
          </p:nvSpPr>
          <p:spPr>
            <a:xfrm>
              <a:off x="85725" y="104775"/>
              <a:ext cx="330200" cy="476250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93" name="Oval"/>
            <p:cNvSpPr/>
            <p:nvPr/>
          </p:nvSpPr>
          <p:spPr>
            <a:xfrm>
              <a:off x="171450" y="201612"/>
              <a:ext cx="158750" cy="282576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</p:grpSp>
      <p:sp>
        <p:nvSpPr>
          <p:cNvPr id="395" name="Rectangle"/>
          <p:cNvSpPr/>
          <p:nvPr/>
        </p:nvSpPr>
        <p:spPr>
          <a:xfrm>
            <a:off x="6300787" y="1965325"/>
            <a:ext cx="1527176" cy="706438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396" name="LOG"/>
          <p:cNvSpPr txBox="1"/>
          <p:nvPr/>
        </p:nvSpPr>
        <p:spPr>
          <a:xfrm>
            <a:off x="1549400" y="2036762"/>
            <a:ext cx="7452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</a:defRPr>
            </a:lvl1pPr>
          </a:lstStyle>
          <a:p>
            <a:r>
              <a:t>LOG</a:t>
            </a:r>
          </a:p>
        </p:txBody>
      </p:sp>
      <p:sp>
        <p:nvSpPr>
          <p:cNvPr id="397" name="master record…"/>
          <p:cNvSpPr txBox="1"/>
          <p:nvPr/>
        </p:nvSpPr>
        <p:spPr>
          <a:xfrm>
            <a:off x="3435944" y="4856162"/>
            <a:ext cx="2134594" cy="131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r" defTabSz="457200">
              <a:defRPr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master record</a:t>
            </a:r>
          </a:p>
          <a:p>
            <a:pPr algn="r" defTabSz="457200">
              <a:def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LSN of</a:t>
            </a:r>
          </a:p>
          <a:p>
            <a:pPr algn="r" defTabSz="457200">
              <a:def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most recent</a:t>
            </a:r>
          </a:p>
          <a:p>
            <a:pPr algn="r" defTabSz="457200">
              <a:def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checkpoint</a:t>
            </a:r>
          </a:p>
        </p:txBody>
      </p:sp>
      <p:sp>
        <p:nvSpPr>
          <p:cNvPr id="398" name="Line"/>
          <p:cNvSpPr/>
          <p:nvPr/>
        </p:nvSpPr>
        <p:spPr>
          <a:xfrm flipH="1">
            <a:off x="3200399" y="1377950"/>
            <a:ext cx="1" cy="49403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Line"/>
          <p:cNvSpPr/>
          <p:nvPr/>
        </p:nvSpPr>
        <p:spPr>
          <a:xfrm flipH="1">
            <a:off x="5867399" y="1377950"/>
            <a:ext cx="1" cy="49403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402" name="Crash Recovery: Big Picture"/>
          <p:cNvSpPr txBox="1">
            <a:spLocks noGrp="1"/>
          </p:cNvSpPr>
          <p:nvPr>
            <p:ph type="title" idx="4294967295"/>
          </p:nvPr>
        </p:nvSpPr>
        <p:spPr>
          <a:xfrm>
            <a:off x="777875" y="269875"/>
            <a:ext cx="7543800" cy="815975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Crash Recovery: Big Picture</a:t>
            </a:r>
          </a:p>
        </p:txBody>
      </p:sp>
      <p:sp>
        <p:nvSpPr>
          <p:cNvPr id="403" name="Start from a checkpoint (found via master record).…"/>
          <p:cNvSpPr txBox="1"/>
          <p:nvPr/>
        </p:nvSpPr>
        <p:spPr>
          <a:xfrm>
            <a:off x="3779837" y="1066800"/>
            <a:ext cx="5165725" cy="479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 marL="280736" indent="-280736" defTabSz="457200">
              <a:spcBef>
                <a:spcPts val="600"/>
              </a:spcBef>
              <a:buSzPct val="1000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Start from </a:t>
            </a:r>
            <a:r>
              <a:rPr lang="en-US" sz="2400" dirty="0"/>
              <a:t>the most recent</a:t>
            </a:r>
            <a:r>
              <a:rPr sz="2400" dirty="0"/>
              <a:t> </a:t>
            </a:r>
            <a:r>
              <a:rPr sz="2400" dirty="0">
                <a:solidFill>
                  <a:schemeClr val="accent2"/>
                </a:solidFill>
              </a:rPr>
              <a:t>checkpoint</a:t>
            </a:r>
            <a:r>
              <a:rPr sz="2400" dirty="0"/>
              <a:t> (found via </a:t>
            </a:r>
            <a:r>
              <a:rPr sz="2400" dirty="0">
                <a:solidFill>
                  <a:schemeClr val="accent2"/>
                </a:solidFill>
              </a:rPr>
              <a:t>master</a:t>
            </a:r>
            <a:r>
              <a:rPr sz="2400" dirty="0"/>
              <a:t> record).</a:t>
            </a:r>
          </a:p>
          <a:p>
            <a:pPr marL="280736" indent="-280736" defTabSz="457200">
              <a:spcBef>
                <a:spcPts val="600"/>
              </a:spcBef>
              <a:buSzPct val="1000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Three phases.  Need to:</a:t>
            </a:r>
          </a:p>
          <a:p>
            <a:pPr marL="285750" lvl="1" indent="171450" defTabSz="457200">
              <a:spcBef>
                <a:spcPts val="500"/>
              </a:spcBef>
              <a:defRPr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1. Analysis</a:t>
            </a:r>
            <a:r>
              <a:rPr sz="2000" b="0" dirty="0"/>
              <a:t> </a:t>
            </a:r>
            <a:r>
              <a:rPr sz="2000" b="0" dirty="0">
                <a:solidFill>
                  <a:srgbClr val="000000"/>
                </a:solidFill>
              </a:rPr>
              <a:t>- update structures:</a:t>
            </a:r>
          </a:p>
          <a:p>
            <a:pPr marL="1143000" lvl="2" indent="-2286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Trans</a:t>
            </a:r>
            <a:r>
              <a:rPr lang="en-US" sz="2000" dirty="0"/>
              <a:t>action</a:t>
            </a:r>
            <a:r>
              <a:rPr sz="2000" dirty="0"/>
              <a:t> Table</a:t>
            </a:r>
            <a:r>
              <a:rPr sz="2000" dirty="0">
                <a:solidFill>
                  <a:srgbClr val="000000"/>
                </a:solidFill>
              </a:rPr>
              <a:t>: which </a:t>
            </a:r>
            <a:r>
              <a:rPr sz="2000" dirty="0" err="1">
                <a:solidFill>
                  <a:srgbClr val="000000"/>
                </a:solidFill>
              </a:rPr>
              <a:t>Xacts</a:t>
            </a:r>
            <a:r>
              <a:rPr sz="2000" dirty="0">
                <a:solidFill>
                  <a:srgbClr val="000000"/>
                </a:solidFill>
              </a:rPr>
              <a:t> were active at time of crash.</a:t>
            </a:r>
          </a:p>
          <a:p>
            <a:pPr marL="1143000" lvl="2" indent="-2286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Dirty Page Table</a:t>
            </a:r>
            <a:r>
              <a:rPr sz="2000" dirty="0">
                <a:solidFill>
                  <a:srgbClr val="000000"/>
                </a:solidFill>
              </a:rPr>
              <a:t>: which pages </a:t>
            </a:r>
            <a:r>
              <a:rPr sz="2000" i="1" dirty="0">
                <a:solidFill>
                  <a:srgbClr val="000000"/>
                </a:solidFill>
              </a:rPr>
              <a:t>might</a:t>
            </a:r>
            <a:r>
              <a:rPr sz="2000" dirty="0">
                <a:solidFill>
                  <a:srgbClr val="000000"/>
                </a:solidFill>
              </a:rPr>
              <a:t> have been dirty in the buffer pool at time of crash.</a:t>
            </a:r>
          </a:p>
          <a:p>
            <a:pPr marL="285750" lvl="1" indent="171450" defTabSz="457200">
              <a:spcBef>
                <a:spcPts val="500"/>
              </a:spcBef>
              <a:defRPr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2. REDO</a:t>
            </a:r>
            <a:r>
              <a:rPr sz="2000" b="0" dirty="0">
                <a:solidFill>
                  <a:srgbClr val="000000"/>
                </a:solidFill>
              </a:rPr>
              <a:t> </a:t>
            </a:r>
            <a:r>
              <a:rPr sz="2000" i="1" dirty="0">
                <a:solidFill>
                  <a:srgbClr val="000000"/>
                </a:solidFill>
              </a:rPr>
              <a:t>all</a:t>
            </a:r>
            <a:r>
              <a:rPr sz="2000" b="0" dirty="0">
                <a:solidFill>
                  <a:srgbClr val="000000"/>
                </a:solidFill>
              </a:rPr>
              <a:t> actions</a:t>
            </a:r>
            <a:r>
              <a:rPr lang="en-US" sz="2000" b="0" dirty="0">
                <a:solidFill>
                  <a:srgbClr val="000000"/>
                </a:solidFill>
              </a:rPr>
              <a:t> – update all table</a:t>
            </a:r>
            <a:r>
              <a:rPr sz="2000" b="0" dirty="0">
                <a:solidFill>
                  <a:srgbClr val="000000"/>
                </a:solidFill>
              </a:rPr>
              <a:t>.</a:t>
            </a:r>
          </a:p>
          <a:p>
            <a:pPr marL="228600" lvl="2" indent="6858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(repeat history)</a:t>
            </a:r>
          </a:p>
          <a:p>
            <a:pPr marL="285750" lvl="1" indent="171450" defTabSz="457200">
              <a:spcBef>
                <a:spcPts val="500"/>
              </a:spcBef>
              <a:defRPr sz="2400" b="1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3. UNDO</a:t>
            </a:r>
            <a:r>
              <a:rPr sz="2000" b="0" dirty="0">
                <a:solidFill>
                  <a:srgbClr val="000000"/>
                </a:solidFill>
              </a:rPr>
              <a:t> effects of failed </a:t>
            </a:r>
            <a:r>
              <a:rPr sz="2000" b="0" dirty="0" err="1">
                <a:solidFill>
                  <a:srgbClr val="000000"/>
                </a:solidFill>
              </a:rPr>
              <a:t>Xacts</a:t>
            </a:r>
            <a:r>
              <a:rPr sz="2000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04" name="Line"/>
          <p:cNvSpPr/>
          <p:nvPr/>
        </p:nvSpPr>
        <p:spPr>
          <a:xfrm flipH="1">
            <a:off x="2057399" y="1778000"/>
            <a:ext cx="1" cy="4140200"/>
          </a:xfrm>
          <a:prstGeom prst="line">
            <a:avLst/>
          </a:prstGeom>
          <a:ln w="50800">
            <a:solidFill>
              <a:srgbClr val="CC33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5" name="Oldest log rec. of Xact active at crash"/>
          <p:cNvSpPr txBox="1"/>
          <p:nvPr/>
        </p:nvSpPr>
        <p:spPr>
          <a:xfrm>
            <a:off x="344488" y="1731962"/>
            <a:ext cx="159226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>
            <a:lvl1pPr defTabSz="457200">
              <a:defRPr sz="1800" b="1"/>
            </a:lvl1pPr>
          </a:lstStyle>
          <a:p>
            <a:r>
              <a:t>Oldest log rec. of Xact active at crash</a:t>
            </a:r>
          </a:p>
        </p:txBody>
      </p:sp>
      <p:sp>
        <p:nvSpPr>
          <p:cNvPr id="406" name="Smallest recLSN in dirty page table after Analysis"/>
          <p:cNvSpPr txBox="1"/>
          <p:nvPr/>
        </p:nvSpPr>
        <p:spPr>
          <a:xfrm>
            <a:off x="342900" y="2951162"/>
            <a:ext cx="159226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>
            <a:lvl1pPr defTabSz="457200">
              <a:defRPr sz="1800" b="1"/>
            </a:lvl1pPr>
          </a:lstStyle>
          <a:p>
            <a:r>
              <a:t>Smallest recLSN in dirty page table after Analysis</a:t>
            </a:r>
          </a:p>
        </p:txBody>
      </p:sp>
      <p:sp>
        <p:nvSpPr>
          <p:cNvPr id="407" name="Last chkpt"/>
          <p:cNvSpPr txBox="1"/>
          <p:nvPr/>
        </p:nvSpPr>
        <p:spPr>
          <a:xfrm>
            <a:off x="341313" y="5084762"/>
            <a:ext cx="159226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>
            <a:lvl1pPr defTabSz="457200">
              <a:defRPr sz="1800" b="1"/>
            </a:lvl1pPr>
          </a:lstStyle>
          <a:p>
            <a:r>
              <a:t>Last chkpt</a:t>
            </a:r>
          </a:p>
        </p:txBody>
      </p:sp>
      <p:sp>
        <p:nvSpPr>
          <p:cNvPr id="408" name="CRASH"/>
          <p:cNvSpPr txBox="1"/>
          <p:nvPr/>
        </p:nvSpPr>
        <p:spPr>
          <a:xfrm>
            <a:off x="417512" y="5770562"/>
            <a:ext cx="159226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>
            <a:lvl1pPr defTabSz="457200">
              <a:defRPr sz="1800" b="1"/>
            </a:lvl1pPr>
          </a:lstStyle>
          <a:p>
            <a:r>
              <a:t>CRASH</a:t>
            </a:r>
          </a:p>
        </p:txBody>
      </p:sp>
      <p:sp>
        <p:nvSpPr>
          <p:cNvPr id="409" name="Line"/>
          <p:cNvSpPr/>
          <p:nvPr/>
        </p:nvSpPr>
        <p:spPr>
          <a:xfrm>
            <a:off x="1917700" y="2286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0" name="Line"/>
          <p:cNvSpPr/>
          <p:nvPr/>
        </p:nvSpPr>
        <p:spPr>
          <a:xfrm>
            <a:off x="1917700" y="36576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1" name="Line"/>
          <p:cNvSpPr/>
          <p:nvPr/>
        </p:nvSpPr>
        <p:spPr>
          <a:xfrm>
            <a:off x="1917700" y="52578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2" name="Line"/>
          <p:cNvSpPr/>
          <p:nvPr/>
        </p:nvSpPr>
        <p:spPr>
          <a:xfrm>
            <a:off x="1917700" y="60198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15" name="Group"/>
          <p:cNvGrpSpPr/>
          <p:nvPr/>
        </p:nvGrpSpPr>
        <p:grpSpPr>
          <a:xfrm>
            <a:off x="2309813" y="5283200"/>
            <a:ext cx="304900" cy="1325563"/>
            <a:chOff x="0" y="0"/>
            <a:chExt cx="304899" cy="1325562"/>
          </a:xfrm>
        </p:grpSpPr>
        <p:sp>
          <p:nvSpPr>
            <p:cNvPr id="413" name="Line"/>
            <p:cNvSpPr/>
            <p:nvPr/>
          </p:nvSpPr>
          <p:spPr>
            <a:xfrm flipH="1">
              <a:off x="128586" y="0"/>
              <a:ext cx="1" cy="711200"/>
            </a:xfrm>
            <a:prstGeom prst="line">
              <a:avLst/>
            </a:prstGeom>
            <a:noFill/>
            <a:ln w="50800" cap="flat">
              <a:solidFill>
                <a:srgbClr val="0000FF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4" name="A"/>
            <p:cNvSpPr txBox="1"/>
            <p:nvPr/>
          </p:nvSpPr>
          <p:spPr>
            <a:xfrm>
              <a:off x="0" y="868362"/>
              <a:ext cx="304900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>
                  <a:solidFill>
                    <a:srgbClr val="0000FF"/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2767013" y="3683000"/>
            <a:ext cx="321717" cy="2927350"/>
            <a:chOff x="0" y="0"/>
            <a:chExt cx="321716" cy="2927350"/>
          </a:xfrm>
        </p:grpSpPr>
        <p:sp>
          <p:nvSpPr>
            <p:cNvPr id="416" name="Line"/>
            <p:cNvSpPr/>
            <p:nvPr/>
          </p:nvSpPr>
          <p:spPr>
            <a:xfrm flipH="1">
              <a:off x="128587" y="0"/>
              <a:ext cx="1" cy="2311400"/>
            </a:xfrm>
            <a:prstGeom prst="line">
              <a:avLst/>
            </a:prstGeom>
            <a:noFill/>
            <a:ln w="50800" cap="flat">
              <a:solidFill>
                <a:schemeClr val="accent2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7" name="R"/>
            <p:cNvSpPr txBox="1"/>
            <p:nvPr/>
          </p:nvSpPr>
          <p:spPr>
            <a:xfrm>
              <a:off x="0" y="2470150"/>
              <a:ext cx="321717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>
                  <a:solidFill>
                    <a:schemeClr val="accent2"/>
                  </a:solidFill>
                </a:defRPr>
              </a:lvl1pPr>
            </a:lstStyle>
            <a:p>
              <a:r>
                <a:t>R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3224213" y="2311400"/>
            <a:ext cx="321717" cy="4298950"/>
            <a:chOff x="0" y="0"/>
            <a:chExt cx="321716" cy="4298950"/>
          </a:xfrm>
        </p:grpSpPr>
        <p:sp>
          <p:nvSpPr>
            <p:cNvPr id="419" name="Line"/>
            <p:cNvSpPr/>
            <p:nvPr/>
          </p:nvSpPr>
          <p:spPr>
            <a:xfrm flipH="1">
              <a:off x="128587" y="0"/>
              <a:ext cx="1" cy="3683000"/>
            </a:xfrm>
            <a:prstGeom prst="line">
              <a:avLst/>
            </a:prstGeom>
            <a:noFill/>
            <a:ln w="50800" cap="flat">
              <a:solidFill>
                <a:srgbClr val="0099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0" name="U"/>
            <p:cNvSpPr txBox="1"/>
            <p:nvPr/>
          </p:nvSpPr>
          <p:spPr>
            <a:xfrm>
              <a:off x="0" y="3841750"/>
              <a:ext cx="321717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>
                  <a:solidFill>
                    <a:srgbClr val="009900"/>
                  </a:solidFill>
                </a:defRPr>
              </a:lvl1pPr>
            </a:lstStyle>
            <a:p>
              <a:r>
                <a:t>U</a:t>
              </a:r>
            </a:p>
          </p:txBody>
        </p:sp>
      </p:grpSp>
      <p:sp>
        <p:nvSpPr>
          <p:cNvPr id="422" name="Oval"/>
          <p:cNvSpPr/>
          <p:nvPr/>
        </p:nvSpPr>
        <p:spPr>
          <a:xfrm>
            <a:off x="76200" y="4953000"/>
            <a:ext cx="1676400" cy="609600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C833AB-9530-2D4C-813B-C6FB39F27189}"/>
              </a:ext>
            </a:extLst>
          </p:cNvPr>
          <p:cNvSpPr/>
          <p:nvPr/>
        </p:nvSpPr>
        <p:spPr>
          <a:xfrm>
            <a:off x="5440362" y="5816212"/>
            <a:ext cx="264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Redo if it’s CLR, else do nothing.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Undo is in the reverse order of redo.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DA017-771A-B14D-945F-87B3B4766561}"/>
              </a:ext>
            </a:extLst>
          </p:cNvPr>
          <p:cNvSpPr/>
          <p:nvPr/>
        </p:nvSpPr>
        <p:spPr>
          <a:xfrm>
            <a:off x="2304808" y="2693253"/>
            <a:ext cx="1168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Notice the direction of these 3 arrows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2" build="p" bldLvl="5" animBg="1" advAuto="0"/>
      <p:bldP spid="415" grpId="3" animBg="1" advAuto="0"/>
      <p:bldP spid="418" grpId="4" animBg="1" advAuto="0"/>
      <p:bldP spid="421" grpId="5" animBg="1" advAuto="0"/>
      <p:bldP spid="422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425" name="Recovery: The Analysis Phase"/>
          <p:cNvSpPr txBox="1">
            <a:spLocks noGrp="1"/>
          </p:cNvSpPr>
          <p:nvPr>
            <p:ph type="title" idx="4294967295"/>
          </p:nvPr>
        </p:nvSpPr>
        <p:spPr>
          <a:xfrm>
            <a:off x="990600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Recovery: The Analysis Phase</a:t>
            </a:r>
          </a:p>
        </p:txBody>
      </p:sp>
      <p:sp>
        <p:nvSpPr>
          <p:cNvPr id="426" name="Re-establish knowledge of state at checkpoint.…"/>
          <p:cNvSpPr txBox="1">
            <a:spLocks noGrp="1"/>
          </p:cNvSpPr>
          <p:nvPr>
            <p:ph type="body" idx="4294967295"/>
          </p:nvPr>
        </p:nvSpPr>
        <p:spPr>
          <a:xfrm>
            <a:off x="304800" y="1336675"/>
            <a:ext cx="8839200" cy="41148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Re-establish knowledge of state at checkpoint.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via </a:t>
            </a:r>
            <a:r>
              <a:rPr>
                <a:solidFill>
                  <a:schemeClr val="accent2"/>
                </a:solidFill>
              </a:rPr>
              <a:t>transaction table and dirty page table</a:t>
            </a:r>
            <a:r>
              <a:t> stored in the checkpoint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Scan log forward from checkpoint.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End</a:t>
            </a:r>
            <a:r>
              <a:rPr>
                <a:solidFill>
                  <a:srgbClr val="000000"/>
                </a:solidFill>
              </a:rPr>
              <a:t> record: Remove Xact from Xact table.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All</a:t>
            </a:r>
            <a:r>
              <a:rPr>
                <a:solidFill>
                  <a:schemeClr val="accent2"/>
                </a:solidFill>
              </a:rPr>
              <a:t> Other records: </a:t>
            </a:r>
            <a:r>
              <a:t>Add Xact to Xact table, set </a:t>
            </a:r>
            <a:r>
              <a:rPr>
                <a:solidFill>
                  <a:schemeClr val="accent2"/>
                </a:solidFill>
              </a:rPr>
              <a:t>lastLSN=LSN</a:t>
            </a:r>
            <a:r>
              <a:t>, change Xact status on </a:t>
            </a:r>
            <a:r>
              <a:rPr>
                <a:solidFill>
                  <a:schemeClr val="accent2"/>
                </a:solidFill>
              </a:rPr>
              <a:t>commit/abort.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also, for </a:t>
            </a:r>
            <a:r>
              <a:rPr>
                <a:solidFill>
                  <a:schemeClr val="accent2"/>
                </a:solidFill>
              </a:rPr>
              <a:t>Update</a:t>
            </a:r>
            <a:r>
              <a:t> records: If page P not in Dirty Page Table</a:t>
            </a:r>
            <a:r>
              <a:rPr sz="2000"/>
              <a:t>, Add P to DPT, set its </a:t>
            </a:r>
            <a:r>
              <a:rPr sz="2000">
                <a:solidFill>
                  <a:schemeClr val="accent2"/>
                </a:solidFill>
              </a:rPr>
              <a:t>recLSN=LSN.</a:t>
            </a:r>
            <a:endParaRPr>
              <a:solidFill>
                <a:schemeClr val="accent2"/>
              </a:solidFill>
            </a:endParaRPr>
          </a:p>
          <a:p>
            <a:pPr marL="240631" indent="-240631">
              <a:spcBef>
                <a:spcPts val="1000"/>
              </a:spcBef>
              <a:buClrTx/>
              <a:buSzPct val="100000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At end of Analysis…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transaction table says which xacts were active at time of crash.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DPT says which dirty pages </a:t>
            </a:r>
            <a:r>
              <a:rPr u="sng">
                <a:solidFill>
                  <a:srgbClr val="438E00"/>
                </a:solidFill>
              </a:rPr>
              <a:t>might not</a:t>
            </a:r>
            <a:r>
              <a:t> have made it to disk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1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429" name="Phase 2: The REDO Phase"/>
          <p:cNvSpPr txBox="1">
            <a:spLocks noGrp="1"/>
          </p:cNvSpPr>
          <p:nvPr>
            <p:ph type="title" idx="4294967295"/>
          </p:nvPr>
        </p:nvSpPr>
        <p:spPr>
          <a:xfrm>
            <a:off x="719137" y="0"/>
            <a:ext cx="7772401" cy="777875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Phase 2: The REDO Phase</a:t>
            </a:r>
          </a:p>
        </p:txBody>
      </p:sp>
      <p:sp>
        <p:nvSpPr>
          <p:cNvPr id="430" name="We repeat History to reconstruct state at crash:…"/>
          <p:cNvSpPr txBox="1">
            <a:spLocks noGrp="1"/>
          </p:cNvSpPr>
          <p:nvPr>
            <p:ph type="body" idx="4294967295"/>
          </p:nvPr>
        </p:nvSpPr>
        <p:spPr>
          <a:xfrm>
            <a:off x="361950" y="1241425"/>
            <a:ext cx="8534400" cy="40767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We</a:t>
            </a:r>
            <a:r>
              <a:rPr>
                <a:solidFill>
                  <a:schemeClr val="accent2"/>
                </a:solidFill>
              </a:rPr>
              <a:t> repeat History</a:t>
            </a:r>
            <a:r>
              <a:t> to reconstruct state at crash: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Reapply </a:t>
            </a:r>
            <a:r>
              <a:rPr>
                <a:solidFill>
                  <a:schemeClr val="accent2"/>
                </a:solidFill>
              </a:rPr>
              <a:t>all </a:t>
            </a:r>
            <a:r>
              <a:t>updates (even of aborted Xacts!), redo CLRs.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Scan forward from log rec containing smallest </a:t>
            </a:r>
            <a:r>
              <a:rPr>
                <a:solidFill>
                  <a:schemeClr val="accent2"/>
                </a:solidFill>
              </a:rPr>
              <a:t>recLSN</a:t>
            </a:r>
            <a:r>
              <a:t> in DPT.    </a:t>
            </a:r>
          </a:p>
          <a:p>
            <a:pPr>
              <a:buClrTx/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Q: why start here?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For each update log record or CLR  with a given </a:t>
            </a:r>
            <a:r>
              <a:rPr>
                <a:solidFill>
                  <a:schemeClr val="accent2"/>
                </a:solidFill>
              </a:rPr>
              <a:t>LSN</a:t>
            </a:r>
            <a:r>
              <a:t>, REDO the action </a:t>
            </a:r>
            <a:r>
              <a:rPr u="sng"/>
              <a:t>unless</a:t>
            </a:r>
            <a:r>
              <a:t>:  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Affected page is not in the Dirty Page Table, or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Affected page is in D.P.T., but has </a:t>
            </a:r>
            <a:r>
              <a:rPr>
                <a:solidFill>
                  <a:schemeClr val="accent2"/>
                </a:solidFill>
              </a:rPr>
              <a:t>recLSN &gt; LSN, </a:t>
            </a:r>
            <a:r>
              <a:t>or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pageLSN</a:t>
            </a:r>
            <a:r>
              <a:rPr>
                <a:solidFill>
                  <a:srgbClr val="000000"/>
                </a:solidFill>
              </a:rPr>
              <a:t> (in DB)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t>LSN. </a:t>
            </a:r>
            <a:r>
              <a:rPr>
                <a:solidFill>
                  <a:srgbClr val="000000"/>
                </a:solidFill>
              </a:rPr>
              <a:t>(this last case requires I/O)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To </a:t>
            </a:r>
            <a:r>
              <a:rPr>
                <a:solidFill>
                  <a:schemeClr val="accent2"/>
                </a:solidFill>
              </a:rPr>
              <a:t>REDO</a:t>
            </a:r>
            <a:r>
              <a:t> an action: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Reapply logged action.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Set </a:t>
            </a:r>
            <a:r>
              <a:rPr>
                <a:solidFill>
                  <a:schemeClr val="accent2"/>
                </a:solidFill>
              </a:rPr>
              <a:t>pageLSN</a:t>
            </a:r>
            <a:r>
              <a:t> to </a:t>
            </a:r>
            <a:r>
              <a:rPr>
                <a:solidFill>
                  <a:schemeClr val="accent2"/>
                </a:solidFill>
              </a:rPr>
              <a:t>LSN</a:t>
            </a:r>
            <a:r>
              <a:t>.  No additional logging, no forcing!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01C23-2B5D-0941-9A47-6F2BE89EF284}"/>
              </a:ext>
            </a:extLst>
          </p:cNvPr>
          <p:cNvSpPr/>
          <p:nvPr/>
        </p:nvSpPr>
        <p:spPr>
          <a:xfrm>
            <a:off x="892345" y="5318125"/>
            <a:ext cx="7654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If a transaction is done after the redo phase, write the transaction end and remove it from the transaction table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1" build="p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33" name="Phase 3: The UNDO Phase"/>
          <p:cNvSpPr txBox="1">
            <a:spLocks noGrp="1"/>
          </p:cNvSpPr>
          <p:nvPr>
            <p:ph type="title" idx="4294967295"/>
          </p:nvPr>
        </p:nvSpPr>
        <p:spPr>
          <a:xfrm>
            <a:off x="874712" y="250824"/>
            <a:ext cx="7772401" cy="677864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Phase 3: The UNDO Phase</a:t>
            </a:r>
          </a:p>
        </p:txBody>
      </p:sp>
      <p:sp>
        <p:nvSpPr>
          <p:cNvPr id="434" name="ToUndo={lastLSNs of all Xacts in the Trans Table}…"/>
          <p:cNvSpPr txBox="1">
            <a:spLocks noGrp="1"/>
          </p:cNvSpPr>
          <p:nvPr>
            <p:ph type="body" idx="4294967295"/>
          </p:nvPr>
        </p:nvSpPr>
        <p:spPr>
          <a:xfrm>
            <a:off x="457200" y="1752600"/>
            <a:ext cx="8305800" cy="4386263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buSzTx/>
              <a:buFont typeface="Monotype Sorts"/>
              <a:buNone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ToUndo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/>
              <a:t>{</a:t>
            </a:r>
            <a:r>
              <a:rPr dirty="0" err="1"/>
              <a:t>lastLSNs</a:t>
            </a:r>
            <a:r>
              <a:rPr dirty="0"/>
              <a:t> of all </a:t>
            </a:r>
            <a:r>
              <a:rPr dirty="0" err="1"/>
              <a:t>Xacts</a:t>
            </a:r>
            <a:r>
              <a:rPr dirty="0"/>
              <a:t> in the Trans Table}</a:t>
            </a:r>
          </a:p>
          <a:p>
            <a:pPr>
              <a:buSzTx/>
              <a:buFont typeface="Monotype Sorts"/>
              <a:buNone/>
              <a:defRPr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Repeat: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Choose (and remove) largest LSN among </a:t>
            </a:r>
            <a:r>
              <a:rPr dirty="0" err="1"/>
              <a:t>ToUndo</a:t>
            </a:r>
            <a:r>
              <a:rPr dirty="0"/>
              <a:t>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If this LSN is a </a:t>
            </a:r>
            <a:r>
              <a:rPr dirty="0">
                <a:solidFill>
                  <a:schemeClr val="accent2"/>
                </a:solidFill>
              </a:rPr>
              <a:t>CLR</a:t>
            </a:r>
            <a:r>
              <a:rPr dirty="0"/>
              <a:t> and </a:t>
            </a:r>
            <a:r>
              <a:rPr dirty="0" err="1">
                <a:solidFill>
                  <a:schemeClr val="accent2"/>
                </a:solidFill>
              </a:rPr>
              <a:t>undonextLSN</a:t>
            </a:r>
            <a:r>
              <a:rPr dirty="0">
                <a:solidFill>
                  <a:schemeClr val="accent2"/>
                </a:solidFill>
              </a:rPr>
              <a:t>==NULL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Write an </a:t>
            </a:r>
            <a:r>
              <a:rPr dirty="0">
                <a:solidFill>
                  <a:schemeClr val="accent2"/>
                </a:solidFill>
              </a:rPr>
              <a:t>End</a:t>
            </a:r>
            <a:r>
              <a:rPr dirty="0"/>
              <a:t> record to the log for this Xact.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If this LSN is a </a:t>
            </a:r>
            <a:r>
              <a:rPr dirty="0">
                <a:solidFill>
                  <a:schemeClr val="accent2"/>
                </a:solidFill>
              </a:rPr>
              <a:t>CLR</a:t>
            </a:r>
            <a:r>
              <a:rPr dirty="0"/>
              <a:t>, and </a:t>
            </a:r>
            <a:r>
              <a:rPr dirty="0" err="1">
                <a:solidFill>
                  <a:schemeClr val="accent2"/>
                </a:solidFill>
              </a:rPr>
              <a:t>undonextLSN</a:t>
            </a:r>
            <a:r>
              <a:rPr dirty="0">
                <a:solidFill>
                  <a:schemeClr val="accent2"/>
                </a:solidFill>
              </a:rPr>
              <a:t> != NULL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Add </a:t>
            </a:r>
            <a:r>
              <a:rPr dirty="0" err="1">
                <a:solidFill>
                  <a:schemeClr val="accent2"/>
                </a:solidFill>
              </a:rPr>
              <a:t>undonextLSN</a:t>
            </a:r>
            <a:r>
              <a:rPr dirty="0"/>
              <a:t> to </a:t>
            </a:r>
            <a:r>
              <a:rPr dirty="0" err="1">
                <a:solidFill>
                  <a:schemeClr val="accent2"/>
                </a:solidFill>
              </a:rPr>
              <a:t>ToUndo</a:t>
            </a:r>
            <a:r>
              <a:rPr dirty="0">
                <a:solidFill>
                  <a:schemeClr val="accent2"/>
                </a:solidFill>
              </a:rPr>
              <a:t> 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(note we don’t do any updates to data pages to UNDO CLRs. Why?)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Else this LSN is an </a:t>
            </a:r>
            <a:r>
              <a:rPr dirty="0">
                <a:solidFill>
                  <a:schemeClr val="accent2"/>
                </a:solidFill>
              </a:rPr>
              <a:t>update</a:t>
            </a:r>
            <a:r>
              <a:rPr dirty="0"/>
              <a:t>.  Undo the update, write a CLR, add </a:t>
            </a:r>
            <a:r>
              <a:rPr dirty="0" err="1">
                <a:solidFill>
                  <a:schemeClr val="accent2"/>
                </a:solidFill>
              </a:rPr>
              <a:t>prevLSN</a:t>
            </a:r>
            <a:r>
              <a:rPr dirty="0"/>
              <a:t> to </a:t>
            </a:r>
            <a:r>
              <a:rPr dirty="0" err="1">
                <a:solidFill>
                  <a:schemeClr val="accent2"/>
                </a:solidFill>
              </a:rPr>
              <a:t>ToUndo</a:t>
            </a:r>
            <a:r>
              <a:rPr dirty="0"/>
              <a:t>.</a:t>
            </a:r>
          </a:p>
          <a:p>
            <a:pPr>
              <a:buSzTx/>
              <a:buFont typeface="Monotype Sorts"/>
              <a:buNone/>
              <a:defRPr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Until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ToUndo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is empty</a:t>
            </a:r>
            <a:r>
              <a:rPr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98364-B6EE-B54D-972D-F6698EC6E674}"/>
              </a:ext>
            </a:extLst>
          </p:cNvPr>
          <p:cNvSpPr/>
          <p:nvPr/>
        </p:nvSpPr>
        <p:spPr>
          <a:xfrm>
            <a:off x="6202899" y="2614246"/>
            <a:ext cx="2444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And remove this transaction from the transaction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B9EE3-7619-DB47-ACDA-553BBD15B818}"/>
              </a:ext>
            </a:extLst>
          </p:cNvPr>
          <p:cNvSpPr/>
          <p:nvPr/>
        </p:nvSpPr>
        <p:spPr>
          <a:xfrm>
            <a:off x="5851207" y="3761323"/>
            <a:ext cx="2268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Remove it from the </a:t>
            </a:r>
            <a:r>
              <a:rPr lang="en-US" sz="1200" dirty="0" err="1">
                <a:solidFill>
                  <a:srgbClr val="00B050"/>
                </a:solidFill>
              </a:rPr>
              <a:t>toundo</a:t>
            </a:r>
            <a:r>
              <a:rPr lang="en-US" sz="1200" dirty="0">
                <a:solidFill>
                  <a:srgbClr val="00B050"/>
                </a:solidFill>
              </a:rPr>
              <a:t> list.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1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437" name="Example of Recovery – (up to crash)"/>
          <p:cNvSpPr txBox="1">
            <a:spLocks noGrp="1"/>
          </p:cNvSpPr>
          <p:nvPr>
            <p:ph type="title" idx="4294967295"/>
          </p:nvPr>
        </p:nvSpPr>
        <p:spPr>
          <a:xfrm>
            <a:off x="1066800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Example of Recovery – (up to crash)</a:t>
            </a:r>
          </a:p>
        </p:txBody>
      </p:sp>
      <p:sp>
        <p:nvSpPr>
          <p:cNvPr id="438" name="begin_checkpoint…"/>
          <p:cNvSpPr txBox="1"/>
          <p:nvPr/>
        </p:nvSpPr>
        <p:spPr>
          <a:xfrm>
            <a:off x="4237037" y="2057400"/>
            <a:ext cx="4632325" cy="395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begin_checkpoint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end_checkpoint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update: T1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1"/>
                </a:solidFill>
              </a:defRPr>
            </a:pPr>
            <a:r>
              <a:t>update T2 writes P3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T1 abort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CLR: Undo T1 LSN 10, UndoNxt=Null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T3 writes P1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1"/>
                </a:solidFill>
              </a:defRPr>
            </a:pPr>
            <a:r>
              <a:t>update: T2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</p:txBody>
      </p:sp>
      <p:sp>
        <p:nvSpPr>
          <p:cNvPr id="439" name="Line"/>
          <p:cNvSpPr/>
          <p:nvPr/>
        </p:nvSpPr>
        <p:spPr>
          <a:xfrm flipH="1">
            <a:off x="4038600" y="1854200"/>
            <a:ext cx="1" cy="4064000"/>
          </a:xfrm>
          <a:prstGeom prst="line">
            <a:avLst/>
          </a:prstGeom>
          <a:ln w="50800">
            <a:solidFill>
              <a:srgbClr val="CC33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0" name="Line"/>
          <p:cNvSpPr/>
          <p:nvPr/>
        </p:nvSpPr>
        <p:spPr>
          <a:xfrm>
            <a:off x="3898900" y="5486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1" name="Line"/>
          <p:cNvSpPr/>
          <p:nvPr/>
        </p:nvSpPr>
        <p:spPr>
          <a:xfrm>
            <a:off x="3898900" y="5105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2" name="Line"/>
          <p:cNvSpPr/>
          <p:nvPr/>
        </p:nvSpPr>
        <p:spPr>
          <a:xfrm>
            <a:off x="3898900" y="4724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3" name="Line"/>
          <p:cNvSpPr/>
          <p:nvPr/>
        </p:nvSpPr>
        <p:spPr>
          <a:xfrm>
            <a:off x="3898900" y="4343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4" name="Line"/>
          <p:cNvSpPr/>
          <p:nvPr/>
        </p:nvSpPr>
        <p:spPr>
          <a:xfrm>
            <a:off x="3898900" y="3962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5" name="Line"/>
          <p:cNvSpPr/>
          <p:nvPr/>
        </p:nvSpPr>
        <p:spPr>
          <a:xfrm>
            <a:off x="3898900" y="3505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Line"/>
          <p:cNvSpPr/>
          <p:nvPr/>
        </p:nvSpPr>
        <p:spPr>
          <a:xfrm>
            <a:off x="3898900" y="2362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7" name="LSN         LOG"/>
          <p:cNvSpPr txBox="1"/>
          <p:nvPr/>
        </p:nvSpPr>
        <p:spPr>
          <a:xfrm>
            <a:off x="3148013" y="1503362"/>
            <a:ext cx="21003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 u="sng"/>
            </a:lvl1pPr>
          </a:lstStyle>
          <a:p>
            <a:r>
              <a:t>LSN         LOG</a:t>
            </a:r>
          </a:p>
        </p:txBody>
      </p:sp>
      <p:sp>
        <p:nvSpPr>
          <p:cNvPr id="448" name="00…"/>
          <p:cNvSpPr txBox="1"/>
          <p:nvPr/>
        </p:nvSpPr>
        <p:spPr>
          <a:xfrm>
            <a:off x="3148013" y="2089150"/>
            <a:ext cx="736973" cy="3563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     00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05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60</a:t>
            </a:r>
          </a:p>
        </p:txBody>
      </p:sp>
      <p:grpSp>
        <p:nvGrpSpPr>
          <p:cNvPr id="451" name="Group"/>
          <p:cNvGrpSpPr/>
          <p:nvPr/>
        </p:nvGrpSpPr>
        <p:grpSpPr>
          <a:xfrm>
            <a:off x="3873499" y="5803900"/>
            <a:ext cx="330202" cy="203200"/>
            <a:chOff x="0" y="0"/>
            <a:chExt cx="330200" cy="203200"/>
          </a:xfrm>
        </p:grpSpPr>
        <p:sp>
          <p:nvSpPr>
            <p:cNvPr id="449" name="Line"/>
            <p:cNvSpPr/>
            <p:nvPr/>
          </p:nvSpPr>
          <p:spPr>
            <a:xfrm>
              <a:off x="25400" y="0"/>
              <a:ext cx="279400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0" name="Line"/>
            <p:cNvSpPr/>
            <p:nvPr/>
          </p:nvSpPr>
          <p:spPr>
            <a:xfrm flipH="1">
              <a:off x="-1" y="0"/>
              <a:ext cx="330202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2" name="Xact Table…"/>
          <p:cNvSpPr txBox="1"/>
          <p:nvPr/>
        </p:nvSpPr>
        <p:spPr>
          <a:xfrm>
            <a:off x="595312" y="2978150"/>
            <a:ext cx="1960589" cy="212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Xact Table</a:t>
            </a: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lastLSN</a:t>
            </a: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status</a:t>
            </a: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Dirty Page Table</a:t>
            </a:r>
            <a:endParaRPr>
              <a:solidFill>
                <a:srgbClr val="CC3300"/>
              </a:solidFill>
            </a:endParaRP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recLSN</a:t>
            </a: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flushedLSN</a:t>
            </a:r>
          </a:p>
        </p:txBody>
      </p:sp>
      <p:sp>
        <p:nvSpPr>
          <p:cNvPr id="453" name="Line"/>
          <p:cNvSpPr/>
          <p:nvPr/>
        </p:nvSpPr>
        <p:spPr>
          <a:xfrm flipH="1">
            <a:off x="3047999" y="1377950"/>
            <a:ext cx="1" cy="52451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4" name="ToUndo"/>
          <p:cNvSpPr txBox="1"/>
          <p:nvPr/>
        </p:nvSpPr>
        <p:spPr>
          <a:xfrm>
            <a:off x="557212" y="5237162"/>
            <a:ext cx="11521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chemeClr val="accent2"/>
                </a:solidFill>
              </a:defRPr>
            </a:lvl1pPr>
          </a:lstStyle>
          <a:p>
            <a:r>
              <a:t>ToUndo</a:t>
            </a:r>
          </a:p>
        </p:txBody>
      </p:sp>
      <p:grpSp>
        <p:nvGrpSpPr>
          <p:cNvPr id="479" name="Group"/>
          <p:cNvGrpSpPr/>
          <p:nvPr/>
        </p:nvGrpSpPr>
        <p:grpSpPr>
          <a:xfrm>
            <a:off x="690562" y="1897062"/>
            <a:ext cx="1677988" cy="915988"/>
            <a:chOff x="0" y="0"/>
            <a:chExt cx="1677987" cy="915987"/>
          </a:xfrm>
        </p:grpSpPr>
        <p:sp>
          <p:nvSpPr>
            <p:cNvPr id="455" name="RAM"/>
            <p:cNvSpPr txBox="1"/>
            <p:nvPr/>
          </p:nvSpPr>
          <p:spPr>
            <a:xfrm>
              <a:off x="400050" y="293687"/>
              <a:ext cx="77891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/>
              </a:lvl1pPr>
            </a:lstStyle>
            <a:p>
              <a:r>
                <a:t>RAM</a:t>
              </a:r>
            </a:p>
          </p:txBody>
        </p:sp>
        <p:grpSp>
          <p:nvGrpSpPr>
            <p:cNvPr id="478" name="Group"/>
            <p:cNvGrpSpPr/>
            <p:nvPr/>
          </p:nvGrpSpPr>
          <p:grpSpPr>
            <a:xfrm>
              <a:off x="-1" y="-1"/>
              <a:ext cx="1677989" cy="915989"/>
              <a:chOff x="0" y="0"/>
              <a:chExt cx="1677987" cy="915987"/>
            </a:xfrm>
          </p:grpSpPr>
          <p:sp>
            <p:nvSpPr>
              <p:cNvPr id="456" name="Rectangle"/>
              <p:cNvSpPr/>
              <p:nvPr/>
            </p:nvSpPr>
            <p:spPr>
              <a:xfrm>
                <a:off x="1587" y="79375"/>
                <a:ext cx="1617663" cy="836613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  <a:endParaRPr/>
              </a:p>
            </p:txBody>
          </p:sp>
          <p:sp>
            <p:nvSpPr>
              <p:cNvPr id="457" name="Line"/>
              <p:cNvSpPr/>
              <p:nvPr/>
            </p:nvSpPr>
            <p:spPr>
              <a:xfrm flipV="1">
                <a:off x="-1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58" name="Line"/>
              <p:cNvSpPr/>
              <p:nvPr/>
            </p:nvSpPr>
            <p:spPr>
              <a:xfrm flipV="1">
                <a:off x="90487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59" name="Line"/>
              <p:cNvSpPr/>
              <p:nvPr/>
            </p:nvSpPr>
            <p:spPr>
              <a:xfrm flipH="1">
                <a:off x="169862" y="14287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0" name="Line"/>
              <p:cNvSpPr/>
              <p:nvPr/>
            </p:nvSpPr>
            <p:spPr>
              <a:xfrm flipH="1">
                <a:off x="260350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1" name="Line"/>
              <p:cNvSpPr/>
              <p:nvPr/>
            </p:nvSpPr>
            <p:spPr>
              <a:xfrm flipV="1">
                <a:off x="361949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2" name="Line"/>
              <p:cNvSpPr/>
              <p:nvPr/>
            </p:nvSpPr>
            <p:spPr>
              <a:xfrm flipV="1">
                <a:off x="452437" y="-1"/>
                <a:ext cx="33338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3" name="Line"/>
              <p:cNvSpPr/>
              <p:nvPr/>
            </p:nvSpPr>
            <p:spPr>
              <a:xfrm flipH="1">
                <a:off x="531812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4" name="Line"/>
              <p:cNvSpPr/>
              <p:nvPr/>
            </p:nvSpPr>
            <p:spPr>
              <a:xfrm flipH="1">
                <a:off x="623887" y="14287"/>
                <a:ext cx="57151" cy="523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5" name="Line"/>
              <p:cNvSpPr/>
              <p:nvPr/>
            </p:nvSpPr>
            <p:spPr>
              <a:xfrm flipV="1">
                <a:off x="727074" y="-1"/>
                <a:ext cx="31751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6" name="Line"/>
              <p:cNvSpPr/>
              <p:nvPr/>
            </p:nvSpPr>
            <p:spPr>
              <a:xfrm flipV="1">
                <a:off x="817562" y="-1"/>
                <a:ext cx="31751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7" name="Line"/>
              <p:cNvSpPr/>
              <p:nvPr/>
            </p:nvSpPr>
            <p:spPr>
              <a:xfrm flipH="1">
                <a:off x="895350" y="14287"/>
                <a:ext cx="57151" cy="523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8" name="Line"/>
              <p:cNvSpPr/>
              <p:nvPr/>
            </p:nvSpPr>
            <p:spPr>
              <a:xfrm flipH="1">
                <a:off x="985837" y="14287"/>
                <a:ext cx="57151" cy="523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9" name="Line"/>
              <p:cNvSpPr/>
              <p:nvPr/>
            </p:nvSpPr>
            <p:spPr>
              <a:xfrm flipV="1">
                <a:off x="1087437" y="-1"/>
                <a:ext cx="33338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0" name="Line"/>
              <p:cNvSpPr/>
              <p:nvPr/>
            </p:nvSpPr>
            <p:spPr>
              <a:xfrm flipV="1">
                <a:off x="1177924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1" name="Line"/>
              <p:cNvSpPr/>
              <p:nvPr/>
            </p:nvSpPr>
            <p:spPr>
              <a:xfrm flipH="1">
                <a:off x="1257299" y="14287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2" name="Line"/>
              <p:cNvSpPr/>
              <p:nvPr/>
            </p:nvSpPr>
            <p:spPr>
              <a:xfrm flipH="1">
                <a:off x="1347787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3" name="Line"/>
              <p:cNvSpPr/>
              <p:nvPr/>
            </p:nvSpPr>
            <p:spPr>
              <a:xfrm flipV="1">
                <a:off x="1449387" y="-1"/>
                <a:ext cx="33338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4" name="Line"/>
              <p:cNvSpPr/>
              <p:nvPr/>
            </p:nvSpPr>
            <p:spPr>
              <a:xfrm flipH="1">
                <a:off x="1528762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5" name="Line"/>
              <p:cNvSpPr/>
              <p:nvPr/>
            </p:nvSpPr>
            <p:spPr>
              <a:xfrm flipH="1">
                <a:off x="1619249" y="14287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6" name="Line"/>
              <p:cNvSpPr/>
              <p:nvPr/>
            </p:nvSpPr>
            <p:spPr>
              <a:xfrm flipH="1">
                <a:off x="1619249" y="863600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7" name="Rectangle"/>
              <p:cNvSpPr/>
              <p:nvPr/>
            </p:nvSpPr>
            <p:spPr>
              <a:xfrm>
                <a:off x="47625" y="144462"/>
                <a:ext cx="1527175" cy="706438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  <a:endParaRPr/>
              </a:p>
            </p:txBody>
          </p:sp>
        </p:grpSp>
      </p:grpSp>
      <p:sp>
        <p:nvSpPr>
          <p:cNvPr id="480" name="Line"/>
          <p:cNvSpPr/>
          <p:nvPr/>
        </p:nvSpPr>
        <p:spPr>
          <a:xfrm>
            <a:off x="3898900" y="2743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1" name="Line"/>
          <p:cNvSpPr/>
          <p:nvPr/>
        </p:nvSpPr>
        <p:spPr>
          <a:xfrm>
            <a:off x="3898900" y="3124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2" name="Line"/>
          <p:cNvSpPr/>
          <p:nvPr/>
        </p:nvSpPr>
        <p:spPr>
          <a:xfrm>
            <a:off x="5257636" y="4426098"/>
            <a:ext cx="3429164" cy="28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9165" y="12680"/>
                  <a:pt x="10246" y="21600"/>
                  <a:pt x="0" y="21600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3" name="Line"/>
          <p:cNvSpPr/>
          <p:nvPr/>
        </p:nvSpPr>
        <p:spPr>
          <a:xfrm>
            <a:off x="5245050" y="3173388"/>
            <a:ext cx="1530400" cy="787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7" y="0"/>
                </a:moveTo>
                <a:cubicBezTo>
                  <a:pt x="20927" y="2177"/>
                  <a:pt x="21600" y="4638"/>
                  <a:pt x="21600" y="7141"/>
                </a:cubicBezTo>
                <a:cubicBezTo>
                  <a:pt x="21600" y="15126"/>
                  <a:pt x="14899" y="21600"/>
                  <a:pt x="6634" y="21600"/>
                </a:cubicBezTo>
                <a:cubicBezTo>
                  <a:pt x="4333" y="21599"/>
                  <a:pt x="2063" y="21087"/>
                  <a:pt x="0" y="20102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4" name="Line"/>
          <p:cNvSpPr/>
          <p:nvPr/>
        </p:nvSpPr>
        <p:spPr>
          <a:xfrm>
            <a:off x="6638907" y="3551190"/>
            <a:ext cx="444519" cy="2008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8"/>
                </a:moveTo>
                <a:cubicBezTo>
                  <a:pt x="1117" y="63"/>
                  <a:pt x="2251" y="0"/>
                  <a:pt x="3388" y="0"/>
                </a:cubicBezTo>
                <a:cubicBezTo>
                  <a:pt x="13446" y="1"/>
                  <a:pt x="21600" y="4835"/>
                  <a:pt x="21600" y="10800"/>
                </a:cubicBezTo>
                <a:cubicBezTo>
                  <a:pt x="21600" y="16765"/>
                  <a:pt x="13446" y="21600"/>
                  <a:pt x="3387" y="21600"/>
                </a:cubicBezTo>
              </a:path>
            </a:pathLst>
          </a:custGeom>
          <a:ln w="12700" cap="rnd">
            <a:solidFill>
              <a:schemeClr val="accent1"/>
            </a:solidFill>
            <a:headEnd type="stealt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5" name="Line"/>
          <p:cNvSpPr/>
          <p:nvPr/>
        </p:nvSpPr>
        <p:spPr>
          <a:xfrm>
            <a:off x="5257800" y="4038600"/>
            <a:ext cx="32766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977" y="900"/>
                  <a:pt x="7953" y="1800"/>
                  <a:pt x="11553" y="5400"/>
                </a:cubicBezTo>
                <a:cubicBezTo>
                  <a:pt x="15153" y="9000"/>
                  <a:pt x="18377" y="15300"/>
                  <a:pt x="21600" y="21600"/>
                </a:cubicBezTo>
              </a:path>
            </a:pathLst>
          </a:custGeom>
          <a:ln w="12700">
            <a:solidFill>
              <a:srgbClr val="FF0000"/>
            </a:solidFill>
            <a:head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1" build="p" bldLvl="5" animBg="1" advAuto="0"/>
      <p:bldP spid="482" grpId="4" animBg="1" advAuto="0"/>
      <p:bldP spid="483" grpId="2" animBg="1" advAuto="0"/>
      <p:bldP spid="484" grpId="5" animBg="1" advAuto="0"/>
      <p:bldP spid="485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88" name="Example (cont.):Analysis &amp; Redo"/>
          <p:cNvSpPr txBox="1">
            <a:spLocks noGrp="1"/>
          </p:cNvSpPr>
          <p:nvPr>
            <p:ph type="title" idx="4294967295"/>
          </p:nvPr>
        </p:nvSpPr>
        <p:spPr>
          <a:xfrm>
            <a:off x="606425" y="-307975"/>
            <a:ext cx="8077200" cy="8382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Example (cont.):Analysis &amp; Redo</a:t>
            </a:r>
          </a:p>
        </p:txBody>
      </p:sp>
      <p:graphicFrame>
        <p:nvGraphicFramePr>
          <p:cNvPr id="489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0" name="begin_checkpoint…"/>
          <p:cNvSpPr txBox="1"/>
          <p:nvPr/>
        </p:nvSpPr>
        <p:spPr>
          <a:xfrm>
            <a:off x="4313237" y="954087"/>
            <a:ext cx="4632325" cy="395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rPr dirty="0" err="1"/>
              <a:t>begin_checkpoint</a:t>
            </a:r>
            <a:endParaRPr dirty="0"/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 </a:t>
            </a:r>
            <a:r>
              <a:rPr dirty="0" err="1"/>
              <a:t>end_checkpoint</a:t>
            </a:r>
            <a:endParaRPr dirty="0"/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rPr dirty="0"/>
              <a:t>update: T1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0000FF"/>
                </a:solidFill>
              </a:defRPr>
            </a:pPr>
            <a:r>
              <a:rPr dirty="0"/>
              <a:t>update T2 writes P3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rPr dirty="0"/>
              <a:t>T1 abort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rPr dirty="0"/>
              <a:t>CLR: Undo T1 LSN 10, </a:t>
            </a:r>
            <a:r>
              <a:rPr dirty="0" err="1"/>
              <a:t>UndoNxt</a:t>
            </a:r>
            <a:r>
              <a:rPr dirty="0"/>
              <a:t>=Null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rPr dirty="0"/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update: T3 writes P1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0000FF"/>
                </a:solidFill>
              </a:defRPr>
            </a:pPr>
            <a:r>
              <a:rPr dirty="0"/>
              <a:t>update: T2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rPr dirty="0"/>
              <a:t>CRASH, RESTART</a:t>
            </a:r>
          </a:p>
        </p:txBody>
      </p:sp>
      <p:sp>
        <p:nvSpPr>
          <p:cNvPr id="491" name="Line"/>
          <p:cNvSpPr/>
          <p:nvPr/>
        </p:nvSpPr>
        <p:spPr>
          <a:xfrm flipH="1">
            <a:off x="4114799" y="1125537"/>
            <a:ext cx="1" cy="5924551"/>
          </a:xfrm>
          <a:prstGeom prst="line">
            <a:avLst/>
          </a:prstGeom>
          <a:ln w="50800">
            <a:solidFill>
              <a:srgbClr val="CC33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2" name="Line"/>
          <p:cNvSpPr/>
          <p:nvPr/>
        </p:nvSpPr>
        <p:spPr>
          <a:xfrm>
            <a:off x="3975100" y="4383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3" name="Line"/>
          <p:cNvSpPr/>
          <p:nvPr/>
        </p:nvSpPr>
        <p:spPr>
          <a:xfrm>
            <a:off x="3975100" y="4002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4" name="Line"/>
          <p:cNvSpPr/>
          <p:nvPr/>
        </p:nvSpPr>
        <p:spPr>
          <a:xfrm>
            <a:off x="3975100" y="3621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5" name="Line"/>
          <p:cNvSpPr/>
          <p:nvPr/>
        </p:nvSpPr>
        <p:spPr>
          <a:xfrm>
            <a:off x="3975100" y="3240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6" name="Line"/>
          <p:cNvSpPr/>
          <p:nvPr/>
        </p:nvSpPr>
        <p:spPr>
          <a:xfrm>
            <a:off x="3975100" y="2859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7" name="Line"/>
          <p:cNvSpPr/>
          <p:nvPr/>
        </p:nvSpPr>
        <p:spPr>
          <a:xfrm>
            <a:off x="3975100" y="2401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8" name="Line"/>
          <p:cNvSpPr/>
          <p:nvPr/>
        </p:nvSpPr>
        <p:spPr>
          <a:xfrm>
            <a:off x="3975100" y="1258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9" name="LSN         LOG"/>
          <p:cNvSpPr txBox="1"/>
          <p:nvPr/>
        </p:nvSpPr>
        <p:spPr>
          <a:xfrm>
            <a:off x="3224213" y="679450"/>
            <a:ext cx="2100362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 u="sng"/>
            </a:lvl1pPr>
          </a:lstStyle>
          <a:p>
            <a:r>
              <a:t>LSN         LOG</a:t>
            </a:r>
          </a:p>
        </p:txBody>
      </p:sp>
      <p:sp>
        <p:nvSpPr>
          <p:cNvPr id="500" name="00…"/>
          <p:cNvSpPr txBox="1"/>
          <p:nvPr/>
        </p:nvSpPr>
        <p:spPr>
          <a:xfrm>
            <a:off x="3224213" y="985837"/>
            <a:ext cx="736973" cy="356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     00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05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60</a:t>
            </a:r>
          </a:p>
        </p:txBody>
      </p:sp>
      <p:grpSp>
        <p:nvGrpSpPr>
          <p:cNvPr id="503" name="Group"/>
          <p:cNvGrpSpPr/>
          <p:nvPr/>
        </p:nvGrpSpPr>
        <p:grpSpPr>
          <a:xfrm>
            <a:off x="3949699" y="4700587"/>
            <a:ext cx="330202" cy="203201"/>
            <a:chOff x="0" y="0"/>
            <a:chExt cx="330200" cy="203200"/>
          </a:xfrm>
        </p:grpSpPr>
        <p:sp>
          <p:nvSpPr>
            <p:cNvPr id="501" name="Line"/>
            <p:cNvSpPr/>
            <p:nvPr/>
          </p:nvSpPr>
          <p:spPr>
            <a:xfrm>
              <a:off x="25400" y="0"/>
              <a:ext cx="279400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2" name="Line"/>
            <p:cNvSpPr/>
            <p:nvPr/>
          </p:nvSpPr>
          <p:spPr>
            <a:xfrm flipH="1">
              <a:off x="-1" y="0"/>
              <a:ext cx="330202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04" name="Xact Table…"/>
          <p:cNvSpPr txBox="1"/>
          <p:nvPr/>
        </p:nvSpPr>
        <p:spPr>
          <a:xfrm>
            <a:off x="579437" y="1087437"/>
            <a:ext cx="1960589" cy="533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Xact Table</a:t>
            </a: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Dirty Page Table</a:t>
            </a: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5" name="Redo starts at LSN 10;…"/>
          <p:cNvSpPr txBox="1"/>
          <p:nvPr/>
        </p:nvSpPr>
        <p:spPr>
          <a:xfrm>
            <a:off x="4410075" y="5143500"/>
            <a:ext cx="3641725" cy="130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457200">
              <a:defRPr sz="2000">
                <a:solidFill>
                  <a:srgbClr val="FF0000"/>
                </a:solidFill>
              </a:defRPr>
            </a:pPr>
            <a:r>
              <a:t>Redo</a:t>
            </a:r>
            <a:r>
              <a:rPr>
                <a:solidFill>
                  <a:srgbClr val="000000"/>
                </a:solidFill>
              </a:rPr>
              <a:t> starts at LSN 10;</a:t>
            </a:r>
          </a:p>
          <a:p>
            <a:pPr defTabSz="457200">
              <a:defRPr sz="2000"/>
            </a:pPr>
            <a:r>
              <a:t>in this case, reads P5, P3, and P1 from disk, redoes ops if pageLSN &lt; LSN</a:t>
            </a:r>
          </a:p>
        </p:txBody>
      </p:sp>
      <p:sp>
        <p:nvSpPr>
          <p:cNvPr id="506" name="Line"/>
          <p:cNvSpPr/>
          <p:nvPr/>
        </p:nvSpPr>
        <p:spPr>
          <a:xfrm>
            <a:off x="3975100" y="1639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7" name="Line"/>
          <p:cNvSpPr/>
          <p:nvPr/>
        </p:nvSpPr>
        <p:spPr>
          <a:xfrm>
            <a:off x="3975100" y="2020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8" name="Line"/>
          <p:cNvSpPr/>
          <p:nvPr/>
        </p:nvSpPr>
        <p:spPr>
          <a:xfrm>
            <a:off x="5333836" y="3322786"/>
            <a:ext cx="3429164" cy="285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9165" y="12680"/>
                  <a:pt x="10246" y="21600"/>
                  <a:pt x="0" y="21600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9" name="Line"/>
          <p:cNvSpPr/>
          <p:nvPr/>
        </p:nvSpPr>
        <p:spPr>
          <a:xfrm>
            <a:off x="5321250" y="2070075"/>
            <a:ext cx="1530400" cy="787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7" y="0"/>
                </a:moveTo>
                <a:cubicBezTo>
                  <a:pt x="20927" y="2177"/>
                  <a:pt x="21600" y="4638"/>
                  <a:pt x="21600" y="7141"/>
                </a:cubicBezTo>
                <a:cubicBezTo>
                  <a:pt x="21600" y="15126"/>
                  <a:pt x="14899" y="21600"/>
                  <a:pt x="6634" y="21600"/>
                </a:cubicBezTo>
                <a:cubicBezTo>
                  <a:pt x="4333" y="21599"/>
                  <a:pt x="2063" y="21087"/>
                  <a:pt x="0" y="20102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0" name="Line"/>
          <p:cNvSpPr/>
          <p:nvPr/>
        </p:nvSpPr>
        <p:spPr>
          <a:xfrm>
            <a:off x="6715107" y="2447878"/>
            <a:ext cx="444519" cy="2008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8"/>
                </a:moveTo>
                <a:cubicBezTo>
                  <a:pt x="1117" y="63"/>
                  <a:pt x="2251" y="0"/>
                  <a:pt x="3388" y="0"/>
                </a:cubicBezTo>
                <a:cubicBezTo>
                  <a:pt x="13446" y="1"/>
                  <a:pt x="21600" y="4835"/>
                  <a:pt x="21600" y="10800"/>
                </a:cubicBezTo>
                <a:cubicBezTo>
                  <a:pt x="21600" y="16765"/>
                  <a:pt x="13446" y="21600"/>
                  <a:pt x="3387" y="21600"/>
                </a:cubicBezTo>
              </a:path>
            </a:pathLst>
          </a:custGeom>
          <a:ln w="12700" cap="rnd">
            <a:solidFill>
              <a:srgbClr val="0000FF"/>
            </a:solidFill>
            <a:headEnd type="stealt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1" name="Line"/>
          <p:cNvSpPr/>
          <p:nvPr/>
        </p:nvSpPr>
        <p:spPr>
          <a:xfrm>
            <a:off x="5334000" y="2935287"/>
            <a:ext cx="3276600" cy="15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977" y="900"/>
                  <a:pt x="7953" y="1800"/>
                  <a:pt x="11553" y="5400"/>
                </a:cubicBezTo>
                <a:cubicBezTo>
                  <a:pt x="15153" y="9000"/>
                  <a:pt x="18377" y="15300"/>
                  <a:pt x="21600" y="21600"/>
                </a:cubicBezTo>
              </a:path>
            </a:pathLst>
          </a:custGeom>
          <a:ln w="12700">
            <a:solidFill>
              <a:srgbClr val="FF0000"/>
            </a:solidFill>
            <a:headEnd type="triangle"/>
          </a:ln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512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3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4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30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5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40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6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7" name="Table"/>
          <p:cNvGraphicFramePr/>
          <p:nvPr/>
        </p:nvGraphicFramePr>
        <p:xfrm>
          <a:off x="76200" y="1524000"/>
          <a:ext cx="2895600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T3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50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8" name="Table"/>
          <p:cNvGraphicFramePr/>
          <p:nvPr/>
        </p:nvGraphicFramePr>
        <p:xfrm>
          <a:off x="0" y="1504950"/>
          <a:ext cx="3087687" cy="1447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Status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60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T3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50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9" name="Table"/>
          <p:cNvGraphicFramePr/>
          <p:nvPr/>
        </p:nvGraphicFramePr>
        <p:xfrm>
          <a:off x="457200" y="3886200"/>
          <a:ext cx="2286000" cy="28193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0" name="Table"/>
          <p:cNvGraphicFramePr/>
          <p:nvPr/>
        </p:nvGraphicFramePr>
        <p:xfrm>
          <a:off x="457200" y="3886200"/>
          <a:ext cx="2286000" cy="28193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P5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1" name="Table"/>
          <p:cNvGraphicFramePr/>
          <p:nvPr/>
        </p:nvGraphicFramePr>
        <p:xfrm>
          <a:off x="457200" y="3886200"/>
          <a:ext cx="2286000" cy="28193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P5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P3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2" name="Table"/>
          <p:cNvGraphicFramePr/>
          <p:nvPr/>
        </p:nvGraphicFramePr>
        <p:xfrm>
          <a:off x="457200" y="3886200"/>
          <a:ext cx="2286000" cy="28193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P5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P3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50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3" name="Arrow"/>
          <p:cNvSpPr/>
          <p:nvPr/>
        </p:nvSpPr>
        <p:spPr>
          <a:xfrm>
            <a:off x="3200400" y="11064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24" name="Arrow"/>
          <p:cNvSpPr/>
          <p:nvPr/>
        </p:nvSpPr>
        <p:spPr>
          <a:xfrm>
            <a:off x="3200400" y="14874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25" name="Arrow"/>
          <p:cNvSpPr/>
          <p:nvPr/>
        </p:nvSpPr>
        <p:spPr>
          <a:xfrm>
            <a:off x="3200400" y="19446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26" name="Arrow"/>
          <p:cNvSpPr/>
          <p:nvPr/>
        </p:nvSpPr>
        <p:spPr>
          <a:xfrm>
            <a:off x="3200400" y="23256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27" name="Arrow"/>
          <p:cNvSpPr/>
          <p:nvPr/>
        </p:nvSpPr>
        <p:spPr>
          <a:xfrm>
            <a:off x="3200400" y="27066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28" name="Arrow"/>
          <p:cNvSpPr/>
          <p:nvPr/>
        </p:nvSpPr>
        <p:spPr>
          <a:xfrm>
            <a:off x="3200400" y="3163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29" name="Arrow"/>
          <p:cNvSpPr/>
          <p:nvPr/>
        </p:nvSpPr>
        <p:spPr>
          <a:xfrm>
            <a:off x="3200400" y="3544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30" name="Arrow"/>
          <p:cNvSpPr/>
          <p:nvPr/>
        </p:nvSpPr>
        <p:spPr>
          <a:xfrm>
            <a:off x="3200400" y="3925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31" name="Arrow"/>
          <p:cNvSpPr/>
          <p:nvPr/>
        </p:nvSpPr>
        <p:spPr>
          <a:xfrm>
            <a:off x="3200400" y="4306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8284A6-DEE7-7346-9086-BE2434F6A402}"/>
              </a:ext>
            </a:extLst>
          </p:cNvPr>
          <p:cNvSpPr/>
          <p:nvPr/>
        </p:nvSpPr>
        <p:spPr>
          <a:xfrm>
            <a:off x="6715107" y="996433"/>
            <a:ext cx="2428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After all of this, analysis is done. Now the system crash, we need to undo some transaction, so look at Xact table. But redo first: Look at the DPT to see earliest change of each page to redo.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2" animBg="1" advAuto="0"/>
      <p:bldP spid="505" grpId="31" animBg="1" advAuto="0"/>
      <p:bldP spid="512" grpId="8" animBg="1" advAuto="0"/>
      <p:bldP spid="513" grpId="12" animBg="1" advAuto="0"/>
      <p:bldP spid="514" grpId="16" animBg="1" advAuto="0"/>
      <p:bldP spid="515" grpId="19" animBg="1" advAuto="0"/>
      <p:bldP spid="516" grpId="22" animBg="1" advAuto="0"/>
      <p:bldP spid="517" grpId="25" animBg="1" advAuto="0"/>
      <p:bldP spid="518" grpId="29" animBg="1" advAuto="0"/>
      <p:bldP spid="519" grpId="3" animBg="1" advAuto="0"/>
      <p:bldP spid="520" grpId="9" animBg="1" advAuto="0"/>
      <p:bldP spid="521" grpId="13" animBg="1" advAuto="0"/>
      <p:bldP spid="522" grpId="26" animBg="1" advAuto="0"/>
      <p:bldP spid="523" grpId="1" animBg="1" advAuto="0"/>
      <p:bldP spid="523" grpId="4" animBg="1" advAuto="0"/>
      <p:bldP spid="524" grpId="5" animBg="1" advAuto="0"/>
      <p:bldP spid="524" grpId="6" animBg="1" advAuto="0"/>
      <p:bldP spid="525" grpId="7" animBg="1" advAuto="0"/>
      <p:bldP spid="525" grpId="10" animBg="1" advAuto="0"/>
      <p:bldP spid="526" grpId="11" animBg="1" advAuto="0"/>
      <p:bldP spid="526" grpId="14" animBg="1" advAuto="0"/>
      <p:bldP spid="527" grpId="15" animBg="1" advAuto="0"/>
      <p:bldP spid="527" grpId="17" animBg="1" advAuto="0"/>
      <p:bldP spid="528" grpId="18" animBg="1" advAuto="0"/>
      <p:bldP spid="528" grpId="20" animBg="1" advAuto="0"/>
      <p:bldP spid="529" grpId="21" animBg="1" advAuto="0"/>
      <p:bldP spid="529" grpId="23" animBg="1" advAuto="0"/>
      <p:bldP spid="530" grpId="24" animBg="1" advAuto="0"/>
      <p:bldP spid="530" grpId="27" animBg="1" advAuto="0"/>
      <p:bldP spid="531" grpId="28" animBg="1" advAuto="0"/>
      <p:bldP spid="531" grpId="3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534" name="Ex (cont.): Undo &amp; Crash During Restart!"/>
          <p:cNvSpPr txBox="1">
            <a:spLocks noGrp="1"/>
          </p:cNvSpPr>
          <p:nvPr>
            <p:ph type="title" idx="4294967295"/>
          </p:nvPr>
        </p:nvSpPr>
        <p:spPr>
          <a:xfrm>
            <a:off x="211137" y="-192088"/>
            <a:ext cx="8532813" cy="719138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Ex (cont.): Undo &amp; Crash During Restart!</a:t>
            </a:r>
          </a:p>
        </p:txBody>
      </p:sp>
      <p:sp>
        <p:nvSpPr>
          <p:cNvPr id="535" name="begin_checkpoint,…"/>
          <p:cNvSpPr txBox="1"/>
          <p:nvPr/>
        </p:nvSpPr>
        <p:spPr>
          <a:xfrm>
            <a:off x="4219575" y="381000"/>
            <a:ext cx="4878387" cy="633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rPr dirty="0" err="1"/>
              <a:t>begin_checkpoint</a:t>
            </a:r>
            <a:r>
              <a:rPr dirty="0"/>
              <a:t>,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 </a:t>
            </a:r>
            <a:r>
              <a:rPr dirty="0" err="1"/>
              <a:t>end_checkpoint</a:t>
            </a:r>
            <a:endParaRPr dirty="0"/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update: T1 writes P5;Prvl=null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update T2 writes P3; </a:t>
            </a:r>
            <a:r>
              <a:rPr dirty="0" err="1"/>
              <a:t>Prvl</a:t>
            </a:r>
            <a:r>
              <a:rPr dirty="0"/>
              <a:t> = 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T1 abort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CLR: Undo T1 LSN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update: T3 writes P1; </a:t>
            </a:r>
            <a:r>
              <a:rPr dirty="0" err="1"/>
              <a:t>PrvL</a:t>
            </a:r>
            <a:r>
              <a:rPr dirty="0"/>
              <a:t>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update: T2 writes P5; </a:t>
            </a:r>
            <a:r>
              <a:rPr dirty="0" err="1"/>
              <a:t>PrvL</a:t>
            </a:r>
            <a:r>
              <a:rPr dirty="0"/>
              <a:t>=20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rPr dirty="0"/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CLR: Undo T2 LSN 60; </a:t>
            </a:r>
            <a:r>
              <a:rPr dirty="0" err="1"/>
              <a:t>UndoNxtLSN</a:t>
            </a:r>
            <a:r>
              <a:rPr dirty="0"/>
              <a:t>=20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CLR: Undo T3 LSN 50;UndoNxtLSN=null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T3 end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rPr dirty="0"/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CLR: Undo T2 LSN 20;UndoNxtLSN=null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rPr dirty="0"/>
              <a:t> T2 end</a:t>
            </a:r>
          </a:p>
        </p:txBody>
      </p:sp>
      <p:sp>
        <p:nvSpPr>
          <p:cNvPr id="536" name="Line"/>
          <p:cNvSpPr/>
          <p:nvPr/>
        </p:nvSpPr>
        <p:spPr>
          <a:xfrm flipH="1">
            <a:off x="4038600" y="819149"/>
            <a:ext cx="1" cy="6038852"/>
          </a:xfrm>
          <a:prstGeom prst="line">
            <a:avLst/>
          </a:prstGeom>
          <a:ln w="25400">
            <a:solidFill>
              <a:srgbClr val="CC33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7" name="Line"/>
          <p:cNvSpPr/>
          <p:nvPr/>
        </p:nvSpPr>
        <p:spPr>
          <a:xfrm>
            <a:off x="3898900" y="6248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8" name="Line"/>
          <p:cNvSpPr/>
          <p:nvPr/>
        </p:nvSpPr>
        <p:spPr>
          <a:xfrm>
            <a:off x="3898900" y="5105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9" name="Line"/>
          <p:cNvSpPr/>
          <p:nvPr/>
        </p:nvSpPr>
        <p:spPr>
          <a:xfrm>
            <a:off x="3898900" y="4648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0" name="Line"/>
          <p:cNvSpPr/>
          <p:nvPr/>
        </p:nvSpPr>
        <p:spPr>
          <a:xfrm>
            <a:off x="3898900" y="3016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Line"/>
          <p:cNvSpPr/>
          <p:nvPr/>
        </p:nvSpPr>
        <p:spPr>
          <a:xfrm>
            <a:off x="3898900" y="2635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2" name="Line"/>
          <p:cNvSpPr/>
          <p:nvPr/>
        </p:nvSpPr>
        <p:spPr>
          <a:xfrm>
            <a:off x="3898900" y="2254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3" name="Line"/>
          <p:cNvSpPr/>
          <p:nvPr/>
        </p:nvSpPr>
        <p:spPr>
          <a:xfrm>
            <a:off x="3898900" y="1873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Line"/>
          <p:cNvSpPr/>
          <p:nvPr/>
        </p:nvSpPr>
        <p:spPr>
          <a:xfrm>
            <a:off x="3898900" y="1492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5" name="Line"/>
          <p:cNvSpPr/>
          <p:nvPr/>
        </p:nvSpPr>
        <p:spPr>
          <a:xfrm>
            <a:off x="3898900" y="1035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Line"/>
          <p:cNvSpPr/>
          <p:nvPr/>
        </p:nvSpPr>
        <p:spPr>
          <a:xfrm>
            <a:off x="3898900" y="654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7" name="00…"/>
          <p:cNvSpPr txBox="1"/>
          <p:nvPr/>
        </p:nvSpPr>
        <p:spPr>
          <a:xfrm>
            <a:off x="3092077" y="381000"/>
            <a:ext cx="736973" cy="633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r" defTabSz="457200">
              <a:lnSpc>
                <a:spcPct val="130000"/>
              </a:lnSpc>
              <a:defRPr sz="2000"/>
            </a:pPr>
            <a:r>
              <a:t>00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05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60</a:t>
            </a:r>
          </a:p>
          <a:p>
            <a:pPr algn="r" defTabSz="457200">
              <a:lnSpc>
                <a:spcPct val="130000"/>
              </a:lnSpc>
              <a:defRPr sz="2000"/>
            </a:pPr>
            <a:endParaRPr/>
          </a:p>
          <a:p>
            <a:pPr algn="r" defTabSz="457200">
              <a:lnSpc>
                <a:spcPct val="130000"/>
              </a:lnSpc>
              <a:defRPr sz="2000"/>
            </a:pPr>
            <a:r>
              <a:t>     70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85</a:t>
            </a:r>
          </a:p>
          <a:p>
            <a:pPr algn="r" defTabSz="457200">
              <a:lnSpc>
                <a:spcPct val="130000"/>
              </a:lnSpc>
              <a:defRPr sz="2000"/>
            </a:pPr>
            <a:endParaRPr/>
          </a:p>
          <a:p>
            <a:pPr algn="r" defTabSz="457200">
              <a:lnSpc>
                <a:spcPct val="130000"/>
              </a:lnSpc>
              <a:defRPr sz="2000"/>
            </a:pPr>
            <a:r>
              <a:t>     90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100</a:t>
            </a:r>
          </a:p>
        </p:txBody>
      </p:sp>
      <p:sp>
        <p:nvSpPr>
          <p:cNvPr id="548" name="Line"/>
          <p:cNvSpPr/>
          <p:nvPr/>
        </p:nvSpPr>
        <p:spPr>
          <a:xfrm>
            <a:off x="3962399" y="4222750"/>
            <a:ext cx="215901" cy="18415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9" name="Line"/>
          <p:cNvSpPr/>
          <p:nvPr/>
        </p:nvSpPr>
        <p:spPr>
          <a:xfrm flipH="1">
            <a:off x="3949700" y="42037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0" name="Line"/>
          <p:cNvSpPr/>
          <p:nvPr/>
        </p:nvSpPr>
        <p:spPr>
          <a:xfrm>
            <a:off x="3963987" y="5791200"/>
            <a:ext cx="2032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1" name="Line"/>
          <p:cNvSpPr/>
          <p:nvPr/>
        </p:nvSpPr>
        <p:spPr>
          <a:xfrm flipH="1">
            <a:off x="3949700" y="58039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2" name="After Analysis/Redo:…"/>
          <p:cNvSpPr/>
          <p:nvPr/>
        </p:nvSpPr>
        <p:spPr>
          <a:xfrm>
            <a:off x="152400" y="1143000"/>
            <a:ext cx="293097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r>
              <a:rPr>
                <a:solidFill>
                  <a:schemeClr val="accent2"/>
                </a:solidFill>
              </a:rPr>
              <a:t> 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50 &amp; 60</a:t>
            </a:r>
          </a:p>
        </p:txBody>
      </p:sp>
      <p:sp>
        <p:nvSpPr>
          <p:cNvPr id="553" name="Line"/>
          <p:cNvSpPr/>
          <p:nvPr/>
        </p:nvSpPr>
        <p:spPr>
          <a:xfrm>
            <a:off x="3886200" y="3429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4" name="Line"/>
          <p:cNvSpPr/>
          <p:nvPr/>
        </p:nvSpPr>
        <p:spPr>
          <a:xfrm>
            <a:off x="3911600" y="3810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5" name="Line"/>
          <p:cNvSpPr/>
          <p:nvPr/>
        </p:nvSpPr>
        <p:spPr>
          <a:xfrm>
            <a:off x="3911600" y="5410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6" name="Line"/>
          <p:cNvSpPr/>
          <p:nvPr/>
        </p:nvSpPr>
        <p:spPr>
          <a:xfrm>
            <a:off x="3886200" y="6629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3124200" y="6400800"/>
            <a:ext cx="5867400" cy="4572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3124200" y="6019800"/>
            <a:ext cx="5867400" cy="8350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59" name="Rectangle"/>
          <p:cNvSpPr/>
          <p:nvPr/>
        </p:nvSpPr>
        <p:spPr>
          <a:xfrm>
            <a:off x="3124200" y="5562600"/>
            <a:ext cx="5867400" cy="12922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60" name="Rectangle"/>
          <p:cNvSpPr/>
          <p:nvPr/>
        </p:nvSpPr>
        <p:spPr>
          <a:xfrm>
            <a:off x="3124200" y="5181600"/>
            <a:ext cx="5867400" cy="16732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61" name="Rectangle"/>
          <p:cNvSpPr/>
          <p:nvPr/>
        </p:nvSpPr>
        <p:spPr>
          <a:xfrm>
            <a:off x="3124200" y="4876800"/>
            <a:ext cx="5867400" cy="19780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62" name="Rectangle"/>
          <p:cNvSpPr/>
          <p:nvPr/>
        </p:nvSpPr>
        <p:spPr>
          <a:xfrm>
            <a:off x="3124200" y="4419600"/>
            <a:ext cx="5867400" cy="24352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563" name="ToUndo:…"/>
          <p:cNvSpPr/>
          <p:nvPr/>
        </p:nvSpPr>
        <p:spPr>
          <a:xfrm>
            <a:off x="152399" y="19050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50 &amp; 20</a:t>
            </a:r>
          </a:p>
        </p:txBody>
      </p:sp>
      <p:sp>
        <p:nvSpPr>
          <p:cNvPr id="564" name="ToUndo:…"/>
          <p:cNvSpPr/>
          <p:nvPr/>
        </p:nvSpPr>
        <p:spPr>
          <a:xfrm>
            <a:off x="152399" y="27432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65" name="After Analysis/Redo:…"/>
          <p:cNvSpPr/>
          <p:nvPr/>
        </p:nvSpPr>
        <p:spPr>
          <a:xfrm>
            <a:off x="152400" y="3581400"/>
            <a:ext cx="2846289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endParaRPr>
              <a:solidFill>
                <a:schemeClr val="accent2"/>
              </a:solidFill>
            </a:endParaRP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70</a:t>
            </a:r>
          </a:p>
        </p:txBody>
      </p:sp>
      <p:sp>
        <p:nvSpPr>
          <p:cNvPr id="566" name="ToUndo:…"/>
          <p:cNvSpPr/>
          <p:nvPr/>
        </p:nvSpPr>
        <p:spPr>
          <a:xfrm>
            <a:off x="152399" y="44196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67" name="ToUndo:…"/>
          <p:cNvSpPr/>
          <p:nvPr/>
        </p:nvSpPr>
        <p:spPr>
          <a:xfrm>
            <a:off x="152400" y="5334000"/>
            <a:ext cx="13383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Finished!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554DE8-05BE-E244-9BE5-7E8EDF53823E}"/>
              </a:ext>
            </a:extLst>
          </p:cNvPr>
          <p:cNvSpPr/>
          <p:nvPr/>
        </p:nvSpPr>
        <p:spPr>
          <a:xfrm>
            <a:off x="2140661" y="5276321"/>
            <a:ext cx="1791577" cy="470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T3 end, then remove it from Xact table.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fill="hold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fill="hold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fill="hold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fill="hold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fill="hold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fill="hold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" grpId="11" animBg="1" advAuto="0"/>
      <p:bldP spid="558" grpId="9" animBg="1" advAuto="0"/>
      <p:bldP spid="559" grpId="6" animBg="1" advAuto="0"/>
      <p:bldP spid="560" grpId="5" animBg="1" advAuto="0"/>
      <p:bldP spid="561" grpId="3" animBg="1" advAuto="0"/>
      <p:bldP spid="562" grpId="1" animBg="1" advAuto="0"/>
      <p:bldP spid="563" grpId="2" animBg="1" advAuto="0"/>
      <p:bldP spid="564" grpId="4" animBg="1" advAuto="0"/>
      <p:bldP spid="565" grpId="7" animBg="1" advAuto="0"/>
      <p:bldP spid="566" grpId="8" animBg="1" advAuto="0"/>
      <p:bldP spid="567" grpId="1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09338" y="6613525"/>
            <a:ext cx="188849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570" name="begin_checkpoint,…"/>
          <p:cNvSpPr txBox="1"/>
          <p:nvPr/>
        </p:nvSpPr>
        <p:spPr>
          <a:xfrm>
            <a:off x="4219575" y="381000"/>
            <a:ext cx="4878387" cy="633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begin_checkpoint,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end_checkpoint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T1 writes P5;Prvl=null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 T2 writes P3; Prvl = 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T1 abort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T1 LSN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T3 writes P1; PrvL=null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T2 writes P5; PrvL=20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T2 LSN 60; UndoNxtLSN=20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T3 LSN 50;UndoNxtLSN=null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T3 end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T2 LSN 20;UndoNxtLSN=null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T2 end</a:t>
            </a:r>
          </a:p>
        </p:txBody>
      </p:sp>
      <p:sp>
        <p:nvSpPr>
          <p:cNvPr id="571" name="Line"/>
          <p:cNvSpPr/>
          <p:nvPr/>
        </p:nvSpPr>
        <p:spPr>
          <a:xfrm flipH="1">
            <a:off x="4038600" y="819149"/>
            <a:ext cx="1" cy="6038852"/>
          </a:xfrm>
          <a:prstGeom prst="line">
            <a:avLst/>
          </a:prstGeom>
          <a:ln w="25400">
            <a:solidFill>
              <a:srgbClr val="CC33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2" name="Line"/>
          <p:cNvSpPr/>
          <p:nvPr/>
        </p:nvSpPr>
        <p:spPr>
          <a:xfrm>
            <a:off x="3898900" y="6248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3" name="Line"/>
          <p:cNvSpPr/>
          <p:nvPr/>
        </p:nvSpPr>
        <p:spPr>
          <a:xfrm>
            <a:off x="3898900" y="5105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4" name="Line"/>
          <p:cNvSpPr/>
          <p:nvPr/>
        </p:nvSpPr>
        <p:spPr>
          <a:xfrm>
            <a:off x="3898900" y="4648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5" name="Line"/>
          <p:cNvSpPr/>
          <p:nvPr/>
        </p:nvSpPr>
        <p:spPr>
          <a:xfrm>
            <a:off x="3898900" y="3016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6" name="Line"/>
          <p:cNvSpPr/>
          <p:nvPr/>
        </p:nvSpPr>
        <p:spPr>
          <a:xfrm>
            <a:off x="3898900" y="2635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7" name="Line"/>
          <p:cNvSpPr/>
          <p:nvPr/>
        </p:nvSpPr>
        <p:spPr>
          <a:xfrm>
            <a:off x="3898900" y="2254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8" name="Line"/>
          <p:cNvSpPr/>
          <p:nvPr/>
        </p:nvSpPr>
        <p:spPr>
          <a:xfrm>
            <a:off x="3898900" y="1873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9" name="Line"/>
          <p:cNvSpPr/>
          <p:nvPr/>
        </p:nvSpPr>
        <p:spPr>
          <a:xfrm>
            <a:off x="3898900" y="1492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0" name="Line"/>
          <p:cNvSpPr/>
          <p:nvPr/>
        </p:nvSpPr>
        <p:spPr>
          <a:xfrm>
            <a:off x="3898900" y="1035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1" name="Line"/>
          <p:cNvSpPr/>
          <p:nvPr/>
        </p:nvSpPr>
        <p:spPr>
          <a:xfrm>
            <a:off x="3898900" y="654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2" name="00…"/>
          <p:cNvSpPr txBox="1"/>
          <p:nvPr/>
        </p:nvSpPr>
        <p:spPr>
          <a:xfrm>
            <a:off x="3090490" y="381000"/>
            <a:ext cx="736973" cy="633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r" defTabSz="457200">
              <a:lnSpc>
                <a:spcPct val="130000"/>
              </a:lnSpc>
              <a:defRPr sz="2000"/>
            </a:pPr>
            <a:r>
              <a:t>00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05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60</a:t>
            </a:r>
          </a:p>
          <a:p>
            <a:pPr algn="r" defTabSz="457200">
              <a:lnSpc>
                <a:spcPct val="130000"/>
              </a:lnSpc>
              <a:defRPr sz="2000"/>
            </a:pPr>
            <a:endParaRPr/>
          </a:p>
          <a:p>
            <a:pPr algn="r" defTabSz="457200">
              <a:lnSpc>
                <a:spcPct val="130000"/>
              </a:lnSpc>
              <a:defRPr sz="2000"/>
            </a:pPr>
            <a:r>
              <a:t>     70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85</a:t>
            </a:r>
          </a:p>
          <a:p>
            <a:pPr algn="r" defTabSz="457200">
              <a:lnSpc>
                <a:spcPct val="130000"/>
              </a:lnSpc>
              <a:defRPr sz="2000"/>
            </a:pPr>
            <a:endParaRPr/>
          </a:p>
          <a:p>
            <a:pPr algn="r" defTabSz="457200">
              <a:lnSpc>
                <a:spcPct val="130000"/>
              </a:lnSpc>
              <a:defRPr sz="2000"/>
            </a:pPr>
            <a:r>
              <a:t>     90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100</a:t>
            </a:r>
          </a:p>
        </p:txBody>
      </p:sp>
      <p:sp>
        <p:nvSpPr>
          <p:cNvPr id="583" name="Line"/>
          <p:cNvSpPr/>
          <p:nvPr/>
        </p:nvSpPr>
        <p:spPr>
          <a:xfrm>
            <a:off x="3962399" y="4222750"/>
            <a:ext cx="215901" cy="18415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4" name="Line"/>
          <p:cNvSpPr/>
          <p:nvPr/>
        </p:nvSpPr>
        <p:spPr>
          <a:xfrm flipH="1">
            <a:off x="3949700" y="42037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5" name="Line"/>
          <p:cNvSpPr/>
          <p:nvPr/>
        </p:nvSpPr>
        <p:spPr>
          <a:xfrm>
            <a:off x="3963987" y="5791200"/>
            <a:ext cx="2032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6" name="Line"/>
          <p:cNvSpPr/>
          <p:nvPr/>
        </p:nvSpPr>
        <p:spPr>
          <a:xfrm flipH="1">
            <a:off x="3949700" y="58039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7" name="After Analysis/Redo:…"/>
          <p:cNvSpPr/>
          <p:nvPr/>
        </p:nvSpPr>
        <p:spPr>
          <a:xfrm>
            <a:off x="152400" y="1143000"/>
            <a:ext cx="293097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r>
              <a:rPr>
                <a:solidFill>
                  <a:schemeClr val="accent2"/>
                </a:solidFill>
              </a:rPr>
              <a:t> 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50 &amp; 60</a:t>
            </a:r>
          </a:p>
        </p:txBody>
      </p:sp>
      <p:sp>
        <p:nvSpPr>
          <p:cNvPr id="588" name="Line"/>
          <p:cNvSpPr/>
          <p:nvPr/>
        </p:nvSpPr>
        <p:spPr>
          <a:xfrm>
            <a:off x="3886200" y="3429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9" name="Line"/>
          <p:cNvSpPr/>
          <p:nvPr/>
        </p:nvSpPr>
        <p:spPr>
          <a:xfrm>
            <a:off x="3911600" y="3810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0" name="Line"/>
          <p:cNvSpPr/>
          <p:nvPr/>
        </p:nvSpPr>
        <p:spPr>
          <a:xfrm>
            <a:off x="3911600" y="5410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1" name="Line"/>
          <p:cNvSpPr/>
          <p:nvPr/>
        </p:nvSpPr>
        <p:spPr>
          <a:xfrm>
            <a:off x="3886200" y="6629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ToUndo:…"/>
          <p:cNvSpPr/>
          <p:nvPr/>
        </p:nvSpPr>
        <p:spPr>
          <a:xfrm>
            <a:off x="152399" y="19050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50 &amp; 20</a:t>
            </a:r>
          </a:p>
        </p:txBody>
      </p:sp>
      <p:sp>
        <p:nvSpPr>
          <p:cNvPr id="593" name="ToUndo:…"/>
          <p:cNvSpPr/>
          <p:nvPr/>
        </p:nvSpPr>
        <p:spPr>
          <a:xfrm>
            <a:off x="152399" y="27432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94" name="After Analysis/Redo:…"/>
          <p:cNvSpPr/>
          <p:nvPr/>
        </p:nvSpPr>
        <p:spPr>
          <a:xfrm>
            <a:off x="152400" y="3581400"/>
            <a:ext cx="2846289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endParaRPr>
              <a:solidFill>
                <a:schemeClr val="accent2"/>
              </a:solidFill>
            </a:endParaRP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70</a:t>
            </a:r>
          </a:p>
        </p:txBody>
      </p:sp>
      <p:sp>
        <p:nvSpPr>
          <p:cNvPr id="595" name="ToUndo:…"/>
          <p:cNvSpPr/>
          <p:nvPr/>
        </p:nvSpPr>
        <p:spPr>
          <a:xfrm>
            <a:off x="152399" y="44196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96" name="ToUndo:…"/>
          <p:cNvSpPr/>
          <p:nvPr/>
        </p:nvSpPr>
        <p:spPr>
          <a:xfrm>
            <a:off x="152400" y="5334000"/>
            <a:ext cx="13383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Finished!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1" animBg="1" advAuto="0"/>
      <p:bldP spid="593" grpId="2" animBg="1" advAuto="0"/>
      <p:bldP spid="594" grpId="3" animBg="1" advAuto="0"/>
      <p:bldP spid="595" grpId="4" animBg="1" advAuto="0"/>
      <p:bldP spid="596" grpId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599" name="Additional Crash Issues"/>
          <p:cNvSpPr txBox="1">
            <a:spLocks noGrp="1"/>
          </p:cNvSpPr>
          <p:nvPr>
            <p:ph type="title" idx="4294967295"/>
          </p:nvPr>
        </p:nvSpPr>
        <p:spPr>
          <a:xfrm>
            <a:off x="334962" y="384175"/>
            <a:ext cx="7772401" cy="430213"/>
          </a:xfrm>
          <a:prstGeom prst="rect">
            <a:avLst/>
          </a:prstGeom>
        </p:spPr>
        <p:txBody>
          <a:bodyPr lIns="44450" tIns="44450" rIns="44450" bIns="44450">
            <a:normAutofit fontScale="90000"/>
          </a:bodyPr>
          <a:lstStyle>
            <a:lvl1pPr defTabSz="640079">
              <a:defRPr sz="2240" b="0">
                <a:effectLst>
                  <a:outerShdw blurRad="8890" dist="1778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Additional Crash Issues</a:t>
            </a:r>
          </a:p>
        </p:txBody>
      </p:sp>
      <p:sp>
        <p:nvSpPr>
          <p:cNvPr id="600" name="What happens if system crashes during Analysis?  During REDO?…"/>
          <p:cNvSpPr txBox="1">
            <a:spLocks noGrp="1"/>
          </p:cNvSpPr>
          <p:nvPr>
            <p:ph type="body" idx="4294967295"/>
          </p:nvPr>
        </p:nvSpPr>
        <p:spPr>
          <a:xfrm>
            <a:off x="819150" y="1528762"/>
            <a:ext cx="7772400" cy="40767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What happens if system crashes during Analysis?  During REDO?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The logged action is reapplied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The pageLSN on the page is set to LSN of the redone log record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At the end of REDO, write end records for all transactions with status C (why?) 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How to reduce the amount of work in Analysis?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Take frequent checkpoints.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1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Motivation</a:t>
            </a:r>
          </a:p>
        </p:txBody>
      </p:sp>
      <p:sp>
        <p:nvSpPr>
          <p:cNvPr id="42" name="Atomicity:…"/>
          <p:cNvSpPr txBox="1">
            <a:spLocks noGrp="1"/>
          </p:cNvSpPr>
          <p:nvPr>
            <p:ph type="body" sz="half" idx="4294967295"/>
          </p:nvPr>
        </p:nvSpPr>
        <p:spPr>
          <a:xfrm>
            <a:off x="279400" y="1477962"/>
            <a:ext cx="6858000" cy="20574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Atomicity: 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Transactions may abort (“Rollback”).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Durability: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What if DBMS stops running?  (Causes?)</a:t>
            </a:r>
          </a:p>
        </p:txBody>
      </p:sp>
      <p:sp>
        <p:nvSpPr>
          <p:cNvPr id="43" name="crash!"/>
          <p:cNvSpPr txBox="1"/>
          <p:nvPr/>
        </p:nvSpPr>
        <p:spPr>
          <a:xfrm>
            <a:off x="8047038" y="4029075"/>
            <a:ext cx="101644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 b="1">
                <a:solidFill>
                  <a:schemeClr val="accent2"/>
                </a:solidFill>
              </a:defRPr>
            </a:lvl1pPr>
          </a:lstStyle>
          <a:p>
            <a:r>
              <a:t>crash!</a:t>
            </a:r>
          </a:p>
        </p:txBody>
      </p:sp>
      <p:sp>
        <p:nvSpPr>
          <p:cNvPr id="44" name="Desired state after system restarts:…"/>
          <p:cNvSpPr txBox="1"/>
          <p:nvPr/>
        </p:nvSpPr>
        <p:spPr>
          <a:xfrm>
            <a:off x="46038" y="3810000"/>
            <a:ext cx="4403724" cy="2076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 marL="240631" indent="-240631" defTabSz="457200">
              <a:spcBef>
                <a:spcPts val="500"/>
              </a:spcBef>
              <a:buSzPct val="100000"/>
              <a:buChar char="•"/>
              <a:defRPr sz="2400"/>
            </a:pPr>
            <a:r>
              <a:t>Desired state after system restarts:</a:t>
            </a:r>
            <a:endParaRPr sz="2800"/>
          </a:p>
          <a:p>
            <a:pPr marL="342900" indent="-3429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0000FF"/>
                </a:solidFill>
              </a:defRPr>
            </a:pPr>
            <a:r>
              <a:t>T1</a:t>
            </a:r>
            <a:r>
              <a:rPr>
                <a:solidFill>
                  <a:srgbClr val="000000"/>
                </a:solidFill>
              </a:rPr>
              <a:t> &amp; </a:t>
            </a:r>
            <a:r>
              <a:t>T3</a:t>
            </a:r>
            <a:r>
              <a:rPr>
                <a:solidFill>
                  <a:srgbClr val="000000"/>
                </a:solidFill>
              </a:rPr>
              <a:t> should be </a:t>
            </a:r>
            <a:r>
              <a:t>durable.</a:t>
            </a:r>
          </a:p>
          <a:p>
            <a:pPr marL="342900" indent="-3429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CC3300"/>
                </a:solidFill>
              </a:defRPr>
            </a:pPr>
            <a:r>
              <a:t>T2, T4 </a:t>
            </a:r>
            <a:r>
              <a:rPr>
                <a:solidFill>
                  <a:srgbClr val="000000"/>
                </a:solidFill>
              </a:rPr>
              <a:t>&amp; </a:t>
            </a:r>
            <a:r>
              <a:t>T5 </a:t>
            </a:r>
            <a:r>
              <a:rPr>
                <a:solidFill>
                  <a:srgbClr val="000000"/>
                </a:solidFill>
              </a:rPr>
              <a:t>should be </a:t>
            </a:r>
            <a:r>
              <a:t>aborted </a:t>
            </a:r>
            <a:r>
              <a:rPr>
                <a:solidFill>
                  <a:srgbClr val="000000"/>
                </a:solidFill>
              </a:rPr>
              <a:t>(effects not seen).</a:t>
            </a:r>
          </a:p>
        </p:txBody>
      </p:sp>
      <p:sp>
        <p:nvSpPr>
          <p:cNvPr id="45" name="T1…"/>
          <p:cNvSpPr txBox="1"/>
          <p:nvPr/>
        </p:nvSpPr>
        <p:spPr>
          <a:xfrm>
            <a:off x="4632325" y="4367212"/>
            <a:ext cx="457300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T1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T2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T3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T4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T5</a:t>
            </a:r>
          </a:p>
        </p:txBody>
      </p:sp>
      <p:sp>
        <p:nvSpPr>
          <p:cNvPr id="46" name="Line"/>
          <p:cNvSpPr/>
          <p:nvPr/>
        </p:nvSpPr>
        <p:spPr>
          <a:xfrm>
            <a:off x="5254625" y="4564062"/>
            <a:ext cx="1136650" cy="1"/>
          </a:xfrm>
          <a:prstGeom prst="line">
            <a:avLst/>
          </a:prstGeom>
          <a:ln w="50800">
            <a:solidFill>
              <a:srgbClr val="0000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" name="Line"/>
          <p:cNvSpPr/>
          <p:nvPr/>
        </p:nvSpPr>
        <p:spPr>
          <a:xfrm>
            <a:off x="5818187" y="4865687"/>
            <a:ext cx="1135063" cy="1"/>
          </a:xfrm>
          <a:prstGeom prst="line">
            <a:avLst/>
          </a:prstGeom>
          <a:ln w="50800">
            <a:solidFill>
              <a:srgbClr val="6666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Line"/>
          <p:cNvSpPr/>
          <p:nvPr/>
        </p:nvSpPr>
        <p:spPr>
          <a:xfrm>
            <a:off x="6242050" y="5248275"/>
            <a:ext cx="113665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Line"/>
          <p:cNvSpPr/>
          <p:nvPr/>
        </p:nvSpPr>
        <p:spPr>
          <a:xfrm>
            <a:off x="5122862" y="5621337"/>
            <a:ext cx="3390901" cy="1"/>
          </a:xfrm>
          <a:prstGeom prst="line">
            <a:avLst/>
          </a:prstGeom>
          <a:ln w="50800">
            <a:solidFill>
              <a:srgbClr val="FF993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Line"/>
          <p:cNvSpPr/>
          <p:nvPr/>
        </p:nvSpPr>
        <p:spPr>
          <a:xfrm>
            <a:off x="7754937" y="5934075"/>
            <a:ext cx="762001" cy="0"/>
          </a:xfrm>
          <a:prstGeom prst="line">
            <a:avLst/>
          </a:prstGeom>
          <a:ln w="50800">
            <a:solidFill>
              <a:srgbClr val="FF993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Line"/>
          <p:cNvSpPr/>
          <p:nvPr/>
        </p:nvSpPr>
        <p:spPr>
          <a:xfrm>
            <a:off x="8542337" y="4578350"/>
            <a:ext cx="1" cy="1573213"/>
          </a:xfrm>
          <a:prstGeom prst="line">
            <a:avLst/>
          </a:prstGeom>
          <a:ln w="50800"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Line"/>
          <p:cNvSpPr/>
          <p:nvPr/>
        </p:nvSpPr>
        <p:spPr>
          <a:xfrm>
            <a:off x="5229224" y="4530725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Line"/>
          <p:cNvSpPr/>
          <p:nvPr/>
        </p:nvSpPr>
        <p:spPr>
          <a:xfrm>
            <a:off x="6416674" y="4530725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Line"/>
          <p:cNvSpPr/>
          <p:nvPr/>
        </p:nvSpPr>
        <p:spPr>
          <a:xfrm>
            <a:off x="5792787" y="4830762"/>
            <a:ext cx="1" cy="68263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Line"/>
          <p:cNvSpPr/>
          <p:nvPr/>
        </p:nvSpPr>
        <p:spPr>
          <a:xfrm>
            <a:off x="6978650" y="4830762"/>
            <a:ext cx="0" cy="68263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Line"/>
          <p:cNvSpPr/>
          <p:nvPr/>
        </p:nvSpPr>
        <p:spPr>
          <a:xfrm>
            <a:off x="6280149" y="5213350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Line"/>
          <p:cNvSpPr/>
          <p:nvPr/>
        </p:nvSpPr>
        <p:spPr>
          <a:xfrm>
            <a:off x="7391399" y="5213350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Line"/>
          <p:cNvSpPr/>
          <p:nvPr/>
        </p:nvSpPr>
        <p:spPr>
          <a:xfrm>
            <a:off x="5119687" y="5586412"/>
            <a:ext cx="1" cy="69851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Line"/>
          <p:cNvSpPr/>
          <p:nvPr/>
        </p:nvSpPr>
        <p:spPr>
          <a:xfrm>
            <a:off x="7729537" y="5897562"/>
            <a:ext cx="1" cy="69851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Rectangle"/>
          <p:cNvSpPr/>
          <p:nvPr/>
        </p:nvSpPr>
        <p:spPr>
          <a:xfrm>
            <a:off x="4502150" y="3968750"/>
            <a:ext cx="4483101" cy="22733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61" name="Abort"/>
          <p:cNvSpPr txBox="1"/>
          <p:nvPr/>
        </p:nvSpPr>
        <p:spPr>
          <a:xfrm>
            <a:off x="7032307" y="4648200"/>
            <a:ext cx="78130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 b="1">
                <a:solidFill>
                  <a:srgbClr val="CF0E3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Abort</a:t>
            </a:r>
          </a:p>
        </p:txBody>
      </p:sp>
      <p:sp>
        <p:nvSpPr>
          <p:cNvPr id="62" name="Commit"/>
          <p:cNvSpPr txBox="1"/>
          <p:nvPr/>
        </p:nvSpPr>
        <p:spPr>
          <a:xfrm>
            <a:off x="6522719" y="4343400"/>
            <a:ext cx="104957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 b="1">
                <a:solidFill>
                  <a:srgbClr val="CF0E3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Commit</a:t>
            </a:r>
          </a:p>
        </p:txBody>
      </p:sp>
      <p:sp>
        <p:nvSpPr>
          <p:cNvPr id="63" name="Commit"/>
          <p:cNvSpPr txBox="1"/>
          <p:nvPr/>
        </p:nvSpPr>
        <p:spPr>
          <a:xfrm>
            <a:off x="7437119" y="5029200"/>
            <a:ext cx="104957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 b="1">
                <a:solidFill>
                  <a:srgbClr val="CF0E3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Commit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603" name="How do you limit the amount of work in REDO?…"/>
          <p:cNvSpPr txBox="1">
            <a:spLocks noGrp="1"/>
          </p:cNvSpPr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How do you limit the amount of work in REDO?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Frequent checkpoints plus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Flush data pages to disk asynchronously in the background (during normal operation and recovery).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Buffer manager can do this to unpinned, dirty pages.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How do you limit the amount of work in UNDO?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Avoid long-running Xacts.</a:t>
            </a:r>
          </a:p>
        </p:txBody>
      </p:sp>
      <p:sp>
        <p:nvSpPr>
          <p:cNvPr id="604" name="Additional Crash Issues"/>
          <p:cNvSpPr txBox="1">
            <a:spLocks noGrp="1"/>
          </p:cNvSpPr>
          <p:nvPr>
            <p:ph type="title" idx="4294967295"/>
          </p:nvPr>
        </p:nvSpPr>
        <p:spPr>
          <a:xfrm>
            <a:off x="334962" y="384175"/>
            <a:ext cx="7772401" cy="430213"/>
          </a:xfrm>
          <a:prstGeom prst="rect">
            <a:avLst/>
          </a:prstGeom>
        </p:spPr>
        <p:txBody>
          <a:bodyPr lIns="44450" tIns="44450" rIns="44450" bIns="44450">
            <a:normAutofit fontScale="90000"/>
          </a:bodyPr>
          <a:lstStyle>
            <a:lvl1pPr defTabSz="640079">
              <a:defRPr sz="2240" b="0">
                <a:effectLst>
                  <a:outerShdw blurRad="8890" dist="1778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Additional Crash Issues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607" name="Summary of Logging/Recovery"/>
          <p:cNvSpPr txBox="1">
            <a:spLocks noGrp="1"/>
          </p:cNvSpPr>
          <p:nvPr>
            <p:ph type="title" idx="4294967295"/>
          </p:nvPr>
        </p:nvSpPr>
        <p:spPr>
          <a:xfrm>
            <a:off x="931862" y="134937"/>
            <a:ext cx="7772401" cy="6223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Summary of Logging/Recovery</a:t>
            </a:r>
          </a:p>
        </p:txBody>
      </p:sp>
      <p:sp>
        <p:nvSpPr>
          <p:cNvPr id="608" name="Transactions support the ACID properties.…"/>
          <p:cNvSpPr txBox="1">
            <a:spLocks noGrp="1"/>
          </p:cNvSpPr>
          <p:nvPr>
            <p:ph type="body" idx="4294967295"/>
          </p:nvPr>
        </p:nvSpPr>
        <p:spPr>
          <a:xfrm>
            <a:off x="704850" y="1854200"/>
            <a:ext cx="7772400" cy="3398838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buClrTx/>
              <a:buSzPct val="100000"/>
              <a:defRPr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Transactions support the ACID properties.</a:t>
            </a:r>
          </a:p>
          <a:p>
            <a:pPr marL="200526" indent="-200526">
              <a:buClrTx/>
              <a:buSzPct val="100000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Recovery Manager</a:t>
            </a:r>
            <a:r>
              <a:rPr>
                <a:solidFill>
                  <a:srgbClr val="000000"/>
                </a:solidFill>
              </a:rPr>
              <a:t> guarantees </a:t>
            </a:r>
            <a:r>
              <a:rPr>
                <a:solidFill>
                  <a:srgbClr val="FF000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tomicity &amp; </a:t>
            </a:r>
            <a:r>
              <a:rPr>
                <a:solidFill>
                  <a:srgbClr val="FF0000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urability.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Use </a:t>
            </a:r>
            <a:r>
              <a:rPr>
                <a:solidFill>
                  <a:srgbClr val="FF0000"/>
                </a:solidFill>
              </a:rPr>
              <a:t>Write Ahead Longing</a:t>
            </a:r>
            <a:r>
              <a:t> (WAL) to allow STEAL/NO-FORCE buffer manager without sacrificing correctness.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LSNs identify log records; linked into backwards chains per transaction (via prevLSN).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pageLSN allows comparison of data page and log records.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611" name="Summary, Cont."/>
          <p:cNvSpPr txBox="1">
            <a:spLocks noGrp="1"/>
          </p:cNvSpPr>
          <p:nvPr>
            <p:ph type="title" idx="4294967295"/>
          </p:nvPr>
        </p:nvSpPr>
        <p:spPr>
          <a:xfrm>
            <a:off x="777875" y="0"/>
            <a:ext cx="7772400" cy="719138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Summary, Cont.</a:t>
            </a:r>
          </a:p>
        </p:txBody>
      </p:sp>
      <p:sp>
        <p:nvSpPr>
          <p:cNvPr id="612" name="Checkpointing:  A quick way to limit the amount of log to scan on recovery.…"/>
          <p:cNvSpPr txBox="1">
            <a:spLocks noGrp="1"/>
          </p:cNvSpPr>
          <p:nvPr>
            <p:ph type="body" idx="4294967295"/>
          </p:nvPr>
        </p:nvSpPr>
        <p:spPr>
          <a:xfrm>
            <a:off x="628650" y="1336675"/>
            <a:ext cx="7772400" cy="4475163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buClrTx/>
              <a:buSzPct val="100000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Checkpointing: </a:t>
            </a:r>
            <a:r>
              <a:rPr>
                <a:solidFill>
                  <a:srgbClr val="000000"/>
                </a:solidFill>
              </a:rPr>
              <a:t> A quick way to limit the amount of log to scan on recovery. 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Aries recovery works in 3 phases: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Analysis: </a:t>
            </a:r>
            <a:r>
              <a:rPr>
                <a:solidFill>
                  <a:srgbClr val="000000"/>
                </a:solidFill>
              </a:rPr>
              <a:t>Forward from checkpoint. Rebuild transaction and dirty page tables.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Redo:</a:t>
            </a:r>
            <a:r>
              <a:rPr>
                <a:solidFill>
                  <a:srgbClr val="000000"/>
                </a:solidFill>
              </a:rPr>
              <a:t> Forward from oldest recLSN, repeating history for </a:t>
            </a:r>
            <a:r>
              <a:rPr>
                <a:solidFill>
                  <a:srgbClr val="FF0000"/>
                </a:solidFill>
              </a:rPr>
              <a:t>all </a:t>
            </a:r>
            <a:r>
              <a:rPr>
                <a:solidFill>
                  <a:srgbClr val="000000"/>
                </a:solidFill>
              </a:rPr>
              <a:t>transactions.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Undo: </a:t>
            </a:r>
            <a:r>
              <a:rPr>
                <a:solidFill>
                  <a:srgbClr val="000000"/>
                </a:solidFill>
              </a:rPr>
              <a:t>Backward from end to first LSN of oldest Xact alive at crash.  Rollback all transactions not completed as of the time of the crash.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Redo “repeats history”: Simplifies the logic!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Upon Undo, write CLRs. Nesting structure of CLRS avoids having to “undo undo operations”.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615" name="Database Architecture"/>
          <p:cNvSpPr txBox="1"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Database Architecture</a:t>
            </a:r>
          </a:p>
        </p:txBody>
      </p:sp>
      <p:sp>
        <p:nvSpPr>
          <p:cNvPr id="616" name="Rounded Rectangle"/>
          <p:cNvSpPr/>
          <p:nvPr/>
        </p:nvSpPr>
        <p:spPr>
          <a:xfrm>
            <a:off x="284162" y="1336675"/>
            <a:ext cx="8782051" cy="4814888"/>
          </a:xfrm>
          <a:prstGeom prst="roundRect">
            <a:avLst>
              <a:gd name="adj" fmla="val 32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617" name="Rounded Rectangle"/>
          <p:cNvSpPr/>
          <p:nvPr/>
        </p:nvSpPr>
        <p:spPr>
          <a:xfrm>
            <a:off x="528637" y="2547937"/>
            <a:ext cx="8328026" cy="1041401"/>
          </a:xfrm>
          <a:prstGeom prst="roundRect">
            <a:avLst>
              <a:gd name="adj" fmla="val 148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9" rIns="45719" anchor="b"/>
          <a:lstStyle/>
          <a:p>
            <a:pPr algn="ctr" defTabSz="457200">
              <a:lnSpc>
                <a:spcPct val="85000"/>
              </a:lnSpc>
              <a:spcBef>
                <a:spcPts val="400"/>
              </a:spcBef>
              <a:tabLst>
                <a:tab pos="863600" algn="l"/>
                <a:tab pos="1727200" algn="l"/>
                <a:tab pos="2590800" algn="l"/>
                <a:tab pos="3454400" algn="l"/>
                <a:tab pos="4318000" algn="l"/>
                <a:tab pos="5181600" algn="l"/>
                <a:tab pos="6045200" algn="l"/>
                <a:tab pos="6908800" algn="l"/>
                <a:tab pos="7772400" algn="l"/>
                <a:tab pos="7962900" algn="l"/>
              </a:tabLst>
              <a:defRPr sz="1800" b="1" i="1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sp>
        <p:nvSpPr>
          <p:cNvPr id="618" name="Rounded Rectangle"/>
          <p:cNvSpPr/>
          <p:nvPr/>
        </p:nvSpPr>
        <p:spPr>
          <a:xfrm>
            <a:off x="527050" y="3771900"/>
            <a:ext cx="8315325" cy="809625"/>
          </a:xfrm>
          <a:prstGeom prst="roundRect">
            <a:avLst>
              <a:gd name="adj" fmla="val 194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9" rIns="45719" anchor="b"/>
          <a:lstStyle/>
          <a:p>
            <a:pPr algn="ctr" defTabSz="457200">
              <a:lnSpc>
                <a:spcPct val="85000"/>
              </a:lnSpc>
              <a:spcBef>
                <a:spcPts val="400"/>
              </a:spcBef>
              <a:tabLst>
                <a:tab pos="863600" algn="l"/>
                <a:tab pos="1727200" algn="l"/>
                <a:tab pos="2590800" algn="l"/>
                <a:tab pos="3454400" algn="l"/>
                <a:tab pos="4318000" algn="l"/>
                <a:tab pos="5181600" algn="l"/>
                <a:tab pos="6045200" algn="l"/>
                <a:tab pos="6908800" algn="l"/>
                <a:tab pos="7772400" algn="l"/>
                <a:tab pos="7962900" algn="l"/>
              </a:tabLst>
              <a:defRPr sz="2000" b="1" i="1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grpSp>
        <p:nvGrpSpPr>
          <p:cNvPr id="623" name="Group"/>
          <p:cNvGrpSpPr/>
          <p:nvPr/>
        </p:nvGrpSpPr>
        <p:grpSpPr>
          <a:xfrm>
            <a:off x="527049" y="4865687"/>
            <a:ext cx="8302267" cy="1169629"/>
            <a:chOff x="0" y="0"/>
            <a:chExt cx="8302265" cy="1169628"/>
          </a:xfrm>
        </p:grpSpPr>
        <p:sp>
          <p:nvSpPr>
            <p:cNvPr id="619" name="Shape"/>
            <p:cNvSpPr/>
            <p:nvPr/>
          </p:nvSpPr>
          <p:spPr>
            <a:xfrm>
              <a:off x="0" y="0"/>
              <a:ext cx="8302266" cy="116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0"/>
                  </a:moveTo>
                  <a:lnTo>
                    <a:pt x="8640" y="40"/>
                  </a:lnTo>
                  <a:lnTo>
                    <a:pt x="7560" y="139"/>
                  </a:lnTo>
                  <a:lnTo>
                    <a:pt x="6579" y="226"/>
                  </a:lnTo>
                  <a:lnTo>
                    <a:pt x="5623" y="312"/>
                  </a:lnTo>
                  <a:lnTo>
                    <a:pt x="4754" y="445"/>
                  </a:lnTo>
                  <a:lnTo>
                    <a:pt x="3910" y="624"/>
                  </a:lnTo>
                  <a:lnTo>
                    <a:pt x="3141" y="810"/>
                  </a:lnTo>
                  <a:lnTo>
                    <a:pt x="2470" y="996"/>
                  </a:lnTo>
                  <a:lnTo>
                    <a:pt x="1837" y="1215"/>
                  </a:lnTo>
                  <a:lnTo>
                    <a:pt x="1303" y="1394"/>
                  </a:lnTo>
                  <a:lnTo>
                    <a:pt x="844" y="1666"/>
                  </a:lnTo>
                  <a:lnTo>
                    <a:pt x="484" y="1892"/>
                  </a:lnTo>
                  <a:lnTo>
                    <a:pt x="224" y="2164"/>
                  </a:lnTo>
                  <a:lnTo>
                    <a:pt x="37" y="2436"/>
                  </a:lnTo>
                  <a:lnTo>
                    <a:pt x="0" y="2695"/>
                  </a:lnTo>
                  <a:lnTo>
                    <a:pt x="0" y="18905"/>
                  </a:lnTo>
                  <a:lnTo>
                    <a:pt x="37" y="19177"/>
                  </a:lnTo>
                  <a:lnTo>
                    <a:pt x="224" y="19449"/>
                  </a:lnTo>
                  <a:lnTo>
                    <a:pt x="484" y="19708"/>
                  </a:lnTo>
                  <a:lnTo>
                    <a:pt x="844" y="19934"/>
                  </a:lnTo>
                  <a:lnTo>
                    <a:pt x="1303" y="20206"/>
                  </a:lnTo>
                  <a:lnTo>
                    <a:pt x="1837" y="20432"/>
                  </a:lnTo>
                  <a:lnTo>
                    <a:pt x="2470" y="20604"/>
                  </a:lnTo>
                  <a:lnTo>
                    <a:pt x="3141" y="20790"/>
                  </a:lnTo>
                  <a:lnTo>
                    <a:pt x="3910" y="20976"/>
                  </a:lnTo>
                  <a:lnTo>
                    <a:pt x="4754" y="21155"/>
                  </a:lnTo>
                  <a:lnTo>
                    <a:pt x="5623" y="21301"/>
                  </a:lnTo>
                  <a:lnTo>
                    <a:pt x="6579" y="21374"/>
                  </a:lnTo>
                  <a:lnTo>
                    <a:pt x="7560" y="21474"/>
                  </a:lnTo>
                  <a:lnTo>
                    <a:pt x="8640" y="21560"/>
                  </a:lnTo>
                  <a:lnTo>
                    <a:pt x="10813" y="21600"/>
                  </a:lnTo>
                  <a:lnTo>
                    <a:pt x="12997" y="21560"/>
                  </a:lnTo>
                  <a:lnTo>
                    <a:pt x="14027" y="21474"/>
                  </a:lnTo>
                  <a:lnTo>
                    <a:pt x="15021" y="21374"/>
                  </a:lnTo>
                  <a:lnTo>
                    <a:pt x="15977" y="21301"/>
                  </a:lnTo>
                  <a:lnTo>
                    <a:pt x="16833" y="21155"/>
                  </a:lnTo>
                  <a:lnTo>
                    <a:pt x="17690" y="20976"/>
                  </a:lnTo>
                  <a:lnTo>
                    <a:pt x="18447" y="20790"/>
                  </a:lnTo>
                  <a:lnTo>
                    <a:pt x="19130" y="20604"/>
                  </a:lnTo>
                  <a:lnTo>
                    <a:pt x="19751" y="20432"/>
                  </a:lnTo>
                  <a:lnTo>
                    <a:pt x="20297" y="20206"/>
                  </a:lnTo>
                  <a:lnTo>
                    <a:pt x="20743" y="19934"/>
                  </a:lnTo>
                  <a:lnTo>
                    <a:pt x="21104" y="19708"/>
                  </a:lnTo>
                  <a:lnTo>
                    <a:pt x="21376" y="19449"/>
                  </a:lnTo>
                  <a:lnTo>
                    <a:pt x="21563" y="19177"/>
                  </a:lnTo>
                  <a:lnTo>
                    <a:pt x="21600" y="18905"/>
                  </a:lnTo>
                  <a:lnTo>
                    <a:pt x="21600" y="2695"/>
                  </a:lnTo>
                  <a:lnTo>
                    <a:pt x="21563" y="2436"/>
                  </a:lnTo>
                  <a:lnTo>
                    <a:pt x="21376" y="2164"/>
                  </a:lnTo>
                  <a:lnTo>
                    <a:pt x="21104" y="1892"/>
                  </a:lnTo>
                  <a:lnTo>
                    <a:pt x="20743" y="1666"/>
                  </a:lnTo>
                  <a:lnTo>
                    <a:pt x="20297" y="1394"/>
                  </a:lnTo>
                  <a:lnTo>
                    <a:pt x="19751" y="1215"/>
                  </a:lnTo>
                  <a:lnTo>
                    <a:pt x="19130" y="996"/>
                  </a:lnTo>
                  <a:lnTo>
                    <a:pt x="18447" y="810"/>
                  </a:lnTo>
                  <a:lnTo>
                    <a:pt x="17690" y="624"/>
                  </a:lnTo>
                  <a:lnTo>
                    <a:pt x="16833" y="445"/>
                  </a:lnTo>
                  <a:lnTo>
                    <a:pt x="15977" y="312"/>
                  </a:lnTo>
                  <a:lnTo>
                    <a:pt x="15021" y="226"/>
                  </a:lnTo>
                  <a:lnTo>
                    <a:pt x="14027" y="139"/>
                  </a:lnTo>
                  <a:lnTo>
                    <a:pt x="12997" y="40"/>
                  </a:lnTo>
                  <a:lnTo>
                    <a:pt x="10813" y="0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0" name="Shape"/>
            <p:cNvSpPr/>
            <p:nvPr/>
          </p:nvSpPr>
          <p:spPr>
            <a:xfrm>
              <a:off x="0" y="0"/>
              <a:ext cx="8302266" cy="291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73"/>
                  </a:moveTo>
                  <a:lnTo>
                    <a:pt x="37" y="11861"/>
                  </a:lnTo>
                  <a:lnTo>
                    <a:pt x="224" y="12923"/>
                  </a:lnTo>
                  <a:lnTo>
                    <a:pt x="484" y="14064"/>
                  </a:lnTo>
                  <a:lnTo>
                    <a:pt x="844" y="14966"/>
                  </a:lnTo>
                  <a:lnTo>
                    <a:pt x="1303" y="16001"/>
                  </a:lnTo>
                  <a:lnTo>
                    <a:pt x="1837" y="16903"/>
                  </a:lnTo>
                  <a:lnTo>
                    <a:pt x="2470" y="17646"/>
                  </a:lnTo>
                  <a:lnTo>
                    <a:pt x="3141" y="18389"/>
                  </a:lnTo>
                  <a:lnTo>
                    <a:pt x="3910" y="19079"/>
                  </a:lnTo>
                  <a:lnTo>
                    <a:pt x="4754" y="19822"/>
                  </a:lnTo>
                  <a:lnTo>
                    <a:pt x="5623" y="20326"/>
                  </a:lnTo>
                  <a:lnTo>
                    <a:pt x="6579" y="20724"/>
                  </a:lnTo>
                  <a:lnTo>
                    <a:pt x="7560" y="21069"/>
                  </a:lnTo>
                  <a:lnTo>
                    <a:pt x="8640" y="21467"/>
                  </a:lnTo>
                  <a:lnTo>
                    <a:pt x="10813" y="21600"/>
                  </a:lnTo>
                  <a:lnTo>
                    <a:pt x="12997" y="21467"/>
                  </a:lnTo>
                  <a:lnTo>
                    <a:pt x="14027" y="21069"/>
                  </a:lnTo>
                  <a:lnTo>
                    <a:pt x="15021" y="20724"/>
                  </a:lnTo>
                  <a:lnTo>
                    <a:pt x="15977" y="20326"/>
                  </a:lnTo>
                  <a:lnTo>
                    <a:pt x="16833" y="19822"/>
                  </a:lnTo>
                  <a:lnTo>
                    <a:pt x="17690" y="19079"/>
                  </a:lnTo>
                  <a:lnTo>
                    <a:pt x="18447" y="18389"/>
                  </a:lnTo>
                  <a:lnTo>
                    <a:pt x="19130" y="17646"/>
                  </a:lnTo>
                  <a:lnTo>
                    <a:pt x="19751" y="16903"/>
                  </a:lnTo>
                  <a:lnTo>
                    <a:pt x="20297" y="16001"/>
                  </a:lnTo>
                  <a:lnTo>
                    <a:pt x="20743" y="14966"/>
                  </a:lnTo>
                  <a:lnTo>
                    <a:pt x="21104" y="14064"/>
                  </a:lnTo>
                  <a:lnTo>
                    <a:pt x="21376" y="12923"/>
                  </a:lnTo>
                  <a:lnTo>
                    <a:pt x="21563" y="11861"/>
                  </a:lnTo>
                  <a:lnTo>
                    <a:pt x="21600" y="10773"/>
                  </a:lnTo>
                  <a:lnTo>
                    <a:pt x="21563" y="9739"/>
                  </a:lnTo>
                  <a:lnTo>
                    <a:pt x="21376" y="8651"/>
                  </a:lnTo>
                  <a:lnTo>
                    <a:pt x="21104" y="7563"/>
                  </a:lnTo>
                  <a:lnTo>
                    <a:pt x="20743" y="6660"/>
                  </a:lnTo>
                  <a:lnTo>
                    <a:pt x="20297" y="5572"/>
                  </a:lnTo>
                  <a:lnTo>
                    <a:pt x="19751" y="4856"/>
                  </a:lnTo>
                  <a:lnTo>
                    <a:pt x="19130" y="3980"/>
                  </a:lnTo>
                  <a:lnTo>
                    <a:pt x="18447" y="3237"/>
                  </a:lnTo>
                  <a:lnTo>
                    <a:pt x="17690" y="2494"/>
                  </a:lnTo>
                  <a:lnTo>
                    <a:pt x="16833" y="1778"/>
                  </a:lnTo>
                  <a:lnTo>
                    <a:pt x="15977" y="1247"/>
                  </a:lnTo>
                  <a:lnTo>
                    <a:pt x="15021" y="902"/>
                  </a:lnTo>
                  <a:lnTo>
                    <a:pt x="14027" y="557"/>
                  </a:lnTo>
                  <a:lnTo>
                    <a:pt x="12997" y="159"/>
                  </a:lnTo>
                  <a:lnTo>
                    <a:pt x="10813" y="0"/>
                  </a:lnTo>
                  <a:lnTo>
                    <a:pt x="8640" y="159"/>
                  </a:lnTo>
                  <a:lnTo>
                    <a:pt x="7560" y="557"/>
                  </a:lnTo>
                  <a:lnTo>
                    <a:pt x="6579" y="902"/>
                  </a:lnTo>
                  <a:lnTo>
                    <a:pt x="5623" y="1247"/>
                  </a:lnTo>
                  <a:lnTo>
                    <a:pt x="4754" y="1778"/>
                  </a:lnTo>
                  <a:lnTo>
                    <a:pt x="3910" y="2494"/>
                  </a:lnTo>
                  <a:lnTo>
                    <a:pt x="3141" y="3237"/>
                  </a:lnTo>
                  <a:lnTo>
                    <a:pt x="2470" y="3980"/>
                  </a:lnTo>
                  <a:lnTo>
                    <a:pt x="1837" y="4856"/>
                  </a:lnTo>
                  <a:lnTo>
                    <a:pt x="1303" y="5572"/>
                  </a:lnTo>
                  <a:lnTo>
                    <a:pt x="844" y="6660"/>
                  </a:lnTo>
                  <a:lnTo>
                    <a:pt x="484" y="7563"/>
                  </a:lnTo>
                  <a:lnTo>
                    <a:pt x="224" y="8651"/>
                  </a:lnTo>
                  <a:lnTo>
                    <a:pt x="37" y="9739"/>
                  </a:lnTo>
                  <a:lnTo>
                    <a:pt x="0" y="10773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1" name="Shape"/>
            <p:cNvSpPr/>
            <p:nvPr/>
          </p:nvSpPr>
          <p:spPr>
            <a:xfrm>
              <a:off x="0" y="0"/>
              <a:ext cx="8302266" cy="116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0"/>
                  </a:moveTo>
                  <a:lnTo>
                    <a:pt x="8640" y="40"/>
                  </a:lnTo>
                  <a:lnTo>
                    <a:pt x="7560" y="139"/>
                  </a:lnTo>
                  <a:lnTo>
                    <a:pt x="6579" y="226"/>
                  </a:lnTo>
                  <a:lnTo>
                    <a:pt x="5623" y="312"/>
                  </a:lnTo>
                  <a:lnTo>
                    <a:pt x="4754" y="445"/>
                  </a:lnTo>
                  <a:lnTo>
                    <a:pt x="3910" y="624"/>
                  </a:lnTo>
                  <a:lnTo>
                    <a:pt x="3141" y="810"/>
                  </a:lnTo>
                  <a:lnTo>
                    <a:pt x="2470" y="996"/>
                  </a:lnTo>
                  <a:lnTo>
                    <a:pt x="1837" y="1215"/>
                  </a:lnTo>
                  <a:lnTo>
                    <a:pt x="1303" y="1394"/>
                  </a:lnTo>
                  <a:lnTo>
                    <a:pt x="844" y="1666"/>
                  </a:lnTo>
                  <a:lnTo>
                    <a:pt x="484" y="1892"/>
                  </a:lnTo>
                  <a:lnTo>
                    <a:pt x="224" y="2164"/>
                  </a:lnTo>
                  <a:lnTo>
                    <a:pt x="37" y="2436"/>
                  </a:lnTo>
                  <a:lnTo>
                    <a:pt x="0" y="2695"/>
                  </a:lnTo>
                  <a:lnTo>
                    <a:pt x="0" y="18905"/>
                  </a:lnTo>
                  <a:lnTo>
                    <a:pt x="37" y="19177"/>
                  </a:lnTo>
                  <a:lnTo>
                    <a:pt x="224" y="19449"/>
                  </a:lnTo>
                  <a:lnTo>
                    <a:pt x="484" y="19708"/>
                  </a:lnTo>
                  <a:lnTo>
                    <a:pt x="844" y="19934"/>
                  </a:lnTo>
                  <a:lnTo>
                    <a:pt x="1303" y="20206"/>
                  </a:lnTo>
                  <a:lnTo>
                    <a:pt x="1837" y="20432"/>
                  </a:lnTo>
                  <a:lnTo>
                    <a:pt x="2470" y="20604"/>
                  </a:lnTo>
                  <a:lnTo>
                    <a:pt x="3141" y="20790"/>
                  </a:lnTo>
                  <a:lnTo>
                    <a:pt x="3910" y="20976"/>
                  </a:lnTo>
                  <a:lnTo>
                    <a:pt x="4754" y="21155"/>
                  </a:lnTo>
                  <a:lnTo>
                    <a:pt x="5623" y="21301"/>
                  </a:lnTo>
                  <a:lnTo>
                    <a:pt x="6579" y="21374"/>
                  </a:lnTo>
                  <a:lnTo>
                    <a:pt x="7560" y="21474"/>
                  </a:lnTo>
                  <a:lnTo>
                    <a:pt x="8640" y="21560"/>
                  </a:lnTo>
                  <a:lnTo>
                    <a:pt x="10813" y="21600"/>
                  </a:lnTo>
                  <a:lnTo>
                    <a:pt x="12997" y="21560"/>
                  </a:lnTo>
                  <a:lnTo>
                    <a:pt x="14027" y="21474"/>
                  </a:lnTo>
                  <a:lnTo>
                    <a:pt x="15021" y="21374"/>
                  </a:lnTo>
                  <a:lnTo>
                    <a:pt x="15977" y="21301"/>
                  </a:lnTo>
                  <a:lnTo>
                    <a:pt x="16833" y="21155"/>
                  </a:lnTo>
                  <a:lnTo>
                    <a:pt x="17690" y="20976"/>
                  </a:lnTo>
                  <a:lnTo>
                    <a:pt x="18447" y="20790"/>
                  </a:lnTo>
                  <a:lnTo>
                    <a:pt x="19130" y="20604"/>
                  </a:lnTo>
                  <a:lnTo>
                    <a:pt x="19751" y="20432"/>
                  </a:lnTo>
                  <a:lnTo>
                    <a:pt x="20297" y="20206"/>
                  </a:lnTo>
                  <a:lnTo>
                    <a:pt x="20743" y="19934"/>
                  </a:lnTo>
                  <a:lnTo>
                    <a:pt x="21104" y="19708"/>
                  </a:lnTo>
                  <a:lnTo>
                    <a:pt x="21376" y="19449"/>
                  </a:lnTo>
                  <a:lnTo>
                    <a:pt x="21563" y="19177"/>
                  </a:lnTo>
                  <a:lnTo>
                    <a:pt x="21600" y="18905"/>
                  </a:lnTo>
                  <a:lnTo>
                    <a:pt x="21600" y="2695"/>
                  </a:lnTo>
                  <a:lnTo>
                    <a:pt x="21563" y="2436"/>
                  </a:lnTo>
                  <a:lnTo>
                    <a:pt x="21376" y="2164"/>
                  </a:lnTo>
                  <a:lnTo>
                    <a:pt x="21104" y="1892"/>
                  </a:lnTo>
                  <a:lnTo>
                    <a:pt x="20743" y="1666"/>
                  </a:lnTo>
                  <a:lnTo>
                    <a:pt x="20297" y="1394"/>
                  </a:lnTo>
                  <a:lnTo>
                    <a:pt x="19751" y="1215"/>
                  </a:lnTo>
                  <a:lnTo>
                    <a:pt x="19130" y="996"/>
                  </a:lnTo>
                  <a:lnTo>
                    <a:pt x="18447" y="810"/>
                  </a:lnTo>
                  <a:lnTo>
                    <a:pt x="17690" y="624"/>
                  </a:lnTo>
                  <a:lnTo>
                    <a:pt x="16833" y="445"/>
                  </a:lnTo>
                  <a:lnTo>
                    <a:pt x="15977" y="312"/>
                  </a:lnTo>
                  <a:lnTo>
                    <a:pt x="15021" y="226"/>
                  </a:lnTo>
                  <a:lnTo>
                    <a:pt x="14027" y="139"/>
                  </a:lnTo>
                  <a:lnTo>
                    <a:pt x="12997" y="40"/>
                  </a:lnTo>
                  <a:lnTo>
                    <a:pt x="10813" y="0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2" name="Line"/>
            <p:cNvSpPr/>
            <p:nvPr/>
          </p:nvSpPr>
          <p:spPr>
            <a:xfrm>
              <a:off x="0" y="146050"/>
              <a:ext cx="8302266" cy="14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7" y="2171"/>
                  </a:lnTo>
                  <a:lnTo>
                    <a:pt x="224" y="4288"/>
                  </a:lnTo>
                  <a:lnTo>
                    <a:pt x="484" y="6565"/>
                  </a:lnTo>
                  <a:lnTo>
                    <a:pt x="844" y="8365"/>
                  </a:lnTo>
                  <a:lnTo>
                    <a:pt x="1303" y="10429"/>
                  </a:lnTo>
                  <a:lnTo>
                    <a:pt x="1837" y="12229"/>
                  </a:lnTo>
                  <a:lnTo>
                    <a:pt x="2470" y="13712"/>
                  </a:lnTo>
                  <a:lnTo>
                    <a:pt x="3141" y="15194"/>
                  </a:lnTo>
                  <a:lnTo>
                    <a:pt x="3910" y="16571"/>
                  </a:lnTo>
                  <a:lnTo>
                    <a:pt x="4754" y="18053"/>
                  </a:lnTo>
                  <a:lnTo>
                    <a:pt x="5623" y="19059"/>
                  </a:lnTo>
                  <a:lnTo>
                    <a:pt x="6579" y="19853"/>
                  </a:lnTo>
                  <a:lnTo>
                    <a:pt x="7560" y="20541"/>
                  </a:lnTo>
                  <a:lnTo>
                    <a:pt x="8640" y="21335"/>
                  </a:lnTo>
                  <a:lnTo>
                    <a:pt x="10813" y="21600"/>
                  </a:lnTo>
                  <a:lnTo>
                    <a:pt x="12997" y="21335"/>
                  </a:lnTo>
                  <a:lnTo>
                    <a:pt x="14027" y="20541"/>
                  </a:lnTo>
                  <a:lnTo>
                    <a:pt x="15021" y="19853"/>
                  </a:lnTo>
                  <a:lnTo>
                    <a:pt x="15977" y="19059"/>
                  </a:lnTo>
                  <a:lnTo>
                    <a:pt x="16833" y="18053"/>
                  </a:lnTo>
                  <a:lnTo>
                    <a:pt x="17690" y="16571"/>
                  </a:lnTo>
                  <a:lnTo>
                    <a:pt x="18447" y="15194"/>
                  </a:lnTo>
                  <a:lnTo>
                    <a:pt x="19130" y="13712"/>
                  </a:lnTo>
                  <a:lnTo>
                    <a:pt x="19751" y="12229"/>
                  </a:lnTo>
                  <a:lnTo>
                    <a:pt x="20297" y="10429"/>
                  </a:lnTo>
                  <a:lnTo>
                    <a:pt x="20743" y="8365"/>
                  </a:lnTo>
                  <a:lnTo>
                    <a:pt x="21104" y="6565"/>
                  </a:lnTo>
                  <a:lnTo>
                    <a:pt x="21376" y="4288"/>
                  </a:lnTo>
                  <a:lnTo>
                    <a:pt x="21563" y="2171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26" name="Group"/>
          <p:cNvGrpSpPr/>
          <p:nvPr/>
        </p:nvGrpSpPr>
        <p:grpSpPr>
          <a:xfrm>
            <a:off x="698500" y="1382712"/>
            <a:ext cx="1363663" cy="333376"/>
            <a:chOff x="0" y="0"/>
            <a:chExt cx="1363662" cy="333375"/>
          </a:xfrm>
        </p:grpSpPr>
        <p:sp>
          <p:nvSpPr>
            <p:cNvPr id="624" name="Rounded Rectangle"/>
            <p:cNvSpPr/>
            <p:nvPr/>
          </p:nvSpPr>
          <p:spPr>
            <a:xfrm>
              <a:off x="0" y="0"/>
              <a:ext cx="1363663" cy="333375"/>
            </a:xfrm>
            <a:prstGeom prst="roundRect">
              <a:avLst>
                <a:gd name="adj" fmla="val 472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25" name="DB Programmer"/>
            <p:cNvSpPr txBox="1"/>
            <p:nvPr/>
          </p:nvSpPr>
          <p:spPr>
            <a:xfrm>
              <a:off x="463" y="34387"/>
              <a:ext cx="1362737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DB</a:t>
              </a:r>
              <a:r>
                <a:rPr>
                  <a:solidFill>
                    <a:srgbClr val="FFFFFF"/>
                  </a:solidFill>
                </a:rPr>
                <a:t> </a:t>
              </a:r>
              <a:r>
                <a:t>Programmer</a:t>
              </a:r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4746625" y="1657350"/>
            <a:ext cx="592138" cy="320675"/>
            <a:chOff x="0" y="0"/>
            <a:chExt cx="592137" cy="320675"/>
          </a:xfrm>
        </p:grpSpPr>
        <p:sp>
          <p:nvSpPr>
            <p:cNvPr id="627" name="Rounded Rectangle"/>
            <p:cNvSpPr/>
            <p:nvPr/>
          </p:nvSpPr>
          <p:spPr>
            <a:xfrm>
              <a:off x="0" y="0"/>
              <a:ext cx="592138" cy="320675"/>
            </a:xfrm>
            <a:prstGeom prst="roundRect">
              <a:avLst>
                <a:gd name="adj" fmla="val 491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28" name="User"/>
            <p:cNvSpPr txBox="1"/>
            <p:nvPr/>
          </p:nvSpPr>
          <p:spPr>
            <a:xfrm>
              <a:off x="460" y="28037"/>
              <a:ext cx="59121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User</a:t>
              </a: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7729537" y="1652587"/>
            <a:ext cx="592138" cy="320676"/>
            <a:chOff x="0" y="0"/>
            <a:chExt cx="592137" cy="320675"/>
          </a:xfrm>
        </p:grpSpPr>
        <p:sp>
          <p:nvSpPr>
            <p:cNvPr id="630" name="Rounded Rectangle"/>
            <p:cNvSpPr/>
            <p:nvPr/>
          </p:nvSpPr>
          <p:spPr>
            <a:xfrm>
              <a:off x="0" y="0"/>
              <a:ext cx="592138" cy="320675"/>
            </a:xfrm>
            <a:prstGeom prst="roundRect">
              <a:avLst>
                <a:gd name="adj" fmla="val 491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31" name="DBA"/>
            <p:cNvSpPr txBox="1"/>
            <p:nvPr/>
          </p:nvSpPr>
          <p:spPr>
            <a:xfrm>
              <a:off x="460" y="28037"/>
              <a:ext cx="59121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DBA</a:t>
              </a:r>
            </a:p>
          </p:txBody>
        </p:sp>
      </p:grpSp>
      <p:grpSp>
        <p:nvGrpSpPr>
          <p:cNvPr id="635" name="Group"/>
          <p:cNvGrpSpPr/>
          <p:nvPr/>
        </p:nvGrpSpPr>
        <p:grpSpPr>
          <a:xfrm>
            <a:off x="833437" y="2795587"/>
            <a:ext cx="1454151" cy="333376"/>
            <a:chOff x="0" y="0"/>
            <a:chExt cx="1454150" cy="333375"/>
          </a:xfrm>
        </p:grpSpPr>
        <p:sp>
          <p:nvSpPr>
            <p:cNvPr id="633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34" name="DML Precompil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DML Precompiler</a:t>
              </a:r>
            </a:p>
          </p:txBody>
        </p:sp>
      </p:grpSp>
      <p:grpSp>
        <p:nvGrpSpPr>
          <p:cNvPr id="638" name="Group"/>
          <p:cNvGrpSpPr/>
          <p:nvPr/>
        </p:nvGrpSpPr>
        <p:grpSpPr>
          <a:xfrm>
            <a:off x="2916237" y="2728912"/>
            <a:ext cx="1454151" cy="333376"/>
            <a:chOff x="0" y="0"/>
            <a:chExt cx="1454150" cy="333375"/>
          </a:xfrm>
        </p:grpSpPr>
        <p:sp>
          <p:nvSpPr>
            <p:cNvPr id="636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37" name="Query Optimiz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Query Optimizer</a:t>
              </a: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7112000" y="2943225"/>
            <a:ext cx="1454150" cy="333375"/>
            <a:chOff x="0" y="0"/>
            <a:chExt cx="1454150" cy="333375"/>
          </a:xfrm>
        </p:grpSpPr>
        <p:sp>
          <p:nvSpPr>
            <p:cNvPr id="639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40" name="DDL Interpret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DDL Interpreter</a:t>
              </a:r>
            </a:p>
          </p:txBody>
        </p:sp>
      </p:grpSp>
      <p:grpSp>
        <p:nvGrpSpPr>
          <p:cNvPr id="644" name="Group"/>
          <p:cNvGrpSpPr/>
          <p:nvPr/>
        </p:nvGrpSpPr>
        <p:grpSpPr>
          <a:xfrm>
            <a:off x="5168900" y="3087687"/>
            <a:ext cx="1454150" cy="333376"/>
            <a:chOff x="0" y="0"/>
            <a:chExt cx="1454150" cy="333375"/>
          </a:xfrm>
        </p:grpSpPr>
        <p:sp>
          <p:nvSpPr>
            <p:cNvPr id="642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43" name="Query Evaluato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Query Evaluator</a:t>
              </a: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3673475" y="4181475"/>
            <a:ext cx="1377950" cy="320675"/>
            <a:chOff x="0" y="0"/>
            <a:chExt cx="1377950" cy="320675"/>
          </a:xfrm>
        </p:grpSpPr>
        <p:sp>
          <p:nvSpPr>
            <p:cNvPr id="645" name="Rounded Rectangle"/>
            <p:cNvSpPr/>
            <p:nvPr/>
          </p:nvSpPr>
          <p:spPr>
            <a:xfrm>
              <a:off x="0" y="0"/>
              <a:ext cx="1377950" cy="320675"/>
            </a:xfrm>
            <a:prstGeom prst="roundRect">
              <a:avLst>
                <a:gd name="adj" fmla="val 491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46" name="Buffer Manager"/>
            <p:cNvSpPr txBox="1"/>
            <p:nvPr/>
          </p:nvSpPr>
          <p:spPr>
            <a:xfrm>
              <a:off x="460" y="28037"/>
              <a:ext cx="137703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Buffer Manager</a:t>
              </a: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5307012" y="3806825"/>
            <a:ext cx="1377951" cy="320675"/>
            <a:chOff x="0" y="0"/>
            <a:chExt cx="1377950" cy="320675"/>
          </a:xfrm>
        </p:grpSpPr>
        <p:sp>
          <p:nvSpPr>
            <p:cNvPr id="648" name="Rounded Rectangle"/>
            <p:cNvSpPr/>
            <p:nvPr/>
          </p:nvSpPr>
          <p:spPr>
            <a:xfrm>
              <a:off x="0" y="0"/>
              <a:ext cx="1377950" cy="320675"/>
            </a:xfrm>
            <a:prstGeom prst="roundRect">
              <a:avLst>
                <a:gd name="adj" fmla="val 491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49" name="File Manager"/>
            <p:cNvSpPr txBox="1"/>
            <p:nvPr/>
          </p:nvSpPr>
          <p:spPr>
            <a:xfrm>
              <a:off x="460" y="28037"/>
              <a:ext cx="137703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File Manager</a:t>
              </a:r>
            </a:p>
          </p:txBody>
        </p:sp>
      </p:grpSp>
      <p:grpSp>
        <p:nvGrpSpPr>
          <p:cNvPr id="653" name="Group"/>
          <p:cNvGrpSpPr/>
          <p:nvPr/>
        </p:nvGrpSpPr>
        <p:grpSpPr>
          <a:xfrm>
            <a:off x="4594225" y="5246943"/>
            <a:ext cx="539750" cy="264601"/>
            <a:chOff x="0" y="0"/>
            <a:chExt cx="539750" cy="264600"/>
          </a:xfrm>
        </p:grpSpPr>
        <p:sp>
          <p:nvSpPr>
            <p:cNvPr id="651" name="Rounded Rectangle"/>
            <p:cNvSpPr/>
            <p:nvPr/>
          </p:nvSpPr>
          <p:spPr>
            <a:xfrm>
              <a:off x="0" y="4506"/>
              <a:ext cx="539750" cy="255588"/>
            </a:xfrm>
            <a:prstGeom prst="roundRect">
              <a:avLst>
                <a:gd name="adj" fmla="val 616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52" name="Data"/>
            <p:cNvSpPr txBox="1"/>
            <p:nvPr/>
          </p:nvSpPr>
          <p:spPr>
            <a:xfrm>
              <a:off x="461" y="0"/>
              <a:ext cx="53882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Data</a:t>
              </a:r>
            </a:p>
          </p:txBody>
        </p:sp>
      </p:grpSp>
      <p:grpSp>
        <p:nvGrpSpPr>
          <p:cNvPr id="656" name="Group"/>
          <p:cNvGrpSpPr/>
          <p:nvPr/>
        </p:nvGrpSpPr>
        <p:grpSpPr>
          <a:xfrm>
            <a:off x="2081212" y="5573968"/>
            <a:ext cx="963613" cy="264601"/>
            <a:chOff x="0" y="0"/>
            <a:chExt cx="963612" cy="264600"/>
          </a:xfrm>
        </p:grpSpPr>
        <p:sp>
          <p:nvSpPr>
            <p:cNvPr id="654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55" name="Statistics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Statistics</a:t>
              </a: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2979737" y="5224718"/>
            <a:ext cx="963613" cy="264601"/>
            <a:chOff x="0" y="0"/>
            <a:chExt cx="963612" cy="264600"/>
          </a:xfrm>
        </p:grpSpPr>
        <p:sp>
          <p:nvSpPr>
            <p:cNvPr id="657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58" name="Indices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Indices</a:t>
              </a:r>
            </a:p>
          </p:txBody>
        </p:sp>
      </p:grpSp>
      <p:grpSp>
        <p:nvGrpSpPr>
          <p:cNvPr id="662" name="Group"/>
          <p:cNvGrpSpPr/>
          <p:nvPr/>
        </p:nvGrpSpPr>
        <p:grpSpPr>
          <a:xfrm>
            <a:off x="6115050" y="5729543"/>
            <a:ext cx="949325" cy="264601"/>
            <a:chOff x="0" y="0"/>
            <a:chExt cx="949325" cy="264600"/>
          </a:xfrm>
        </p:grpSpPr>
        <p:sp>
          <p:nvSpPr>
            <p:cNvPr id="660" name="Rounded Rectangle"/>
            <p:cNvSpPr/>
            <p:nvPr/>
          </p:nvSpPr>
          <p:spPr>
            <a:xfrm>
              <a:off x="0" y="23556"/>
              <a:ext cx="949325" cy="217488"/>
            </a:xfrm>
            <a:prstGeom prst="roundRect">
              <a:avLst>
                <a:gd name="adj" fmla="val 722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61" name="Schema"/>
            <p:cNvSpPr txBox="1"/>
            <p:nvPr/>
          </p:nvSpPr>
          <p:spPr>
            <a:xfrm>
              <a:off x="463" y="0"/>
              <a:ext cx="948399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Schema</a:t>
              </a:r>
            </a:p>
          </p:txBody>
        </p:sp>
      </p:grpSp>
      <p:sp>
        <p:nvSpPr>
          <p:cNvPr id="663" name="Line"/>
          <p:cNvSpPr/>
          <p:nvPr/>
        </p:nvSpPr>
        <p:spPr>
          <a:xfrm flipH="1">
            <a:off x="7840662" y="1974850"/>
            <a:ext cx="185739" cy="968375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66" name="Group"/>
          <p:cNvGrpSpPr/>
          <p:nvPr/>
        </p:nvGrpSpPr>
        <p:grpSpPr>
          <a:xfrm>
            <a:off x="7294562" y="2184399"/>
            <a:ext cx="1384301" cy="309564"/>
            <a:chOff x="0" y="0"/>
            <a:chExt cx="1384300" cy="309562"/>
          </a:xfrm>
        </p:grpSpPr>
        <p:sp>
          <p:nvSpPr>
            <p:cNvPr id="664" name="Rectangle"/>
            <p:cNvSpPr/>
            <p:nvPr/>
          </p:nvSpPr>
          <p:spPr>
            <a:xfrm>
              <a:off x="0" y="-1"/>
              <a:ext cx="1384300" cy="30956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65" name="DDL Commands"/>
            <p:cNvSpPr txBox="1"/>
            <p:nvPr/>
          </p:nvSpPr>
          <p:spPr>
            <a:xfrm>
              <a:off x="0" y="28799"/>
              <a:ext cx="138430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DDL Commands</a:t>
              </a:r>
            </a:p>
          </p:txBody>
        </p:sp>
      </p:grpSp>
      <p:sp>
        <p:nvSpPr>
          <p:cNvPr id="667" name="Line"/>
          <p:cNvSpPr/>
          <p:nvPr/>
        </p:nvSpPr>
        <p:spPr>
          <a:xfrm flipH="1">
            <a:off x="3644900" y="1979612"/>
            <a:ext cx="1398588" cy="749301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70" name="Group"/>
          <p:cNvGrpSpPr/>
          <p:nvPr/>
        </p:nvGrpSpPr>
        <p:grpSpPr>
          <a:xfrm>
            <a:off x="4451350" y="2185987"/>
            <a:ext cx="628650" cy="530226"/>
            <a:chOff x="0" y="0"/>
            <a:chExt cx="628649" cy="530225"/>
          </a:xfrm>
        </p:grpSpPr>
        <p:sp>
          <p:nvSpPr>
            <p:cNvPr id="668" name="Rectangle"/>
            <p:cNvSpPr/>
            <p:nvPr/>
          </p:nvSpPr>
          <p:spPr>
            <a:xfrm>
              <a:off x="0" y="0"/>
              <a:ext cx="628650" cy="530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69" name="Query"/>
            <p:cNvSpPr txBox="1"/>
            <p:nvPr/>
          </p:nvSpPr>
          <p:spPr>
            <a:xfrm>
              <a:off x="0" y="28799"/>
              <a:ext cx="62865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Query</a:t>
              </a:r>
            </a:p>
          </p:txBody>
        </p:sp>
      </p:grpSp>
      <p:sp>
        <p:nvSpPr>
          <p:cNvPr id="671" name="Line"/>
          <p:cNvSpPr/>
          <p:nvPr/>
        </p:nvSpPr>
        <p:spPr>
          <a:xfrm>
            <a:off x="1381125" y="1716087"/>
            <a:ext cx="180976" cy="1079501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74" name="Group"/>
          <p:cNvGrpSpPr/>
          <p:nvPr/>
        </p:nvGrpSpPr>
        <p:grpSpPr>
          <a:xfrm>
            <a:off x="492125" y="2005012"/>
            <a:ext cx="2108200" cy="333376"/>
            <a:chOff x="0" y="0"/>
            <a:chExt cx="2108200" cy="333375"/>
          </a:xfrm>
        </p:grpSpPr>
        <p:sp>
          <p:nvSpPr>
            <p:cNvPr id="672" name="Rectangle"/>
            <p:cNvSpPr/>
            <p:nvPr/>
          </p:nvSpPr>
          <p:spPr>
            <a:xfrm>
              <a:off x="0" y="0"/>
              <a:ext cx="2108200" cy="3333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73" name="Code w/ embedded queries"/>
            <p:cNvSpPr txBox="1"/>
            <p:nvPr/>
          </p:nvSpPr>
          <p:spPr>
            <a:xfrm>
              <a:off x="0" y="28799"/>
              <a:ext cx="210820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Code w/ embedded queries</a:t>
              </a:r>
            </a:p>
          </p:txBody>
        </p:sp>
      </p:grpSp>
      <p:sp>
        <p:nvSpPr>
          <p:cNvPr id="675" name="Line"/>
          <p:cNvSpPr/>
          <p:nvPr/>
        </p:nvSpPr>
        <p:spPr>
          <a:xfrm flipV="1">
            <a:off x="2289175" y="2897187"/>
            <a:ext cx="627063" cy="66676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6" name="Line"/>
          <p:cNvSpPr/>
          <p:nvPr/>
        </p:nvSpPr>
        <p:spPr>
          <a:xfrm>
            <a:off x="3644899" y="3063874"/>
            <a:ext cx="1524001" cy="192089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7" name="Line"/>
          <p:cNvSpPr/>
          <p:nvPr/>
        </p:nvSpPr>
        <p:spPr>
          <a:xfrm flipH="1">
            <a:off x="4364037" y="3422649"/>
            <a:ext cx="1533526" cy="758827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82" name="Group"/>
          <p:cNvGrpSpPr/>
          <p:nvPr/>
        </p:nvGrpSpPr>
        <p:grpSpPr>
          <a:xfrm>
            <a:off x="649287" y="3422649"/>
            <a:ext cx="5248276" cy="782639"/>
            <a:chOff x="0" y="0"/>
            <a:chExt cx="5248275" cy="782637"/>
          </a:xfrm>
        </p:grpSpPr>
        <p:grpSp>
          <p:nvGrpSpPr>
            <p:cNvPr id="680" name="Group"/>
            <p:cNvGrpSpPr/>
            <p:nvPr/>
          </p:nvGrpSpPr>
          <p:grpSpPr>
            <a:xfrm>
              <a:off x="0" y="449262"/>
              <a:ext cx="1763713" cy="333376"/>
              <a:chOff x="0" y="0"/>
              <a:chExt cx="1763712" cy="333375"/>
            </a:xfrm>
          </p:grpSpPr>
          <p:sp>
            <p:nvSpPr>
              <p:cNvPr id="678" name="Rounded Rectangle"/>
              <p:cNvSpPr/>
              <p:nvPr/>
            </p:nvSpPr>
            <p:spPr>
              <a:xfrm>
                <a:off x="0" y="0"/>
                <a:ext cx="1763713" cy="333375"/>
              </a:xfrm>
              <a:prstGeom prst="roundRect">
                <a:avLst>
                  <a:gd name="adj" fmla="val 472"/>
                </a:avLst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lnSpc>
                    <a:spcPct val="85000"/>
                  </a:lnSpc>
                  <a:spcBef>
                    <a:spcPts val="300"/>
                  </a:spcBef>
                  <a:tabLst>
                    <a:tab pos="863600" algn="l"/>
                    <a:tab pos="1727200" algn="l"/>
                  </a:tabLst>
                  <a:defRPr sz="1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endParaRPr/>
              </a:p>
            </p:txBody>
          </p:sp>
          <p:sp>
            <p:nvSpPr>
              <p:cNvPr id="679" name="Transaction Manager"/>
              <p:cNvSpPr txBox="1"/>
              <p:nvPr/>
            </p:nvSpPr>
            <p:spPr>
              <a:xfrm>
                <a:off x="462" y="34387"/>
                <a:ext cx="1762788" cy="264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8000" tIns="18000" rIns="18000" bIns="18000" numCol="1" anchor="ctr">
                <a:spAutoFit/>
              </a:bodyPr>
              <a:lstStyle>
                <a:lvl1pPr algn="ctr" defTabSz="457200">
                  <a:lnSpc>
                    <a:spcPct val="85000"/>
                  </a:lnSpc>
                  <a:spcBef>
                    <a:spcPts val="300"/>
                  </a:spcBef>
                  <a:tabLst>
                    <a:tab pos="863600" algn="l"/>
                    <a:tab pos="1727200" algn="l"/>
                  </a:tabLst>
                  <a:defRPr sz="1400">
                    <a:latin typeface="Times Roman"/>
                    <a:ea typeface="Times Roman"/>
                    <a:cs typeface="Times Roman"/>
                    <a:sym typeface="Times Roman"/>
                  </a:defRPr>
                </a:lvl1pPr>
              </a:lstStyle>
              <a:p>
                <a:r>
                  <a:t>Transaction Manager</a:t>
                </a:r>
              </a:p>
            </p:txBody>
          </p:sp>
        </p:grpSp>
        <p:sp>
          <p:nvSpPr>
            <p:cNvPr id="681" name="Line"/>
            <p:cNvSpPr/>
            <p:nvPr/>
          </p:nvSpPr>
          <p:spPr>
            <a:xfrm flipH="1">
              <a:off x="882650" y="-1"/>
              <a:ext cx="4365626" cy="449264"/>
            </a:xfrm>
            <a:prstGeom prst="line">
              <a:avLst/>
            </a:prstGeom>
            <a:noFill/>
            <a:ln w="38160" cap="rnd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83" name="Line"/>
          <p:cNvSpPr/>
          <p:nvPr/>
        </p:nvSpPr>
        <p:spPr>
          <a:xfrm flipV="1">
            <a:off x="5053012" y="3968749"/>
            <a:ext cx="254001" cy="374652"/>
          </a:xfrm>
          <a:prstGeom prst="line">
            <a:avLst/>
          </a:prstGeom>
          <a:ln w="38160" cap="rnd">
            <a:solidFill>
              <a:srgbClr val="0000FF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4" name="Line"/>
          <p:cNvSpPr/>
          <p:nvPr/>
        </p:nvSpPr>
        <p:spPr>
          <a:xfrm flipH="1" flipV="1">
            <a:off x="6686550" y="3968749"/>
            <a:ext cx="279401" cy="315914"/>
          </a:xfrm>
          <a:prstGeom prst="line">
            <a:avLst/>
          </a:prstGeom>
          <a:ln w="38160" cap="rnd">
            <a:solidFill>
              <a:srgbClr val="0000FF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5" name="Line"/>
          <p:cNvSpPr/>
          <p:nvPr/>
        </p:nvSpPr>
        <p:spPr>
          <a:xfrm flipH="1">
            <a:off x="2517775" y="3028950"/>
            <a:ext cx="873125" cy="2544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6" name="Line"/>
          <p:cNvSpPr/>
          <p:nvPr/>
        </p:nvSpPr>
        <p:spPr>
          <a:xfrm flipH="1">
            <a:off x="3462337" y="3063875"/>
            <a:ext cx="182563" cy="217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7" name="Line"/>
          <p:cNvSpPr/>
          <p:nvPr/>
        </p:nvSpPr>
        <p:spPr>
          <a:xfrm>
            <a:off x="3644900" y="3063875"/>
            <a:ext cx="2419350" cy="2157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8" name="Line"/>
          <p:cNvSpPr/>
          <p:nvPr/>
        </p:nvSpPr>
        <p:spPr>
          <a:xfrm>
            <a:off x="6064249" y="5465762"/>
            <a:ext cx="527051" cy="287338"/>
          </a:xfrm>
          <a:prstGeom prst="line">
            <a:avLst/>
          </a:prstGeom>
          <a:ln w="3816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9" name="Line"/>
          <p:cNvSpPr/>
          <p:nvPr/>
        </p:nvSpPr>
        <p:spPr>
          <a:xfrm rot="5400000">
            <a:off x="5788025" y="3984625"/>
            <a:ext cx="2116138" cy="601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0" name="Line"/>
          <p:cNvSpPr/>
          <p:nvPr/>
        </p:nvSpPr>
        <p:spPr>
          <a:xfrm flipH="1">
            <a:off x="4865687" y="4129087"/>
            <a:ext cx="1131889" cy="1122363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1" name="Line"/>
          <p:cNvSpPr/>
          <p:nvPr/>
        </p:nvSpPr>
        <p:spPr>
          <a:xfrm flipH="1">
            <a:off x="3944937" y="4129087"/>
            <a:ext cx="2052638" cy="1228726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94" name="Group"/>
          <p:cNvGrpSpPr/>
          <p:nvPr/>
        </p:nvGrpSpPr>
        <p:grpSpPr>
          <a:xfrm>
            <a:off x="6965950" y="4116387"/>
            <a:ext cx="1693863" cy="333376"/>
            <a:chOff x="0" y="0"/>
            <a:chExt cx="1693862" cy="333375"/>
          </a:xfrm>
        </p:grpSpPr>
        <p:sp>
          <p:nvSpPr>
            <p:cNvPr id="692" name="Rounded Rectangle"/>
            <p:cNvSpPr/>
            <p:nvPr/>
          </p:nvSpPr>
          <p:spPr>
            <a:xfrm>
              <a:off x="0" y="0"/>
              <a:ext cx="1693863" cy="333375"/>
            </a:xfrm>
            <a:prstGeom prst="roundRect">
              <a:avLst>
                <a:gd name="adj" fmla="val 472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93" name="Recovery Manager"/>
            <p:cNvSpPr txBox="1"/>
            <p:nvPr/>
          </p:nvSpPr>
          <p:spPr>
            <a:xfrm>
              <a:off x="463" y="34387"/>
              <a:ext cx="1692937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Recovery Manager</a:t>
              </a:r>
            </a:p>
          </p:txBody>
        </p:sp>
      </p:grpSp>
      <p:sp>
        <p:nvSpPr>
          <p:cNvPr id="695" name="Line"/>
          <p:cNvSpPr/>
          <p:nvPr/>
        </p:nvSpPr>
        <p:spPr>
          <a:xfrm>
            <a:off x="8269287" y="1814512"/>
            <a:ext cx="590548" cy="2470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7971" y="21600"/>
                  <a:pt x="14342" y="21600"/>
                </a:cubicBezTo>
              </a:path>
            </a:pathLst>
          </a:cu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6" name="Line"/>
          <p:cNvSpPr/>
          <p:nvPr/>
        </p:nvSpPr>
        <p:spPr>
          <a:xfrm>
            <a:off x="5897562" y="3422650"/>
            <a:ext cx="100014" cy="384175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7" name="Line"/>
          <p:cNvSpPr/>
          <p:nvPr/>
        </p:nvSpPr>
        <p:spPr>
          <a:xfrm flipH="1">
            <a:off x="3462337" y="3278187"/>
            <a:ext cx="4619742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" y="0"/>
                </a:moveTo>
                <a:cubicBezTo>
                  <a:pt x="564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00" name="Group"/>
          <p:cNvGrpSpPr/>
          <p:nvPr/>
        </p:nvGrpSpPr>
        <p:grpSpPr>
          <a:xfrm>
            <a:off x="5581650" y="5210431"/>
            <a:ext cx="963613" cy="264601"/>
            <a:chOff x="0" y="0"/>
            <a:chExt cx="963612" cy="264600"/>
          </a:xfrm>
        </p:grpSpPr>
        <p:sp>
          <p:nvSpPr>
            <p:cNvPr id="698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699" name="Metadata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Metadata</a:t>
              </a:r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7137400" y="5523168"/>
            <a:ext cx="1657350" cy="264601"/>
            <a:chOff x="0" y="0"/>
            <a:chExt cx="1657350" cy="264600"/>
          </a:xfrm>
        </p:grpSpPr>
        <p:sp>
          <p:nvSpPr>
            <p:cNvPr id="701" name="Rounded Rectangle"/>
            <p:cNvSpPr/>
            <p:nvPr/>
          </p:nvSpPr>
          <p:spPr>
            <a:xfrm>
              <a:off x="0" y="10856"/>
              <a:ext cx="1657350" cy="242888"/>
            </a:xfrm>
            <a:prstGeom prst="roundRect">
              <a:avLst>
                <a:gd name="adj" fmla="val 648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endParaRPr/>
            </a:p>
          </p:txBody>
        </p:sp>
        <p:sp>
          <p:nvSpPr>
            <p:cNvPr id="702" name="Integrity Constraints"/>
            <p:cNvSpPr txBox="1"/>
            <p:nvPr/>
          </p:nvSpPr>
          <p:spPr>
            <a:xfrm>
              <a:off x="461" y="0"/>
              <a:ext cx="165642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Integrity Constraints</a:t>
              </a:r>
            </a:p>
          </p:txBody>
        </p:sp>
      </p:grpSp>
      <p:sp>
        <p:nvSpPr>
          <p:cNvPr id="704" name="Line"/>
          <p:cNvSpPr/>
          <p:nvPr/>
        </p:nvSpPr>
        <p:spPr>
          <a:xfrm>
            <a:off x="6110287" y="5441949"/>
            <a:ext cx="1857376" cy="92077"/>
          </a:xfrm>
          <a:prstGeom prst="line">
            <a:avLst/>
          </a:prstGeom>
          <a:ln w="3816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5" name="Line"/>
          <p:cNvSpPr/>
          <p:nvPr/>
        </p:nvSpPr>
        <p:spPr>
          <a:xfrm>
            <a:off x="8369300" y="3201987"/>
            <a:ext cx="573094" cy="234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7292" y="21600"/>
                  <a:pt x="12984" y="21600"/>
                </a:cubicBezTo>
              </a:path>
            </a:pathLst>
          </a:cu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6" name="Secondary Storage"/>
          <p:cNvSpPr txBox="1"/>
          <p:nvPr/>
        </p:nvSpPr>
        <p:spPr>
          <a:xfrm>
            <a:off x="509269" y="5246687"/>
            <a:ext cx="2187661" cy="60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sz="1800" b="1" i="1"/>
            </a:lvl1pPr>
          </a:lstStyle>
          <a:p>
            <a:r>
              <a:t>Secondary Storage</a:t>
            </a:r>
          </a:p>
        </p:txBody>
      </p:sp>
      <p:sp>
        <p:nvSpPr>
          <p:cNvPr id="707" name="Storage Manager"/>
          <p:cNvSpPr txBox="1"/>
          <p:nvPr/>
        </p:nvSpPr>
        <p:spPr>
          <a:xfrm>
            <a:off x="529907" y="4281487"/>
            <a:ext cx="1958837" cy="60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sz="1800" b="1" i="1"/>
            </a:lvl1pPr>
          </a:lstStyle>
          <a:p>
            <a:r>
              <a:t>Storage Manager</a:t>
            </a:r>
          </a:p>
        </p:txBody>
      </p:sp>
      <p:sp>
        <p:nvSpPr>
          <p:cNvPr id="708" name="Query Processor"/>
          <p:cNvSpPr txBox="1"/>
          <p:nvPr/>
        </p:nvSpPr>
        <p:spPr>
          <a:xfrm>
            <a:off x="531494" y="3235325"/>
            <a:ext cx="1946559" cy="60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sz="1800" b="1" i="1"/>
            </a:lvl1pPr>
          </a:lstStyle>
          <a:p>
            <a:r>
              <a:t>Query Processor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6" name="Big Ideas"/>
          <p:cNvSpPr txBox="1">
            <a:spLocks noGrp="1"/>
          </p:cNvSpPr>
          <p:nvPr>
            <p:ph type="title" idx="4294967295"/>
          </p:nvPr>
        </p:nvSpPr>
        <p:spPr>
          <a:xfrm>
            <a:off x="552450" y="1428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Big Ideas</a:t>
            </a:r>
          </a:p>
        </p:txBody>
      </p:sp>
      <p:sp>
        <p:nvSpPr>
          <p:cNvPr id="67" name="Write Ahead Logging (WAL)…"/>
          <p:cNvSpPr txBox="1">
            <a:spLocks noGrp="1"/>
          </p:cNvSpPr>
          <p:nvPr>
            <p:ph type="body" idx="4294967295"/>
          </p:nvPr>
        </p:nvSpPr>
        <p:spPr>
          <a:xfrm>
            <a:off x="571500" y="1268412"/>
            <a:ext cx="7848600" cy="33496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526" indent="-200526">
              <a:buClrTx/>
              <a:buSzPct val="100000"/>
            </a:pPr>
            <a:r>
              <a:t>Write Ahead Logging (WAL)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/>
            </a:pPr>
            <a:r>
              <a:t>save it on stable storage!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/>
            </a:pPr>
            <a:r>
              <a:t>and how it interacts with the buffer manager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/>
            </a:pPr>
            <a:endParaRPr/>
          </a:p>
          <a:p>
            <a:pPr marL="200526" indent="-200526">
              <a:buClrTx/>
              <a:buSzPct val="100000"/>
            </a:pPr>
            <a:r>
              <a:t>ARIES Recovery algorithm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/>
            </a:pPr>
            <a:r>
              <a:t>“Repeats History” in order to simplify the logic of recovery.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/>
            </a:pPr>
            <a:r>
              <a:t>Must handle arbitrary failures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2400"/>
            </a:pPr>
            <a:r>
              <a:t>Even during recovery!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FF5B4-F979-7C43-A21E-34D3D8BBB30A}"/>
              </a:ext>
            </a:extLst>
          </p:cNvPr>
          <p:cNvSpPr txBox="1"/>
          <p:nvPr/>
        </p:nvSpPr>
        <p:spPr>
          <a:xfrm>
            <a:off x="4163868" y="1288556"/>
            <a:ext cx="414885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B050"/>
                </a:solidFill>
              </a:rPr>
              <a:t>Log that saves changes to the database.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0" name="Assumptions"/>
          <p:cNvSpPr txBox="1">
            <a:spLocks noGrp="1"/>
          </p:cNvSpPr>
          <p:nvPr>
            <p:ph type="title" idx="4294967295"/>
          </p:nvPr>
        </p:nvSpPr>
        <p:spPr>
          <a:xfrm>
            <a:off x="739775" y="384175"/>
            <a:ext cx="7772400" cy="5080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 defTabSz="777240">
              <a:defRPr sz="2720" b="0">
                <a:effectLst>
                  <a:outerShdw blurRad="10795" dist="2159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Assumptions</a:t>
            </a:r>
          </a:p>
        </p:txBody>
      </p:sp>
      <p:sp>
        <p:nvSpPr>
          <p:cNvPr id="71" name="Concurrency control is in effect.…"/>
          <p:cNvSpPr txBox="1">
            <a:spLocks noGrp="1"/>
          </p:cNvSpPr>
          <p:nvPr>
            <p:ph type="body" sz="half" idx="4294967295"/>
          </p:nvPr>
        </p:nvSpPr>
        <p:spPr>
          <a:xfrm>
            <a:off x="723900" y="1854200"/>
            <a:ext cx="7772400" cy="2725738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40631" indent="-240631">
              <a:spcBef>
                <a:spcPts val="1000"/>
              </a:spcBef>
              <a:buClrTx/>
              <a:buSzPct val="100000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Concurrency control is in effect. </a:t>
            </a:r>
          </a:p>
          <a:p>
            <a:pPr marL="621631" lvl="1" indent="-240631">
              <a:spcBef>
                <a:spcPts val="0"/>
              </a:spcBef>
              <a:buClrTx/>
              <a:buChar char="•"/>
              <a:defRPr sz="24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Strict 2PL</a:t>
            </a:r>
            <a:r>
              <a:rPr>
                <a:solidFill>
                  <a:srgbClr val="000000"/>
                </a:solidFill>
              </a:rPr>
              <a:t>, in particular.</a:t>
            </a:r>
          </a:p>
          <a:p>
            <a:pPr marL="240631" indent="-240631">
              <a:spcBef>
                <a:spcPts val="1000"/>
              </a:spcBef>
              <a:buClrTx/>
              <a:buSzPct val="100000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Updates are happening “in place”.</a:t>
            </a:r>
          </a:p>
          <a:p>
            <a:pPr marL="621631" lvl="1" indent="-240631">
              <a:spcBef>
                <a:spcPts val="0"/>
              </a:spcBef>
              <a:buClrTx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i.e. data is overwritten on (deleted from) the actual page copies (not private copies).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4" name="Buffer Management Plays a Key Role"/>
          <p:cNvSpPr txBox="1">
            <a:spLocks noGrp="1"/>
          </p:cNvSpPr>
          <p:nvPr>
            <p:ph type="title" idx="4294967295"/>
          </p:nvPr>
        </p:nvSpPr>
        <p:spPr>
          <a:xfrm>
            <a:off x="720725" y="0"/>
            <a:ext cx="7772400" cy="9144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Buffer Management Plays a Key Role</a:t>
            </a:r>
          </a:p>
        </p:txBody>
      </p:sp>
      <p:sp>
        <p:nvSpPr>
          <p:cNvPr id="75" name="One possible approach – Force/No Steal:…"/>
          <p:cNvSpPr txBox="1"/>
          <p:nvPr/>
        </p:nvSpPr>
        <p:spPr>
          <a:xfrm>
            <a:off x="350838" y="1219200"/>
            <a:ext cx="8289925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450" tIns="44450" rIns="44450" bIns="44450">
            <a:spAutoFit/>
          </a:bodyPr>
          <a:lstStyle/>
          <a:p>
            <a:pPr marL="342900" indent="-342900" defTabSz="457200">
              <a:spcBef>
                <a:spcPts val="500"/>
              </a:spcBef>
              <a:defRPr sz="2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rPr dirty="0"/>
              <a:t>One possible approach – Force/No Steal:</a:t>
            </a:r>
          </a:p>
          <a:p>
            <a:pPr marL="342900" indent="-342900" defTabSz="457200">
              <a:spcBef>
                <a:spcPts val="500"/>
              </a:spcBef>
              <a:buSzPct val="100000"/>
              <a:buChar char="•"/>
              <a:defRPr sz="2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rPr dirty="0"/>
              <a:t>Force</a:t>
            </a:r>
            <a:r>
              <a:rPr dirty="0">
                <a:solidFill>
                  <a:srgbClr val="000000"/>
                </a:solidFill>
              </a:rPr>
              <a:t> – make sure that every updated page is written to disk before commit.</a:t>
            </a:r>
          </a:p>
          <a:p>
            <a:pPr marL="742950" lvl="1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Provides durability without REDO logging.</a:t>
            </a:r>
          </a:p>
          <a:p>
            <a:pPr marL="742950" lvl="1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But, can cause </a:t>
            </a:r>
            <a:r>
              <a:rPr u="sng" dirty="0">
                <a:solidFill>
                  <a:srgbClr val="FF0000"/>
                </a:solidFill>
              </a:rPr>
              <a:t>poor performance</a:t>
            </a:r>
            <a:r>
              <a:rPr dirty="0"/>
              <a:t>.</a:t>
            </a:r>
          </a:p>
          <a:p>
            <a:pPr marL="742950" lvl="1" indent="-285750" defTabSz="457200">
              <a:spcBef>
                <a:spcPts val="4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  <a:endParaRPr dirty="0"/>
          </a:p>
          <a:p>
            <a:pPr marL="342900" indent="-342900" defTabSz="457200">
              <a:spcBef>
                <a:spcPts val="500"/>
              </a:spcBef>
              <a:buSzPct val="100000"/>
              <a:buChar char="•"/>
              <a:defRPr sz="2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rPr dirty="0"/>
              <a:t>No Steal </a:t>
            </a:r>
            <a:r>
              <a:rPr dirty="0">
                <a:solidFill>
                  <a:srgbClr val="000000"/>
                </a:solidFill>
              </a:rPr>
              <a:t>– don’t allow buffer-pool frames with </a:t>
            </a:r>
            <a:r>
              <a:rPr u="sng" dirty="0" err="1">
                <a:solidFill>
                  <a:srgbClr val="000000"/>
                </a:solidFill>
              </a:rPr>
              <a:t>uncommited</a:t>
            </a:r>
            <a:r>
              <a:rPr dirty="0">
                <a:solidFill>
                  <a:srgbClr val="000000"/>
                </a:solidFill>
              </a:rPr>
              <a:t> updates to overwrite </a:t>
            </a:r>
            <a:r>
              <a:rPr u="sng" dirty="0">
                <a:solidFill>
                  <a:srgbClr val="000000"/>
                </a:solidFill>
              </a:rPr>
              <a:t>committed</a:t>
            </a:r>
            <a:r>
              <a:rPr dirty="0">
                <a:solidFill>
                  <a:srgbClr val="000000"/>
                </a:solidFill>
              </a:rPr>
              <a:t> data on disk.</a:t>
            </a:r>
          </a:p>
          <a:p>
            <a:pPr marL="742950" lvl="1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Useful for ensuring atomicity without UNDO logging.</a:t>
            </a:r>
          </a:p>
          <a:p>
            <a:pPr marL="742950" lvl="1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But can cause </a:t>
            </a:r>
            <a:r>
              <a:rPr u="sng" dirty="0">
                <a:solidFill>
                  <a:srgbClr val="FF0000"/>
                </a:solidFill>
              </a:rPr>
              <a:t>poor performance</a:t>
            </a:r>
            <a:r>
              <a:rPr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AFD54-3526-9C43-B64D-06B309BB2E66}"/>
              </a:ext>
            </a:extLst>
          </p:cNvPr>
          <p:cNvSpPr txBox="1"/>
          <p:nvPr/>
        </p:nvSpPr>
        <p:spPr>
          <a:xfrm>
            <a:off x="3482366" y="2054432"/>
            <a:ext cx="566163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B050"/>
                </a:solidFill>
              </a:rPr>
              <a:t>Every time when modify the page, write to the page even before commit instead of waiting for all of them; so 1 I/O per </a:t>
            </a:r>
            <a:r>
              <a:rPr lang="en-US" sz="1400" dirty="0" err="1">
                <a:solidFill>
                  <a:srgbClr val="00B050"/>
                </a:solidFill>
              </a:rPr>
              <a:t>wr</a:t>
            </a:r>
            <a:r>
              <a:rPr lang="en-US" sz="1400" dirty="0">
                <a:solidFill>
                  <a:srgbClr val="00B050"/>
                </a:solidFill>
              </a:rPr>
              <a:t> transaction.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8" name="Preferred Policy: Steal/No-Force"/>
          <p:cNvSpPr txBox="1">
            <a:spLocks noGrp="1"/>
          </p:cNvSpPr>
          <p:nvPr>
            <p:ph type="title" idx="4294967295"/>
          </p:nvPr>
        </p:nvSpPr>
        <p:spPr>
          <a:xfrm>
            <a:off x="719137" y="-1"/>
            <a:ext cx="7772401" cy="584202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Preferred Policy: Steal/No-Force</a:t>
            </a:r>
          </a:p>
        </p:txBody>
      </p:sp>
      <p:sp>
        <p:nvSpPr>
          <p:cNvPr id="79" name="This combination is most complicated but allows for highest flexibility/performance.…"/>
          <p:cNvSpPr txBox="1">
            <a:spLocks noGrp="1"/>
          </p:cNvSpPr>
          <p:nvPr>
            <p:ph type="body" idx="4294967295"/>
          </p:nvPr>
        </p:nvSpPr>
        <p:spPr>
          <a:xfrm>
            <a:off x="152400" y="762000"/>
            <a:ext cx="8839200" cy="54864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buSzTx/>
              <a:buFont typeface="Monotype Sorts"/>
              <a:buNone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dirty="0"/>
          </a:p>
          <a:p>
            <a:pPr marL="240631" indent="-240631">
              <a:spcBef>
                <a:spcPts val="1000"/>
              </a:spcBef>
              <a:buClrTx/>
              <a:buSzPct val="100000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This combination is most complicated but allows for highest flexibility/performance.</a:t>
            </a:r>
          </a:p>
          <a:p>
            <a:pPr marL="200526" indent="-200526">
              <a:buClrTx/>
              <a:buSzPct val="100000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NO FORCE</a:t>
            </a:r>
            <a:r>
              <a:rPr u="none" dirty="0"/>
              <a:t>  </a:t>
            </a:r>
            <a:r>
              <a:rPr u="none" dirty="0">
                <a:solidFill>
                  <a:srgbClr val="000000"/>
                </a:solidFill>
              </a:rPr>
              <a:t>(complicates enforcing Durability)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What if system crashes before a modified page written by a committed transaction makes it to disk?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Write as little as possible, in a convenient place, at commit time, to support </a:t>
            </a:r>
            <a:r>
              <a:rPr dirty="0" err="1">
                <a:solidFill>
                  <a:schemeClr val="accent2"/>
                </a:solidFill>
              </a:rPr>
              <a:t>REDO</a:t>
            </a:r>
            <a:r>
              <a:rPr dirty="0" err="1"/>
              <a:t>ing</a:t>
            </a:r>
            <a:r>
              <a:rPr dirty="0"/>
              <a:t> modifications.</a:t>
            </a:r>
          </a:p>
          <a:p>
            <a:pPr marL="200526" indent="-200526">
              <a:buClrTx/>
              <a:buSzPct val="100000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STEAL </a:t>
            </a:r>
            <a:r>
              <a:rPr u="none" dirty="0">
                <a:solidFill>
                  <a:srgbClr val="000000"/>
                </a:solidFill>
              </a:rPr>
              <a:t> (complicates enforcing Atomicity)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What if the Xact that performed </a:t>
            </a:r>
            <a:r>
              <a:rPr dirty="0" err="1"/>
              <a:t>udpates</a:t>
            </a:r>
            <a:r>
              <a:rPr dirty="0"/>
              <a:t> aborts?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What if system crashes before Xact is finished?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Must remember the old value of P (to support </a:t>
            </a:r>
            <a:r>
              <a:rPr dirty="0" err="1">
                <a:solidFill>
                  <a:schemeClr val="accent2"/>
                </a:solidFill>
              </a:rPr>
              <a:t>UNDO</a:t>
            </a:r>
            <a:r>
              <a:rPr dirty="0" err="1"/>
              <a:t>ing</a:t>
            </a:r>
            <a:r>
              <a:rPr dirty="0"/>
              <a:t> the write to page P).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C0B69-3E7C-7045-A960-483D6FACD136}"/>
              </a:ext>
            </a:extLst>
          </p:cNvPr>
          <p:cNvSpPr txBox="1"/>
          <p:nvPr/>
        </p:nvSpPr>
        <p:spPr>
          <a:xfrm>
            <a:off x="5565156" y="1900052"/>
            <a:ext cx="342644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Allow multiple changes before writing the page into the disk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82" name="Buffer Management summary"/>
          <p:cNvSpPr txBox="1">
            <a:spLocks noGrp="1"/>
          </p:cNvSpPr>
          <p:nvPr>
            <p:ph type="title" idx="4294967295"/>
          </p:nvPr>
        </p:nvSpPr>
        <p:spPr>
          <a:xfrm>
            <a:off x="11430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Buffer Management summary</a:t>
            </a:r>
          </a:p>
        </p:txBody>
      </p:sp>
      <p:sp>
        <p:nvSpPr>
          <p:cNvPr id="83" name="Rectangle"/>
          <p:cNvSpPr/>
          <p:nvPr/>
        </p:nvSpPr>
        <p:spPr>
          <a:xfrm>
            <a:off x="1400174" y="2568575"/>
            <a:ext cx="2806702" cy="22733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84" name="Force"/>
          <p:cNvSpPr txBox="1"/>
          <p:nvPr/>
        </p:nvSpPr>
        <p:spPr>
          <a:xfrm>
            <a:off x="444500" y="3962400"/>
            <a:ext cx="793280" cy="37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000" b="1">
                <a:solidFill>
                  <a:srgbClr val="3365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Force</a:t>
            </a:r>
          </a:p>
        </p:txBody>
      </p:sp>
      <p:sp>
        <p:nvSpPr>
          <p:cNvPr id="85" name="No Force"/>
          <p:cNvSpPr txBox="1"/>
          <p:nvPr/>
        </p:nvSpPr>
        <p:spPr>
          <a:xfrm>
            <a:off x="198438" y="2895600"/>
            <a:ext cx="1202433" cy="37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000" b="1">
                <a:solidFill>
                  <a:srgbClr val="3365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No Force</a:t>
            </a:r>
          </a:p>
        </p:txBody>
      </p:sp>
      <p:sp>
        <p:nvSpPr>
          <p:cNvPr id="86" name="No Steal"/>
          <p:cNvSpPr txBox="1"/>
          <p:nvPr/>
        </p:nvSpPr>
        <p:spPr>
          <a:xfrm>
            <a:off x="1493837" y="2209800"/>
            <a:ext cx="1117850" cy="37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0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No Steal</a:t>
            </a:r>
          </a:p>
        </p:txBody>
      </p:sp>
      <p:sp>
        <p:nvSpPr>
          <p:cNvPr id="87" name="Steal"/>
          <p:cNvSpPr txBox="1"/>
          <p:nvPr/>
        </p:nvSpPr>
        <p:spPr>
          <a:xfrm>
            <a:off x="3170237" y="2211387"/>
            <a:ext cx="708696" cy="37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0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Steal</a:t>
            </a:r>
          </a:p>
        </p:txBody>
      </p:sp>
      <p:sp>
        <p:nvSpPr>
          <p:cNvPr id="88" name="Line"/>
          <p:cNvSpPr/>
          <p:nvPr/>
        </p:nvSpPr>
        <p:spPr>
          <a:xfrm>
            <a:off x="1400174" y="3705225"/>
            <a:ext cx="280670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" name="Line"/>
          <p:cNvSpPr/>
          <p:nvPr/>
        </p:nvSpPr>
        <p:spPr>
          <a:xfrm flipH="1">
            <a:off x="2841625" y="2568575"/>
            <a:ext cx="1" cy="22733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Rectangle"/>
          <p:cNvSpPr/>
          <p:nvPr/>
        </p:nvSpPr>
        <p:spPr>
          <a:xfrm>
            <a:off x="2836862" y="2590800"/>
            <a:ext cx="1358901" cy="1130300"/>
          </a:xfrm>
          <a:prstGeom prst="rect">
            <a:avLst/>
          </a:prstGeom>
          <a:gradFill>
            <a:gsLst>
              <a:gs pos="0">
                <a:srgbClr val="394C4A"/>
              </a:gs>
              <a:gs pos="50000">
                <a:srgbClr val="C0FEF9"/>
              </a:gs>
              <a:gs pos="100000">
                <a:srgbClr val="394C4A"/>
              </a:gs>
            </a:gsLst>
            <a:lin ang="16200000"/>
          </a:gra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91" name="Slowest"/>
          <p:cNvSpPr txBox="1"/>
          <p:nvPr/>
        </p:nvSpPr>
        <p:spPr>
          <a:xfrm>
            <a:off x="1493519" y="3962400"/>
            <a:ext cx="125592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Slowest</a:t>
            </a:r>
          </a:p>
        </p:txBody>
      </p:sp>
      <p:sp>
        <p:nvSpPr>
          <p:cNvPr id="92" name="Fastest"/>
          <p:cNvSpPr txBox="1"/>
          <p:nvPr/>
        </p:nvSpPr>
        <p:spPr>
          <a:xfrm>
            <a:off x="2901632" y="2895600"/>
            <a:ext cx="1171388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Fastest</a:t>
            </a:r>
          </a:p>
        </p:txBody>
      </p:sp>
      <p:sp>
        <p:nvSpPr>
          <p:cNvPr id="93" name="Performance…"/>
          <p:cNvSpPr txBox="1"/>
          <p:nvPr/>
        </p:nvSpPr>
        <p:spPr>
          <a:xfrm>
            <a:off x="1493519" y="5091112"/>
            <a:ext cx="2682589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36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Performance</a:t>
            </a:r>
          </a:p>
          <a:p>
            <a:pPr defTabSz="457200">
              <a:defRPr sz="36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Implications</a:t>
            </a:r>
          </a:p>
        </p:txBody>
      </p:sp>
      <p:grpSp>
        <p:nvGrpSpPr>
          <p:cNvPr id="115" name="Group"/>
          <p:cNvGrpSpPr/>
          <p:nvPr/>
        </p:nvGrpSpPr>
        <p:grpSpPr>
          <a:xfrm>
            <a:off x="4402137" y="2209799"/>
            <a:ext cx="4481479" cy="4079242"/>
            <a:chOff x="0" y="0"/>
            <a:chExt cx="4481477" cy="4079239"/>
          </a:xfrm>
        </p:grpSpPr>
        <p:sp>
          <p:nvSpPr>
            <p:cNvPr id="94" name="Rectangle"/>
            <p:cNvSpPr/>
            <p:nvPr/>
          </p:nvSpPr>
          <p:spPr>
            <a:xfrm>
              <a:off x="1203324" y="358775"/>
              <a:ext cx="2806701" cy="22733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95" name="Force"/>
            <p:cNvSpPr txBox="1"/>
            <p:nvPr/>
          </p:nvSpPr>
          <p:spPr>
            <a:xfrm>
              <a:off x="257175" y="1828800"/>
              <a:ext cx="793279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 b="1">
                  <a:solidFill>
                    <a:srgbClr val="3365F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Force</a:t>
              </a:r>
            </a:p>
          </p:txBody>
        </p:sp>
        <p:sp>
          <p:nvSpPr>
            <p:cNvPr id="96" name="No Force"/>
            <p:cNvSpPr txBox="1"/>
            <p:nvPr/>
          </p:nvSpPr>
          <p:spPr>
            <a:xfrm>
              <a:off x="0" y="762000"/>
              <a:ext cx="1202433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 b="1">
                  <a:solidFill>
                    <a:srgbClr val="3365F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No Force</a:t>
              </a:r>
            </a:p>
          </p:txBody>
        </p:sp>
        <p:sp>
          <p:nvSpPr>
            <p:cNvPr id="97" name="No Steal"/>
            <p:cNvSpPr txBox="1"/>
            <p:nvPr/>
          </p:nvSpPr>
          <p:spPr>
            <a:xfrm>
              <a:off x="1296987" y="0"/>
              <a:ext cx="1117849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 b="1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No Steal</a:t>
              </a:r>
            </a:p>
          </p:txBody>
        </p:sp>
        <p:sp>
          <p:nvSpPr>
            <p:cNvPr id="98" name="Steal"/>
            <p:cNvSpPr txBox="1"/>
            <p:nvPr/>
          </p:nvSpPr>
          <p:spPr>
            <a:xfrm>
              <a:off x="2973387" y="1587"/>
              <a:ext cx="708696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 b="1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Steal</a:t>
              </a:r>
            </a:p>
          </p:txBody>
        </p:sp>
        <p:sp>
          <p:nvSpPr>
            <p:cNvPr id="99" name="Line"/>
            <p:cNvSpPr/>
            <p:nvPr/>
          </p:nvSpPr>
          <p:spPr>
            <a:xfrm>
              <a:off x="1203324" y="1495425"/>
              <a:ext cx="2806701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Line"/>
            <p:cNvSpPr/>
            <p:nvPr/>
          </p:nvSpPr>
          <p:spPr>
            <a:xfrm flipH="1">
              <a:off x="2644774" y="358775"/>
              <a:ext cx="1" cy="227330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Rectangle"/>
            <p:cNvSpPr/>
            <p:nvPr/>
          </p:nvSpPr>
          <p:spPr>
            <a:xfrm>
              <a:off x="2640011" y="381000"/>
              <a:ext cx="1358901" cy="1130300"/>
            </a:xfrm>
            <a:prstGeom prst="rect">
              <a:avLst/>
            </a:prstGeom>
            <a:gradFill flip="none" rotWithShape="1">
              <a:gsLst>
                <a:gs pos="0">
                  <a:srgbClr val="394C4A"/>
                </a:gs>
                <a:gs pos="50000">
                  <a:srgbClr val="C0FEF9"/>
                </a:gs>
                <a:gs pos="100000">
                  <a:srgbClr val="394C4A"/>
                </a:gs>
              </a:gsLst>
              <a:lin ang="16200000" scaled="0"/>
            </a:gra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grpSp>
          <p:nvGrpSpPr>
            <p:cNvPr id="104" name="Group"/>
            <p:cNvGrpSpPr/>
            <p:nvPr/>
          </p:nvGrpSpPr>
          <p:grpSpPr>
            <a:xfrm>
              <a:off x="1162050" y="1600200"/>
              <a:ext cx="1490018" cy="891729"/>
              <a:chOff x="0" y="0"/>
              <a:chExt cx="1490017" cy="891728"/>
            </a:xfrm>
          </p:grpSpPr>
          <p:sp>
            <p:nvSpPr>
              <p:cNvPr id="102" name="No REDO"/>
              <p:cNvSpPr txBox="1"/>
              <p:nvPr/>
            </p:nvSpPr>
            <p:spPr>
              <a:xfrm>
                <a:off x="0" y="457200"/>
                <a:ext cx="1473200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No REDO</a:t>
                </a:r>
              </a:p>
            </p:txBody>
          </p:sp>
          <p:sp>
            <p:nvSpPr>
              <p:cNvPr id="103" name="No UNDO"/>
              <p:cNvSpPr txBox="1"/>
              <p:nvPr/>
            </p:nvSpPr>
            <p:spPr>
              <a:xfrm>
                <a:off x="0" y="0"/>
                <a:ext cx="1490018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No UNDO</a:t>
                </a:r>
              </a:p>
            </p:txBody>
          </p:sp>
        </p:grpSp>
        <p:grpSp>
          <p:nvGrpSpPr>
            <p:cNvPr id="107" name="Group"/>
            <p:cNvGrpSpPr/>
            <p:nvPr/>
          </p:nvGrpSpPr>
          <p:grpSpPr>
            <a:xfrm>
              <a:off x="2625725" y="1603375"/>
              <a:ext cx="1473200" cy="891729"/>
              <a:chOff x="0" y="0"/>
              <a:chExt cx="1473200" cy="891728"/>
            </a:xfrm>
          </p:grpSpPr>
          <p:sp>
            <p:nvSpPr>
              <p:cNvPr id="105" name="UNDO"/>
              <p:cNvSpPr txBox="1"/>
              <p:nvPr/>
            </p:nvSpPr>
            <p:spPr>
              <a:xfrm>
                <a:off x="60325" y="0"/>
                <a:ext cx="10837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 UNDO</a:t>
                </a:r>
              </a:p>
            </p:txBody>
          </p:sp>
          <p:sp>
            <p:nvSpPr>
              <p:cNvPr id="106" name="No REDO"/>
              <p:cNvSpPr txBox="1"/>
              <p:nvPr/>
            </p:nvSpPr>
            <p:spPr>
              <a:xfrm>
                <a:off x="0" y="457200"/>
                <a:ext cx="1473200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No REDO</a:t>
                </a:r>
              </a:p>
            </p:txBody>
          </p:sp>
        </p:grpSp>
        <p:grpSp>
          <p:nvGrpSpPr>
            <p:cNvPr id="110" name="Group"/>
            <p:cNvGrpSpPr/>
            <p:nvPr/>
          </p:nvGrpSpPr>
          <p:grpSpPr>
            <a:xfrm>
              <a:off x="2741612" y="612775"/>
              <a:ext cx="1083817" cy="739329"/>
              <a:chOff x="0" y="0"/>
              <a:chExt cx="1083816" cy="739328"/>
            </a:xfrm>
          </p:grpSpPr>
          <p:sp>
            <p:nvSpPr>
              <p:cNvPr id="108" name="UNDO"/>
              <p:cNvSpPr txBox="1"/>
              <p:nvPr/>
            </p:nvSpPr>
            <p:spPr>
              <a:xfrm>
                <a:off x="0" y="0"/>
                <a:ext cx="10837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 UNDO</a:t>
                </a:r>
              </a:p>
            </p:txBody>
          </p:sp>
          <p:sp>
            <p:nvSpPr>
              <p:cNvPr id="109" name="REDO"/>
              <p:cNvSpPr txBox="1"/>
              <p:nvPr/>
            </p:nvSpPr>
            <p:spPr>
              <a:xfrm>
                <a:off x="101600" y="304800"/>
                <a:ext cx="9822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REDO</a:t>
                </a:r>
              </a:p>
            </p:txBody>
          </p:sp>
        </p:grpSp>
        <p:grpSp>
          <p:nvGrpSpPr>
            <p:cNvPr id="113" name="Group"/>
            <p:cNvGrpSpPr/>
            <p:nvPr/>
          </p:nvGrpSpPr>
          <p:grpSpPr>
            <a:xfrm>
              <a:off x="1177925" y="612775"/>
              <a:ext cx="1490018" cy="736154"/>
              <a:chOff x="0" y="0"/>
              <a:chExt cx="1490017" cy="736153"/>
            </a:xfrm>
          </p:grpSpPr>
          <p:sp>
            <p:nvSpPr>
              <p:cNvPr id="111" name="No UNDO"/>
              <p:cNvSpPr txBox="1"/>
              <p:nvPr/>
            </p:nvSpPr>
            <p:spPr>
              <a:xfrm>
                <a:off x="0" y="0"/>
                <a:ext cx="1490018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No UNDO</a:t>
                </a:r>
              </a:p>
            </p:txBody>
          </p:sp>
          <p:sp>
            <p:nvSpPr>
              <p:cNvPr id="112" name="REDO"/>
              <p:cNvSpPr txBox="1"/>
              <p:nvPr/>
            </p:nvSpPr>
            <p:spPr>
              <a:xfrm>
                <a:off x="293687" y="301625"/>
                <a:ext cx="9822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400" b="1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REDO</a:t>
                </a:r>
              </a:p>
            </p:txBody>
          </p:sp>
        </p:grpSp>
        <p:sp>
          <p:nvSpPr>
            <p:cNvPr id="114" name="Logging/Recovery…"/>
            <p:cNvSpPr txBox="1"/>
            <p:nvPr/>
          </p:nvSpPr>
          <p:spPr>
            <a:xfrm>
              <a:off x="520381" y="2895600"/>
              <a:ext cx="3961097" cy="1183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457200"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Logging/Recovery</a:t>
              </a:r>
            </a:p>
            <a:p>
              <a:pPr defTabSz="457200"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Implications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8" name="Basic Idea: Logging"/>
          <p:cNvSpPr txBox="1">
            <a:spLocks noGrp="1"/>
          </p:cNvSpPr>
          <p:nvPr>
            <p:ph type="title" idx="4294967295"/>
          </p:nvPr>
        </p:nvSpPr>
        <p:spPr>
          <a:xfrm>
            <a:off x="-179388" y="0"/>
            <a:ext cx="8077201" cy="609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Basic Idea: Logging</a:t>
            </a:r>
          </a:p>
        </p:txBody>
      </p:sp>
      <p:sp>
        <p:nvSpPr>
          <p:cNvPr id="119" name="Record REDO and UNDO information, for every update, in a log.…"/>
          <p:cNvSpPr txBox="1">
            <a:spLocks noGrp="1"/>
          </p:cNvSpPr>
          <p:nvPr>
            <p:ph type="body" idx="4294967295"/>
          </p:nvPr>
        </p:nvSpPr>
        <p:spPr>
          <a:xfrm>
            <a:off x="419100" y="1493837"/>
            <a:ext cx="8077200" cy="4076701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Record REDO and UNDO information, for every update, in a </a:t>
            </a:r>
            <a:r>
              <a:rPr>
                <a:solidFill>
                  <a:srgbClr val="5D5D00"/>
                </a:solidFill>
              </a:rPr>
              <a:t>log</a:t>
            </a:r>
            <a:r>
              <a:t>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Sequential writes to log (put it on a separate disk).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Minimal info (diff) written to log, so multiple updates fit in a single log page.</a:t>
            </a:r>
          </a:p>
          <a:p>
            <a:pPr marL="200526" indent="-200526">
              <a:buClrTx/>
              <a:buSzPct val="100000"/>
              <a:defRPr u="sng">
                <a:solidFill>
                  <a:srgbClr val="5D5D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Log</a:t>
            </a:r>
            <a:r>
              <a:rPr u="none">
                <a:solidFill>
                  <a:schemeClr val="accent2"/>
                </a:solidFill>
              </a:rPr>
              <a:t>: </a:t>
            </a:r>
            <a:r>
              <a:rPr u="none">
                <a:solidFill>
                  <a:srgbClr val="000000"/>
                </a:solidFill>
              </a:rPr>
              <a:t>An ordered list of REDO/UNDO actions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Log record for update contains: </a:t>
            </a:r>
          </a:p>
          <a:p>
            <a:pPr marL="228600" lvl="3" indent="457200">
              <a:spcBef>
                <a:spcPts val="0"/>
              </a:spcBef>
              <a:buClrTx/>
              <a:buSzTx/>
              <a:buNone/>
              <a:defRPr sz="2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&lt;XID, pageID, offset, length, old data, new data&gt; </a:t>
            </a:r>
          </a:p>
          <a:p>
            <a:pPr marL="561473" lvl="1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and additional control info (which we’ll see soon).</a:t>
            </a:r>
          </a:p>
        </p:txBody>
      </p:sp>
      <p:pic>
        <p:nvPicPr>
          <p:cNvPr id="12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2537" y="76200"/>
            <a:ext cx="1784351" cy="4762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"/>
          <p:cNvGrpSpPr/>
          <p:nvPr/>
        </p:nvGrpSpPr>
        <p:grpSpPr>
          <a:xfrm>
            <a:off x="7023100" y="261937"/>
            <a:ext cx="1816101" cy="533401"/>
            <a:chOff x="0" y="0"/>
            <a:chExt cx="1816100" cy="533400"/>
          </a:xfrm>
        </p:grpSpPr>
        <p:sp>
          <p:nvSpPr>
            <p:cNvPr id="121" name="Rectangle"/>
            <p:cNvSpPr/>
            <p:nvPr/>
          </p:nvSpPr>
          <p:spPr>
            <a:xfrm>
              <a:off x="222250" y="0"/>
              <a:ext cx="1447800" cy="533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22" name="Oval"/>
            <p:cNvSpPr/>
            <p:nvPr/>
          </p:nvSpPr>
          <p:spPr>
            <a:xfrm>
              <a:off x="0" y="6350"/>
              <a:ext cx="444500" cy="5207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23" name="Line"/>
            <p:cNvSpPr/>
            <p:nvPr/>
          </p:nvSpPr>
          <p:spPr>
            <a:xfrm>
              <a:off x="228600" y="0"/>
              <a:ext cx="14351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Line"/>
            <p:cNvSpPr/>
            <p:nvPr/>
          </p:nvSpPr>
          <p:spPr>
            <a:xfrm>
              <a:off x="228600" y="533400"/>
              <a:ext cx="14351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7" name="Group"/>
            <p:cNvGrpSpPr/>
            <p:nvPr/>
          </p:nvGrpSpPr>
          <p:grpSpPr>
            <a:xfrm>
              <a:off x="1670043" y="9525"/>
              <a:ext cx="146058" cy="520700"/>
              <a:chOff x="-6" y="0"/>
              <a:chExt cx="146056" cy="520700"/>
            </a:xfrm>
          </p:grpSpPr>
          <p:sp>
            <p:nvSpPr>
              <p:cNvPr id="125" name="Shape"/>
              <p:cNvSpPr/>
              <p:nvPr/>
            </p:nvSpPr>
            <p:spPr>
              <a:xfrm>
                <a:off x="-7" y="0"/>
                <a:ext cx="146058" cy="520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" y="0"/>
                    </a:moveTo>
                    <a:cubicBezTo>
                      <a:pt x="12491" y="251"/>
                      <a:pt x="21600" y="5010"/>
                      <a:pt x="21600" y="10795"/>
                    </a:cubicBezTo>
                    <a:cubicBezTo>
                      <a:pt x="21600" y="16762"/>
                      <a:pt x="11929" y="21600"/>
                      <a:pt x="0" y="21600"/>
                    </a:cubicBezTo>
                    <a:lnTo>
                      <a:pt x="1" y="10795"/>
                    </a:lnTo>
                    <a:lnTo>
                      <a:pt x="93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Line"/>
              <p:cNvSpPr/>
              <p:nvPr/>
            </p:nvSpPr>
            <p:spPr>
              <a:xfrm>
                <a:off x="-7" y="0"/>
                <a:ext cx="146058" cy="520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" y="0"/>
                    </a:moveTo>
                    <a:cubicBezTo>
                      <a:pt x="12491" y="251"/>
                      <a:pt x="21600" y="5010"/>
                      <a:pt x="21600" y="10795"/>
                    </a:cubicBezTo>
                    <a:cubicBezTo>
                      <a:pt x="21600" y="16762"/>
                      <a:pt x="11929" y="21600"/>
                      <a:pt x="0" y="21600"/>
                    </a:cubicBezTo>
                  </a:path>
                </a:pathLst>
              </a:cu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28" name="Oval"/>
            <p:cNvSpPr/>
            <p:nvPr/>
          </p:nvSpPr>
          <p:spPr>
            <a:xfrm>
              <a:off x="76199" y="82549"/>
              <a:ext cx="292102" cy="368302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29" name="Oval"/>
            <p:cNvSpPr/>
            <p:nvPr/>
          </p:nvSpPr>
          <p:spPr>
            <a:xfrm>
              <a:off x="152400" y="158750"/>
              <a:ext cx="139700" cy="215900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CD6FE0-60E4-9C44-9F10-AF4F48F9DA7F}"/>
              </a:ext>
            </a:extLst>
          </p:cNvPr>
          <p:cNvSpPr txBox="1"/>
          <p:nvPr/>
        </p:nvSpPr>
        <p:spPr>
          <a:xfrm>
            <a:off x="1558925" y="4429496"/>
            <a:ext cx="6136285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B050"/>
                </a:solidFill>
              </a:rPr>
              <a:t>XID: transaction id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B050"/>
                </a:solidFill>
              </a:rPr>
              <a:t>Offset: location of the page that you make the changes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build="p" animBg="1" advAuto="0"/>
    </p:bldLst>
  </p:timing>
</p:sld>
</file>

<file path=ppt/theme/theme1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3252</Words>
  <Application>Microsoft Macintosh PowerPoint</Application>
  <PresentationFormat>On-screen Show (4:3)</PresentationFormat>
  <Paragraphs>692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Tahoma Bold</vt:lpstr>
      <vt:lpstr>Arial</vt:lpstr>
      <vt:lpstr>Book Antiqua</vt:lpstr>
      <vt:lpstr>Helvetica</vt:lpstr>
      <vt:lpstr>Mistral</vt:lpstr>
      <vt:lpstr>Monotype Sorts</vt:lpstr>
      <vt:lpstr>Symbol</vt:lpstr>
      <vt:lpstr>Tahoma</vt:lpstr>
      <vt:lpstr>Times New Roman</vt:lpstr>
      <vt:lpstr>Times Roman</vt:lpstr>
      <vt:lpstr>db-book</vt:lpstr>
      <vt:lpstr>PowerPoint Presentation</vt:lpstr>
      <vt:lpstr>Review: The ACID properties</vt:lpstr>
      <vt:lpstr>Motivation</vt:lpstr>
      <vt:lpstr>Big Ideas</vt:lpstr>
      <vt:lpstr>Assumptions</vt:lpstr>
      <vt:lpstr>Buffer Management Plays a Key Role</vt:lpstr>
      <vt:lpstr>Preferred Policy: Steal/No-Force</vt:lpstr>
      <vt:lpstr>Buffer Management summary</vt:lpstr>
      <vt:lpstr>Basic Idea: Logging</vt:lpstr>
      <vt:lpstr>Write-Ahead Logging (WAL)</vt:lpstr>
      <vt:lpstr>WAL &amp; the Log</vt:lpstr>
      <vt:lpstr>Log Records</vt:lpstr>
      <vt:lpstr>Other Log-Related State (in memory)</vt:lpstr>
      <vt:lpstr>Normal Execution of an Xact</vt:lpstr>
      <vt:lpstr>Transaction Commit</vt:lpstr>
      <vt:lpstr>Simple Transaction Abort</vt:lpstr>
      <vt:lpstr>Abort, cont.</vt:lpstr>
      <vt:lpstr>Abort Example (no crash)</vt:lpstr>
      <vt:lpstr>Checkpointing</vt:lpstr>
      <vt:lpstr>The Big Picture:  What’s Stored Where</vt:lpstr>
      <vt:lpstr>Crash Recovery: Big Picture</vt:lpstr>
      <vt:lpstr>Recovery: The Analysis Phase</vt:lpstr>
      <vt:lpstr>Phase 2: The REDO Phase</vt:lpstr>
      <vt:lpstr>Phase 3: The UNDO Phase</vt:lpstr>
      <vt:lpstr>Example of Recovery – (up to crash)</vt:lpstr>
      <vt:lpstr>Example (cont.):Analysis &amp; Redo</vt:lpstr>
      <vt:lpstr>Ex (cont.): Undo &amp; Crash During Restart!</vt:lpstr>
      <vt:lpstr>PowerPoint Presentation</vt:lpstr>
      <vt:lpstr>Additional Crash Issues</vt:lpstr>
      <vt:lpstr>Additional Crash Issues</vt:lpstr>
      <vt:lpstr>Summary of Logging/Recovery</vt:lpstr>
      <vt:lpstr>Summary, Cont.</vt:lpstr>
      <vt:lpstr>Database Architecture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kewenliu.kolvin@gmail.com</cp:lastModifiedBy>
  <cp:revision>34</cp:revision>
  <dcterms:modified xsi:type="dcterms:W3CDTF">2022-04-26T19:32:29Z</dcterms:modified>
</cp:coreProperties>
</file>