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04" r:id="rId34"/>
    <p:sldId id="303" r:id="rId35"/>
    <p:sldId id="302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6"/>
    <p:sldId id="297" r:id="rId47"/>
    <p:sldId id="298" r:id="rId48"/>
    <p:sldId id="299" r:id="rId49"/>
    <p:sldId id="300" r:id="rId50"/>
    <p:sldId id="301" r:id="rId5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 panose="020F0502020204030204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 panose="020F0502020204030204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 panose="020F0502020204030204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 panose="020F0502020204030204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" d="1"/>
          <a:sy n="1" d="1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68457720428705" units="cm"/>
      <inkml:brushProperty name="height" value="0.0168457720428705" units="cm"/>
      <inkml:brushProperty name="color" value="#f2385b"/>
      <inkml:brushProperty name="ignorePressure" value="0"/>
    </inkml:brush>
  </inkml:definitions>
  <inkml:trace contextRef="#ctx0" brushRef="#br0">67900 24400 870,'-25'-43'19,"0"17"-60,0 15 64,0 16-25,1 9 5,4 3-5,3 3 3,3 4-4,-1 4 6,-2 6-2,-3 7-5,-3 6 7,-6 12-5,-5 19 2,-7 19 2,-5 19-5,-8 13 5,-5 10-2,-7 10 0,-5 9 0,2-8 2,13-25-2,12-25-1,13-25 0,-4 10-2,-18 48 5,-19 47-2,-18 47 1,-1-1 2,19-46-5,19-47 1,19-47 1,10-29-1,4-8 0,3-10 3,3-9-2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78199838846922" units="cm"/>
      <inkml:brushProperty name="height" value="0.0178199838846922" units="cm"/>
      <inkml:brushProperty name="color" value="#f2385b"/>
      <inkml:brushProperty name="ignorePressure" value="0"/>
    </inkml:brush>
  </inkml:definitions>
  <inkml:trace contextRef="#ctx0" brushRef="#br0">84500 22000 823,'-49'51'-5,"4"4"5,3 3 6,3 3-8,4-4 16,7-8-17,6-10-4,7-9 1,0 1 6,-2 13-3,-3 12 9,-3 13-7,-1 1 0,4-9-4,3-10 13,3-8-8,-1 7 0,-2 25 1,-3 25-2,-3 25-1,1 9 3,6-6-3,7-6 4,6-6-1,3-12-4,0-15 8,0-15-10,0-16 7,4-13-2,10-9-3,10-10 8,9-8-9,4-14 11,1-15-8,-1-15-3,1-16 4,-3-7-3,-2 4 5,-3 3-1,-3 3-1,-2 3 1,0 3 0,0 3-5,0 4 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85852106660604" units="cm"/>
      <inkml:brushProperty name="height" value="0.0185852106660604" units="cm"/>
      <inkml:brushProperty name="color" value="#f2385b"/>
      <inkml:brushProperty name="ignorePressure" value="0"/>
    </inkml:brush>
  </inkml:definitions>
  <inkml:trace contextRef="#ctx0" brushRef="#br0">84500 23500 789,'25'-71'-3,"0"10"3,0 10 4,0 9-6,-5 18 15,-9 29-14,-10 28-9,-8 28 7,-6 12-6,1-3 5,-1-3 18,1-2-12,1-3 1,3 1-4,3-1-2,4 1 3,1-6 1,0-8-1,0-10 0,0-9-2,3-10 4,6-9-4,7-10 4,6-8-4,3-11 4,0-8-4,0-10 4,0-9-3,-2-1 1,-3 10 0,-3 10 0,-2 9-1,-1-1 3,3-8-4,3-10 3,4-9-1,-1-1 3,-3 10-5,-3 10 2,-2 9-2,-3 2 3,1-2-6,-1-3 13,1-3-13,-3-1 10,-2 4-6,-3 3-2,-3 3 5,-2 6 0,0 9-1,0 10-4,0 10 1,0 5-7,0 4 8,0 3 14,0 3-16,1-1 4,4-2-1,3-3 1,3-3-4,3-4 8,3-3-8,3-3 3,4-2 0,-1-3 4,-3 1-4,-3-1-6,-2 1 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88754349946976" units="cm"/>
      <inkml:brushProperty name="height" value="0.0188754349946976" units="cm"/>
      <inkml:brushProperty name="color" value="#f2385b"/>
      <inkml:brushProperty name="ignorePressure" value="0"/>
    </inkml:brush>
  </inkml:definitions>
  <inkml:trace contextRef="#ctx0" brushRef="#br0">85750 23600 777,'-41'60'2,"19"-27"-2,19-28-2,19-28 3,7-20-11,-3-8 13,-3-10 2,-2-9-4,-3-4 6,1 4-10,-1 3 0,1 3 1,-3 4 5,-2 7-4,-3 6 0,-3 7 1,-4 7 0,-3 9 1,-3 10-2,-2 10 0,-5 4 4,-2 0-5,-3 0 1,-3 0 4,-4 9-9,-3 19 10,-3 19-4,-2 19-1,-1 9 0,3 0 2,3 0-1,4 0 0,4-2 2,6-3-5,7-3 4,6-2 2,6-9-4,6-12 2,7-13-1,6-12-4,4-9 6,4-2-2,3-3 0,3-3-1,3-6 4,3-5-3,3-7-2,4-5 2,-3-3-1,-5 4 1,-7 3 1,-5 3 0,-4 3-2,0 3 4,0 3-5,0 4-1,1-1 7,4-3-5,3-3 1,3-2-3,1-5-3,1-2 4,-1-3 11,1-3-8,-1-6 4,1-5-8,-1-7 3,1-5-4,-1-8 11,1-5-9,-1-7-2,1-5 6,-3-6 0,-2-3-4,-3-3 3,-3-2-5,-4 5 5,-3 16-1,-3 15 0,-2 17 2,-1-12-4,3-37 1,3-38 4,4-37-5,1-15 3,0 10 0,0 10-3,0 9 2,-4 18 3,-5 29-6,-7 28 4,-5 28-1,-4 7 4,0-11-5,0-14-2,0-11 4,0 5-5,0 26 4,0 24 3,0 26-3,-2 24-2,-3 26 3,-3 24-3,-2 26 8,-5 15-12,-2 6 6,-3 7 5,-3 6-8,1 4 6,6 4-3,7 3-2,6 3 3,3-1-4,0-2 6,0-3-4,0-3 2,0-7-3,0-9 4,0-10-2,0-8-3,0-17 5,0-21-4,0-22 4,0-22-2,0-11 0,0 0 2,0 0-5,0 0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00563352555037" units="cm"/>
      <inkml:brushProperty name="height" value="0.0200563352555037" units="cm"/>
      <inkml:brushProperty name="color" value="#f2385b"/>
      <inkml:brushProperty name="ignorePressure" value="0"/>
    </inkml:brush>
  </inkml:definitions>
  <inkml:trace contextRef="#ctx0" brushRef="#br0">88500 23050 731,'-2'93'1,"-3"-11"-1,-3-14-1,-2-11 1,-1-6 2,3 4-5,3 3 6,4 3-6,1 1 1,0 1 3,0-1 0,0 1 0,3-6 0,6-8-2,7-10 1,6-9 0,6-9-2,6-5 5,7-7-6,6-5 7,-1-11-8,-5-11 10,-7-14-12,-5-11 8,-4-3-3,0 10 0,0 10 4,0 9-4,1-5 2,4-19 0,3-18-2,3-19-1,-2-2 4,-6 16-2,-6 15-1,-6 17 1,-1-1-2,7-16 4,6-15-2,7-15-1,-3-1 6,-8 16-6,-10 15-3,-9 17 7,-2 3-8,6-5 6,7-7 2,6-5-5,-1 0 4,-5 10-5,-7 10 5,-5 9-2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83525681495667" units="cm"/>
      <inkml:brushProperty name="height" value="0.0183525681495667" units="cm"/>
      <inkml:brushProperty name="color" value="#f2385b"/>
      <inkml:brushProperty name="ignorePressure" value="0"/>
    </inkml:brush>
  </inkml:definitions>
  <inkml:trace contextRef="#ctx0" brushRef="#br0">89600 23250 799,'-24'46'6,"4"-5"-18,3-7 15,3-5 1,1 0 3,1 10-9,-1 10-4,1 9 5,1 2-9,3-2 7,3-3 18,4-3-18,1-6 10,0-5-9,0-7-3,0-5 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81190483272076" units="cm"/>
      <inkml:brushProperty name="height" value="0.0181190483272076" units="cm"/>
      <inkml:brushProperty name="color" value="#f2385b"/>
      <inkml:brushProperty name="ignorePressure" value="0"/>
    </inkml:brush>
  </inkml:definitions>
  <inkml:trace contextRef="#ctx0" brushRef="#br0">89900 22550 809,'-47'1'4,"6"4"-2,7 3-10,6 3 11,6 4-11,6 7 10,7 6 2,6 7-2,4 0-15,4-2 13,3-3 13,3-3-14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19613518565893" units="cm"/>
      <inkml:brushProperty name="height" value="0.0219613518565893" units="cm"/>
      <inkml:brushProperty name="color" value="#f2385b"/>
      <inkml:brushProperty name="ignorePressure" value="0"/>
    </inkml:brush>
  </inkml:definitions>
  <inkml:trace contextRef="#ctx0" brushRef="#br0">90300 23150 667,'3'43'81,"6"-11"-266,7-14 289,6-11-105,4-11 13,4-5-16,3-7-2,3-5 5,-4-4 5,-8 0-3,-10 0-7,-9 0 7,-10 1 1,-9 4-1,-10 3-5,-8 3 5,-8 9-4,-2 16 5,-3 15-2,-3 17 1,1 10-4,6 6 4,7 7 0,6 6 0,4 3-1,4 0-3,3 0 8,3 0-7,7-7 2,14-11 3,11-14-5,14-11-1,10-11 3,9-5 0,10-7 2,10-5-3,-3-6 6,-11-3-4,-14-3-8,-11-2 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12951023131609" units="cm"/>
      <inkml:brushProperty name="height" value="0.0212951023131609" units="cm"/>
      <inkml:brushProperty name="color" value="#f2385b"/>
      <inkml:brushProperty name="ignorePressure" value="0"/>
    </inkml:brush>
  </inkml:definitions>
  <inkml:trace contextRef="#ctx0" brushRef="#br0">91500 23100 688,'0'48'3,"0"-3"0,0-3-11,0-2 12,0-3-12,0 1 8,0-1 7,0 1-8,0-1 0,0 1 2,0-1-1,0 1 1,0-3-2,0-2-1,0-3 5,0-3-4,3-4-1,6-3 4,7-3-4,6-2 6,4-11-4,4-15 5,3-15-14,3-16 13,-1-10-8,-2-3 8,-3-3-6,-3-2 1,-4 0 1,-3 7-1,-3 6 3,-2 7-1,-3 5-4,1 7 5,-1 6 0,1 7-6,-1 2 7,1 1-4,-1-1 0,1 1 4,-1 5-3,1 14 3,-1 11-8,1 14 3,1 5 2,3 1-4,3-1 9,4 1-2,2-3-9,4-2 8,3-3 2,3-3-9,4-6 12,7-5-10,6-7 3,7-5-2,4-6 5,3-3-5,3-3 2,4-2 1,-3-3-3,-5 1 2,-7-1 1,-5 1-1,-9-1 2,-9 1-1,-10-1-5,-8 1 6,-6-1-4,1 1 2,-1-1 1,1 1-1,1-1-2,3 1 0,3-1 7,4 1-6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11744122207165" units="cm"/>
      <inkml:brushProperty name="height" value="0.0211744122207165" units="cm"/>
      <inkml:brushProperty name="color" value="#f2385b"/>
      <inkml:brushProperty name="ignorePressure" value="0"/>
    </inkml:brush>
  </inkml:definitions>
  <inkml:trace contextRef="#ctx0" brushRef="#br0">69800 28900 692,'46'0'0,"-5"0"1,-7 0-2,-5 0 0,-3 0 5,4 0-3,3 0-5,3 0 4,-1 0-4,-2 0 5,-3 0 1,-3 0 0,-2 0-5,0 0 6,0 0-6,0 0 7,-2-4-10,-3-5 10,-3-7-5,-2-5 3,-5-9-4,-2-9 5,-3-10-7,-3-8 7,-2-1 1,0 9-7,0 10 3,0 10-3,-5-1 2,-9-9 1,-10-10 2,-8-8-2,-9-1 1,-6 9-3,-6 10 4,-6 10-3,-4 13 2,1 19-1,-1 19-1,1 19 1,2 13 0,7 10 1,6 10-4,7 9 5,5 1 0,7-6-7,6-6 9,7-6-5,5-6 1,7-2 1,6-3-3,7-3 3,7-7-1,9-9 3,10-10-9,10-8 11,2-8-10,-3-2 5,-3-3 5,-2-3-9,-1-4 7,3-3-7,3-3 9,4-2-8,-1-6 5,-3-6-3,-3-6 1,-2-6 0,-6-1 2,-6 7 0,-6 6-8,-6 7 9,-1-6-6,7-15 7,6-15-9,7-16 9,0-5-3,-2 6-3,-3 7 2,-3 6 0,-4 4 0,-3 4-1,-3 3 3,-2 3-4,0 6 4,7 9-4,6 10 4,7 10-3,-1 5-3,-6 4 8,-6 3-5,-6 3 2,-4 1 0,1 1-2,-1-1 1,1 1 1,1-1-2,3 1 2,3-1-3,4 1 4,4-1-5,6 1 7,7-1-8,6 1 7,3-3-3,0-2-1,0-3 3,0-3-6,0-2 8,0 0-5,0 0-1,0 0 5,-4 0-9,-5 0 9,-7 0-1,-5 0-3,-3 0 0,4 0 4,3 0-5,3 0 1,1 0 3,1 0-3,-1 0 1,1 0 1,-10-4-5,-19-5 6,-18-7-2,-19-5 1,-10 0 2,1 10-6,-1 10 5,1 9-5,2 7 3,7 7 3,6 6-6,7 7 4,4 0-2,3-2 2,3-3-2,4-3 3,1-2-3,0 0 1,0 0-1,0 0 3,1-2-3,4-3 1,3-3-1,3-2 3,1-3-8,1 1 5,-1-1 8,1 1-8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11483612656593" units="cm"/>
      <inkml:brushProperty name="height" value="0.0211483612656593" units="cm"/>
      <inkml:brushProperty name="color" value="#f2385b"/>
      <inkml:brushProperty name="ignorePressure" value="0"/>
    </inkml:brush>
  </inkml:definitions>
  <inkml:trace contextRef="#ctx0" brushRef="#br0">71350 28700 693,'21'71'53,"-5"-5"-173,-7-7 187,-5-5-67,-6-9 7,-3-9-8,-3-10-5,-2-8 6,-3 0 1,1 14 0,-1 11-5,1 14 7,1 2-5,3-6 3,3-6-2,4-6 3,4-13-4,6-19 3,7-18-2,6-19 2,6-21 0,6-21-2,7-22 0,6-22 3,4-8-3,4 6 3,3 7-5,3 6 5,-2 10-3,-6 17 1,-6 15 2,-6 16-5,-7 16 2,-6 20 5,-6 18-8,-6 20 7,-6 14-2,-2 14-3,-3 11 3,-3 14-2,-2 5-1,0 1 3,0-1-1,0 1 3,0-7-8,0-12 7,0-13-1,0-12 0,1-9-10,4-2 14,3-3-3,3-3-2,3-7 5,3-9-6,3-10-4,4-8 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71228293329477" units="cm"/>
      <inkml:brushProperty name="height" value="0.0171228293329477" units="cm"/>
      <inkml:brushProperty name="color" value="#f2385b"/>
      <inkml:brushProperty name="ignorePressure" value="0"/>
    </inkml:brush>
  </inkml:definitions>
  <inkml:trace contextRef="#ctx0" brushRef="#br0">65950 26700 856,'-90'23'14,"23"-3"-44,22-3 46,22-2-16,12 2 0,3 9-2,3 10 6,4 10-7,1 7 7,0 6-4,0 7-3,0 6 2,1 4 2,4 4-3,3 3 5,3 3-4,4 1 0,7 1-1,6-1 8,7 1-12,0-7 12,-2-12-9,-3-13 3,-3-12 0,1-10 0,6-6-1,7-6 3,6-6-3,-1-6 0,-5-2 3,-7-3-3,-5-3 1,-3-9 1,4-11-4,3-14 7,3-11-7,-1-6 4,-2 4-2,-3 3 0,-3 3 6,2-15-10,10-30 8,10-32-5,9-30 4,-2-1-2,-12 31 0,-13 32-2,-12 31 5,-5 13-14,3-2 15,3-3-1,4-3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94510202854872" units="cm"/>
      <inkml:brushProperty name="height" value="0.0194510202854872" units="cm"/>
      <inkml:brushProperty name="color" value="#f2385b"/>
      <inkml:brushProperty name="ignorePressure" value="0"/>
    </inkml:brush>
  </inkml:definitions>
  <inkml:trace contextRef="#ctx0" brushRef="#br0">73100 28850 754,'0'70'1,"0"-9"0,0-10-3,0-8 2,1-12-3,4-12 4,3-13 0,3-12 1,1-15-2,1-15-1,-1-15 2,1-16-3,-3-8 4,-2 0-5,-3 0 6,-3 0-4,-7 0 1,-9 0-2,-10 0 5,-8 0-4,-8 6 3,-2 13-2,-3 12 0,-3 13-4,-7 20 7,-9 28-3,-10 28-1,-8 29 1,-1 15-2,9 3 3,10 3-2,10 4 5,10-7-8,13-16 5,12-15-1,13-15 1,4-4 2,-3 9-6,-3 10 2,-2 10 4,0-4-6,7-16 1,6-15 7,7-15-8,11-11 6,20-2-3,18-3-1,20-3-2,10-18 6,3-31-6,3-31 6,4-31-6,-1-20 6,-3-5-6,-3-7 5,-2-5-2,-6-4-2,-6 0 5,-6 0-5,-6 0 3,-10 3 1,-12 6-2,-13 7-2,-12 6 2,-9 15-3,-2 26 7,-3 24-6,-3 26 2,-6 16 7,-5 10-10,-7 10 2,-5 9-3,-3 12 8,4 16-8,3 15 8,3 17-8,1 0 5,1-11-5,-1-14 9,1-11-3,1 2-6,3 19 7,3 19-3,4 19-1,1 1-2,0-16 7,0-15-6,0-15 2,0-1 5,0 16-8,0 15 2,0 17 0,0-3 1,0-18-2,0-19 4,0-18-1,4 0 0,10 23-1,10 22-1,9 22 1,4-2 1,1-25-1,-1-25 0,1-25-3,-3-15-2,-2-2 0,-3-3 17,-3-3-11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11951974779367" units="cm"/>
      <inkml:brushProperty name="height" value="0.0211951974779367" units="cm"/>
      <inkml:brushProperty name="color" value="#f2385b"/>
      <inkml:brushProperty name="ignorePressure" value="0"/>
    </inkml:brush>
  </inkml:definitions>
  <inkml:trace contextRef="#ctx0" brushRef="#br0">76000 26950 691,'-2'-72'17,"-3"56"-37,-3 57 22,-2 56 0,-3 31-17,1 6 15,-1 7 13,1 6-11,1-1 1,3-5-3,3-7-3,4-5 1,-1-11 7,-3-11-8,-3-14 2,-2-11 2,0-22-2,7-27 0,6-28 2,7-28 0,5-17 0,7-2 2,6-3-9,7-3 7,0 2-4,-2 10 2,-3 10 4,-3 9-1,1 10-4,6 14 3,7 11 0,6 14-4,1 8 7,-3 7-3,-3 6-6,-2 7 9,-8 0-7,-8-2 4,-10-3 0,-9-3-3,-7-4 4,-3-3-3,-3-3 0,-2-2 4,-8-6-10,-8-6 9,-10-6 1,-9-6-3,-7-6-1,-3-2 4,-3-3-7,-2-3 7,-3-9-2,1-11 0,-1-14-3,1-11-1,5-7 9,14 0-7,11 0-3,14 0 6,8 3-6,7 6 6,6 7-1,7 6-2,2 4 2,1 4-1,-1 3-1,1 3 3,5 3-5,14 3 7,11 3-7,14 4 4,7 1-1,3 0 0,3 0 0,4 0 0,2-2 0,4-3 0,3-3 0,3-2 0,-1-5 10,-2-2-8,-3-3-14,-3-3 10,-6-6-13,-5-5 12,-7-7 23,-5-5-20,-8-3 4,-5 4-5,-7 3-1,-5 3-1,-9 3 11,-9 3-11,-10 3 1,-8 4-1,-8 4 9,-2 6-8,-3 7 0,-3 6 2,-2 3 1,0 0-3,0 0 4,0 0-4,-4 3 2,-5 6-1,-7 7 3,-5 6-3,-1 1 4,6-3-4,7-3 0,6-2 0,-2 3 5,-9 14-6,-10 11 2,-8 14-2,-1 8 1,9 7 0,10 6 5,10 7-5,7-1-1,6-6 4,7-6-4,6-6 6,13-9-7,23-8 3,22-10 2,22-9-4,12-10 2,3-9-3,3-10 9,4-8-10,-6-8 9,-11-2-9,-14-3 7,-11-3-5,-9-2 0,-3 0 6,-3 0-7,-2 0 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97319854050875" units="cm"/>
      <inkml:brushProperty name="height" value="0.0197319854050875" units="cm"/>
      <inkml:brushProperty name="color" value="#f2385b"/>
      <inkml:brushProperty name="ignorePressure" value="0"/>
    </inkml:brush>
  </inkml:definitions>
  <inkml:trace contextRef="#ctx0" brushRef="#br0">78800 28450 743,'45'67'-50,"-9"-16"175,-10-15-201,-8-15 77,-6-14-9,1-8 7,-1-10 10,1-9-10,-1-10-8,1-9 5,-1-10 18,1-8-13,-4-4 4,-6 3-3,-6 3-10,-6 4 8,-7 4 2,-6 6-4,-6 7 3,-6 6-1,-7 4-1,-6 4 6,-6 3-11,-6 3 7,-2 6-1,3 9-1,3 10 3,4 10-3,2 7-3,4 6 7,3 7-3,3 6 1,4 3-2,7 0 2,6 0-2,7 0 2,5-4-2,7-5-1,6-7 5,7-5-2,2-6 1,1-3 1,-1-3-10,1-2 7,2-5 3,7-2-9,6-3 13,7-3-13,-1-4 12,-6-3-9,-6-3 1,-6-2 7,-1-3-11,7 1 10,6-1-6,7 1 4,0-1-3,-2 1 4,-3-1-6,-3 1 1,-1 2 7,4 7-11,3 6 12,3 7-12,-1 2 7,-2 1-5,-3-1 10,-3 1-5,-1-4-3,4-6 2,3-6 2,3-6-3,1-7 1,1-6 1,-1-6-1,1-6-2,-3-1 9,-2 7-9,-3 6 0,-3 7-2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11067609488964" units="cm"/>
      <inkml:brushProperty name="height" value="0.0211067609488964" units="cm"/>
      <inkml:brushProperty name="color" value="#f2385b"/>
      <inkml:brushProperty name="ignorePressure" value="0"/>
    </inkml:brush>
  </inkml:definitions>
  <inkml:trace contextRef="#ctx0" brushRef="#br0">79600 27300 694,'21'-136'-39,"-5"28"135,-7 28-152,-5 29 56,-4 21-7,0 16 7,0 15 9,0 17-15,0 14 0,0 17 2,0 15 18,0 16-16,-2 9 9,-3 3-8,-3 3-4,-2 4 4,-3 1 4,1 0-5,-1 0 2,1 0 1,1-5-2,3-9 3,3-10-5,4-8 5,1-9-2,0-6-2,0-6 4,0-6-3,6-12 2,13-15-3,12-15 3,13-16 1,9-13-8,6-9 7,7-10 3,6-8-4,1-1-3,-3 9 8,-3 10-9,-2 10 5,-5 7-2,-2 6 1,-3 7 1,-3 6-1,-7 7 2,-9 10-5,-10 10 7,-8 9-9,-8 6 8,-2 3-2,-3 3-3,-3 4 1,-9 1 4,-11 0-6,-14 0 4,-11 0 0,-7-4-4,0-5 3,0-7 1,0-5 1,3-8 0,6-5-5,7-7 5,6-5-5,-1-3 3,-5 4 0,-7 3 2,-5 3-5,-1-1 4,6-2-5,7-3 9,6-3-4,1-7-4,-3-9 4,-3-10 1,-2-8-3,3-15 2,14-19 2,11-18-7,14-19 3,7 1 8,3 22-7,3 22-7,4 23 9,1 8-7,0-3 6,0-3 4,0-2-9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01199986040592" units="cm"/>
      <inkml:brushProperty name="height" value="0.0201199986040592" units="cm"/>
      <inkml:brushProperty name="color" value="#f2385b"/>
      <inkml:brushProperty name="ignorePressure" value="0"/>
    </inkml:brush>
  </inkml:definitions>
  <inkml:trace contextRef="#ctx0" brushRef="#br0">80250 27500 728,'139'-118'-4,"-22"17"3,-22 15 7,-21 16-8,-15 12 19,-6 9-18,-6 10-15,-6 10 18,-9 13-16,-8 19 16,-10 19 8,-9 19-8,-5 5-7,0-5 7,0-7-2,0-5 4,0 2-4,0 13 2,0 12-7,0 13 7,0 1-2,0-9 0,0-10-1,0-8 1,-2 3-1,-3 20 1,-3 18 1,-2 20-1,-3 6 0,1-2 3,-1-3-7,1-3 4,1-7 2,3-9-2,3-10-3,4-8 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3337984457612" units="cm"/>
      <inkml:brushProperty name="height" value="0.023337984457612" units="cm"/>
      <inkml:brushProperty name="color" value="#f2385b"/>
      <inkml:brushProperty name="ignorePressure" value="0"/>
    </inkml:brush>
  </inkml:definitions>
  <inkml:trace contextRef="#ctx0" brushRef="#br0">81250 28250 628,'70'43'81,"-9"-11"-267,-10-14 291,-8-11-105,-6-9 10,1-3-8,-1-3-15,1-2 14,-3-11-2,-2-15 2,-3-15-1,-3-16-1,-4-7 6,-3 4-8,-3 3 3,-2 3 0,-5 7 0,-2 14 3,-3 11-6,-3 14 0,-6 3 2,-5-2-1,-7-3 9,-5-3-10,-3 1 7,4 6-2,3 7-8,3 6 8,-4 6-7,-8 6 6,-10 7 2,-9 6-2,-1 3-4,10 0 9,10 0-13,9 0 12,2 10-5,-2 23-3,-3 22 7,-3 22-9,1 10 2,6 1 2,7-1 7,6 1-5,10-7-4,17-12 7,15-13-7,16-12 5,10-13-6,7-12 8,6-13-7,7-12 6,-4-12-2,-12-8 0,-13-10-5,-12-9 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20490377396345" units="cm"/>
      <inkml:brushProperty name="height" value="0.0220490377396345" units="cm"/>
      <inkml:brushProperty name="color" value="#f2385b"/>
      <inkml:brushProperty name="ignorePressure" value="0"/>
    </inkml:brush>
  </inkml:definitions>
  <inkml:trace contextRef="#ctx0" brushRef="#br0">83200 27700 665,'53'-50'127,"6"0"-412,7 0 443,6 0-158,3 0 9,0 0-8,0 0-13,0 0 16,-2-2-5,-3-3 3,-3-3-5,-2-2 3,-9 0 9,-12 7-10,-13 6-5,-12 7 2,-9 5 5,-2 7-3,-3 6 5,-3 7-3,-6 4-2,-5 3 3,-7 3-2,-5 4 5,-9 11-6,-9 23 7,-10 22-12,-8 22 11,-6 15-8,1 9 7,-1 10-4,1 10 0,4 4-1,9 0-3,10 0 14,10 0-10,7 0-1,6 0 2,7 0 2,6 0-2,10-11 2,17-22 1,15-22-10,16-21 9,5-18-2,-2-12-1,-3-13 0,-3-12 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66210625320673" units="cm"/>
      <inkml:brushProperty name="height" value="0.0166210625320673" units="cm"/>
      <inkml:brushProperty name="color" value="#f2385b"/>
      <inkml:brushProperty name="ignorePressure" value="0"/>
    </inkml:brush>
  </inkml:definitions>
  <inkml:trace contextRef="#ctx0" brushRef="#br0">84350 28150 882,'67'-24'-7,"-16"4"22,-15 3-21,-15 3 2,-9 4 7,1 7-4,-1 6 0,1 7 2,-1 4 0,1 3-2,-1 3 0,1 4 3,1 1-6,3 0 8,3 0-8,4 0 10,1-4-11,0-5 10,0-7-9,0-5 4,-2-11 0,-3-11-2,-3-14 5,-2-11-3,-5-9 4,-2-3-4,-3-3-4,-3-2 5,-6-3-8,-5 1 9,-7-1 2,-5 1-4,-9 5 4,-9 14-4,-10 11-5,-8 14 8,-4 8-4,3 7 5,3 6-10,4 7 8,1 10-6,0 16 7,0 15-3,0 17-1,6 7-2,13 0 1,12 0 7,13 0-2,9-4-7,6-5 8,7-7-7,6-5 3,3-11 6,0-11-10,0-14 5,0-11-5,0-6-1,0 4 2,0 3 13,0 3-9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8869336694479" units="cm"/>
      <inkml:brushProperty name="height" value="0.018869336694479" units="cm"/>
      <inkml:brushProperty name="color" value="#f2385b"/>
      <inkml:brushProperty name="ignorePressure" value="0"/>
    </inkml:brush>
  </inkml:definitions>
  <inkml:trace contextRef="#ctx0" brushRef="#br0">86750 26800 777,'23'-24'32,"-3"4"-99,-3 3 102,-2 3-35,-6 12 2,-6 22-3,-6 22 0,-6 23 1,-9 19-5,-8 19 5,-10 19 7,-9 19-12,-5 10 13,0 4-10,0 3-1,0 3 2,1-8 6,4-19-7,3-18 1,3-19 0,4-19 1,7-19 1,6-18-1,7-19-2,10-18 2,16-15-2,15-15 6,17-16-6,8-13 4,4-9-2,3-10-2,3-8 3,1-4 1,1 3-6,-1 3 7,1 4-4,-6 4-1,-8 6 1,-10 7 4,-9 6-2,-7 7-3,-3 10 6,-3 10-7,-2 9 1,-9 17 5,-12 25-6,-13 25 6,-12 25-4,-5 14 3,3 3 0,3 3-6,4 4 3,2-4 0,4-9 0,3-10 4,3-8-3,3-11 3,3-8-2,3-10-6,4-9 6,2-5-3,4 0 4,3 0-4,3 0 4,6-5-4,9-9 0,10-10 5,10-8-1,2-9 0,-3-6-1,-3-6-5,-2-6 4,-6-2-7,-6 3 5,-6 3 12,-6 4-11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01204717159271" units="cm"/>
      <inkml:brushProperty name="height" value="0.0201204717159271" units="cm"/>
      <inkml:brushProperty name="color" value="#f2385b"/>
      <inkml:brushProperty name="ignorePressure" value="0"/>
    </inkml:brush>
  </inkml:definitions>
  <inkml:trace contextRef="#ctx0" brushRef="#br0">87600 27900 728,'21'50'102,"-5"0"-334,-7 0 362,-5 0-128,-1-4 7,6-5-3,7-7-26,6-5 26,4-8-15,4-5 10,3-7 7,3-5-14,-1-8 15,-2-5-13,-3-7 2,-3-5 3,-4-8-2,-3-5 1,-3-7-1,-2-5 4,-5-3-7,-2 4 9,-3 3-9,-3 3 5,-6 3 0,-5 3-1,-7 3-1,-5 4 1,-6 7 3,-3 13-4,-3 12-1,-2 13 2,-3 12-2,1 13 0,-1 12 6,1 13-2,4 2-9,9-5 13,10-7-10,10-5 10,5-6-14,4-3 13,3-3-6,3-2 1,9-6-1,16-6-2,15-6 8,17-6-4,2-9 5,-9-8-3,-10-10-13,-8-9 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02287752181292" units="cm"/>
      <inkml:brushProperty name="height" value="0.0202287752181292" units="cm"/>
      <inkml:brushProperty name="color" value="#f2385b"/>
      <inkml:brushProperty name="ignorePressure" value="0"/>
    </inkml:brush>
  </inkml:definitions>
  <inkml:trace contextRef="#ctx0" brushRef="#br0">69550 23950 725,'-4'-47'34,"-5"6"-115,-7 7 126,-5 6-42,-6 6 3,-3 6-3,-3 7-14,-2 6 12,-8 15-1,-8 26-1,-10 24 2,-9 26-2,-1 16 5,10 10-8,10 10 5,9 9 0,10 2-3,14-2 1,11-3 4,14-3-4,13-15 0,16-24 3,15-26-4,17-24 3,10-26-1,6-24 0,7-26 1,6-24-3,-1-21 2,-5-16 1,-7-15 0,-5-15-4,-3-11 6,4-2-3,3-3-1,3-3 0,-5 2 1,-12 10-2,-13 10 5,-12 9-2,-10 13-1,-6 20 1,-6 18-2,-6 20-2,-2-1 6,3-19-6,3-18 6,4-19-5,-3-2 7,-5 16-9,-7 15 5,-5 17-1,-6 22 1,-3 32 0,-3 31-4,-2 32 4,-1 21-6,3 13 6,3 12 1,4 13 1,1 4-8,0-3 7,0-3-1,0-2-1,1-6 1,4-6-2,3-6 0,3-6 2,3-9 0,3-8-2,3-10 0,4-9 2,1-12-3,0-11 0,0-14 6,0-11-4,1-14 3,4-11-5,3-14-1,3-11 8,-2-3-6,-6 10 1,-6 10-1,-6 9 1,1-7-5,9-21 7,10-22 1,10-22-5,2-8 6,-3 6-6,-3 7 1,-2 6 2,-5 9-2,-2 13-1,-3 12 4,-3 13 0,-4 13-4,-3 17 4,-3 15-4,-2 16 2,-5 13-1,-2 14 0,-3 11 4,-3 14-5,-1 3 2,4-2-1,3-3 2,3-3 1,1-7-6,1-9 6,-1-10 0,1-8-5,5-11 7,14-8-6,11-10 4,14-9-5,2-10 5,-6-9-1,-6-10-4,-6-8 4,-2-9-6,3-6 1,3-6 15,4-6-15,-4 1 21,-9 9-21,-10 10-5,-8 10 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29405798017979" units="cm"/>
      <inkml:brushProperty name="height" value="0.0229405798017979" units="cm"/>
      <inkml:brushProperty name="color" value="#f2385b"/>
      <inkml:brushProperty name="ignorePressure" value="0"/>
    </inkml:brush>
  </inkml:definitions>
  <inkml:trace contextRef="#ctx0" brushRef="#br0">88600 27950 639,'-46'23'14,"10"-3"-36,10-3 32,9-2-15,6-1 4,3 3-3,3 3 12,4 4-7,8 1-3,17 0 2,15 0 1,16 0 0,4-7 0,-6-11 2,-6-14-9,-6-11 8,-4-9-4,1-3 5,-1-3-5,1-2 1,-4-6 3,-6-6-2,-6-6-3,-6-6 7,-6-1-7,-2 7 8,-3 6-12,-3 7 12,-6 5-8,-5 7 6,-7 6-7,-5 7 7,-6 8-3,-3 14 0,-3 11-3,-2 14 6,0 3-7,7-2-1,6-3 16,7-3-15,-1 5 7,-6 17 0,-6 15-8,-6 16 3,1 5 3,9-2-6,10-3 12,10-3-8,5-7 0,4-9 1,3-10 1,3-8-2,7-14 4,14-15-5,11-15 1,14-16 3,5-15 1,1-11 0,-1-14-11,1-11 9,-3-7 0,-2 0-1,-3 0 0,-3 0-3,-6 3 7,-5 6-7,-7 7 3,-5 6 2,-6 7-5,-3 10 1,-3 10 7,-2 9-6,-5 12 1,-2 16 4,-3 15-9,-3 17 5,-2 3-3,0-5 1,0-7 8,0-5-6,0 3 3,0 17-2,0 15-4,0 16 1,0 1 2,0-12-2,0-13 6,0-12-6,0 6 5,0 25-4,0 25 1,0 25-2,-4 14 4,-5 3-1,-7 3-2,-5 4-1,-4-1 1,0-3 4,0-3-4,0-2 0,0-11 2,0-15-3,0-15 6,0-16-7,3-29 2,6-40 4,7-40-7,6-41 10,6-26-8,6-8 4,7-10-4,6-9 1,1 4-1,-3 19 6,-3 19-9,-2 19 11,-1-2-12,3-22 10,3-22-6,4-21 3,-3-1-2,-5 22 4,-7 22-5,-5 23 0,-1-1 5,6-22-4,7-22 1,6-21 0,1 1 0,-3 25 0,-3 25 0,-2 25 1,0 1-3,7-21 3,6-22 0,7-22-2,2-1 1,1 23 1,-1 22-2,1 22 1,-1 15-1,1 9 0,-1 10 4,1 10-4,1 7 1,3 6 1,3 7-3,4 6 4,1 4-4,0 4 2,0 3 1,0 3 0,-4 3-4,-5 3 7,-7 3-7,-5 4 3,-6-1 3,-3-3-5,-3-3 1,-2-2 2,-5-5 0,-2-2-4,-3-3 6,-3-3-5,-2-1 5,0 4-5,0 3 2,0 3-1,-8 4 4,-16 7-3,-15 6-3,-15 7 4,-12-1-1,-6-6-1,-6-6 3,-6-6-4,-7-7-3,-6-6 7,-6-6-1,-6-6 4,7-6 1,22-2-7,22-3-6,23-3 8,8-1-15,-3 4 17,-3 3 7,-2 3-11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92399378865957" units="cm"/>
      <inkml:brushProperty name="height" value="0.0192399378865957" units="cm"/>
      <inkml:brushProperty name="color" value="#f2385b"/>
      <inkml:brushProperty name="ignorePressure" value="0"/>
    </inkml:brush>
  </inkml:definitions>
  <inkml:trace contextRef="#ctx0" brushRef="#br0">80750 31250 762,'28'23'1,"6"-3"12,7-3-28,6-2 17,-1-5-17,-5-2 17,-7-3 11,-5-3-15,-3-4 8,4-3-9,3-3 2,3-2 0,1-5 4,1-2-2,-1-3-7,1-3 9,-4-7-10,-6-9 4,-6-10 15,-6-8-17,-6-4 13,-2 3-8,-3 3-6,-3 4 6,-7-1 1,-9-3 0,-10-3-4,-8-2 4,-6 5-1,1 16 0,-1 15-1,1 17 3,1 8-4,3 4 4,3 3-3,4 3-1,-4 9 7,-9 16-9,-10 15 5,-8 17-1,-3 8 0,7 4-4,6 3 10,7 3-8,7 1-1,9 1 8,10-1-10,10 1 10,10-3-7,13-2 4,12-3-5,13-3 4,10-7 0,10-9-4,10-10 6,9-8-5,6-11 3,3-8-3,3-10 2,4-9 5,-3-12-13,-5-11 11,-7-14 0,-5-11-5,-11-3 8,-11 10-4,-14 10-10,-11 9 9,-6-2-2,4-12 1,3-13 0,3-12 2,-2-4 0,-6 7-2,-6 6-4,-6 7 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90365817397833" units="cm"/>
      <inkml:brushProperty name="height" value="0.0190365817397833" units="cm"/>
      <inkml:brushProperty name="color" value="#f2385b"/>
      <inkml:brushProperty name="ignorePressure" value="0"/>
    </inkml:brush>
  </inkml:definitions>
  <inkml:trace contextRef="#ctx0" brushRef="#br0">82200 31200 770,'0'-69'-2,"0"13"1,0 12 5,0 13-6,1 1 5,4-9-2,3-10-6,3-8 8,3 8 9,3 29-11,3 28-14,4 28 10,1 14-15,0 0 18,0 0 19,0 0-18,0 0 5,0 0-8,0 0-1,0 0 0,0-4 10,0-5-11,0-7 3,0-5 1,-2-4-3,-3 0 4,-3 0 1,-2 0-3,-3-2 4,1-3-4,-1-3 0,1-2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90499052405357" units="cm"/>
      <inkml:brushProperty name="height" value="0.0190499052405357" units="cm"/>
      <inkml:brushProperty name="color" value="#f2385b"/>
      <inkml:brushProperty name="ignorePressure" value="0"/>
    </inkml:brush>
  </inkml:definitions>
  <inkml:trace contextRef="#ctx0" brushRef="#br0">82650 30450 769,'-50'50'4,"0"0"-5,0 0-2,0 0 4,-4 6-7,-5 13 8,-7 12 1,-5 13-4,-4 9 0,0 6-1,0 7 5,0 6 0,4-5-5,10-16 8,10-15-12,9-15 4,9-14 2,9-8 0,10-10 1,10-9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97815392166376" units="cm"/>
      <inkml:brushProperty name="height" value="0.0197815392166376" units="cm"/>
      <inkml:brushProperty name="color" value="#f2385b"/>
      <inkml:brushProperty name="ignorePressure" value="0"/>
    </inkml:brush>
  </inkml:definitions>
  <inkml:trace contextRef="#ctx0" brushRef="#br0">82700 30600 741,'26'-25'72,"4"0"-238,3 0 260,3 0-93,6-2 6,9-3-9,10-3-3,10-2 4,-3-5 5,-11-2-7,-14-3 5,-11-3-8,-9-1 12,-3 4-11,-3 3 8,-2 3-4,-6 4 2,-6 7 1,-6 6-4,-6 7-2,-7 7 12,-6 9-13,-6 10 7,-6 10-6,-4 10 3,1 13 0,-1 12 6,1 13-7,1 9 4,3 6-5,3 7 5,4 6-1,2-1-7,4-5 4,3-7 11,3-5-13,3-11 11,3-11-9,3-14-2,4-11 7,1-4-6,0 6 9,0 7-13,0 6 10,1-2-5,4-9 0,3-10 6,3-8-4,3-4-4,3 3 7,3 3-3,4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08164937794209" units="cm"/>
      <inkml:brushProperty name="height" value="0.0208164937794209" units="cm"/>
      <inkml:brushProperty name="color" value="#f2385b"/>
      <inkml:brushProperty name="ignorePressure" value="0"/>
    </inkml:brush>
  </inkml:definitions>
  <inkml:trace contextRef="#ctx0" brushRef="#br0">83400 31100 704,'25'-22'1,"0"6"3,0 7-8,0 6 3,-2 1-5,-3-3 10,-3-3-4,-2-2 2,-3-3-1,1 1-5,-1-1 8,1 1-6,-1-1 5,1 1-4,-1-1-1,1 1 4,-3-3-2,-2-2 1,-3-3-5,-3-3 9,-1-4-12,4-3 11,3-3-4,3-2 0,-5 0 4,-12 7-4,-13 6-5,-12 7 7,-5 8-4,3 14 4,3 11-3,4 14 0,2 8 1,4 7-3,3 6 8,3 7-7,3-3 1,3-8 0,3-10 3,4-9 0,8-9 0,17-5-2,15-7-2,16-5 0,5-4 2,-2 0-1,-3 0 3,-3 0-2,1-2-3,6-3 2,7-3 7,6-2-9,-4 0 11,-11 7-10,-14 6-2,-11 7 3,-11 4 0,-5 3-1,-7 3 5,-5 4-1,-6 1-6,-3 0 5,-3 0 2,-2 0-7,-3-11 10,1-22-7,-1-22-2,1-21 3,4-14-9,9-2 11,10-3 5,10-3-7,5 2 3,4 10-1,3 10-9,3 9 11,-1 6-10,-2 3 6,-3 3 3,-3 4 0,-2 2 0,0 4-2,0 3-7,0 3 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01461259275675" units="cm"/>
      <inkml:brushProperty name="height" value="0.0201461259275675" units="cm"/>
      <inkml:brushProperty name="color" value="#f2385b"/>
      <inkml:brushProperty name="ignorePressure" value="0"/>
    </inkml:brush>
  </inkml:definitions>
  <inkml:trace contextRef="#ctx0" brushRef="#br0">85100 30650 728,'43'-19'31,"-11"13"-91,-14 12 86,-11 13-21,-7 9-11,0 6 7,0 7 2,0 6-3,-2 3 3,-3 0-3,-3 0-1,-2 0-3,-1-2 5,3-3-3,3-3 6,4-2-6,5-14 1,10-21 0,10-22 6,9-22-9,7-16 15,7-9-10,6-10-11,7-8 9,-3-3-1,-8 7 2,-10 6 2,-9 7-1,-5 8-1,0 14-2,0 11 4,0 14-1,-4 13-4,-5 16 1,-7 15 9,-5 17-13,-4 8 12,0 4-11,0 3 8,0 3-5,0-1 7,0-2-10,0-3 7,0-3-3,1-7 0,4-9 2,3-10-3,3-8 7,1-6-13,1 1 14,-1-1-8,1 1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79973896592855" units="cm"/>
      <inkml:brushProperty name="height" value="0.0179973896592855" units="cm"/>
      <inkml:brushProperty name="color" value="#f2385b"/>
      <inkml:brushProperty name="ignorePressure" value="0"/>
    </inkml:brush>
  </inkml:definitions>
  <inkml:trace contextRef="#ctx0" brushRef="#br0">86600 30900 814,'23'25'6,"-3"0"-8,-3 0-1,-2 0 1,-3-7-7,1-11 7,-1-14 14,1-11-12,-3-11 1,-2-5 0,-3-7-4,-3-5 5,-2-6 4,0-3-4,0-3-11,0-2 7,0-1 5,0 3-8,0 3 9,0 4-3,-4 5 0,-5 10-2,-7 10 2,-5 9-5,-6 9 6,-3 9-5,-3 10 6,-2 10-2,-1 7-7,3 6 7,3 7 2,4 6-1,4 3-2,6 0 0,7 0 1,6 0-6,3-4 9,0-5-9,0-7 10,0-5-7,3-8 7,6-5-8,7-7 4,6-5-5,3-3 16,0 4-13,0 3-7,0 3 5,-2 1-6,-3 1 8,-3-1 11,-2 1-6,-3-1-5,1 1 1,-1-1 0,1 1-1,1-4 1,3-6 2,3-6-4,4-6 2,2-9-2,4-8 5,3-10-4,3-9-1,1-12 8,1-11-11,-1-14 7,1-11-2,-3 0 1,-2 17 1,-3 15-6,-3 16 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9763708114624" units="cm"/>
      <inkml:brushProperty name="height" value="0.019763708114624" units="cm"/>
      <inkml:brushProperty name="color" value="#f2385b"/>
      <inkml:brushProperty name="ignorePressure" value="0"/>
    </inkml:brush>
  </inkml:definitions>
  <inkml:trace contextRef="#ctx0" brushRef="#br0">87300 29600 742,'23'-68'0,"-3"17"1,-3 15-2,-2 16 0,-5 13 5,-2 14-4,-3 11-5,-3 14 9,-2 11-11,0 14 11,0 11-3,0 14-2,-2 8 1,-3 7 2,-3 6-3,-2 7-1,-1 2 6,3 1-7,3-1 5,4 1-5,1-4 6,0-6-9,0-6 14,0-6-13,0-12 2,0-15 4,0-15 2,0-16-2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45486740022898" units="cm"/>
      <inkml:brushProperty name="height" value="0.0245486740022898" units="cm"/>
      <inkml:brushProperty name="color" value="#f2385b"/>
      <inkml:brushProperty name="ignorePressure" value="0"/>
    </inkml:brush>
  </inkml:definitions>
  <inkml:trace contextRef="#ctx0" brushRef="#br0">88850 30500 597,'21'-38'117,"-5"26"-378,-7 24 407,-5 26-150,-4 8 18,0-5-17,0-7-5,0-5 6,3 3 7,6 17-6,7 15-1,6 16-1,3 7 5,0 1-5,0-1 6,0 1-4,0-6 5,0-8-8,0-10 6,0-9-3,0-12 2,0-11-2,0-14 2,0-11-4,3-18 6,6-22-5,7-22 3,6-21-2,4-17 2,4-8-4,3-10 7,3-9-5,-4 2 0,-8 17 4,-10 15-7,-9 16 7,-7 12 1,-3 9-5,-3 10-2,-2 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25439388304949" units="cm"/>
      <inkml:brushProperty name="height" value="0.0225439388304949" units="cm"/>
      <inkml:brushProperty name="color" value="#f2385b"/>
      <inkml:brushProperty name="ignorePressure" value="0"/>
    </inkml:brush>
  </inkml:definitions>
  <inkml:trace contextRef="#ctx0" brushRef="#br0">72200 23800 650,'68'3'-11,"-11"6"44,-14 7-55,-11 6 24,-7 1-14,0-3 16,0-3 1,0-2-3,-4-9-5,-5-12 1,-7-13 6,-5-12-2,-6-7-2,-3 1 5,-3-1-14,-2 1 12,-6 1-3,-6 3-2,-6 3 3,-6 4 1,-4 4-6,1 6 6,-1 7-2,1 6 1,1 9-3,3 13 5,3 12-6,4 13 5,4 6-6,6 0 8,7 0-8,6 0 10,4-2-11,4-3 7,3-3 0,3-2-5,4-5 4,7-2 0,6-3-1,7-3-1,2-6-1,1-5 4,-1-7-2,1-5-1,-1-6 4,1-3-5,-1-3 1,1-2 3,-1-8-4,1-8 1,-1-10 3,1-9-1,-1-5-3,1 0 4,-1 0-4,1 0 3,2 1 1,7 4-4,6 3 3,7 3-2,0 3 0,-2 3 3,-3 3-3,-3 4 1,-2 4-1,0 6 1,0 7 1,0 6-2,-4 3 2,-5 0-2,-7 0 1,-5 0 2,-1-2-2,6-3 3,7-3-8,6-2 6,-1-3-2,-5 1 2,-7-1-1,-5 1-2,-6-6 8,-3-8-9,-3-10 1,-2-9 4,-6-5-5,-6 0 5,-6 0-3,-6 0 2,-9 6 0,-8 13-3,-10 12 4,-9 13-4,-7 9 3,-3 6 0,-3 7-3,-2 6 4,2 7-3,9 10 0,10 10 3,10 9-2,7 7-4,6 7 7,7 6-3,6 7 0,6 0-1,6-2 4,7-3-5,6-3 0,1-9 7,-3-11-10,-3-14 9,-2-11-7,2 0 4,9 17 0,10 15-4,10 16 7,-1-1-8,-9-15 7,-10-15-3,-8-16-3,-1-2 6,9 13-4,10 12 1,10 13 0,2 6 0,-3 0 0,-3 0 0,-2 0 0,-8-5-2,-8-9 1,-10-10 4,-9-8-2,-10-9-2,-9-6 6,-10-6-11,-8-6 6,-8-9 1,-2-8-1,-3-10-2,-3-9 7,-2-10-10,0-9 11,0-10-12,0-8 8,4-9 1,10-6-7,10-6 5,9-6 0,9-2-1,9 3-1,10 3 1,10 4 0,7 4 1,6 6-2,7 7 1,6 6 0,-1 7-3,-5 10 2,-7 10 6,-5 9-7,2-2 4,13-12-2,12-13 0,13-12-2,-1-1 2,-11 14 0,-14 11 2,-11 14-5,5-4 9,26-19-10,24-18 4,26-19 2,8-12-9,-5-2 10,-7-3 0,-5-3-6,-14 2 5,-18 10-5,-19 10 8,-18 9-8,-15 9 8,-9 9-6,-10 10-2,-8 10 3,-12 10 2,-12 13-4,-13 12 2,-12 13 1,-7 15-1,1 19 2,-1 19-4,1 19 0,5 9 0,14 0 2,11 0 3,14 0-5,7-10 7,3-18-11,3-19 10,4-18-5,1-4 1,0 13 2,0 12-6,0 13 8,1-1-10,4-11 8,3-14 0,3-11-4,9-6 9,16 4-9,15 3-3,17 3 8,2-4-7,-9-8 4,-10-10 5,-8-9-10,7-5 9,25 0-8,25 0 8,25 0-5,1-4 1,-21-5 1,-22-7-1,-22-5-2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99180152267218" units="cm"/>
      <inkml:brushProperty name="height" value="0.0199180152267218" units="cm"/>
      <inkml:brushProperty name="color" value="#f2385b"/>
      <inkml:brushProperty name="ignorePressure" value="0"/>
    </inkml:brush>
  </inkml:definitions>
  <inkml:trace contextRef="#ctx0" brushRef="#br0">90250 30650 736,'-24'23'-46,"4"-3"169,3-3-200,3-2 76,3-1-15,3 3 11,3 3 29,4 4-27,1 2 6,0 4-6,0 3 4,0 3-1,0-1 1,0-2-4,0-3 6,0-3-4,0-1 0,0 4 0,0 3 4,0 3-4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79289691150188" units="cm"/>
      <inkml:brushProperty name="height" value="0.0179289691150188" units="cm"/>
      <inkml:brushProperty name="color" value="#f2385b"/>
      <inkml:brushProperty name="ignorePressure" value="0"/>
    </inkml:brush>
  </inkml:definitions>
  <inkml:trace contextRef="#ctx0" brushRef="#br0">90550 29900 818,'-46'-46'6,"10"10"-5,10 10-7,9 9 3,6 12-9,3 16 11,3 15 17,4 17-19,2 3 8,4-5-6,3-7 0,3-5-2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24634353071451" units="cm"/>
      <inkml:brushProperty name="height" value="0.0224634353071451" units="cm"/>
      <inkml:brushProperty name="color" value="#f2385b"/>
      <inkml:brushProperty name="ignorePressure" value="0"/>
    </inkml:brush>
  </inkml:definitions>
  <inkml:trace contextRef="#ctx0" brushRef="#br0">90700 30700 652,'-44'3'-7,"13"6"39,12 7-57,13 6 25,9-1-13,6-5 15,7-7 7,6-5-6,4-4-3,4 0 3,3 0-8,3 0 6,1-4-3,1-5 1,-1-7 3,1-5 1,-3-6-3,-2-3 2,-3-3-6,-3-2 3,-6-5 2,-5-2-2,-7-3 2,-5-3-1,-8 4 6,-5 13-8,-7 12-2,-5 13 4,-4 12 0,0 13-2,0 12 6,0 13-8,1 1 3,4-9 0,3-10 5,3-8-5,1 0 5,1 14-6,-1 11 1,1 14 0,1 5 2,3 1-2,3-1 3,4 1-4,5-6-6,10-8 10,10-10 4,9-9-4,4-10 7,1-9-6,-1-10-17,1-8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58548595011234" units="cm"/>
      <inkml:brushProperty name="height" value="0.0258548595011234" units="cm"/>
      <inkml:brushProperty name="color" value="#f2385b"/>
      <inkml:brushProperty name="ignorePressure" value="0"/>
    </inkml:brush>
  </inkml:definitions>
  <inkml:trace contextRef="#ctx0" brushRef="#br0">91700 30350 567,'0'75'35,"0"0"-114,0 0 124,0 0-46,0-5 6,0-9-6,0-10-2,0-8 1,1-6 2,4 1 2,3-1-5,3 1 5,4-7-3,7-12-2,6-13 9,7-12-11,-1-12 14,-6-8-14,-6-10 4,-6-9 2,-2-4-2,3 4 1,3 3 0,4 3 1,-3 3-4,-5 3 8,-7 3-10,-5 4 7,-3 2-1,4 4-5,3 3 9,3 3-9,1 6 13,1 9-12,-1 10-1,1 10 3,-3 4-3,-2 0 3,-3 0 6,-3 0-3,1-4-6,6-5 6,7-7-2,6-5 2,4-6-4,4-3 4,3-3-5,3-2 6,3-11-5,3-15 1,3-15 4,4-16-5,-1-10 11,-3-3-12,-3-3-1,-2-2 2,-5 3 6,-2 14-5,-3 11-3,-3 14 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89605318009853" units="cm"/>
      <inkml:brushProperty name="height" value="0.0189605318009853" units="cm"/>
      <inkml:brushProperty name="color" value="#f2385b"/>
      <inkml:brushProperty name="ignorePressure" value="0"/>
    </inkml:brush>
  </inkml:definitions>
  <inkml:trace contextRef="#ctx0" brushRef="#br0">70700 37750 773,'-22'-25'-5,"6"0"15,7 0-15,6 0 5,3-4 0,0-5 0,0-7-1,0-5 3,-2-4-2,-3 0-1,-3 0 1,-2 0-1,-6 6 4,-6 13-6,-6 12 5,-6 13-4,-10 12 2,-12 13 4,-13 12-10,-12 13 11,-9 16-8,-2 23 5,-3 22-4,-3 22 5,1 15-9,6 9 11,7 10-8,6 10 6,10-6-5,17-18 5,15-19-7,16-18 7,15-17-3,16-11-3,15-14 8,17-11-10,3-14 8,-5-11-4,-7-14 2,-5-11-3,5-9 3,19-3-1,19-3 0,19-2 1,7-8-5,-3-8 9,-3-10-8,-2-9 5,-3-10-6,1-9 7,-1-10-4,1-8 3,-4-9-3,-6-6-1,-6-6 6,-6-6-8,-7-6 9,-6-2-5,-6-3-4,-6-3 4,-6-1 5,-2 4-10,-3 3 7,-3 3-3,-4 4 1,-3 7 0,-3 6 0,-2 7 1,-5 11-4,-2 20 1,-3 18 9,-3 20-13,-6 13 16,-5 9-12,-7 10-2,-5 10 1,-3 11 0,4 17-1,3 15 16,3 16-18,3 4 12,3-6-10,3-6 5,4-6 0,2 2-1,4 14 2,3 11-6,3 14 6,-1 3-5,-2-2 3,-3-3 3,-3-3-5,1-7 5,6-9-5,7-10 2,6-8 0,1-9-2,-3-6 0,-3-6 6,-2-6-3,0-12 0,7-15-1,6-15 0,7-16-5,0-15 9,-2-11-7,-3-14 5,-3-11-2,-2-9 3,0-3-4,0-3-1,0-2 3,-2 3-2,-3 14-1,-3 11 5,-2 14-4,-3 8 2,1 7 0,-1 6-3,1 7 1,-3 10 2,-2 16-2,-3 15 1,-3 17 2,-1 11-4,4 10 0,3 10 7,3 9-9,1 2 6,1-2-6,-1-3 9,1-3-6,1-7 0,3-9 2,3-10 0,4-8-4,1-11 5,0-8-2,0-10-1,0-9 3,0-7-1,0-3 4,0-3-15,0-2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00645979493856" units="cm"/>
      <inkml:brushProperty name="height" value="0.0200645979493856" units="cm"/>
      <inkml:brushProperty name="color" value="#f2385b"/>
      <inkml:brushProperty name="ignorePressure" value="0"/>
    </inkml:brush>
  </inkml:definitions>
  <inkml:trace contextRef="#ctx0" brushRef="#br0">72200 38550 730,'0'46'-28,"0"-5"95,0-7-105,0-5 38,3-6-10,6-3 14,7-3 0,6-2-2,1-9-5,-3-12 3,-3-13 3,-2-12-3,-3-10-2,1-6 6,-1-6-7,1-6 3,-3-2 2,-2 3-3,-3 3 0,-3 4 2,-2 5-3,0 10 3,0 10-3,0 9 6,-2 2-6,-3-2 0,-3-3 6,-2-3-8,-3-1 8,1 4-8,-1 3 6,1 3-1,-4 6-3,-6 9 6,-6 10-8,-6 10 4,-2 8 0,3 10 1,3 10-3,4 9 4,4 2 0,6-2-6,7-3 7,6-3-5,3-2 5,0 0-6,0 0 4,0 0 0,1-4-3,4-5 4,3-7-3,3-5 1,3-8 0,3-5 0,3-7-1,4-5 4,2-4-8,4 0 10,3 0-9,3 0 7,-2-4-4,-6-5 4,-6-7-7,-6-5 5,-2-4-2,3 0 2,3 0-2,4 0 2,1-2 1,0-3-7,0-3 11,0-2-11,-2 0 9,-3 7-8,-3 6 9,-2 7-10,-3 2 7,1 1-2,-1-1 1,1 1-2,2 2-1,7 7 6,6 6-8,7 7 8,0 2-6,-2 1 2,-3-1 0,-3 1 0,-2-1 0,0 1-1,0-1 2,0 1-2,0-3 3,0-2-3,0-3 0,0-3 3,0-4-4,0-3 5,0-3-7,0-2 7,0-6-5,0-6 5,0-6-7,0-6 8,-2-6-8,-3-2 5,-3-3 2,-2-3-6,-5 1 4,-2 6 0,-3 7-2,-3 6 0,-6 4 4,-5 4-6,-7 3 5,-5 3-4,-6 4 5,-3 7-5,-3 6 1,-2 7 4,0 7-7,7 9 6,6 10-1,7 10-2,4 7 1,3 6-1,3 7 4,4 6-6,2-1 2,4-5 1,3-7 0,3-5 4,-1-8-6,-2-5 2,-3-7-1,-3-5 2,2 2 2,10 13-6,10 12 4,9 13-3,1-1 3,-6-11-2,-6-14 3,-6-11-5,-1 0 7,7 17-8,6 15 7,7 16-5,-1 7 5,-6 1-5,-6-1 2,-6 1 0,-7-7 0,-6-12-1,-6-13 2,-6-12-1,-9-12 1,-8-8-3,-10-10 4,-9-9-4,-5-10 5,0-9-4,0-10-1,0-8 3,3-12-1,6-12 0,7-13-1,6-12 2,6-7 0,6 1-3,7-1 3,6 1 0,4 7-4,4 16 5,3 15-2,3 17 1,3 0-3,3-11 4,3-14-2,4-11-1,-1-1 1,-3 13-1,-3 12 3,-2 13-3,2 2 0,9-5 1,10-7 2,10-5-4,-1 0 5,-9 10-4,-10 10 0,-8 9 1,2-1 0,16-8 0,15-10-2,17-9 6,5-2-9,-3 6 7,-3 7 0,-2 6-5,-6 3 8,-6 0-9,-6 0 7,-6 0-7,-9 0 2,-8 0 2,-10 0 3,-9 0-2,-10 3 7,-9 6-9,-10 7-6,-8 6 6,-6 4 4,1 4-6,-1 3 4,1 3-1,1 7 1,3 14-3,3 11 3,4 14-1,2 5-2,4 1 1,3-1 4,3 1-3,4-1 0,7 1-1,6-1 2,7 1-2,8-6 0,14-8-2,11-10 10,14-9-12,8-10 11,7-9-12,6-10 11,7-8-8,-3-9 10,-8-6-6,-10-6-9,-9-6 10,-9-1-4,-5 7 3,-7 6-1,-5 7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50917526334524" units="cm"/>
      <inkml:brushProperty name="height" value="0.0150917526334524" units="cm"/>
      <inkml:brushProperty name="color" value="#f2385b"/>
      <inkml:brushProperty name="ignorePressure" value="0"/>
    </inkml:brush>
  </inkml:definitions>
  <inkml:trace contextRef="#ctx0" brushRef="#br0">75350 38000 971,'-44'92'1,"13"-16"-1,12-15 0,13-15-3,4-9 4,-3 1-3,-3-1 5,-2 1-3,-1-3-1,3-2 2,3-3-1,4-3 0,2-4 3,4-3-4,3-3 0,3-2-1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87463015317917" units="cm"/>
      <inkml:brushProperty name="height" value="0.0187463015317917" units="cm"/>
      <inkml:brushProperty name="color" value="#f2385b"/>
      <inkml:brushProperty name="ignorePressure" value="0"/>
    </inkml:brush>
  </inkml:definitions>
  <inkml:trace contextRef="#ctx0" brushRef="#br0">75500 37350 782,'-68'46'63,"17"-5"-201,15-7 215,16-5-81,10-3 9,7 4-8,6 3 3,7 3 1,4 1-2,3 1 1,3-1 0,4 1 0,-1-3 6,-3-2-6,-3-3-7,-2-3 9,-3-4-4,1-3 5,-1-3-7,1-2 8,-1-1-10,1 3 10,-1 3-6,1 4 6,-1-1-6,1-3 3,-1-3-1,1-2-2,-1-3 3,1 1-3,-1-1 3,1 1 2,-3-1-5,-2 1 2,-3-1 2,-3 1-5,-1 1 3,4 3 4,3 3-9,3 4 8,1-1-5,1-3 2,-1-3 1,1-2-2,-1-3 3,1 1-5,-1-1 7,1 1-8,-1-1 7,1 1-7,-1-1 9,1 1-9,1-7 5,3-12-2,3-13 3,4-12-2,-1-5 3,-3 3-2,-3 3-5,-2 4 5,-3 1-4,1 0 3,-1 0 3,1 0-4,1 7 8,3 17-8,3 15-4,4 16 4,-1 7-10,-3 1 13,-3-1 7,-2 1-9,0-4 2,7-6-1,6-6-6,7-6 9,0-6-7,-2-2 2,-3-3 3,-3-3-2,-4-4-1,-3-3-2,-3-3 8,-2-2-6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85405593365431" units="cm"/>
      <inkml:brushProperty name="height" value="0.0185405593365431" units="cm"/>
      <inkml:brushProperty name="color" value="#f2385b"/>
      <inkml:brushProperty name="ignorePressure" value="0"/>
    </inkml:brush>
  </inkml:definitions>
  <inkml:trace contextRef="#ctx0" brushRef="#br0">77850 38050 791,'21'28'-2,"-5"6"19,-7 7-32,-5 6 16,-4 1-14,0-3 15,0-3 9,0-2-13,0 2 5,0 9-2,0 10-5,0 10 6,0 0-4,0-5 5,0-7-5,0-5 2,0-8 2,0-5-4,0-7 5,0-5-9,0-1 10,0 6-7,0 7 5,0 6 0,0 1-8,0-3 11,0-3-6,0-2 1,0-15 1,0-25 1,0-25-5,0-25 4,0-18-4,0-8 5,0-10-1,0-9-2,0-7-1,0-3 5,0-3-5,0-2 4,1 0-3,4 7 1,3 6 1,3 7-3,1 8 4,1 14-4,-1 11 4,1 14-3,2 8-2,7 7 7,6 6-7,7 7 5,0 7-1,-2 9-4,-3 10 6,-3 10-4,-4 2 2,-3-3-2,-3-3 3,-2-2-6,-1 2 8,3 9-5,3 10-2,4 10 6,-3 5-3,-5 4-3,-7 3 7,-5 3-7,-4-1 4,0-2-3,0-3 6,0-3-8,-2-4 7,-3-3-4,-3-3 0,-2-2 3,-6-5-3,-6-2 1,-6-3 0,-6-3 0,-4-4-3,1-3 3,-1-3 3,1-2-3,-1-6 3,1-6-3,-1-6-3,1-6 4,2-4-3,7 1 3,6-1 0,7 1-3,2-4 3,1-6 0,-1-6-4,1-6 7,1-4-6,3 1 4,3-1-5,4 1 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79022327065468" units="cm"/>
      <inkml:brushProperty name="height" value="0.0179022327065468" units="cm"/>
      <inkml:brushProperty name="color" value="#f2385b"/>
      <inkml:brushProperty name="ignorePressure" value="0"/>
    </inkml:brush>
  </inkml:definitions>
  <inkml:trace contextRef="#ctx0" brushRef="#br0">78250 37550 819,'70'-46'-4,"-9"10"3,-10 10 7,-8 9-7,-8 6 10,-2 3-7,-3 3-12,-3 4 7,-4 8 6,-3 17-9,-3 15 14,-2 16-12,-5 9-5,-2 3 9,-3 3 10,-3 4-9,-2-3 3,0-5-4,0-7-5,0-5 6,0-8-6,0-5 8,0-7-2,0-5-1,0-1 2,0 6-3,0 7 1,0 6-1,1-1-2,4-5 2,3-7 7,3-5-10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85443088412285" units="cm"/>
      <inkml:brushProperty name="height" value="0.0185443088412285" units="cm"/>
      <inkml:brushProperty name="color" value="#f2385b"/>
      <inkml:brushProperty name="ignorePressure" value="0"/>
    </inkml:brush>
  </inkml:definitions>
  <inkml:trace contextRef="#ctx0" brushRef="#br0">79050 23050 790,'-21'18'8,"10"-11"-10,10-14-3,9-11 3,4-12-13,1-9 15,-1-10 14,1-8-10,-4-4 3,-6 3-8,-6 3-5,-6 4 3,-9 2 4,-8 4-1,-10 3 1,-9 3-3,-12 10 5,-11 20-4,-14 18 0,-11 20 1,-7 24 0,0 31 1,0 32-2,0 31 1,7 18-2,17 7 2,15 6 2,16 7-2,20-7-2,25-19 3,25-18-1,25-19 2,18-22-5,14-25 6,11-25-5,14-25 3,-4-16 1,-19-6-3,-18-6 1,-19-6-2,-12-6 4,-2-2-2,-3-3-2,-3-3 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78818572312593" units="cm"/>
      <inkml:brushProperty name="height" value="0.0178818572312593" units="cm"/>
      <inkml:brushProperty name="color" value="#f2385b"/>
      <inkml:brushProperty name="ignorePressure" value="0"/>
    </inkml:brush>
  </inkml:definitions>
  <inkml:trace contextRef="#ctx0" brushRef="#br0">78850 38250 820,'45'-44'-58,"-9"13"193,-10 12-212,-8 13 77,-6 7-6,1 4 7,-1 3 4,1 3-5,-3 3-7,-2 3 8,-3 3 5,-3 4-5,-1-1-4,4-3 8,3-3-9,3-2 5,1-1 2,1 3-4,-1 3-1,1 4 3,-1 2-6,1 4 6,-1 3 0,1 3 4,1-2-12,3-6 10,3-6-3,4-6 3,1-6 1,0-2-4,0-3-4,0-3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71648934483528" units="cm"/>
      <inkml:brushProperty name="height" value="0.0171648934483528" units="cm"/>
      <inkml:brushProperty name="color" value="#f2385b"/>
      <inkml:brushProperty name="ignorePressure" value="0"/>
    </inkml:brush>
  </inkml:definitions>
  <inkml:trace contextRef="#ctx0" brushRef="#br0">79650 37950 854,'-2'45'-4,"-3"-9"2,-3-10 10,-2-8-10,-1-4 15,3 3-8,3 3-25,4 4 22,1 4-15,0 6 11,0 7 18,0 6-19,1-1 5,4-5-2,3-7 0,3-5-2,3-6 4,3-3-4,3-3 3,4-2 0,-1-8 12,-3-8-15,-3-10-9,-2-9 11,-3-5-4,1 0 5,-1 0 1,1 0-1,-4 6 2,-6 13-4,-6 12 0,-6 13 0,-2 6-5,3 0 6,3 0 6,4 0-6,-3 4 3,-5 10-5,-7 10 2,-5 9-1,-1 1-4,6-6 8,7-6-2,6-6 0,-1 4 2,-5 16-4,-7 15-1,-5 17 1,-1 2 3,6-9-6,7-10 9,6-8-9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76796987652779" units="cm"/>
      <inkml:brushProperty name="height" value="0.0176796987652779" units="cm"/>
      <inkml:brushProperty name="color" value="#f2385b"/>
      <inkml:brushProperty name="ignorePressure" value="0"/>
    </inkml:brush>
  </inkml:definitions>
  <inkml:trace contextRef="#ctx0" brushRef="#br0">80500 38050 829,'23'-24'-11,"-3"4"41,-3 3-49,-2 3 19,-5-1-5,-2-2 3,-3-3 9,-3-3-7,-2-2 3,0 0-6,0 0 4,0 0-1,-4 4-3,-5 10 7,-7 10-6,-5 9 1,-6 9 2,-3 9-1,-3 10 1,-2 10-3,-1 2 2,3-3 2,3-3-3,4-2 1,4-5-1,6-2 1,7-3 2,6-3-3,4-2 0,4 0 3,3 0-3,3 0 1,3-2 1,3-3-3,3-3 4,4-2-3,2-3 3,4 1-5,3-1 5,3 1-3,-2-1 0,-6 1 2,-6-1 0,-6 1-4,-6 1 7,-2 3-6,-3 3 3,-3 4-3,-2 2 2,0 4 0,0 3 1,0 3-1,-4-2-3,-5-6 4,-7-6 1,-5-6-3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76472738385201" units="cm"/>
      <inkml:brushProperty name="height" value="0.0176472738385201" units="cm"/>
      <inkml:brushProperty name="color" value="#f2385b"/>
      <inkml:brushProperty name="ignorePressure" value="0"/>
    </inkml:brush>
  </inkml:definitions>
  <inkml:trace contextRef="#ctx0" brushRef="#br0">81100 38000 831,'0'90'28,"0"-18"-86,0-19 89,0-18-33,0-9 2,0 4 1,0 3-2,0 3 4,0-1-9,0-2 11,0-3-8,0-3 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73750799149275" units="cm"/>
      <inkml:brushProperty name="height" value="0.0173750799149275" units="cm"/>
      <inkml:brushProperty name="color" value="#f2385b"/>
      <inkml:brushProperty name="ignorePressure" value="0"/>
    </inkml:brush>
  </inkml:definitions>
  <inkml:trace contextRef="#ctx0" brushRef="#br0">81300 37500 844,'-47'25'-54,"6"0"196,7 0-233,6 0 96,6 0-28,6 0 22,7 0 23,6 0-21,4-2-10,4-3 8,3-3 11,3-2-12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98153275996447" units="cm"/>
      <inkml:brushProperty name="height" value="0.0198153275996447" units="cm"/>
      <inkml:brushProperty name="color" value="#f2385b"/>
      <inkml:brushProperty name="ignorePressure" value="0"/>
    </inkml:brush>
  </inkml:definitions>
  <inkml:trace contextRef="#ctx0" brushRef="#br0">82000 37700 740,'-24'21'-47,"4"-5"172,3-7-206,3-5 86,-2-4-30,-6 0 23,-6 0 29,-6 0-31,-4 1 19,1 4-18,-1 3-7,1 3 10,2 1-2,7 1 1,6-1 3,7 1 1,-1 4-6,-6 9 5,-6 10-4,-6 10 4,-1 0-4,7-5 1,6-7 5,7-5-8,0 2 9,-2 13-8,-3 12 3,-3 13 0,2 2-3,10-5 1,10-7 9,9-5-12,12-11 11,16-11-10,15-14 4,17-11 3,2-11-3,-9-5 2,-10-7-6,-8-5 4,-6-4 1,1 0-3,-1 0 4,1 0-3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32857875525951" units="cm"/>
      <inkml:brushProperty name="height" value="0.0232857875525951" units="cm"/>
      <inkml:brushProperty name="color" value="#f2385b"/>
      <inkml:brushProperty name="ignorePressure" value="0"/>
    </inkml:brush>
  </inkml:definitions>
  <inkml:trace contextRef="#ctx0" brushRef="#br0">82450 38150 629,'0'60'29,"0"-27"-88,0-28 90,0-28-33,-2-15-3,-3 1 4,-3-1 8,-2 1-6,-5 1 5,-2 3-3,-3 3-13,-3 4 9,-2 4 4,0 6-8,0 7 10,0 6-8,1 4 4,4 4-4,3 3 7,3 3-4,1 1-4,1 1 9,-1-1-7,1 1 0,-3 4 7,-2 9-8,-3 10 3,-3 10 1,-1 5-5,4 4 6,3 3-1,3 3 0,3-4-4,3-8 4,3-10 1,4-9-3,4-7 1,6-3 2,7-3-6,6-2 8,3-6-7,0-6 6,0-6-6,0-6 4,0-6-2,0-2 0,0-3 3,0-3-2,0-4 2,0-3-3,0-3 1,0-2-2,-2-1 4,-3 3-3,-3 3 1,-2 4 0,-3 2 2,1 4-2,-1 3-2,1 3 1,-3 7 5,-2 14-10,-3 11 12,-3 14-11,2 3 0,10-2 4,10-3 9,9-3-9,4-13 6,1-22-9,-1-22 7,1-21-9,-1-20 14,1-15-13,-1-15 7,1-16-4,-1-13 3,1-9 2,-1-10-7,1-8 3,-3 0 2,-2 14-3,-3 11 5,-3 14-5,-4 16 3,-3 22-3,-3 22 5,-2 23-5,-5 19 11,-2 19-11,-3 19-4,-3 19 7,-4 18-12,-3 19 12,-3 19 8,-2 19-9,-1 7 1,3-3-3,3-3 4,4-2-3,2-8-1,4-8 4,3-10-2,3-9 0,3-10-1,3-9 1,3-10 2,4-8-3,1-9 1,0-6 2,0-6-5,0-6 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13029403239489" units="cm"/>
      <inkml:brushProperty name="height" value="0.0213029403239489" units="cm"/>
      <inkml:brushProperty name="color" value="#f2385b"/>
      <inkml:brushProperty name="ignorePressure" value="0"/>
    </inkml:brush>
  </inkml:definitions>
  <inkml:trace contextRef="#ctx0" brushRef="#br0">85450 37600 688,'21'-47'1,"-5"6"-3,-7 7 5,-5 6-5,-3 4 0,4 4 6,3 3-6,3 3 2,-1-2-3,-2-6 8,-3-6-9,-3-6 7,-2-2-4,0 3 1,0 3 1,0 4-2,-5 1 0,-9 0 2,-10 0-1,-8 0 0,-8 3 0,-2 6 0,-3 7-1,-3 6 4,-2 7-7,0 10 9,0 10-10,0 9 9,1 6-9,4 3 5,3 3 5,3 4-8,4-1 4,7-3-2,6-3 2,7-2 0,5-5-2,7-2 3,6-3-4,7-3 1,7-1 4,9 4-5,10 3 3,10 3-2,-1-2 1,-9-6 4,-10-6-11,-8-6 13,-1-2-13,9 3 10,10 3 0,10 4-8,-1 2 10,-9 4-8,-10 3 5,-8 3-3,-6-1 1,1-2 2,-1-3-4,1-3 3,-7-2-6,-12 0 10,-13 0-7,-12 0 2,-7-4 1,1-5-4,-1-7 6,1-5-4,1-6 5,3-3-10,3-3 12,4-2-11,5-6 0,10-6 7,10-6 2,9-6-4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20019388943911" units="cm"/>
      <inkml:brushProperty name="height" value="0.0220019388943911" units="cm"/>
      <inkml:brushProperty name="color" value="#f2385b"/>
      <inkml:brushProperty name="ignorePressure" value="0"/>
    </inkml:brush>
  </inkml:definitions>
  <inkml:trace contextRef="#ctx0" brushRef="#br0">86250 37650 666,'-46'-24'6,"10"4"-20,10 3 22,9 3-8,1 3 4,-6 3-8,-6 3 6,-6 4-4,-4 4-1,1 6 5,-1 7-1,1 6-1,1 9-1,3 13 2,3 12-1,4 13 0,4 2-1,6-5 2,7-7-3,6-5 7,7-9-11,10-9 10,10-10-4,9-8-3,9-12 6,9-12-4,10-13 1,10-12 0,4-12 3,0-8-5,0-10 3,0-9-5,-4-5 8,-5 0-6,-7 0 1,-5 0 2,-9 6 0,-9 13-2,-10 12 1,-8 13-1,-3-1 1,7-11 0,6-14 1,7-11 0,-3-1-4,-8 13 6,-10 12-3,-9 13-2,-4 4 3,4-3 0,3-3-3,3-2 4,-1-1-1,-2 3 1,-3 3-6,-3 4 4,-4 10-5,-3 19 4,-3 19 8,-2 19-8,-3 12 0,1 6 5,-1 7-8,1 6 4,1 3 4,3 0-7,3 0 3,4 0 0,-1 1 1,-3 4-1,-3 3-2,-2 3 4,-1-2-4,3-6 0,3-6 7,4-6-8,1-9 1,0-8 5,0-10-4,0-9 3,1-5-4,4 0 4,3 0-3,3 0 1,4-5-1,7-9 3,6-10-5,7-8 6,4-11-1,3-8-3,3-10-2,4-9 5,-1-5 1,-3 0-4,-3 0-2,-2 0 3,-6 3 0,-6 6-1,-6 7 2,-6 6 0,-4 4-4,1 4 6,-1 3-4,1 3 0,-1 6 1,1 9-4,-1 10 11,1 10-10,-3 4 2,-2 0 0,-3 0 5,-3 0-5,1 1 1,6 4 0,7 3 0,6 3 1,3-2-2,0-6 4,0-6-8,0-6 9,0-6-7,0-2 6,0-3-6,0-3 4,1-9-3,4-11 2,3-14 1,3-11 1,-4-6-2,-8 4 2,-10 3-4,-9 3-1,-5 3 7,0 3-4,0 3-2,0 4 1,-4 4 3,-5 6-4,-7 7 5,-5 6-8,-4 4 10,0 4-10,0 3 10,0 3-8,1 4 3,4 7 4,3 6-10,3 7 11,1 2-8,1 1 4,-1-1-2,1 1 3,2-3-6,7-2 5,6-3 2,7-3-6,7-6 0,9-5 1,10-7 10,10-5-10,0-6 17,-5-3-16,-7-3-10,-5-2 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44115758687258" units="cm"/>
      <inkml:brushProperty name="height" value="0.0244115758687258" units="cm"/>
      <inkml:brushProperty name="color" value="#f2385b"/>
      <inkml:brushProperty name="ignorePressure" value="0"/>
    </inkml:brush>
  </inkml:definitions>
  <inkml:trace contextRef="#ctx0" brushRef="#br0">88650 37550 600,'-46'45'-26,"10"-9"80,10-10-81,9-8 25,4-3 11,1 7-13,-1 6 1,1 7 2,-1 2-10,1 1 14,-1-1 5,1 1-10,1-3 7,3-2-7,3-3 0,4-3 4,2-2-4,4 0 4,3 0-2,3 0-3,3-2 6,3-3-4,3-3 0,4-2 2,1-6 1,0-6-4,0-6 3,0-6-4,0-6 7,0-2-6,0-3 1,0-3 3,-2-1-2,-3 4-2,-3 3 3,-2 3 1,-3-1-6,1-2 5,-1-3 1,1-3-3,-1-1 1,1 4 1,-1 3-2,1 3 1,-1-1-1,1-2 2,-1-3-1,1-3 0,1-2 3,3 0-5,3 0 3,4 0-4,-1 6 5,-3 13-2,-3 12 0,-2 13-3,-3 6 0,1 0 2,-1 0 7,1 0-7,-1 0 3,1 0-6,-1 0 9,1 0-9,2-4 9,7-5-8,6-7 3,7-5 1,0-9-2,-2-9 3,-3-10-5,-3-8 4,-2-6 4,0 1-6,0-1-4,0 1 8,0 2-6,0 7 3,0 6 1,0 7-1,-2 7 4,-3 9-8,-3 10 6,-2 10-4,-3 4-10,1 0 15,-1 0 6,1 0-10,1-2 1,3-3 2,3-3-4,4-2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89880952239037" units="cm"/>
      <inkml:brushProperty name="height" value="0.0189880952239037" units="cm"/>
      <inkml:brushProperty name="color" value="#f2385b"/>
      <inkml:brushProperty name="ignorePressure" value="0"/>
    </inkml:brush>
  </inkml:definitions>
  <inkml:trace contextRef="#ctx0" brushRef="#br0">79500 23650 772,'-2'46'3,"-3"-5"-3,-3-7-3,-2-5 4,-1-4-7,3 0 10,3 0-5,4 0 5,4-8-9,6-16 6,7-15 1,6-15-1,-1-11-4,-5-2 7,-7-3-7,-5-3 6,-6-2-7,-3 0 10,-3 0-12,-2 0 8,-5 3 1,-2 6-6,-3 7 3,-3 6 1,-6 7-4,-5 10 6,-7 10-5,-5 9 3,0 12 0,10 16-2,10 15 1,9 17-1,4 5 3,1-3-3,-1-3 0,1-2 3,5-6-3,14-6 0,11-6 2,14-6 0,7-9-3,3-8 3,3-10-1,4-9 0,1-9-1,0-5 3,0-7-4,0-5 3,-4-6-2,-5-3 1,-7-3 1,-5-2-1,-6 0 2,-3 7-2,-3 6-1,-2 7-2,-1-1 5,3-6-2,3-6 0,4-6-1,-1-2 3,-3 3-5,-3 3 7,-2 4-7,-3 1 7,1 0-7,-1 0 5,1 0-5,-1 6 7,1 13-7,-1 12 5,1 13-6,-1 6 1,1 0 2,-1 0 5,1 0 0,1 0-6,3 0 4,3 0-4,4 0 1,1-4 5,0-5-6,0-7 1,0-5 2,0-4-5,0 0 8,0 0-6,0 0 3,-2-2 2,-3-3-5,-3-3 1,-2-2 1,-3-3 0,1 1-3,-1-1 8,1 1-8,2-3 6,7-2-4,6-3 2,7-3-5,0-1 3,-2 4 0,-3 3 5,-3 3-4,-2 3 0,0 3 3,0 3-7,0 4 5,0 2-2,0 4 3,0 3-3,0 3 0,-2-1 5,-3-2-6,-3-3 1,-2-3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08003222942352" units="cm"/>
      <inkml:brushProperty name="height" value="0.0208003222942352" units="cm"/>
      <inkml:brushProperty name="color" value="#f2385b"/>
      <inkml:brushProperty name="ignorePressure" value="0"/>
    </inkml:brush>
  </inkml:definitions>
  <inkml:trace contextRef="#ctx0" brushRef="#br0">90400 37650 705,'-22'46'1,"6"-5"2,7-7-9,6-5 8,3-4-1,0 0-3,0 0 3,0 0 0,1-5-9,4-9 10,3-10 3,3-8-4,-1-9-3,-2-6 6,-3-6-8,-3-6 5,-1-4 4,4 1-8,3-1 3,3 1-3,-1-3 4,-2-2-1,-3-3-1,-3-3 3,-2 2-3,0 10 3,0 10-6,0 9 8,-2 2-9,-3-2 7,-3-3 0,-2-3-6,-5-1 14,-2 4-13,-3 3-3,-3 3 10,-6 9-13,-5 16 12,-7 15-1,-5 17 2,-1 8-7,6 4 4,7 3-2,6 3 4,6-2-8,6-6 8,7-6-2,6-6-4,4-7 8,4-6-6,3-6-1,3-6 2,6-6 2,9-2-2,10-3-1,10-3-2,0-4 7,-5-3-3,-7-3-7,-5-2 12,-3-1-12,4 3 9,3 3-3,3 4 1,1 5-9,1 10 12,-1 10-1,1 9-5,-3 2 3,-2-2-6,-3-3 14,-3-3-14,-2-6 10,0-5-5,0-7-4,0-5 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16338373720646" units="cm"/>
      <inkml:brushProperty name="height" value="0.0216338373720646" units="cm"/>
      <inkml:brushProperty name="color" value="#f2385b"/>
      <inkml:brushProperty name="ignorePressure" value="0"/>
    </inkml:brush>
  </inkml:definitions>
  <inkml:trace contextRef="#ctx0" brushRef="#br0">73950 41400 677,'23'-19'4,"-3"13"-7,-3 12 4,-2 13-3,-3 9-4,1 6 7,-1 7 6,1 6-11,-1 3 8,1 0-5,-1 0 0,1 0 1,-1-2-1,1-3 4,-1-3-6,1-2 4,1-5-2,3-2 2,3-3-2,4-3 3,1-9-4,0-11 4,0-14-5,0-11 7,-2-12-6,-3-9 6,-3-10-9,-2-8 5,-3-3 4,1 7-9,-1 6 8,1 7-4,1 11 5,3 20-3,3 18-7,4 20 8,-1 10-12,-3 3 14,-3 3-1,-2 4 1,0-3-7,7-5 7,6-7-9,7-5 9,2-8-9,1-5 10,-1-7-8,1-5 3,-4-9 2,-6-9-5,-6-10 6,-6-8-5,-2-11 4,3-8-3,3-10 2,4-9-2,-3 1 4,-5 13-2,-7 12-6,-5 13 7,-3-1-5,4-11 1,3-14 8,3-11-10,-1-3 9,-2 10-5,-3 10-2,-3 9-1,-2-1 4,0-8-3,0-10 6,0-9-6,0-1 6,0 10-3,0 10-5,0 9 4,0 15-1,0 22 2,0 22 0,0 23-3,0 11-2,0 4 3,0 3 6,0 3-2,1 3-5,4 3 5,3 3-6,3 4 4,1 1-2,1 0 2,-1 0-1,1 0-2,-1 0 5,1 0-6,-1 0 4,1 0 0,-1-4-4,1-5 5,-1-7-5,1-5 9,2-8-12,7-5 8,6-7-1,7-5-2,2-11 6,1-11-7,-1-14 0,1-11 2,-3-11-2,-2-5 3,-3-7 0,-3-5-2,-2-3 5,0 4-7,0 3 4,0 3-2,0 3 0,0 3 3,0 3-4,0 4 3,-2 2 2,-3 4-5,-3 3 0,-2 3 4,-1 3-2,3 3-1,3 3 1,4 4 1,2 2-9,4 4 12,3 3-2,3 3-1,-1-1-1,-2-2 0,-3-3-1,-3-3 4,-2-2-4,0 0 1,0 0-1,0 0 2,0 0-4,0 0 4,0 0-1,0 0 3,-2-2-2,-3-3 1,-3-3-7,-2-2 6,-3 0 5,1 7-6,-1 6-7,1 7 7,-3 4-16,-2 3 16,-3 3 16,-3 4-17,-1 1 8,4 0-8,3 0-5,3 0 8,1 0-4,1 0 0,-1 0 6,1 0-5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80911384522915" units="cm"/>
      <inkml:brushProperty name="height" value="0.0180911384522915" units="cm"/>
      <inkml:brushProperty name="color" value="#f2385b"/>
      <inkml:brushProperty name="ignorePressure" value="0"/>
    </inkml:brush>
  </inkml:definitions>
  <inkml:trace contextRef="#ctx0" brushRef="#br0">76700 41150 810,'-25'-25'-3,"0"0"1,0 0 8,0 0-8,0 1 18,0 4-21,0 3-2,0 3 1,1 4 2,4 7 2,3 6 11,3 7-10,3 4-15,3 3 16,3 3 17,4 4-18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06246990710497" units="cm"/>
      <inkml:brushProperty name="height" value="0.0206246990710497" units="cm"/>
      <inkml:brushProperty name="color" value="#f2385b"/>
      <inkml:brushProperty name="ignorePressure" value="0"/>
    </inkml:brush>
  </inkml:definitions>
  <inkml:trace contextRef="#ctx0" brushRef="#br0">77050 40450 711,'-24'26'5,"4"4"-4,3 3-6,3 3 2,3 3-3,3 3 6,3 3 7,4 4-5,2 7-1,4 13-1,3 12-2,3 13 2,3 7 0,3 4 0,3 3 0,4 3 0,1-1-2,0-2 6,0-3-9,0-3 11,-2-7-13,-3-9 10,-3-10-1,-2-8-4,-1-12 6,3-12-7,3-13 4,4-12-2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45687495917082" units="cm"/>
      <inkml:brushProperty name="height" value="0.0245687495917082" units="cm"/>
      <inkml:brushProperty name="color" value="#f2385b"/>
      <inkml:brushProperty name="ignorePressure" value="0"/>
    </inkml:brush>
  </inkml:definitions>
  <inkml:trace contextRef="#ctx0" brushRef="#br0">77950 41800 596,'3'43'53,"6"-11"-165,7-14 173,6-11-64,3-11 0,0-5 5,0-7-1,0-5 0,0-6 2,0-3-1,0-3-9,0-2 10,-4-1 0,-5 3-1,-7 3-9,-5 4 9,-4-1-6,0-3 7,0-3-3,0-2-2,-7 2 9,-11 9-10,-14 10 1,-11 10 3,-9 10-7,-3 13 11,-3 12-6,-2 13 2,0 9 0,7 6-1,6 7-2,7 6 5,8-1-12,14-5 9,11-7 7,14-5-6,18-11 1,25-11-3,25-14 1,25-11-4,18-17 9,14-18-5,11-19-4,14-18 5,-11-4-3,-30 13 2,-32 12 3,-30 13-6,-15 4-6,3-3 6,3-3 17,4-2-15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95704400539398" units="cm"/>
      <inkml:brushProperty name="height" value="0.0195704400539398" units="cm"/>
      <inkml:brushProperty name="color" value="#f2385b"/>
      <inkml:brushProperty name="ignorePressure" value="0"/>
    </inkml:brush>
  </inkml:definitions>
  <inkml:trace contextRef="#ctx0" brushRef="#br0">81050 40950 749,'0'-40'14,"0"23"-39,0 22 36,0 22-12,0 13-1,0 7 1,0 6 4,0 7-1,0-3-2,0-8 1,0-10-1,0-9-4,0 2 7,0 17-3,0 15-2,0 16 4,0 7-4,0 1 6,0-1-8,0 1 6,0-6-6,0-8 9,0-10-9,0-9 7,-2-10-5,-3-9 4,-3-10-4,-2-8 3,-1-15-1,3-19 0,3-18 0,4-19 0,1-18 1,0-15 0,0-15-4,0-16 4,0-4-1,0 10 0,0 10 0,0 9-2,0 10 7,0 14-10,0 11 8,0 14-4,1 0 0,4-8 1,3-10 1,3-9 0,4-4-1,7 4 1,6 3-2,7 3-2,4 7 5,3 14-3,3 11 1,4 14 1,2 10-2,4 9 2,3 10-3,3 10 6,-2 5-7,-6 4 5,-6 3-2,-6 3-2,-6 3 3,-2 3-1,-3 3-1,-3 4 3,-7 1-3,-9 0 2,-10 0-1,-8 0-3,-9 0 7,-6 0-4,-6 0-4,-6 0 8,-6-2-7,-2-3 5,-3-3-4,-3-2 3,-1-6-2,4-6-1,3-6 5,3-6-3,3-7 1,3-6-2,3-6 2,4-6-2,4-9-2,6-8 4,7-10 2,6-9-6,4-1 10,4 10-10,3 10 1,3 9 1,6-2 3,9-12-4,10-13 4,10-12-5,4-2 10,0 9-12,0 10 6,0 10-2,0 5 0,0 4-1,0 3 7,0 3-8,-4 4 3,-5 7-1,-7 6 3,-5 7-2,-6 5-3,-3 7 6,-3 6-5,-2 7 6,-5 4-7,-2 3 9,-3 3-12,-3 4 7,-2-3 0,0-5 2,0-7-9,0-5 9,1-19-5,4-27 2,3-28 3,3-28-7,3-15 5,3 1-3,3-1 6,4 1-7,2 2 7,4 7-10,3 6 13,3 7-12,-2 8 7,-6 14-3,-6 11 3,-6 14-4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07230057567358" units="cm"/>
      <inkml:brushProperty name="height" value="0.0207230057567358" units="cm"/>
      <inkml:brushProperty name="color" value="#f2385b"/>
      <inkml:brushProperty name="ignorePressure" value="0"/>
    </inkml:brush>
  </inkml:definitions>
  <inkml:trace contextRef="#ctx0" brushRef="#br0">82600 40850 707,'45'23'5,"-9"-3"-5,-10-3-4,-8-2 1,-8-8-4,-2-8 4,-3-10 16,-3-9-15,-2-5 7,0 0-6,0 0-3,0 0 7,-4-2-3,-5-3 3,-7-3-8,-5-2 5,-4 2 0,0 9 1,0 10-3,0 10 5,0 4-8,0 0 9,0 0-5,0 0-1,1 1 6,4 4-6,3 3 1,3 3 3,1 6-2,1 9-1,-1 10 1,1 10 0,1 2-4,3-3 2,3-3 9,4-2-9,5-6 2,10-6-1,10-6 4,9-6-6,9-7 10,9-6-9,10-6-1,10-6 3,-3-4 3,-11 1-2,-14-1-5,-11 1 4,-7-3-7,0-2 5,0-3 11,0-3-9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27182283997536" units="cm"/>
      <inkml:brushProperty name="height" value="0.0227182283997536" units="cm"/>
      <inkml:brushProperty name="color" value="#f2385b"/>
      <inkml:brushProperty name="ignorePressure" value="0"/>
    </inkml:brush>
  </inkml:definitions>
  <inkml:trace contextRef="#ctx0" brushRef="#br0">83050 40150 645,'-19'20'87,"13"-9"-284,12-10 309,13-8-116,7-8 15,4-2-14,3-3-3,3-3 7,-1-2 0,-2 0 0,-3 0-5,-3 0 5,-2 1 3,0 4-7,0 3 1,0 3 5,-4 7 1,-5 14-2,-7 11-11,-5 14 12,-6 2-19,-3-6 20,-3-6 5,-2-6-8,-3 5 5,1 20-9,-1 18 1,1 20 0,-1 8 2,1 1-3,-1-1 8,1 1-7,1-4-3,3-6 5,3-6 5,4-6-3,4-9 0,6-8 0,7-10-8,6-9 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08487994968891" units="cm"/>
      <inkml:brushProperty name="height" value="0.0208487994968891" units="cm"/>
      <inkml:brushProperty name="color" value="#f2385b"/>
      <inkml:brushProperty name="ignorePressure" value="0"/>
    </inkml:brush>
  </inkml:definitions>
  <inkml:trace contextRef="#ctx0" brushRef="#br0">83700 40550 703,'-40'21'107,"23"-5"-346,22-7 369,22-5-128,12-8 8,3-5-15,3-7 2,4-5 1,-1-6 4,-3-3 1,-3-3-8,-2-2 5,-6-1 3,-6 3-2,-6 3-4,-6 4 0,-9 4 12,-8 6-11,-10 7-4,-9 6 7,-4 7-8,4 10 6,3 10 9,3 9-8,-1 9 0,-2 9 2,-3 10-6,-3 10 7,1-1-11,6-9 10,7-10 1,6-8 0,10-9 2,17-6-7,15-6-2,16-6 4,2-6-1,-8-2 1,-10-3 1,-9-3-2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38863453269005" units="cm"/>
      <inkml:brushProperty name="height" value="0.0238863453269005" units="cm"/>
      <inkml:brushProperty name="color" value="#f2385b"/>
      <inkml:brushProperty name="ignorePressure" value="0"/>
    </inkml:brush>
  </inkml:definitions>
  <inkml:trace contextRef="#ctx0" brushRef="#br0">85450 40000 614,'40'0'26,"-18"0"-82,-19 0 86,-18 0-30,-12 0 1,-3 0 1,-3 0-7,-2 0 8,-5 1-5,-2 4 3,-3 3 0,-3 3-3,-2 4 5,0 7-3,0 6-2,0 7 3,3 2-4,6 1 4,7-1 1,6 1-4,4 1 5,4 3-2,3 3-6,3 4 8,4 1-6,7 0 2,6 0 4,7 0-3,8-4-4,14-5 3,11-7 7,14-5-8,3-9 4,-2-9 2,-3-10-12,-3-8 13,-6-6-8,-5 1 3,-7-1 0,-5 1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68244801461697" units="cm"/>
      <inkml:brushProperty name="height" value="0.0168244801461697" units="cm"/>
      <inkml:brushProperty name="color" value="#f2385b"/>
      <inkml:brushProperty name="ignorePressure" value="0"/>
    </inkml:brush>
  </inkml:definitions>
  <inkml:trace contextRef="#ctx0" brushRef="#br0">81400 23100 871,'21'-27'6,"-5"-3"-22,-7-3 26,-5-2-9,-4-1-1,0 3 0,0 3 0,0 4-1,-4 5 2,-5 10 0,-7 10-5,-5 9 9,-8 13-10,-5 20 10,-7 18-8,-5 20 2,-4 11 0,0 7 3,0 6-4,0 7 5,4-1-7,10-6 3,10-6 6,9-6-5,7-10-4,7-12 8,6-13-4,7-12-3,8-13 9,14-12-9,11-13 3,14-12-1,0-7 3,-8 1-3,-10-1 1,-9 1-3,-5-3 7,0-2-9,0-3 10,0-3-9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46029403060675" units="cm"/>
      <inkml:brushProperty name="height" value="0.0246029403060675" units="cm"/>
      <inkml:brushProperty name="color" value="#f2385b"/>
      <inkml:brushProperty name="ignorePressure" value="0"/>
    </inkml:brush>
  </inkml:definitions>
  <inkml:trace contextRef="#ctx0" brushRef="#br0">85450 39600 596,'-47'21'-21,"6"-5"79,7-7-95,6-5 36,7-6-3,10-3 4,10-3 5,9-2-4,9-6-14,9-6 17,10-6 3,10-6-6,2-1 3,-3 7-3,-3 6-7,-2 7 8,-5 2 0,-2 1-2,-3-1-5,-3 1 10,-2-1-7,0 1 7,0-1-12,0 1 8,-4 7 3,-5 16-7,-7 15 2,-5 17 2,-4 3-11,0-5 9,0-7 12,0-5-13,-2 0 7,-3 10-7,-3 10 1,-2 9 0,-3-1-4,1-8 10,-1-10-7,1-9 4,-3 5 1,-2 23-6,-3 22 2,-3 22 4,1 4-5,6-12 2,7-13 0,6-12 2,3-10-10,0-6 12,0-6-2,0-6-3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83322560042143" units="cm"/>
      <inkml:brushProperty name="height" value="0.0183322560042143" units="cm"/>
      <inkml:brushProperty name="color" value="#f2385b"/>
      <inkml:brushProperty name="ignorePressure" value="0"/>
    </inkml:brush>
  </inkml:definitions>
  <inkml:trace contextRef="#ctx0" brushRef="#br0">86250 40100 800,'-46'70'7,"10"-9"-5,10-10-11,9-8 7,6-8-13,3-2 11,3-3 25,4-3-21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82693116366863" units="cm"/>
      <inkml:brushProperty name="height" value="0.0182693116366863" units="cm"/>
      <inkml:brushProperty name="color" value="#f2385b"/>
      <inkml:brushProperty name="ignorePressure" value="0"/>
    </inkml:brush>
  </inkml:definitions>
  <inkml:trace contextRef="#ctx0" brushRef="#br0">86350 39600 802,'-22'-68'-57,"6"17"207,7 15-244,6 16 97,3 12-29,0 9 26,0 10 25,0 10-25,1 4-9,4 0 10,3 0 7,3 0-9,1-2 16,1-3-15,-1-3-13,1-2 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7079988270998" units="cm"/>
      <inkml:brushProperty name="height" value="0.027079988270998" units="cm"/>
      <inkml:brushProperty name="color" value="#f2385b"/>
      <inkml:brushProperty name="ignorePressure" value="0"/>
    </inkml:brush>
  </inkml:definitions>
  <inkml:trace contextRef="#ctx0" brushRef="#br0">86550 39750 541,'43'95'0,"-11"-9"0,-14-10 0,-11-8 0,-7-11 2,0-8 0,0-10-7,0-9 6,1-2-4,4 6 5,3 7-4,3 6 8,4-2-12,7-9 7,6-10 1,7-8-2,2-9 1,1-6-4,-1-6 7,1-6-7,-3-9 5,-2-8 1,-3-10-7,-3-9 2,-2-7 7,0-3-8,0-3 3,0-2 1,0-1-4,0 3 5,0 3-3,0 4 3,-4 2-4,-5 4 3,-7 3-2,-5 3 4,-4 3-5,0 3 3,0 3-1,0 4-1,-4 5 0,-5 10 1,-7 10 1,-5 9-1,-4 10 0,0 14 1,0 11-1,0 14-2,1 0 1,4-8-2,3-10 10,3-9-10,1-1 7,1 10-7,-1 10 5,1 9-5,2 4 3,7 1 3,6-1-7,7 1 7,7-3-5,9-2 2,10-3 0,10-3 3,4-2-6,0 0 6,0 0-7,0 0 8,0-2-7,0-3 5,0-3-3,0-2 1,-5-5 0,-9-2 1,-10-3-1,-8-3-2,-8-2 3,-2 0 2,-3 0-8,-3 0 9,-7-2-10,-9-3 8,-10-3 0,-8-2-1,-11-5-4,-8-2 4,-10-3 2,-9-3-7,-1-2 6,10 0-6,10 0 8,9 0-2,6-2-8,3-3 8,3-3-1,4-2 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66542623192072" units="cm"/>
      <inkml:brushProperty name="height" value="0.0166542623192072" units="cm"/>
      <inkml:brushProperty name="color" value="#f2385b"/>
      <inkml:brushProperty name="ignorePressure" value="0"/>
    </inkml:brush>
  </inkml:definitions>
  <inkml:trace contextRef="#ctx0" brushRef="#br0">90000 40350 880,'-44'-27'60,"13"-3"-201,12-3 224,13-2-86,4-1 16,-3 3-13,-3 3-11,-2 4 8,-5 2 3,-2 4-2,-3 3 7,-3 3-8,-2 6 6,0 9-3,0 10-2,0 10 4,-2 5-1,-3 4 0,-3 3-4,-2 3 2,0-2 4,7-6-8,6-6 9,7-6-4,-1 1-3,-6 9 3,-6 10 4,-6 10-8,-1 0 8,7-5-8,6-7 6,7-5 0,0 0-6,-2 10 8,-3 10-6,-3 9 1,-1-1 1,4-8 2,3-10-3,3-9 0,3 1 1,3 13 3,3 12-7,4 13 6,8-1-2,17-11-1,15-14 1,16-11 1,5-11-1,-2-5 0,-3-7-2,-3-5 6,-6-4-3,-5 0 2,-7 0-9,-5 0 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76809001713991" units="cm"/>
      <inkml:brushProperty name="height" value="0.0176809001713991" units="cm"/>
      <inkml:brushProperty name="color" value="#f2385b"/>
      <inkml:brushProperty name="ignorePressure" value="0"/>
    </inkml:brush>
  </inkml:definitions>
  <inkml:trace contextRef="#ctx0" brushRef="#br0">90200 41050 829,'0'-49'3,"0"4"-14,0 3 20,0 3-11,-2 4 7,-3 7-5,-3 6-3,-2 7 0,-5 4 7,-2 3-7,-3 3 4,-3 4-1,-2 2 0,0 4 0,0 3 1,0 3-4,1 1 3,4 1 0,3-1-1,3 1 7,1 1-9,1 3 4,-1 3-2,1 4 1,-1-1 0,1-3-2,-1-3 6,1-2-8,1 0 8,3 7-6,3 6 1,4 7 2,4-1-2,6-6-1,7-6 5,6-6-2,4-7-3,4-6 6,3-6-9,3-6 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73486843705177" units="cm"/>
      <inkml:brushProperty name="height" value="0.0173486843705177" units="cm"/>
      <inkml:brushProperty name="color" value="#f2385b"/>
      <inkml:brushProperty name="ignorePressure" value="0"/>
    </inkml:brush>
  </inkml:definitions>
  <inkml:trace contextRef="#ctx0" brushRef="#br0">90450 40750 845,'-43'6'25,"17"13"-77,15 12 80,16 13-31,7 1 5,1-9-6,-1-10 9,1-8-6,-1-6 3,1 1-1,-1-1-5,1 1 5,2-6 5,7-8-8,6-10-3,7-9 7,-1-4-10,-6 4 8,-6 3 8,-6 3-10,-4 1 6,1 1-3,-1-1-6,1 1 7,-1-1-2,1 1 2,-1-1-5,1 1 2,2 1-3,7 3 0,6 3 16,7 4-17,2-1 6,1-3 0,-1-3-3,1-2 5,-6-3 7,-8 1-8,-10-1-16,-9 1 16,-4 1-9,4 3 8,3 3 5,3 4-8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06567887216806" units="cm"/>
      <inkml:brushProperty name="height" value="0.0206567887216806" units="cm"/>
      <inkml:brushProperty name="color" value="#f2385b"/>
      <inkml:brushProperty name="ignorePressure" value="0"/>
    </inkml:brush>
  </inkml:definitions>
  <inkml:trace contextRef="#ctx0" brushRef="#br0">91200 40400 710,'45'-47'0,"-9"6"3,-10 7-8,-8 6 9,-12 10-6,-12 17 6,-13 15-8,-12 16 5,-7 9-11,1 3 16,-1 3-5,1 4 2,1 2-1,3 4-4,3 3 1,4 3 3,2-1-7,4-2 10,3-3-8,3-3 4,3-6-5,3-5 8,3-7-7,4-5 7,4-4-4,6 0-2,7 0 4,6 0-4,3-4 7,0-5-5,0-7-5,0-5 6,-2-4 4,-3 0-7,-3 0 1,-2 0-4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33045872300863" units="cm"/>
      <inkml:brushProperty name="height" value="0.0233045872300863" units="cm"/>
      <inkml:brushProperty name="color" value="#f2385b"/>
      <inkml:brushProperty name="ignorePressure" value="0"/>
    </inkml:brush>
  </inkml:definitions>
  <inkml:trace contextRef="#ctx0" brushRef="#br0">91350 40950 629,'23'-46'45,"-3"10"-139,-3 10 144,-2 9-51,-1 6-2,3 3 5,3 3-1,4 4-2,1 1 4,0 0-4,0 0 1,0 0-3,0-4 7,0-5-8,0-7 8,0-5-7,-2-4 10,-3 0-10,-3 0 2,-2 0-2,-3 0 3,1 0-1,-1 0 3,1 0-1,-6 1-2,-8 4 5,-10 3-8,-9 3 2,-5 7 2,0 14-2,0 11 5,0 14-2,3 5-1,6 1-2,7-1 4,6 1-2,3-3 0,0-2 2,0-3-5,0-3 4,3-6-2,6-5 0,7-7 4,6-5-5,4-6 9,4-3-5,3-3-11,3-2 10,-1-3-2,-2 1-1,-3-1 7,-3 1-9,-4 1 8,-3 3-8,-3 3 8,-2 4-6,-3 7-2,1 13 6,-1 12 1,1 13-5,-3 12 2,-2 13 0,-3 12 1,-3 13-1,-2 9 0,0 6-1,0 7 4,0 6-7,-2 1 8,-3-3-4,-3-3-3,-2-2 4,-3-11 1,1-15-4,-1-15 2,1-16 0,1-12 0,3-5-2,3-7 6,4-5-7,1-14 4,0-18 1,0-19-5,0-18 4,0-18 0,0-16-5,0-15 9,0-15-7,1-11 0,4-2 4,3-3-3,3-3 3,1-2-3,1 0 2,-1 0-3,1 0 5,-1 3-10,1 6 13,-1 7-8,1 6 2,1 6 4,3 6-6,3 7 2,4 6-2,1 9 5,0 13-3,0 12-3,0 13 4,0 9 1,0 6-5,0 7 6,0 6-6,0 3 4,0 0-2,0 0 3,0 0-4,1 4 3,4 10-2,3 10 2,3 9-2,-2 6 1,-6 3-1,-6 3 3,-6 4-1,-9 1-3,-8 0 6,-10 0-9,-9 0 8,-5-2-5,0-3 1,0-3 3,0-2-2,-4-1-2,-5 3 0,-7 3 8,-5 4-9,-3-6 9,4-11-9,3-14 2,3-11 0,4-11 1,7-5-2,6-7 5,7-5-3,4-6-5,3-3 7,3-3 2,4-2-9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6488142311573" units="cm"/>
      <inkml:brushProperty name="height" value="0.016488142311573" units="cm"/>
      <inkml:brushProperty name="color" value="#f2385b"/>
      <inkml:brushProperty name="ignorePressure" value="0"/>
    </inkml:brush>
  </inkml:definitions>
  <inkml:trace contextRef="#ctx0" brushRef="#br0">92750 40050 889,'3'45'4,"6"-9"-3,7-10-6,6-8 5,6-9-12,6-6 12,7-6 12,6-6-11,-2-4 2,-9 1 1,-10-1-14,-8 1 13,-4-3 0,3-2-6,3-3 4,4-3-4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85224041342735" units="cm"/>
      <inkml:brushProperty name="height" value="0.0185224041342735" units="cm"/>
      <inkml:brushProperty name="color" value="#f2385b"/>
      <inkml:brushProperty name="ignorePressure" value="0"/>
    </inkml:brush>
  </inkml:definitions>
  <inkml:trace contextRef="#ctx0" brushRef="#br0">81750 23600 791,'23'-24'1,"-3"4"-3,-3 3 5,-2 3-7,-3 4 13,1 7-12,-1 6-1,1 7 4,1 2-12,3 1 13,3-1 9,4 1-7,1-3-4,0-2 6,0-3-11,0-3 6,-2-6 1,-3-5 2,-3-7-6,-2-5 0,-5-6 4,-2-3-1,-3-3 2,-3-2-5,-4 0 8,-3 7-10,-3 6 10,-2 7-10,-3 4 10,1 3-2,-1 3-12,1 4 14,-4 2-7,-6 4 0,-6 3 7,-6 3-11,-4 9 8,1 16-4,-1 15 6,1 17-7,2 7 5,7 0-3,6 0 1,7 0 2,5-2-6,7-3 5,6-3-1,7-2 4,8-8-6,14-8 5,11-10-6,14-9 3,8-12-1,7-11 4,6-14-6,7-11 4,-1-15 0,-6-16 0,-6-15-3,-6-15 1,-7-4 5,-6 9-5,-6 10-2,-6 10 5,-7 8-4,-6 10 3,-6 10 0,-6 9-3,-4 2 1,1-2 1,-1-3 3,1-3-4,-4 7 6,-6 19-3,-6 19-10,-6 19 10,-6 18-11,-2 19 11,-3 19 4,-3 19-7,-1 10 2,4 4-3,3 3 4,3 3-1,1 3-3,1 3 4,-1 3-2,1 4-1,1-4 1,3-9 2,3-10-3,4-8 0,1-15-2,0-19 5,0-18-1,0-19-1,0-27-3,0-34 4,0-35 2,0-33-6,0-11 18,0 17-20,0 15-2,0 16 5,3-7 0,6-28-3,7-28 15,6-27-13,-1-12 4,-5 6-2,-7 7 1,-5 6 2,-3 13-3,4 23 5,3 22-11,3 22 13,-1 2-12,-2-15 11,-3-15-8,-3-16 3,2-8 3,10 0-6,10 0 5,9 0-4,6 10 1,3 23 3,3 22-4,4 22 6,-1 12-7,-3 3 4,-3 3-1,-2 4 1,0 7-3,7 13 3,6 12-1,7 13 1,-1 6-4,-6 0 4,-6 0-1,-6 0 2,-9-4-2,-8-5 0,-10-7-1,-9-5 2,-4-4-3,4 0 4,3 0-2,3 0-2,-1 3 2,-2 6 3,-3 7-7,-3 6 8,-4-1-7,-3-5 4,-3-7 0,-2-5-3,-3-6 4,1-3-4,-1-3 2,1-2 2,-1-3-3,1 1 1,-1-1 1,1 1-4,-6 1 7,-8 3-9,-10 3 9,-9 4-4,-9 1-3,-5 0 4,-7 0 1,-5 0-3,-4-4 0,0-5 1,0-7 0,0-5 3,6-6-5,13-3 0,12-3 6,13-2-6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03726850450039" units="cm"/>
      <inkml:brushProperty name="height" value="0.0203726850450039" units="cm"/>
      <inkml:brushProperty name="color" value="#f2385b"/>
      <inkml:brushProperty name="ignorePressure" value="0"/>
    </inkml:brush>
  </inkml:definitions>
  <inkml:trace contextRef="#ctx0" brushRef="#br0">93200 39600 719,'-47'48'3,"6"-3"-4,7-3 0,6-2-1,3-3 1,0 1 2,0-1 0,0 1-2,1-1 0,4 1 0,3-1 4,3 1-3,3-3 1,3-2-3,3-3 4,4-3-2,1 1 0,0 6 1,0 7-3,0 6 2,0-1-1,0-5 2,0-7-3,0-5 6,0 0-6,0 10 3,0 10-3,0 9 4,0 2-9,0-2 10,0-3 0,0-3-4,4-7 5,10-9-4,10-10-3,9-8 3,2-11 2,-2-8-1,-3-10-3,-3-9 0,-4-4 5,-3 4-2,-3 3-4,-2 3 3,-3-1-3,1-2 3,-1-3 4,1-3-6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84314753860235" units="cm"/>
      <inkml:brushProperty name="height" value="0.0184314753860235" units="cm"/>
      <inkml:brushProperty name="color" value="#f2385b"/>
      <inkml:brushProperty name="ignorePressure" value="0"/>
    </inkml:brush>
  </inkml:definitions>
  <inkml:trace contextRef="#ctx0" brushRef="#br0">93300 40350 795,'-2'68'86,"-3"-11"-281,-3-14 303,-2-11-106,-1-7 5,3 0-8,3 0-4,4 0 2,4-7 7,6-11-5,7-14 0,6-11-1,1-7 5,-3 0-3,-3 0-2,-2 0 2,-3 1 0,1 4 2,-1 3-4,1 3 1,-3 4 8,-2 7-12,-3 6 7,-3 7-8,-1 2 1,4 1 0,3-1 19,3 1-15,1-1 0,1 1 3,-1-1-3,1 1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203615035861731" units="cm"/>
      <inkml:brushProperty name="height" value="0.0203615035861731" units="cm"/>
      <inkml:brushProperty name="color" value="#f2385b"/>
      <inkml:brushProperty name="ignorePressure" value="0"/>
    </inkml:brush>
  </inkml:definitions>
  <inkml:trace contextRef="#ctx0" brushRef="#br0">93800 40600 720,'23'17'2,"-3"-16"-1,-3-15-4,-2-15 2,-3-7-4,1 3 4,-1 3 7,1 4-4,-3 1 2,-2 0-7,-3 0 2,-3 0 1,-4 1 0,-3 4 3,-3 3-7,-2 3 3,-3 3 3,1 3-6,-1 3 9,1 4-9,-3 2 8,-2 4-7,-3 3 4,-3 3-1,-1 4-1,4 7-2,3 6 8,3 7-7,3 2 0,3 1 0,3-1 7,4 1-6,2-4 15,4-6-18,3-6-4,3-6 7,1-4-7,1 1 11,-1-1 0,1 1 0,1-1-6,3 1 1,3-1 8,4 1-11,2-1 14,4 1-14,3-1 5,3 1-2,1-6 5,1-8-5,-1-10 4,1-9-6,-1-12 5,1-11-1,-1-14 0,1-11 2,-1-9 1,1-3-4,-1-3-2,1-2 4,-3-6-6,-2-6 8,-3-6-1,-3-6-5,-2-2 6,0 3-4,0 3-1,0 4 6,-4 10-7,-5 19 3,-7 19 3,-5 19-6,-4 13 4,0 10 0,0 10-4,0 9 7,0 4-5,0 1 2,0-1-4,0 1 4,-4 5-1,-5 14-1,-7 11 0,-5 14 5,-1 2-8,6-6 8,7-6-8,6-6 7,1 1-4,-3 9 2,-3 10-3,-2 10 4,-1-3-7,3-11 8,3-14-4,4-11 4,-1 0-1,-3 17-5,-3 15 4,-2 16-1,0 5-5,7-2 6,6-3 2,7-3-3,5-6-2,7-5 0,6-7 6,7-5-4,-1-9 8,-6-9-8,-6-10-7,-6-8 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2-04T11:40:38"/>
    </inkml:context>
    <inkml:brush xml:id="br0">
      <inkml:brushProperty name="width" value="0.0191431287676096" units="cm"/>
      <inkml:brushProperty name="height" value="0.0191431287676096" units="cm"/>
      <inkml:brushProperty name="color" value="#f2385b"/>
      <inkml:brushProperty name="ignorePressure" value="0"/>
    </inkml:brush>
  </inkml:definitions>
  <inkml:trace contextRef="#ctx0" brushRef="#br0">83300 22950 766,'114'-2'27,"-22"-3"-80,-22-3 79,-21-2-26,-10-3-2,3 1 1,3-1 5,4 1-6,1-3 2,0-2 2,0-3-5,0-3 7,3-6-7,6-5 6,7-7-7,6-5 8,-1-6-8,-5-3 7,-7-3-4,-5-2 1,-11 0 2,-11 7 2,-14 6-12,-11 7 10,-6 5-1,4 7-2,3 6 0,3 7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4" name="Shape 1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p/>
        </p:txBody>
      </p:sp>
      <p:sp>
        <p:nvSpPr>
          <p:cNvPr id="1049685" name="Shape 1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6" name="文本占位符 1049685"/>
          <p:cNvSpPr>
            <a:spLocks noGrp="1"/>
          </p:cNvSpPr>
          <p:nvPr>
            <p:ph type="body"/>
          </p:nvPr>
        </p:nvSpPr>
        <p:spPr/>
        <p:txBody>
          <a:bodyPr/>
          <a:p>
            <a:r>
              <a:rPr lang="zh-CN" altLang="en-US"/>
              <a:t>if the employee is deleted in employee table, the action is not allowed. can only delete the employee if the manger is changed in the above table.
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7" name="文本占位符 1049686"/>
          <p:cNvSpPr>
            <a:spLocks noGrp="1"/>
          </p:cNvSpPr>
          <p:nvPr>
            <p:ph type="body"/>
          </p:nvPr>
        </p:nvSpPr>
        <p:spPr/>
        <p:txBody>
          <a:bodyPr/>
          <a:p>
            <a:r>
              <a:rPr lang="zh-CN" altLang="en-US"/>
              <a:t>on delete cascade delete employee deletes the dependece
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61" name="Title Text"/>
          <p:cNvSpPr txBox="1"/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p>
            <a:r>
              <a:t>Title Text</a:t>
            </a:r>
          </a:p>
        </p:txBody>
      </p:sp>
      <p:sp>
        <p:nvSpPr>
          <p:cNvPr id="1049662" name="Body Level One…"/>
          <p:cNvSpPr txBox="1"/>
          <p:nvPr>
            <p:ph type="body" sz="quarter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96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 and Clip Ar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Text"/>
          <p:cNvSpPr txBox="1"/>
          <p:nvPr>
            <p:ph type="title" hasCustomPrompt="1"/>
          </p:nvPr>
        </p:nvSpPr>
        <p:spPr>
          <a:xfrm>
            <a:off x="1295400" y="0"/>
            <a:ext cx="7162800" cy="1143000"/>
          </a:xfrm>
          <a:prstGeom prst="rect">
            <a:avLst/>
          </a:prstGeom>
        </p:spPr>
        <p:txBody>
          <a:bodyPr/>
          <a:p>
            <a:r>
              <a:t>Title Text</a:t>
            </a:r>
          </a:p>
        </p:txBody>
      </p:sp>
      <p:sp>
        <p:nvSpPr>
          <p:cNvPr id="1048588" name="Body Level One…"/>
          <p:cNvSpPr txBox="1"/>
          <p:nvPr>
            <p:ph type="body" sz="half" idx="1" hasCustomPrompt="1"/>
          </p:nvPr>
        </p:nvSpPr>
        <p:spPr>
          <a:xfrm>
            <a:off x="685800" y="1447800"/>
            <a:ext cx="3810000" cy="5105400"/>
          </a:xfrm>
          <a:prstGeom prst="rect">
            <a:avLst/>
          </a:prstGeom>
        </p:spPr>
        <p:txBody>
          <a:bodyPr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5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Title Text"/>
          <p:cNvSpPr txBox="1"/>
          <p:nvPr>
            <p:ph type="title" hasCustomPrompt="1"/>
          </p:nvPr>
        </p:nvSpPr>
        <p:spPr>
          <a:xfrm>
            <a:off x="1295400" y="0"/>
            <a:ext cx="7162800" cy="1143000"/>
          </a:xfrm>
          <a:prstGeom prst="rect">
            <a:avLst/>
          </a:prstGeom>
        </p:spPr>
        <p:txBody>
          <a:bodyPr/>
          <a:p>
            <a:r>
              <a:t>Title Text</a:t>
            </a:r>
          </a:p>
        </p:txBody>
      </p:sp>
      <p:sp>
        <p:nvSpPr>
          <p:cNvPr id="10488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p>
            <a:r>
              <a:t>Title Text</a:t>
            </a:r>
          </a:p>
        </p:txBody>
      </p:sp>
      <p:sp>
        <p:nvSpPr>
          <p:cNvPr id="104858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5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0" name="Title Text"/>
          <p:cNvSpPr txBox="1"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1049671" name="Body Level One…"/>
          <p:cNvSpPr txBox="1"/>
          <p:nvPr>
            <p:ph type="body" sz="quarter" idx="1" hasCustomPrompt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96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3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p>
            <a:r>
              <a:t>Title Text</a:t>
            </a:r>
          </a:p>
        </p:txBody>
      </p:sp>
      <p:sp>
        <p:nvSpPr>
          <p:cNvPr id="1049674" name="Body Level One…"/>
          <p:cNvSpPr txBox="1"/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96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p>
            <a:r>
              <a:t>Title Text</a:t>
            </a:r>
          </a:p>
        </p:txBody>
      </p:sp>
      <p:sp>
        <p:nvSpPr>
          <p:cNvPr id="1049677" name="Body Level One…"/>
          <p:cNvSpPr txBox="1"/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9678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</a:p>
        </p:txBody>
      </p:sp>
      <p:sp>
        <p:nvSpPr>
          <p:cNvPr id="10496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64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p>
            <a:r>
              <a:t>Title Text</a:t>
            </a:r>
          </a:p>
        </p:txBody>
      </p:sp>
      <p:sp>
        <p:nvSpPr>
          <p:cNvPr id="10496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0" name="Title Text"/>
          <p:cNvSpPr txBox="1"/>
          <p:nvPr>
            <p:ph type="title" hasCustomPrompt="1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049681" name="Body Level One…"/>
          <p:cNvSpPr txBox="1"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9682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0496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66" name="Title Text"/>
          <p:cNvSpPr txBox="1"/>
          <p:nvPr>
            <p:ph type="title" hasCustomPrompt="1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049667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p/>
        </p:txBody>
      </p:sp>
      <p:sp>
        <p:nvSpPr>
          <p:cNvPr id="1049668" name="Body Level One…"/>
          <p:cNvSpPr txBox="1"/>
          <p:nvPr>
            <p:ph type="body" sz="quarter" idx="1" hasCustomPrompt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96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p>
            <a:r>
              <a:t>Title Text</a:t>
            </a:r>
          </a:p>
        </p:txBody>
      </p:sp>
      <p:sp>
        <p:nvSpPr>
          <p:cNvPr id="1048577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578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»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3200" b="0" i="0" u="none" strike="noStrike" cap="none" spc="0" baseline="0">
          <a:solidFill>
            <a:srgbClr val="000000"/>
          </a:solidFill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0.xml"/><Relationship Id="rId98" Type="http://schemas.openxmlformats.org/officeDocument/2006/relationships/image" Target="../media/image49.png"/><Relationship Id="rId97" Type="http://schemas.openxmlformats.org/officeDocument/2006/relationships/customXml" Target="../ink/ink49.xml"/><Relationship Id="rId96" Type="http://schemas.openxmlformats.org/officeDocument/2006/relationships/image" Target="../media/image48.png"/><Relationship Id="rId95" Type="http://schemas.openxmlformats.org/officeDocument/2006/relationships/customXml" Target="../ink/ink48.xml"/><Relationship Id="rId94" Type="http://schemas.openxmlformats.org/officeDocument/2006/relationships/image" Target="../media/image47.png"/><Relationship Id="rId93" Type="http://schemas.openxmlformats.org/officeDocument/2006/relationships/customXml" Target="../ink/ink47.xml"/><Relationship Id="rId92" Type="http://schemas.openxmlformats.org/officeDocument/2006/relationships/image" Target="../media/image46.png"/><Relationship Id="rId91" Type="http://schemas.openxmlformats.org/officeDocument/2006/relationships/customXml" Target="../ink/ink46.xml"/><Relationship Id="rId90" Type="http://schemas.openxmlformats.org/officeDocument/2006/relationships/image" Target="../media/image45.png"/><Relationship Id="rId9" Type="http://schemas.openxmlformats.org/officeDocument/2006/relationships/customXml" Target="../ink/ink5.xml"/><Relationship Id="rId89" Type="http://schemas.openxmlformats.org/officeDocument/2006/relationships/customXml" Target="../ink/ink45.xml"/><Relationship Id="rId88" Type="http://schemas.openxmlformats.org/officeDocument/2006/relationships/image" Target="../media/image44.png"/><Relationship Id="rId87" Type="http://schemas.openxmlformats.org/officeDocument/2006/relationships/customXml" Target="../ink/ink44.xml"/><Relationship Id="rId86" Type="http://schemas.openxmlformats.org/officeDocument/2006/relationships/image" Target="../media/image43.png"/><Relationship Id="rId85" Type="http://schemas.openxmlformats.org/officeDocument/2006/relationships/customXml" Target="../ink/ink43.xml"/><Relationship Id="rId84" Type="http://schemas.openxmlformats.org/officeDocument/2006/relationships/image" Target="../media/image42.png"/><Relationship Id="rId83" Type="http://schemas.openxmlformats.org/officeDocument/2006/relationships/customXml" Target="../ink/ink42.xml"/><Relationship Id="rId82" Type="http://schemas.openxmlformats.org/officeDocument/2006/relationships/image" Target="../media/image41.png"/><Relationship Id="rId81" Type="http://schemas.openxmlformats.org/officeDocument/2006/relationships/customXml" Target="../ink/ink41.xml"/><Relationship Id="rId80" Type="http://schemas.openxmlformats.org/officeDocument/2006/relationships/image" Target="../media/image40.png"/><Relationship Id="rId8" Type="http://schemas.openxmlformats.org/officeDocument/2006/relationships/image" Target="../media/image4.png"/><Relationship Id="rId79" Type="http://schemas.openxmlformats.org/officeDocument/2006/relationships/customXml" Target="../ink/ink40.xml"/><Relationship Id="rId78" Type="http://schemas.openxmlformats.org/officeDocument/2006/relationships/image" Target="../media/image39.png"/><Relationship Id="rId77" Type="http://schemas.openxmlformats.org/officeDocument/2006/relationships/customXml" Target="../ink/ink39.xml"/><Relationship Id="rId76" Type="http://schemas.openxmlformats.org/officeDocument/2006/relationships/image" Target="../media/image38.png"/><Relationship Id="rId75" Type="http://schemas.openxmlformats.org/officeDocument/2006/relationships/customXml" Target="../ink/ink38.xml"/><Relationship Id="rId74" Type="http://schemas.openxmlformats.org/officeDocument/2006/relationships/image" Target="../media/image37.png"/><Relationship Id="rId73" Type="http://schemas.openxmlformats.org/officeDocument/2006/relationships/customXml" Target="../ink/ink37.xml"/><Relationship Id="rId72" Type="http://schemas.openxmlformats.org/officeDocument/2006/relationships/image" Target="../media/image36.png"/><Relationship Id="rId71" Type="http://schemas.openxmlformats.org/officeDocument/2006/relationships/customXml" Target="../ink/ink36.xml"/><Relationship Id="rId70" Type="http://schemas.openxmlformats.org/officeDocument/2006/relationships/image" Target="../media/image35.png"/><Relationship Id="rId7" Type="http://schemas.openxmlformats.org/officeDocument/2006/relationships/customXml" Target="../ink/ink4.xml"/><Relationship Id="rId69" Type="http://schemas.openxmlformats.org/officeDocument/2006/relationships/customXml" Target="../ink/ink35.xml"/><Relationship Id="rId68" Type="http://schemas.openxmlformats.org/officeDocument/2006/relationships/image" Target="../media/image34.png"/><Relationship Id="rId67" Type="http://schemas.openxmlformats.org/officeDocument/2006/relationships/customXml" Target="../ink/ink34.xml"/><Relationship Id="rId66" Type="http://schemas.openxmlformats.org/officeDocument/2006/relationships/image" Target="../media/image33.png"/><Relationship Id="rId65" Type="http://schemas.openxmlformats.org/officeDocument/2006/relationships/customXml" Target="../ink/ink33.xml"/><Relationship Id="rId64" Type="http://schemas.openxmlformats.org/officeDocument/2006/relationships/image" Target="../media/image32.png"/><Relationship Id="rId63" Type="http://schemas.openxmlformats.org/officeDocument/2006/relationships/customXml" Target="../ink/ink32.xml"/><Relationship Id="rId62" Type="http://schemas.openxmlformats.org/officeDocument/2006/relationships/image" Target="../media/image31.png"/><Relationship Id="rId61" Type="http://schemas.openxmlformats.org/officeDocument/2006/relationships/customXml" Target="../ink/ink31.xml"/><Relationship Id="rId60" Type="http://schemas.openxmlformats.org/officeDocument/2006/relationships/image" Target="../media/image30.png"/><Relationship Id="rId6" Type="http://schemas.openxmlformats.org/officeDocument/2006/relationships/image" Target="../media/image3.png"/><Relationship Id="rId59" Type="http://schemas.openxmlformats.org/officeDocument/2006/relationships/customXml" Target="../ink/ink30.xml"/><Relationship Id="rId58" Type="http://schemas.openxmlformats.org/officeDocument/2006/relationships/image" Target="../media/image29.png"/><Relationship Id="rId57" Type="http://schemas.openxmlformats.org/officeDocument/2006/relationships/customXml" Target="../ink/ink29.xml"/><Relationship Id="rId56" Type="http://schemas.openxmlformats.org/officeDocument/2006/relationships/image" Target="../media/image28.png"/><Relationship Id="rId55" Type="http://schemas.openxmlformats.org/officeDocument/2006/relationships/customXml" Target="../ink/ink28.xml"/><Relationship Id="rId54" Type="http://schemas.openxmlformats.org/officeDocument/2006/relationships/image" Target="../media/image27.png"/><Relationship Id="rId53" Type="http://schemas.openxmlformats.org/officeDocument/2006/relationships/customXml" Target="../ink/ink27.xml"/><Relationship Id="rId52" Type="http://schemas.openxmlformats.org/officeDocument/2006/relationships/image" Target="../media/image26.png"/><Relationship Id="rId51" Type="http://schemas.openxmlformats.org/officeDocument/2006/relationships/customXml" Target="../ink/ink26.xml"/><Relationship Id="rId50" Type="http://schemas.openxmlformats.org/officeDocument/2006/relationships/image" Target="../media/image25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4.png"/><Relationship Id="rId47" Type="http://schemas.openxmlformats.org/officeDocument/2006/relationships/customXml" Target="../ink/ink24.xml"/><Relationship Id="rId46" Type="http://schemas.openxmlformats.org/officeDocument/2006/relationships/image" Target="../media/image23.png"/><Relationship Id="rId45" Type="http://schemas.openxmlformats.org/officeDocument/2006/relationships/customXml" Target="../ink/ink23.xml"/><Relationship Id="rId44" Type="http://schemas.openxmlformats.org/officeDocument/2006/relationships/image" Target="../media/image22.png"/><Relationship Id="rId43" Type="http://schemas.openxmlformats.org/officeDocument/2006/relationships/customXml" Target="../ink/ink22.xml"/><Relationship Id="rId42" Type="http://schemas.openxmlformats.org/officeDocument/2006/relationships/image" Target="../media/image21.png"/><Relationship Id="rId41" Type="http://schemas.openxmlformats.org/officeDocument/2006/relationships/customXml" Target="../ink/ink21.xml"/><Relationship Id="rId40" Type="http://schemas.openxmlformats.org/officeDocument/2006/relationships/image" Target="../media/image20.png"/><Relationship Id="rId4" Type="http://schemas.openxmlformats.org/officeDocument/2006/relationships/image" Target="../media/image2.png"/><Relationship Id="rId39" Type="http://schemas.openxmlformats.org/officeDocument/2006/relationships/customXml" Target="../ink/ink20.xml"/><Relationship Id="rId38" Type="http://schemas.openxmlformats.org/officeDocument/2006/relationships/image" Target="../media/image19.png"/><Relationship Id="rId37" Type="http://schemas.openxmlformats.org/officeDocument/2006/relationships/customXml" Target="../ink/ink19.xml"/><Relationship Id="rId36" Type="http://schemas.openxmlformats.org/officeDocument/2006/relationships/image" Target="../media/image18.png"/><Relationship Id="rId35" Type="http://schemas.openxmlformats.org/officeDocument/2006/relationships/customXml" Target="../ink/ink18.xml"/><Relationship Id="rId34" Type="http://schemas.openxmlformats.org/officeDocument/2006/relationships/image" Target="../media/image17.png"/><Relationship Id="rId33" Type="http://schemas.openxmlformats.org/officeDocument/2006/relationships/customXml" Target="../ink/ink17.xml"/><Relationship Id="rId32" Type="http://schemas.openxmlformats.org/officeDocument/2006/relationships/image" Target="../media/image16.png"/><Relationship Id="rId31" Type="http://schemas.openxmlformats.org/officeDocument/2006/relationships/customXml" Target="../ink/ink16.xml"/><Relationship Id="rId30" Type="http://schemas.openxmlformats.org/officeDocument/2006/relationships/image" Target="../media/image15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4.png"/><Relationship Id="rId27" Type="http://schemas.openxmlformats.org/officeDocument/2006/relationships/customXml" Target="../ink/ink14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" Type="http://schemas.openxmlformats.org/officeDocument/2006/relationships/customXml" Target="../ink/ink9.xml"/><Relationship Id="rId165" Type="http://schemas.openxmlformats.org/officeDocument/2006/relationships/slideLayout" Target="../slideLayouts/slideLayout2.xml"/><Relationship Id="rId164" Type="http://schemas.openxmlformats.org/officeDocument/2006/relationships/image" Target="../media/image82.png"/><Relationship Id="rId163" Type="http://schemas.openxmlformats.org/officeDocument/2006/relationships/customXml" Target="../ink/ink82.xml"/><Relationship Id="rId162" Type="http://schemas.openxmlformats.org/officeDocument/2006/relationships/image" Target="../media/image81.png"/><Relationship Id="rId161" Type="http://schemas.openxmlformats.org/officeDocument/2006/relationships/customXml" Target="../ink/ink81.xml"/><Relationship Id="rId160" Type="http://schemas.openxmlformats.org/officeDocument/2006/relationships/image" Target="../media/image80.png"/><Relationship Id="rId16" Type="http://schemas.openxmlformats.org/officeDocument/2006/relationships/image" Target="../media/image8.png"/><Relationship Id="rId159" Type="http://schemas.openxmlformats.org/officeDocument/2006/relationships/customXml" Target="../ink/ink80.xml"/><Relationship Id="rId158" Type="http://schemas.openxmlformats.org/officeDocument/2006/relationships/image" Target="../media/image79.png"/><Relationship Id="rId157" Type="http://schemas.openxmlformats.org/officeDocument/2006/relationships/customXml" Target="../ink/ink79.xml"/><Relationship Id="rId156" Type="http://schemas.openxmlformats.org/officeDocument/2006/relationships/image" Target="../media/image78.png"/><Relationship Id="rId155" Type="http://schemas.openxmlformats.org/officeDocument/2006/relationships/customXml" Target="../ink/ink78.xml"/><Relationship Id="rId154" Type="http://schemas.openxmlformats.org/officeDocument/2006/relationships/image" Target="../media/image77.png"/><Relationship Id="rId153" Type="http://schemas.openxmlformats.org/officeDocument/2006/relationships/customXml" Target="../ink/ink77.xml"/><Relationship Id="rId152" Type="http://schemas.openxmlformats.org/officeDocument/2006/relationships/image" Target="../media/image76.png"/><Relationship Id="rId151" Type="http://schemas.openxmlformats.org/officeDocument/2006/relationships/customXml" Target="../ink/ink76.xml"/><Relationship Id="rId150" Type="http://schemas.openxmlformats.org/officeDocument/2006/relationships/image" Target="../media/image75.png"/><Relationship Id="rId15" Type="http://schemas.openxmlformats.org/officeDocument/2006/relationships/customXml" Target="../ink/ink8.xml"/><Relationship Id="rId149" Type="http://schemas.openxmlformats.org/officeDocument/2006/relationships/customXml" Target="../ink/ink75.xml"/><Relationship Id="rId148" Type="http://schemas.openxmlformats.org/officeDocument/2006/relationships/image" Target="../media/image74.png"/><Relationship Id="rId147" Type="http://schemas.openxmlformats.org/officeDocument/2006/relationships/customXml" Target="../ink/ink74.xml"/><Relationship Id="rId146" Type="http://schemas.openxmlformats.org/officeDocument/2006/relationships/image" Target="../media/image73.png"/><Relationship Id="rId145" Type="http://schemas.openxmlformats.org/officeDocument/2006/relationships/customXml" Target="../ink/ink73.xml"/><Relationship Id="rId144" Type="http://schemas.openxmlformats.org/officeDocument/2006/relationships/image" Target="../media/image72.png"/><Relationship Id="rId143" Type="http://schemas.openxmlformats.org/officeDocument/2006/relationships/customXml" Target="../ink/ink72.xml"/><Relationship Id="rId142" Type="http://schemas.openxmlformats.org/officeDocument/2006/relationships/image" Target="../media/image71.png"/><Relationship Id="rId141" Type="http://schemas.openxmlformats.org/officeDocument/2006/relationships/customXml" Target="../ink/ink71.xml"/><Relationship Id="rId140" Type="http://schemas.openxmlformats.org/officeDocument/2006/relationships/image" Target="../media/image70.png"/><Relationship Id="rId14" Type="http://schemas.openxmlformats.org/officeDocument/2006/relationships/image" Target="../media/image7.png"/><Relationship Id="rId139" Type="http://schemas.openxmlformats.org/officeDocument/2006/relationships/customXml" Target="../ink/ink70.xml"/><Relationship Id="rId138" Type="http://schemas.openxmlformats.org/officeDocument/2006/relationships/image" Target="../media/image69.png"/><Relationship Id="rId137" Type="http://schemas.openxmlformats.org/officeDocument/2006/relationships/customXml" Target="../ink/ink69.xml"/><Relationship Id="rId136" Type="http://schemas.openxmlformats.org/officeDocument/2006/relationships/image" Target="../media/image68.png"/><Relationship Id="rId135" Type="http://schemas.openxmlformats.org/officeDocument/2006/relationships/customXml" Target="../ink/ink68.xml"/><Relationship Id="rId134" Type="http://schemas.openxmlformats.org/officeDocument/2006/relationships/image" Target="../media/image67.png"/><Relationship Id="rId133" Type="http://schemas.openxmlformats.org/officeDocument/2006/relationships/customXml" Target="../ink/ink67.xml"/><Relationship Id="rId132" Type="http://schemas.openxmlformats.org/officeDocument/2006/relationships/image" Target="../media/image66.png"/><Relationship Id="rId131" Type="http://schemas.openxmlformats.org/officeDocument/2006/relationships/customXml" Target="../ink/ink66.xml"/><Relationship Id="rId130" Type="http://schemas.openxmlformats.org/officeDocument/2006/relationships/image" Target="../media/image65.png"/><Relationship Id="rId13" Type="http://schemas.openxmlformats.org/officeDocument/2006/relationships/customXml" Target="../ink/ink7.xml"/><Relationship Id="rId129" Type="http://schemas.openxmlformats.org/officeDocument/2006/relationships/customXml" Target="../ink/ink65.xml"/><Relationship Id="rId128" Type="http://schemas.openxmlformats.org/officeDocument/2006/relationships/image" Target="../media/image64.png"/><Relationship Id="rId127" Type="http://schemas.openxmlformats.org/officeDocument/2006/relationships/customXml" Target="../ink/ink64.xml"/><Relationship Id="rId126" Type="http://schemas.openxmlformats.org/officeDocument/2006/relationships/image" Target="../media/image63.png"/><Relationship Id="rId125" Type="http://schemas.openxmlformats.org/officeDocument/2006/relationships/customXml" Target="../ink/ink63.xml"/><Relationship Id="rId124" Type="http://schemas.openxmlformats.org/officeDocument/2006/relationships/image" Target="../media/image62.png"/><Relationship Id="rId123" Type="http://schemas.openxmlformats.org/officeDocument/2006/relationships/customXml" Target="../ink/ink62.xml"/><Relationship Id="rId122" Type="http://schemas.openxmlformats.org/officeDocument/2006/relationships/image" Target="../media/image61.png"/><Relationship Id="rId121" Type="http://schemas.openxmlformats.org/officeDocument/2006/relationships/customXml" Target="../ink/ink61.xml"/><Relationship Id="rId120" Type="http://schemas.openxmlformats.org/officeDocument/2006/relationships/image" Target="../media/image60.png"/><Relationship Id="rId12" Type="http://schemas.openxmlformats.org/officeDocument/2006/relationships/image" Target="../media/image6.png"/><Relationship Id="rId119" Type="http://schemas.openxmlformats.org/officeDocument/2006/relationships/customXml" Target="../ink/ink60.xml"/><Relationship Id="rId118" Type="http://schemas.openxmlformats.org/officeDocument/2006/relationships/image" Target="../media/image59.png"/><Relationship Id="rId117" Type="http://schemas.openxmlformats.org/officeDocument/2006/relationships/customXml" Target="../ink/ink59.xml"/><Relationship Id="rId116" Type="http://schemas.openxmlformats.org/officeDocument/2006/relationships/image" Target="../media/image58.png"/><Relationship Id="rId115" Type="http://schemas.openxmlformats.org/officeDocument/2006/relationships/customXml" Target="../ink/ink58.xml"/><Relationship Id="rId114" Type="http://schemas.openxmlformats.org/officeDocument/2006/relationships/image" Target="../media/image57.png"/><Relationship Id="rId113" Type="http://schemas.openxmlformats.org/officeDocument/2006/relationships/customXml" Target="../ink/ink57.xml"/><Relationship Id="rId112" Type="http://schemas.openxmlformats.org/officeDocument/2006/relationships/image" Target="../media/image56.png"/><Relationship Id="rId111" Type="http://schemas.openxmlformats.org/officeDocument/2006/relationships/customXml" Target="../ink/ink56.xml"/><Relationship Id="rId110" Type="http://schemas.openxmlformats.org/officeDocument/2006/relationships/image" Target="../media/image55.png"/><Relationship Id="rId11" Type="http://schemas.openxmlformats.org/officeDocument/2006/relationships/customXml" Target="../ink/ink6.xml"/><Relationship Id="rId109" Type="http://schemas.openxmlformats.org/officeDocument/2006/relationships/customXml" Target="../ink/ink55.xml"/><Relationship Id="rId108" Type="http://schemas.openxmlformats.org/officeDocument/2006/relationships/image" Target="../media/image54.png"/><Relationship Id="rId107" Type="http://schemas.openxmlformats.org/officeDocument/2006/relationships/customXml" Target="../ink/ink54.xml"/><Relationship Id="rId106" Type="http://schemas.openxmlformats.org/officeDocument/2006/relationships/image" Target="../media/image53.png"/><Relationship Id="rId105" Type="http://schemas.openxmlformats.org/officeDocument/2006/relationships/customXml" Target="../ink/ink53.xml"/><Relationship Id="rId104" Type="http://schemas.openxmlformats.org/officeDocument/2006/relationships/image" Target="../media/image52.png"/><Relationship Id="rId103" Type="http://schemas.openxmlformats.org/officeDocument/2006/relationships/customXml" Target="../ink/ink52.xml"/><Relationship Id="rId102" Type="http://schemas.openxmlformats.org/officeDocument/2006/relationships/image" Target="../media/image51.png"/><Relationship Id="rId101" Type="http://schemas.openxmlformats.org/officeDocument/2006/relationships/customXml" Target="../ink/ink51.xml"/><Relationship Id="rId100" Type="http://schemas.openxmlformats.org/officeDocument/2006/relationships/image" Target="../media/image50.png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Rectangle 1026"/>
          <p:cNvSpPr txBox="1"/>
          <p:nvPr/>
        </p:nvSpPr>
        <p:spPr>
          <a:xfrm>
            <a:off x="731519" y="607060"/>
            <a:ext cx="7680961" cy="2821940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p>
            <a:pPr algn="ctr">
              <a:defRPr sz="3200" b="1">
                <a:solidFill>
                  <a:srgbClr val="1F497D"/>
                </a:solidFill>
                <a:effectLst>
                  <a:outerShdw blurRad="38100" dist="38100" dir="2700000" rotWithShape="0">
                    <a:srgbClr val="DDDDDD"/>
                  </a:outerShdw>
                </a:effectLst>
              </a:defRPr>
            </a:pPr>
            <a:r>
              <a:t>CAS CS 460</a:t>
            </a:r>
            <a:br/>
            <a:r>
              <a:t>Data Base Design</a:t>
            </a:r>
          </a:p>
          <a:p>
            <a:pPr algn="ctr">
              <a:defRPr sz="3200" b="1">
                <a:solidFill>
                  <a:srgbClr val="1F497D"/>
                </a:solidFill>
                <a:effectLst>
                  <a:outerShdw blurRad="38100" dist="38100" dir="2700000" rotWithShape="0">
                    <a:srgbClr val="DDDDDD"/>
                  </a:outerShdw>
                </a:effectLst>
              </a:defRPr>
            </a:pPr>
          </a:p>
          <a:p>
            <a:pPr algn="ctr">
              <a:defRPr sz="3200" b="1">
                <a:solidFill>
                  <a:srgbClr val="1F497D"/>
                </a:solidFill>
                <a:effectLst>
                  <a:outerShdw blurRad="38100" dist="38100" dir="2700000" rotWithShape="0">
                    <a:srgbClr val="DDDDDD"/>
                  </a:outerShdw>
                </a:effectLst>
              </a:defRPr>
            </a:pPr>
            <a:r>
              <a:t>Entity/Relationship Model</a:t>
            </a:r>
          </a:p>
          <a:p>
            <a:pPr algn="ctr">
              <a:defRPr sz="3200" b="1">
                <a:solidFill>
                  <a:srgbClr val="1F497D"/>
                </a:solidFill>
                <a:effectLst>
                  <a:outerShdw blurRad="38100" dist="38100" dir="2700000" rotWithShape="0">
                    <a:srgbClr val="DDDDDD"/>
                  </a:outerShdw>
                </a:effectLst>
              </a:defRPr>
            </a:pPr>
            <a:r>
              <a:t>(Chapters 2 and 3.5)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Conceptual Design</a:t>
            </a:r>
          </a:p>
        </p:txBody>
      </p:sp>
      <p:sp>
        <p:nvSpPr>
          <p:cNvPr id="1048644" name="Rectangle 5"/>
          <p:cNvSpPr txBox="1"/>
          <p:nvPr>
            <p:ph type="body" idx="1"/>
          </p:nvPr>
        </p:nvSpPr>
        <p:spPr>
          <a:xfrm>
            <a:off x="457200" y="1676401"/>
            <a:ext cx="8229600" cy="3282245"/>
          </a:xfrm>
          <a:prstGeom prst="rect">
            <a:avLst/>
          </a:prstGeom>
        </p:spPr>
        <p:txBody>
          <a:bodyPr/>
          <a:p>
            <a:pPr>
              <a:spcBef>
                <a:spcPts val="6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What are the entities and relationships?</a:t>
            </a:r>
          </a:p>
          <a:p>
            <a:pPr>
              <a:spcBef>
                <a:spcPts val="6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What info about E’s &amp; R’s should be in DB?</a:t>
            </a:r>
          </a:p>
          <a:p>
            <a:pPr>
              <a:spcBef>
                <a:spcPts val="6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What integrity constraints (business rules) hold? </a:t>
            </a:r>
          </a:p>
          <a:p>
            <a:pPr>
              <a:spcBef>
                <a:spcPts val="6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ER diagram is the “schema”</a:t>
            </a:r>
          </a:p>
          <a:p>
            <a:pPr>
              <a:spcBef>
                <a:spcPts val="6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Can map an ER diagram into a relational schema.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4"/>
          <p:cNvSpPr txBox="1"/>
          <p:nvPr>
            <p:ph type="title"/>
          </p:nvPr>
        </p:nvSpPr>
        <p:spPr>
          <a:xfrm>
            <a:off x="-874433" y="298450"/>
            <a:ext cx="6506883" cy="11430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ER Model Basics</a:t>
            </a:r>
          </a:p>
        </p:txBody>
      </p:sp>
      <p:sp>
        <p:nvSpPr>
          <p:cNvPr id="1048646" name="Rectangle 5"/>
          <p:cNvSpPr txBox="1"/>
          <p:nvPr>
            <p:ph type="body" idx="1"/>
          </p:nvPr>
        </p:nvSpPr>
        <p:spPr>
          <a:xfrm>
            <a:off x="304800" y="2247900"/>
            <a:ext cx="8077200" cy="4076700"/>
          </a:xfrm>
          <a:prstGeom prst="rect">
            <a:avLst/>
          </a:prstGeom>
        </p:spPr>
        <p:txBody>
          <a:bodyPr lIns="44450" tIns="44450" rIns="44450" bIns="44450">
            <a:normAutofit fontScale="95833" lnSpcReduction="20000"/>
          </a:bodyPr>
          <a:p>
            <a:pPr>
              <a:lnSpc>
                <a:spcPct val="90000"/>
              </a:lnSpc>
              <a:spcBef>
                <a:spcPts val="600"/>
              </a:spcBef>
              <a:defRPr sz="2800" u="sng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Entity</a:t>
            </a:r>
            <a:r>
              <a:rPr u="none"/>
              <a:t>: </a:t>
            </a:r>
            <a:endParaRPr u="none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 real-world object described by a set of </a:t>
            </a:r>
            <a:r>
              <a:rPr u="sng">
                <a:solidFill>
                  <a:schemeClr val="accent2"/>
                </a:solidFill>
              </a:rPr>
              <a:t>attribute </a:t>
            </a:r>
            <a:r>
              <a:t>values</a:t>
            </a:r>
            <a:r>
              <a:rPr>
                <a:solidFill>
                  <a:schemeClr val="accent2"/>
                </a:solidFill>
              </a:rPr>
              <a:t>. 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800" u="sng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Entity Set</a:t>
            </a:r>
            <a:r>
              <a:rPr u="none"/>
              <a:t>:  </a:t>
            </a:r>
            <a:r>
              <a:rPr u="none">
                <a:solidFill>
                  <a:srgbClr val="000000"/>
                </a:solidFill>
              </a:rPr>
              <a:t>A collection of similar entities.  </a:t>
            </a:r>
            <a:endParaRPr u="none">
              <a:solidFill>
                <a:srgbClr val="00000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E.g., all employees.  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All entities in an entity set have the same attributes.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Each entity set has a </a:t>
            </a:r>
            <a:r>
              <a:rPr u="sng">
                <a:solidFill>
                  <a:schemeClr val="accent2"/>
                </a:solidFill>
              </a:rPr>
              <a:t>key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(underlined)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Each attribute has a </a:t>
            </a:r>
            <a:r>
              <a:rPr>
                <a:solidFill>
                  <a:schemeClr val="accent2"/>
                </a:solidFill>
              </a:rPr>
              <a:t>domain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75" name="Group 18"/>
          <p:cNvGrpSpPr/>
          <p:nvPr/>
        </p:nvGrpSpPr>
        <p:grpSpPr>
          <a:xfrm>
            <a:off x="4591796" y="385854"/>
            <a:ext cx="4406901" cy="1663702"/>
            <a:chOff x="0" y="-1"/>
            <a:chExt cx="4406900" cy="1663701"/>
          </a:xfrm>
        </p:grpSpPr>
        <p:grpSp>
          <p:nvGrpSpPr>
            <p:cNvPr id="76" name="Group 8"/>
            <p:cNvGrpSpPr/>
            <p:nvPr/>
          </p:nvGrpSpPr>
          <p:grpSpPr>
            <a:xfrm>
              <a:off x="1371600" y="1143000"/>
              <a:ext cx="1816100" cy="520700"/>
              <a:chOff x="0" y="0"/>
              <a:chExt cx="1816100" cy="520700"/>
            </a:xfrm>
          </p:grpSpPr>
          <p:sp>
            <p:nvSpPr>
              <p:cNvPr id="1048647" name="Rectangle 6"/>
              <p:cNvSpPr/>
              <p:nvPr/>
            </p:nvSpPr>
            <p:spPr>
              <a:xfrm>
                <a:off x="0" y="0"/>
                <a:ext cx="1816100" cy="520700"/>
              </a:xfrm>
              <a:prstGeom prst="rect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p/>
            </p:txBody>
          </p:sp>
          <p:sp>
            <p:nvSpPr>
              <p:cNvPr id="1048648" name="Rectangle 7"/>
              <p:cNvSpPr txBox="1"/>
              <p:nvPr/>
            </p:nvSpPr>
            <p:spPr>
              <a:xfrm>
                <a:off x="171450" y="20637"/>
                <a:ext cx="1333499" cy="431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000" b="1">
                    <a:solidFill>
                      <a:srgbClr val="1F497D"/>
                    </a:solidFill>
                  </a:defRPr>
                </a:lvl1pPr>
              </a:lstStyle>
              <a:p>
                <a:r>
                  <a:t>Employees</a:t>
                </a:r>
              </a:p>
            </p:txBody>
          </p:sp>
        </p:grpSp>
        <p:sp>
          <p:nvSpPr>
            <p:cNvPr id="1048649" name="Oval 9"/>
            <p:cNvSpPr/>
            <p:nvPr/>
          </p:nvSpPr>
          <p:spPr>
            <a:xfrm>
              <a:off x="0" y="228600"/>
              <a:ext cx="1130300" cy="520700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8650" name="Rectangle 10"/>
            <p:cNvSpPr txBox="1"/>
            <p:nvPr/>
          </p:nvSpPr>
          <p:spPr>
            <a:xfrm>
              <a:off x="322263" y="323850"/>
              <a:ext cx="482599" cy="431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000" b="1" u="sng">
                  <a:solidFill>
                    <a:srgbClr val="1F497D"/>
                  </a:solidFill>
                </a:defRPr>
              </a:lvl1pPr>
            </a:lstStyle>
            <a:p>
              <a:r>
                <a:t>ssn</a:t>
              </a:r>
            </a:p>
          </p:txBody>
        </p:sp>
        <p:sp>
          <p:nvSpPr>
            <p:cNvPr id="1048651" name="Oval 11"/>
            <p:cNvSpPr/>
            <p:nvPr/>
          </p:nvSpPr>
          <p:spPr>
            <a:xfrm>
              <a:off x="1676400" y="-1"/>
              <a:ext cx="1130300" cy="520701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8652" name="Oval 12"/>
            <p:cNvSpPr/>
            <p:nvPr/>
          </p:nvSpPr>
          <p:spPr>
            <a:xfrm>
              <a:off x="3276600" y="228600"/>
              <a:ext cx="1130300" cy="520700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8653" name="Rectangle 13"/>
            <p:cNvSpPr txBox="1"/>
            <p:nvPr/>
          </p:nvSpPr>
          <p:spPr>
            <a:xfrm>
              <a:off x="1771650" y="96837"/>
              <a:ext cx="711200" cy="431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000" b="1">
                  <a:solidFill>
                    <a:srgbClr val="1F497D"/>
                  </a:solidFill>
                </a:defRPr>
              </a:lvl1pPr>
            </a:lstStyle>
            <a:p>
              <a:r>
                <a:t>name</a:t>
              </a:r>
            </a:p>
          </p:txBody>
        </p:sp>
        <p:sp>
          <p:nvSpPr>
            <p:cNvPr id="1048654" name="Rectangle 14"/>
            <p:cNvSpPr txBox="1"/>
            <p:nvPr/>
          </p:nvSpPr>
          <p:spPr>
            <a:xfrm>
              <a:off x="3600450" y="327025"/>
              <a:ext cx="406400" cy="431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000" b="1">
                  <a:solidFill>
                    <a:srgbClr val="1F497D"/>
                  </a:solidFill>
                </a:defRPr>
              </a:lvl1pPr>
            </a:lstStyle>
            <a:p>
              <a:r>
                <a:t>lot</a:t>
              </a:r>
            </a:p>
          </p:txBody>
        </p:sp>
        <p:sp>
          <p:nvSpPr>
            <p:cNvPr id="1048655" name="Line 15"/>
            <p:cNvSpPr/>
            <p:nvPr/>
          </p:nvSpPr>
          <p:spPr>
            <a:xfrm>
              <a:off x="609600" y="761999"/>
              <a:ext cx="749300" cy="368302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56" name="Line 16"/>
            <p:cNvSpPr/>
            <p:nvPr/>
          </p:nvSpPr>
          <p:spPr>
            <a:xfrm>
              <a:off x="2279650" y="533400"/>
              <a:ext cx="0" cy="5969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57" name="Line 17"/>
            <p:cNvSpPr/>
            <p:nvPr/>
          </p:nvSpPr>
          <p:spPr>
            <a:xfrm flipV="1">
              <a:off x="3200399" y="749299"/>
              <a:ext cx="596901" cy="393702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4"/>
          <p:cNvSpPr txBox="1"/>
          <p:nvPr>
            <p:ph type="title"/>
          </p:nvPr>
        </p:nvSpPr>
        <p:spPr>
          <a:xfrm>
            <a:off x="1143000" y="76200"/>
            <a:ext cx="7772400" cy="11430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ER Model Basics (Contd.)</a:t>
            </a:r>
          </a:p>
        </p:txBody>
      </p:sp>
      <p:sp>
        <p:nvSpPr>
          <p:cNvPr id="1048659" name="Rectangle 5"/>
          <p:cNvSpPr txBox="1"/>
          <p:nvPr>
            <p:ph type="body" idx="1"/>
          </p:nvPr>
        </p:nvSpPr>
        <p:spPr>
          <a:xfrm>
            <a:off x="76200" y="3505200"/>
            <a:ext cx="8991600" cy="3200400"/>
          </a:xfrm>
          <a:prstGeom prst="rect">
            <a:avLst/>
          </a:prstGeom>
        </p:spPr>
        <p:txBody>
          <a:bodyPr lIns="44450" tIns="44450" rIns="44450" bIns="44450">
            <a:normAutofit fontScale="94382" lnSpcReduction="20000"/>
          </a:bodyPr>
          <a:p>
            <a:pPr marL="339725" indent="-339725" defTabSz="452120">
              <a:spcBef>
                <a:spcPts val="600"/>
              </a:spcBef>
              <a:defRPr sz="2770" u="sng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Relationship</a:t>
            </a:r>
            <a:r>
              <a:rPr u="none"/>
              <a:t>:  </a:t>
            </a:r>
            <a:r>
              <a:rPr u="none">
                <a:solidFill>
                  <a:srgbClr val="000000"/>
                </a:solidFill>
              </a:rPr>
              <a:t>Association among two or more entities.  </a:t>
            </a:r>
            <a:endParaRPr u="none">
              <a:solidFill>
                <a:srgbClr val="000000"/>
              </a:solidFill>
            </a:endParaRPr>
          </a:p>
          <a:p>
            <a:pPr marL="735330" lvl="1" indent="-282575" defTabSz="452120">
              <a:spcBef>
                <a:spcPts val="500"/>
              </a:spcBef>
              <a:defRPr sz="237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E.g., Attishoo works in Pharmacy department.</a:t>
            </a:r>
            <a:endParaRPr sz="2770"/>
          </a:p>
          <a:p>
            <a:pPr marL="735330" lvl="1" indent="-282575" defTabSz="452120">
              <a:spcBef>
                <a:spcPts val="500"/>
              </a:spcBef>
              <a:defRPr sz="237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relationships can have their own attributes.</a:t>
            </a:r>
            <a:endParaRPr sz="2770"/>
          </a:p>
          <a:p>
            <a:pPr marL="339725" indent="-339725" defTabSz="452120">
              <a:spcBef>
                <a:spcPts val="600"/>
              </a:spcBef>
              <a:defRPr sz="2770" u="sng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Relationship Set</a:t>
            </a:r>
            <a:r>
              <a:rPr u="none"/>
              <a:t>:  </a:t>
            </a:r>
            <a:r>
              <a:rPr u="none">
                <a:solidFill>
                  <a:srgbClr val="000000"/>
                </a:solidFill>
              </a:rPr>
              <a:t>Collection of similar relationships.</a:t>
            </a:r>
            <a:endParaRPr u="none">
              <a:solidFill>
                <a:srgbClr val="000000"/>
              </a:solidFill>
            </a:endParaRPr>
          </a:p>
          <a:p>
            <a:pPr marL="735330" lvl="1" indent="-282575" defTabSz="452120">
              <a:spcBef>
                <a:spcPts val="500"/>
              </a:spcBef>
              <a:defRPr sz="237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An n-ary relationship set R relates n entity sets E</a:t>
            </a:r>
            <a:r>
              <a:rPr baseline="-25000"/>
              <a:t>1</a:t>
            </a:r>
            <a:r>
              <a:t> ... E</a:t>
            </a:r>
            <a:r>
              <a:rPr baseline="-25000"/>
              <a:t>n </a:t>
            </a:r>
            <a:r>
              <a:t>; each relationship in R involves entities e</a:t>
            </a:r>
            <a:r>
              <a:rPr baseline="-25000"/>
              <a:t>1</a:t>
            </a:r>
            <a:r>
              <a:t> </a:t>
            </a:r>
            <a:r>
              <a:rPr sz="1780">
                <a:latin typeface="Symbol" panose="05050102010706020507"/>
                <a:ea typeface="Symbol" panose="05050102010706020507"/>
                <a:cs typeface="Symbol" panose="05050102010706020507"/>
                <a:sym typeface="Symbol" panose="05050102010706020507"/>
              </a:rPr>
              <a:t>Î</a:t>
            </a:r>
            <a:r>
              <a:t> E</a:t>
            </a:r>
            <a:r>
              <a:rPr baseline="-25000"/>
              <a:t>1</a:t>
            </a:r>
            <a:r>
              <a:t>, ..., e</a:t>
            </a:r>
            <a:r>
              <a:rPr baseline="-25000"/>
              <a:t>n</a:t>
            </a:r>
            <a:r>
              <a:t> </a:t>
            </a:r>
            <a:r>
              <a:rPr sz="1780">
                <a:latin typeface="Symbol" panose="05050102010706020507"/>
                <a:ea typeface="Symbol" panose="05050102010706020507"/>
                <a:cs typeface="Symbol" panose="05050102010706020507"/>
                <a:sym typeface="Symbol" panose="05050102010706020507"/>
              </a:rPr>
              <a:t>Î</a:t>
            </a:r>
            <a:r>
              <a:t> E</a:t>
            </a:r>
            <a:r>
              <a:rPr baseline="-25000"/>
              <a:t>n</a:t>
            </a:r>
            <a:endParaRPr baseline="-25000"/>
          </a:p>
        </p:txBody>
      </p:sp>
      <p:grpSp>
        <p:nvGrpSpPr>
          <p:cNvPr id="78" name="Group 57"/>
          <p:cNvGrpSpPr/>
          <p:nvPr/>
        </p:nvGrpSpPr>
        <p:grpSpPr>
          <a:xfrm>
            <a:off x="914400" y="1539490"/>
            <a:ext cx="2760398" cy="1614294"/>
            <a:chOff x="0" y="0"/>
            <a:chExt cx="2760397" cy="1614293"/>
          </a:xfrm>
        </p:grpSpPr>
        <p:sp>
          <p:nvSpPr>
            <p:cNvPr id="1048660" name="Freeform 6"/>
            <p:cNvSpPr/>
            <p:nvPr/>
          </p:nvSpPr>
          <p:spPr>
            <a:xfrm>
              <a:off x="874712" y="0"/>
              <a:ext cx="976049" cy="479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60"/>
                  </a:moveTo>
                  <a:lnTo>
                    <a:pt x="21518" y="9877"/>
                  </a:lnTo>
                  <a:lnTo>
                    <a:pt x="21395" y="8913"/>
                  </a:lnTo>
                  <a:lnTo>
                    <a:pt x="21190" y="8030"/>
                  </a:lnTo>
                  <a:lnTo>
                    <a:pt x="20903" y="7066"/>
                  </a:lnTo>
                  <a:lnTo>
                    <a:pt x="20534" y="6263"/>
                  </a:lnTo>
                  <a:lnTo>
                    <a:pt x="20083" y="5380"/>
                  </a:lnTo>
                  <a:lnTo>
                    <a:pt x="19592" y="4577"/>
                  </a:lnTo>
                  <a:lnTo>
                    <a:pt x="19059" y="3854"/>
                  </a:lnTo>
                  <a:lnTo>
                    <a:pt x="17747" y="2570"/>
                  </a:lnTo>
                  <a:lnTo>
                    <a:pt x="16969" y="1927"/>
                  </a:lnTo>
                  <a:lnTo>
                    <a:pt x="16149" y="1445"/>
                  </a:lnTo>
                  <a:lnTo>
                    <a:pt x="15329" y="1124"/>
                  </a:lnTo>
                  <a:lnTo>
                    <a:pt x="14468" y="642"/>
                  </a:lnTo>
                  <a:lnTo>
                    <a:pt x="12665" y="161"/>
                  </a:lnTo>
                  <a:lnTo>
                    <a:pt x="11722" y="80"/>
                  </a:lnTo>
                  <a:lnTo>
                    <a:pt x="10739" y="0"/>
                  </a:lnTo>
                  <a:lnTo>
                    <a:pt x="8935" y="161"/>
                  </a:lnTo>
                  <a:lnTo>
                    <a:pt x="7992" y="401"/>
                  </a:lnTo>
                  <a:lnTo>
                    <a:pt x="7091" y="642"/>
                  </a:lnTo>
                  <a:lnTo>
                    <a:pt x="6230" y="1124"/>
                  </a:lnTo>
                  <a:lnTo>
                    <a:pt x="5410" y="1445"/>
                  </a:lnTo>
                  <a:lnTo>
                    <a:pt x="4591" y="1927"/>
                  </a:lnTo>
                  <a:lnTo>
                    <a:pt x="3853" y="2570"/>
                  </a:lnTo>
                  <a:lnTo>
                    <a:pt x="3156" y="3212"/>
                  </a:lnTo>
                  <a:lnTo>
                    <a:pt x="2541" y="3854"/>
                  </a:lnTo>
                  <a:lnTo>
                    <a:pt x="1967" y="4577"/>
                  </a:lnTo>
                  <a:lnTo>
                    <a:pt x="1476" y="5380"/>
                  </a:lnTo>
                  <a:lnTo>
                    <a:pt x="1025" y="6263"/>
                  </a:lnTo>
                  <a:lnTo>
                    <a:pt x="656" y="7066"/>
                  </a:lnTo>
                  <a:lnTo>
                    <a:pt x="369" y="8030"/>
                  </a:lnTo>
                  <a:lnTo>
                    <a:pt x="164" y="8913"/>
                  </a:lnTo>
                  <a:lnTo>
                    <a:pt x="41" y="9877"/>
                  </a:lnTo>
                  <a:lnTo>
                    <a:pt x="0" y="10760"/>
                  </a:lnTo>
                  <a:lnTo>
                    <a:pt x="41" y="11643"/>
                  </a:lnTo>
                  <a:lnTo>
                    <a:pt x="164" y="12687"/>
                  </a:lnTo>
                  <a:lnTo>
                    <a:pt x="369" y="13490"/>
                  </a:lnTo>
                  <a:lnTo>
                    <a:pt x="656" y="14454"/>
                  </a:lnTo>
                  <a:lnTo>
                    <a:pt x="1025" y="15257"/>
                  </a:lnTo>
                  <a:lnTo>
                    <a:pt x="1476" y="16140"/>
                  </a:lnTo>
                  <a:lnTo>
                    <a:pt x="1967" y="16943"/>
                  </a:lnTo>
                  <a:lnTo>
                    <a:pt x="2541" y="17665"/>
                  </a:lnTo>
                  <a:lnTo>
                    <a:pt x="3156" y="18308"/>
                  </a:lnTo>
                  <a:lnTo>
                    <a:pt x="3853" y="19030"/>
                  </a:lnTo>
                  <a:lnTo>
                    <a:pt x="4591" y="19593"/>
                  </a:lnTo>
                  <a:lnTo>
                    <a:pt x="6230" y="20556"/>
                  </a:lnTo>
                  <a:lnTo>
                    <a:pt x="7091" y="20877"/>
                  </a:lnTo>
                  <a:lnTo>
                    <a:pt x="7992" y="21199"/>
                  </a:lnTo>
                  <a:lnTo>
                    <a:pt x="8935" y="21359"/>
                  </a:lnTo>
                  <a:lnTo>
                    <a:pt x="9837" y="21439"/>
                  </a:lnTo>
                  <a:lnTo>
                    <a:pt x="10739" y="21600"/>
                  </a:lnTo>
                  <a:lnTo>
                    <a:pt x="11722" y="21439"/>
                  </a:lnTo>
                  <a:lnTo>
                    <a:pt x="12665" y="21359"/>
                  </a:lnTo>
                  <a:lnTo>
                    <a:pt x="13567" y="21199"/>
                  </a:lnTo>
                  <a:lnTo>
                    <a:pt x="14468" y="20877"/>
                  </a:lnTo>
                  <a:lnTo>
                    <a:pt x="15329" y="20556"/>
                  </a:lnTo>
                  <a:lnTo>
                    <a:pt x="16969" y="19593"/>
                  </a:lnTo>
                  <a:lnTo>
                    <a:pt x="17747" y="19030"/>
                  </a:lnTo>
                  <a:lnTo>
                    <a:pt x="18403" y="18308"/>
                  </a:lnTo>
                  <a:lnTo>
                    <a:pt x="19059" y="17665"/>
                  </a:lnTo>
                  <a:lnTo>
                    <a:pt x="19592" y="16943"/>
                  </a:lnTo>
                  <a:lnTo>
                    <a:pt x="20083" y="16140"/>
                  </a:lnTo>
                  <a:lnTo>
                    <a:pt x="20534" y="15257"/>
                  </a:lnTo>
                  <a:lnTo>
                    <a:pt x="20903" y="14454"/>
                  </a:lnTo>
                  <a:lnTo>
                    <a:pt x="21190" y="13490"/>
                  </a:lnTo>
                  <a:lnTo>
                    <a:pt x="21395" y="12687"/>
                  </a:lnTo>
                  <a:lnTo>
                    <a:pt x="21518" y="11643"/>
                  </a:lnTo>
                  <a:lnTo>
                    <a:pt x="21600" y="107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61" name="Freeform 10"/>
            <p:cNvSpPr/>
            <p:nvPr/>
          </p:nvSpPr>
          <p:spPr>
            <a:xfrm>
              <a:off x="0" y="352425"/>
              <a:ext cx="972872" cy="479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60"/>
                  </a:moveTo>
                  <a:lnTo>
                    <a:pt x="21518" y="9877"/>
                  </a:lnTo>
                  <a:lnTo>
                    <a:pt x="21394" y="8833"/>
                  </a:lnTo>
                  <a:lnTo>
                    <a:pt x="21230" y="8030"/>
                  </a:lnTo>
                  <a:lnTo>
                    <a:pt x="20901" y="7066"/>
                  </a:lnTo>
                  <a:lnTo>
                    <a:pt x="20571" y="6183"/>
                  </a:lnTo>
                  <a:lnTo>
                    <a:pt x="20119" y="5380"/>
                  </a:lnTo>
                  <a:lnTo>
                    <a:pt x="19625" y="4577"/>
                  </a:lnTo>
                  <a:lnTo>
                    <a:pt x="19049" y="3854"/>
                  </a:lnTo>
                  <a:lnTo>
                    <a:pt x="18391" y="3212"/>
                  </a:lnTo>
                  <a:lnTo>
                    <a:pt x="17733" y="2489"/>
                  </a:lnTo>
                  <a:lnTo>
                    <a:pt x="16992" y="1927"/>
                  </a:lnTo>
                  <a:lnTo>
                    <a:pt x="15346" y="964"/>
                  </a:lnTo>
                  <a:lnTo>
                    <a:pt x="14482" y="642"/>
                  </a:lnTo>
                  <a:lnTo>
                    <a:pt x="13577" y="321"/>
                  </a:lnTo>
                  <a:lnTo>
                    <a:pt x="12631" y="161"/>
                  </a:lnTo>
                  <a:lnTo>
                    <a:pt x="10738" y="0"/>
                  </a:lnTo>
                  <a:lnTo>
                    <a:pt x="9874" y="80"/>
                  </a:lnTo>
                  <a:lnTo>
                    <a:pt x="8928" y="161"/>
                  </a:lnTo>
                  <a:lnTo>
                    <a:pt x="7982" y="321"/>
                  </a:lnTo>
                  <a:lnTo>
                    <a:pt x="7077" y="642"/>
                  </a:lnTo>
                  <a:lnTo>
                    <a:pt x="6213" y="964"/>
                  </a:lnTo>
                  <a:lnTo>
                    <a:pt x="4567" y="1927"/>
                  </a:lnTo>
                  <a:lnTo>
                    <a:pt x="3867" y="2489"/>
                  </a:lnTo>
                  <a:lnTo>
                    <a:pt x="3168" y="3212"/>
                  </a:lnTo>
                  <a:lnTo>
                    <a:pt x="2510" y="3854"/>
                  </a:lnTo>
                  <a:lnTo>
                    <a:pt x="1934" y="4577"/>
                  </a:lnTo>
                  <a:lnTo>
                    <a:pt x="1440" y="5380"/>
                  </a:lnTo>
                  <a:lnTo>
                    <a:pt x="1029" y="6183"/>
                  </a:lnTo>
                  <a:lnTo>
                    <a:pt x="658" y="7066"/>
                  </a:lnTo>
                  <a:lnTo>
                    <a:pt x="329" y="8030"/>
                  </a:lnTo>
                  <a:lnTo>
                    <a:pt x="165" y="8833"/>
                  </a:lnTo>
                  <a:lnTo>
                    <a:pt x="41" y="9877"/>
                  </a:lnTo>
                  <a:lnTo>
                    <a:pt x="0" y="10760"/>
                  </a:lnTo>
                  <a:lnTo>
                    <a:pt x="41" y="11643"/>
                  </a:lnTo>
                  <a:lnTo>
                    <a:pt x="165" y="12607"/>
                  </a:lnTo>
                  <a:lnTo>
                    <a:pt x="329" y="13490"/>
                  </a:lnTo>
                  <a:lnTo>
                    <a:pt x="658" y="14454"/>
                  </a:lnTo>
                  <a:lnTo>
                    <a:pt x="1029" y="15257"/>
                  </a:lnTo>
                  <a:lnTo>
                    <a:pt x="1440" y="16140"/>
                  </a:lnTo>
                  <a:lnTo>
                    <a:pt x="1934" y="16943"/>
                  </a:lnTo>
                  <a:lnTo>
                    <a:pt x="2510" y="17665"/>
                  </a:lnTo>
                  <a:lnTo>
                    <a:pt x="3168" y="18308"/>
                  </a:lnTo>
                  <a:lnTo>
                    <a:pt x="4567" y="19593"/>
                  </a:lnTo>
                  <a:lnTo>
                    <a:pt x="5390" y="20074"/>
                  </a:lnTo>
                  <a:lnTo>
                    <a:pt x="6213" y="20396"/>
                  </a:lnTo>
                  <a:lnTo>
                    <a:pt x="7077" y="20877"/>
                  </a:lnTo>
                  <a:lnTo>
                    <a:pt x="7982" y="21118"/>
                  </a:lnTo>
                  <a:lnTo>
                    <a:pt x="8928" y="21359"/>
                  </a:lnTo>
                  <a:lnTo>
                    <a:pt x="9874" y="21439"/>
                  </a:lnTo>
                  <a:lnTo>
                    <a:pt x="10738" y="21600"/>
                  </a:lnTo>
                  <a:lnTo>
                    <a:pt x="11685" y="21439"/>
                  </a:lnTo>
                  <a:lnTo>
                    <a:pt x="12631" y="21359"/>
                  </a:lnTo>
                  <a:lnTo>
                    <a:pt x="13577" y="21118"/>
                  </a:lnTo>
                  <a:lnTo>
                    <a:pt x="14482" y="20877"/>
                  </a:lnTo>
                  <a:lnTo>
                    <a:pt x="15346" y="20396"/>
                  </a:lnTo>
                  <a:lnTo>
                    <a:pt x="16169" y="20074"/>
                  </a:lnTo>
                  <a:lnTo>
                    <a:pt x="16992" y="19593"/>
                  </a:lnTo>
                  <a:lnTo>
                    <a:pt x="17733" y="18950"/>
                  </a:lnTo>
                  <a:lnTo>
                    <a:pt x="19049" y="17665"/>
                  </a:lnTo>
                  <a:lnTo>
                    <a:pt x="19625" y="16943"/>
                  </a:lnTo>
                  <a:lnTo>
                    <a:pt x="20119" y="16140"/>
                  </a:lnTo>
                  <a:lnTo>
                    <a:pt x="20571" y="15257"/>
                  </a:lnTo>
                  <a:lnTo>
                    <a:pt x="20901" y="14454"/>
                  </a:lnTo>
                  <a:lnTo>
                    <a:pt x="21230" y="13490"/>
                  </a:lnTo>
                  <a:lnTo>
                    <a:pt x="21394" y="12607"/>
                  </a:lnTo>
                  <a:lnTo>
                    <a:pt x="21518" y="11643"/>
                  </a:lnTo>
                  <a:lnTo>
                    <a:pt x="21600" y="107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62" name="Freeform 11"/>
            <p:cNvSpPr/>
            <p:nvPr/>
          </p:nvSpPr>
          <p:spPr>
            <a:xfrm>
              <a:off x="1789112" y="352425"/>
              <a:ext cx="971285" cy="479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60"/>
                  </a:moveTo>
                  <a:lnTo>
                    <a:pt x="41" y="11643"/>
                  </a:lnTo>
                  <a:lnTo>
                    <a:pt x="124" y="12607"/>
                  </a:lnTo>
                  <a:lnTo>
                    <a:pt x="330" y="13490"/>
                  </a:lnTo>
                  <a:lnTo>
                    <a:pt x="618" y="14454"/>
                  </a:lnTo>
                  <a:lnTo>
                    <a:pt x="948" y="15257"/>
                  </a:lnTo>
                  <a:lnTo>
                    <a:pt x="1402" y="16140"/>
                  </a:lnTo>
                  <a:lnTo>
                    <a:pt x="1896" y="16943"/>
                  </a:lnTo>
                  <a:lnTo>
                    <a:pt x="2473" y="17665"/>
                  </a:lnTo>
                  <a:lnTo>
                    <a:pt x="3133" y="18308"/>
                  </a:lnTo>
                  <a:lnTo>
                    <a:pt x="3834" y="18950"/>
                  </a:lnTo>
                  <a:lnTo>
                    <a:pt x="4576" y="19593"/>
                  </a:lnTo>
                  <a:lnTo>
                    <a:pt x="5359" y="20074"/>
                  </a:lnTo>
                  <a:lnTo>
                    <a:pt x="6224" y="20396"/>
                  </a:lnTo>
                  <a:lnTo>
                    <a:pt x="7049" y="20877"/>
                  </a:lnTo>
                  <a:lnTo>
                    <a:pt x="7997" y="21118"/>
                  </a:lnTo>
                  <a:lnTo>
                    <a:pt x="8904" y="21359"/>
                  </a:lnTo>
                  <a:lnTo>
                    <a:pt x="9852" y="21439"/>
                  </a:lnTo>
                  <a:lnTo>
                    <a:pt x="10800" y="21600"/>
                  </a:lnTo>
                  <a:lnTo>
                    <a:pt x="11707" y="21439"/>
                  </a:lnTo>
                  <a:lnTo>
                    <a:pt x="12655" y="21359"/>
                  </a:lnTo>
                  <a:lnTo>
                    <a:pt x="14469" y="20877"/>
                  </a:lnTo>
                  <a:lnTo>
                    <a:pt x="15334" y="20396"/>
                  </a:lnTo>
                  <a:lnTo>
                    <a:pt x="16159" y="20074"/>
                  </a:lnTo>
                  <a:lnTo>
                    <a:pt x="16983" y="19512"/>
                  </a:lnTo>
                  <a:lnTo>
                    <a:pt x="17725" y="18950"/>
                  </a:lnTo>
                  <a:lnTo>
                    <a:pt x="19044" y="17665"/>
                  </a:lnTo>
                  <a:lnTo>
                    <a:pt x="19621" y="16862"/>
                  </a:lnTo>
                  <a:lnTo>
                    <a:pt x="20157" y="16140"/>
                  </a:lnTo>
                  <a:lnTo>
                    <a:pt x="20528" y="15257"/>
                  </a:lnTo>
                  <a:lnTo>
                    <a:pt x="20899" y="14454"/>
                  </a:lnTo>
                  <a:lnTo>
                    <a:pt x="21229" y="13490"/>
                  </a:lnTo>
                  <a:lnTo>
                    <a:pt x="21394" y="12607"/>
                  </a:lnTo>
                  <a:lnTo>
                    <a:pt x="21518" y="11643"/>
                  </a:lnTo>
                  <a:lnTo>
                    <a:pt x="21600" y="10760"/>
                  </a:lnTo>
                  <a:lnTo>
                    <a:pt x="21518" y="9877"/>
                  </a:lnTo>
                  <a:lnTo>
                    <a:pt x="21394" y="8833"/>
                  </a:lnTo>
                  <a:lnTo>
                    <a:pt x="21229" y="8030"/>
                  </a:lnTo>
                  <a:lnTo>
                    <a:pt x="20899" y="7066"/>
                  </a:lnTo>
                  <a:lnTo>
                    <a:pt x="20528" y="6183"/>
                  </a:lnTo>
                  <a:lnTo>
                    <a:pt x="20157" y="5380"/>
                  </a:lnTo>
                  <a:lnTo>
                    <a:pt x="19621" y="4577"/>
                  </a:lnTo>
                  <a:lnTo>
                    <a:pt x="19044" y="3854"/>
                  </a:lnTo>
                  <a:lnTo>
                    <a:pt x="18385" y="3212"/>
                  </a:lnTo>
                  <a:lnTo>
                    <a:pt x="17725" y="2489"/>
                  </a:lnTo>
                  <a:lnTo>
                    <a:pt x="16983" y="1927"/>
                  </a:lnTo>
                  <a:lnTo>
                    <a:pt x="15334" y="964"/>
                  </a:lnTo>
                  <a:lnTo>
                    <a:pt x="14469" y="642"/>
                  </a:lnTo>
                  <a:lnTo>
                    <a:pt x="13562" y="321"/>
                  </a:lnTo>
                  <a:lnTo>
                    <a:pt x="12655" y="161"/>
                  </a:lnTo>
                  <a:lnTo>
                    <a:pt x="11707" y="80"/>
                  </a:lnTo>
                  <a:lnTo>
                    <a:pt x="10800" y="0"/>
                  </a:lnTo>
                  <a:lnTo>
                    <a:pt x="8904" y="161"/>
                  </a:lnTo>
                  <a:lnTo>
                    <a:pt x="7956" y="321"/>
                  </a:lnTo>
                  <a:lnTo>
                    <a:pt x="7049" y="642"/>
                  </a:lnTo>
                  <a:lnTo>
                    <a:pt x="6224" y="964"/>
                  </a:lnTo>
                  <a:lnTo>
                    <a:pt x="5359" y="1445"/>
                  </a:lnTo>
                  <a:lnTo>
                    <a:pt x="4576" y="1927"/>
                  </a:lnTo>
                  <a:lnTo>
                    <a:pt x="3834" y="2489"/>
                  </a:lnTo>
                  <a:lnTo>
                    <a:pt x="3133" y="3212"/>
                  </a:lnTo>
                  <a:lnTo>
                    <a:pt x="2473" y="3854"/>
                  </a:lnTo>
                  <a:lnTo>
                    <a:pt x="1896" y="4577"/>
                  </a:lnTo>
                  <a:lnTo>
                    <a:pt x="1402" y="5380"/>
                  </a:lnTo>
                  <a:lnTo>
                    <a:pt x="948" y="6183"/>
                  </a:lnTo>
                  <a:lnTo>
                    <a:pt x="618" y="7066"/>
                  </a:lnTo>
                  <a:lnTo>
                    <a:pt x="330" y="8030"/>
                  </a:lnTo>
                  <a:lnTo>
                    <a:pt x="124" y="8833"/>
                  </a:lnTo>
                  <a:lnTo>
                    <a:pt x="41" y="9877"/>
                  </a:lnTo>
                  <a:lnTo>
                    <a:pt x="0" y="107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63" name="Freeform 14"/>
            <p:cNvSpPr/>
            <p:nvPr/>
          </p:nvSpPr>
          <p:spPr>
            <a:xfrm>
              <a:off x="754062" y="1122362"/>
              <a:ext cx="1344349" cy="49193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64" name="Rectangle 16"/>
            <p:cNvSpPr txBox="1"/>
            <p:nvPr/>
          </p:nvSpPr>
          <p:spPr>
            <a:xfrm>
              <a:off x="1982788" y="427037"/>
              <a:ext cx="3682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/>
              </a:lvl1pPr>
            </a:lstStyle>
            <a:p>
              <a:r>
                <a:t>lot</a:t>
              </a:r>
            </a:p>
          </p:txBody>
        </p:sp>
        <p:sp>
          <p:nvSpPr>
            <p:cNvPr id="1048665" name="Rectangle 21"/>
            <p:cNvSpPr txBox="1"/>
            <p:nvPr/>
          </p:nvSpPr>
          <p:spPr>
            <a:xfrm>
              <a:off x="996950" y="47625"/>
              <a:ext cx="6476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/>
              </a:lvl1pPr>
            </a:lstStyle>
            <a:p>
              <a:r>
                <a:t>name</a:t>
              </a:r>
            </a:p>
          </p:txBody>
        </p:sp>
        <p:sp>
          <p:nvSpPr>
            <p:cNvPr id="1048666" name="Rectangle 24"/>
            <p:cNvSpPr txBox="1"/>
            <p:nvPr/>
          </p:nvSpPr>
          <p:spPr>
            <a:xfrm>
              <a:off x="727075" y="1195387"/>
              <a:ext cx="12064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/>
              </a:lvl1pPr>
            </a:lstStyle>
            <a:p>
              <a:r>
                <a:t>Employees</a:t>
              </a:r>
            </a:p>
          </p:txBody>
        </p:sp>
        <p:sp>
          <p:nvSpPr>
            <p:cNvPr id="1048667" name="Rectangle 25"/>
            <p:cNvSpPr txBox="1"/>
            <p:nvPr/>
          </p:nvSpPr>
          <p:spPr>
            <a:xfrm>
              <a:off x="146050" y="412750"/>
              <a:ext cx="4444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 u="sng"/>
              </a:lvl1pPr>
            </a:lstStyle>
            <a:p>
              <a:r>
                <a:t>ssn</a:t>
              </a:r>
            </a:p>
          </p:txBody>
        </p:sp>
        <p:sp>
          <p:nvSpPr>
            <p:cNvPr id="1048668" name="Line 26"/>
            <p:cNvSpPr/>
            <p:nvPr/>
          </p:nvSpPr>
          <p:spPr>
            <a:xfrm flipH="1">
              <a:off x="1323975" y="461962"/>
              <a:ext cx="1" cy="59848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69" name="Line 27"/>
            <p:cNvSpPr/>
            <p:nvPr/>
          </p:nvSpPr>
          <p:spPr>
            <a:xfrm>
              <a:off x="441325" y="850899"/>
              <a:ext cx="731837" cy="277814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70" name="Line 28"/>
            <p:cNvSpPr/>
            <p:nvPr/>
          </p:nvSpPr>
          <p:spPr>
            <a:xfrm flipH="1">
              <a:off x="1812924" y="850900"/>
              <a:ext cx="469901" cy="252413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grpSp>
        <p:nvGrpSpPr>
          <p:cNvPr id="79" name="Group 55"/>
          <p:cNvGrpSpPr/>
          <p:nvPr/>
        </p:nvGrpSpPr>
        <p:grpSpPr>
          <a:xfrm>
            <a:off x="3013075" y="2514214"/>
            <a:ext cx="2649540" cy="785620"/>
            <a:chOff x="0" y="0"/>
            <a:chExt cx="2649538" cy="785619"/>
          </a:xfrm>
        </p:grpSpPr>
        <p:sp>
          <p:nvSpPr>
            <p:cNvPr id="1048671" name="Freeform 12"/>
            <p:cNvSpPr/>
            <p:nvPr/>
          </p:nvSpPr>
          <p:spPr>
            <a:xfrm>
              <a:off x="696661" y="0"/>
              <a:ext cx="1458173" cy="785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24"/>
                  </a:moveTo>
                  <a:lnTo>
                    <a:pt x="10649" y="0"/>
                  </a:lnTo>
                  <a:lnTo>
                    <a:pt x="21600" y="11216"/>
                  </a:lnTo>
                  <a:lnTo>
                    <a:pt x="10649" y="21600"/>
                  </a:lnTo>
                  <a:lnTo>
                    <a:pt x="0" y="108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72" name="Rectangle 22"/>
            <p:cNvSpPr txBox="1"/>
            <p:nvPr/>
          </p:nvSpPr>
          <p:spPr>
            <a:xfrm>
              <a:off x="794578" y="231588"/>
              <a:ext cx="10540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/>
              </a:lvl1pPr>
            </a:lstStyle>
            <a:p>
              <a:r>
                <a:t>Works_In</a:t>
              </a:r>
            </a:p>
          </p:txBody>
        </p:sp>
        <p:sp>
          <p:nvSpPr>
            <p:cNvPr id="1048673" name="Line 29"/>
            <p:cNvSpPr/>
            <p:nvPr/>
          </p:nvSpPr>
          <p:spPr>
            <a:xfrm flipH="1" flipV="1">
              <a:off x="0" y="390137"/>
              <a:ext cx="678134" cy="1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74" name="Line 30"/>
            <p:cNvSpPr/>
            <p:nvPr/>
          </p:nvSpPr>
          <p:spPr>
            <a:xfrm>
              <a:off x="2156686" y="409733"/>
              <a:ext cx="492852" cy="1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grpSp>
        <p:nvGrpSpPr>
          <p:cNvPr id="80" name="Group 56"/>
          <p:cNvGrpSpPr/>
          <p:nvPr/>
        </p:nvGrpSpPr>
        <p:grpSpPr>
          <a:xfrm>
            <a:off x="3810000" y="1310890"/>
            <a:ext cx="971286" cy="1190626"/>
            <a:chOff x="0" y="0"/>
            <a:chExt cx="971285" cy="1190625"/>
          </a:xfrm>
        </p:grpSpPr>
        <p:sp>
          <p:nvSpPr>
            <p:cNvPr id="1048675" name="Freeform 9"/>
            <p:cNvSpPr/>
            <p:nvPr/>
          </p:nvSpPr>
          <p:spPr>
            <a:xfrm>
              <a:off x="0" y="0"/>
              <a:ext cx="971285" cy="476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1" y="11767"/>
                  </a:lnTo>
                  <a:lnTo>
                    <a:pt x="165" y="12654"/>
                  </a:lnTo>
                  <a:lnTo>
                    <a:pt x="330" y="13621"/>
                  </a:lnTo>
                  <a:lnTo>
                    <a:pt x="660" y="14507"/>
                  </a:lnTo>
                  <a:lnTo>
                    <a:pt x="1031" y="15313"/>
                  </a:lnTo>
                  <a:lnTo>
                    <a:pt x="1443" y="16119"/>
                  </a:lnTo>
                  <a:lnTo>
                    <a:pt x="1937" y="16925"/>
                  </a:lnTo>
                  <a:lnTo>
                    <a:pt x="2473" y="17731"/>
                  </a:lnTo>
                  <a:lnTo>
                    <a:pt x="3174" y="18457"/>
                  </a:lnTo>
                  <a:lnTo>
                    <a:pt x="3834" y="19021"/>
                  </a:lnTo>
                  <a:lnTo>
                    <a:pt x="4576" y="19585"/>
                  </a:lnTo>
                  <a:lnTo>
                    <a:pt x="5400" y="20149"/>
                  </a:lnTo>
                  <a:lnTo>
                    <a:pt x="6224" y="20633"/>
                  </a:lnTo>
                  <a:lnTo>
                    <a:pt x="7090" y="20955"/>
                  </a:lnTo>
                  <a:lnTo>
                    <a:pt x="8904" y="21439"/>
                  </a:lnTo>
                  <a:lnTo>
                    <a:pt x="9852" y="21600"/>
                  </a:lnTo>
                  <a:lnTo>
                    <a:pt x="11707" y="21600"/>
                  </a:lnTo>
                  <a:lnTo>
                    <a:pt x="12655" y="21358"/>
                  </a:lnTo>
                  <a:lnTo>
                    <a:pt x="13603" y="21197"/>
                  </a:lnTo>
                  <a:lnTo>
                    <a:pt x="14510" y="20955"/>
                  </a:lnTo>
                  <a:lnTo>
                    <a:pt x="15334" y="20552"/>
                  </a:lnTo>
                  <a:lnTo>
                    <a:pt x="16200" y="20149"/>
                  </a:lnTo>
                  <a:lnTo>
                    <a:pt x="17024" y="19585"/>
                  </a:lnTo>
                  <a:lnTo>
                    <a:pt x="17725" y="19021"/>
                  </a:lnTo>
                  <a:lnTo>
                    <a:pt x="18426" y="18296"/>
                  </a:lnTo>
                  <a:lnTo>
                    <a:pt x="19085" y="17651"/>
                  </a:lnTo>
                  <a:lnTo>
                    <a:pt x="19663" y="16925"/>
                  </a:lnTo>
                  <a:lnTo>
                    <a:pt x="20157" y="16119"/>
                  </a:lnTo>
                  <a:lnTo>
                    <a:pt x="20611" y="15313"/>
                  </a:lnTo>
                  <a:lnTo>
                    <a:pt x="20940" y="14507"/>
                  </a:lnTo>
                  <a:lnTo>
                    <a:pt x="21229" y="13621"/>
                  </a:lnTo>
                  <a:lnTo>
                    <a:pt x="21435" y="12654"/>
                  </a:lnTo>
                  <a:lnTo>
                    <a:pt x="21600" y="11767"/>
                  </a:lnTo>
                  <a:lnTo>
                    <a:pt x="21600" y="9752"/>
                  </a:lnTo>
                  <a:lnTo>
                    <a:pt x="21435" y="8866"/>
                  </a:lnTo>
                  <a:lnTo>
                    <a:pt x="21229" y="7899"/>
                  </a:lnTo>
                  <a:lnTo>
                    <a:pt x="20940" y="7012"/>
                  </a:lnTo>
                  <a:lnTo>
                    <a:pt x="20611" y="6206"/>
                  </a:lnTo>
                  <a:lnTo>
                    <a:pt x="20157" y="5400"/>
                  </a:lnTo>
                  <a:lnTo>
                    <a:pt x="19663" y="4594"/>
                  </a:lnTo>
                  <a:lnTo>
                    <a:pt x="19085" y="3788"/>
                  </a:lnTo>
                  <a:lnTo>
                    <a:pt x="18426" y="3063"/>
                  </a:lnTo>
                  <a:lnTo>
                    <a:pt x="17024" y="1934"/>
                  </a:lnTo>
                  <a:lnTo>
                    <a:pt x="16200" y="1451"/>
                  </a:lnTo>
                  <a:lnTo>
                    <a:pt x="15334" y="967"/>
                  </a:lnTo>
                  <a:lnTo>
                    <a:pt x="14510" y="645"/>
                  </a:lnTo>
                  <a:lnTo>
                    <a:pt x="13603" y="322"/>
                  </a:lnTo>
                  <a:lnTo>
                    <a:pt x="12655" y="81"/>
                  </a:lnTo>
                  <a:lnTo>
                    <a:pt x="11707" y="0"/>
                  </a:lnTo>
                  <a:lnTo>
                    <a:pt x="9852" y="0"/>
                  </a:lnTo>
                  <a:lnTo>
                    <a:pt x="8904" y="81"/>
                  </a:lnTo>
                  <a:lnTo>
                    <a:pt x="7997" y="322"/>
                  </a:lnTo>
                  <a:lnTo>
                    <a:pt x="7090" y="645"/>
                  </a:lnTo>
                  <a:lnTo>
                    <a:pt x="6224" y="967"/>
                  </a:lnTo>
                  <a:lnTo>
                    <a:pt x="5359" y="1451"/>
                  </a:lnTo>
                  <a:lnTo>
                    <a:pt x="4576" y="1934"/>
                  </a:lnTo>
                  <a:lnTo>
                    <a:pt x="3834" y="2499"/>
                  </a:lnTo>
                  <a:lnTo>
                    <a:pt x="3174" y="3063"/>
                  </a:lnTo>
                  <a:lnTo>
                    <a:pt x="2473" y="3788"/>
                  </a:lnTo>
                  <a:lnTo>
                    <a:pt x="1402" y="5400"/>
                  </a:lnTo>
                  <a:lnTo>
                    <a:pt x="660" y="7012"/>
                  </a:lnTo>
                  <a:lnTo>
                    <a:pt x="330" y="7899"/>
                  </a:lnTo>
                  <a:lnTo>
                    <a:pt x="165" y="8946"/>
                  </a:lnTo>
                  <a:lnTo>
                    <a:pt x="41" y="9752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76" name="Rectangle 20"/>
            <p:cNvSpPr txBox="1"/>
            <p:nvPr/>
          </p:nvSpPr>
          <p:spPr>
            <a:xfrm>
              <a:off x="133157" y="74747"/>
              <a:ext cx="6476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/>
              </a:lvl1pPr>
            </a:lstStyle>
            <a:p>
              <a:r>
                <a:t>since</a:t>
              </a:r>
            </a:p>
          </p:txBody>
        </p:sp>
        <p:sp>
          <p:nvSpPr>
            <p:cNvPr id="1048677" name="Line 31"/>
            <p:cNvSpPr/>
            <p:nvPr/>
          </p:nvSpPr>
          <p:spPr>
            <a:xfrm>
              <a:off x="439302" y="496538"/>
              <a:ext cx="216871" cy="694087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grpSp>
        <p:nvGrpSpPr>
          <p:cNvPr id="81" name="Group 54"/>
          <p:cNvGrpSpPr/>
          <p:nvPr/>
        </p:nvGrpSpPr>
        <p:grpSpPr>
          <a:xfrm>
            <a:off x="4800600" y="1539490"/>
            <a:ext cx="2758812" cy="1612709"/>
            <a:chOff x="0" y="0"/>
            <a:chExt cx="2758811" cy="1612708"/>
          </a:xfrm>
        </p:grpSpPr>
        <p:sp>
          <p:nvSpPr>
            <p:cNvPr id="1048678" name="Freeform 7"/>
            <p:cNvSpPr/>
            <p:nvPr/>
          </p:nvSpPr>
          <p:spPr>
            <a:xfrm>
              <a:off x="0" y="350666"/>
              <a:ext cx="970865" cy="477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19"/>
                  </a:moveTo>
                  <a:lnTo>
                    <a:pt x="21518" y="9752"/>
                  </a:lnTo>
                  <a:lnTo>
                    <a:pt x="21394" y="8866"/>
                  </a:lnTo>
                  <a:lnTo>
                    <a:pt x="21229" y="7899"/>
                  </a:lnTo>
                  <a:lnTo>
                    <a:pt x="20899" y="7012"/>
                  </a:lnTo>
                  <a:lnTo>
                    <a:pt x="20611" y="6206"/>
                  </a:lnTo>
                  <a:lnTo>
                    <a:pt x="20157" y="5239"/>
                  </a:lnTo>
                  <a:lnTo>
                    <a:pt x="19621" y="4594"/>
                  </a:lnTo>
                  <a:lnTo>
                    <a:pt x="19085" y="3788"/>
                  </a:lnTo>
                  <a:lnTo>
                    <a:pt x="18385" y="3063"/>
                  </a:lnTo>
                  <a:lnTo>
                    <a:pt x="17725" y="2499"/>
                  </a:lnTo>
                  <a:lnTo>
                    <a:pt x="16983" y="1934"/>
                  </a:lnTo>
                  <a:lnTo>
                    <a:pt x="16159" y="1370"/>
                  </a:lnTo>
                  <a:lnTo>
                    <a:pt x="15334" y="967"/>
                  </a:lnTo>
                  <a:lnTo>
                    <a:pt x="14469" y="645"/>
                  </a:lnTo>
                  <a:lnTo>
                    <a:pt x="13562" y="322"/>
                  </a:lnTo>
                  <a:lnTo>
                    <a:pt x="12655" y="81"/>
                  </a:lnTo>
                  <a:lnTo>
                    <a:pt x="11707" y="0"/>
                  </a:lnTo>
                  <a:lnTo>
                    <a:pt x="9852" y="0"/>
                  </a:lnTo>
                  <a:lnTo>
                    <a:pt x="8904" y="81"/>
                  </a:lnTo>
                  <a:lnTo>
                    <a:pt x="7997" y="322"/>
                  </a:lnTo>
                  <a:lnTo>
                    <a:pt x="7049" y="645"/>
                  </a:lnTo>
                  <a:lnTo>
                    <a:pt x="6224" y="967"/>
                  </a:lnTo>
                  <a:lnTo>
                    <a:pt x="5359" y="1370"/>
                  </a:lnTo>
                  <a:lnTo>
                    <a:pt x="4576" y="1934"/>
                  </a:lnTo>
                  <a:lnTo>
                    <a:pt x="3834" y="2499"/>
                  </a:lnTo>
                  <a:lnTo>
                    <a:pt x="3133" y="3063"/>
                  </a:lnTo>
                  <a:lnTo>
                    <a:pt x="2473" y="3788"/>
                  </a:lnTo>
                  <a:lnTo>
                    <a:pt x="1896" y="4594"/>
                  </a:lnTo>
                  <a:lnTo>
                    <a:pt x="1402" y="5239"/>
                  </a:lnTo>
                  <a:lnTo>
                    <a:pt x="948" y="6206"/>
                  </a:lnTo>
                  <a:lnTo>
                    <a:pt x="618" y="7012"/>
                  </a:lnTo>
                  <a:lnTo>
                    <a:pt x="330" y="7899"/>
                  </a:lnTo>
                  <a:lnTo>
                    <a:pt x="124" y="8866"/>
                  </a:lnTo>
                  <a:lnTo>
                    <a:pt x="41" y="9752"/>
                  </a:lnTo>
                  <a:lnTo>
                    <a:pt x="0" y="10719"/>
                  </a:lnTo>
                  <a:lnTo>
                    <a:pt x="41" y="11606"/>
                  </a:lnTo>
                  <a:lnTo>
                    <a:pt x="124" y="12654"/>
                  </a:lnTo>
                  <a:lnTo>
                    <a:pt x="330" y="13460"/>
                  </a:lnTo>
                  <a:lnTo>
                    <a:pt x="618" y="14427"/>
                  </a:lnTo>
                  <a:lnTo>
                    <a:pt x="948" y="15313"/>
                  </a:lnTo>
                  <a:lnTo>
                    <a:pt x="1402" y="16119"/>
                  </a:lnTo>
                  <a:lnTo>
                    <a:pt x="1896" y="16925"/>
                  </a:lnTo>
                  <a:lnTo>
                    <a:pt x="2473" y="17651"/>
                  </a:lnTo>
                  <a:lnTo>
                    <a:pt x="3133" y="18296"/>
                  </a:lnTo>
                  <a:lnTo>
                    <a:pt x="3834" y="19021"/>
                  </a:lnTo>
                  <a:lnTo>
                    <a:pt x="4576" y="19585"/>
                  </a:lnTo>
                  <a:lnTo>
                    <a:pt x="5359" y="20069"/>
                  </a:lnTo>
                  <a:lnTo>
                    <a:pt x="6224" y="20552"/>
                  </a:lnTo>
                  <a:lnTo>
                    <a:pt x="7049" y="20875"/>
                  </a:lnTo>
                  <a:lnTo>
                    <a:pt x="7997" y="21197"/>
                  </a:lnTo>
                  <a:lnTo>
                    <a:pt x="8904" y="21358"/>
                  </a:lnTo>
                  <a:lnTo>
                    <a:pt x="9852" y="21600"/>
                  </a:lnTo>
                  <a:lnTo>
                    <a:pt x="11707" y="21600"/>
                  </a:lnTo>
                  <a:lnTo>
                    <a:pt x="12655" y="21358"/>
                  </a:lnTo>
                  <a:lnTo>
                    <a:pt x="13562" y="21197"/>
                  </a:lnTo>
                  <a:lnTo>
                    <a:pt x="14469" y="20875"/>
                  </a:lnTo>
                  <a:lnTo>
                    <a:pt x="15334" y="20552"/>
                  </a:lnTo>
                  <a:lnTo>
                    <a:pt x="16983" y="19585"/>
                  </a:lnTo>
                  <a:lnTo>
                    <a:pt x="17725" y="19021"/>
                  </a:lnTo>
                  <a:lnTo>
                    <a:pt x="18385" y="18296"/>
                  </a:lnTo>
                  <a:lnTo>
                    <a:pt x="19085" y="17651"/>
                  </a:lnTo>
                  <a:lnTo>
                    <a:pt x="19621" y="16925"/>
                  </a:lnTo>
                  <a:lnTo>
                    <a:pt x="20157" y="16119"/>
                  </a:lnTo>
                  <a:lnTo>
                    <a:pt x="20611" y="15313"/>
                  </a:lnTo>
                  <a:lnTo>
                    <a:pt x="20899" y="14427"/>
                  </a:lnTo>
                  <a:lnTo>
                    <a:pt x="21229" y="13460"/>
                  </a:lnTo>
                  <a:lnTo>
                    <a:pt x="21394" y="12654"/>
                  </a:lnTo>
                  <a:lnTo>
                    <a:pt x="21518" y="11606"/>
                  </a:lnTo>
                  <a:lnTo>
                    <a:pt x="21600" y="107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79" name="Freeform 8"/>
            <p:cNvSpPr/>
            <p:nvPr/>
          </p:nvSpPr>
          <p:spPr>
            <a:xfrm>
              <a:off x="1787946" y="350666"/>
              <a:ext cx="970865" cy="477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1" y="11606"/>
                  </a:lnTo>
                  <a:lnTo>
                    <a:pt x="165" y="12654"/>
                  </a:lnTo>
                  <a:lnTo>
                    <a:pt x="330" y="13460"/>
                  </a:lnTo>
                  <a:lnTo>
                    <a:pt x="660" y="14427"/>
                  </a:lnTo>
                  <a:lnTo>
                    <a:pt x="1031" y="15313"/>
                  </a:lnTo>
                  <a:lnTo>
                    <a:pt x="1402" y="16119"/>
                  </a:lnTo>
                  <a:lnTo>
                    <a:pt x="1937" y="16925"/>
                  </a:lnTo>
                  <a:lnTo>
                    <a:pt x="2515" y="17651"/>
                  </a:lnTo>
                  <a:lnTo>
                    <a:pt x="3174" y="18296"/>
                  </a:lnTo>
                  <a:lnTo>
                    <a:pt x="3834" y="19021"/>
                  </a:lnTo>
                  <a:lnTo>
                    <a:pt x="4576" y="19585"/>
                  </a:lnTo>
                  <a:lnTo>
                    <a:pt x="6224" y="20552"/>
                  </a:lnTo>
                  <a:lnTo>
                    <a:pt x="7090" y="20875"/>
                  </a:lnTo>
                  <a:lnTo>
                    <a:pt x="7997" y="21197"/>
                  </a:lnTo>
                  <a:lnTo>
                    <a:pt x="8904" y="21358"/>
                  </a:lnTo>
                  <a:lnTo>
                    <a:pt x="9852" y="21600"/>
                  </a:lnTo>
                  <a:lnTo>
                    <a:pt x="11707" y="21600"/>
                  </a:lnTo>
                  <a:lnTo>
                    <a:pt x="12655" y="21358"/>
                  </a:lnTo>
                  <a:lnTo>
                    <a:pt x="13603" y="21197"/>
                  </a:lnTo>
                  <a:lnTo>
                    <a:pt x="14510" y="20875"/>
                  </a:lnTo>
                  <a:lnTo>
                    <a:pt x="15334" y="20552"/>
                  </a:lnTo>
                  <a:lnTo>
                    <a:pt x="16200" y="20069"/>
                  </a:lnTo>
                  <a:lnTo>
                    <a:pt x="16983" y="19585"/>
                  </a:lnTo>
                  <a:lnTo>
                    <a:pt x="17725" y="19021"/>
                  </a:lnTo>
                  <a:lnTo>
                    <a:pt x="18426" y="18296"/>
                  </a:lnTo>
                  <a:lnTo>
                    <a:pt x="19085" y="17651"/>
                  </a:lnTo>
                  <a:lnTo>
                    <a:pt x="19663" y="16925"/>
                  </a:lnTo>
                  <a:lnTo>
                    <a:pt x="20157" y="16119"/>
                  </a:lnTo>
                  <a:lnTo>
                    <a:pt x="20611" y="15313"/>
                  </a:lnTo>
                  <a:lnTo>
                    <a:pt x="20940" y="14427"/>
                  </a:lnTo>
                  <a:lnTo>
                    <a:pt x="21229" y="13460"/>
                  </a:lnTo>
                  <a:lnTo>
                    <a:pt x="21435" y="12654"/>
                  </a:lnTo>
                  <a:lnTo>
                    <a:pt x="21518" y="11606"/>
                  </a:lnTo>
                  <a:lnTo>
                    <a:pt x="21600" y="10719"/>
                  </a:lnTo>
                  <a:lnTo>
                    <a:pt x="21518" y="9752"/>
                  </a:lnTo>
                  <a:lnTo>
                    <a:pt x="21435" y="8866"/>
                  </a:lnTo>
                  <a:lnTo>
                    <a:pt x="21229" y="7899"/>
                  </a:lnTo>
                  <a:lnTo>
                    <a:pt x="20940" y="7012"/>
                  </a:lnTo>
                  <a:lnTo>
                    <a:pt x="20611" y="6206"/>
                  </a:lnTo>
                  <a:lnTo>
                    <a:pt x="20157" y="5239"/>
                  </a:lnTo>
                  <a:lnTo>
                    <a:pt x="19663" y="4433"/>
                  </a:lnTo>
                  <a:lnTo>
                    <a:pt x="19085" y="3788"/>
                  </a:lnTo>
                  <a:lnTo>
                    <a:pt x="18426" y="3063"/>
                  </a:lnTo>
                  <a:lnTo>
                    <a:pt x="17725" y="2499"/>
                  </a:lnTo>
                  <a:lnTo>
                    <a:pt x="16983" y="1773"/>
                  </a:lnTo>
                  <a:lnTo>
                    <a:pt x="16200" y="1370"/>
                  </a:lnTo>
                  <a:lnTo>
                    <a:pt x="15334" y="967"/>
                  </a:lnTo>
                  <a:lnTo>
                    <a:pt x="14510" y="564"/>
                  </a:lnTo>
                  <a:lnTo>
                    <a:pt x="13562" y="322"/>
                  </a:lnTo>
                  <a:lnTo>
                    <a:pt x="12655" y="81"/>
                  </a:lnTo>
                  <a:lnTo>
                    <a:pt x="11707" y="0"/>
                  </a:lnTo>
                  <a:lnTo>
                    <a:pt x="9852" y="0"/>
                  </a:lnTo>
                  <a:lnTo>
                    <a:pt x="8904" y="81"/>
                  </a:lnTo>
                  <a:lnTo>
                    <a:pt x="7997" y="322"/>
                  </a:lnTo>
                  <a:lnTo>
                    <a:pt x="7090" y="645"/>
                  </a:lnTo>
                  <a:lnTo>
                    <a:pt x="6224" y="967"/>
                  </a:lnTo>
                  <a:lnTo>
                    <a:pt x="5400" y="1370"/>
                  </a:lnTo>
                  <a:lnTo>
                    <a:pt x="4576" y="1934"/>
                  </a:lnTo>
                  <a:lnTo>
                    <a:pt x="3834" y="2499"/>
                  </a:lnTo>
                  <a:lnTo>
                    <a:pt x="3174" y="3063"/>
                  </a:lnTo>
                  <a:lnTo>
                    <a:pt x="2515" y="3788"/>
                  </a:lnTo>
                  <a:lnTo>
                    <a:pt x="1937" y="4594"/>
                  </a:lnTo>
                  <a:lnTo>
                    <a:pt x="1402" y="5400"/>
                  </a:lnTo>
                  <a:lnTo>
                    <a:pt x="660" y="7012"/>
                  </a:lnTo>
                  <a:lnTo>
                    <a:pt x="330" y="7899"/>
                  </a:lnTo>
                  <a:lnTo>
                    <a:pt x="165" y="8866"/>
                  </a:lnTo>
                  <a:lnTo>
                    <a:pt x="41" y="9752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80" name="Freeform 13"/>
            <p:cNvSpPr/>
            <p:nvPr/>
          </p:nvSpPr>
          <p:spPr>
            <a:xfrm>
              <a:off x="874518" y="1119639"/>
              <a:ext cx="1574876" cy="493069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81" name="Freeform 15"/>
            <p:cNvSpPr/>
            <p:nvPr/>
          </p:nvSpPr>
          <p:spPr>
            <a:xfrm>
              <a:off x="874518" y="0"/>
              <a:ext cx="972718" cy="477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518" y="9752"/>
                  </a:lnTo>
                  <a:lnTo>
                    <a:pt x="21435" y="8866"/>
                  </a:lnTo>
                  <a:lnTo>
                    <a:pt x="21230" y="7899"/>
                  </a:lnTo>
                  <a:lnTo>
                    <a:pt x="20942" y="7093"/>
                  </a:lnTo>
                  <a:lnTo>
                    <a:pt x="20613" y="6206"/>
                  </a:lnTo>
                  <a:lnTo>
                    <a:pt x="20160" y="5400"/>
                  </a:lnTo>
                  <a:lnTo>
                    <a:pt x="19666" y="4594"/>
                  </a:lnTo>
                  <a:lnTo>
                    <a:pt x="19090" y="3788"/>
                  </a:lnTo>
                  <a:lnTo>
                    <a:pt x="18432" y="3063"/>
                  </a:lnTo>
                  <a:lnTo>
                    <a:pt x="17733" y="2499"/>
                  </a:lnTo>
                  <a:lnTo>
                    <a:pt x="16951" y="1934"/>
                  </a:lnTo>
                  <a:lnTo>
                    <a:pt x="16169" y="1451"/>
                  </a:lnTo>
                  <a:lnTo>
                    <a:pt x="15346" y="967"/>
                  </a:lnTo>
                  <a:lnTo>
                    <a:pt x="14441" y="645"/>
                  </a:lnTo>
                  <a:lnTo>
                    <a:pt x="13577" y="322"/>
                  </a:lnTo>
                  <a:lnTo>
                    <a:pt x="12672" y="81"/>
                  </a:lnTo>
                  <a:lnTo>
                    <a:pt x="11726" y="0"/>
                  </a:lnTo>
                  <a:lnTo>
                    <a:pt x="9833" y="0"/>
                  </a:lnTo>
                  <a:lnTo>
                    <a:pt x="8887" y="81"/>
                  </a:lnTo>
                  <a:lnTo>
                    <a:pt x="7982" y="322"/>
                  </a:lnTo>
                  <a:lnTo>
                    <a:pt x="7118" y="645"/>
                  </a:lnTo>
                  <a:lnTo>
                    <a:pt x="6213" y="967"/>
                  </a:lnTo>
                  <a:lnTo>
                    <a:pt x="5349" y="1451"/>
                  </a:lnTo>
                  <a:lnTo>
                    <a:pt x="4608" y="1934"/>
                  </a:lnTo>
                  <a:lnTo>
                    <a:pt x="3826" y="2499"/>
                  </a:lnTo>
                  <a:lnTo>
                    <a:pt x="3127" y="3063"/>
                  </a:lnTo>
                  <a:lnTo>
                    <a:pt x="2469" y="3788"/>
                  </a:lnTo>
                  <a:lnTo>
                    <a:pt x="1893" y="4594"/>
                  </a:lnTo>
                  <a:lnTo>
                    <a:pt x="1399" y="5400"/>
                  </a:lnTo>
                  <a:lnTo>
                    <a:pt x="946" y="6206"/>
                  </a:lnTo>
                  <a:lnTo>
                    <a:pt x="617" y="7093"/>
                  </a:lnTo>
                  <a:lnTo>
                    <a:pt x="329" y="7899"/>
                  </a:lnTo>
                  <a:lnTo>
                    <a:pt x="123" y="8866"/>
                  </a:lnTo>
                  <a:lnTo>
                    <a:pt x="41" y="9752"/>
                  </a:lnTo>
                  <a:lnTo>
                    <a:pt x="0" y="10800"/>
                  </a:lnTo>
                  <a:lnTo>
                    <a:pt x="41" y="11767"/>
                  </a:lnTo>
                  <a:lnTo>
                    <a:pt x="123" y="12654"/>
                  </a:lnTo>
                  <a:lnTo>
                    <a:pt x="329" y="13621"/>
                  </a:lnTo>
                  <a:lnTo>
                    <a:pt x="617" y="14507"/>
                  </a:lnTo>
                  <a:lnTo>
                    <a:pt x="946" y="15313"/>
                  </a:lnTo>
                  <a:lnTo>
                    <a:pt x="1399" y="16119"/>
                  </a:lnTo>
                  <a:lnTo>
                    <a:pt x="1893" y="16925"/>
                  </a:lnTo>
                  <a:lnTo>
                    <a:pt x="2469" y="17731"/>
                  </a:lnTo>
                  <a:lnTo>
                    <a:pt x="3127" y="18457"/>
                  </a:lnTo>
                  <a:lnTo>
                    <a:pt x="3826" y="19021"/>
                  </a:lnTo>
                  <a:lnTo>
                    <a:pt x="4608" y="19585"/>
                  </a:lnTo>
                  <a:lnTo>
                    <a:pt x="5349" y="20149"/>
                  </a:lnTo>
                  <a:lnTo>
                    <a:pt x="6213" y="20633"/>
                  </a:lnTo>
                  <a:lnTo>
                    <a:pt x="7118" y="20955"/>
                  </a:lnTo>
                  <a:lnTo>
                    <a:pt x="7982" y="21197"/>
                  </a:lnTo>
                  <a:lnTo>
                    <a:pt x="8887" y="21439"/>
                  </a:lnTo>
                  <a:lnTo>
                    <a:pt x="9833" y="21600"/>
                  </a:lnTo>
                  <a:lnTo>
                    <a:pt x="11726" y="21600"/>
                  </a:lnTo>
                  <a:lnTo>
                    <a:pt x="12672" y="21439"/>
                  </a:lnTo>
                  <a:lnTo>
                    <a:pt x="13577" y="21197"/>
                  </a:lnTo>
                  <a:lnTo>
                    <a:pt x="14441" y="20955"/>
                  </a:lnTo>
                  <a:lnTo>
                    <a:pt x="15346" y="20633"/>
                  </a:lnTo>
                  <a:lnTo>
                    <a:pt x="16169" y="20149"/>
                  </a:lnTo>
                  <a:lnTo>
                    <a:pt x="17733" y="19021"/>
                  </a:lnTo>
                  <a:lnTo>
                    <a:pt x="18432" y="18457"/>
                  </a:lnTo>
                  <a:lnTo>
                    <a:pt x="19090" y="17731"/>
                  </a:lnTo>
                  <a:lnTo>
                    <a:pt x="19666" y="16925"/>
                  </a:lnTo>
                  <a:lnTo>
                    <a:pt x="20160" y="16119"/>
                  </a:lnTo>
                  <a:lnTo>
                    <a:pt x="20613" y="15313"/>
                  </a:lnTo>
                  <a:lnTo>
                    <a:pt x="20942" y="14507"/>
                  </a:lnTo>
                  <a:lnTo>
                    <a:pt x="21230" y="13621"/>
                  </a:lnTo>
                  <a:lnTo>
                    <a:pt x="21435" y="12654"/>
                  </a:lnTo>
                  <a:lnTo>
                    <a:pt x="21518" y="11767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82" name="Rectangle 17"/>
            <p:cNvSpPr txBox="1"/>
            <p:nvPr/>
          </p:nvSpPr>
          <p:spPr>
            <a:xfrm>
              <a:off x="961318" y="44500"/>
              <a:ext cx="7746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/>
              </a:lvl1pPr>
            </a:lstStyle>
            <a:p>
              <a:r>
                <a:t>dname</a:t>
              </a:r>
            </a:p>
          </p:txBody>
        </p:sp>
        <p:sp>
          <p:nvSpPr>
            <p:cNvPr id="1048683" name="Rectangle 18"/>
            <p:cNvSpPr txBox="1"/>
            <p:nvPr/>
          </p:nvSpPr>
          <p:spPr>
            <a:xfrm>
              <a:off x="1798781" y="407627"/>
              <a:ext cx="8127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/>
              </a:lvl1pPr>
            </a:lstStyle>
            <a:p>
              <a:r>
                <a:t>budget</a:t>
              </a:r>
            </a:p>
          </p:txBody>
        </p:sp>
        <p:sp>
          <p:nvSpPr>
            <p:cNvPr id="1048684" name="Rectangle 19"/>
            <p:cNvSpPr txBox="1"/>
            <p:nvPr/>
          </p:nvSpPr>
          <p:spPr>
            <a:xfrm>
              <a:off x="168322" y="411187"/>
              <a:ext cx="4063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 u="sng"/>
              </a:lvl1pPr>
            </a:lstStyle>
            <a:p>
              <a:r>
                <a:t>did</a:t>
              </a:r>
            </a:p>
          </p:txBody>
        </p:sp>
        <p:sp>
          <p:nvSpPr>
            <p:cNvPr id="1048685" name="Rectangle 23"/>
            <p:cNvSpPr txBox="1"/>
            <p:nvPr/>
          </p:nvSpPr>
          <p:spPr>
            <a:xfrm>
              <a:off x="850150" y="1180160"/>
              <a:ext cx="14477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/>
              </a:lvl1pPr>
            </a:lstStyle>
            <a:p>
              <a:r>
                <a:t>Departments</a:t>
              </a:r>
            </a:p>
          </p:txBody>
        </p:sp>
        <p:sp>
          <p:nvSpPr>
            <p:cNvPr id="1048686" name="Line 32"/>
            <p:cNvSpPr/>
            <p:nvPr/>
          </p:nvSpPr>
          <p:spPr>
            <a:xfrm>
              <a:off x="490990" y="859754"/>
              <a:ext cx="648478" cy="242085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87" name="Line 33"/>
            <p:cNvSpPr/>
            <p:nvPr/>
          </p:nvSpPr>
          <p:spPr>
            <a:xfrm>
              <a:off x="1332158" y="505528"/>
              <a:ext cx="138960" cy="626571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88" name="Line 34"/>
            <p:cNvSpPr/>
            <p:nvPr/>
          </p:nvSpPr>
          <p:spPr>
            <a:xfrm flipH="1">
              <a:off x="1878733" y="825934"/>
              <a:ext cx="370559" cy="275905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2" animBg="1" advAuto="0"/>
      <p:bldP spid="80" grpId="3" animBg="1" advAuto="0"/>
      <p:bldP spid="81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Rectangle 4"/>
          <p:cNvSpPr txBox="1"/>
          <p:nvPr>
            <p:ph type="title"/>
          </p:nvPr>
        </p:nvSpPr>
        <p:spPr>
          <a:xfrm>
            <a:off x="457200" y="274638"/>
            <a:ext cx="5486400" cy="1143001"/>
          </a:xfrm>
          <a:prstGeom prst="rect">
            <a:avLst/>
          </a:prstGeom>
        </p:spPr>
        <p:txBody>
          <a:bodyPr lIns="44450" tIns="44450" rIns="44450" bIns="44450">
            <a:normAutofit fontScale="90000"/>
          </a:bodyPr>
          <a:lstStyle>
            <a:lvl1pPr>
              <a:defRPr sz="39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ER Model Basics (Cont.)</a:t>
            </a:r>
          </a:p>
        </p:txBody>
      </p:sp>
      <p:sp>
        <p:nvSpPr>
          <p:cNvPr id="1048690" name="Rectangle 5"/>
          <p:cNvSpPr txBox="1"/>
          <p:nvPr>
            <p:ph type="body" idx="1"/>
          </p:nvPr>
        </p:nvSpPr>
        <p:spPr>
          <a:xfrm>
            <a:off x="-228600" y="3733800"/>
            <a:ext cx="8991600" cy="3200400"/>
          </a:xfrm>
          <a:prstGeom prst="rect">
            <a:avLst/>
          </a:prstGeom>
        </p:spPr>
        <p:txBody>
          <a:bodyPr lIns="44450" tIns="44450" rIns="44450" bIns="44450"/>
          <a:p>
            <a:pPr>
              <a:buSzTx/>
              <a:buNone/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 marL="1143000" lvl="2" indent="-228600"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 Same entity set can participate in different relationship sets, or in different “roles” in the same relationship set.</a:t>
            </a:r>
          </a:p>
        </p:txBody>
      </p:sp>
      <p:sp>
        <p:nvSpPr>
          <p:cNvPr id="1048691" name="Rectangle 44"/>
          <p:cNvSpPr txBox="1"/>
          <p:nvPr/>
        </p:nvSpPr>
        <p:spPr>
          <a:xfrm>
            <a:off x="7666038" y="2590800"/>
            <a:ext cx="993775" cy="77470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t>subor-dinate </a:t>
            </a:r>
          </a:p>
        </p:txBody>
      </p:sp>
      <p:sp>
        <p:nvSpPr>
          <p:cNvPr id="1048692" name="Rectangle 45"/>
          <p:cNvSpPr txBox="1"/>
          <p:nvPr/>
        </p:nvSpPr>
        <p:spPr>
          <a:xfrm>
            <a:off x="5989637" y="2590800"/>
            <a:ext cx="898525" cy="77470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t>super-visor</a:t>
            </a:r>
          </a:p>
        </p:txBody>
      </p:sp>
      <p:grpSp>
        <p:nvGrpSpPr>
          <p:cNvPr id="83" name="Group 60"/>
          <p:cNvGrpSpPr/>
          <p:nvPr/>
        </p:nvGrpSpPr>
        <p:grpSpPr>
          <a:xfrm>
            <a:off x="6473825" y="2662238"/>
            <a:ext cx="1476377" cy="1285876"/>
            <a:chOff x="0" y="0"/>
            <a:chExt cx="1476376" cy="1285875"/>
          </a:xfrm>
        </p:grpSpPr>
        <p:sp>
          <p:nvSpPr>
            <p:cNvPr id="1048693" name="Rectangle 35"/>
            <p:cNvSpPr txBox="1"/>
            <p:nvPr/>
          </p:nvSpPr>
          <p:spPr>
            <a:xfrm>
              <a:off x="163513" y="709612"/>
              <a:ext cx="11937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Reports_To</a:t>
              </a:r>
            </a:p>
          </p:txBody>
        </p:sp>
        <p:sp>
          <p:nvSpPr>
            <p:cNvPr id="1048694" name="Freeform 40"/>
            <p:cNvSpPr/>
            <p:nvPr/>
          </p:nvSpPr>
          <p:spPr>
            <a:xfrm>
              <a:off x="0" y="414337"/>
              <a:ext cx="1476376" cy="871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41"/>
                  </a:moveTo>
                  <a:lnTo>
                    <a:pt x="10684" y="0"/>
                  </a:lnTo>
                  <a:lnTo>
                    <a:pt x="21600" y="11134"/>
                  </a:lnTo>
                  <a:lnTo>
                    <a:pt x="10684" y="21600"/>
                  </a:lnTo>
                  <a:lnTo>
                    <a:pt x="0" y="107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95" name="Line 47"/>
            <p:cNvSpPr/>
            <p:nvPr/>
          </p:nvSpPr>
          <p:spPr>
            <a:xfrm flipH="1">
              <a:off x="398462" y="19050"/>
              <a:ext cx="1" cy="55245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696" name="Line 48"/>
            <p:cNvSpPr/>
            <p:nvPr/>
          </p:nvSpPr>
          <p:spPr>
            <a:xfrm flipH="1">
              <a:off x="1065212" y="0"/>
              <a:ext cx="1" cy="6096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grpSp>
        <p:nvGrpSpPr>
          <p:cNvPr id="84" name="Group 59"/>
          <p:cNvGrpSpPr/>
          <p:nvPr/>
        </p:nvGrpSpPr>
        <p:grpSpPr>
          <a:xfrm>
            <a:off x="1295400" y="849312"/>
            <a:ext cx="6516689" cy="3187702"/>
            <a:chOff x="0" y="0"/>
            <a:chExt cx="6516688" cy="3187700"/>
          </a:xfrm>
        </p:grpSpPr>
        <p:grpSp>
          <p:nvGrpSpPr>
            <p:cNvPr id="85" name="Group 52"/>
            <p:cNvGrpSpPr/>
            <p:nvPr/>
          </p:nvGrpSpPr>
          <p:grpSpPr>
            <a:xfrm>
              <a:off x="2895600" y="1412874"/>
              <a:ext cx="1249364" cy="1774826"/>
              <a:chOff x="0" y="0"/>
              <a:chExt cx="1249363" cy="1774825"/>
            </a:xfrm>
          </p:grpSpPr>
          <p:sp>
            <p:nvSpPr>
              <p:cNvPr id="1048697" name="Freeform 9"/>
              <p:cNvSpPr/>
              <p:nvPr/>
            </p:nvSpPr>
            <p:spPr>
              <a:xfrm>
                <a:off x="42862" y="0"/>
                <a:ext cx="831851" cy="425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1" y="11767"/>
                    </a:lnTo>
                    <a:lnTo>
                      <a:pt x="165" y="12654"/>
                    </a:lnTo>
                    <a:lnTo>
                      <a:pt x="330" y="13621"/>
                    </a:lnTo>
                    <a:lnTo>
                      <a:pt x="660" y="14507"/>
                    </a:lnTo>
                    <a:lnTo>
                      <a:pt x="1031" y="15313"/>
                    </a:lnTo>
                    <a:lnTo>
                      <a:pt x="1443" y="16119"/>
                    </a:lnTo>
                    <a:lnTo>
                      <a:pt x="1937" y="16925"/>
                    </a:lnTo>
                    <a:lnTo>
                      <a:pt x="2473" y="17731"/>
                    </a:lnTo>
                    <a:lnTo>
                      <a:pt x="3174" y="18457"/>
                    </a:lnTo>
                    <a:lnTo>
                      <a:pt x="3834" y="19021"/>
                    </a:lnTo>
                    <a:lnTo>
                      <a:pt x="4576" y="19585"/>
                    </a:lnTo>
                    <a:lnTo>
                      <a:pt x="5400" y="20149"/>
                    </a:lnTo>
                    <a:lnTo>
                      <a:pt x="6224" y="20633"/>
                    </a:lnTo>
                    <a:lnTo>
                      <a:pt x="7090" y="20955"/>
                    </a:lnTo>
                    <a:lnTo>
                      <a:pt x="8904" y="21439"/>
                    </a:lnTo>
                    <a:lnTo>
                      <a:pt x="9852" y="21600"/>
                    </a:lnTo>
                    <a:lnTo>
                      <a:pt x="11707" y="21600"/>
                    </a:lnTo>
                    <a:lnTo>
                      <a:pt x="12655" y="21358"/>
                    </a:lnTo>
                    <a:lnTo>
                      <a:pt x="13603" y="21197"/>
                    </a:lnTo>
                    <a:lnTo>
                      <a:pt x="14510" y="20955"/>
                    </a:lnTo>
                    <a:lnTo>
                      <a:pt x="15334" y="20552"/>
                    </a:lnTo>
                    <a:lnTo>
                      <a:pt x="16200" y="20149"/>
                    </a:lnTo>
                    <a:lnTo>
                      <a:pt x="17024" y="19585"/>
                    </a:lnTo>
                    <a:lnTo>
                      <a:pt x="17725" y="19021"/>
                    </a:lnTo>
                    <a:lnTo>
                      <a:pt x="18426" y="18296"/>
                    </a:lnTo>
                    <a:lnTo>
                      <a:pt x="19085" y="17651"/>
                    </a:lnTo>
                    <a:lnTo>
                      <a:pt x="19663" y="16925"/>
                    </a:lnTo>
                    <a:lnTo>
                      <a:pt x="20157" y="16119"/>
                    </a:lnTo>
                    <a:lnTo>
                      <a:pt x="20611" y="15313"/>
                    </a:lnTo>
                    <a:lnTo>
                      <a:pt x="20940" y="14507"/>
                    </a:lnTo>
                    <a:lnTo>
                      <a:pt x="21229" y="13621"/>
                    </a:lnTo>
                    <a:lnTo>
                      <a:pt x="21435" y="12654"/>
                    </a:lnTo>
                    <a:lnTo>
                      <a:pt x="21600" y="11767"/>
                    </a:lnTo>
                    <a:lnTo>
                      <a:pt x="21600" y="9752"/>
                    </a:lnTo>
                    <a:lnTo>
                      <a:pt x="21435" y="8866"/>
                    </a:lnTo>
                    <a:lnTo>
                      <a:pt x="21229" y="7899"/>
                    </a:lnTo>
                    <a:lnTo>
                      <a:pt x="20940" y="7012"/>
                    </a:lnTo>
                    <a:lnTo>
                      <a:pt x="20611" y="6206"/>
                    </a:lnTo>
                    <a:lnTo>
                      <a:pt x="20157" y="5400"/>
                    </a:lnTo>
                    <a:lnTo>
                      <a:pt x="19663" y="4594"/>
                    </a:lnTo>
                    <a:lnTo>
                      <a:pt x="19085" y="3788"/>
                    </a:lnTo>
                    <a:lnTo>
                      <a:pt x="18426" y="3063"/>
                    </a:lnTo>
                    <a:lnTo>
                      <a:pt x="17024" y="1934"/>
                    </a:lnTo>
                    <a:lnTo>
                      <a:pt x="16200" y="1451"/>
                    </a:lnTo>
                    <a:lnTo>
                      <a:pt x="15334" y="967"/>
                    </a:lnTo>
                    <a:lnTo>
                      <a:pt x="14510" y="645"/>
                    </a:lnTo>
                    <a:lnTo>
                      <a:pt x="13603" y="322"/>
                    </a:lnTo>
                    <a:lnTo>
                      <a:pt x="12655" y="81"/>
                    </a:lnTo>
                    <a:lnTo>
                      <a:pt x="11707" y="0"/>
                    </a:lnTo>
                    <a:lnTo>
                      <a:pt x="9852" y="0"/>
                    </a:lnTo>
                    <a:lnTo>
                      <a:pt x="8904" y="81"/>
                    </a:lnTo>
                    <a:lnTo>
                      <a:pt x="7997" y="322"/>
                    </a:lnTo>
                    <a:lnTo>
                      <a:pt x="7090" y="645"/>
                    </a:lnTo>
                    <a:lnTo>
                      <a:pt x="6224" y="967"/>
                    </a:lnTo>
                    <a:lnTo>
                      <a:pt x="5359" y="1451"/>
                    </a:lnTo>
                    <a:lnTo>
                      <a:pt x="4576" y="1934"/>
                    </a:lnTo>
                    <a:lnTo>
                      <a:pt x="3834" y="2499"/>
                    </a:lnTo>
                    <a:lnTo>
                      <a:pt x="3174" y="3063"/>
                    </a:lnTo>
                    <a:lnTo>
                      <a:pt x="2473" y="3788"/>
                    </a:lnTo>
                    <a:lnTo>
                      <a:pt x="1402" y="5400"/>
                    </a:lnTo>
                    <a:lnTo>
                      <a:pt x="660" y="7012"/>
                    </a:lnTo>
                    <a:lnTo>
                      <a:pt x="330" y="7899"/>
                    </a:lnTo>
                    <a:lnTo>
                      <a:pt x="165" y="8946"/>
                    </a:lnTo>
                    <a:lnTo>
                      <a:pt x="41" y="9752"/>
                    </a:lnTo>
                    <a:lnTo>
                      <a:pt x="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698" name="Freeform 12"/>
              <p:cNvSpPr/>
              <p:nvPr/>
            </p:nvSpPr>
            <p:spPr>
              <a:xfrm>
                <a:off x="0" y="1074737"/>
                <a:ext cx="1249363" cy="700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24"/>
                    </a:moveTo>
                    <a:lnTo>
                      <a:pt x="10649" y="0"/>
                    </a:lnTo>
                    <a:lnTo>
                      <a:pt x="21600" y="11216"/>
                    </a:lnTo>
                    <a:lnTo>
                      <a:pt x="10649" y="21600"/>
                    </a:lnTo>
                    <a:lnTo>
                      <a:pt x="0" y="10824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699" name="Rectangle 20"/>
              <p:cNvSpPr txBox="1"/>
              <p:nvPr/>
            </p:nvSpPr>
            <p:spPr>
              <a:xfrm>
                <a:off x="163512" y="66674"/>
                <a:ext cx="5841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since</a:t>
                </a:r>
              </a:p>
            </p:txBody>
          </p:sp>
          <p:sp>
            <p:nvSpPr>
              <p:cNvPr id="1048700" name="Rectangle 22"/>
              <p:cNvSpPr txBox="1"/>
              <p:nvPr/>
            </p:nvSpPr>
            <p:spPr>
              <a:xfrm>
                <a:off x="90488" y="1281112"/>
                <a:ext cx="9524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Works_In</a:t>
                </a:r>
              </a:p>
            </p:txBody>
          </p:sp>
          <p:sp>
            <p:nvSpPr>
              <p:cNvPr id="1048701" name="Line 31"/>
              <p:cNvSpPr/>
              <p:nvPr/>
            </p:nvSpPr>
            <p:spPr>
              <a:xfrm>
                <a:off x="419100" y="442912"/>
                <a:ext cx="185737" cy="619125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</p:grpSp>
        <p:sp>
          <p:nvSpPr>
            <p:cNvPr id="1048702" name="Freeform 7"/>
            <p:cNvSpPr/>
            <p:nvPr/>
          </p:nvSpPr>
          <p:spPr>
            <a:xfrm>
              <a:off x="0" y="1954212"/>
              <a:ext cx="831850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19"/>
                  </a:moveTo>
                  <a:lnTo>
                    <a:pt x="21518" y="9752"/>
                  </a:lnTo>
                  <a:lnTo>
                    <a:pt x="21394" y="8866"/>
                  </a:lnTo>
                  <a:lnTo>
                    <a:pt x="21229" y="7899"/>
                  </a:lnTo>
                  <a:lnTo>
                    <a:pt x="20899" y="7012"/>
                  </a:lnTo>
                  <a:lnTo>
                    <a:pt x="20611" y="6206"/>
                  </a:lnTo>
                  <a:lnTo>
                    <a:pt x="20157" y="5239"/>
                  </a:lnTo>
                  <a:lnTo>
                    <a:pt x="19621" y="4594"/>
                  </a:lnTo>
                  <a:lnTo>
                    <a:pt x="19085" y="3788"/>
                  </a:lnTo>
                  <a:lnTo>
                    <a:pt x="18385" y="3063"/>
                  </a:lnTo>
                  <a:lnTo>
                    <a:pt x="17725" y="2499"/>
                  </a:lnTo>
                  <a:lnTo>
                    <a:pt x="16983" y="1934"/>
                  </a:lnTo>
                  <a:lnTo>
                    <a:pt x="16159" y="1370"/>
                  </a:lnTo>
                  <a:lnTo>
                    <a:pt x="15334" y="967"/>
                  </a:lnTo>
                  <a:lnTo>
                    <a:pt x="14469" y="645"/>
                  </a:lnTo>
                  <a:lnTo>
                    <a:pt x="13562" y="322"/>
                  </a:lnTo>
                  <a:lnTo>
                    <a:pt x="12655" y="81"/>
                  </a:lnTo>
                  <a:lnTo>
                    <a:pt x="11707" y="0"/>
                  </a:lnTo>
                  <a:lnTo>
                    <a:pt x="9852" y="0"/>
                  </a:lnTo>
                  <a:lnTo>
                    <a:pt x="8904" y="81"/>
                  </a:lnTo>
                  <a:lnTo>
                    <a:pt x="7997" y="322"/>
                  </a:lnTo>
                  <a:lnTo>
                    <a:pt x="7049" y="645"/>
                  </a:lnTo>
                  <a:lnTo>
                    <a:pt x="6224" y="967"/>
                  </a:lnTo>
                  <a:lnTo>
                    <a:pt x="5359" y="1370"/>
                  </a:lnTo>
                  <a:lnTo>
                    <a:pt x="4576" y="1934"/>
                  </a:lnTo>
                  <a:lnTo>
                    <a:pt x="3834" y="2499"/>
                  </a:lnTo>
                  <a:lnTo>
                    <a:pt x="3133" y="3063"/>
                  </a:lnTo>
                  <a:lnTo>
                    <a:pt x="2473" y="3788"/>
                  </a:lnTo>
                  <a:lnTo>
                    <a:pt x="1896" y="4594"/>
                  </a:lnTo>
                  <a:lnTo>
                    <a:pt x="1402" y="5239"/>
                  </a:lnTo>
                  <a:lnTo>
                    <a:pt x="948" y="6206"/>
                  </a:lnTo>
                  <a:lnTo>
                    <a:pt x="618" y="7012"/>
                  </a:lnTo>
                  <a:lnTo>
                    <a:pt x="330" y="7899"/>
                  </a:lnTo>
                  <a:lnTo>
                    <a:pt x="124" y="8866"/>
                  </a:lnTo>
                  <a:lnTo>
                    <a:pt x="41" y="9752"/>
                  </a:lnTo>
                  <a:lnTo>
                    <a:pt x="0" y="10719"/>
                  </a:lnTo>
                  <a:lnTo>
                    <a:pt x="41" y="11606"/>
                  </a:lnTo>
                  <a:lnTo>
                    <a:pt x="124" y="12654"/>
                  </a:lnTo>
                  <a:lnTo>
                    <a:pt x="330" y="13460"/>
                  </a:lnTo>
                  <a:lnTo>
                    <a:pt x="618" y="14427"/>
                  </a:lnTo>
                  <a:lnTo>
                    <a:pt x="948" y="15313"/>
                  </a:lnTo>
                  <a:lnTo>
                    <a:pt x="1402" y="16119"/>
                  </a:lnTo>
                  <a:lnTo>
                    <a:pt x="1896" y="16925"/>
                  </a:lnTo>
                  <a:lnTo>
                    <a:pt x="2473" y="17651"/>
                  </a:lnTo>
                  <a:lnTo>
                    <a:pt x="3133" y="18296"/>
                  </a:lnTo>
                  <a:lnTo>
                    <a:pt x="3834" y="19021"/>
                  </a:lnTo>
                  <a:lnTo>
                    <a:pt x="4576" y="19585"/>
                  </a:lnTo>
                  <a:lnTo>
                    <a:pt x="5359" y="20069"/>
                  </a:lnTo>
                  <a:lnTo>
                    <a:pt x="6224" y="20552"/>
                  </a:lnTo>
                  <a:lnTo>
                    <a:pt x="7049" y="20875"/>
                  </a:lnTo>
                  <a:lnTo>
                    <a:pt x="7997" y="21197"/>
                  </a:lnTo>
                  <a:lnTo>
                    <a:pt x="8904" y="21358"/>
                  </a:lnTo>
                  <a:lnTo>
                    <a:pt x="9852" y="21600"/>
                  </a:lnTo>
                  <a:lnTo>
                    <a:pt x="11707" y="21600"/>
                  </a:lnTo>
                  <a:lnTo>
                    <a:pt x="12655" y="21358"/>
                  </a:lnTo>
                  <a:lnTo>
                    <a:pt x="13562" y="21197"/>
                  </a:lnTo>
                  <a:lnTo>
                    <a:pt x="14469" y="20875"/>
                  </a:lnTo>
                  <a:lnTo>
                    <a:pt x="15334" y="20552"/>
                  </a:lnTo>
                  <a:lnTo>
                    <a:pt x="16983" y="19585"/>
                  </a:lnTo>
                  <a:lnTo>
                    <a:pt x="17725" y="19021"/>
                  </a:lnTo>
                  <a:lnTo>
                    <a:pt x="18385" y="18296"/>
                  </a:lnTo>
                  <a:lnTo>
                    <a:pt x="19085" y="17651"/>
                  </a:lnTo>
                  <a:lnTo>
                    <a:pt x="19621" y="16925"/>
                  </a:lnTo>
                  <a:lnTo>
                    <a:pt x="20157" y="16119"/>
                  </a:lnTo>
                  <a:lnTo>
                    <a:pt x="20611" y="15313"/>
                  </a:lnTo>
                  <a:lnTo>
                    <a:pt x="20899" y="14427"/>
                  </a:lnTo>
                  <a:lnTo>
                    <a:pt x="21229" y="13460"/>
                  </a:lnTo>
                  <a:lnTo>
                    <a:pt x="21394" y="12654"/>
                  </a:lnTo>
                  <a:lnTo>
                    <a:pt x="21518" y="11606"/>
                  </a:lnTo>
                  <a:lnTo>
                    <a:pt x="21600" y="107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03" name="Freeform 13"/>
            <p:cNvSpPr/>
            <p:nvPr/>
          </p:nvSpPr>
          <p:spPr>
            <a:xfrm>
              <a:off x="749300" y="2640012"/>
              <a:ext cx="1349375" cy="4397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04" name="Freeform 8"/>
            <p:cNvSpPr/>
            <p:nvPr/>
          </p:nvSpPr>
          <p:spPr>
            <a:xfrm>
              <a:off x="1531937" y="1954212"/>
              <a:ext cx="831851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1" y="11606"/>
                  </a:lnTo>
                  <a:lnTo>
                    <a:pt x="165" y="12654"/>
                  </a:lnTo>
                  <a:lnTo>
                    <a:pt x="330" y="13460"/>
                  </a:lnTo>
                  <a:lnTo>
                    <a:pt x="660" y="14427"/>
                  </a:lnTo>
                  <a:lnTo>
                    <a:pt x="1031" y="15313"/>
                  </a:lnTo>
                  <a:lnTo>
                    <a:pt x="1402" y="16119"/>
                  </a:lnTo>
                  <a:lnTo>
                    <a:pt x="1937" y="16925"/>
                  </a:lnTo>
                  <a:lnTo>
                    <a:pt x="2515" y="17651"/>
                  </a:lnTo>
                  <a:lnTo>
                    <a:pt x="3174" y="18296"/>
                  </a:lnTo>
                  <a:lnTo>
                    <a:pt x="3834" y="19021"/>
                  </a:lnTo>
                  <a:lnTo>
                    <a:pt x="4576" y="19585"/>
                  </a:lnTo>
                  <a:lnTo>
                    <a:pt x="6224" y="20552"/>
                  </a:lnTo>
                  <a:lnTo>
                    <a:pt x="7090" y="20875"/>
                  </a:lnTo>
                  <a:lnTo>
                    <a:pt x="7997" y="21197"/>
                  </a:lnTo>
                  <a:lnTo>
                    <a:pt x="8904" y="21358"/>
                  </a:lnTo>
                  <a:lnTo>
                    <a:pt x="9852" y="21600"/>
                  </a:lnTo>
                  <a:lnTo>
                    <a:pt x="11707" y="21600"/>
                  </a:lnTo>
                  <a:lnTo>
                    <a:pt x="12655" y="21358"/>
                  </a:lnTo>
                  <a:lnTo>
                    <a:pt x="13603" y="21197"/>
                  </a:lnTo>
                  <a:lnTo>
                    <a:pt x="14510" y="20875"/>
                  </a:lnTo>
                  <a:lnTo>
                    <a:pt x="15334" y="20552"/>
                  </a:lnTo>
                  <a:lnTo>
                    <a:pt x="16200" y="20069"/>
                  </a:lnTo>
                  <a:lnTo>
                    <a:pt x="16983" y="19585"/>
                  </a:lnTo>
                  <a:lnTo>
                    <a:pt x="17725" y="19021"/>
                  </a:lnTo>
                  <a:lnTo>
                    <a:pt x="18426" y="18296"/>
                  </a:lnTo>
                  <a:lnTo>
                    <a:pt x="19085" y="17651"/>
                  </a:lnTo>
                  <a:lnTo>
                    <a:pt x="19663" y="16925"/>
                  </a:lnTo>
                  <a:lnTo>
                    <a:pt x="20157" y="16119"/>
                  </a:lnTo>
                  <a:lnTo>
                    <a:pt x="20611" y="15313"/>
                  </a:lnTo>
                  <a:lnTo>
                    <a:pt x="20940" y="14427"/>
                  </a:lnTo>
                  <a:lnTo>
                    <a:pt x="21229" y="13460"/>
                  </a:lnTo>
                  <a:lnTo>
                    <a:pt x="21435" y="12654"/>
                  </a:lnTo>
                  <a:lnTo>
                    <a:pt x="21518" y="11606"/>
                  </a:lnTo>
                  <a:lnTo>
                    <a:pt x="21600" y="10719"/>
                  </a:lnTo>
                  <a:lnTo>
                    <a:pt x="21518" y="9752"/>
                  </a:lnTo>
                  <a:lnTo>
                    <a:pt x="21435" y="8866"/>
                  </a:lnTo>
                  <a:lnTo>
                    <a:pt x="21229" y="7899"/>
                  </a:lnTo>
                  <a:lnTo>
                    <a:pt x="20940" y="7012"/>
                  </a:lnTo>
                  <a:lnTo>
                    <a:pt x="20611" y="6206"/>
                  </a:lnTo>
                  <a:lnTo>
                    <a:pt x="20157" y="5239"/>
                  </a:lnTo>
                  <a:lnTo>
                    <a:pt x="19663" y="4433"/>
                  </a:lnTo>
                  <a:lnTo>
                    <a:pt x="19085" y="3788"/>
                  </a:lnTo>
                  <a:lnTo>
                    <a:pt x="18426" y="3063"/>
                  </a:lnTo>
                  <a:lnTo>
                    <a:pt x="17725" y="2499"/>
                  </a:lnTo>
                  <a:lnTo>
                    <a:pt x="16983" y="1773"/>
                  </a:lnTo>
                  <a:lnTo>
                    <a:pt x="16200" y="1370"/>
                  </a:lnTo>
                  <a:lnTo>
                    <a:pt x="15334" y="967"/>
                  </a:lnTo>
                  <a:lnTo>
                    <a:pt x="14510" y="564"/>
                  </a:lnTo>
                  <a:lnTo>
                    <a:pt x="13562" y="322"/>
                  </a:lnTo>
                  <a:lnTo>
                    <a:pt x="12655" y="81"/>
                  </a:lnTo>
                  <a:lnTo>
                    <a:pt x="11707" y="0"/>
                  </a:lnTo>
                  <a:lnTo>
                    <a:pt x="9852" y="0"/>
                  </a:lnTo>
                  <a:lnTo>
                    <a:pt x="8904" y="81"/>
                  </a:lnTo>
                  <a:lnTo>
                    <a:pt x="7997" y="322"/>
                  </a:lnTo>
                  <a:lnTo>
                    <a:pt x="7090" y="645"/>
                  </a:lnTo>
                  <a:lnTo>
                    <a:pt x="6224" y="967"/>
                  </a:lnTo>
                  <a:lnTo>
                    <a:pt x="5400" y="1370"/>
                  </a:lnTo>
                  <a:lnTo>
                    <a:pt x="4576" y="1934"/>
                  </a:lnTo>
                  <a:lnTo>
                    <a:pt x="3834" y="2499"/>
                  </a:lnTo>
                  <a:lnTo>
                    <a:pt x="3174" y="3063"/>
                  </a:lnTo>
                  <a:lnTo>
                    <a:pt x="2515" y="3788"/>
                  </a:lnTo>
                  <a:lnTo>
                    <a:pt x="1937" y="4594"/>
                  </a:lnTo>
                  <a:lnTo>
                    <a:pt x="1402" y="5400"/>
                  </a:lnTo>
                  <a:lnTo>
                    <a:pt x="660" y="7012"/>
                  </a:lnTo>
                  <a:lnTo>
                    <a:pt x="330" y="7899"/>
                  </a:lnTo>
                  <a:lnTo>
                    <a:pt x="165" y="8866"/>
                  </a:lnTo>
                  <a:lnTo>
                    <a:pt x="41" y="9752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05" name="Freeform 15"/>
            <p:cNvSpPr/>
            <p:nvPr/>
          </p:nvSpPr>
          <p:spPr>
            <a:xfrm>
              <a:off x="749300" y="1641474"/>
              <a:ext cx="833438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518" y="9752"/>
                  </a:lnTo>
                  <a:lnTo>
                    <a:pt x="21435" y="8866"/>
                  </a:lnTo>
                  <a:lnTo>
                    <a:pt x="21230" y="7899"/>
                  </a:lnTo>
                  <a:lnTo>
                    <a:pt x="20942" y="7093"/>
                  </a:lnTo>
                  <a:lnTo>
                    <a:pt x="20613" y="6206"/>
                  </a:lnTo>
                  <a:lnTo>
                    <a:pt x="20160" y="5400"/>
                  </a:lnTo>
                  <a:lnTo>
                    <a:pt x="19666" y="4594"/>
                  </a:lnTo>
                  <a:lnTo>
                    <a:pt x="19090" y="3788"/>
                  </a:lnTo>
                  <a:lnTo>
                    <a:pt x="18432" y="3063"/>
                  </a:lnTo>
                  <a:lnTo>
                    <a:pt x="17733" y="2499"/>
                  </a:lnTo>
                  <a:lnTo>
                    <a:pt x="16951" y="1934"/>
                  </a:lnTo>
                  <a:lnTo>
                    <a:pt x="16169" y="1451"/>
                  </a:lnTo>
                  <a:lnTo>
                    <a:pt x="15346" y="967"/>
                  </a:lnTo>
                  <a:lnTo>
                    <a:pt x="14441" y="645"/>
                  </a:lnTo>
                  <a:lnTo>
                    <a:pt x="13577" y="322"/>
                  </a:lnTo>
                  <a:lnTo>
                    <a:pt x="12672" y="81"/>
                  </a:lnTo>
                  <a:lnTo>
                    <a:pt x="11726" y="0"/>
                  </a:lnTo>
                  <a:lnTo>
                    <a:pt x="9833" y="0"/>
                  </a:lnTo>
                  <a:lnTo>
                    <a:pt x="8887" y="81"/>
                  </a:lnTo>
                  <a:lnTo>
                    <a:pt x="7982" y="322"/>
                  </a:lnTo>
                  <a:lnTo>
                    <a:pt x="7118" y="645"/>
                  </a:lnTo>
                  <a:lnTo>
                    <a:pt x="6213" y="967"/>
                  </a:lnTo>
                  <a:lnTo>
                    <a:pt x="5349" y="1451"/>
                  </a:lnTo>
                  <a:lnTo>
                    <a:pt x="4608" y="1934"/>
                  </a:lnTo>
                  <a:lnTo>
                    <a:pt x="3826" y="2499"/>
                  </a:lnTo>
                  <a:lnTo>
                    <a:pt x="3127" y="3063"/>
                  </a:lnTo>
                  <a:lnTo>
                    <a:pt x="2469" y="3788"/>
                  </a:lnTo>
                  <a:lnTo>
                    <a:pt x="1893" y="4594"/>
                  </a:lnTo>
                  <a:lnTo>
                    <a:pt x="1399" y="5400"/>
                  </a:lnTo>
                  <a:lnTo>
                    <a:pt x="946" y="6206"/>
                  </a:lnTo>
                  <a:lnTo>
                    <a:pt x="617" y="7093"/>
                  </a:lnTo>
                  <a:lnTo>
                    <a:pt x="329" y="7899"/>
                  </a:lnTo>
                  <a:lnTo>
                    <a:pt x="123" y="8866"/>
                  </a:lnTo>
                  <a:lnTo>
                    <a:pt x="41" y="9752"/>
                  </a:lnTo>
                  <a:lnTo>
                    <a:pt x="0" y="10800"/>
                  </a:lnTo>
                  <a:lnTo>
                    <a:pt x="41" y="11767"/>
                  </a:lnTo>
                  <a:lnTo>
                    <a:pt x="123" y="12654"/>
                  </a:lnTo>
                  <a:lnTo>
                    <a:pt x="329" y="13621"/>
                  </a:lnTo>
                  <a:lnTo>
                    <a:pt x="617" y="14507"/>
                  </a:lnTo>
                  <a:lnTo>
                    <a:pt x="946" y="15313"/>
                  </a:lnTo>
                  <a:lnTo>
                    <a:pt x="1399" y="16119"/>
                  </a:lnTo>
                  <a:lnTo>
                    <a:pt x="1893" y="16925"/>
                  </a:lnTo>
                  <a:lnTo>
                    <a:pt x="2469" y="17731"/>
                  </a:lnTo>
                  <a:lnTo>
                    <a:pt x="3127" y="18457"/>
                  </a:lnTo>
                  <a:lnTo>
                    <a:pt x="3826" y="19021"/>
                  </a:lnTo>
                  <a:lnTo>
                    <a:pt x="4608" y="19585"/>
                  </a:lnTo>
                  <a:lnTo>
                    <a:pt x="5349" y="20149"/>
                  </a:lnTo>
                  <a:lnTo>
                    <a:pt x="6213" y="20633"/>
                  </a:lnTo>
                  <a:lnTo>
                    <a:pt x="7118" y="20955"/>
                  </a:lnTo>
                  <a:lnTo>
                    <a:pt x="7982" y="21197"/>
                  </a:lnTo>
                  <a:lnTo>
                    <a:pt x="8887" y="21439"/>
                  </a:lnTo>
                  <a:lnTo>
                    <a:pt x="9833" y="21600"/>
                  </a:lnTo>
                  <a:lnTo>
                    <a:pt x="11726" y="21600"/>
                  </a:lnTo>
                  <a:lnTo>
                    <a:pt x="12672" y="21439"/>
                  </a:lnTo>
                  <a:lnTo>
                    <a:pt x="13577" y="21197"/>
                  </a:lnTo>
                  <a:lnTo>
                    <a:pt x="14441" y="20955"/>
                  </a:lnTo>
                  <a:lnTo>
                    <a:pt x="15346" y="20633"/>
                  </a:lnTo>
                  <a:lnTo>
                    <a:pt x="16169" y="20149"/>
                  </a:lnTo>
                  <a:lnTo>
                    <a:pt x="17733" y="19021"/>
                  </a:lnTo>
                  <a:lnTo>
                    <a:pt x="18432" y="18457"/>
                  </a:lnTo>
                  <a:lnTo>
                    <a:pt x="19090" y="17731"/>
                  </a:lnTo>
                  <a:lnTo>
                    <a:pt x="19666" y="16925"/>
                  </a:lnTo>
                  <a:lnTo>
                    <a:pt x="20160" y="16119"/>
                  </a:lnTo>
                  <a:lnTo>
                    <a:pt x="20613" y="15313"/>
                  </a:lnTo>
                  <a:lnTo>
                    <a:pt x="20942" y="14507"/>
                  </a:lnTo>
                  <a:lnTo>
                    <a:pt x="21230" y="13621"/>
                  </a:lnTo>
                  <a:lnTo>
                    <a:pt x="21435" y="12654"/>
                  </a:lnTo>
                  <a:lnTo>
                    <a:pt x="21518" y="11767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06" name="Rectangle 17"/>
            <p:cNvSpPr txBox="1"/>
            <p:nvPr/>
          </p:nvSpPr>
          <p:spPr>
            <a:xfrm>
              <a:off x="830262" y="1681162"/>
              <a:ext cx="7111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dname</a:t>
              </a:r>
            </a:p>
          </p:txBody>
        </p:sp>
        <p:sp>
          <p:nvSpPr>
            <p:cNvPr id="1048707" name="Rectangle 18"/>
            <p:cNvSpPr txBox="1"/>
            <p:nvPr/>
          </p:nvSpPr>
          <p:spPr>
            <a:xfrm>
              <a:off x="1547812" y="2005012"/>
              <a:ext cx="7365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budget</a:t>
              </a:r>
            </a:p>
          </p:txBody>
        </p:sp>
        <p:sp>
          <p:nvSpPr>
            <p:cNvPr id="1048708" name="Rectangle 19"/>
            <p:cNvSpPr txBox="1"/>
            <p:nvPr/>
          </p:nvSpPr>
          <p:spPr>
            <a:xfrm>
              <a:off x="150813" y="2008187"/>
              <a:ext cx="368301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 u="sng"/>
              </a:lvl1pPr>
            </a:lstStyle>
            <a:p>
              <a:r>
                <a:t>did</a:t>
              </a:r>
            </a:p>
          </p:txBody>
        </p:sp>
        <p:sp>
          <p:nvSpPr>
            <p:cNvPr id="1048709" name="Rectangle 23"/>
            <p:cNvSpPr txBox="1"/>
            <p:nvPr/>
          </p:nvSpPr>
          <p:spPr>
            <a:xfrm>
              <a:off x="735012" y="2693987"/>
              <a:ext cx="1295400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Departments</a:t>
              </a:r>
            </a:p>
          </p:txBody>
        </p:sp>
        <p:sp>
          <p:nvSpPr>
            <p:cNvPr id="1048710" name="Line 32"/>
            <p:cNvSpPr/>
            <p:nvPr/>
          </p:nvSpPr>
          <p:spPr>
            <a:xfrm>
              <a:off x="420687" y="2408237"/>
              <a:ext cx="555626" cy="2159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11" name="Line 33"/>
            <p:cNvSpPr/>
            <p:nvPr/>
          </p:nvSpPr>
          <p:spPr>
            <a:xfrm>
              <a:off x="1141412" y="2092324"/>
              <a:ext cx="119063" cy="5588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12" name="Line 34"/>
            <p:cNvSpPr/>
            <p:nvPr/>
          </p:nvSpPr>
          <p:spPr>
            <a:xfrm flipH="1">
              <a:off x="1609724" y="2378074"/>
              <a:ext cx="317501" cy="246063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13" name="Freeform 36"/>
            <p:cNvSpPr/>
            <p:nvPr/>
          </p:nvSpPr>
          <p:spPr>
            <a:xfrm>
              <a:off x="5338762" y="0"/>
              <a:ext cx="592138" cy="52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68"/>
                  </a:moveTo>
                  <a:lnTo>
                    <a:pt x="21484" y="9730"/>
                  </a:lnTo>
                  <a:lnTo>
                    <a:pt x="21368" y="8951"/>
                  </a:lnTo>
                  <a:lnTo>
                    <a:pt x="21195" y="7914"/>
                  </a:lnTo>
                  <a:lnTo>
                    <a:pt x="20905" y="7005"/>
                  </a:lnTo>
                  <a:lnTo>
                    <a:pt x="20558" y="6162"/>
                  </a:lnTo>
                  <a:lnTo>
                    <a:pt x="20152" y="5384"/>
                  </a:lnTo>
                  <a:lnTo>
                    <a:pt x="19631" y="4541"/>
                  </a:lnTo>
                  <a:lnTo>
                    <a:pt x="19052" y="3827"/>
                  </a:lnTo>
                  <a:lnTo>
                    <a:pt x="18415" y="3178"/>
                  </a:lnTo>
                  <a:lnTo>
                    <a:pt x="17662" y="2530"/>
                  </a:lnTo>
                  <a:lnTo>
                    <a:pt x="16967" y="1881"/>
                  </a:lnTo>
                  <a:lnTo>
                    <a:pt x="16157" y="1362"/>
                  </a:lnTo>
                  <a:lnTo>
                    <a:pt x="15346" y="973"/>
                  </a:lnTo>
                  <a:lnTo>
                    <a:pt x="14477" y="584"/>
                  </a:lnTo>
                  <a:lnTo>
                    <a:pt x="13551" y="324"/>
                  </a:lnTo>
                  <a:lnTo>
                    <a:pt x="12682" y="130"/>
                  </a:lnTo>
                  <a:lnTo>
                    <a:pt x="11698" y="0"/>
                  </a:lnTo>
                  <a:lnTo>
                    <a:pt x="9845" y="0"/>
                  </a:lnTo>
                  <a:lnTo>
                    <a:pt x="8860" y="130"/>
                  </a:lnTo>
                  <a:lnTo>
                    <a:pt x="7991" y="324"/>
                  </a:lnTo>
                  <a:lnTo>
                    <a:pt x="7065" y="584"/>
                  </a:lnTo>
                  <a:lnTo>
                    <a:pt x="6254" y="973"/>
                  </a:lnTo>
                  <a:lnTo>
                    <a:pt x="5386" y="1362"/>
                  </a:lnTo>
                  <a:lnTo>
                    <a:pt x="4633" y="1881"/>
                  </a:lnTo>
                  <a:lnTo>
                    <a:pt x="3880" y="2530"/>
                  </a:lnTo>
                  <a:lnTo>
                    <a:pt x="2490" y="3827"/>
                  </a:lnTo>
                  <a:lnTo>
                    <a:pt x="1911" y="4541"/>
                  </a:lnTo>
                  <a:lnTo>
                    <a:pt x="1390" y="5384"/>
                  </a:lnTo>
                  <a:lnTo>
                    <a:pt x="984" y="6162"/>
                  </a:lnTo>
                  <a:lnTo>
                    <a:pt x="637" y="7005"/>
                  </a:lnTo>
                  <a:lnTo>
                    <a:pt x="347" y="7914"/>
                  </a:lnTo>
                  <a:lnTo>
                    <a:pt x="174" y="8951"/>
                  </a:lnTo>
                  <a:lnTo>
                    <a:pt x="58" y="9730"/>
                  </a:lnTo>
                  <a:lnTo>
                    <a:pt x="0" y="10768"/>
                  </a:lnTo>
                  <a:lnTo>
                    <a:pt x="58" y="11676"/>
                  </a:lnTo>
                  <a:lnTo>
                    <a:pt x="174" y="12714"/>
                  </a:lnTo>
                  <a:lnTo>
                    <a:pt x="347" y="13492"/>
                  </a:lnTo>
                  <a:lnTo>
                    <a:pt x="637" y="14400"/>
                  </a:lnTo>
                  <a:lnTo>
                    <a:pt x="984" y="15243"/>
                  </a:lnTo>
                  <a:lnTo>
                    <a:pt x="1390" y="16151"/>
                  </a:lnTo>
                  <a:lnTo>
                    <a:pt x="1911" y="16995"/>
                  </a:lnTo>
                  <a:lnTo>
                    <a:pt x="2490" y="17708"/>
                  </a:lnTo>
                  <a:lnTo>
                    <a:pt x="3185" y="18357"/>
                  </a:lnTo>
                  <a:lnTo>
                    <a:pt x="3880" y="19070"/>
                  </a:lnTo>
                  <a:lnTo>
                    <a:pt x="4633" y="19654"/>
                  </a:lnTo>
                  <a:lnTo>
                    <a:pt x="5386" y="20108"/>
                  </a:lnTo>
                  <a:lnTo>
                    <a:pt x="6254" y="20562"/>
                  </a:lnTo>
                  <a:lnTo>
                    <a:pt x="7065" y="20951"/>
                  </a:lnTo>
                  <a:lnTo>
                    <a:pt x="7991" y="21211"/>
                  </a:lnTo>
                  <a:lnTo>
                    <a:pt x="8860" y="21405"/>
                  </a:lnTo>
                  <a:lnTo>
                    <a:pt x="9845" y="21470"/>
                  </a:lnTo>
                  <a:lnTo>
                    <a:pt x="10771" y="21600"/>
                  </a:lnTo>
                  <a:lnTo>
                    <a:pt x="11698" y="21470"/>
                  </a:lnTo>
                  <a:lnTo>
                    <a:pt x="12682" y="21405"/>
                  </a:lnTo>
                  <a:lnTo>
                    <a:pt x="13551" y="21211"/>
                  </a:lnTo>
                  <a:lnTo>
                    <a:pt x="14477" y="20951"/>
                  </a:lnTo>
                  <a:lnTo>
                    <a:pt x="15346" y="20562"/>
                  </a:lnTo>
                  <a:lnTo>
                    <a:pt x="16967" y="19654"/>
                  </a:lnTo>
                  <a:lnTo>
                    <a:pt x="17662" y="19070"/>
                  </a:lnTo>
                  <a:lnTo>
                    <a:pt x="18415" y="18357"/>
                  </a:lnTo>
                  <a:lnTo>
                    <a:pt x="19052" y="17708"/>
                  </a:lnTo>
                  <a:lnTo>
                    <a:pt x="19631" y="16995"/>
                  </a:lnTo>
                  <a:lnTo>
                    <a:pt x="20152" y="16151"/>
                  </a:lnTo>
                  <a:lnTo>
                    <a:pt x="20558" y="15243"/>
                  </a:lnTo>
                  <a:lnTo>
                    <a:pt x="20905" y="14400"/>
                  </a:lnTo>
                  <a:lnTo>
                    <a:pt x="21195" y="13492"/>
                  </a:lnTo>
                  <a:lnTo>
                    <a:pt x="21368" y="12714"/>
                  </a:lnTo>
                  <a:lnTo>
                    <a:pt x="21484" y="11676"/>
                  </a:lnTo>
                  <a:lnTo>
                    <a:pt x="21600" y="1076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14" name="Freeform 37"/>
            <p:cNvSpPr/>
            <p:nvPr/>
          </p:nvSpPr>
          <p:spPr>
            <a:xfrm>
              <a:off x="4806950" y="390524"/>
              <a:ext cx="592138" cy="52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68"/>
                  </a:moveTo>
                  <a:lnTo>
                    <a:pt x="21484" y="9730"/>
                  </a:lnTo>
                  <a:lnTo>
                    <a:pt x="21368" y="8822"/>
                  </a:lnTo>
                  <a:lnTo>
                    <a:pt x="21195" y="7914"/>
                  </a:lnTo>
                  <a:lnTo>
                    <a:pt x="20905" y="7005"/>
                  </a:lnTo>
                  <a:lnTo>
                    <a:pt x="20558" y="6097"/>
                  </a:lnTo>
                  <a:lnTo>
                    <a:pt x="20152" y="5384"/>
                  </a:lnTo>
                  <a:lnTo>
                    <a:pt x="19631" y="4541"/>
                  </a:lnTo>
                  <a:lnTo>
                    <a:pt x="18994" y="3827"/>
                  </a:lnTo>
                  <a:lnTo>
                    <a:pt x="18357" y="3049"/>
                  </a:lnTo>
                  <a:lnTo>
                    <a:pt x="17662" y="2465"/>
                  </a:lnTo>
                  <a:lnTo>
                    <a:pt x="16909" y="1881"/>
                  </a:lnTo>
                  <a:lnTo>
                    <a:pt x="16157" y="1362"/>
                  </a:lnTo>
                  <a:lnTo>
                    <a:pt x="15346" y="908"/>
                  </a:lnTo>
                  <a:lnTo>
                    <a:pt x="13609" y="259"/>
                  </a:lnTo>
                  <a:lnTo>
                    <a:pt x="12682" y="65"/>
                  </a:lnTo>
                  <a:lnTo>
                    <a:pt x="11698" y="0"/>
                  </a:lnTo>
                  <a:lnTo>
                    <a:pt x="9845" y="0"/>
                  </a:lnTo>
                  <a:lnTo>
                    <a:pt x="8860" y="65"/>
                  </a:lnTo>
                  <a:lnTo>
                    <a:pt x="7991" y="259"/>
                  </a:lnTo>
                  <a:lnTo>
                    <a:pt x="7065" y="584"/>
                  </a:lnTo>
                  <a:lnTo>
                    <a:pt x="6196" y="908"/>
                  </a:lnTo>
                  <a:lnTo>
                    <a:pt x="5386" y="1362"/>
                  </a:lnTo>
                  <a:lnTo>
                    <a:pt x="4633" y="1881"/>
                  </a:lnTo>
                  <a:lnTo>
                    <a:pt x="3880" y="2465"/>
                  </a:lnTo>
                  <a:lnTo>
                    <a:pt x="3185" y="3049"/>
                  </a:lnTo>
                  <a:lnTo>
                    <a:pt x="2490" y="3827"/>
                  </a:lnTo>
                  <a:lnTo>
                    <a:pt x="1911" y="4541"/>
                  </a:lnTo>
                  <a:lnTo>
                    <a:pt x="1390" y="5384"/>
                  </a:lnTo>
                  <a:lnTo>
                    <a:pt x="984" y="6097"/>
                  </a:lnTo>
                  <a:lnTo>
                    <a:pt x="637" y="7005"/>
                  </a:lnTo>
                  <a:lnTo>
                    <a:pt x="347" y="7914"/>
                  </a:lnTo>
                  <a:lnTo>
                    <a:pt x="174" y="8822"/>
                  </a:lnTo>
                  <a:lnTo>
                    <a:pt x="58" y="9730"/>
                  </a:lnTo>
                  <a:lnTo>
                    <a:pt x="0" y="10768"/>
                  </a:lnTo>
                  <a:lnTo>
                    <a:pt x="58" y="11676"/>
                  </a:lnTo>
                  <a:lnTo>
                    <a:pt x="174" y="12584"/>
                  </a:lnTo>
                  <a:lnTo>
                    <a:pt x="347" y="13492"/>
                  </a:lnTo>
                  <a:lnTo>
                    <a:pt x="637" y="14400"/>
                  </a:lnTo>
                  <a:lnTo>
                    <a:pt x="984" y="15243"/>
                  </a:lnTo>
                  <a:lnTo>
                    <a:pt x="1390" y="16151"/>
                  </a:lnTo>
                  <a:lnTo>
                    <a:pt x="1911" y="16930"/>
                  </a:lnTo>
                  <a:lnTo>
                    <a:pt x="2490" y="17643"/>
                  </a:lnTo>
                  <a:lnTo>
                    <a:pt x="3185" y="18357"/>
                  </a:lnTo>
                  <a:lnTo>
                    <a:pt x="3880" y="19005"/>
                  </a:lnTo>
                  <a:lnTo>
                    <a:pt x="4633" y="19524"/>
                  </a:lnTo>
                  <a:lnTo>
                    <a:pt x="5386" y="20108"/>
                  </a:lnTo>
                  <a:lnTo>
                    <a:pt x="6196" y="20497"/>
                  </a:lnTo>
                  <a:lnTo>
                    <a:pt x="7065" y="20951"/>
                  </a:lnTo>
                  <a:lnTo>
                    <a:pt x="7991" y="21081"/>
                  </a:lnTo>
                  <a:lnTo>
                    <a:pt x="8860" y="21405"/>
                  </a:lnTo>
                  <a:lnTo>
                    <a:pt x="9845" y="21470"/>
                  </a:lnTo>
                  <a:lnTo>
                    <a:pt x="10771" y="21600"/>
                  </a:lnTo>
                  <a:lnTo>
                    <a:pt x="11698" y="21470"/>
                  </a:lnTo>
                  <a:lnTo>
                    <a:pt x="12682" y="21405"/>
                  </a:lnTo>
                  <a:lnTo>
                    <a:pt x="13609" y="21081"/>
                  </a:lnTo>
                  <a:lnTo>
                    <a:pt x="14477" y="20951"/>
                  </a:lnTo>
                  <a:lnTo>
                    <a:pt x="15346" y="20497"/>
                  </a:lnTo>
                  <a:lnTo>
                    <a:pt x="16157" y="20108"/>
                  </a:lnTo>
                  <a:lnTo>
                    <a:pt x="16909" y="19524"/>
                  </a:lnTo>
                  <a:lnTo>
                    <a:pt x="17662" y="19005"/>
                  </a:lnTo>
                  <a:lnTo>
                    <a:pt x="18357" y="18357"/>
                  </a:lnTo>
                  <a:lnTo>
                    <a:pt x="19631" y="16930"/>
                  </a:lnTo>
                  <a:lnTo>
                    <a:pt x="20152" y="16151"/>
                  </a:lnTo>
                  <a:lnTo>
                    <a:pt x="20558" y="15243"/>
                  </a:lnTo>
                  <a:lnTo>
                    <a:pt x="20905" y="14400"/>
                  </a:lnTo>
                  <a:lnTo>
                    <a:pt x="21195" y="13492"/>
                  </a:lnTo>
                  <a:lnTo>
                    <a:pt x="21368" y="12584"/>
                  </a:lnTo>
                  <a:lnTo>
                    <a:pt x="21600" y="1076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15" name="Freeform 38"/>
            <p:cNvSpPr/>
            <p:nvPr/>
          </p:nvSpPr>
          <p:spPr>
            <a:xfrm>
              <a:off x="5892800" y="390524"/>
              <a:ext cx="590550" cy="52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68"/>
                  </a:moveTo>
                  <a:lnTo>
                    <a:pt x="58" y="11676"/>
                  </a:lnTo>
                  <a:lnTo>
                    <a:pt x="174" y="12584"/>
                  </a:lnTo>
                  <a:lnTo>
                    <a:pt x="348" y="13492"/>
                  </a:lnTo>
                  <a:lnTo>
                    <a:pt x="639" y="14400"/>
                  </a:lnTo>
                  <a:lnTo>
                    <a:pt x="987" y="15243"/>
                  </a:lnTo>
                  <a:lnTo>
                    <a:pt x="1394" y="16151"/>
                  </a:lnTo>
                  <a:lnTo>
                    <a:pt x="1916" y="16930"/>
                  </a:lnTo>
                  <a:lnTo>
                    <a:pt x="2497" y="17708"/>
                  </a:lnTo>
                  <a:lnTo>
                    <a:pt x="3890" y="19005"/>
                  </a:lnTo>
                  <a:lnTo>
                    <a:pt x="4645" y="19524"/>
                  </a:lnTo>
                  <a:lnTo>
                    <a:pt x="5400" y="20108"/>
                  </a:lnTo>
                  <a:lnTo>
                    <a:pt x="6213" y="20497"/>
                  </a:lnTo>
                  <a:lnTo>
                    <a:pt x="7084" y="20951"/>
                  </a:lnTo>
                  <a:lnTo>
                    <a:pt x="7955" y="21081"/>
                  </a:lnTo>
                  <a:lnTo>
                    <a:pt x="8942" y="21405"/>
                  </a:lnTo>
                  <a:lnTo>
                    <a:pt x="9871" y="21470"/>
                  </a:lnTo>
                  <a:lnTo>
                    <a:pt x="10800" y="21600"/>
                  </a:lnTo>
                  <a:lnTo>
                    <a:pt x="11671" y="21470"/>
                  </a:lnTo>
                  <a:lnTo>
                    <a:pt x="12600" y="21405"/>
                  </a:lnTo>
                  <a:lnTo>
                    <a:pt x="13587" y="21081"/>
                  </a:lnTo>
                  <a:lnTo>
                    <a:pt x="14458" y="20951"/>
                  </a:lnTo>
                  <a:lnTo>
                    <a:pt x="15329" y="20497"/>
                  </a:lnTo>
                  <a:lnTo>
                    <a:pt x="16142" y="20108"/>
                  </a:lnTo>
                  <a:lnTo>
                    <a:pt x="16955" y="19524"/>
                  </a:lnTo>
                  <a:lnTo>
                    <a:pt x="17710" y="19005"/>
                  </a:lnTo>
                  <a:lnTo>
                    <a:pt x="18406" y="18357"/>
                  </a:lnTo>
                  <a:lnTo>
                    <a:pt x="19045" y="17643"/>
                  </a:lnTo>
                  <a:lnTo>
                    <a:pt x="19626" y="16930"/>
                  </a:lnTo>
                  <a:lnTo>
                    <a:pt x="20148" y="16151"/>
                  </a:lnTo>
                  <a:lnTo>
                    <a:pt x="20555" y="15243"/>
                  </a:lnTo>
                  <a:lnTo>
                    <a:pt x="20961" y="14400"/>
                  </a:lnTo>
                  <a:lnTo>
                    <a:pt x="21252" y="13492"/>
                  </a:lnTo>
                  <a:lnTo>
                    <a:pt x="21426" y="12584"/>
                  </a:lnTo>
                  <a:lnTo>
                    <a:pt x="21600" y="11611"/>
                  </a:lnTo>
                  <a:lnTo>
                    <a:pt x="21600" y="9730"/>
                  </a:lnTo>
                  <a:lnTo>
                    <a:pt x="21252" y="7914"/>
                  </a:lnTo>
                  <a:lnTo>
                    <a:pt x="20961" y="7005"/>
                  </a:lnTo>
                  <a:lnTo>
                    <a:pt x="20555" y="6097"/>
                  </a:lnTo>
                  <a:lnTo>
                    <a:pt x="20148" y="5384"/>
                  </a:lnTo>
                  <a:lnTo>
                    <a:pt x="19626" y="4541"/>
                  </a:lnTo>
                  <a:lnTo>
                    <a:pt x="19045" y="3827"/>
                  </a:lnTo>
                  <a:lnTo>
                    <a:pt x="18406" y="3049"/>
                  </a:lnTo>
                  <a:lnTo>
                    <a:pt x="17710" y="2465"/>
                  </a:lnTo>
                  <a:lnTo>
                    <a:pt x="16955" y="1881"/>
                  </a:lnTo>
                  <a:lnTo>
                    <a:pt x="16142" y="1362"/>
                  </a:lnTo>
                  <a:lnTo>
                    <a:pt x="15329" y="908"/>
                  </a:lnTo>
                  <a:lnTo>
                    <a:pt x="13587" y="259"/>
                  </a:lnTo>
                  <a:lnTo>
                    <a:pt x="12600" y="65"/>
                  </a:lnTo>
                  <a:lnTo>
                    <a:pt x="11671" y="0"/>
                  </a:lnTo>
                  <a:lnTo>
                    <a:pt x="9871" y="0"/>
                  </a:lnTo>
                  <a:lnTo>
                    <a:pt x="8942" y="65"/>
                  </a:lnTo>
                  <a:lnTo>
                    <a:pt x="7955" y="259"/>
                  </a:lnTo>
                  <a:lnTo>
                    <a:pt x="6213" y="908"/>
                  </a:lnTo>
                  <a:lnTo>
                    <a:pt x="5400" y="1362"/>
                  </a:lnTo>
                  <a:lnTo>
                    <a:pt x="4645" y="1881"/>
                  </a:lnTo>
                  <a:lnTo>
                    <a:pt x="3832" y="2465"/>
                  </a:lnTo>
                  <a:lnTo>
                    <a:pt x="3194" y="3049"/>
                  </a:lnTo>
                  <a:lnTo>
                    <a:pt x="2497" y="3827"/>
                  </a:lnTo>
                  <a:lnTo>
                    <a:pt x="1916" y="4541"/>
                  </a:lnTo>
                  <a:lnTo>
                    <a:pt x="1394" y="5384"/>
                  </a:lnTo>
                  <a:lnTo>
                    <a:pt x="987" y="6162"/>
                  </a:lnTo>
                  <a:lnTo>
                    <a:pt x="639" y="7005"/>
                  </a:lnTo>
                  <a:lnTo>
                    <a:pt x="348" y="7914"/>
                  </a:lnTo>
                  <a:lnTo>
                    <a:pt x="174" y="8822"/>
                  </a:lnTo>
                  <a:lnTo>
                    <a:pt x="58" y="9730"/>
                  </a:lnTo>
                  <a:lnTo>
                    <a:pt x="0" y="1076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16" name="Freeform 39"/>
            <p:cNvSpPr/>
            <p:nvPr/>
          </p:nvSpPr>
          <p:spPr>
            <a:xfrm>
              <a:off x="5338762" y="1243012"/>
              <a:ext cx="1177926" cy="5461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17" name="Rectangle 41"/>
            <p:cNvSpPr txBox="1"/>
            <p:nvPr/>
          </p:nvSpPr>
          <p:spPr>
            <a:xfrm>
              <a:off x="6000750" y="514349"/>
              <a:ext cx="342900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lot</a:t>
              </a:r>
            </a:p>
          </p:txBody>
        </p:sp>
        <p:sp>
          <p:nvSpPr>
            <p:cNvPr id="1048718" name="Rectangle 42"/>
            <p:cNvSpPr txBox="1"/>
            <p:nvPr/>
          </p:nvSpPr>
          <p:spPr>
            <a:xfrm>
              <a:off x="5334000" y="71437"/>
              <a:ext cx="596900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name</a:t>
              </a:r>
            </a:p>
          </p:txBody>
        </p:sp>
        <p:sp>
          <p:nvSpPr>
            <p:cNvPr id="1048719" name="Rectangle 43"/>
            <p:cNvSpPr txBox="1"/>
            <p:nvPr/>
          </p:nvSpPr>
          <p:spPr>
            <a:xfrm>
              <a:off x="5313362" y="1339849"/>
              <a:ext cx="10921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Employees</a:t>
              </a:r>
            </a:p>
          </p:txBody>
        </p:sp>
        <p:sp>
          <p:nvSpPr>
            <p:cNvPr id="1048720" name="Rectangle 46"/>
            <p:cNvSpPr txBox="1"/>
            <p:nvPr/>
          </p:nvSpPr>
          <p:spPr>
            <a:xfrm>
              <a:off x="4884737" y="501649"/>
              <a:ext cx="406400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 u="sng"/>
              </a:lvl1pPr>
            </a:lstStyle>
            <a:p>
              <a:r>
                <a:t>ssn</a:t>
              </a:r>
            </a:p>
          </p:txBody>
        </p:sp>
        <p:sp>
          <p:nvSpPr>
            <p:cNvPr id="1048721" name="Line 49"/>
            <p:cNvSpPr/>
            <p:nvPr/>
          </p:nvSpPr>
          <p:spPr>
            <a:xfrm>
              <a:off x="5099050" y="904874"/>
              <a:ext cx="400051" cy="328613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22" name="Line 50"/>
            <p:cNvSpPr/>
            <p:nvPr/>
          </p:nvSpPr>
          <p:spPr>
            <a:xfrm>
              <a:off x="5635625" y="544512"/>
              <a:ext cx="117475" cy="72548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23" name="Line 51"/>
            <p:cNvSpPr/>
            <p:nvPr/>
          </p:nvSpPr>
          <p:spPr>
            <a:xfrm flipH="1">
              <a:off x="5983287" y="952499"/>
              <a:ext cx="209551" cy="30003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24" name="Line 56"/>
            <p:cNvSpPr/>
            <p:nvPr/>
          </p:nvSpPr>
          <p:spPr>
            <a:xfrm>
              <a:off x="2133600" y="2861944"/>
              <a:ext cx="7620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25" name="Line 57"/>
            <p:cNvSpPr/>
            <p:nvPr/>
          </p:nvSpPr>
          <p:spPr>
            <a:xfrm flipV="1">
              <a:off x="4114799" y="1793875"/>
              <a:ext cx="381001" cy="10668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26" name="Line 58"/>
            <p:cNvSpPr/>
            <p:nvPr/>
          </p:nvSpPr>
          <p:spPr>
            <a:xfrm flipV="1">
              <a:off x="4495800" y="1489075"/>
              <a:ext cx="838201" cy="3048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1" grpId="3" animBg="1" advAuto="0"/>
      <p:bldP spid="1048692" grpId="2" animBg="1" advAuto="0"/>
      <p:bldP spid="83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Rectangle 4"/>
          <p:cNvSpPr txBox="1"/>
          <p:nvPr>
            <p:ph type="title"/>
          </p:nvPr>
        </p:nvSpPr>
        <p:spPr>
          <a:xfrm>
            <a:off x="-59764" y="491566"/>
            <a:ext cx="3695701" cy="1104901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 sz="3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Key Constraints</a:t>
            </a:r>
          </a:p>
        </p:txBody>
      </p:sp>
      <p:sp>
        <p:nvSpPr>
          <p:cNvPr id="1048728" name="Rectangle 5"/>
          <p:cNvSpPr txBox="1"/>
          <p:nvPr>
            <p:ph type="body" sz="half" idx="1"/>
          </p:nvPr>
        </p:nvSpPr>
        <p:spPr>
          <a:xfrm>
            <a:off x="-76200" y="1752600"/>
            <a:ext cx="3276600" cy="4800600"/>
          </a:xfrm>
          <a:prstGeom prst="rect">
            <a:avLst/>
          </a:prstGeom>
        </p:spPr>
        <p:txBody>
          <a:bodyPr lIns="44450" tIns="44450" rIns="44450" bIns="44450"/>
          <a:p>
            <a:pPr>
              <a:spcBef>
                <a:spcPts val="600"/>
              </a:spcBef>
              <a:buSzTx/>
              <a:buNone/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 An employee can work in </a:t>
            </a:r>
            <a:r>
              <a:rPr>
                <a:solidFill>
                  <a:srgbClr val="800080"/>
                </a:solidFill>
              </a:rPr>
              <a:t>many</a:t>
            </a:r>
            <a:r>
              <a:t> departments; a dept can have </a:t>
            </a:r>
            <a:r>
              <a:rPr>
                <a:solidFill>
                  <a:srgbClr val="800080"/>
                </a:solidFill>
              </a:rPr>
              <a:t>many </a:t>
            </a:r>
            <a:r>
              <a:t>employees.</a:t>
            </a:r>
          </a:p>
          <a:p>
            <a:pPr>
              <a:spcBef>
                <a:spcPts val="600"/>
              </a:spcBef>
              <a:buSzTx/>
              <a:buNone/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 </a:t>
            </a:r>
          </a:p>
        </p:txBody>
      </p:sp>
      <p:grpSp>
        <p:nvGrpSpPr>
          <p:cNvPr id="87" name="Group 121"/>
          <p:cNvGrpSpPr/>
          <p:nvPr/>
        </p:nvGrpSpPr>
        <p:grpSpPr>
          <a:xfrm>
            <a:off x="7543800" y="3505200"/>
            <a:ext cx="1120775" cy="2679700"/>
            <a:chOff x="0" y="0"/>
            <a:chExt cx="1120774" cy="2679699"/>
          </a:xfrm>
        </p:grpSpPr>
        <p:sp>
          <p:nvSpPr>
            <p:cNvPr id="1048729" name="Freeform 6"/>
            <p:cNvSpPr/>
            <p:nvPr/>
          </p:nvSpPr>
          <p:spPr>
            <a:xfrm>
              <a:off x="642937" y="0"/>
              <a:ext cx="336551" cy="214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8"/>
                  </a:moveTo>
                  <a:lnTo>
                    <a:pt x="21498" y="9850"/>
                  </a:lnTo>
                  <a:lnTo>
                    <a:pt x="21396" y="8924"/>
                  </a:lnTo>
                  <a:lnTo>
                    <a:pt x="21192" y="7998"/>
                  </a:lnTo>
                  <a:lnTo>
                    <a:pt x="20989" y="7104"/>
                  </a:lnTo>
                  <a:lnTo>
                    <a:pt x="20581" y="6226"/>
                  </a:lnTo>
                  <a:lnTo>
                    <a:pt x="20174" y="5396"/>
                  </a:lnTo>
                  <a:lnTo>
                    <a:pt x="19664" y="4598"/>
                  </a:lnTo>
                  <a:lnTo>
                    <a:pt x="19053" y="3847"/>
                  </a:lnTo>
                  <a:lnTo>
                    <a:pt x="18442" y="3161"/>
                  </a:lnTo>
                  <a:lnTo>
                    <a:pt x="17728" y="2522"/>
                  </a:lnTo>
                  <a:lnTo>
                    <a:pt x="17015" y="1948"/>
                  </a:lnTo>
                  <a:lnTo>
                    <a:pt x="16200" y="1437"/>
                  </a:lnTo>
                  <a:lnTo>
                    <a:pt x="15385" y="1006"/>
                  </a:lnTo>
                  <a:lnTo>
                    <a:pt x="14468" y="639"/>
                  </a:lnTo>
                  <a:lnTo>
                    <a:pt x="13551" y="351"/>
                  </a:lnTo>
                  <a:lnTo>
                    <a:pt x="12634" y="160"/>
                  </a:lnTo>
                  <a:lnTo>
                    <a:pt x="11717" y="32"/>
                  </a:lnTo>
                  <a:lnTo>
                    <a:pt x="10800" y="0"/>
                  </a:lnTo>
                  <a:lnTo>
                    <a:pt x="9883" y="32"/>
                  </a:lnTo>
                  <a:lnTo>
                    <a:pt x="8864" y="160"/>
                  </a:lnTo>
                  <a:lnTo>
                    <a:pt x="8049" y="351"/>
                  </a:lnTo>
                  <a:lnTo>
                    <a:pt x="7132" y="639"/>
                  </a:lnTo>
                  <a:lnTo>
                    <a:pt x="6215" y="1006"/>
                  </a:lnTo>
                  <a:lnTo>
                    <a:pt x="5400" y="1437"/>
                  </a:lnTo>
                  <a:lnTo>
                    <a:pt x="4585" y="1948"/>
                  </a:lnTo>
                  <a:lnTo>
                    <a:pt x="3872" y="2522"/>
                  </a:lnTo>
                  <a:lnTo>
                    <a:pt x="3158" y="3161"/>
                  </a:lnTo>
                  <a:lnTo>
                    <a:pt x="2547" y="3847"/>
                  </a:lnTo>
                  <a:lnTo>
                    <a:pt x="1936" y="4598"/>
                  </a:lnTo>
                  <a:lnTo>
                    <a:pt x="1426" y="5396"/>
                  </a:lnTo>
                  <a:lnTo>
                    <a:pt x="1019" y="6226"/>
                  </a:lnTo>
                  <a:lnTo>
                    <a:pt x="611" y="7104"/>
                  </a:lnTo>
                  <a:lnTo>
                    <a:pt x="408" y="7998"/>
                  </a:lnTo>
                  <a:lnTo>
                    <a:pt x="204" y="8924"/>
                  </a:lnTo>
                  <a:lnTo>
                    <a:pt x="102" y="9850"/>
                  </a:lnTo>
                  <a:lnTo>
                    <a:pt x="0" y="10808"/>
                  </a:lnTo>
                  <a:lnTo>
                    <a:pt x="102" y="11734"/>
                  </a:lnTo>
                  <a:lnTo>
                    <a:pt x="204" y="12676"/>
                  </a:lnTo>
                  <a:lnTo>
                    <a:pt x="611" y="14496"/>
                  </a:lnTo>
                  <a:lnTo>
                    <a:pt x="1019" y="15358"/>
                  </a:lnTo>
                  <a:lnTo>
                    <a:pt x="1426" y="16204"/>
                  </a:lnTo>
                  <a:lnTo>
                    <a:pt x="1936" y="16986"/>
                  </a:lnTo>
                  <a:lnTo>
                    <a:pt x="2547" y="17753"/>
                  </a:lnTo>
                  <a:lnTo>
                    <a:pt x="3158" y="18439"/>
                  </a:lnTo>
                  <a:lnTo>
                    <a:pt x="3872" y="19078"/>
                  </a:lnTo>
                  <a:lnTo>
                    <a:pt x="4585" y="19652"/>
                  </a:lnTo>
                  <a:lnTo>
                    <a:pt x="5400" y="20147"/>
                  </a:lnTo>
                  <a:lnTo>
                    <a:pt x="6215" y="20578"/>
                  </a:lnTo>
                  <a:lnTo>
                    <a:pt x="7132" y="20945"/>
                  </a:lnTo>
                  <a:lnTo>
                    <a:pt x="8049" y="21233"/>
                  </a:lnTo>
                  <a:lnTo>
                    <a:pt x="8864" y="21440"/>
                  </a:lnTo>
                  <a:lnTo>
                    <a:pt x="9883" y="21568"/>
                  </a:lnTo>
                  <a:lnTo>
                    <a:pt x="10800" y="21600"/>
                  </a:lnTo>
                  <a:lnTo>
                    <a:pt x="11717" y="21568"/>
                  </a:lnTo>
                  <a:lnTo>
                    <a:pt x="12634" y="21440"/>
                  </a:lnTo>
                  <a:lnTo>
                    <a:pt x="13551" y="21233"/>
                  </a:lnTo>
                  <a:lnTo>
                    <a:pt x="14468" y="20945"/>
                  </a:lnTo>
                  <a:lnTo>
                    <a:pt x="15385" y="20578"/>
                  </a:lnTo>
                  <a:lnTo>
                    <a:pt x="16200" y="20147"/>
                  </a:lnTo>
                  <a:lnTo>
                    <a:pt x="17015" y="19652"/>
                  </a:lnTo>
                  <a:lnTo>
                    <a:pt x="17728" y="19078"/>
                  </a:lnTo>
                  <a:lnTo>
                    <a:pt x="18442" y="18439"/>
                  </a:lnTo>
                  <a:lnTo>
                    <a:pt x="19053" y="17753"/>
                  </a:lnTo>
                  <a:lnTo>
                    <a:pt x="19664" y="16986"/>
                  </a:lnTo>
                  <a:lnTo>
                    <a:pt x="20174" y="16204"/>
                  </a:lnTo>
                  <a:lnTo>
                    <a:pt x="20581" y="15358"/>
                  </a:lnTo>
                  <a:lnTo>
                    <a:pt x="20989" y="14496"/>
                  </a:lnTo>
                  <a:lnTo>
                    <a:pt x="21396" y="12676"/>
                  </a:lnTo>
                  <a:lnTo>
                    <a:pt x="21498" y="11734"/>
                  </a:lnTo>
                  <a:lnTo>
                    <a:pt x="21600" y="1080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30" name="Freeform 11"/>
            <p:cNvSpPr/>
            <p:nvPr/>
          </p:nvSpPr>
          <p:spPr>
            <a:xfrm>
              <a:off x="0" y="7937"/>
              <a:ext cx="336550" cy="214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8"/>
                  </a:moveTo>
                  <a:lnTo>
                    <a:pt x="21498" y="9850"/>
                  </a:lnTo>
                  <a:lnTo>
                    <a:pt x="21294" y="7998"/>
                  </a:lnTo>
                  <a:lnTo>
                    <a:pt x="20989" y="7104"/>
                  </a:lnTo>
                  <a:lnTo>
                    <a:pt x="20581" y="6226"/>
                  </a:lnTo>
                  <a:lnTo>
                    <a:pt x="20174" y="5396"/>
                  </a:lnTo>
                  <a:lnTo>
                    <a:pt x="19664" y="4598"/>
                  </a:lnTo>
                  <a:lnTo>
                    <a:pt x="19053" y="3847"/>
                  </a:lnTo>
                  <a:lnTo>
                    <a:pt x="18442" y="3161"/>
                  </a:lnTo>
                  <a:lnTo>
                    <a:pt x="17728" y="2522"/>
                  </a:lnTo>
                  <a:lnTo>
                    <a:pt x="17015" y="1948"/>
                  </a:lnTo>
                  <a:lnTo>
                    <a:pt x="16200" y="1437"/>
                  </a:lnTo>
                  <a:lnTo>
                    <a:pt x="15385" y="1006"/>
                  </a:lnTo>
                  <a:lnTo>
                    <a:pt x="14468" y="639"/>
                  </a:lnTo>
                  <a:lnTo>
                    <a:pt x="13653" y="351"/>
                  </a:lnTo>
                  <a:lnTo>
                    <a:pt x="12736" y="160"/>
                  </a:lnTo>
                  <a:lnTo>
                    <a:pt x="11717" y="32"/>
                  </a:lnTo>
                  <a:lnTo>
                    <a:pt x="10800" y="0"/>
                  </a:lnTo>
                  <a:lnTo>
                    <a:pt x="9883" y="32"/>
                  </a:lnTo>
                  <a:lnTo>
                    <a:pt x="8966" y="160"/>
                  </a:lnTo>
                  <a:lnTo>
                    <a:pt x="8049" y="351"/>
                  </a:lnTo>
                  <a:lnTo>
                    <a:pt x="7132" y="639"/>
                  </a:lnTo>
                  <a:lnTo>
                    <a:pt x="6215" y="1006"/>
                  </a:lnTo>
                  <a:lnTo>
                    <a:pt x="5400" y="1437"/>
                  </a:lnTo>
                  <a:lnTo>
                    <a:pt x="4687" y="1948"/>
                  </a:lnTo>
                  <a:lnTo>
                    <a:pt x="3872" y="2522"/>
                  </a:lnTo>
                  <a:lnTo>
                    <a:pt x="3260" y="3161"/>
                  </a:lnTo>
                  <a:lnTo>
                    <a:pt x="2547" y="3847"/>
                  </a:lnTo>
                  <a:lnTo>
                    <a:pt x="2038" y="4598"/>
                  </a:lnTo>
                  <a:lnTo>
                    <a:pt x="1426" y="5396"/>
                  </a:lnTo>
                  <a:lnTo>
                    <a:pt x="1019" y="6226"/>
                  </a:lnTo>
                  <a:lnTo>
                    <a:pt x="713" y="7104"/>
                  </a:lnTo>
                  <a:lnTo>
                    <a:pt x="408" y="7998"/>
                  </a:lnTo>
                  <a:lnTo>
                    <a:pt x="204" y="8924"/>
                  </a:lnTo>
                  <a:lnTo>
                    <a:pt x="102" y="9850"/>
                  </a:lnTo>
                  <a:lnTo>
                    <a:pt x="0" y="10808"/>
                  </a:lnTo>
                  <a:lnTo>
                    <a:pt x="102" y="11734"/>
                  </a:lnTo>
                  <a:lnTo>
                    <a:pt x="204" y="12676"/>
                  </a:lnTo>
                  <a:lnTo>
                    <a:pt x="408" y="13586"/>
                  </a:lnTo>
                  <a:lnTo>
                    <a:pt x="713" y="14496"/>
                  </a:lnTo>
                  <a:lnTo>
                    <a:pt x="1019" y="15358"/>
                  </a:lnTo>
                  <a:lnTo>
                    <a:pt x="1426" y="16204"/>
                  </a:lnTo>
                  <a:lnTo>
                    <a:pt x="2038" y="16986"/>
                  </a:lnTo>
                  <a:lnTo>
                    <a:pt x="2547" y="17753"/>
                  </a:lnTo>
                  <a:lnTo>
                    <a:pt x="3260" y="18439"/>
                  </a:lnTo>
                  <a:lnTo>
                    <a:pt x="3872" y="19078"/>
                  </a:lnTo>
                  <a:lnTo>
                    <a:pt x="4687" y="19652"/>
                  </a:lnTo>
                  <a:lnTo>
                    <a:pt x="5400" y="20147"/>
                  </a:lnTo>
                  <a:lnTo>
                    <a:pt x="6215" y="20578"/>
                  </a:lnTo>
                  <a:lnTo>
                    <a:pt x="7132" y="20945"/>
                  </a:lnTo>
                  <a:lnTo>
                    <a:pt x="8049" y="21233"/>
                  </a:lnTo>
                  <a:lnTo>
                    <a:pt x="8966" y="21440"/>
                  </a:lnTo>
                  <a:lnTo>
                    <a:pt x="9883" y="21568"/>
                  </a:lnTo>
                  <a:lnTo>
                    <a:pt x="10800" y="21600"/>
                  </a:lnTo>
                  <a:lnTo>
                    <a:pt x="11717" y="21568"/>
                  </a:lnTo>
                  <a:lnTo>
                    <a:pt x="12736" y="21440"/>
                  </a:lnTo>
                  <a:lnTo>
                    <a:pt x="13653" y="21233"/>
                  </a:lnTo>
                  <a:lnTo>
                    <a:pt x="14468" y="20945"/>
                  </a:lnTo>
                  <a:lnTo>
                    <a:pt x="15385" y="20578"/>
                  </a:lnTo>
                  <a:lnTo>
                    <a:pt x="16200" y="20147"/>
                  </a:lnTo>
                  <a:lnTo>
                    <a:pt x="17015" y="19652"/>
                  </a:lnTo>
                  <a:lnTo>
                    <a:pt x="17728" y="19078"/>
                  </a:lnTo>
                  <a:lnTo>
                    <a:pt x="18442" y="18439"/>
                  </a:lnTo>
                  <a:lnTo>
                    <a:pt x="19053" y="17753"/>
                  </a:lnTo>
                  <a:lnTo>
                    <a:pt x="19664" y="16986"/>
                  </a:lnTo>
                  <a:lnTo>
                    <a:pt x="20174" y="16204"/>
                  </a:lnTo>
                  <a:lnTo>
                    <a:pt x="20581" y="15358"/>
                  </a:lnTo>
                  <a:lnTo>
                    <a:pt x="20989" y="14496"/>
                  </a:lnTo>
                  <a:lnTo>
                    <a:pt x="21294" y="13586"/>
                  </a:lnTo>
                  <a:lnTo>
                    <a:pt x="21396" y="12676"/>
                  </a:lnTo>
                  <a:lnTo>
                    <a:pt x="21498" y="11734"/>
                  </a:lnTo>
                  <a:lnTo>
                    <a:pt x="21600" y="1080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31" name="Rectangle 15"/>
            <p:cNvSpPr txBox="1"/>
            <p:nvPr/>
          </p:nvSpPr>
          <p:spPr>
            <a:xfrm>
              <a:off x="142875" y="2184400"/>
              <a:ext cx="977899" cy="495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 b="1">
                  <a:solidFill>
                    <a:schemeClr val="accent2"/>
                  </a:solidFill>
                </a:defRPr>
              </a:lvl1pPr>
            </a:lstStyle>
            <a:p>
              <a:r>
                <a:t>1-to-1</a:t>
              </a:r>
            </a:p>
          </p:txBody>
        </p:sp>
        <p:sp>
          <p:nvSpPr>
            <p:cNvPr id="1048732" name="Line 18"/>
            <p:cNvSpPr/>
            <p:nvPr/>
          </p:nvSpPr>
          <p:spPr>
            <a:xfrm>
              <a:off x="184149" y="352425"/>
              <a:ext cx="609602" cy="87312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33" name="Line 19"/>
            <p:cNvSpPr/>
            <p:nvPr/>
          </p:nvSpPr>
          <p:spPr>
            <a:xfrm>
              <a:off x="165100" y="712787"/>
              <a:ext cx="649287" cy="127001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34" name="Line 20"/>
            <p:cNvSpPr/>
            <p:nvPr/>
          </p:nvSpPr>
          <p:spPr>
            <a:xfrm flipV="1">
              <a:off x="142874" y="1220787"/>
              <a:ext cx="649289" cy="635001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35" name="Oval 58"/>
            <p:cNvSpPr/>
            <p:nvPr/>
          </p:nvSpPr>
          <p:spPr>
            <a:xfrm>
              <a:off x="98425" y="311150"/>
              <a:ext cx="87313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8736" name="Oval 59"/>
            <p:cNvSpPr/>
            <p:nvPr/>
          </p:nvSpPr>
          <p:spPr>
            <a:xfrm>
              <a:off x="98425" y="687387"/>
              <a:ext cx="87313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8737" name="Oval 60"/>
            <p:cNvSpPr/>
            <p:nvPr/>
          </p:nvSpPr>
          <p:spPr>
            <a:xfrm>
              <a:off x="98425" y="1054100"/>
              <a:ext cx="87313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8738" name="Oval 61"/>
            <p:cNvSpPr/>
            <p:nvPr/>
          </p:nvSpPr>
          <p:spPr>
            <a:xfrm>
              <a:off x="98425" y="1423987"/>
              <a:ext cx="87313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8739" name="Oval 62"/>
            <p:cNvSpPr/>
            <p:nvPr/>
          </p:nvSpPr>
          <p:spPr>
            <a:xfrm>
              <a:off x="98425" y="1792287"/>
              <a:ext cx="87313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grpSp>
          <p:nvGrpSpPr>
            <p:cNvPr id="88" name="Group 85"/>
            <p:cNvGrpSpPr/>
            <p:nvPr/>
          </p:nvGrpSpPr>
          <p:grpSpPr>
            <a:xfrm>
              <a:off x="752474" y="390525"/>
              <a:ext cx="87314" cy="1295401"/>
              <a:chOff x="0" y="0"/>
              <a:chExt cx="87312" cy="1295401"/>
            </a:xfrm>
          </p:grpSpPr>
          <p:sp>
            <p:nvSpPr>
              <p:cNvPr id="1048740" name="Oval 81"/>
              <p:cNvSpPr/>
              <p:nvPr/>
            </p:nvSpPr>
            <p:spPr>
              <a:xfrm>
                <a:off x="-1" y="-1"/>
                <a:ext cx="87314" cy="104778"/>
              </a:xfrm>
              <a:prstGeom prst="ellipse">
                <a:avLst/>
              </a:prstGeom>
              <a:solidFill>
                <a:srgbClr val="1F497D"/>
              </a:solidFill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p/>
            </p:txBody>
          </p:sp>
          <p:sp>
            <p:nvSpPr>
              <p:cNvPr id="1048741" name="Oval 82"/>
              <p:cNvSpPr/>
              <p:nvPr/>
            </p:nvSpPr>
            <p:spPr>
              <a:xfrm>
                <a:off x="-1" y="392112"/>
                <a:ext cx="87314" cy="104777"/>
              </a:xfrm>
              <a:prstGeom prst="ellipse">
                <a:avLst/>
              </a:prstGeom>
              <a:solidFill>
                <a:srgbClr val="1F497D"/>
              </a:solidFill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p/>
            </p:txBody>
          </p:sp>
          <p:sp>
            <p:nvSpPr>
              <p:cNvPr id="1048742" name="Oval 83"/>
              <p:cNvSpPr/>
              <p:nvPr/>
            </p:nvSpPr>
            <p:spPr>
              <a:xfrm>
                <a:off x="-1" y="793750"/>
                <a:ext cx="87314" cy="104777"/>
              </a:xfrm>
              <a:prstGeom prst="ellipse">
                <a:avLst/>
              </a:prstGeom>
              <a:solidFill>
                <a:srgbClr val="1F497D"/>
              </a:solidFill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p/>
            </p:txBody>
          </p:sp>
          <p:sp>
            <p:nvSpPr>
              <p:cNvPr id="1048743" name="Oval 84"/>
              <p:cNvSpPr/>
              <p:nvPr/>
            </p:nvSpPr>
            <p:spPr>
              <a:xfrm>
                <a:off x="-1" y="1190625"/>
                <a:ext cx="87314" cy="104777"/>
              </a:xfrm>
              <a:prstGeom prst="ellipse">
                <a:avLst/>
              </a:prstGeom>
              <a:solidFill>
                <a:srgbClr val="1F497D"/>
              </a:solidFill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p/>
            </p:txBody>
          </p:sp>
        </p:grpSp>
      </p:grpSp>
      <p:grpSp>
        <p:nvGrpSpPr>
          <p:cNvPr id="89" name="Group 124"/>
          <p:cNvGrpSpPr/>
          <p:nvPr/>
        </p:nvGrpSpPr>
        <p:grpSpPr>
          <a:xfrm>
            <a:off x="3886200" y="3505200"/>
            <a:ext cx="1527176" cy="3124200"/>
            <a:chOff x="0" y="0"/>
            <a:chExt cx="1527176" cy="3124199"/>
          </a:xfrm>
        </p:grpSpPr>
        <p:sp>
          <p:nvSpPr>
            <p:cNvPr id="1048744" name="Rectangle 12"/>
            <p:cNvSpPr txBox="1"/>
            <p:nvPr/>
          </p:nvSpPr>
          <p:spPr>
            <a:xfrm>
              <a:off x="71438" y="2222500"/>
              <a:ext cx="1455738" cy="901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4450" tIns="44450" rIns="44450" bIns="44450" numCol="1" anchor="t">
              <a:spAutoFit/>
            </a:bodyPr>
            <a:lstStyle>
              <a:lvl1pPr>
                <a:defRPr sz="2400" b="1">
                  <a:solidFill>
                    <a:schemeClr val="accent2"/>
                  </a:solidFill>
                </a:defRPr>
              </a:lvl1pPr>
            </a:lstStyle>
            <a:p>
              <a:r>
                <a:t>Many-to-Many</a:t>
              </a:r>
            </a:p>
          </p:txBody>
        </p:sp>
        <p:sp>
          <p:nvSpPr>
            <p:cNvPr id="1048745" name="Freeform 13"/>
            <p:cNvSpPr/>
            <p:nvPr/>
          </p:nvSpPr>
          <p:spPr>
            <a:xfrm>
              <a:off x="0" y="0"/>
              <a:ext cx="336551" cy="214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8"/>
                  </a:moveTo>
                  <a:lnTo>
                    <a:pt x="21498" y="9850"/>
                  </a:lnTo>
                  <a:lnTo>
                    <a:pt x="21396" y="8924"/>
                  </a:lnTo>
                  <a:lnTo>
                    <a:pt x="21192" y="7998"/>
                  </a:lnTo>
                  <a:lnTo>
                    <a:pt x="20887" y="7104"/>
                  </a:lnTo>
                  <a:lnTo>
                    <a:pt x="20581" y="6226"/>
                  </a:lnTo>
                  <a:lnTo>
                    <a:pt x="20072" y="5396"/>
                  </a:lnTo>
                  <a:lnTo>
                    <a:pt x="19664" y="4598"/>
                  </a:lnTo>
                  <a:lnTo>
                    <a:pt x="19053" y="3847"/>
                  </a:lnTo>
                  <a:lnTo>
                    <a:pt x="18442" y="3161"/>
                  </a:lnTo>
                  <a:lnTo>
                    <a:pt x="17728" y="2522"/>
                  </a:lnTo>
                  <a:lnTo>
                    <a:pt x="17015" y="1948"/>
                  </a:lnTo>
                  <a:lnTo>
                    <a:pt x="16200" y="1437"/>
                  </a:lnTo>
                  <a:lnTo>
                    <a:pt x="15385" y="1006"/>
                  </a:lnTo>
                  <a:lnTo>
                    <a:pt x="14468" y="639"/>
                  </a:lnTo>
                  <a:lnTo>
                    <a:pt x="13551" y="351"/>
                  </a:lnTo>
                  <a:lnTo>
                    <a:pt x="12634" y="160"/>
                  </a:lnTo>
                  <a:lnTo>
                    <a:pt x="11717" y="32"/>
                  </a:lnTo>
                  <a:lnTo>
                    <a:pt x="10800" y="0"/>
                  </a:lnTo>
                  <a:lnTo>
                    <a:pt x="9883" y="32"/>
                  </a:lnTo>
                  <a:lnTo>
                    <a:pt x="8966" y="160"/>
                  </a:lnTo>
                  <a:lnTo>
                    <a:pt x="8049" y="351"/>
                  </a:lnTo>
                  <a:lnTo>
                    <a:pt x="7132" y="639"/>
                  </a:lnTo>
                  <a:lnTo>
                    <a:pt x="6215" y="1006"/>
                  </a:lnTo>
                  <a:lnTo>
                    <a:pt x="5400" y="1437"/>
                  </a:lnTo>
                  <a:lnTo>
                    <a:pt x="4585" y="1948"/>
                  </a:lnTo>
                  <a:lnTo>
                    <a:pt x="3872" y="2522"/>
                  </a:lnTo>
                  <a:lnTo>
                    <a:pt x="3158" y="3161"/>
                  </a:lnTo>
                  <a:lnTo>
                    <a:pt x="2547" y="3847"/>
                  </a:lnTo>
                  <a:lnTo>
                    <a:pt x="1936" y="4598"/>
                  </a:lnTo>
                  <a:lnTo>
                    <a:pt x="1426" y="5396"/>
                  </a:lnTo>
                  <a:lnTo>
                    <a:pt x="1019" y="6226"/>
                  </a:lnTo>
                  <a:lnTo>
                    <a:pt x="713" y="7104"/>
                  </a:lnTo>
                  <a:lnTo>
                    <a:pt x="408" y="7998"/>
                  </a:lnTo>
                  <a:lnTo>
                    <a:pt x="0" y="9850"/>
                  </a:lnTo>
                  <a:lnTo>
                    <a:pt x="0" y="11734"/>
                  </a:lnTo>
                  <a:lnTo>
                    <a:pt x="204" y="12676"/>
                  </a:lnTo>
                  <a:lnTo>
                    <a:pt x="408" y="13586"/>
                  </a:lnTo>
                  <a:lnTo>
                    <a:pt x="713" y="14496"/>
                  </a:lnTo>
                  <a:lnTo>
                    <a:pt x="1019" y="15358"/>
                  </a:lnTo>
                  <a:lnTo>
                    <a:pt x="1426" y="16204"/>
                  </a:lnTo>
                  <a:lnTo>
                    <a:pt x="1936" y="16986"/>
                  </a:lnTo>
                  <a:lnTo>
                    <a:pt x="2547" y="17753"/>
                  </a:lnTo>
                  <a:lnTo>
                    <a:pt x="3158" y="18439"/>
                  </a:lnTo>
                  <a:lnTo>
                    <a:pt x="3872" y="19078"/>
                  </a:lnTo>
                  <a:lnTo>
                    <a:pt x="4585" y="19652"/>
                  </a:lnTo>
                  <a:lnTo>
                    <a:pt x="5400" y="20147"/>
                  </a:lnTo>
                  <a:lnTo>
                    <a:pt x="6215" y="20578"/>
                  </a:lnTo>
                  <a:lnTo>
                    <a:pt x="7132" y="20945"/>
                  </a:lnTo>
                  <a:lnTo>
                    <a:pt x="8049" y="21233"/>
                  </a:lnTo>
                  <a:lnTo>
                    <a:pt x="8966" y="21440"/>
                  </a:lnTo>
                  <a:lnTo>
                    <a:pt x="9883" y="21568"/>
                  </a:lnTo>
                  <a:lnTo>
                    <a:pt x="10800" y="21600"/>
                  </a:lnTo>
                  <a:lnTo>
                    <a:pt x="11717" y="21568"/>
                  </a:lnTo>
                  <a:lnTo>
                    <a:pt x="12634" y="21440"/>
                  </a:lnTo>
                  <a:lnTo>
                    <a:pt x="13551" y="21233"/>
                  </a:lnTo>
                  <a:lnTo>
                    <a:pt x="14468" y="20945"/>
                  </a:lnTo>
                  <a:lnTo>
                    <a:pt x="15385" y="20578"/>
                  </a:lnTo>
                  <a:lnTo>
                    <a:pt x="16200" y="20147"/>
                  </a:lnTo>
                  <a:lnTo>
                    <a:pt x="17015" y="19652"/>
                  </a:lnTo>
                  <a:lnTo>
                    <a:pt x="17728" y="19078"/>
                  </a:lnTo>
                  <a:lnTo>
                    <a:pt x="18442" y="18439"/>
                  </a:lnTo>
                  <a:lnTo>
                    <a:pt x="19053" y="17753"/>
                  </a:lnTo>
                  <a:lnTo>
                    <a:pt x="19664" y="16986"/>
                  </a:lnTo>
                  <a:lnTo>
                    <a:pt x="20072" y="16204"/>
                  </a:lnTo>
                  <a:lnTo>
                    <a:pt x="20581" y="15358"/>
                  </a:lnTo>
                  <a:lnTo>
                    <a:pt x="20887" y="14496"/>
                  </a:lnTo>
                  <a:lnTo>
                    <a:pt x="21192" y="13586"/>
                  </a:lnTo>
                  <a:lnTo>
                    <a:pt x="21396" y="12676"/>
                  </a:lnTo>
                  <a:lnTo>
                    <a:pt x="21498" y="11734"/>
                  </a:lnTo>
                  <a:lnTo>
                    <a:pt x="21600" y="1080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46" name="Freeform 14"/>
            <p:cNvSpPr/>
            <p:nvPr/>
          </p:nvSpPr>
          <p:spPr>
            <a:xfrm>
              <a:off x="642937" y="0"/>
              <a:ext cx="336551" cy="214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8"/>
                  </a:moveTo>
                  <a:lnTo>
                    <a:pt x="21498" y="9850"/>
                  </a:lnTo>
                  <a:lnTo>
                    <a:pt x="21396" y="8924"/>
                  </a:lnTo>
                  <a:lnTo>
                    <a:pt x="21192" y="7998"/>
                  </a:lnTo>
                  <a:lnTo>
                    <a:pt x="20887" y="7104"/>
                  </a:lnTo>
                  <a:lnTo>
                    <a:pt x="20581" y="6226"/>
                  </a:lnTo>
                  <a:lnTo>
                    <a:pt x="20072" y="5396"/>
                  </a:lnTo>
                  <a:lnTo>
                    <a:pt x="19562" y="4598"/>
                  </a:lnTo>
                  <a:lnTo>
                    <a:pt x="19053" y="3847"/>
                  </a:lnTo>
                  <a:lnTo>
                    <a:pt x="18442" y="3161"/>
                  </a:lnTo>
                  <a:lnTo>
                    <a:pt x="17728" y="2522"/>
                  </a:lnTo>
                  <a:lnTo>
                    <a:pt x="16913" y="1948"/>
                  </a:lnTo>
                  <a:lnTo>
                    <a:pt x="16200" y="1437"/>
                  </a:lnTo>
                  <a:lnTo>
                    <a:pt x="15283" y="1006"/>
                  </a:lnTo>
                  <a:lnTo>
                    <a:pt x="14468" y="639"/>
                  </a:lnTo>
                  <a:lnTo>
                    <a:pt x="13551" y="351"/>
                  </a:lnTo>
                  <a:lnTo>
                    <a:pt x="12634" y="160"/>
                  </a:lnTo>
                  <a:lnTo>
                    <a:pt x="11717" y="32"/>
                  </a:lnTo>
                  <a:lnTo>
                    <a:pt x="10800" y="0"/>
                  </a:lnTo>
                  <a:lnTo>
                    <a:pt x="9781" y="32"/>
                  </a:lnTo>
                  <a:lnTo>
                    <a:pt x="8864" y="160"/>
                  </a:lnTo>
                  <a:lnTo>
                    <a:pt x="7947" y="351"/>
                  </a:lnTo>
                  <a:lnTo>
                    <a:pt x="7030" y="639"/>
                  </a:lnTo>
                  <a:lnTo>
                    <a:pt x="6215" y="1006"/>
                  </a:lnTo>
                  <a:lnTo>
                    <a:pt x="5400" y="1437"/>
                  </a:lnTo>
                  <a:lnTo>
                    <a:pt x="4585" y="1948"/>
                  </a:lnTo>
                  <a:lnTo>
                    <a:pt x="3872" y="2522"/>
                  </a:lnTo>
                  <a:lnTo>
                    <a:pt x="3158" y="3161"/>
                  </a:lnTo>
                  <a:lnTo>
                    <a:pt x="2445" y="3847"/>
                  </a:lnTo>
                  <a:lnTo>
                    <a:pt x="1936" y="4598"/>
                  </a:lnTo>
                  <a:lnTo>
                    <a:pt x="1426" y="5396"/>
                  </a:lnTo>
                  <a:lnTo>
                    <a:pt x="1019" y="6226"/>
                  </a:lnTo>
                  <a:lnTo>
                    <a:pt x="611" y="7104"/>
                  </a:lnTo>
                  <a:lnTo>
                    <a:pt x="306" y="7998"/>
                  </a:lnTo>
                  <a:lnTo>
                    <a:pt x="102" y="8924"/>
                  </a:lnTo>
                  <a:lnTo>
                    <a:pt x="0" y="9850"/>
                  </a:lnTo>
                  <a:lnTo>
                    <a:pt x="0" y="11734"/>
                  </a:lnTo>
                  <a:lnTo>
                    <a:pt x="102" y="12676"/>
                  </a:lnTo>
                  <a:lnTo>
                    <a:pt x="306" y="13586"/>
                  </a:lnTo>
                  <a:lnTo>
                    <a:pt x="611" y="14496"/>
                  </a:lnTo>
                  <a:lnTo>
                    <a:pt x="1019" y="15358"/>
                  </a:lnTo>
                  <a:lnTo>
                    <a:pt x="1426" y="16204"/>
                  </a:lnTo>
                  <a:lnTo>
                    <a:pt x="1936" y="16986"/>
                  </a:lnTo>
                  <a:lnTo>
                    <a:pt x="2445" y="17753"/>
                  </a:lnTo>
                  <a:lnTo>
                    <a:pt x="3158" y="18439"/>
                  </a:lnTo>
                  <a:lnTo>
                    <a:pt x="3872" y="19078"/>
                  </a:lnTo>
                  <a:lnTo>
                    <a:pt x="4585" y="19652"/>
                  </a:lnTo>
                  <a:lnTo>
                    <a:pt x="5400" y="20147"/>
                  </a:lnTo>
                  <a:lnTo>
                    <a:pt x="6215" y="20578"/>
                  </a:lnTo>
                  <a:lnTo>
                    <a:pt x="7030" y="20945"/>
                  </a:lnTo>
                  <a:lnTo>
                    <a:pt x="7947" y="21233"/>
                  </a:lnTo>
                  <a:lnTo>
                    <a:pt x="8864" y="21440"/>
                  </a:lnTo>
                  <a:lnTo>
                    <a:pt x="9781" y="21568"/>
                  </a:lnTo>
                  <a:lnTo>
                    <a:pt x="10800" y="21600"/>
                  </a:lnTo>
                  <a:lnTo>
                    <a:pt x="11717" y="21568"/>
                  </a:lnTo>
                  <a:lnTo>
                    <a:pt x="12634" y="21440"/>
                  </a:lnTo>
                  <a:lnTo>
                    <a:pt x="13551" y="21233"/>
                  </a:lnTo>
                  <a:lnTo>
                    <a:pt x="14468" y="20945"/>
                  </a:lnTo>
                  <a:lnTo>
                    <a:pt x="15283" y="20578"/>
                  </a:lnTo>
                  <a:lnTo>
                    <a:pt x="16200" y="20147"/>
                  </a:lnTo>
                  <a:lnTo>
                    <a:pt x="16913" y="19652"/>
                  </a:lnTo>
                  <a:lnTo>
                    <a:pt x="17728" y="19078"/>
                  </a:lnTo>
                  <a:lnTo>
                    <a:pt x="18442" y="18439"/>
                  </a:lnTo>
                  <a:lnTo>
                    <a:pt x="19053" y="17753"/>
                  </a:lnTo>
                  <a:lnTo>
                    <a:pt x="19562" y="16986"/>
                  </a:lnTo>
                  <a:lnTo>
                    <a:pt x="20072" y="16204"/>
                  </a:lnTo>
                  <a:lnTo>
                    <a:pt x="20581" y="15358"/>
                  </a:lnTo>
                  <a:lnTo>
                    <a:pt x="20887" y="14496"/>
                  </a:lnTo>
                  <a:lnTo>
                    <a:pt x="21192" y="13586"/>
                  </a:lnTo>
                  <a:lnTo>
                    <a:pt x="21396" y="12676"/>
                  </a:lnTo>
                  <a:lnTo>
                    <a:pt x="21498" y="11734"/>
                  </a:lnTo>
                  <a:lnTo>
                    <a:pt x="21600" y="1080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47" name="Line 29"/>
            <p:cNvSpPr/>
            <p:nvPr/>
          </p:nvSpPr>
          <p:spPr>
            <a:xfrm>
              <a:off x="149225" y="352425"/>
              <a:ext cx="630238" cy="87312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48" name="Line 30"/>
            <p:cNvSpPr/>
            <p:nvPr/>
          </p:nvSpPr>
          <p:spPr>
            <a:xfrm>
              <a:off x="190500" y="733425"/>
              <a:ext cx="649288" cy="87312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49" name="Line 31"/>
            <p:cNvSpPr/>
            <p:nvPr/>
          </p:nvSpPr>
          <p:spPr>
            <a:xfrm flipV="1">
              <a:off x="169862" y="400049"/>
              <a:ext cx="609601" cy="1054102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50" name="Line 32"/>
            <p:cNvSpPr/>
            <p:nvPr/>
          </p:nvSpPr>
          <p:spPr>
            <a:xfrm>
              <a:off x="149225" y="712787"/>
              <a:ext cx="669926" cy="930276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grpSp>
          <p:nvGrpSpPr>
            <p:cNvPr id="90" name="Group 80"/>
            <p:cNvGrpSpPr/>
            <p:nvPr/>
          </p:nvGrpSpPr>
          <p:grpSpPr>
            <a:xfrm>
              <a:off x="107950" y="296862"/>
              <a:ext cx="87313" cy="1585914"/>
              <a:chOff x="0" y="0"/>
              <a:chExt cx="87312" cy="1585913"/>
            </a:xfrm>
          </p:grpSpPr>
          <p:sp>
            <p:nvSpPr>
              <p:cNvPr id="1048751" name="Oval 75"/>
              <p:cNvSpPr/>
              <p:nvPr/>
            </p:nvSpPr>
            <p:spPr>
              <a:xfrm>
                <a:off x="-1" y="-1"/>
                <a:ext cx="87314" cy="104778"/>
              </a:xfrm>
              <a:prstGeom prst="ellipse">
                <a:avLst/>
              </a:prstGeom>
              <a:solidFill>
                <a:srgbClr val="1F497D"/>
              </a:solidFill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p/>
            </p:txBody>
          </p:sp>
          <p:sp>
            <p:nvSpPr>
              <p:cNvPr id="1048752" name="Oval 76"/>
              <p:cNvSpPr/>
              <p:nvPr/>
            </p:nvSpPr>
            <p:spPr>
              <a:xfrm>
                <a:off x="-1" y="376237"/>
                <a:ext cx="87314" cy="104777"/>
              </a:xfrm>
              <a:prstGeom prst="ellipse">
                <a:avLst/>
              </a:prstGeom>
              <a:solidFill>
                <a:srgbClr val="1F497D"/>
              </a:solidFill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p/>
            </p:txBody>
          </p:sp>
          <p:sp>
            <p:nvSpPr>
              <p:cNvPr id="1048753" name="Oval 77"/>
              <p:cNvSpPr/>
              <p:nvPr/>
            </p:nvSpPr>
            <p:spPr>
              <a:xfrm>
                <a:off x="-1" y="742950"/>
                <a:ext cx="87314" cy="104777"/>
              </a:xfrm>
              <a:prstGeom prst="ellipse">
                <a:avLst/>
              </a:prstGeom>
              <a:solidFill>
                <a:srgbClr val="1F497D"/>
              </a:solidFill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p/>
            </p:txBody>
          </p:sp>
          <p:sp>
            <p:nvSpPr>
              <p:cNvPr id="1048754" name="Oval 78"/>
              <p:cNvSpPr/>
              <p:nvPr/>
            </p:nvSpPr>
            <p:spPr>
              <a:xfrm>
                <a:off x="-1" y="1112837"/>
                <a:ext cx="87314" cy="104777"/>
              </a:xfrm>
              <a:prstGeom prst="ellipse">
                <a:avLst/>
              </a:prstGeom>
              <a:solidFill>
                <a:srgbClr val="1F497D"/>
              </a:solidFill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p/>
            </p:txBody>
          </p:sp>
          <p:sp>
            <p:nvSpPr>
              <p:cNvPr id="1048755" name="Oval 79"/>
              <p:cNvSpPr/>
              <p:nvPr/>
            </p:nvSpPr>
            <p:spPr>
              <a:xfrm>
                <a:off x="-1" y="1481137"/>
                <a:ext cx="87314" cy="104777"/>
              </a:xfrm>
              <a:prstGeom prst="ellipse">
                <a:avLst/>
              </a:prstGeom>
              <a:solidFill>
                <a:srgbClr val="1F497D"/>
              </a:solidFill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p/>
            </p:txBody>
          </p:sp>
        </p:grpSp>
        <p:grpSp>
          <p:nvGrpSpPr>
            <p:cNvPr id="91" name="Group 100"/>
            <p:cNvGrpSpPr/>
            <p:nvPr/>
          </p:nvGrpSpPr>
          <p:grpSpPr>
            <a:xfrm>
              <a:off x="777875" y="381000"/>
              <a:ext cx="87313" cy="1295401"/>
              <a:chOff x="0" y="0"/>
              <a:chExt cx="87312" cy="1295401"/>
            </a:xfrm>
          </p:grpSpPr>
          <p:sp>
            <p:nvSpPr>
              <p:cNvPr id="1048756" name="Oval 96"/>
              <p:cNvSpPr/>
              <p:nvPr/>
            </p:nvSpPr>
            <p:spPr>
              <a:xfrm>
                <a:off x="-1" y="-1"/>
                <a:ext cx="87314" cy="104778"/>
              </a:xfrm>
              <a:prstGeom prst="ellipse">
                <a:avLst/>
              </a:prstGeom>
              <a:solidFill>
                <a:srgbClr val="1F497D"/>
              </a:solidFill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p/>
            </p:txBody>
          </p:sp>
          <p:sp>
            <p:nvSpPr>
              <p:cNvPr id="1048757" name="Oval 97"/>
              <p:cNvSpPr/>
              <p:nvPr/>
            </p:nvSpPr>
            <p:spPr>
              <a:xfrm>
                <a:off x="-1" y="392112"/>
                <a:ext cx="87314" cy="104777"/>
              </a:xfrm>
              <a:prstGeom prst="ellipse">
                <a:avLst/>
              </a:prstGeom>
              <a:solidFill>
                <a:srgbClr val="1F497D"/>
              </a:solidFill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p/>
            </p:txBody>
          </p:sp>
          <p:sp>
            <p:nvSpPr>
              <p:cNvPr id="1048758" name="Oval 98"/>
              <p:cNvSpPr/>
              <p:nvPr/>
            </p:nvSpPr>
            <p:spPr>
              <a:xfrm>
                <a:off x="-1" y="793750"/>
                <a:ext cx="87314" cy="104777"/>
              </a:xfrm>
              <a:prstGeom prst="ellipse">
                <a:avLst/>
              </a:prstGeom>
              <a:solidFill>
                <a:srgbClr val="1F497D"/>
              </a:solidFill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p/>
            </p:txBody>
          </p:sp>
          <p:sp>
            <p:nvSpPr>
              <p:cNvPr id="1048759" name="Oval 99"/>
              <p:cNvSpPr/>
              <p:nvPr/>
            </p:nvSpPr>
            <p:spPr>
              <a:xfrm>
                <a:off x="-1" y="1190625"/>
                <a:ext cx="87314" cy="104777"/>
              </a:xfrm>
              <a:prstGeom prst="ellipse">
                <a:avLst/>
              </a:prstGeom>
              <a:solidFill>
                <a:srgbClr val="1F497D"/>
              </a:solidFill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p/>
            </p:txBody>
          </p:sp>
        </p:grpSp>
      </p:grpSp>
      <p:grpSp>
        <p:nvGrpSpPr>
          <p:cNvPr id="92" name="Group 132"/>
          <p:cNvGrpSpPr/>
          <p:nvPr/>
        </p:nvGrpSpPr>
        <p:grpSpPr>
          <a:xfrm>
            <a:off x="4953000" y="152400"/>
            <a:ext cx="2279650" cy="1985965"/>
            <a:chOff x="0" y="0"/>
            <a:chExt cx="2279650" cy="1985964"/>
          </a:xfrm>
        </p:grpSpPr>
        <p:grpSp>
          <p:nvGrpSpPr>
            <p:cNvPr id="93" name="Group 42"/>
            <p:cNvGrpSpPr/>
            <p:nvPr/>
          </p:nvGrpSpPr>
          <p:grpSpPr>
            <a:xfrm>
              <a:off x="796925" y="0"/>
              <a:ext cx="719139" cy="517525"/>
              <a:chOff x="0" y="0"/>
              <a:chExt cx="719138" cy="517525"/>
            </a:xfrm>
          </p:grpSpPr>
          <p:sp>
            <p:nvSpPr>
              <p:cNvPr id="1048760" name="Freeform 40"/>
              <p:cNvSpPr/>
              <p:nvPr/>
            </p:nvSpPr>
            <p:spPr>
              <a:xfrm>
                <a:off x="0" y="0"/>
                <a:ext cx="719138" cy="5175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8" y="11728"/>
                    </a:lnTo>
                    <a:lnTo>
                      <a:pt x="143" y="12721"/>
                    </a:lnTo>
                    <a:lnTo>
                      <a:pt x="381" y="13583"/>
                    </a:lnTo>
                    <a:lnTo>
                      <a:pt x="620" y="14510"/>
                    </a:lnTo>
                    <a:lnTo>
                      <a:pt x="1001" y="15306"/>
                    </a:lnTo>
                    <a:lnTo>
                      <a:pt x="1430" y="16167"/>
                    </a:lnTo>
                    <a:lnTo>
                      <a:pt x="1955" y="17028"/>
                    </a:lnTo>
                    <a:lnTo>
                      <a:pt x="2527" y="17757"/>
                    </a:lnTo>
                    <a:lnTo>
                      <a:pt x="3147" y="18420"/>
                    </a:lnTo>
                    <a:lnTo>
                      <a:pt x="3815" y="19082"/>
                    </a:lnTo>
                    <a:lnTo>
                      <a:pt x="4577" y="19612"/>
                    </a:lnTo>
                    <a:lnTo>
                      <a:pt x="5388" y="20142"/>
                    </a:lnTo>
                    <a:lnTo>
                      <a:pt x="6246" y="20606"/>
                    </a:lnTo>
                    <a:lnTo>
                      <a:pt x="7105" y="20937"/>
                    </a:lnTo>
                    <a:lnTo>
                      <a:pt x="7963" y="21202"/>
                    </a:lnTo>
                    <a:lnTo>
                      <a:pt x="8869" y="21467"/>
                    </a:lnTo>
                    <a:lnTo>
                      <a:pt x="9823" y="21600"/>
                    </a:lnTo>
                    <a:lnTo>
                      <a:pt x="11730" y="21600"/>
                    </a:lnTo>
                    <a:lnTo>
                      <a:pt x="12683" y="21401"/>
                    </a:lnTo>
                    <a:lnTo>
                      <a:pt x="13589" y="21202"/>
                    </a:lnTo>
                    <a:lnTo>
                      <a:pt x="14495" y="20937"/>
                    </a:lnTo>
                    <a:lnTo>
                      <a:pt x="16212" y="20142"/>
                    </a:lnTo>
                    <a:lnTo>
                      <a:pt x="17738" y="19082"/>
                    </a:lnTo>
                    <a:lnTo>
                      <a:pt x="18453" y="18420"/>
                    </a:lnTo>
                    <a:lnTo>
                      <a:pt x="19025" y="17625"/>
                    </a:lnTo>
                    <a:lnTo>
                      <a:pt x="19645" y="17028"/>
                    </a:lnTo>
                    <a:lnTo>
                      <a:pt x="20170" y="16167"/>
                    </a:lnTo>
                    <a:lnTo>
                      <a:pt x="20551" y="15306"/>
                    </a:lnTo>
                    <a:lnTo>
                      <a:pt x="20932" y="14510"/>
                    </a:lnTo>
                    <a:lnTo>
                      <a:pt x="21219" y="13583"/>
                    </a:lnTo>
                    <a:lnTo>
                      <a:pt x="21600" y="11728"/>
                    </a:lnTo>
                    <a:lnTo>
                      <a:pt x="21600" y="9806"/>
                    </a:lnTo>
                    <a:lnTo>
                      <a:pt x="21219" y="7951"/>
                    </a:lnTo>
                    <a:lnTo>
                      <a:pt x="20932" y="7023"/>
                    </a:lnTo>
                    <a:lnTo>
                      <a:pt x="20551" y="6228"/>
                    </a:lnTo>
                    <a:lnTo>
                      <a:pt x="20122" y="5367"/>
                    </a:lnTo>
                    <a:lnTo>
                      <a:pt x="19645" y="4506"/>
                    </a:lnTo>
                    <a:lnTo>
                      <a:pt x="19025" y="3777"/>
                    </a:lnTo>
                    <a:lnTo>
                      <a:pt x="18453" y="3114"/>
                    </a:lnTo>
                    <a:lnTo>
                      <a:pt x="17738" y="2452"/>
                    </a:lnTo>
                    <a:lnTo>
                      <a:pt x="16975" y="1921"/>
                    </a:lnTo>
                    <a:lnTo>
                      <a:pt x="16164" y="1391"/>
                    </a:lnTo>
                    <a:lnTo>
                      <a:pt x="15354" y="994"/>
                    </a:lnTo>
                    <a:lnTo>
                      <a:pt x="14495" y="596"/>
                    </a:lnTo>
                    <a:lnTo>
                      <a:pt x="12683" y="66"/>
                    </a:lnTo>
                    <a:lnTo>
                      <a:pt x="11730" y="0"/>
                    </a:lnTo>
                    <a:lnTo>
                      <a:pt x="9823" y="0"/>
                    </a:lnTo>
                    <a:lnTo>
                      <a:pt x="8869" y="66"/>
                    </a:lnTo>
                    <a:lnTo>
                      <a:pt x="7963" y="331"/>
                    </a:lnTo>
                    <a:lnTo>
                      <a:pt x="7105" y="596"/>
                    </a:lnTo>
                    <a:lnTo>
                      <a:pt x="5388" y="1391"/>
                    </a:lnTo>
                    <a:lnTo>
                      <a:pt x="4577" y="1921"/>
                    </a:lnTo>
                    <a:lnTo>
                      <a:pt x="3815" y="2452"/>
                    </a:lnTo>
                    <a:lnTo>
                      <a:pt x="3147" y="3114"/>
                    </a:lnTo>
                    <a:lnTo>
                      <a:pt x="2527" y="3777"/>
                    </a:lnTo>
                    <a:lnTo>
                      <a:pt x="1955" y="4506"/>
                    </a:lnTo>
                    <a:lnTo>
                      <a:pt x="1430" y="5367"/>
                    </a:lnTo>
                    <a:lnTo>
                      <a:pt x="1001" y="6228"/>
                    </a:lnTo>
                    <a:lnTo>
                      <a:pt x="620" y="7023"/>
                    </a:lnTo>
                    <a:lnTo>
                      <a:pt x="143" y="8879"/>
                    </a:lnTo>
                    <a:lnTo>
                      <a:pt x="48" y="9806"/>
                    </a:lnTo>
                    <a:lnTo>
                      <a:pt x="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761" name="Rectangle 41"/>
              <p:cNvSpPr txBox="1"/>
              <p:nvPr/>
            </p:nvSpPr>
            <p:spPr>
              <a:xfrm>
                <a:off x="44450" y="92075"/>
                <a:ext cx="5841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since</a:t>
                </a:r>
              </a:p>
            </p:txBody>
          </p:sp>
        </p:grpSp>
        <p:grpSp>
          <p:nvGrpSpPr>
            <p:cNvPr id="94" name="Group 52"/>
            <p:cNvGrpSpPr/>
            <p:nvPr/>
          </p:nvGrpSpPr>
          <p:grpSpPr>
            <a:xfrm>
              <a:off x="533400" y="1066800"/>
              <a:ext cx="1219200" cy="919164"/>
              <a:chOff x="0" y="0"/>
              <a:chExt cx="1219200" cy="919163"/>
            </a:xfrm>
          </p:grpSpPr>
          <p:sp>
            <p:nvSpPr>
              <p:cNvPr id="1048762" name="Rectangle 50"/>
              <p:cNvSpPr txBox="1"/>
              <p:nvPr/>
            </p:nvSpPr>
            <p:spPr>
              <a:xfrm>
                <a:off x="150813" y="338137"/>
                <a:ext cx="939800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Manages</a:t>
                </a:r>
              </a:p>
            </p:txBody>
          </p:sp>
          <p:sp>
            <p:nvSpPr>
              <p:cNvPr id="1048763" name="Freeform 51"/>
              <p:cNvSpPr/>
              <p:nvPr/>
            </p:nvSpPr>
            <p:spPr>
              <a:xfrm>
                <a:off x="0" y="0"/>
                <a:ext cx="1219200" cy="9191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19"/>
                    </a:moveTo>
                    <a:lnTo>
                      <a:pt x="10631" y="0"/>
                    </a:lnTo>
                    <a:lnTo>
                      <a:pt x="21600" y="11192"/>
                    </a:lnTo>
                    <a:lnTo>
                      <a:pt x="10631" y="21600"/>
                    </a:lnTo>
                    <a:lnTo>
                      <a:pt x="0" y="108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</p:grpSp>
        <p:sp>
          <p:nvSpPr>
            <p:cNvPr id="1048764" name="Line 102"/>
            <p:cNvSpPr/>
            <p:nvPr/>
          </p:nvSpPr>
          <p:spPr>
            <a:xfrm>
              <a:off x="1758950" y="1503362"/>
              <a:ext cx="5207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65" name="Line 106"/>
            <p:cNvSpPr/>
            <p:nvPr/>
          </p:nvSpPr>
          <p:spPr>
            <a:xfrm>
              <a:off x="1143000" y="595312"/>
              <a:ext cx="0" cy="444501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66" name="Line 101"/>
            <p:cNvSpPr/>
            <p:nvPr/>
          </p:nvSpPr>
          <p:spPr>
            <a:xfrm flipH="1">
              <a:off x="0" y="1524000"/>
              <a:ext cx="5461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grpSp>
        <p:nvGrpSpPr>
          <p:cNvPr id="95" name="Group 129"/>
          <p:cNvGrpSpPr/>
          <p:nvPr/>
        </p:nvGrpSpPr>
        <p:grpSpPr>
          <a:xfrm>
            <a:off x="3284537" y="173037"/>
            <a:ext cx="5792790" cy="3074989"/>
            <a:chOff x="0" y="0"/>
            <a:chExt cx="5792788" cy="3074988"/>
          </a:xfrm>
        </p:grpSpPr>
        <p:sp>
          <p:nvSpPr>
            <p:cNvPr id="1048767" name="Freeform 112"/>
            <p:cNvSpPr/>
            <p:nvPr/>
          </p:nvSpPr>
          <p:spPr>
            <a:xfrm>
              <a:off x="2170112" y="2036762"/>
              <a:ext cx="1249363" cy="70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24"/>
                  </a:moveTo>
                  <a:lnTo>
                    <a:pt x="10649" y="0"/>
                  </a:lnTo>
                  <a:lnTo>
                    <a:pt x="21600" y="11216"/>
                  </a:lnTo>
                  <a:lnTo>
                    <a:pt x="10649" y="21600"/>
                  </a:lnTo>
                  <a:lnTo>
                    <a:pt x="0" y="108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68" name="Freeform 33"/>
            <p:cNvSpPr/>
            <p:nvPr/>
          </p:nvSpPr>
          <p:spPr>
            <a:xfrm>
              <a:off x="3562349" y="396875"/>
              <a:ext cx="719139" cy="517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505" y="9806"/>
                  </a:lnTo>
                  <a:lnTo>
                    <a:pt x="21219" y="7951"/>
                  </a:lnTo>
                  <a:lnTo>
                    <a:pt x="20932" y="7023"/>
                  </a:lnTo>
                  <a:lnTo>
                    <a:pt x="20551" y="6228"/>
                  </a:lnTo>
                  <a:lnTo>
                    <a:pt x="20122" y="5301"/>
                  </a:lnTo>
                  <a:lnTo>
                    <a:pt x="19597" y="4506"/>
                  </a:lnTo>
                  <a:lnTo>
                    <a:pt x="19025" y="3777"/>
                  </a:lnTo>
                  <a:lnTo>
                    <a:pt x="18405" y="3114"/>
                  </a:lnTo>
                  <a:lnTo>
                    <a:pt x="17738" y="2452"/>
                  </a:lnTo>
                  <a:lnTo>
                    <a:pt x="16975" y="1921"/>
                  </a:lnTo>
                  <a:lnTo>
                    <a:pt x="16164" y="1391"/>
                  </a:lnTo>
                  <a:lnTo>
                    <a:pt x="15354" y="994"/>
                  </a:lnTo>
                  <a:lnTo>
                    <a:pt x="14448" y="596"/>
                  </a:lnTo>
                  <a:lnTo>
                    <a:pt x="13589" y="331"/>
                  </a:lnTo>
                  <a:lnTo>
                    <a:pt x="12636" y="66"/>
                  </a:lnTo>
                  <a:lnTo>
                    <a:pt x="11730" y="0"/>
                  </a:lnTo>
                  <a:lnTo>
                    <a:pt x="9823" y="0"/>
                  </a:lnTo>
                  <a:lnTo>
                    <a:pt x="8869" y="66"/>
                  </a:lnTo>
                  <a:lnTo>
                    <a:pt x="7057" y="596"/>
                  </a:lnTo>
                  <a:lnTo>
                    <a:pt x="6199" y="994"/>
                  </a:lnTo>
                  <a:lnTo>
                    <a:pt x="5388" y="1391"/>
                  </a:lnTo>
                  <a:lnTo>
                    <a:pt x="4577" y="1921"/>
                  </a:lnTo>
                  <a:lnTo>
                    <a:pt x="3815" y="2452"/>
                  </a:lnTo>
                  <a:lnTo>
                    <a:pt x="3099" y="3114"/>
                  </a:lnTo>
                  <a:lnTo>
                    <a:pt x="2527" y="3777"/>
                  </a:lnTo>
                  <a:lnTo>
                    <a:pt x="1907" y="4506"/>
                  </a:lnTo>
                  <a:lnTo>
                    <a:pt x="1383" y="5301"/>
                  </a:lnTo>
                  <a:lnTo>
                    <a:pt x="1001" y="6228"/>
                  </a:lnTo>
                  <a:lnTo>
                    <a:pt x="620" y="7023"/>
                  </a:lnTo>
                  <a:lnTo>
                    <a:pt x="334" y="7951"/>
                  </a:lnTo>
                  <a:lnTo>
                    <a:pt x="143" y="8879"/>
                  </a:lnTo>
                  <a:lnTo>
                    <a:pt x="48" y="9806"/>
                  </a:lnTo>
                  <a:lnTo>
                    <a:pt x="0" y="10800"/>
                  </a:lnTo>
                  <a:lnTo>
                    <a:pt x="48" y="11728"/>
                  </a:lnTo>
                  <a:lnTo>
                    <a:pt x="143" y="12655"/>
                  </a:lnTo>
                  <a:lnTo>
                    <a:pt x="334" y="13583"/>
                  </a:lnTo>
                  <a:lnTo>
                    <a:pt x="620" y="14378"/>
                  </a:lnTo>
                  <a:lnTo>
                    <a:pt x="1001" y="15306"/>
                  </a:lnTo>
                  <a:lnTo>
                    <a:pt x="1383" y="16167"/>
                  </a:lnTo>
                  <a:lnTo>
                    <a:pt x="1907" y="16896"/>
                  </a:lnTo>
                  <a:lnTo>
                    <a:pt x="2527" y="17625"/>
                  </a:lnTo>
                  <a:lnTo>
                    <a:pt x="3099" y="18420"/>
                  </a:lnTo>
                  <a:lnTo>
                    <a:pt x="3815" y="19082"/>
                  </a:lnTo>
                  <a:lnTo>
                    <a:pt x="4577" y="19612"/>
                  </a:lnTo>
                  <a:lnTo>
                    <a:pt x="6199" y="20540"/>
                  </a:lnTo>
                  <a:lnTo>
                    <a:pt x="7057" y="20937"/>
                  </a:lnTo>
                  <a:lnTo>
                    <a:pt x="7963" y="21202"/>
                  </a:lnTo>
                  <a:lnTo>
                    <a:pt x="8869" y="21401"/>
                  </a:lnTo>
                  <a:lnTo>
                    <a:pt x="9823" y="21600"/>
                  </a:lnTo>
                  <a:lnTo>
                    <a:pt x="11730" y="21600"/>
                  </a:lnTo>
                  <a:lnTo>
                    <a:pt x="12636" y="21401"/>
                  </a:lnTo>
                  <a:lnTo>
                    <a:pt x="13589" y="21202"/>
                  </a:lnTo>
                  <a:lnTo>
                    <a:pt x="14448" y="20937"/>
                  </a:lnTo>
                  <a:lnTo>
                    <a:pt x="15354" y="20540"/>
                  </a:lnTo>
                  <a:lnTo>
                    <a:pt x="16975" y="19612"/>
                  </a:lnTo>
                  <a:lnTo>
                    <a:pt x="17738" y="19082"/>
                  </a:lnTo>
                  <a:lnTo>
                    <a:pt x="18405" y="18420"/>
                  </a:lnTo>
                  <a:lnTo>
                    <a:pt x="19025" y="17625"/>
                  </a:lnTo>
                  <a:lnTo>
                    <a:pt x="19597" y="16896"/>
                  </a:lnTo>
                  <a:lnTo>
                    <a:pt x="20122" y="16167"/>
                  </a:lnTo>
                  <a:lnTo>
                    <a:pt x="20551" y="15306"/>
                  </a:lnTo>
                  <a:lnTo>
                    <a:pt x="20932" y="14378"/>
                  </a:lnTo>
                  <a:lnTo>
                    <a:pt x="21219" y="13583"/>
                  </a:lnTo>
                  <a:lnTo>
                    <a:pt x="21505" y="11728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69" name="Freeform 34"/>
            <p:cNvSpPr/>
            <p:nvPr/>
          </p:nvSpPr>
          <p:spPr>
            <a:xfrm>
              <a:off x="4881562" y="419100"/>
              <a:ext cx="911226" cy="49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8" y="11700"/>
                  </a:lnTo>
                  <a:lnTo>
                    <a:pt x="188" y="12600"/>
                  </a:lnTo>
                  <a:lnTo>
                    <a:pt x="339" y="13569"/>
                  </a:lnTo>
                  <a:lnTo>
                    <a:pt x="640" y="14400"/>
                  </a:lnTo>
                  <a:lnTo>
                    <a:pt x="1054" y="15300"/>
                  </a:lnTo>
                  <a:lnTo>
                    <a:pt x="1430" y="16200"/>
                  </a:lnTo>
                  <a:lnTo>
                    <a:pt x="1957" y="16892"/>
                  </a:lnTo>
                  <a:lnTo>
                    <a:pt x="2521" y="17654"/>
                  </a:lnTo>
                  <a:lnTo>
                    <a:pt x="3161" y="18415"/>
                  </a:lnTo>
                  <a:lnTo>
                    <a:pt x="3876" y="19038"/>
                  </a:lnTo>
                  <a:lnTo>
                    <a:pt x="4629" y="19592"/>
                  </a:lnTo>
                  <a:lnTo>
                    <a:pt x="5381" y="20077"/>
                  </a:lnTo>
                  <a:lnTo>
                    <a:pt x="6209" y="20562"/>
                  </a:lnTo>
                  <a:lnTo>
                    <a:pt x="7112" y="20908"/>
                  </a:lnTo>
                  <a:lnTo>
                    <a:pt x="8015" y="21185"/>
                  </a:lnTo>
                  <a:lnTo>
                    <a:pt x="8918" y="21392"/>
                  </a:lnTo>
                  <a:lnTo>
                    <a:pt x="9859" y="21600"/>
                  </a:lnTo>
                  <a:lnTo>
                    <a:pt x="11703" y="21600"/>
                  </a:lnTo>
                  <a:lnTo>
                    <a:pt x="12682" y="21392"/>
                  </a:lnTo>
                  <a:lnTo>
                    <a:pt x="13585" y="21185"/>
                  </a:lnTo>
                  <a:lnTo>
                    <a:pt x="14488" y="20908"/>
                  </a:lnTo>
                  <a:lnTo>
                    <a:pt x="15353" y="20562"/>
                  </a:lnTo>
                  <a:lnTo>
                    <a:pt x="16219" y="20077"/>
                  </a:lnTo>
                  <a:lnTo>
                    <a:pt x="16971" y="19592"/>
                  </a:lnTo>
                  <a:lnTo>
                    <a:pt x="17724" y="19038"/>
                  </a:lnTo>
                  <a:lnTo>
                    <a:pt x="18439" y="18415"/>
                  </a:lnTo>
                  <a:lnTo>
                    <a:pt x="19643" y="16892"/>
                  </a:lnTo>
                  <a:lnTo>
                    <a:pt x="20170" y="16200"/>
                  </a:lnTo>
                  <a:lnTo>
                    <a:pt x="20584" y="15300"/>
                  </a:lnTo>
                  <a:lnTo>
                    <a:pt x="20923" y="14400"/>
                  </a:lnTo>
                  <a:lnTo>
                    <a:pt x="21224" y="13569"/>
                  </a:lnTo>
                  <a:lnTo>
                    <a:pt x="21412" y="12600"/>
                  </a:lnTo>
                  <a:lnTo>
                    <a:pt x="21525" y="11700"/>
                  </a:lnTo>
                  <a:lnTo>
                    <a:pt x="21600" y="10800"/>
                  </a:lnTo>
                  <a:lnTo>
                    <a:pt x="21525" y="9762"/>
                  </a:lnTo>
                  <a:lnTo>
                    <a:pt x="21412" y="8931"/>
                  </a:lnTo>
                  <a:lnTo>
                    <a:pt x="21224" y="7892"/>
                  </a:lnTo>
                  <a:lnTo>
                    <a:pt x="20923" y="7062"/>
                  </a:lnTo>
                  <a:lnTo>
                    <a:pt x="20584" y="6231"/>
                  </a:lnTo>
                  <a:lnTo>
                    <a:pt x="20170" y="5262"/>
                  </a:lnTo>
                  <a:lnTo>
                    <a:pt x="19643" y="4500"/>
                  </a:lnTo>
                  <a:lnTo>
                    <a:pt x="18439" y="3115"/>
                  </a:lnTo>
                  <a:lnTo>
                    <a:pt x="17724" y="2492"/>
                  </a:lnTo>
                  <a:lnTo>
                    <a:pt x="16971" y="1800"/>
                  </a:lnTo>
                  <a:lnTo>
                    <a:pt x="16219" y="1385"/>
                  </a:lnTo>
                  <a:lnTo>
                    <a:pt x="14488" y="554"/>
                  </a:lnTo>
                  <a:lnTo>
                    <a:pt x="13585" y="346"/>
                  </a:lnTo>
                  <a:lnTo>
                    <a:pt x="12682" y="69"/>
                  </a:lnTo>
                  <a:lnTo>
                    <a:pt x="11703" y="0"/>
                  </a:lnTo>
                  <a:lnTo>
                    <a:pt x="9859" y="0"/>
                  </a:lnTo>
                  <a:lnTo>
                    <a:pt x="8918" y="69"/>
                  </a:lnTo>
                  <a:lnTo>
                    <a:pt x="7978" y="346"/>
                  </a:lnTo>
                  <a:lnTo>
                    <a:pt x="7112" y="623"/>
                  </a:lnTo>
                  <a:lnTo>
                    <a:pt x="6209" y="969"/>
                  </a:lnTo>
                  <a:lnTo>
                    <a:pt x="5381" y="1385"/>
                  </a:lnTo>
                  <a:lnTo>
                    <a:pt x="4629" y="1938"/>
                  </a:lnTo>
                  <a:lnTo>
                    <a:pt x="3838" y="2492"/>
                  </a:lnTo>
                  <a:lnTo>
                    <a:pt x="3161" y="3115"/>
                  </a:lnTo>
                  <a:lnTo>
                    <a:pt x="2521" y="3808"/>
                  </a:lnTo>
                  <a:lnTo>
                    <a:pt x="1957" y="4500"/>
                  </a:lnTo>
                  <a:lnTo>
                    <a:pt x="1430" y="5400"/>
                  </a:lnTo>
                  <a:lnTo>
                    <a:pt x="1054" y="6231"/>
                  </a:lnTo>
                  <a:lnTo>
                    <a:pt x="640" y="7062"/>
                  </a:lnTo>
                  <a:lnTo>
                    <a:pt x="339" y="7962"/>
                  </a:lnTo>
                  <a:lnTo>
                    <a:pt x="188" y="8931"/>
                  </a:lnTo>
                  <a:lnTo>
                    <a:pt x="38" y="9831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grpSp>
          <p:nvGrpSpPr>
            <p:cNvPr id="96" name="Group 37"/>
            <p:cNvGrpSpPr/>
            <p:nvPr/>
          </p:nvGrpSpPr>
          <p:grpSpPr>
            <a:xfrm>
              <a:off x="4132262" y="15875"/>
              <a:ext cx="938214" cy="517525"/>
              <a:chOff x="0" y="0"/>
              <a:chExt cx="938213" cy="517525"/>
            </a:xfrm>
          </p:grpSpPr>
          <p:sp>
            <p:nvSpPr>
              <p:cNvPr id="1048770" name="Freeform 35"/>
              <p:cNvSpPr/>
              <p:nvPr/>
            </p:nvSpPr>
            <p:spPr>
              <a:xfrm>
                <a:off x="0" y="0"/>
                <a:ext cx="938213" cy="5175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lnTo>
                      <a:pt x="21527" y="9806"/>
                    </a:lnTo>
                    <a:lnTo>
                      <a:pt x="21417" y="8812"/>
                    </a:lnTo>
                    <a:lnTo>
                      <a:pt x="21235" y="7951"/>
                    </a:lnTo>
                    <a:lnTo>
                      <a:pt x="20942" y="7023"/>
                    </a:lnTo>
                    <a:lnTo>
                      <a:pt x="20577" y="6228"/>
                    </a:lnTo>
                    <a:lnTo>
                      <a:pt x="20102" y="5367"/>
                    </a:lnTo>
                    <a:lnTo>
                      <a:pt x="19663" y="4506"/>
                    </a:lnTo>
                    <a:lnTo>
                      <a:pt x="19042" y="3777"/>
                    </a:lnTo>
                    <a:lnTo>
                      <a:pt x="18457" y="3048"/>
                    </a:lnTo>
                    <a:lnTo>
                      <a:pt x="17726" y="2452"/>
                    </a:lnTo>
                    <a:lnTo>
                      <a:pt x="16995" y="1921"/>
                    </a:lnTo>
                    <a:lnTo>
                      <a:pt x="16154" y="1391"/>
                    </a:lnTo>
                    <a:lnTo>
                      <a:pt x="15350" y="928"/>
                    </a:lnTo>
                    <a:lnTo>
                      <a:pt x="14437" y="596"/>
                    </a:lnTo>
                    <a:lnTo>
                      <a:pt x="13596" y="265"/>
                    </a:lnTo>
                    <a:lnTo>
                      <a:pt x="12682" y="66"/>
                    </a:lnTo>
                    <a:lnTo>
                      <a:pt x="11732" y="0"/>
                    </a:lnTo>
                    <a:lnTo>
                      <a:pt x="9831" y="0"/>
                    </a:lnTo>
                    <a:lnTo>
                      <a:pt x="8881" y="66"/>
                    </a:lnTo>
                    <a:lnTo>
                      <a:pt x="7968" y="265"/>
                    </a:lnTo>
                    <a:lnTo>
                      <a:pt x="7127" y="596"/>
                    </a:lnTo>
                    <a:lnTo>
                      <a:pt x="6213" y="928"/>
                    </a:lnTo>
                    <a:lnTo>
                      <a:pt x="5409" y="1391"/>
                    </a:lnTo>
                    <a:lnTo>
                      <a:pt x="4569" y="1921"/>
                    </a:lnTo>
                    <a:lnTo>
                      <a:pt x="3838" y="2452"/>
                    </a:lnTo>
                    <a:lnTo>
                      <a:pt x="3107" y="3048"/>
                    </a:lnTo>
                    <a:lnTo>
                      <a:pt x="1937" y="4506"/>
                    </a:lnTo>
                    <a:lnTo>
                      <a:pt x="987" y="6228"/>
                    </a:lnTo>
                    <a:lnTo>
                      <a:pt x="621" y="7023"/>
                    </a:lnTo>
                    <a:lnTo>
                      <a:pt x="329" y="7951"/>
                    </a:lnTo>
                    <a:lnTo>
                      <a:pt x="146" y="8812"/>
                    </a:lnTo>
                    <a:lnTo>
                      <a:pt x="37" y="9806"/>
                    </a:lnTo>
                    <a:lnTo>
                      <a:pt x="0" y="10800"/>
                    </a:lnTo>
                    <a:lnTo>
                      <a:pt x="37" y="11728"/>
                    </a:lnTo>
                    <a:lnTo>
                      <a:pt x="146" y="12655"/>
                    </a:lnTo>
                    <a:lnTo>
                      <a:pt x="329" y="13583"/>
                    </a:lnTo>
                    <a:lnTo>
                      <a:pt x="621" y="14510"/>
                    </a:lnTo>
                    <a:lnTo>
                      <a:pt x="987" y="15306"/>
                    </a:lnTo>
                    <a:lnTo>
                      <a:pt x="1937" y="17028"/>
                    </a:lnTo>
                    <a:lnTo>
                      <a:pt x="2522" y="17757"/>
                    </a:lnTo>
                    <a:lnTo>
                      <a:pt x="3107" y="18420"/>
                    </a:lnTo>
                    <a:lnTo>
                      <a:pt x="3838" y="19082"/>
                    </a:lnTo>
                    <a:lnTo>
                      <a:pt x="4569" y="19612"/>
                    </a:lnTo>
                    <a:lnTo>
                      <a:pt x="5409" y="20142"/>
                    </a:lnTo>
                    <a:lnTo>
                      <a:pt x="6213" y="20540"/>
                    </a:lnTo>
                    <a:lnTo>
                      <a:pt x="7127" y="20937"/>
                    </a:lnTo>
                    <a:lnTo>
                      <a:pt x="7968" y="21202"/>
                    </a:lnTo>
                    <a:lnTo>
                      <a:pt x="8881" y="21467"/>
                    </a:lnTo>
                    <a:lnTo>
                      <a:pt x="9831" y="21600"/>
                    </a:lnTo>
                    <a:lnTo>
                      <a:pt x="11732" y="21600"/>
                    </a:lnTo>
                    <a:lnTo>
                      <a:pt x="12682" y="21467"/>
                    </a:lnTo>
                    <a:lnTo>
                      <a:pt x="13596" y="21202"/>
                    </a:lnTo>
                    <a:lnTo>
                      <a:pt x="14437" y="20937"/>
                    </a:lnTo>
                    <a:lnTo>
                      <a:pt x="15350" y="20540"/>
                    </a:lnTo>
                    <a:lnTo>
                      <a:pt x="16154" y="20142"/>
                    </a:lnTo>
                    <a:lnTo>
                      <a:pt x="16995" y="19612"/>
                    </a:lnTo>
                    <a:lnTo>
                      <a:pt x="17726" y="19082"/>
                    </a:lnTo>
                    <a:lnTo>
                      <a:pt x="18457" y="18420"/>
                    </a:lnTo>
                    <a:lnTo>
                      <a:pt x="19042" y="17757"/>
                    </a:lnTo>
                    <a:lnTo>
                      <a:pt x="19663" y="17028"/>
                    </a:lnTo>
                    <a:lnTo>
                      <a:pt x="20102" y="16167"/>
                    </a:lnTo>
                    <a:lnTo>
                      <a:pt x="20577" y="15306"/>
                    </a:lnTo>
                    <a:lnTo>
                      <a:pt x="20942" y="14510"/>
                    </a:lnTo>
                    <a:lnTo>
                      <a:pt x="21235" y="13583"/>
                    </a:lnTo>
                    <a:lnTo>
                      <a:pt x="21417" y="12655"/>
                    </a:lnTo>
                    <a:lnTo>
                      <a:pt x="21527" y="11728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771" name="Rectangle 36"/>
              <p:cNvSpPr txBox="1"/>
              <p:nvPr/>
            </p:nvSpPr>
            <p:spPr>
              <a:xfrm>
                <a:off x="84137" y="61912"/>
                <a:ext cx="7111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dname</a:t>
                </a:r>
              </a:p>
            </p:txBody>
          </p:sp>
        </p:grpSp>
        <p:sp>
          <p:nvSpPr>
            <p:cNvPr id="1048772" name="Rectangle 38"/>
            <p:cNvSpPr txBox="1"/>
            <p:nvPr/>
          </p:nvSpPr>
          <p:spPr>
            <a:xfrm>
              <a:off x="4983162" y="474662"/>
              <a:ext cx="736600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budget</a:t>
              </a:r>
            </a:p>
          </p:txBody>
        </p:sp>
        <p:sp>
          <p:nvSpPr>
            <p:cNvPr id="1048773" name="Rectangle 39"/>
            <p:cNvSpPr txBox="1"/>
            <p:nvPr/>
          </p:nvSpPr>
          <p:spPr>
            <a:xfrm>
              <a:off x="3706812" y="474662"/>
              <a:ext cx="368301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 u="sng"/>
              </a:lvl1pPr>
            </a:lstStyle>
            <a:p>
              <a:r>
                <a:t>did</a:t>
              </a:r>
            </a:p>
          </p:txBody>
        </p:sp>
        <p:sp>
          <p:nvSpPr>
            <p:cNvPr id="1048774" name="Freeform 53"/>
            <p:cNvSpPr/>
            <p:nvPr/>
          </p:nvSpPr>
          <p:spPr>
            <a:xfrm>
              <a:off x="3979862" y="1235075"/>
              <a:ext cx="1293813" cy="4778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75" name="Rectangle 57"/>
            <p:cNvSpPr txBox="1"/>
            <p:nvPr/>
          </p:nvSpPr>
          <p:spPr>
            <a:xfrm>
              <a:off x="3938587" y="1298575"/>
              <a:ext cx="12953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Departments</a:t>
              </a:r>
            </a:p>
          </p:txBody>
        </p:sp>
        <p:sp>
          <p:nvSpPr>
            <p:cNvPr id="1048776" name="Line 107"/>
            <p:cNvSpPr/>
            <p:nvPr/>
          </p:nvSpPr>
          <p:spPr>
            <a:xfrm>
              <a:off x="4037012" y="879474"/>
              <a:ext cx="215900" cy="368302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77" name="Line 108"/>
            <p:cNvSpPr/>
            <p:nvPr/>
          </p:nvSpPr>
          <p:spPr>
            <a:xfrm>
              <a:off x="4564062" y="574675"/>
              <a:ext cx="1" cy="6731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78" name="Line 109"/>
            <p:cNvSpPr/>
            <p:nvPr/>
          </p:nvSpPr>
          <p:spPr>
            <a:xfrm flipH="1">
              <a:off x="4938713" y="879474"/>
              <a:ext cx="165100" cy="368302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grpSp>
          <p:nvGrpSpPr>
            <p:cNvPr id="97" name="Group 116"/>
            <p:cNvGrpSpPr/>
            <p:nvPr/>
          </p:nvGrpSpPr>
          <p:grpSpPr>
            <a:xfrm>
              <a:off x="1512887" y="2636837"/>
              <a:ext cx="831852" cy="438151"/>
              <a:chOff x="0" y="0"/>
              <a:chExt cx="831850" cy="438150"/>
            </a:xfrm>
          </p:grpSpPr>
          <p:sp>
            <p:nvSpPr>
              <p:cNvPr id="1048779" name="Freeform 111"/>
              <p:cNvSpPr/>
              <p:nvPr/>
            </p:nvSpPr>
            <p:spPr>
              <a:xfrm>
                <a:off x="0" y="12700"/>
                <a:ext cx="831850" cy="425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1" y="11767"/>
                    </a:lnTo>
                    <a:lnTo>
                      <a:pt x="165" y="12654"/>
                    </a:lnTo>
                    <a:lnTo>
                      <a:pt x="330" y="13621"/>
                    </a:lnTo>
                    <a:lnTo>
                      <a:pt x="660" y="14507"/>
                    </a:lnTo>
                    <a:lnTo>
                      <a:pt x="1031" y="15313"/>
                    </a:lnTo>
                    <a:lnTo>
                      <a:pt x="1443" y="16119"/>
                    </a:lnTo>
                    <a:lnTo>
                      <a:pt x="1937" y="16925"/>
                    </a:lnTo>
                    <a:lnTo>
                      <a:pt x="2473" y="17731"/>
                    </a:lnTo>
                    <a:lnTo>
                      <a:pt x="3174" y="18457"/>
                    </a:lnTo>
                    <a:lnTo>
                      <a:pt x="3834" y="19021"/>
                    </a:lnTo>
                    <a:lnTo>
                      <a:pt x="4576" y="19585"/>
                    </a:lnTo>
                    <a:lnTo>
                      <a:pt x="5400" y="20149"/>
                    </a:lnTo>
                    <a:lnTo>
                      <a:pt x="6224" y="20633"/>
                    </a:lnTo>
                    <a:lnTo>
                      <a:pt x="7090" y="20955"/>
                    </a:lnTo>
                    <a:lnTo>
                      <a:pt x="8904" y="21439"/>
                    </a:lnTo>
                    <a:lnTo>
                      <a:pt x="9852" y="21600"/>
                    </a:lnTo>
                    <a:lnTo>
                      <a:pt x="11707" y="21600"/>
                    </a:lnTo>
                    <a:lnTo>
                      <a:pt x="12655" y="21358"/>
                    </a:lnTo>
                    <a:lnTo>
                      <a:pt x="13603" y="21197"/>
                    </a:lnTo>
                    <a:lnTo>
                      <a:pt x="14510" y="20955"/>
                    </a:lnTo>
                    <a:lnTo>
                      <a:pt x="15334" y="20552"/>
                    </a:lnTo>
                    <a:lnTo>
                      <a:pt x="16200" y="20149"/>
                    </a:lnTo>
                    <a:lnTo>
                      <a:pt x="17024" y="19585"/>
                    </a:lnTo>
                    <a:lnTo>
                      <a:pt x="17725" y="19021"/>
                    </a:lnTo>
                    <a:lnTo>
                      <a:pt x="18426" y="18296"/>
                    </a:lnTo>
                    <a:lnTo>
                      <a:pt x="19085" y="17651"/>
                    </a:lnTo>
                    <a:lnTo>
                      <a:pt x="19663" y="16925"/>
                    </a:lnTo>
                    <a:lnTo>
                      <a:pt x="20157" y="16119"/>
                    </a:lnTo>
                    <a:lnTo>
                      <a:pt x="20611" y="15313"/>
                    </a:lnTo>
                    <a:lnTo>
                      <a:pt x="20940" y="14507"/>
                    </a:lnTo>
                    <a:lnTo>
                      <a:pt x="21229" y="13621"/>
                    </a:lnTo>
                    <a:lnTo>
                      <a:pt x="21435" y="12654"/>
                    </a:lnTo>
                    <a:lnTo>
                      <a:pt x="21600" y="11767"/>
                    </a:lnTo>
                    <a:lnTo>
                      <a:pt x="21600" y="9752"/>
                    </a:lnTo>
                    <a:lnTo>
                      <a:pt x="21435" y="8866"/>
                    </a:lnTo>
                    <a:lnTo>
                      <a:pt x="21229" y="7899"/>
                    </a:lnTo>
                    <a:lnTo>
                      <a:pt x="20940" y="7012"/>
                    </a:lnTo>
                    <a:lnTo>
                      <a:pt x="20611" y="6206"/>
                    </a:lnTo>
                    <a:lnTo>
                      <a:pt x="20157" y="5400"/>
                    </a:lnTo>
                    <a:lnTo>
                      <a:pt x="19663" y="4594"/>
                    </a:lnTo>
                    <a:lnTo>
                      <a:pt x="19085" y="3788"/>
                    </a:lnTo>
                    <a:lnTo>
                      <a:pt x="18426" y="3063"/>
                    </a:lnTo>
                    <a:lnTo>
                      <a:pt x="17024" y="1934"/>
                    </a:lnTo>
                    <a:lnTo>
                      <a:pt x="16200" y="1451"/>
                    </a:lnTo>
                    <a:lnTo>
                      <a:pt x="15334" y="967"/>
                    </a:lnTo>
                    <a:lnTo>
                      <a:pt x="14510" y="645"/>
                    </a:lnTo>
                    <a:lnTo>
                      <a:pt x="13603" y="322"/>
                    </a:lnTo>
                    <a:lnTo>
                      <a:pt x="12655" y="81"/>
                    </a:lnTo>
                    <a:lnTo>
                      <a:pt x="11707" y="0"/>
                    </a:lnTo>
                    <a:lnTo>
                      <a:pt x="9852" y="0"/>
                    </a:lnTo>
                    <a:lnTo>
                      <a:pt x="8904" y="81"/>
                    </a:lnTo>
                    <a:lnTo>
                      <a:pt x="7997" y="322"/>
                    </a:lnTo>
                    <a:lnTo>
                      <a:pt x="7090" y="645"/>
                    </a:lnTo>
                    <a:lnTo>
                      <a:pt x="6224" y="967"/>
                    </a:lnTo>
                    <a:lnTo>
                      <a:pt x="5359" y="1451"/>
                    </a:lnTo>
                    <a:lnTo>
                      <a:pt x="4576" y="1934"/>
                    </a:lnTo>
                    <a:lnTo>
                      <a:pt x="3834" y="2499"/>
                    </a:lnTo>
                    <a:lnTo>
                      <a:pt x="3174" y="3063"/>
                    </a:lnTo>
                    <a:lnTo>
                      <a:pt x="2473" y="3788"/>
                    </a:lnTo>
                    <a:lnTo>
                      <a:pt x="1402" y="5400"/>
                    </a:lnTo>
                    <a:lnTo>
                      <a:pt x="660" y="7012"/>
                    </a:lnTo>
                    <a:lnTo>
                      <a:pt x="330" y="7899"/>
                    </a:lnTo>
                    <a:lnTo>
                      <a:pt x="165" y="8946"/>
                    </a:lnTo>
                    <a:lnTo>
                      <a:pt x="41" y="9752"/>
                    </a:lnTo>
                    <a:lnTo>
                      <a:pt x="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780" name="Rectangle 113"/>
              <p:cNvSpPr txBox="1"/>
              <p:nvPr/>
            </p:nvSpPr>
            <p:spPr>
              <a:xfrm>
                <a:off x="200025" y="0"/>
                <a:ext cx="584198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since</a:t>
                </a:r>
              </a:p>
            </p:txBody>
          </p:sp>
        </p:grpSp>
        <p:sp>
          <p:nvSpPr>
            <p:cNvPr id="1048781" name="Rectangle 114"/>
            <p:cNvSpPr txBox="1"/>
            <p:nvPr/>
          </p:nvSpPr>
          <p:spPr>
            <a:xfrm>
              <a:off x="2260600" y="2243137"/>
              <a:ext cx="9524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Works_In</a:t>
              </a:r>
            </a:p>
          </p:txBody>
        </p:sp>
        <p:sp>
          <p:nvSpPr>
            <p:cNvPr id="1048782" name="AutoShape 118"/>
            <p:cNvSpPr/>
            <p:nvPr/>
          </p:nvSpPr>
          <p:spPr>
            <a:xfrm flipV="1">
              <a:off x="3419474" y="1712912"/>
              <a:ext cx="560388" cy="6873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grpSp>
          <p:nvGrpSpPr>
            <p:cNvPr id="98" name="Group 49"/>
            <p:cNvGrpSpPr/>
            <p:nvPr/>
          </p:nvGrpSpPr>
          <p:grpSpPr>
            <a:xfrm>
              <a:off x="0" y="0"/>
              <a:ext cx="2038351" cy="898525"/>
              <a:chOff x="0" y="0"/>
              <a:chExt cx="2038350" cy="898525"/>
            </a:xfrm>
          </p:grpSpPr>
          <p:sp>
            <p:nvSpPr>
              <p:cNvPr id="1048783" name="Freeform 43"/>
              <p:cNvSpPr/>
              <p:nvPr/>
            </p:nvSpPr>
            <p:spPr>
              <a:xfrm>
                <a:off x="646112" y="0"/>
                <a:ext cx="719138" cy="5175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lnTo>
                      <a:pt x="21600" y="9806"/>
                    </a:lnTo>
                    <a:lnTo>
                      <a:pt x="21219" y="7951"/>
                    </a:lnTo>
                    <a:lnTo>
                      <a:pt x="20932" y="7023"/>
                    </a:lnTo>
                    <a:lnTo>
                      <a:pt x="20551" y="6228"/>
                    </a:lnTo>
                    <a:lnTo>
                      <a:pt x="20122" y="5367"/>
                    </a:lnTo>
                    <a:lnTo>
                      <a:pt x="19645" y="4506"/>
                    </a:lnTo>
                    <a:lnTo>
                      <a:pt x="19025" y="3777"/>
                    </a:lnTo>
                    <a:lnTo>
                      <a:pt x="18453" y="3114"/>
                    </a:lnTo>
                    <a:lnTo>
                      <a:pt x="17738" y="2452"/>
                    </a:lnTo>
                    <a:lnTo>
                      <a:pt x="16975" y="1921"/>
                    </a:lnTo>
                    <a:lnTo>
                      <a:pt x="16164" y="1391"/>
                    </a:lnTo>
                    <a:lnTo>
                      <a:pt x="15354" y="994"/>
                    </a:lnTo>
                    <a:lnTo>
                      <a:pt x="14495" y="596"/>
                    </a:lnTo>
                    <a:lnTo>
                      <a:pt x="13589" y="331"/>
                    </a:lnTo>
                    <a:lnTo>
                      <a:pt x="12683" y="133"/>
                    </a:lnTo>
                    <a:lnTo>
                      <a:pt x="11730" y="0"/>
                    </a:lnTo>
                    <a:lnTo>
                      <a:pt x="9823" y="0"/>
                    </a:lnTo>
                    <a:lnTo>
                      <a:pt x="8917" y="133"/>
                    </a:lnTo>
                    <a:lnTo>
                      <a:pt x="7963" y="331"/>
                    </a:lnTo>
                    <a:lnTo>
                      <a:pt x="7105" y="596"/>
                    </a:lnTo>
                    <a:lnTo>
                      <a:pt x="5388" y="1391"/>
                    </a:lnTo>
                    <a:lnTo>
                      <a:pt x="4577" y="1921"/>
                    </a:lnTo>
                    <a:lnTo>
                      <a:pt x="3862" y="2452"/>
                    </a:lnTo>
                    <a:lnTo>
                      <a:pt x="3147" y="3114"/>
                    </a:lnTo>
                    <a:lnTo>
                      <a:pt x="2527" y="3777"/>
                    </a:lnTo>
                    <a:lnTo>
                      <a:pt x="1955" y="4506"/>
                    </a:lnTo>
                    <a:lnTo>
                      <a:pt x="1430" y="5367"/>
                    </a:lnTo>
                    <a:lnTo>
                      <a:pt x="1001" y="6228"/>
                    </a:lnTo>
                    <a:lnTo>
                      <a:pt x="620" y="7023"/>
                    </a:lnTo>
                    <a:lnTo>
                      <a:pt x="143" y="8879"/>
                    </a:lnTo>
                    <a:lnTo>
                      <a:pt x="48" y="9806"/>
                    </a:lnTo>
                    <a:lnTo>
                      <a:pt x="0" y="10800"/>
                    </a:lnTo>
                    <a:lnTo>
                      <a:pt x="48" y="11728"/>
                    </a:lnTo>
                    <a:lnTo>
                      <a:pt x="143" y="12655"/>
                    </a:lnTo>
                    <a:lnTo>
                      <a:pt x="620" y="14510"/>
                    </a:lnTo>
                    <a:lnTo>
                      <a:pt x="1001" y="15306"/>
                    </a:lnTo>
                    <a:lnTo>
                      <a:pt x="1430" y="16167"/>
                    </a:lnTo>
                    <a:lnTo>
                      <a:pt x="1955" y="17028"/>
                    </a:lnTo>
                    <a:lnTo>
                      <a:pt x="2527" y="17757"/>
                    </a:lnTo>
                    <a:lnTo>
                      <a:pt x="3147" y="18420"/>
                    </a:lnTo>
                    <a:lnTo>
                      <a:pt x="3862" y="19082"/>
                    </a:lnTo>
                    <a:lnTo>
                      <a:pt x="4577" y="19612"/>
                    </a:lnTo>
                    <a:lnTo>
                      <a:pt x="5388" y="20142"/>
                    </a:lnTo>
                    <a:lnTo>
                      <a:pt x="7105" y="20937"/>
                    </a:lnTo>
                    <a:lnTo>
                      <a:pt x="7963" y="21202"/>
                    </a:lnTo>
                    <a:lnTo>
                      <a:pt x="8917" y="21467"/>
                    </a:lnTo>
                    <a:lnTo>
                      <a:pt x="9823" y="21600"/>
                    </a:lnTo>
                    <a:lnTo>
                      <a:pt x="11730" y="21600"/>
                    </a:lnTo>
                    <a:lnTo>
                      <a:pt x="12683" y="21467"/>
                    </a:lnTo>
                    <a:lnTo>
                      <a:pt x="14495" y="20937"/>
                    </a:lnTo>
                    <a:lnTo>
                      <a:pt x="15354" y="20540"/>
                    </a:lnTo>
                    <a:lnTo>
                      <a:pt x="16164" y="20142"/>
                    </a:lnTo>
                    <a:lnTo>
                      <a:pt x="16975" y="19612"/>
                    </a:lnTo>
                    <a:lnTo>
                      <a:pt x="17738" y="19082"/>
                    </a:lnTo>
                    <a:lnTo>
                      <a:pt x="18453" y="18420"/>
                    </a:lnTo>
                    <a:lnTo>
                      <a:pt x="19025" y="17757"/>
                    </a:lnTo>
                    <a:lnTo>
                      <a:pt x="19645" y="17028"/>
                    </a:lnTo>
                    <a:lnTo>
                      <a:pt x="20122" y="16167"/>
                    </a:lnTo>
                    <a:lnTo>
                      <a:pt x="20551" y="15306"/>
                    </a:lnTo>
                    <a:lnTo>
                      <a:pt x="20932" y="14510"/>
                    </a:lnTo>
                    <a:lnTo>
                      <a:pt x="21219" y="13583"/>
                    </a:lnTo>
                    <a:lnTo>
                      <a:pt x="21600" y="11728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784" name="Freeform 44"/>
              <p:cNvSpPr/>
              <p:nvPr/>
            </p:nvSpPr>
            <p:spPr>
              <a:xfrm>
                <a:off x="0" y="382587"/>
                <a:ext cx="719138" cy="515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67"/>
                    </a:moveTo>
                    <a:lnTo>
                      <a:pt x="21409" y="8906"/>
                    </a:lnTo>
                    <a:lnTo>
                      <a:pt x="21219" y="7975"/>
                    </a:lnTo>
                    <a:lnTo>
                      <a:pt x="20932" y="7045"/>
                    </a:lnTo>
                    <a:lnTo>
                      <a:pt x="20551" y="6181"/>
                    </a:lnTo>
                    <a:lnTo>
                      <a:pt x="20122" y="5383"/>
                    </a:lnTo>
                    <a:lnTo>
                      <a:pt x="19597" y="4519"/>
                    </a:lnTo>
                    <a:lnTo>
                      <a:pt x="19025" y="3788"/>
                    </a:lnTo>
                    <a:lnTo>
                      <a:pt x="18405" y="3124"/>
                    </a:lnTo>
                    <a:lnTo>
                      <a:pt x="17738" y="2459"/>
                    </a:lnTo>
                    <a:lnTo>
                      <a:pt x="16975" y="1927"/>
                    </a:lnTo>
                    <a:lnTo>
                      <a:pt x="16164" y="1396"/>
                    </a:lnTo>
                    <a:lnTo>
                      <a:pt x="15354" y="997"/>
                    </a:lnTo>
                    <a:lnTo>
                      <a:pt x="14495" y="598"/>
                    </a:lnTo>
                    <a:lnTo>
                      <a:pt x="13589" y="332"/>
                    </a:lnTo>
                    <a:lnTo>
                      <a:pt x="12636" y="66"/>
                    </a:lnTo>
                    <a:lnTo>
                      <a:pt x="11730" y="0"/>
                    </a:lnTo>
                    <a:lnTo>
                      <a:pt x="9823" y="0"/>
                    </a:lnTo>
                    <a:lnTo>
                      <a:pt x="8869" y="66"/>
                    </a:lnTo>
                    <a:lnTo>
                      <a:pt x="7057" y="598"/>
                    </a:lnTo>
                    <a:lnTo>
                      <a:pt x="6199" y="997"/>
                    </a:lnTo>
                    <a:lnTo>
                      <a:pt x="5388" y="1396"/>
                    </a:lnTo>
                    <a:lnTo>
                      <a:pt x="4577" y="1927"/>
                    </a:lnTo>
                    <a:lnTo>
                      <a:pt x="3815" y="2459"/>
                    </a:lnTo>
                    <a:lnTo>
                      <a:pt x="3147" y="3124"/>
                    </a:lnTo>
                    <a:lnTo>
                      <a:pt x="2527" y="3788"/>
                    </a:lnTo>
                    <a:lnTo>
                      <a:pt x="1955" y="4519"/>
                    </a:lnTo>
                    <a:lnTo>
                      <a:pt x="1430" y="5383"/>
                    </a:lnTo>
                    <a:lnTo>
                      <a:pt x="1001" y="6181"/>
                    </a:lnTo>
                    <a:lnTo>
                      <a:pt x="620" y="7045"/>
                    </a:lnTo>
                    <a:lnTo>
                      <a:pt x="334" y="7975"/>
                    </a:lnTo>
                    <a:lnTo>
                      <a:pt x="143" y="8906"/>
                    </a:lnTo>
                    <a:lnTo>
                      <a:pt x="48" y="9836"/>
                    </a:lnTo>
                    <a:lnTo>
                      <a:pt x="0" y="10767"/>
                    </a:lnTo>
                    <a:lnTo>
                      <a:pt x="48" y="11697"/>
                    </a:lnTo>
                    <a:lnTo>
                      <a:pt x="143" y="12628"/>
                    </a:lnTo>
                    <a:lnTo>
                      <a:pt x="334" y="13558"/>
                    </a:lnTo>
                    <a:lnTo>
                      <a:pt x="620" y="14489"/>
                    </a:lnTo>
                    <a:lnTo>
                      <a:pt x="1001" y="15353"/>
                    </a:lnTo>
                    <a:lnTo>
                      <a:pt x="1430" y="16150"/>
                    </a:lnTo>
                    <a:lnTo>
                      <a:pt x="1955" y="17014"/>
                    </a:lnTo>
                    <a:lnTo>
                      <a:pt x="2527" y="17679"/>
                    </a:lnTo>
                    <a:lnTo>
                      <a:pt x="3147" y="18410"/>
                    </a:lnTo>
                    <a:lnTo>
                      <a:pt x="3815" y="19074"/>
                    </a:lnTo>
                    <a:lnTo>
                      <a:pt x="4577" y="19606"/>
                    </a:lnTo>
                    <a:lnTo>
                      <a:pt x="5388" y="20138"/>
                    </a:lnTo>
                    <a:lnTo>
                      <a:pt x="6199" y="20537"/>
                    </a:lnTo>
                    <a:lnTo>
                      <a:pt x="7057" y="20935"/>
                    </a:lnTo>
                    <a:lnTo>
                      <a:pt x="7963" y="21201"/>
                    </a:lnTo>
                    <a:lnTo>
                      <a:pt x="8869" y="21401"/>
                    </a:lnTo>
                    <a:lnTo>
                      <a:pt x="9823" y="21600"/>
                    </a:lnTo>
                    <a:lnTo>
                      <a:pt x="11730" y="21600"/>
                    </a:lnTo>
                    <a:lnTo>
                      <a:pt x="12636" y="21401"/>
                    </a:lnTo>
                    <a:lnTo>
                      <a:pt x="13589" y="21201"/>
                    </a:lnTo>
                    <a:lnTo>
                      <a:pt x="14495" y="20935"/>
                    </a:lnTo>
                    <a:lnTo>
                      <a:pt x="15354" y="20537"/>
                    </a:lnTo>
                    <a:lnTo>
                      <a:pt x="16164" y="20138"/>
                    </a:lnTo>
                    <a:lnTo>
                      <a:pt x="16975" y="19606"/>
                    </a:lnTo>
                    <a:lnTo>
                      <a:pt x="17738" y="19074"/>
                    </a:lnTo>
                    <a:lnTo>
                      <a:pt x="18405" y="18410"/>
                    </a:lnTo>
                    <a:lnTo>
                      <a:pt x="19025" y="17679"/>
                    </a:lnTo>
                    <a:lnTo>
                      <a:pt x="19597" y="17014"/>
                    </a:lnTo>
                    <a:lnTo>
                      <a:pt x="20122" y="16150"/>
                    </a:lnTo>
                    <a:lnTo>
                      <a:pt x="20551" y="15353"/>
                    </a:lnTo>
                    <a:lnTo>
                      <a:pt x="20932" y="14489"/>
                    </a:lnTo>
                    <a:lnTo>
                      <a:pt x="21219" y="13558"/>
                    </a:lnTo>
                    <a:lnTo>
                      <a:pt x="21409" y="12628"/>
                    </a:lnTo>
                    <a:lnTo>
                      <a:pt x="21600" y="1076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785" name="Freeform 45"/>
              <p:cNvSpPr/>
              <p:nvPr/>
            </p:nvSpPr>
            <p:spPr>
              <a:xfrm>
                <a:off x="1322387" y="382587"/>
                <a:ext cx="715963" cy="515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67"/>
                    </a:moveTo>
                    <a:lnTo>
                      <a:pt x="0" y="11697"/>
                    </a:lnTo>
                    <a:lnTo>
                      <a:pt x="144" y="12628"/>
                    </a:lnTo>
                    <a:lnTo>
                      <a:pt x="335" y="13558"/>
                    </a:lnTo>
                    <a:lnTo>
                      <a:pt x="623" y="14489"/>
                    </a:lnTo>
                    <a:lnTo>
                      <a:pt x="1006" y="15353"/>
                    </a:lnTo>
                    <a:lnTo>
                      <a:pt x="1389" y="16150"/>
                    </a:lnTo>
                    <a:lnTo>
                      <a:pt x="1916" y="17014"/>
                    </a:lnTo>
                    <a:lnTo>
                      <a:pt x="2490" y="17745"/>
                    </a:lnTo>
                    <a:lnTo>
                      <a:pt x="3113" y="18476"/>
                    </a:lnTo>
                    <a:lnTo>
                      <a:pt x="3831" y="19074"/>
                    </a:lnTo>
                    <a:lnTo>
                      <a:pt x="5364" y="20138"/>
                    </a:lnTo>
                    <a:lnTo>
                      <a:pt x="7088" y="20935"/>
                    </a:lnTo>
                    <a:lnTo>
                      <a:pt x="7998" y="21201"/>
                    </a:lnTo>
                    <a:lnTo>
                      <a:pt x="8908" y="21401"/>
                    </a:lnTo>
                    <a:lnTo>
                      <a:pt x="9866" y="21600"/>
                    </a:lnTo>
                    <a:lnTo>
                      <a:pt x="11734" y="21600"/>
                    </a:lnTo>
                    <a:lnTo>
                      <a:pt x="13554" y="21201"/>
                    </a:lnTo>
                    <a:lnTo>
                      <a:pt x="14464" y="20935"/>
                    </a:lnTo>
                    <a:lnTo>
                      <a:pt x="16188" y="20138"/>
                    </a:lnTo>
                    <a:lnTo>
                      <a:pt x="17721" y="19074"/>
                    </a:lnTo>
                    <a:lnTo>
                      <a:pt x="18439" y="18410"/>
                    </a:lnTo>
                    <a:lnTo>
                      <a:pt x="19062" y="17679"/>
                    </a:lnTo>
                    <a:lnTo>
                      <a:pt x="20163" y="16150"/>
                    </a:lnTo>
                    <a:lnTo>
                      <a:pt x="20546" y="15353"/>
                    </a:lnTo>
                    <a:lnTo>
                      <a:pt x="20929" y="14422"/>
                    </a:lnTo>
                    <a:lnTo>
                      <a:pt x="21217" y="13558"/>
                    </a:lnTo>
                    <a:lnTo>
                      <a:pt x="21600" y="11697"/>
                    </a:lnTo>
                    <a:lnTo>
                      <a:pt x="21600" y="9836"/>
                    </a:lnTo>
                    <a:lnTo>
                      <a:pt x="21217" y="7975"/>
                    </a:lnTo>
                    <a:lnTo>
                      <a:pt x="20929" y="7045"/>
                    </a:lnTo>
                    <a:lnTo>
                      <a:pt x="20546" y="6181"/>
                    </a:lnTo>
                    <a:lnTo>
                      <a:pt x="20163" y="5383"/>
                    </a:lnTo>
                    <a:lnTo>
                      <a:pt x="19636" y="4519"/>
                    </a:lnTo>
                    <a:lnTo>
                      <a:pt x="19062" y="3788"/>
                    </a:lnTo>
                    <a:lnTo>
                      <a:pt x="18439" y="3124"/>
                    </a:lnTo>
                    <a:lnTo>
                      <a:pt x="17721" y="2459"/>
                    </a:lnTo>
                    <a:lnTo>
                      <a:pt x="16188" y="1396"/>
                    </a:lnTo>
                    <a:lnTo>
                      <a:pt x="14464" y="598"/>
                    </a:lnTo>
                    <a:lnTo>
                      <a:pt x="12644" y="66"/>
                    </a:lnTo>
                    <a:lnTo>
                      <a:pt x="11734" y="0"/>
                    </a:lnTo>
                    <a:lnTo>
                      <a:pt x="9866" y="0"/>
                    </a:lnTo>
                    <a:lnTo>
                      <a:pt x="8908" y="66"/>
                    </a:lnTo>
                    <a:lnTo>
                      <a:pt x="7088" y="598"/>
                    </a:lnTo>
                    <a:lnTo>
                      <a:pt x="5364" y="1396"/>
                    </a:lnTo>
                    <a:lnTo>
                      <a:pt x="3831" y="2459"/>
                    </a:lnTo>
                    <a:lnTo>
                      <a:pt x="3113" y="3124"/>
                    </a:lnTo>
                    <a:lnTo>
                      <a:pt x="2490" y="3788"/>
                    </a:lnTo>
                    <a:lnTo>
                      <a:pt x="1916" y="4519"/>
                    </a:lnTo>
                    <a:lnTo>
                      <a:pt x="1389" y="5383"/>
                    </a:lnTo>
                    <a:lnTo>
                      <a:pt x="1006" y="6181"/>
                    </a:lnTo>
                    <a:lnTo>
                      <a:pt x="623" y="7045"/>
                    </a:lnTo>
                    <a:lnTo>
                      <a:pt x="335" y="7975"/>
                    </a:lnTo>
                    <a:lnTo>
                      <a:pt x="144" y="8906"/>
                    </a:lnTo>
                    <a:lnTo>
                      <a:pt x="0" y="9836"/>
                    </a:lnTo>
                    <a:lnTo>
                      <a:pt x="0" y="1076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786" name="Rectangle 46"/>
              <p:cNvSpPr txBox="1"/>
              <p:nvPr/>
            </p:nvSpPr>
            <p:spPr>
              <a:xfrm>
                <a:off x="1485900" y="474662"/>
                <a:ext cx="3428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lot</a:t>
                </a:r>
              </a:p>
            </p:txBody>
          </p:sp>
          <p:sp>
            <p:nvSpPr>
              <p:cNvPr id="1048787" name="Rectangle 47"/>
              <p:cNvSpPr txBox="1"/>
              <p:nvPr/>
            </p:nvSpPr>
            <p:spPr>
              <a:xfrm>
                <a:off x="682625" y="61912"/>
                <a:ext cx="5968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name</a:t>
                </a:r>
              </a:p>
            </p:txBody>
          </p:sp>
          <p:sp>
            <p:nvSpPr>
              <p:cNvPr id="1048788" name="Rectangle 48"/>
              <p:cNvSpPr txBox="1"/>
              <p:nvPr/>
            </p:nvSpPr>
            <p:spPr>
              <a:xfrm>
                <a:off x="128587" y="463550"/>
                <a:ext cx="4063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 u="sng"/>
                </a:lvl1pPr>
              </a:lstStyle>
              <a:p>
                <a:r>
                  <a:t>ssn</a:t>
                </a:r>
              </a:p>
            </p:txBody>
          </p:sp>
        </p:grpSp>
        <p:grpSp>
          <p:nvGrpSpPr>
            <p:cNvPr id="99" name="Group 56"/>
            <p:cNvGrpSpPr/>
            <p:nvPr/>
          </p:nvGrpSpPr>
          <p:grpSpPr>
            <a:xfrm>
              <a:off x="411162" y="1219200"/>
              <a:ext cx="1290638" cy="466725"/>
              <a:chOff x="0" y="0"/>
              <a:chExt cx="1290638" cy="466725"/>
            </a:xfrm>
          </p:grpSpPr>
          <p:sp>
            <p:nvSpPr>
              <p:cNvPr id="1048789" name="Freeform 54"/>
              <p:cNvSpPr/>
              <p:nvPr/>
            </p:nvSpPr>
            <p:spPr>
              <a:xfrm>
                <a:off x="0" y="0"/>
                <a:ext cx="1290638" cy="4667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790" name="Rectangle 55"/>
              <p:cNvSpPr txBox="1"/>
              <p:nvPr/>
            </p:nvSpPr>
            <p:spPr>
              <a:xfrm>
                <a:off x="58737" y="63500"/>
                <a:ext cx="1092198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Employees</a:t>
                </a:r>
              </a:p>
            </p:txBody>
          </p:sp>
        </p:grpSp>
        <p:sp>
          <p:nvSpPr>
            <p:cNvPr id="1048791" name="Line 103"/>
            <p:cNvSpPr/>
            <p:nvPr/>
          </p:nvSpPr>
          <p:spPr>
            <a:xfrm flipH="1">
              <a:off x="1433513" y="879475"/>
              <a:ext cx="241300" cy="2921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92" name="Line 104"/>
            <p:cNvSpPr/>
            <p:nvPr/>
          </p:nvSpPr>
          <p:spPr>
            <a:xfrm flipH="1">
              <a:off x="982662" y="498475"/>
              <a:ext cx="1" cy="6731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93" name="Line 105"/>
            <p:cNvSpPr/>
            <p:nvPr/>
          </p:nvSpPr>
          <p:spPr>
            <a:xfrm>
              <a:off x="455612" y="879475"/>
              <a:ext cx="139700" cy="2921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94" name="Line 119"/>
            <p:cNvSpPr/>
            <p:nvPr/>
          </p:nvSpPr>
          <p:spPr>
            <a:xfrm flipH="1" flipV="1">
              <a:off x="1363663" y="1716087"/>
              <a:ext cx="850900" cy="6683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795" name="Line 120"/>
            <p:cNvSpPr/>
            <p:nvPr/>
          </p:nvSpPr>
          <p:spPr>
            <a:xfrm flipV="1">
              <a:off x="2214562" y="2576512"/>
              <a:ext cx="250825" cy="1619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sp>
        <p:nvSpPr>
          <p:cNvPr id="1048796" name="Text Box 131"/>
          <p:cNvSpPr txBox="1"/>
          <p:nvPr/>
        </p:nvSpPr>
        <p:spPr>
          <a:xfrm>
            <a:off x="121920" y="4267200"/>
            <a:ext cx="3566160" cy="29870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p>
            <a:pPr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In contrast, each dept has </a:t>
            </a:r>
            <a:r>
              <a:rPr>
                <a:solidFill>
                  <a:srgbClr val="800080"/>
                </a:solidFill>
              </a:rPr>
              <a:t>at most one</a:t>
            </a:r>
            <a:r>
              <a:t> manager, according to the </a:t>
            </a:r>
            <a:r>
              <a:rPr u="sng">
                <a:solidFill>
                  <a:schemeClr val="accent2"/>
                </a:solidFill>
              </a:rPr>
              <a:t>key constraint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on Manages.</a:t>
            </a:r>
            <a:endParaRPr sz="12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0" name="Group 113"/>
          <p:cNvGrpSpPr/>
          <p:nvPr/>
        </p:nvGrpSpPr>
        <p:grpSpPr>
          <a:xfrm>
            <a:off x="5500687" y="3505200"/>
            <a:ext cx="1285628" cy="3197227"/>
            <a:chOff x="0" y="0"/>
            <a:chExt cx="1285626" cy="3197225"/>
          </a:xfrm>
        </p:grpSpPr>
        <p:sp>
          <p:nvSpPr>
            <p:cNvPr id="1048797" name="Rectangle 16"/>
            <p:cNvSpPr/>
            <p:nvPr/>
          </p:nvSpPr>
          <p:spPr>
            <a:xfrm>
              <a:off x="0" y="2283023"/>
              <a:ext cx="911585" cy="901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4450" tIns="44450" rIns="44450" bIns="44450" numCol="1" anchor="t">
              <a:spAutoFit/>
            </a:bodyPr>
            <a:lstStyle>
              <a:lvl1pPr>
                <a:defRPr sz="2400" b="1">
                  <a:solidFill>
                    <a:schemeClr val="accent2"/>
                  </a:solidFill>
                </a:defRPr>
              </a:lvl1pPr>
            </a:lstStyle>
            <a:p>
              <a:r>
                <a:t>1-to-Many</a:t>
              </a:r>
            </a:p>
          </p:txBody>
        </p:sp>
        <p:grpSp>
          <p:nvGrpSpPr>
            <p:cNvPr id="101" name="Group 122"/>
            <p:cNvGrpSpPr/>
            <p:nvPr/>
          </p:nvGrpSpPr>
          <p:grpSpPr>
            <a:xfrm>
              <a:off x="289869" y="0"/>
              <a:ext cx="995757" cy="2155371"/>
              <a:chOff x="0" y="0"/>
              <a:chExt cx="995755" cy="2155370"/>
            </a:xfrm>
          </p:grpSpPr>
          <p:sp>
            <p:nvSpPr>
              <p:cNvPr id="1048798" name="Freeform 7"/>
              <p:cNvSpPr/>
              <p:nvPr/>
            </p:nvSpPr>
            <p:spPr>
              <a:xfrm>
                <a:off x="0" y="7935"/>
                <a:ext cx="336683" cy="21474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8"/>
                    </a:moveTo>
                    <a:lnTo>
                      <a:pt x="21498" y="9850"/>
                    </a:lnTo>
                    <a:lnTo>
                      <a:pt x="21396" y="8924"/>
                    </a:lnTo>
                    <a:lnTo>
                      <a:pt x="21192" y="7998"/>
                    </a:lnTo>
                    <a:lnTo>
                      <a:pt x="20887" y="7104"/>
                    </a:lnTo>
                    <a:lnTo>
                      <a:pt x="20581" y="6226"/>
                    </a:lnTo>
                    <a:lnTo>
                      <a:pt x="20174" y="5396"/>
                    </a:lnTo>
                    <a:lnTo>
                      <a:pt x="19664" y="4598"/>
                    </a:lnTo>
                    <a:lnTo>
                      <a:pt x="19053" y="3847"/>
                    </a:lnTo>
                    <a:lnTo>
                      <a:pt x="18442" y="3161"/>
                    </a:lnTo>
                    <a:lnTo>
                      <a:pt x="17728" y="2522"/>
                    </a:lnTo>
                    <a:lnTo>
                      <a:pt x="17015" y="1948"/>
                    </a:lnTo>
                    <a:lnTo>
                      <a:pt x="16200" y="1437"/>
                    </a:lnTo>
                    <a:lnTo>
                      <a:pt x="15385" y="1006"/>
                    </a:lnTo>
                    <a:lnTo>
                      <a:pt x="14468" y="639"/>
                    </a:lnTo>
                    <a:lnTo>
                      <a:pt x="13551" y="351"/>
                    </a:lnTo>
                    <a:lnTo>
                      <a:pt x="12736" y="160"/>
                    </a:lnTo>
                    <a:lnTo>
                      <a:pt x="11717" y="32"/>
                    </a:lnTo>
                    <a:lnTo>
                      <a:pt x="10800" y="0"/>
                    </a:lnTo>
                    <a:lnTo>
                      <a:pt x="9883" y="32"/>
                    </a:lnTo>
                    <a:lnTo>
                      <a:pt x="8966" y="160"/>
                    </a:lnTo>
                    <a:lnTo>
                      <a:pt x="8049" y="351"/>
                    </a:lnTo>
                    <a:lnTo>
                      <a:pt x="7132" y="639"/>
                    </a:lnTo>
                    <a:lnTo>
                      <a:pt x="6215" y="1006"/>
                    </a:lnTo>
                    <a:lnTo>
                      <a:pt x="5400" y="1437"/>
                    </a:lnTo>
                    <a:lnTo>
                      <a:pt x="4687" y="1948"/>
                    </a:lnTo>
                    <a:lnTo>
                      <a:pt x="3872" y="2522"/>
                    </a:lnTo>
                    <a:lnTo>
                      <a:pt x="3158" y="3161"/>
                    </a:lnTo>
                    <a:lnTo>
                      <a:pt x="2547" y="3847"/>
                    </a:lnTo>
                    <a:lnTo>
                      <a:pt x="2038" y="4598"/>
                    </a:lnTo>
                    <a:lnTo>
                      <a:pt x="1426" y="5396"/>
                    </a:lnTo>
                    <a:lnTo>
                      <a:pt x="1019" y="6226"/>
                    </a:lnTo>
                    <a:lnTo>
                      <a:pt x="713" y="7104"/>
                    </a:lnTo>
                    <a:lnTo>
                      <a:pt x="408" y="7998"/>
                    </a:lnTo>
                    <a:lnTo>
                      <a:pt x="204" y="8924"/>
                    </a:lnTo>
                    <a:lnTo>
                      <a:pt x="102" y="9850"/>
                    </a:lnTo>
                    <a:lnTo>
                      <a:pt x="0" y="10808"/>
                    </a:lnTo>
                    <a:lnTo>
                      <a:pt x="102" y="11734"/>
                    </a:lnTo>
                    <a:lnTo>
                      <a:pt x="204" y="12676"/>
                    </a:lnTo>
                    <a:lnTo>
                      <a:pt x="408" y="13586"/>
                    </a:lnTo>
                    <a:lnTo>
                      <a:pt x="713" y="14496"/>
                    </a:lnTo>
                    <a:lnTo>
                      <a:pt x="1019" y="15358"/>
                    </a:lnTo>
                    <a:lnTo>
                      <a:pt x="1426" y="16204"/>
                    </a:lnTo>
                    <a:lnTo>
                      <a:pt x="2038" y="16986"/>
                    </a:lnTo>
                    <a:lnTo>
                      <a:pt x="2547" y="17753"/>
                    </a:lnTo>
                    <a:lnTo>
                      <a:pt x="3158" y="18439"/>
                    </a:lnTo>
                    <a:lnTo>
                      <a:pt x="3872" y="19078"/>
                    </a:lnTo>
                    <a:lnTo>
                      <a:pt x="4687" y="19652"/>
                    </a:lnTo>
                    <a:lnTo>
                      <a:pt x="5400" y="20147"/>
                    </a:lnTo>
                    <a:lnTo>
                      <a:pt x="6215" y="20578"/>
                    </a:lnTo>
                    <a:lnTo>
                      <a:pt x="7132" y="20945"/>
                    </a:lnTo>
                    <a:lnTo>
                      <a:pt x="8049" y="21233"/>
                    </a:lnTo>
                    <a:lnTo>
                      <a:pt x="8966" y="21440"/>
                    </a:lnTo>
                    <a:lnTo>
                      <a:pt x="9883" y="21568"/>
                    </a:lnTo>
                    <a:lnTo>
                      <a:pt x="10800" y="21600"/>
                    </a:lnTo>
                    <a:lnTo>
                      <a:pt x="11717" y="21568"/>
                    </a:lnTo>
                    <a:lnTo>
                      <a:pt x="12736" y="21440"/>
                    </a:lnTo>
                    <a:lnTo>
                      <a:pt x="13551" y="21233"/>
                    </a:lnTo>
                    <a:lnTo>
                      <a:pt x="14468" y="20945"/>
                    </a:lnTo>
                    <a:lnTo>
                      <a:pt x="15385" y="20578"/>
                    </a:lnTo>
                    <a:lnTo>
                      <a:pt x="16200" y="20147"/>
                    </a:lnTo>
                    <a:lnTo>
                      <a:pt x="17015" y="19652"/>
                    </a:lnTo>
                    <a:lnTo>
                      <a:pt x="17728" y="19078"/>
                    </a:lnTo>
                    <a:lnTo>
                      <a:pt x="18442" y="18439"/>
                    </a:lnTo>
                    <a:lnTo>
                      <a:pt x="19053" y="17753"/>
                    </a:lnTo>
                    <a:lnTo>
                      <a:pt x="19664" y="16986"/>
                    </a:lnTo>
                    <a:lnTo>
                      <a:pt x="20174" y="16204"/>
                    </a:lnTo>
                    <a:lnTo>
                      <a:pt x="20581" y="15358"/>
                    </a:lnTo>
                    <a:lnTo>
                      <a:pt x="20887" y="14496"/>
                    </a:lnTo>
                    <a:lnTo>
                      <a:pt x="21192" y="13586"/>
                    </a:lnTo>
                    <a:lnTo>
                      <a:pt x="21396" y="12676"/>
                    </a:lnTo>
                    <a:lnTo>
                      <a:pt x="21498" y="11734"/>
                    </a:lnTo>
                    <a:lnTo>
                      <a:pt x="21600" y="1080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799" name="Freeform 8"/>
              <p:cNvSpPr/>
              <p:nvPr/>
            </p:nvSpPr>
            <p:spPr>
              <a:xfrm>
                <a:off x="659072" y="0"/>
                <a:ext cx="336684" cy="2147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8"/>
                    </a:moveTo>
                    <a:lnTo>
                      <a:pt x="21498" y="9850"/>
                    </a:lnTo>
                    <a:lnTo>
                      <a:pt x="21396" y="8924"/>
                    </a:lnTo>
                    <a:lnTo>
                      <a:pt x="21192" y="7998"/>
                    </a:lnTo>
                    <a:lnTo>
                      <a:pt x="20887" y="7104"/>
                    </a:lnTo>
                    <a:lnTo>
                      <a:pt x="20581" y="6226"/>
                    </a:lnTo>
                    <a:lnTo>
                      <a:pt x="20174" y="5396"/>
                    </a:lnTo>
                    <a:lnTo>
                      <a:pt x="19664" y="4598"/>
                    </a:lnTo>
                    <a:lnTo>
                      <a:pt x="19053" y="3847"/>
                    </a:lnTo>
                    <a:lnTo>
                      <a:pt x="18442" y="3161"/>
                    </a:lnTo>
                    <a:lnTo>
                      <a:pt x="17728" y="2522"/>
                    </a:lnTo>
                    <a:lnTo>
                      <a:pt x="17015" y="1948"/>
                    </a:lnTo>
                    <a:lnTo>
                      <a:pt x="16200" y="1437"/>
                    </a:lnTo>
                    <a:lnTo>
                      <a:pt x="15283" y="1006"/>
                    </a:lnTo>
                    <a:lnTo>
                      <a:pt x="14468" y="639"/>
                    </a:lnTo>
                    <a:lnTo>
                      <a:pt x="13551" y="351"/>
                    </a:lnTo>
                    <a:lnTo>
                      <a:pt x="12634" y="160"/>
                    </a:lnTo>
                    <a:lnTo>
                      <a:pt x="11717" y="32"/>
                    </a:lnTo>
                    <a:lnTo>
                      <a:pt x="10800" y="0"/>
                    </a:lnTo>
                    <a:lnTo>
                      <a:pt x="9883" y="32"/>
                    </a:lnTo>
                    <a:lnTo>
                      <a:pt x="8864" y="160"/>
                    </a:lnTo>
                    <a:lnTo>
                      <a:pt x="7947" y="351"/>
                    </a:lnTo>
                    <a:lnTo>
                      <a:pt x="7132" y="639"/>
                    </a:lnTo>
                    <a:lnTo>
                      <a:pt x="6215" y="1006"/>
                    </a:lnTo>
                    <a:lnTo>
                      <a:pt x="5400" y="1437"/>
                    </a:lnTo>
                    <a:lnTo>
                      <a:pt x="4585" y="1948"/>
                    </a:lnTo>
                    <a:lnTo>
                      <a:pt x="3872" y="2522"/>
                    </a:lnTo>
                    <a:lnTo>
                      <a:pt x="3158" y="3161"/>
                    </a:lnTo>
                    <a:lnTo>
                      <a:pt x="2547" y="3847"/>
                    </a:lnTo>
                    <a:lnTo>
                      <a:pt x="1936" y="4598"/>
                    </a:lnTo>
                    <a:lnTo>
                      <a:pt x="1426" y="5396"/>
                    </a:lnTo>
                    <a:lnTo>
                      <a:pt x="1019" y="6226"/>
                    </a:lnTo>
                    <a:lnTo>
                      <a:pt x="611" y="7104"/>
                    </a:lnTo>
                    <a:lnTo>
                      <a:pt x="306" y="7998"/>
                    </a:lnTo>
                    <a:lnTo>
                      <a:pt x="102" y="8924"/>
                    </a:lnTo>
                    <a:lnTo>
                      <a:pt x="0" y="9850"/>
                    </a:lnTo>
                    <a:lnTo>
                      <a:pt x="0" y="11734"/>
                    </a:lnTo>
                    <a:lnTo>
                      <a:pt x="102" y="12676"/>
                    </a:lnTo>
                    <a:lnTo>
                      <a:pt x="306" y="13586"/>
                    </a:lnTo>
                    <a:lnTo>
                      <a:pt x="611" y="14496"/>
                    </a:lnTo>
                    <a:lnTo>
                      <a:pt x="1019" y="15358"/>
                    </a:lnTo>
                    <a:lnTo>
                      <a:pt x="1426" y="16204"/>
                    </a:lnTo>
                    <a:lnTo>
                      <a:pt x="1936" y="16986"/>
                    </a:lnTo>
                    <a:lnTo>
                      <a:pt x="2547" y="17753"/>
                    </a:lnTo>
                    <a:lnTo>
                      <a:pt x="3158" y="18439"/>
                    </a:lnTo>
                    <a:lnTo>
                      <a:pt x="3872" y="19078"/>
                    </a:lnTo>
                    <a:lnTo>
                      <a:pt x="4585" y="19652"/>
                    </a:lnTo>
                    <a:lnTo>
                      <a:pt x="5400" y="20147"/>
                    </a:lnTo>
                    <a:lnTo>
                      <a:pt x="6215" y="20578"/>
                    </a:lnTo>
                    <a:lnTo>
                      <a:pt x="7132" y="20945"/>
                    </a:lnTo>
                    <a:lnTo>
                      <a:pt x="7947" y="21233"/>
                    </a:lnTo>
                    <a:lnTo>
                      <a:pt x="8864" y="21440"/>
                    </a:lnTo>
                    <a:lnTo>
                      <a:pt x="9883" y="21568"/>
                    </a:lnTo>
                    <a:lnTo>
                      <a:pt x="10800" y="21600"/>
                    </a:lnTo>
                    <a:lnTo>
                      <a:pt x="11717" y="21568"/>
                    </a:lnTo>
                    <a:lnTo>
                      <a:pt x="12634" y="21440"/>
                    </a:lnTo>
                    <a:lnTo>
                      <a:pt x="13551" y="21233"/>
                    </a:lnTo>
                    <a:lnTo>
                      <a:pt x="14468" y="20945"/>
                    </a:lnTo>
                    <a:lnTo>
                      <a:pt x="15283" y="20578"/>
                    </a:lnTo>
                    <a:lnTo>
                      <a:pt x="16200" y="20147"/>
                    </a:lnTo>
                    <a:lnTo>
                      <a:pt x="17015" y="19652"/>
                    </a:lnTo>
                    <a:lnTo>
                      <a:pt x="17728" y="19078"/>
                    </a:lnTo>
                    <a:lnTo>
                      <a:pt x="18442" y="18439"/>
                    </a:lnTo>
                    <a:lnTo>
                      <a:pt x="19053" y="17753"/>
                    </a:lnTo>
                    <a:lnTo>
                      <a:pt x="19664" y="16986"/>
                    </a:lnTo>
                    <a:lnTo>
                      <a:pt x="20174" y="16204"/>
                    </a:lnTo>
                    <a:lnTo>
                      <a:pt x="20581" y="15358"/>
                    </a:lnTo>
                    <a:lnTo>
                      <a:pt x="20887" y="14496"/>
                    </a:lnTo>
                    <a:lnTo>
                      <a:pt x="21192" y="13586"/>
                    </a:lnTo>
                    <a:lnTo>
                      <a:pt x="21396" y="12676"/>
                    </a:lnTo>
                    <a:lnTo>
                      <a:pt x="21498" y="11734"/>
                    </a:lnTo>
                    <a:lnTo>
                      <a:pt x="21600" y="10808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800" name="Line 21"/>
              <p:cNvSpPr/>
              <p:nvPr/>
            </p:nvSpPr>
            <p:spPr>
              <a:xfrm>
                <a:off x="201692" y="331717"/>
                <a:ext cx="630487" cy="107928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801" name="Line 22"/>
              <p:cNvSpPr/>
              <p:nvPr/>
            </p:nvSpPr>
            <p:spPr>
              <a:xfrm>
                <a:off x="182634" y="712637"/>
                <a:ext cx="628899" cy="147607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802" name="Line 23"/>
              <p:cNvSpPr/>
              <p:nvPr/>
            </p:nvSpPr>
            <p:spPr>
              <a:xfrm>
                <a:off x="201692" y="733270"/>
                <a:ext cx="609841" cy="928492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803" name="Line 24"/>
              <p:cNvSpPr/>
              <p:nvPr/>
            </p:nvSpPr>
            <p:spPr>
              <a:xfrm flipH="1">
                <a:off x="149283" y="1253860"/>
                <a:ext cx="674955" cy="588839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grpSp>
            <p:nvGrpSpPr>
              <p:cNvPr id="102" name="Group 68"/>
              <p:cNvGrpSpPr/>
              <p:nvPr/>
            </p:nvGrpSpPr>
            <p:grpSpPr>
              <a:xfrm>
                <a:off x="134990" y="288864"/>
                <a:ext cx="87347" cy="1585578"/>
                <a:chOff x="0" y="0"/>
                <a:chExt cx="87346" cy="1585577"/>
              </a:xfrm>
            </p:grpSpPr>
            <p:sp>
              <p:nvSpPr>
                <p:cNvPr id="1048804" name="Oval 63"/>
                <p:cNvSpPr/>
                <p:nvPr/>
              </p:nvSpPr>
              <p:spPr>
                <a:xfrm>
                  <a:off x="-1" y="-1"/>
                  <a:ext cx="87348" cy="104753"/>
                </a:xfrm>
                <a:prstGeom prst="ellipse">
                  <a:avLst/>
                </a:prstGeom>
                <a:solidFill>
                  <a:srgbClr val="1F497D"/>
                </a:solidFill>
                <a:ln w="1270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p/>
              </p:txBody>
            </p:sp>
            <p:sp>
              <p:nvSpPr>
                <p:cNvPr id="1048805" name="Oval 64"/>
                <p:cNvSpPr/>
                <p:nvPr/>
              </p:nvSpPr>
              <p:spPr>
                <a:xfrm>
                  <a:off x="-1" y="376158"/>
                  <a:ext cx="87348" cy="104753"/>
                </a:xfrm>
                <a:prstGeom prst="ellipse">
                  <a:avLst/>
                </a:prstGeom>
                <a:solidFill>
                  <a:srgbClr val="1F497D"/>
                </a:solidFill>
                <a:ln w="1270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p/>
              </p:txBody>
            </p:sp>
            <p:sp>
              <p:nvSpPr>
                <p:cNvPr id="1048806" name="Oval 65"/>
                <p:cNvSpPr/>
                <p:nvPr/>
              </p:nvSpPr>
              <p:spPr>
                <a:xfrm>
                  <a:off x="-1" y="742793"/>
                  <a:ext cx="87348" cy="104753"/>
                </a:xfrm>
                <a:prstGeom prst="ellipse">
                  <a:avLst/>
                </a:prstGeom>
                <a:solidFill>
                  <a:srgbClr val="1F497D"/>
                </a:solidFill>
                <a:ln w="1270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p/>
              </p:txBody>
            </p:sp>
            <p:sp>
              <p:nvSpPr>
                <p:cNvPr id="1048807" name="Oval 66"/>
                <p:cNvSpPr/>
                <p:nvPr/>
              </p:nvSpPr>
              <p:spPr>
                <a:xfrm>
                  <a:off x="-1" y="1112602"/>
                  <a:ext cx="87348" cy="104753"/>
                </a:xfrm>
                <a:prstGeom prst="ellipse">
                  <a:avLst/>
                </a:prstGeom>
                <a:solidFill>
                  <a:srgbClr val="1F497D"/>
                </a:solidFill>
                <a:ln w="1270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p/>
              </p:txBody>
            </p:sp>
            <p:sp>
              <p:nvSpPr>
                <p:cNvPr id="1048808" name="Oval 67"/>
                <p:cNvSpPr/>
                <p:nvPr/>
              </p:nvSpPr>
              <p:spPr>
                <a:xfrm>
                  <a:off x="-1" y="1480825"/>
                  <a:ext cx="87348" cy="104753"/>
                </a:xfrm>
                <a:prstGeom prst="ellipse">
                  <a:avLst/>
                </a:prstGeom>
                <a:solidFill>
                  <a:srgbClr val="1F497D"/>
                </a:solidFill>
                <a:ln w="1270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p/>
              </p:txBody>
            </p:sp>
          </p:grpSp>
          <p:grpSp>
            <p:nvGrpSpPr>
              <p:cNvPr id="103" name="Group 90"/>
              <p:cNvGrpSpPr/>
              <p:nvPr/>
            </p:nvGrpSpPr>
            <p:grpSpPr>
              <a:xfrm>
                <a:off x="779770" y="401552"/>
                <a:ext cx="87347" cy="1295127"/>
                <a:chOff x="0" y="0"/>
                <a:chExt cx="87346" cy="1295125"/>
              </a:xfrm>
            </p:grpSpPr>
            <p:sp>
              <p:nvSpPr>
                <p:cNvPr id="1048809" name="Oval 86"/>
                <p:cNvSpPr/>
                <p:nvPr/>
              </p:nvSpPr>
              <p:spPr>
                <a:xfrm>
                  <a:off x="-1" y="0"/>
                  <a:ext cx="87348" cy="104753"/>
                </a:xfrm>
                <a:prstGeom prst="ellipse">
                  <a:avLst/>
                </a:prstGeom>
                <a:solidFill>
                  <a:srgbClr val="1F497D"/>
                </a:solidFill>
                <a:ln w="1270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p/>
              </p:txBody>
            </p:sp>
            <p:sp>
              <p:nvSpPr>
                <p:cNvPr id="1048810" name="Oval 87"/>
                <p:cNvSpPr/>
                <p:nvPr/>
              </p:nvSpPr>
              <p:spPr>
                <a:xfrm>
                  <a:off x="-1" y="392029"/>
                  <a:ext cx="87348" cy="104753"/>
                </a:xfrm>
                <a:prstGeom prst="ellipse">
                  <a:avLst/>
                </a:prstGeom>
                <a:solidFill>
                  <a:srgbClr val="1F497D"/>
                </a:solidFill>
                <a:ln w="1270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p/>
              </p:txBody>
            </p:sp>
            <p:sp>
              <p:nvSpPr>
                <p:cNvPr id="1048811" name="Oval 88"/>
                <p:cNvSpPr/>
                <p:nvPr/>
              </p:nvSpPr>
              <p:spPr>
                <a:xfrm>
                  <a:off x="-1" y="793582"/>
                  <a:ext cx="87348" cy="104753"/>
                </a:xfrm>
                <a:prstGeom prst="ellipse">
                  <a:avLst/>
                </a:prstGeom>
                <a:solidFill>
                  <a:srgbClr val="1F497D"/>
                </a:solidFill>
                <a:ln w="1270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p/>
              </p:txBody>
            </p:sp>
            <p:sp>
              <p:nvSpPr>
                <p:cNvPr id="1048812" name="Oval 89"/>
                <p:cNvSpPr/>
                <p:nvPr/>
              </p:nvSpPr>
              <p:spPr>
                <a:xfrm>
                  <a:off x="-1" y="1190373"/>
                  <a:ext cx="87348" cy="104753"/>
                </a:xfrm>
                <a:prstGeom prst="ellipse">
                  <a:avLst/>
                </a:prstGeom>
                <a:solidFill>
                  <a:srgbClr val="1F497D"/>
                </a:solidFill>
                <a:ln w="12700" cap="flat">
                  <a:solidFill>
                    <a:srgbClr val="1F497D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p/>
              </p:txBody>
            </p:sp>
          </p:grpSp>
        </p:grpSp>
        <p:sp>
          <p:nvSpPr>
            <p:cNvPr id="1048813" name="Straight Connector 111"/>
            <p:cNvSpPr/>
            <p:nvPr/>
          </p:nvSpPr>
          <p:spPr>
            <a:xfrm flipH="1">
              <a:off x="848365" y="2345478"/>
              <a:ext cx="1589" cy="85174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6" grpId="2" animBg="1" advAuto="0"/>
      <p:bldP spid="89" grpId="3" animBg="1" advAuto="0"/>
      <p:bldP spid="92" grpId="1" animBg="1" advAuto="0"/>
      <p:bldP spid="100" grpId="4" animBg="1" advAuto="0"/>
      <p:bldP spid="87" grpId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Rectangle 4"/>
          <p:cNvSpPr txBox="1"/>
          <p:nvPr>
            <p:ph type="title"/>
          </p:nvPr>
        </p:nvSpPr>
        <p:spPr>
          <a:xfrm>
            <a:off x="1254125" y="76200"/>
            <a:ext cx="7508875" cy="11049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Participation Constraints</a:t>
            </a:r>
          </a:p>
        </p:txBody>
      </p:sp>
      <p:sp>
        <p:nvSpPr>
          <p:cNvPr id="1048815" name="Rectangle 5"/>
          <p:cNvSpPr txBox="1"/>
          <p:nvPr>
            <p:ph type="body" sz="half" idx="1"/>
          </p:nvPr>
        </p:nvSpPr>
        <p:spPr>
          <a:xfrm>
            <a:off x="304800" y="914400"/>
            <a:ext cx="8839200" cy="1600200"/>
          </a:xfrm>
          <a:prstGeom prst="rect">
            <a:avLst/>
          </a:prstGeom>
        </p:spPr>
        <p:txBody>
          <a:bodyPr lIns="44450" tIns="44450" rIns="44450" bIns="44450"/>
          <a:p>
            <a:pPr marL="332740" indent="-332740" defTabSz="443230">
              <a:lnSpc>
                <a:spcPct val="72000"/>
              </a:lnSpc>
              <a:spcBef>
                <a:spcPts val="500"/>
              </a:spcBef>
              <a:defRPr sz="223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Does every employee work in a department? </a:t>
            </a:r>
            <a:endParaRPr sz="2620"/>
          </a:p>
          <a:p>
            <a:pPr marL="332740" indent="-332740" defTabSz="443230">
              <a:lnSpc>
                <a:spcPct val="72000"/>
              </a:lnSpc>
              <a:spcBef>
                <a:spcPts val="500"/>
              </a:spcBef>
              <a:defRPr sz="223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If so: a </a:t>
            </a:r>
            <a:r>
              <a:rPr u="sng">
                <a:solidFill>
                  <a:schemeClr val="accent2"/>
                </a:solidFill>
              </a:rPr>
              <a:t>participation constraint</a:t>
            </a:r>
            <a:endParaRPr sz="2620"/>
          </a:p>
          <a:p>
            <a:pPr marL="720725" lvl="1" indent="-276860" defTabSz="443230">
              <a:lnSpc>
                <a:spcPct val="72000"/>
              </a:lnSpc>
              <a:spcBef>
                <a:spcPts val="400"/>
              </a:spcBef>
              <a:defRPr sz="194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participation of Employees in Works_In is </a:t>
            </a:r>
            <a:r>
              <a:rPr>
                <a:solidFill>
                  <a:schemeClr val="accent2"/>
                </a:solidFill>
              </a:rPr>
              <a:t>total (vs. partial)</a:t>
            </a:r>
            <a:endParaRPr sz="2330"/>
          </a:p>
          <a:p>
            <a:pPr marL="720725" lvl="1" indent="-276860" defTabSz="443230">
              <a:lnSpc>
                <a:spcPct val="72000"/>
              </a:lnSpc>
              <a:spcBef>
                <a:spcPts val="400"/>
              </a:spcBef>
              <a:defRPr sz="194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What if every department has an employee working in it?</a:t>
            </a:r>
            <a:endParaRPr sz="2230"/>
          </a:p>
          <a:p>
            <a:pPr marL="332740" indent="-332740" defTabSz="443230">
              <a:lnSpc>
                <a:spcPct val="72000"/>
              </a:lnSpc>
              <a:spcBef>
                <a:spcPts val="500"/>
              </a:spcBef>
              <a:defRPr sz="223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Basically means “at least one”</a:t>
            </a:r>
          </a:p>
        </p:txBody>
      </p:sp>
      <p:sp>
        <p:nvSpPr>
          <p:cNvPr id="1048816" name="Freeform 6"/>
          <p:cNvSpPr/>
          <p:nvPr/>
        </p:nvSpPr>
        <p:spPr>
          <a:xfrm>
            <a:off x="5351462" y="3917950"/>
            <a:ext cx="1055689" cy="36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lnTo>
                  <a:pt x="21503" y="9827"/>
                </a:lnTo>
                <a:lnTo>
                  <a:pt x="21373" y="8900"/>
                </a:lnTo>
                <a:lnTo>
                  <a:pt x="21178" y="7973"/>
                </a:lnTo>
                <a:lnTo>
                  <a:pt x="20918" y="7138"/>
                </a:lnTo>
                <a:lnTo>
                  <a:pt x="20561" y="6304"/>
                </a:lnTo>
                <a:lnTo>
                  <a:pt x="20138" y="5377"/>
                </a:lnTo>
                <a:lnTo>
                  <a:pt x="19619" y="4635"/>
                </a:lnTo>
                <a:lnTo>
                  <a:pt x="19034" y="3894"/>
                </a:lnTo>
                <a:lnTo>
                  <a:pt x="18384" y="3152"/>
                </a:lnTo>
                <a:lnTo>
                  <a:pt x="17735" y="2503"/>
                </a:lnTo>
                <a:lnTo>
                  <a:pt x="16955" y="1947"/>
                </a:lnTo>
                <a:lnTo>
                  <a:pt x="15331" y="1020"/>
                </a:lnTo>
                <a:lnTo>
                  <a:pt x="14454" y="649"/>
                </a:lnTo>
                <a:lnTo>
                  <a:pt x="13610" y="371"/>
                </a:lnTo>
                <a:lnTo>
                  <a:pt x="12668" y="185"/>
                </a:lnTo>
                <a:lnTo>
                  <a:pt x="11693" y="93"/>
                </a:lnTo>
                <a:lnTo>
                  <a:pt x="10751" y="0"/>
                </a:lnTo>
                <a:lnTo>
                  <a:pt x="9874" y="93"/>
                </a:lnTo>
                <a:lnTo>
                  <a:pt x="8900" y="185"/>
                </a:lnTo>
                <a:lnTo>
                  <a:pt x="8023" y="371"/>
                </a:lnTo>
                <a:lnTo>
                  <a:pt x="7081" y="649"/>
                </a:lnTo>
                <a:lnTo>
                  <a:pt x="6204" y="1020"/>
                </a:lnTo>
                <a:lnTo>
                  <a:pt x="5359" y="1483"/>
                </a:lnTo>
                <a:lnTo>
                  <a:pt x="4580" y="1947"/>
                </a:lnTo>
                <a:lnTo>
                  <a:pt x="3833" y="2503"/>
                </a:lnTo>
                <a:lnTo>
                  <a:pt x="3183" y="3152"/>
                </a:lnTo>
                <a:lnTo>
                  <a:pt x="2501" y="3894"/>
                </a:lnTo>
                <a:lnTo>
                  <a:pt x="1949" y="4635"/>
                </a:lnTo>
                <a:lnTo>
                  <a:pt x="1429" y="5377"/>
                </a:lnTo>
                <a:lnTo>
                  <a:pt x="1007" y="6304"/>
                </a:lnTo>
                <a:lnTo>
                  <a:pt x="650" y="7138"/>
                </a:lnTo>
                <a:lnTo>
                  <a:pt x="325" y="7973"/>
                </a:lnTo>
                <a:lnTo>
                  <a:pt x="195" y="8900"/>
                </a:lnTo>
                <a:lnTo>
                  <a:pt x="32" y="9827"/>
                </a:lnTo>
                <a:lnTo>
                  <a:pt x="0" y="10846"/>
                </a:lnTo>
                <a:lnTo>
                  <a:pt x="32" y="11773"/>
                </a:lnTo>
                <a:lnTo>
                  <a:pt x="195" y="12700"/>
                </a:lnTo>
                <a:lnTo>
                  <a:pt x="325" y="13627"/>
                </a:lnTo>
                <a:lnTo>
                  <a:pt x="650" y="14462"/>
                </a:lnTo>
                <a:lnTo>
                  <a:pt x="1007" y="15389"/>
                </a:lnTo>
                <a:lnTo>
                  <a:pt x="1429" y="16223"/>
                </a:lnTo>
                <a:lnTo>
                  <a:pt x="1949" y="16965"/>
                </a:lnTo>
                <a:lnTo>
                  <a:pt x="2501" y="17706"/>
                </a:lnTo>
                <a:lnTo>
                  <a:pt x="3183" y="18448"/>
                </a:lnTo>
                <a:lnTo>
                  <a:pt x="3833" y="19004"/>
                </a:lnTo>
                <a:lnTo>
                  <a:pt x="4580" y="19653"/>
                </a:lnTo>
                <a:lnTo>
                  <a:pt x="5359" y="20117"/>
                </a:lnTo>
                <a:lnTo>
                  <a:pt x="6204" y="20580"/>
                </a:lnTo>
                <a:lnTo>
                  <a:pt x="7081" y="20951"/>
                </a:lnTo>
                <a:lnTo>
                  <a:pt x="8023" y="21229"/>
                </a:lnTo>
                <a:lnTo>
                  <a:pt x="8900" y="21415"/>
                </a:lnTo>
                <a:lnTo>
                  <a:pt x="9874" y="21507"/>
                </a:lnTo>
                <a:lnTo>
                  <a:pt x="10751" y="21600"/>
                </a:lnTo>
                <a:lnTo>
                  <a:pt x="11693" y="21507"/>
                </a:lnTo>
                <a:lnTo>
                  <a:pt x="12668" y="21415"/>
                </a:lnTo>
                <a:lnTo>
                  <a:pt x="13610" y="21229"/>
                </a:lnTo>
                <a:lnTo>
                  <a:pt x="14454" y="20951"/>
                </a:lnTo>
                <a:lnTo>
                  <a:pt x="15331" y="20580"/>
                </a:lnTo>
                <a:lnTo>
                  <a:pt x="16955" y="19653"/>
                </a:lnTo>
                <a:lnTo>
                  <a:pt x="17735" y="19004"/>
                </a:lnTo>
                <a:lnTo>
                  <a:pt x="18384" y="18448"/>
                </a:lnTo>
                <a:lnTo>
                  <a:pt x="19034" y="17706"/>
                </a:lnTo>
                <a:lnTo>
                  <a:pt x="19619" y="16965"/>
                </a:lnTo>
                <a:lnTo>
                  <a:pt x="20138" y="16223"/>
                </a:lnTo>
                <a:lnTo>
                  <a:pt x="20561" y="15389"/>
                </a:lnTo>
                <a:lnTo>
                  <a:pt x="20918" y="14462"/>
                </a:lnTo>
                <a:lnTo>
                  <a:pt x="21178" y="13627"/>
                </a:lnTo>
                <a:lnTo>
                  <a:pt x="21373" y="12700"/>
                </a:lnTo>
                <a:lnTo>
                  <a:pt x="21503" y="11773"/>
                </a:lnTo>
                <a:lnTo>
                  <a:pt x="21600" y="1084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817" name="Freeform 7"/>
          <p:cNvSpPr/>
          <p:nvPr/>
        </p:nvSpPr>
        <p:spPr>
          <a:xfrm>
            <a:off x="7291388" y="3917950"/>
            <a:ext cx="1184275" cy="36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46"/>
                </a:moveTo>
                <a:lnTo>
                  <a:pt x="29" y="11773"/>
                </a:lnTo>
                <a:lnTo>
                  <a:pt x="145" y="12700"/>
                </a:lnTo>
                <a:lnTo>
                  <a:pt x="347" y="13627"/>
                </a:lnTo>
                <a:lnTo>
                  <a:pt x="608" y="14462"/>
                </a:lnTo>
                <a:lnTo>
                  <a:pt x="1013" y="15389"/>
                </a:lnTo>
                <a:lnTo>
                  <a:pt x="1419" y="16223"/>
                </a:lnTo>
                <a:lnTo>
                  <a:pt x="1911" y="16965"/>
                </a:lnTo>
                <a:lnTo>
                  <a:pt x="3127" y="18448"/>
                </a:lnTo>
                <a:lnTo>
                  <a:pt x="3851" y="19004"/>
                </a:lnTo>
                <a:lnTo>
                  <a:pt x="4604" y="19653"/>
                </a:lnTo>
                <a:lnTo>
                  <a:pt x="5386" y="20117"/>
                </a:lnTo>
                <a:lnTo>
                  <a:pt x="6225" y="20580"/>
                </a:lnTo>
                <a:lnTo>
                  <a:pt x="7094" y="20951"/>
                </a:lnTo>
                <a:lnTo>
                  <a:pt x="7991" y="21229"/>
                </a:lnTo>
                <a:lnTo>
                  <a:pt x="8889" y="21415"/>
                </a:lnTo>
                <a:lnTo>
                  <a:pt x="10800" y="21600"/>
                </a:lnTo>
                <a:lnTo>
                  <a:pt x="11727" y="21507"/>
                </a:lnTo>
                <a:lnTo>
                  <a:pt x="12624" y="21415"/>
                </a:lnTo>
                <a:lnTo>
                  <a:pt x="13580" y="21229"/>
                </a:lnTo>
                <a:lnTo>
                  <a:pt x="14477" y="20951"/>
                </a:lnTo>
                <a:lnTo>
                  <a:pt x="15346" y="20580"/>
                </a:lnTo>
                <a:lnTo>
                  <a:pt x="16186" y="20117"/>
                </a:lnTo>
                <a:lnTo>
                  <a:pt x="16967" y="19653"/>
                </a:lnTo>
                <a:lnTo>
                  <a:pt x="17720" y="19004"/>
                </a:lnTo>
                <a:lnTo>
                  <a:pt x="18444" y="18355"/>
                </a:lnTo>
                <a:lnTo>
                  <a:pt x="19052" y="17706"/>
                </a:lnTo>
                <a:lnTo>
                  <a:pt x="19602" y="16965"/>
                </a:lnTo>
                <a:lnTo>
                  <a:pt x="20123" y="16223"/>
                </a:lnTo>
                <a:lnTo>
                  <a:pt x="20558" y="15389"/>
                </a:lnTo>
                <a:lnTo>
                  <a:pt x="20905" y="14462"/>
                </a:lnTo>
                <a:lnTo>
                  <a:pt x="21224" y="13535"/>
                </a:lnTo>
                <a:lnTo>
                  <a:pt x="21426" y="12700"/>
                </a:lnTo>
                <a:lnTo>
                  <a:pt x="21542" y="11681"/>
                </a:lnTo>
                <a:lnTo>
                  <a:pt x="21600" y="10846"/>
                </a:lnTo>
                <a:lnTo>
                  <a:pt x="21542" y="9827"/>
                </a:lnTo>
                <a:lnTo>
                  <a:pt x="21426" y="8900"/>
                </a:lnTo>
                <a:lnTo>
                  <a:pt x="21224" y="7973"/>
                </a:lnTo>
                <a:lnTo>
                  <a:pt x="20905" y="7138"/>
                </a:lnTo>
                <a:lnTo>
                  <a:pt x="20558" y="6211"/>
                </a:lnTo>
                <a:lnTo>
                  <a:pt x="20123" y="5377"/>
                </a:lnTo>
                <a:lnTo>
                  <a:pt x="19602" y="4635"/>
                </a:lnTo>
                <a:lnTo>
                  <a:pt x="19052" y="3894"/>
                </a:lnTo>
                <a:lnTo>
                  <a:pt x="18444" y="3152"/>
                </a:lnTo>
                <a:lnTo>
                  <a:pt x="17720" y="2503"/>
                </a:lnTo>
                <a:lnTo>
                  <a:pt x="16967" y="1947"/>
                </a:lnTo>
                <a:lnTo>
                  <a:pt x="16186" y="1483"/>
                </a:lnTo>
                <a:lnTo>
                  <a:pt x="15346" y="1020"/>
                </a:lnTo>
                <a:lnTo>
                  <a:pt x="14477" y="649"/>
                </a:lnTo>
                <a:lnTo>
                  <a:pt x="13580" y="371"/>
                </a:lnTo>
                <a:lnTo>
                  <a:pt x="12624" y="185"/>
                </a:lnTo>
                <a:lnTo>
                  <a:pt x="11727" y="93"/>
                </a:lnTo>
                <a:lnTo>
                  <a:pt x="10800" y="0"/>
                </a:lnTo>
                <a:lnTo>
                  <a:pt x="8889" y="185"/>
                </a:lnTo>
                <a:lnTo>
                  <a:pt x="7991" y="371"/>
                </a:lnTo>
                <a:lnTo>
                  <a:pt x="7094" y="649"/>
                </a:lnTo>
                <a:lnTo>
                  <a:pt x="6225" y="1020"/>
                </a:lnTo>
                <a:lnTo>
                  <a:pt x="5386" y="1483"/>
                </a:lnTo>
                <a:lnTo>
                  <a:pt x="4604" y="1947"/>
                </a:lnTo>
                <a:lnTo>
                  <a:pt x="3822" y="2596"/>
                </a:lnTo>
                <a:lnTo>
                  <a:pt x="3127" y="3152"/>
                </a:lnTo>
                <a:lnTo>
                  <a:pt x="1911" y="4635"/>
                </a:lnTo>
                <a:lnTo>
                  <a:pt x="1419" y="5377"/>
                </a:lnTo>
                <a:lnTo>
                  <a:pt x="1013" y="6304"/>
                </a:lnTo>
                <a:lnTo>
                  <a:pt x="608" y="7138"/>
                </a:lnTo>
                <a:lnTo>
                  <a:pt x="347" y="7973"/>
                </a:lnTo>
                <a:lnTo>
                  <a:pt x="145" y="8992"/>
                </a:lnTo>
                <a:lnTo>
                  <a:pt x="29" y="9827"/>
                </a:lnTo>
                <a:lnTo>
                  <a:pt x="0" y="1084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818" name="Freeform 8"/>
          <p:cNvSpPr/>
          <p:nvPr/>
        </p:nvSpPr>
        <p:spPr>
          <a:xfrm>
            <a:off x="1131887" y="3906837"/>
            <a:ext cx="1054101" cy="369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lnTo>
                  <a:pt x="21535" y="9827"/>
                </a:lnTo>
                <a:lnTo>
                  <a:pt x="21437" y="8992"/>
                </a:lnTo>
                <a:lnTo>
                  <a:pt x="21242" y="7973"/>
                </a:lnTo>
                <a:lnTo>
                  <a:pt x="20949" y="7138"/>
                </a:lnTo>
                <a:lnTo>
                  <a:pt x="20592" y="6304"/>
                </a:lnTo>
                <a:lnTo>
                  <a:pt x="20169" y="5377"/>
                </a:lnTo>
                <a:lnTo>
                  <a:pt x="19648" y="4635"/>
                </a:lnTo>
                <a:lnTo>
                  <a:pt x="19063" y="3894"/>
                </a:lnTo>
                <a:lnTo>
                  <a:pt x="18445" y="3152"/>
                </a:lnTo>
                <a:lnTo>
                  <a:pt x="17761" y="2596"/>
                </a:lnTo>
                <a:lnTo>
                  <a:pt x="16981" y="1947"/>
                </a:lnTo>
                <a:lnTo>
                  <a:pt x="16200" y="1483"/>
                </a:lnTo>
                <a:lnTo>
                  <a:pt x="15354" y="1020"/>
                </a:lnTo>
                <a:lnTo>
                  <a:pt x="14476" y="649"/>
                </a:lnTo>
                <a:lnTo>
                  <a:pt x="13598" y="464"/>
                </a:lnTo>
                <a:lnTo>
                  <a:pt x="12687" y="185"/>
                </a:lnTo>
                <a:lnTo>
                  <a:pt x="10800" y="0"/>
                </a:lnTo>
                <a:lnTo>
                  <a:pt x="9824" y="93"/>
                </a:lnTo>
                <a:lnTo>
                  <a:pt x="8946" y="185"/>
                </a:lnTo>
                <a:lnTo>
                  <a:pt x="8035" y="464"/>
                </a:lnTo>
                <a:lnTo>
                  <a:pt x="7092" y="649"/>
                </a:lnTo>
                <a:lnTo>
                  <a:pt x="6213" y="1020"/>
                </a:lnTo>
                <a:lnTo>
                  <a:pt x="4587" y="1947"/>
                </a:lnTo>
                <a:lnTo>
                  <a:pt x="3839" y="2596"/>
                </a:lnTo>
                <a:lnTo>
                  <a:pt x="3123" y="3152"/>
                </a:lnTo>
                <a:lnTo>
                  <a:pt x="2505" y="3894"/>
                </a:lnTo>
                <a:lnTo>
                  <a:pt x="1952" y="4635"/>
                </a:lnTo>
                <a:lnTo>
                  <a:pt x="1431" y="5377"/>
                </a:lnTo>
                <a:lnTo>
                  <a:pt x="1008" y="6304"/>
                </a:lnTo>
                <a:lnTo>
                  <a:pt x="651" y="7138"/>
                </a:lnTo>
                <a:lnTo>
                  <a:pt x="325" y="7973"/>
                </a:lnTo>
                <a:lnTo>
                  <a:pt x="130" y="8992"/>
                </a:lnTo>
                <a:lnTo>
                  <a:pt x="33" y="9827"/>
                </a:lnTo>
                <a:lnTo>
                  <a:pt x="0" y="10846"/>
                </a:lnTo>
                <a:lnTo>
                  <a:pt x="33" y="11773"/>
                </a:lnTo>
                <a:lnTo>
                  <a:pt x="130" y="12700"/>
                </a:lnTo>
                <a:lnTo>
                  <a:pt x="325" y="13627"/>
                </a:lnTo>
                <a:lnTo>
                  <a:pt x="651" y="14462"/>
                </a:lnTo>
                <a:lnTo>
                  <a:pt x="1008" y="15389"/>
                </a:lnTo>
                <a:lnTo>
                  <a:pt x="1431" y="16223"/>
                </a:lnTo>
                <a:lnTo>
                  <a:pt x="1952" y="16965"/>
                </a:lnTo>
                <a:lnTo>
                  <a:pt x="2505" y="17706"/>
                </a:lnTo>
                <a:lnTo>
                  <a:pt x="3123" y="18448"/>
                </a:lnTo>
                <a:lnTo>
                  <a:pt x="3839" y="19097"/>
                </a:lnTo>
                <a:lnTo>
                  <a:pt x="4587" y="19653"/>
                </a:lnTo>
                <a:lnTo>
                  <a:pt x="6213" y="20580"/>
                </a:lnTo>
                <a:lnTo>
                  <a:pt x="7092" y="20951"/>
                </a:lnTo>
                <a:lnTo>
                  <a:pt x="8035" y="21229"/>
                </a:lnTo>
                <a:lnTo>
                  <a:pt x="8946" y="21415"/>
                </a:lnTo>
                <a:lnTo>
                  <a:pt x="9824" y="21507"/>
                </a:lnTo>
                <a:lnTo>
                  <a:pt x="10800" y="21600"/>
                </a:lnTo>
                <a:lnTo>
                  <a:pt x="12687" y="21415"/>
                </a:lnTo>
                <a:lnTo>
                  <a:pt x="13598" y="21229"/>
                </a:lnTo>
                <a:lnTo>
                  <a:pt x="14476" y="20951"/>
                </a:lnTo>
                <a:lnTo>
                  <a:pt x="15354" y="20580"/>
                </a:lnTo>
                <a:lnTo>
                  <a:pt x="16200" y="20117"/>
                </a:lnTo>
                <a:lnTo>
                  <a:pt x="16981" y="19653"/>
                </a:lnTo>
                <a:lnTo>
                  <a:pt x="17761" y="19097"/>
                </a:lnTo>
                <a:lnTo>
                  <a:pt x="18445" y="18448"/>
                </a:lnTo>
                <a:lnTo>
                  <a:pt x="19063" y="17706"/>
                </a:lnTo>
                <a:lnTo>
                  <a:pt x="19648" y="16965"/>
                </a:lnTo>
                <a:lnTo>
                  <a:pt x="20169" y="16223"/>
                </a:lnTo>
                <a:lnTo>
                  <a:pt x="20592" y="15389"/>
                </a:lnTo>
                <a:lnTo>
                  <a:pt x="20949" y="14462"/>
                </a:lnTo>
                <a:lnTo>
                  <a:pt x="21242" y="13627"/>
                </a:lnTo>
                <a:lnTo>
                  <a:pt x="21437" y="12700"/>
                </a:lnTo>
                <a:lnTo>
                  <a:pt x="21535" y="11773"/>
                </a:lnTo>
                <a:lnTo>
                  <a:pt x="21600" y="1084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819" name="Freeform 9"/>
          <p:cNvSpPr/>
          <p:nvPr/>
        </p:nvSpPr>
        <p:spPr>
          <a:xfrm>
            <a:off x="2081213" y="3636962"/>
            <a:ext cx="1055688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535" y="9869"/>
                </a:lnTo>
                <a:lnTo>
                  <a:pt x="21438" y="8845"/>
                </a:lnTo>
                <a:lnTo>
                  <a:pt x="21178" y="8007"/>
                </a:lnTo>
                <a:lnTo>
                  <a:pt x="20918" y="7076"/>
                </a:lnTo>
                <a:lnTo>
                  <a:pt x="20561" y="6145"/>
                </a:lnTo>
                <a:lnTo>
                  <a:pt x="20138" y="5400"/>
                </a:lnTo>
                <a:lnTo>
                  <a:pt x="19651" y="4562"/>
                </a:lnTo>
                <a:lnTo>
                  <a:pt x="19066" y="3817"/>
                </a:lnTo>
                <a:lnTo>
                  <a:pt x="18449" y="3166"/>
                </a:lnTo>
                <a:lnTo>
                  <a:pt x="17735" y="2514"/>
                </a:lnTo>
                <a:lnTo>
                  <a:pt x="16988" y="1955"/>
                </a:lnTo>
                <a:lnTo>
                  <a:pt x="16208" y="1397"/>
                </a:lnTo>
                <a:lnTo>
                  <a:pt x="15331" y="931"/>
                </a:lnTo>
                <a:lnTo>
                  <a:pt x="14454" y="652"/>
                </a:lnTo>
                <a:lnTo>
                  <a:pt x="13610" y="279"/>
                </a:lnTo>
                <a:lnTo>
                  <a:pt x="12700" y="93"/>
                </a:lnTo>
                <a:lnTo>
                  <a:pt x="11758" y="0"/>
                </a:lnTo>
                <a:lnTo>
                  <a:pt x="9874" y="0"/>
                </a:lnTo>
                <a:lnTo>
                  <a:pt x="8900" y="93"/>
                </a:lnTo>
                <a:lnTo>
                  <a:pt x="8023" y="279"/>
                </a:lnTo>
                <a:lnTo>
                  <a:pt x="7113" y="652"/>
                </a:lnTo>
                <a:lnTo>
                  <a:pt x="6236" y="931"/>
                </a:lnTo>
                <a:lnTo>
                  <a:pt x="5359" y="1397"/>
                </a:lnTo>
                <a:lnTo>
                  <a:pt x="4580" y="1955"/>
                </a:lnTo>
                <a:lnTo>
                  <a:pt x="3865" y="2514"/>
                </a:lnTo>
                <a:lnTo>
                  <a:pt x="3183" y="3166"/>
                </a:lnTo>
                <a:lnTo>
                  <a:pt x="2534" y="3817"/>
                </a:lnTo>
                <a:lnTo>
                  <a:pt x="1949" y="4562"/>
                </a:lnTo>
                <a:lnTo>
                  <a:pt x="1494" y="5400"/>
                </a:lnTo>
                <a:lnTo>
                  <a:pt x="1007" y="6145"/>
                </a:lnTo>
                <a:lnTo>
                  <a:pt x="650" y="7076"/>
                </a:lnTo>
                <a:lnTo>
                  <a:pt x="390" y="8007"/>
                </a:lnTo>
                <a:lnTo>
                  <a:pt x="195" y="8845"/>
                </a:lnTo>
                <a:lnTo>
                  <a:pt x="32" y="9869"/>
                </a:lnTo>
                <a:lnTo>
                  <a:pt x="0" y="10800"/>
                </a:lnTo>
                <a:lnTo>
                  <a:pt x="32" y="11731"/>
                </a:lnTo>
                <a:lnTo>
                  <a:pt x="195" y="12662"/>
                </a:lnTo>
                <a:lnTo>
                  <a:pt x="390" y="13593"/>
                </a:lnTo>
                <a:lnTo>
                  <a:pt x="650" y="14431"/>
                </a:lnTo>
                <a:lnTo>
                  <a:pt x="1007" y="15362"/>
                </a:lnTo>
                <a:lnTo>
                  <a:pt x="1494" y="16200"/>
                </a:lnTo>
                <a:lnTo>
                  <a:pt x="1949" y="16945"/>
                </a:lnTo>
                <a:lnTo>
                  <a:pt x="2534" y="17690"/>
                </a:lnTo>
                <a:lnTo>
                  <a:pt x="3183" y="18434"/>
                </a:lnTo>
                <a:lnTo>
                  <a:pt x="3865" y="19086"/>
                </a:lnTo>
                <a:lnTo>
                  <a:pt x="4580" y="19645"/>
                </a:lnTo>
                <a:lnTo>
                  <a:pt x="5359" y="20203"/>
                </a:lnTo>
                <a:lnTo>
                  <a:pt x="7113" y="20948"/>
                </a:lnTo>
                <a:lnTo>
                  <a:pt x="8023" y="21228"/>
                </a:lnTo>
                <a:lnTo>
                  <a:pt x="8900" y="21414"/>
                </a:lnTo>
                <a:lnTo>
                  <a:pt x="9874" y="21600"/>
                </a:lnTo>
                <a:lnTo>
                  <a:pt x="11758" y="21600"/>
                </a:lnTo>
                <a:lnTo>
                  <a:pt x="12700" y="21414"/>
                </a:lnTo>
                <a:lnTo>
                  <a:pt x="13610" y="21228"/>
                </a:lnTo>
                <a:lnTo>
                  <a:pt x="14454" y="20948"/>
                </a:lnTo>
                <a:lnTo>
                  <a:pt x="16208" y="20203"/>
                </a:lnTo>
                <a:lnTo>
                  <a:pt x="16988" y="19645"/>
                </a:lnTo>
                <a:lnTo>
                  <a:pt x="17735" y="19086"/>
                </a:lnTo>
                <a:lnTo>
                  <a:pt x="18449" y="18434"/>
                </a:lnTo>
                <a:lnTo>
                  <a:pt x="19066" y="17690"/>
                </a:lnTo>
                <a:lnTo>
                  <a:pt x="19651" y="16945"/>
                </a:lnTo>
                <a:lnTo>
                  <a:pt x="20138" y="16200"/>
                </a:lnTo>
                <a:lnTo>
                  <a:pt x="20561" y="15362"/>
                </a:lnTo>
                <a:lnTo>
                  <a:pt x="20918" y="14431"/>
                </a:lnTo>
                <a:lnTo>
                  <a:pt x="21178" y="13593"/>
                </a:lnTo>
                <a:lnTo>
                  <a:pt x="21438" y="12662"/>
                </a:lnTo>
                <a:lnTo>
                  <a:pt x="21535" y="11731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820" name="Freeform 10"/>
          <p:cNvSpPr/>
          <p:nvPr/>
        </p:nvSpPr>
        <p:spPr>
          <a:xfrm>
            <a:off x="4191000" y="6143625"/>
            <a:ext cx="1054101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33" y="11731"/>
                </a:lnTo>
                <a:lnTo>
                  <a:pt x="130" y="12662"/>
                </a:lnTo>
                <a:lnTo>
                  <a:pt x="651" y="14524"/>
                </a:lnTo>
                <a:lnTo>
                  <a:pt x="1008" y="15362"/>
                </a:lnTo>
                <a:lnTo>
                  <a:pt x="1431" y="16200"/>
                </a:lnTo>
                <a:lnTo>
                  <a:pt x="1952" y="17038"/>
                </a:lnTo>
                <a:lnTo>
                  <a:pt x="2505" y="17783"/>
                </a:lnTo>
                <a:lnTo>
                  <a:pt x="3123" y="18434"/>
                </a:lnTo>
                <a:lnTo>
                  <a:pt x="3839" y="19086"/>
                </a:lnTo>
                <a:lnTo>
                  <a:pt x="4587" y="19645"/>
                </a:lnTo>
                <a:lnTo>
                  <a:pt x="5433" y="20203"/>
                </a:lnTo>
                <a:lnTo>
                  <a:pt x="6246" y="20576"/>
                </a:lnTo>
                <a:lnTo>
                  <a:pt x="7124" y="20948"/>
                </a:lnTo>
                <a:lnTo>
                  <a:pt x="7970" y="21228"/>
                </a:lnTo>
                <a:lnTo>
                  <a:pt x="8946" y="21507"/>
                </a:lnTo>
                <a:lnTo>
                  <a:pt x="9824" y="21600"/>
                </a:lnTo>
                <a:lnTo>
                  <a:pt x="11743" y="21600"/>
                </a:lnTo>
                <a:lnTo>
                  <a:pt x="12687" y="21507"/>
                </a:lnTo>
                <a:lnTo>
                  <a:pt x="13598" y="21228"/>
                </a:lnTo>
                <a:lnTo>
                  <a:pt x="14476" y="20948"/>
                </a:lnTo>
                <a:lnTo>
                  <a:pt x="16233" y="20203"/>
                </a:lnTo>
                <a:lnTo>
                  <a:pt x="17013" y="19645"/>
                </a:lnTo>
                <a:lnTo>
                  <a:pt x="17761" y="19086"/>
                </a:lnTo>
                <a:lnTo>
                  <a:pt x="18445" y="18434"/>
                </a:lnTo>
                <a:lnTo>
                  <a:pt x="19095" y="17783"/>
                </a:lnTo>
                <a:lnTo>
                  <a:pt x="19648" y="17038"/>
                </a:lnTo>
                <a:lnTo>
                  <a:pt x="20169" y="16200"/>
                </a:lnTo>
                <a:lnTo>
                  <a:pt x="20592" y="15362"/>
                </a:lnTo>
                <a:lnTo>
                  <a:pt x="20949" y="14524"/>
                </a:lnTo>
                <a:lnTo>
                  <a:pt x="21242" y="13593"/>
                </a:lnTo>
                <a:lnTo>
                  <a:pt x="21437" y="12662"/>
                </a:lnTo>
                <a:lnTo>
                  <a:pt x="21600" y="11731"/>
                </a:lnTo>
                <a:lnTo>
                  <a:pt x="21600" y="9869"/>
                </a:lnTo>
                <a:lnTo>
                  <a:pt x="21437" y="8938"/>
                </a:lnTo>
                <a:lnTo>
                  <a:pt x="21242" y="8007"/>
                </a:lnTo>
                <a:lnTo>
                  <a:pt x="20949" y="7076"/>
                </a:lnTo>
                <a:lnTo>
                  <a:pt x="20592" y="6238"/>
                </a:lnTo>
                <a:lnTo>
                  <a:pt x="20136" y="5400"/>
                </a:lnTo>
                <a:lnTo>
                  <a:pt x="19648" y="4562"/>
                </a:lnTo>
                <a:lnTo>
                  <a:pt x="19095" y="3817"/>
                </a:lnTo>
                <a:lnTo>
                  <a:pt x="18445" y="3166"/>
                </a:lnTo>
                <a:lnTo>
                  <a:pt x="17761" y="2514"/>
                </a:lnTo>
                <a:lnTo>
                  <a:pt x="17013" y="1955"/>
                </a:lnTo>
                <a:lnTo>
                  <a:pt x="16200" y="1397"/>
                </a:lnTo>
                <a:lnTo>
                  <a:pt x="15354" y="1024"/>
                </a:lnTo>
                <a:lnTo>
                  <a:pt x="14476" y="652"/>
                </a:lnTo>
                <a:lnTo>
                  <a:pt x="13598" y="372"/>
                </a:lnTo>
                <a:lnTo>
                  <a:pt x="12687" y="186"/>
                </a:lnTo>
                <a:lnTo>
                  <a:pt x="11743" y="0"/>
                </a:lnTo>
                <a:lnTo>
                  <a:pt x="9824" y="0"/>
                </a:lnTo>
                <a:lnTo>
                  <a:pt x="8946" y="186"/>
                </a:lnTo>
                <a:lnTo>
                  <a:pt x="7970" y="372"/>
                </a:lnTo>
                <a:lnTo>
                  <a:pt x="7124" y="652"/>
                </a:lnTo>
                <a:lnTo>
                  <a:pt x="6246" y="1024"/>
                </a:lnTo>
                <a:lnTo>
                  <a:pt x="5400" y="1397"/>
                </a:lnTo>
                <a:lnTo>
                  <a:pt x="4587" y="1955"/>
                </a:lnTo>
                <a:lnTo>
                  <a:pt x="3839" y="2514"/>
                </a:lnTo>
                <a:lnTo>
                  <a:pt x="3123" y="3166"/>
                </a:lnTo>
                <a:lnTo>
                  <a:pt x="2505" y="3910"/>
                </a:lnTo>
                <a:lnTo>
                  <a:pt x="1952" y="4655"/>
                </a:lnTo>
                <a:lnTo>
                  <a:pt x="1431" y="5400"/>
                </a:lnTo>
                <a:lnTo>
                  <a:pt x="1008" y="6238"/>
                </a:lnTo>
                <a:lnTo>
                  <a:pt x="651" y="7169"/>
                </a:lnTo>
                <a:lnTo>
                  <a:pt x="390" y="8007"/>
                </a:lnTo>
                <a:lnTo>
                  <a:pt x="130" y="8938"/>
                </a:lnTo>
                <a:lnTo>
                  <a:pt x="33" y="9869"/>
                </a:lnTo>
                <a:lnTo>
                  <a:pt x="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821" name="Freeform 11"/>
          <p:cNvSpPr/>
          <p:nvPr/>
        </p:nvSpPr>
        <p:spPr>
          <a:xfrm>
            <a:off x="4191000" y="3429000"/>
            <a:ext cx="1054101" cy="36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46"/>
                </a:moveTo>
                <a:lnTo>
                  <a:pt x="33" y="11773"/>
                </a:lnTo>
                <a:lnTo>
                  <a:pt x="130" y="12700"/>
                </a:lnTo>
                <a:lnTo>
                  <a:pt x="651" y="14555"/>
                </a:lnTo>
                <a:lnTo>
                  <a:pt x="1008" y="15389"/>
                </a:lnTo>
                <a:lnTo>
                  <a:pt x="1431" y="16223"/>
                </a:lnTo>
                <a:lnTo>
                  <a:pt x="1952" y="16965"/>
                </a:lnTo>
                <a:lnTo>
                  <a:pt x="2505" y="17706"/>
                </a:lnTo>
                <a:lnTo>
                  <a:pt x="3123" y="18448"/>
                </a:lnTo>
                <a:lnTo>
                  <a:pt x="3839" y="19097"/>
                </a:lnTo>
                <a:lnTo>
                  <a:pt x="4587" y="19653"/>
                </a:lnTo>
                <a:lnTo>
                  <a:pt x="5433" y="20117"/>
                </a:lnTo>
                <a:lnTo>
                  <a:pt x="6246" y="20580"/>
                </a:lnTo>
                <a:lnTo>
                  <a:pt x="7124" y="20951"/>
                </a:lnTo>
                <a:lnTo>
                  <a:pt x="7970" y="21229"/>
                </a:lnTo>
                <a:lnTo>
                  <a:pt x="8946" y="21415"/>
                </a:lnTo>
                <a:lnTo>
                  <a:pt x="9824" y="21507"/>
                </a:lnTo>
                <a:lnTo>
                  <a:pt x="10833" y="21600"/>
                </a:lnTo>
                <a:lnTo>
                  <a:pt x="11743" y="21507"/>
                </a:lnTo>
                <a:lnTo>
                  <a:pt x="12687" y="21415"/>
                </a:lnTo>
                <a:lnTo>
                  <a:pt x="13598" y="21229"/>
                </a:lnTo>
                <a:lnTo>
                  <a:pt x="14476" y="20951"/>
                </a:lnTo>
                <a:lnTo>
                  <a:pt x="15354" y="20580"/>
                </a:lnTo>
                <a:lnTo>
                  <a:pt x="16233" y="20117"/>
                </a:lnTo>
                <a:lnTo>
                  <a:pt x="17013" y="19653"/>
                </a:lnTo>
                <a:lnTo>
                  <a:pt x="17761" y="19097"/>
                </a:lnTo>
                <a:lnTo>
                  <a:pt x="18445" y="18448"/>
                </a:lnTo>
                <a:lnTo>
                  <a:pt x="19095" y="17706"/>
                </a:lnTo>
                <a:lnTo>
                  <a:pt x="19648" y="16965"/>
                </a:lnTo>
                <a:lnTo>
                  <a:pt x="20169" y="16223"/>
                </a:lnTo>
                <a:lnTo>
                  <a:pt x="20592" y="15389"/>
                </a:lnTo>
                <a:lnTo>
                  <a:pt x="20949" y="14555"/>
                </a:lnTo>
                <a:lnTo>
                  <a:pt x="21242" y="13627"/>
                </a:lnTo>
                <a:lnTo>
                  <a:pt x="21437" y="12700"/>
                </a:lnTo>
                <a:lnTo>
                  <a:pt x="21600" y="11773"/>
                </a:lnTo>
                <a:lnTo>
                  <a:pt x="21600" y="9827"/>
                </a:lnTo>
                <a:lnTo>
                  <a:pt x="21437" y="8992"/>
                </a:lnTo>
                <a:lnTo>
                  <a:pt x="21242" y="8065"/>
                </a:lnTo>
                <a:lnTo>
                  <a:pt x="20949" y="7138"/>
                </a:lnTo>
                <a:lnTo>
                  <a:pt x="20592" y="6304"/>
                </a:lnTo>
                <a:lnTo>
                  <a:pt x="20136" y="5470"/>
                </a:lnTo>
                <a:lnTo>
                  <a:pt x="19648" y="4635"/>
                </a:lnTo>
                <a:lnTo>
                  <a:pt x="19095" y="3894"/>
                </a:lnTo>
                <a:lnTo>
                  <a:pt x="18445" y="3152"/>
                </a:lnTo>
                <a:lnTo>
                  <a:pt x="17761" y="2596"/>
                </a:lnTo>
                <a:lnTo>
                  <a:pt x="17013" y="1947"/>
                </a:lnTo>
                <a:lnTo>
                  <a:pt x="16200" y="1483"/>
                </a:lnTo>
                <a:lnTo>
                  <a:pt x="15354" y="1112"/>
                </a:lnTo>
                <a:lnTo>
                  <a:pt x="14476" y="649"/>
                </a:lnTo>
                <a:lnTo>
                  <a:pt x="13598" y="464"/>
                </a:lnTo>
                <a:lnTo>
                  <a:pt x="12687" y="278"/>
                </a:lnTo>
                <a:lnTo>
                  <a:pt x="11743" y="93"/>
                </a:lnTo>
                <a:lnTo>
                  <a:pt x="10800" y="0"/>
                </a:lnTo>
                <a:lnTo>
                  <a:pt x="9824" y="93"/>
                </a:lnTo>
                <a:lnTo>
                  <a:pt x="8946" y="278"/>
                </a:lnTo>
                <a:lnTo>
                  <a:pt x="7970" y="464"/>
                </a:lnTo>
                <a:lnTo>
                  <a:pt x="7124" y="742"/>
                </a:lnTo>
                <a:lnTo>
                  <a:pt x="6246" y="1112"/>
                </a:lnTo>
                <a:lnTo>
                  <a:pt x="5400" y="1483"/>
                </a:lnTo>
                <a:lnTo>
                  <a:pt x="4587" y="2039"/>
                </a:lnTo>
                <a:lnTo>
                  <a:pt x="3839" y="2596"/>
                </a:lnTo>
                <a:lnTo>
                  <a:pt x="3123" y="3245"/>
                </a:lnTo>
                <a:lnTo>
                  <a:pt x="2505" y="3894"/>
                </a:lnTo>
                <a:lnTo>
                  <a:pt x="1952" y="4635"/>
                </a:lnTo>
                <a:lnTo>
                  <a:pt x="1431" y="5470"/>
                </a:lnTo>
                <a:lnTo>
                  <a:pt x="1008" y="6304"/>
                </a:lnTo>
                <a:lnTo>
                  <a:pt x="651" y="7138"/>
                </a:lnTo>
                <a:lnTo>
                  <a:pt x="130" y="8992"/>
                </a:lnTo>
                <a:lnTo>
                  <a:pt x="33" y="9919"/>
                </a:lnTo>
                <a:lnTo>
                  <a:pt x="0" y="1084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822" name="Freeform 12"/>
          <p:cNvSpPr/>
          <p:nvPr/>
        </p:nvSpPr>
        <p:spPr>
          <a:xfrm>
            <a:off x="3071813" y="3906837"/>
            <a:ext cx="1054100" cy="369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46"/>
                </a:moveTo>
                <a:lnTo>
                  <a:pt x="33" y="11773"/>
                </a:lnTo>
                <a:lnTo>
                  <a:pt x="130" y="12700"/>
                </a:lnTo>
                <a:lnTo>
                  <a:pt x="325" y="13627"/>
                </a:lnTo>
                <a:lnTo>
                  <a:pt x="618" y="14462"/>
                </a:lnTo>
                <a:lnTo>
                  <a:pt x="1008" y="15389"/>
                </a:lnTo>
                <a:lnTo>
                  <a:pt x="1399" y="16223"/>
                </a:lnTo>
                <a:lnTo>
                  <a:pt x="1919" y="16965"/>
                </a:lnTo>
                <a:lnTo>
                  <a:pt x="2505" y="17706"/>
                </a:lnTo>
                <a:lnTo>
                  <a:pt x="3123" y="18448"/>
                </a:lnTo>
                <a:lnTo>
                  <a:pt x="3839" y="19097"/>
                </a:lnTo>
                <a:lnTo>
                  <a:pt x="4587" y="19653"/>
                </a:lnTo>
                <a:lnTo>
                  <a:pt x="6213" y="20580"/>
                </a:lnTo>
                <a:lnTo>
                  <a:pt x="7092" y="20951"/>
                </a:lnTo>
                <a:lnTo>
                  <a:pt x="7970" y="21229"/>
                </a:lnTo>
                <a:lnTo>
                  <a:pt x="8881" y="21415"/>
                </a:lnTo>
                <a:lnTo>
                  <a:pt x="9824" y="21507"/>
                </a:lnTo>
                <a:lnTo>
                  <a:pt x="10800" y="21600"/>
                </a:lnTo>
                <a:lnTo>
                  <a:pt x="11743" y="21507"/>
                </a:lnTo>
                <a:lnTo>
                  <a:pt x="12622" y="21415"/>
                </a:lnTo>
                <a:lnTo>
                  <a:pt x="13598" y="21229"/>
                </a:lnTo>
                <a:lnTo>
                  <a:pt x="14476" y="20951"/>
                </a:lnTo>
                <a:lnTo>
                  <a:pt x="15354" y="20580"/>
                </a:lnTo>
                <a:lnTo>
                  <a:pt x="16200" y="20117"/>
                </a:lnTo>
                <a:lnTo>
                  <a:pt x="16981" y="19653"/>
                </a:lnTo>
                <a:lnTo>
                  <a:pt x="17729" y="19004"/>
                </a:lnTo>
                <a:lnTo>
                  <a:pt x="18380" y="18448"/>
                </a:lnTo>
                <a:lnTo>
                  <a:pt x="19063" y="17706"/>
                </a:lnTo>
                <a:lnTo>
                  <a:pt x="19616" y="16965"/>
                </a:lnTo>
                <a:lnTo>
                  <a:pt x="20136" y="16223"/>
                </a:lnTo>
                <a:lnTo>
                  <a:pt x="20559" y="15389"/>
                </a:lnTo>
                <a:lnTo>
                  <a:pt x="20917" y="14462"/>
                </a:lnTo>
                <a:lnTo>
                  <a:pt x="21242" y="13627"/>
                </a:lnTo>
                <a:lnTo>
                  <a:pt x="21437" y="12700"/>
                </a:lnTo>
                <a:lnTo>
                  <a:pt x="21535" y="11773"/>
                </a:lnTo>
                <a:lnTo>
                  <a:pt x="21600" y="10846"/>
                </a:lnTo>
                <a:lnTo>
                  <a:pt x="21535" y="9827"/>
                </a:lnTo>
                <a:lnTo>
                  <a:pt x="21437" y="8900"/>
                </a:lnTo>
                <a:lnTo>
                  <a:pt x="21242" y="7973"/>
                </a:lnTo>
                <a:lnTo>
                  <a:pt x="20917" y="7138"/>
                </a:lnTo>
                <a:lnTo>
                  <a:pt x="20559" y="6304"/>
                </a:lnTo>
                <a:lnTo>
                  <a:pt x="20136" y="5377"/>
                </a:lnTo>
                <a:lnTo>
                  <a:pt x="19616" y="4635"/>
                </a:lnTo>
                <a:lnTo>
                  <a:pt x="19063" y="3894"/>
                </a:lnTo>
                <a:lnTo>
                  <a:pt x="18380" y="3152"/>
                </a:lnTo>
                <a:lnTo>
                  <a:pt x="17729" y="2596"/>
                </a:lnTo>
                <a:lnTo>
                  <a:pt x="16981" y="1947"/>
                </a:lnTo>
                <a:lnTo>
                  <a:pt x="16200" y="1483"/>
                </a:lnTo>
                <a:lnTo>
                  <a:pt x="15354" y="1020"/>
                </a:lnTo>
                <a:lnTo>
                  <a:pt x="14476" y="649"/>
                </a:lnTo>
                <a:lnTo>
                  <a:pt x="13533" y="464"/>
                </a:lnTo>
                <a:lnTo>
                  <a:pt x="12622" y="185"/>
                </a:lnTo>
                <a:lnTo>
                  <a:pt x="11743" y="93"/>
                </a:lnTo>
                <a:lnTo>
                  <a:pt x="10800" y="0"/>
                </a:lnTo>
                <a:lnTo>
                  <a:pt x="9824" y="93"/>
                </a:lnTo>
                <a:lnTo>
                  <a:pt x="8881" y="185"/>
                </a:lnTo>
                <a:lnTo>
                  <a:pt x="7970" y="464"/>
                </a:lnTo>
                <a:lnTo>
                  <a:pt x="7092" y="649"/>
                </a:lnTo>
                <a:lnTo>
                  <a:pt x="6213" y="1112"/>
                </a:lnTo>
                <a:lnTo>
                  <a:pt x="5400" y="1483"/>
                </a:lnTo>
                <a:lnTo>
                  <a:pt x="4587" y="1947"/>
                </a:lnTo>
                <a:lnTo>
                  <a:pt x="3806" y="2596"/>
                </a:lnTo>
                <a:lnTo>
                  <a:pt x="3123" y="3245"/>
                </a:lnTo>
                <a:lnTo>
                  <a:pt x="2505" y="3894"/>
                </a:lnTo>
                <a:lnTo>
                  <a:pt x="1919" y="4635"/>
                </a:lnTo>
                <a:lnTo>
                  <a:pt x="1399" y="5377"/>
                </a:lnTo>
                <a:lnTo>
                  <a:pt x="1008" y="6304"/>
                </a:lnTo>
                <a:lnTo>
                  <a:pt x="618" y="7138"/>
                </a:lnTo>
                <a:lnTo>
                  <a:pt x="325" y="7973"/>
                </a:lnTo>
                <a:lnTo>
                  <a:pt x="130" y="8992"/>
                </a:lnTo>
                <a:lnTo>
                  <a:pt x="33" y="9919"/>
                </a:lnTo>
                <a:lnTo>
                  <a:pt x="0" y="1084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823" name="Freeform 13"/>
          <p:cNvSpPr/>
          <p:nvPr/>
        </p:nvSpPr>
        <p:spPr>
          <a:xfrm>
            <a:off x="4138612" y="4364037"/>
            <a:ext cx="1174751" cy="608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72"/>
                </a:moveTo>
                <a:lnTo>
                  <a:pt x="10654" y="0"/>
                </a:lnTo>
                <a:lnTo>
                  <a:pt x="21600" y="11167"/>
                </a:lnTo>
                <a:lnTo>
                  <a:pt x="10654" y="21600"/>
                </a:lnTo>
                <a:lnTo>
                  <a:pt x="0" y="10772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824" name="Freeform 14"/>
          <p:cNvSpPr/>
          <p:nvPr/>
        </p:nvSpPr>
        <p:spPr>
          <a:xfrm>
            <a:off x="2081213" y="4505325"/>
            <a:ext cx="1247775" cy="33020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825" name="Freeform 15"/>
          <p:cNvSpPr/>
          <p:nvPr/>
        </p:nvSpPr>
        <p:spPr>
          <a:xfrm>
            <a:off x="6299200" y="3646487"/>
            <a:ext cx="1057276" cy="369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lnTo>
                  <a:pt x="21535" y="9919"/>
                </a:lnTo>
                <a:lnTo>
                  <a:pt x="21438" y="8900"/>
                </a:lnTo>
                <a:lnTo>
                  <a:pt x="21243" y="7973"/>
                </a:lnTo>
                <a:lnTo>
                  <a:pt x="20951" y="7138"/>
                </a:lnTo>
                <a:lnTo>
                  <a:pt x="20562" y="6211"/>
                </a:lnTo>
                <a:lnTo>
                  <a:pt x="20141" y="5377"/>
                </a:lnTo>
                <a:lnTo>
                  <a:pt x="19654" y="4635"/>
                </a:lnTo>
                <a:lnTo>
                  <a:pt x="19070" y="3894"/>
                </a:lnTo>
                <a:lnTo>
                  <a:pt x="18422" y="3245"/>
                </a:lnTo>
                <a:lnTo>
                  <a:pt x="17741" y="2596"/>
                </a:lnTo>
                <a:lnTo>
                  <a:pt x="16995" y="1947"/>
                </a:lnTo>
                <a:lnTo>
                  <a:pt x="15373" y="1020"/>
                </a:lnTo>
                <a:lnTo>
                  <a:pt x="14497" y="649"/>
                </a:lnTo>
                <a:lnTo>
                  <a:pt x="13589" y="371"/>
                </a:lnTo>
                <a:lnTo>
                  <a:pt x="12681" y="185"/>
                </a:lnTo>
                <a:lnTo>
                  <a:pt x="10800" y="0"/>
                </a:lnTo>
                <a:lnTo>
                  <a:pt x="8919" y="185"/>
                </a:lnTo>
                <a:lnTo>
                  <a:pt x="8011" y="371"/>
                </a:lnTo>
                <a:lnTo>
                  <a:pt x="7103" y="649"/>
                </a:lnTo>
                <a:lnTo>
                  <a:pt x="6227" y="1020"/>
                </a:lnTo>
                <a:lnTo>
                  <a:pt x="5416" y="1483"/>
                </a:lnTo>
                <a:lnTo>
                  <a:pt x="4638" y="1947"/>
                </a:lnTo>
                <a:lnTo>
                  <a:pt x="3892" y="2596"/>
                </a:lnTo>
                <a:lnTo>
                  <a:pt x="3178" y="3245"/>
                </a:lnTo>
                <a:lnTo>
                  <a:pt x="2530" y="3894"/>
                </a:lnTo>
                <a:lnTo>
                  <a:pt x="1946" y="4635"/>
                </a:lnTo>
                <a:lnTo>
                  <a:pt x="1492" y="5377"/>
                </a:lnTo>
                <a:lnTo>
                  <a:pt x="1005" y="6211"/>
                </a:lnTo>
                <a:lnTo>
                  <a:pt x="649" y="7138"/>
                </a:lnTo>
                <a:lnTo>
                  <a:pt x="389" y="7973"/>
                </a:lnTo>
                <a:lnTo>
                  <a:pt x="195" y="8900"/>
                </a:lnTo>
                <a:lnTo>
                  <a:pt x="65" y="9919"/>
                </a:lnTo>
                <a:lnTo>
                  <a:pt x="0" y="10754"/>
                </a:lnTo>
                <a:lnTo>
                  <a:pt x="65" y="11773"/>
                </a:lnTo>
                <a:lnTo>
                  <a:pt x="195" y="12700"/>
                </a:lnTo>
                <a:lnTo>
                  <a:pt x="389" y="13627"/>
                </a:lnTo>
                <a:lnTo>
                  <a:pt x="649" y="14462"/>
                </a:lnTo>
                <a:lnTo>
                  <a:pt x="1005" y="15389"/>
                </a:lnTo>
                <a:lnTo>
                  <a:pt x="1492" y="16223"/>
                </a:lnTo>
                <a:lnTo>
                  <a:pt x="1946" y="16965"/>
                </a:lnTo>
                <a:lnTo>
                  <a:pt x="2530" y="17706"/>
                </a:lnTo>
                <a:lnTo>
                  <a:pt x="3178" y="18448"/>
                </a:lnTo>
                <a:lnTo>
                  <a:pt x="3892" y="19097"/>
                </a:lnTo>
                <a:lnTo>
                  <a:pt x="4638" y="19653"/>
                </a:lnTo>
                <a:lnTo>
                  <a:pt x="5416" y="20117"/>
                </a:lnTo>
                <a:lnTo>
                  <a:pt x="6227" y="20580"/>
                </a:lnTo>
                <a:lnTo>
                  <a:pt x="7103" y="20951"/>
                </a:lnTo>
                <a:lnTo>
                  <a:pt x="8011" y="21229"/>
                </a:lnTo>
                <a:lnTo>
                  <a:pt x="8919" y="21415"/>
                </a:lnTo>
                <a:lnTo>
                  <a:pt x="10800" y="21600"/>
                </a:lnTo>
                <a:lnTo>
                  <a:pt x="12681" y="21415"/>
                </a:lnTo>
                <a:lnTo>
                  <a:pt x="13589" y="21229"/>
                </a:lnTo>
                <a:lnTo>
                  <a:pt x="14497" y="20951"/>
                </a:lnTo>
                <a:lnTo>
                  <a:pt x="15373" y="20580"/>
                </a:lnTo>
                <a:lnTo>
                  <a:pt x="16995" y="19653"/>
                </a:lnTo>
                <a:lnTo>
                  <a:pt x="17741" y="19097"/>
                </a:lnTo>
                <a:lnTo>
                  <a:pt x="18422" y="18448"/>
                </a:lnTo>
                <a:lnTo>
                  <a:pt x="19070" y="17706"/>
                </a:lnTo>
                <a:lnTo>
                  <a:pt x="19654" y="16965"/>
                </a:lnTo>
                <a:lnTo>
                  <a:pt x="20141" y="16223"/>
                </a:lnTo>
                <a:lnTo>
                  <a:pt x="20562" y="15389"/>
                </a:lnTo>
                <a:lnTo>
                  <a:pt x="20951" y="14462"/>
                </a:lnTo>
                <a:lnTo>
                  <a:pt x="21243" y="13627"/>
                </a:lnTo>
                <a:lnTo>
                  <a:pt x="21438" y="12700"/>
                </a:lnTo>
                <a:lnTo>
                  <a:pt x="21535" y="11773"/>
                </a:lnTo>
                <a:lnTo>
                  <a:pt x="21600" y="10754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826" name="Rectangle 16"/>
          <p:cNvSpPr txBox="1"/>
          <p:nvPr/>
        </p:nvSpPr>
        <p:spPr>
          <a:xfrm>
            <a:off x="3430587" y="3902075"/>
            <a:ext cx="3429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lot</a:t>
            </a:r>
          </a:p>
        </p:txBody>
      </p:sp>
      <p:sp>
        <p:nvSpPr>
          <p:cNvPr id="1048827" name="Freeform 17"/>
          <p:cNvSpPr/>
          <p:nvPr/>
        </p:nvSpPr>
        <p:spPr>
          <a:xfrm>
            <a:off x="6299200" y="4514850"/>
            <a:ext cx="1473201" cy="36036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828" name="Freeform 18"/>
          <p:cNvSpPr/>
          <p:nvPr/>
        </p:nvSpPr>
        <p:spPr>
          <a:xfrm>
            <a:off x="4138612" y="5176837"/>
            <a:ext cx="1403351" cy="608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28"/>
                </a:moveTo>
                <a:lnTo>
                  <a:pt x="10653" y="0"/>
                </a:lnTo>
                <a:lnTo>
                  <a:pt x="21600" y="11167"/>
                </a:lnTo>
                <a:lnTo>
                  <a:pt x="10653" y="21600"/>
                </a:lnTo>
                <a:lnTo>
                  <a:pt x="0" y="10828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829" name="Rectangle 19"/>
          <p:cNvSpPr txBox="1"/>
          <p:nvPr/>
        </p:nvSpPr>
        <p:spPr>
          <a:xfrm>
            <a:off x="2360613" y="3608387"/>
            <a:ext cx="5969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name</a:t>
            </a:r>
          </a:p>
        </p:txBody>
      </p:sp>
      <p:sp>
        <p:nvSpPr>
          <p:cNvPr id="1048830" name="Rectangle 20"/>
          <p:cNvSpPr txBox="1"/>
          <p:nvPr/>
        </p:nvSpPr>
        <p:spPr>
          <a:xfrm>
            <a:off x="6542088" y="3617912"/>
            <a:ext cx="7112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dname</a:t>
            </a:r>
          </a:p>
        </p:txBody>
      </p:sp>
      <p:sp>
        <p:nvSpPr>
          <p:cNvPr id="1048831" name="Rectangle 21"/>
          <p:cNvSpPr txBox="1"/>
          <p:nvPr/>
        </p:nvSpPr>
        <p:spPr>
          <a:xfrm>
            <a:off x="7558088" y="3900487"/>
            <a:ext cx="7366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budget</a:t>
            </a:r>
          </a:p>
        </p:txBody>
      </p:sp>
      <p:sp>
        <p:nvSpPr>
          <p:cNvPr id="1048832" name="Rectangle 22"/>
          <p:cNvSpPr txBox="1"/>
          <p:nvPr/>
        </p:nvSpPr>
        <p:spPr>
          <a:xfrm>
            <a:off x="5683250" y="3900487"/>
            <a:ext cx="3683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did</a:t>
            </a:r>
          </a:p>
        </p:txBody>
      </p:sp>
      <p:sp>
        <p:nvSpPr>
          <p:cNvPr id="1048833" name="Rectangle 23"/>
          <p:cNvSpPr txBox="1"/>
          <p:nvPr/>
        </p:nvSpPr>
        <p:spPr>
          <a:xfrm>
            <a:off x="4483100" y="3422650"/>
            <a:ext cx="5842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since</a:t>
            </a:r>
          </a:p>
        </p:txBody>
      </p:sp>
      <p:sp>
        <p:nvSpPr>
          <p:cNvPr id="1048834" name="Rectangle 24"/>
          <p:cNvSpPr txBox="1"/>
          <p:nvPr/>
        </p:nvSpPr>
        <p:spPr>
          <a:xfrm>
            <a:off x="2360613" y="3608387"/>
            <a:ext cx="5969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name</a:t>
            </a:r>
          </a:p>
        </p:txBody>
      </p:sp>
      <p:sp>
        <p:nvSpPr>
          <p:cNvPr id="1048835" name="Rectangle 25"/>
          <p:cNvSpPr txBox="1"/>
          <p:nvPr/>
        </p:nvSpPr>
        <p:spPr>
          <a:xfrm>
            <a:off x="6542088" y="3617912"/>
            <a:ext cx="7112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dname</a:t>
            </a:r>
          </a:p>
        </p:txBody>
      </p:sp>
      <p:sp>
        <p:nvSpPr>
          <p:cNvPr id="1048836" name="Rectangle 26"/>
          <p:cNvSpPr txBox="1"/>
          <p:nvPr/>
        </p:nvSpPr>
        <p:spPr>
          <a:xfrm>
            <a:off x="7558088" y="3900487"/>
            <a:ext cx="7366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budget</a:t>
            </a:r>
          </a:p>
        </p:txBody>
      </p:sp>
      <p:sp>
        <p:nvSpPr>
          <p:cNvPr id="1048837" name="Rectangle 27"/>
          <p:cNvSpPr txBox="1"/>
          <p:nvPr/>
        </p:nvSpPr>
        <p:spPr>
          <a:xfrm>
            <a:off x="5683250" y="3900487"/>
            <a:ext cx="3683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 u="sng"/>
            </a:lvl1pPr>
          </a:lstStyle>
          <a:p>
            <a:r>
              <a:t>did</a:t>
            </a:r>
          </a:p>
        </p:txBody>
      </p:sp>
      <p:sp>
        <p:nvSpPr>
          <p:cNvPr id="1048838" name="Rectangle 28"/>
          <p:cNvSpPr txBox="1"/>
          <p:nvPr/>
        </p:nvSpPr>
        <p:spPr>
          <a:xfrm>
            <a:off x="4483100" y="3422650"/>
            <a:ext cx="5842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since</a:t>
            </a:r>
          </a:p>
        </p:txBody>
      </p:sp>
      <p:sp>
        <p:nvSpPr>
          <p:cNvPr id="1048839" name="Rectangle 29"/>
          <p:cNvSpPr txBox="1"/>
          <p:nvPr/>
        </p:nvSpPr>
        <p:spPr>
          <a:xfrm>
            <a:off x="4222750" y="4514850"/>
            <a:ext cx="9398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Manages</a:t>
            </a:r>
          </a:p>
        </p:txBody>
      </p:sp>
      <p:sp>
        <p:nvSpPr>
          <p:cNvPr id="1048840" name="Rectangle 30"/>
          <p:cNvSpPr txBox="1"/>
          <p:nvPr/>
        </p:nvSpPr>
        <p:spPr>
          <a:xfrm>
            <a:off x="4484687" y="6135687"/>
            <a:ext cx="5842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since</a:t>
            </a:r>
          </a:p>
        </p:txBody>
      </p:sp>
      <p:sp>
        <p:nvSpPr>
          <p:cNvPr id="1048841" name="Rectangle 31"/>
          <p:cNvSpPr txBox="1"/>
          <p:nvPr/>
        </p:nvSpPr>
        <p:spPr>
          <a:xfrm>
            <a:off x="6397625" y="4497387"/>
            <a:ext cx="12954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Departments</a:t>
            </a:r>
          </a:p>
        </p:txBody>
      </p:sp>
      <p:sp>
        <p:nvSpPr>
          <p:cNvPr id="1048842" name="Rectangle 32"/>
          <p:cNvSpPr txBox="1"/>
          <p:nvPr/>
        </p:nvSpPr>
        <p:spPr>
          <a:xfrm>
            <a:off x="2203451" y="4498975"/>
            <a:ext cx="10922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Employees</a:t>
            </a:r>
          </a:p>
        </p:txBody>
      </p:sp>
      <p:sp>
        <p:nvSpPr>
          <p:cNvPr id="1048843" name="Rectangle 33"/>
          <p:cNvSpPr txBox="1"/>
          <p:nvPr/>
        </p:nvSpPr>
        <p:spPr>
          <a:xfrm>
            <a:off x="1438275" y="3890962"/>
            <a:ext cx="4064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 u="sng"/>
            </a:lvl1pPr>
          </a:lstStyle>
          <a:p>
            <a:r>
              <a:t>ssn</a:t>
            </a:r>
          </a:p>
        </p:txBody>
      </p:sp>
      <p:sp>
        <p:nvSpPr>
          <p:cNvPr id="1048844" name="Rectangle 34"/>
          <p:cNvSpPr txBox="1"/>
          <p:nvPr/>
        </p:nvSpPr>
        <p:spPr>
          <a:xfrm>
            <a:off x="4392612" y="5300662"/>
            <a:ext cx="9525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Works_In</a:t>
            </a:r>
          </a:p>
        </p:txBody>
      </p:sp>
      <p:sp>
        <p:nvSpPr>
          <p:cNvPr id="1048845" name="Line 35"/>
          <p:cNvSpPr/>
          <p:nvPr/>
        </p:nvSpPr>
        <p:spPr>
          <a:xfrm>
            <a:off x="1657350" y="4300537"/>
            <a:ext cx="646114" cy="207962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846" name="Line 36"/>
          <p:cNvSpPr/>
          <p:nvPr/>
        </p:nvSpPr>
        <p:spPr>
          <a:xfrm>
            <a:off x="2600325" y="4019550"/>
            <a:ext cx="0" cy="488950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847" name="Line 37"/>
          <p:cNvSpPr/>
          <p:nvPr/>
        </p:nvSpPr>
        <p:spPr>
          <a:xfrm flipH="1">
            <a:off x="2911474" y="4300537"/>
            <a:ext cx="668339" cy="207962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848" name="Line 38"/>
          <p:cNvSpPr/>
          <p:nvPr/>
        </p:nvSpPr>
        <p:spPr>
          <a:xfrm flipV="1">
            <a:off x="4716463" y="3763962"/>
            <a:ext cx="1" cy="595313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849" name="Line 39"/>
          <p:cNvSpPr/>
          <p:nvPr/>
        </p:nvSpPr>
        <p:spPr>
          <a:xfrm>
            <a:off x="5865813" y="4300537"/>
            <a:ext cx="838201" cy="207962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850" name="Line 40"/>
          <p:cNvSpPr/>
          <p:nvPr/>
        </p:nvSpPr>
        <p:spPr>
          <a:xfrm>
            <a:off x="6831013" y="4019550"/>
            <a:ext cx="1" cy="488950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851" name="Line 41"/>
          <p:cNvSpPr/>
          <p:nvPr/>
        </p:nvSpPr>
        <p:spPr>
          <a:xfrm flipH="1">
            <a:off x="7286624" y="4300537"/>
            <a:ext cx="547689" cy="227012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852" name="Line 42"/>
          <p:cNvSpPr/>
          <p:nvPr/>
        </p:nvSpPr>
        <p:spPr>
          <a:xfrm flipH="1">
            <a:off x="4710112" y="5783262"/>
            <a:ext cx="133351" cy="36830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853" name="Line 44"/>
          <p:cNvSpPr/>
          <p:nvPr/>
        </p:nvSpPr>
        <p:spPr>
          <a:xfrm flipH="1">
            <a:off x="3348037" y="4675187"/>
            <a:ext cx="766763" cy="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854" name="Line 47"/>
          <p:cNvSpPr/>
          <p:nvPr/>
        </p:nvSpPr>
        <p:spPr>
          <a:xfrm flipH="1" flipV="1">
            <a:off x="3352800" y="4800599"/>
            <a:ext cx="762001" cy="685802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855" name="Line 48"/>
          <p:cNvSpPr/>
          <p:nvPr/>
        </p:nvSpPr>
        <p:spPr>
          <a:xfrm flipH="1">
            <a:off x="5486399" y="4648200"/>
            <a:ext cx="838202" cy="762000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856" name="Line 49"/>
          <p:cNvSpPr/>
          <p:nvPr/>
        </p:nvSpPr>
        <p:spPr>
          <a:xfrm flipH="1">
            <a:off x="5334000" y="4648200"/>
            <a:ext cx="990600" cy="0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p/>
        </p:txBody>
      </p:sp>
      <p:sp>
        <p:nvSpPr>
          <p:cNvPr id="1048857" name="Line 50"/>
          <p:cNvSpPr/>
          <p:nvPr/>
        </p:nvSpPr>
        <p:spPr>
          <a:xfrm flipH="1" flipV="1">
            <a:off x="3352800" y="4800599"/>
            <a:ext cx="762001" cy="685802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858" name="Line 51"/>
          <p:cNvSpPr/>
          <p:nvPr/>
        </p:nvSpPr>
        <p:spPr>
          <a:xfrm flipH="1">
            <a:off x="5486399" y="4648200"/>
            <a:ext cx="838202" cy="76200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859" name="Line 52"/>
          <p:cNvSpPr/>
          <p:nvPr/>
        </p:nvSpPr>
        <p:spPr>
          <a:xfrm flipH="1">
            <a:off x="5334000" y="4648200"/>
            <a:ext cx="990600" cy="0"/>
          </a:xfrm>
          <a:prstGeom prst="line">
            <a:avLst/>
          </a:prstGeom>
          <a:ln w="57150">
            <a:solidFill>
              <a:srgbClr val="000000"/>
            </a:solidFill>
            <a:tailEnd type="stealth"/>
          </a:ln>
        </p:spPr>
        <p:txBody>
          <a:bodyPr lIns="45719" rIns="45719"/>
          <a:p/>
        </p:txBody>
      </p:sp>
      <p:sp>
        <p:nvSpPr>
          <p:cNvPr id="1048860" name="Line 50"/>
          <p:cNvSpPr/>
          <p:nvPr/>
        </p:nvSpPr>
        <p:spPr>
          <a:xfrm flipH="1" flipV="1">
            <a:off x="630237" y="5176837"/>
            <a:ext cx="762001" cy="68580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861" name="Line 50"/>
          <p:cNvSpPr/>
          <p:nvPr/>
        </p:nvSpPr>
        <p:spPr>
          <a:xfrm flipH="1" flipV="1">
            <a:off x="426414" y="5608058"/>
            <a:ext cx="762001" cy="68580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9" rIns="45719"/>
          <a:p/>
        </p:txBody>
      </p:sp>
      <p:sp>
        <p:nvSpPr>
          <p:cNvPr id="1048862" name="TextBox 1"/>
          <p:cNvSpPr txBox="1"/>
          <p:nvPr/>
        </p:nvSpPr>
        <p:spPr>
          <a:xfrm>
            <a:off x="866609" y="5622706"/>
            <a:ext cx="320038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p>
            <a:r>
              <a:t>or</a:t>
            </a:r>
          </a:p>
        </p:txBody>
      </p:sp>
      <p:sp>
        <p:nvSpPr>
          <p:cNvPr id="1048863" name="Line 50"/>
          <p:cNvSpPr/>
          <p:nvPr/>
        </p:nvSpPr>
        <p:spPr>
          <a:xfrm flipH="1" flipV="1">
            <a:off x="375614" y="5646158"/>
            <a:ext cx="762001" cy="68580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9" rIns="45719"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3" grpId="7" animBg="1" advAuto="0"/>
      <p:bldP spid="1048858" grpId="2" animBg="1" advAuto="0"/>
      <p:bldP spid="1048861" grpId="5" animBg="1" advAuto="0"/>
      <p:bldP spid="1048859" grpId="3" animBg="1" advAuto="0"/>
      <p:bldP spid="1048862" grpId="6" animBg="1" advAuto="0"/>
      <p:bldP spid="1048857" grpId="1" animBg="1" advAuto="0"/>
      <p:bldP spid="1048860" grpId="4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p>
            <a:pPr defTabSz="447675">
              <a:defRPr sz="382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Alternative: Crow’s Foot Notation</a:t>
            </a:r>
          </a:p>
        </p:txBody>
      </p:sp>
      <p:pic>
        <p:nvPicPr>
          <p:cNvPr id="2097236" name="Picture 4" descr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463675"/>
            <a:ext cx="8089900" cy="4876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97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3290887"/>
            <a:ext cx="2090739" cy="177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Rectangle 2"/>
          <p:cNvSpPr txBox="1"/>
          <p:nvPr>
            <p:ph type="title"/>
          </p:nvPr>
        </p:nvSpPr>
        <p:spPr>
          <a:xfrm>
            <a:off x="1162050" y="0"/>
            <a:ext cx="760095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Summary so far</a:t>
            </a:r>
          </a:p>
        </p:txBody>
      </p:sp>
      <p:sp>
        <p:nvSpPr>
          <p:cNvPr id="1048868" name="Rectangle 3"/>
          <p:cNvSpPr txBox="1"/>
          <p:nvPr>
            <p:ph type="body" idx="1"/>
          </p:nvPr>
        </p:nvSpPr>
        <p:spPr>
          <a:xfrm>
            <a:off x="228600" y="1676400"/>
            <a:ext cx="8763000" cy="4419600"/>
          </a:xfrm>
          <a:prstGeom prst="rect">
            <a:avLst/>
          </a:prstGeom>
        </p:spPr>
        <p:txBody>
          <a:bodyPr/>
          <a:p>
            <a:pPr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Entities and Entity Set (boxes)</a:t>
            </a:r>
          </a:p>
          <a:p>
            <a:pPr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Relationships and Relationship sets (diamonds)</a:t>
            </a:r>
          </a:p>
          <a:p>
            <a:pPr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Key constraints (arrows)</a:t>
            </a:r>
          </a:p>
          <a:p>
            <a:pPr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Participation constraints (bold for Total)</a:t>
            </a:r>
          </a:p>
          <a:p>
            <a:pPr>
              <a:buSzTx/>
              <a:buNone/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>
              <a:spcBef>
                <a:spcPts val="600"/>
              </a:spcBef>
              <a:buSzTx/>
              <a:buNone/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These are enough to get started, but we’ll need more…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Rectangle 4"/>
          <p:cNvSpPr txBox="1"/>
          <p:nvPr>
            <p:ph type="title"/>
          </p:nvPr>
        </p:nvSpPr>
        <p:spPr>
          <a:xfrm>
            <a:off x="1143000" y="0"/>
            <a:ext cx="7772400" cy="11430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Weak Entities</a:t>
            </a:r>
          </a:p>
        </p:txBody>
      </p:sp>
      <p:sp>
        <p:nvSpPr>
          <p:cNvPr id="1048870" name="Rectangle 5"/>
          <p:cNvSpPr txBox="1"/>
          <p:nvPr>
            <p:ph type="body" sz="half" idx="1"/>
          </p:nvPr>
        </p:nvSpPr>
        <p:spPr>
          <a:xfrm>
            <a:off x="381000" y="1191299"/>
            <a:ext cx="8763000" cy="2286001"/>
          </a:xfrm>
          <a:prstGeom prst="rect">
            <a:avLst/>
          </a:prstGeom>
        </p:spPr>
        <p:txBody>
          <a:bodyPr lIns="44450" tIns="44450" rIns="44450" bIns="44450">
            <a:normAutofit fontScale="93750" lnSpcReduction="20000"/>
          </a:bodyPr>
          <a:p>
            <a:pPr>
              <a:spcBef>
                <a:spcPts val="500"/>
              </a:spcBef>
              <a:buSzTx/>
              <a:buNone/>
              <a:defRPr sz="2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 </a:t>
            </a:r>
            <a:r>
              <a:rPr>
                <a:solidFill>
                  <a:schemeClr val="accent2"/>
                </a:solidFill>
              </a:rPr>
              <a:t>weak entity </a:t>
            </a:r>
            <a:r>
              <a:t>can be identified uniquely only by considering the primary key of another (owner) entity.</a:t>
            </a:r>
            <a:endParaRPr sz="2900"/>
          </a:p>
          <a:p>
            <a:pPr marL="742950" lvl="1" indent="-285750">
              <a:spcBef>
                <a:spcPts val="500"/>
              </a:spcBef>
              <a:defRPr sz="2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Owner entity set and weak entity set must participate in a one-to-many relationship set (one owner, many weak entities).</a:t>
            </a:r>
            <a:endParaRPr sz="2500"/>
          </a:p>
          <a:p>
            <a:pPr marL="742950" lvl="1" indent="-285750">
              <a:spcBef>
                <a:spcPts val="500"/>
              </a:spcBef>
              <a:defRPr sz="2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Weak entity set must have total participation in this </a:t>
            </a:r>
            <a:r>
              <a:rPr>
                <a:solidFill>
                  <a:schemeClr val="accent2"/>
                </a:solidFill>
              </a:rPr>
              <a:t>identifying </a:t>
            </a:r>
            <a:r>
              <a:t>relationship set. </a:t>
            </a:r>
            <a:r>
              <a:rPr sz="1600"/>
              <a:t> </a:t>
            </a:r>
            <a:endParaRPr sz="1600"/>
          </a:p>
        </p:txBody>
      </p:sp>
      <p:grpSp>
        <p:nvGrpSpPr>
          <p:cNvPr id="109" name="Group 34"/>
          <p:cNvGrpSpPr/>
          <p:nvPr/>
        </p:nvGrpSpPr>
        <p:grpSpPr>
          <a:xfrm>
            <a:off x="496887" y="3949658"/>
            <a:ext cx="8134352" cy="1800226"/>
            <a:chOff x="0" y="0"/>
            <a:chExt cx="8134350" cy="1800225"/>
          </a:xfrm>
        </p:grpSpPr>
        <p:sp>
          <p:nvSpPr>
            <p:cNvPr id="1048871" name="Freeform 6"/>
            <p:cNvSpPr/>
            <p:nvPr/>
          </p:nvSpPr>
          <p:spPr>
            <a:xfrm>
              <a:off x="5348286" y="355599"/>
              <a:ext cx="1252539" cy="52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2"/>
                  </a:moveTo>
                  <a:lnTo>
                    <a:pt x="21573" y="9924"/>
                  </a:lnTo>
                  <a:lnTo>
                    <a:pt x="21436" y="8951"/>
                  </a:lnTo>
                  <a:lnTo>
                    <a:pt x="21217" y="8043"/>
                  </a:lnTo>
                  <a:lnTo>
                    <a:pt x="20943" y="7135"/>
                  </a:lnTo>
                  <a:lnTo>
                    <a:pt x="20587" y="6292"/>
                  </a:lnTo>
                  <a:lnTo>
                    <a:pt x="20149" y="5384"/>
                  </a:lnTo>
                  <a:lnTo>
                    <a:pt x="19656" y="4605"/>
                  </a:lnTo>
                  <a:lnTo>
                    <a:pt x="19081" y="3892"/>
                  </a:lnTo>
                  <a:lnTo>
                    <a:pt x="18452" y="3243"/>
                  </a:lnTo>
                  <a:lnTo>
                    <a:pt x="17740" y="2595"/>
                  </a:lnTo>
                  <a:lnTo>
                    <a:pt x="17001" y="1946"/>
                  </a:lnTo>
                  <a:lnTo>
                    <a:pt x="16207" y="1492"/>
                  </a:lnTo>
                  <a:lnTo>
                    <a:pt x="15358" y="1103"/>
                  </a:lnTo>
                  <a:lnTo>
                    <a:pt x="14482" y="649"/>
                  </a:lnTo>
                  <a:lnTo>
                    <a:pt x="13606" y="389"/>
                  </a:lnTo>
                  <a:lnTo>
                    <a:pt x="12675" y="195"/>
                  </a:lnTo>
                  <a:lnTo>
                    <a:pt x="11744" y="65"/>
                  </a:lnTo>
                  <a:lnTo>
                    <a:pt x="10786" y="0"/>
                  </a:lnTo>
                  <a:lnTo>
                    <a:pt x="9856" y="65"/>
                  </a:lnTo>
                  <a:lnTo>
                    <a:pt x="8925" y="195"/>
                  </a:lnTo>
                  <a:lnTo>
                    <a:pt x="8021" y="389"/>
                  </a:lnTo>
                  <a:lnTo>
                    <a:pt x="7118" y="649"/>
                  </a:lnTo>
                  <a:lnTo>
                    <a:pt x="6242" y="1103"/>
                  </a:lnTo>
                  <a:lnTo>
                    <a:pt x="5393" y="1492"/>
                  </a:lnTo>
                  <a:lnTo>
                    <a:pt x="4627" y="1946"/>
                  </a:lnTo>
                  <a:lnTo>
                    <a:pt x="3887" y="2595"/>
                  </a:lnTo>
                  <a:lnTo>
                    <a:pt x="3176" y="3243"/>
                  </a:lnTo>
                  <a:lnTo>
                    <a:pt x="2546" y="3892"/>
                  </a:lnTo>
                  <a:lnTo>
                    <a:pt x="1971" y="4605"/>
                  </a:lnTo>
                  <a:lnTo>
                    <a:pt x="1478" y="5384"/>
                  </a:lnTo>
                  <a:lnTo>
                    <a:pt x="1040" y="6292"/>
                  </a:lnTo>
                  <a:lnTo>
                    <a:pt x="657" y="7135"/>
                  </a:lnTo>
                  <a:lnTo>
                    <a:pt x="383" y="8043"/>
                  </a:lnTo>
                  <a:lnTo>
                    <a:pt x="192" y="8951"/>
                  </a:lnTo>
                  <a:lnTo>
                    <a:pt x="55" y="9924"/>
                  </a:lnTo>
                  <a:lnTo>
                    <a:pt x="0" y="10832"/>
                  </a:lnTo>
                  <a:lnTo>
                    <a:pt x="55" y="11741"/>
                  </a:lnTo>
                  <a:lnTo>
                    <a:pt x="192" y="12714"/>
                  </a:lnTo>
                  <a:lnTo>
                    <a:pt x="383" y="13622"/>
                  </a:lnTo>
                  <a:lnTo>
                    <a:pt x="657" y="14530"/>
                  </a:lnTo>
                  <a:lnTo>
                    <a:pt x="1040" y="15373"/>
                  </a:lnTo>
                  <a:lnTo>
                    <a:pt x="1478" y="16216"/>
                  </a:lnTo>
                  <a:lnTo>
                    <a:pt x="1971" y="16995"/>
                  </a:lnTo>
                  <a:lnTo>
                    <a:pt x="2546" y="17773"/>
                  </a:lnTo>
                  <a:lnTo>
                    <a:pt x="3176" y="18422"/>
                  </a:lnTo>
                  <a:lnTo>
                    <a:pt x="3887" y="19070"/>
                  </a:lnTo>
                  <a:lnTo>
                    <a:pt x="4627" y="19654"/>
                  </a:lnTo>
                  <a:lnTo>
                    <a:pt x="5393" y="20173"/>
                  </a:lnTo>
                  <a:lnTo>
                    <a:pt x="6242" y="20562"/>
                  </a:lnTo>
                  <a:lnTo>
                    <a:pt x="7118" y="20951"/>
                  </a:lnTo>
                  <a:lnTo>
                    <a:pt x="8925" y="21470"/>
                  </a:lnTo>
                  <a:lnTo>
                    <a:pt x="10786" y="21600"/>
                  </a:lnTo>
                  <a:lnTo>
                    <a:pt x="11744" y="21535"/>
                  </a:lnTo>
                  <a:lnTo>
                    <a:pt x="12675" y="21470"/>
                  </a:lnTo>
                  <a:lnTo>
                    <a:pt x="13606" y="21211"/>
                  </a:lnTo>
                  <a:lnTo>
                    <a:pt x="14482" y="20951"/>
                  </a:lnTo>
                  <a:lnTo>
                    <a:pt x="15358" y="20562"/>
                  </a:lnTo>
                  <a:lnTo>
                    <a:pt x="16207" y="20173"/>
                  </a:lnTo>
                  <a:lnTo>
                    <a:pt x="17001" y="19654"/>
                  </a:lnTo>
                  <a:lnTo>
                    <a:pt x="17740" y="19070"/>
                  </a:lnTo>
                  <a:lnTo>
                    <a:pt x="18452" y="18422"/>
                  </a:lnTo>
                  <a:lnTo>
                    <a:pt x="19081" y="17773"/>
                  </a:lnTo>
                  <a:lnTo>
                    <a:pt x="19656" y="16995"/>
                  </a:lnTo>
                  <a:lnTo>
                    <a:pt x="20149" y="16216"/>
                  </a:lnTo>
                  <a:lnTo>
                    <a:pt x="20587" y="15373"/>
                  </a:lnTo>
                  <a:lnTo>
                    <a:pt x="20943" y="14530"/>
                  </a:lnTo>
                  <a:lnTo>
                    <a:pt x="21217" y="13622"/>
                  </a:lnTo>
                  <a:lnTo>
                    <a:pt x="21436" y="12714"/>
                  </a:lnTo>
                  <a:lnTo>
                    <a:pt x="21573" y="11741"/>
                  </a:lnTo>
                  <a:lnTo>
                    <a:pt x="21600" y="1083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72" name="Freeform 7"/>
            <p:cNvSpPr/>
            <p:nvPr/>
          </p:nvSpPr>
          <p:spPr>
            <a:xfrm>
              <a:off x="6881811" y="371474"/>
              <a:ext cx="1252539" cy="52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32"/>
                  </a:moveTo>
                  <a:lnTo>
                    <a:pt x="55" y="11741"/>
                  </a:lnTo>
                  <a:lnTo>
                    <a:pt x="164" y="12714"/>
                  </a:lnTo>
                  <a:lnTo>
                    <a:pt x="356" y="13622"/>
                  </a:lnTo>
                  <a:lnTo>
                    <a:pt x="657" y="14530"/>
                  </a:lnTo>
                  <a:lnTo>
                    <a:pt x="1040" y="15373"/>
                  </a:lnTo>
                  <a:lnTo>
                    <a:pt x="1451" y="16216"/>
                  </a:lnTo>
                  <a:lnTo>
                    <a:pt x="1971" y="16995"/>
                  </a:lnTo>
                  <a:lnTo>
                    <a:pt x="2546" y="17773"/>
                  </a:lnTo>
                  <a:lnTo>
                    <a:pt x="3176" y="18422"/>
                  </a:lnTo>
                  <a:lnTo>
                    <a:pt x="3860" y="19070"/>
                  </a:lnTo>
                  <a:lnTo>
                    <a:pt x="4627" y="19654"/>
                  </a:lnTo>
                  <a:lnTo>
                    <a:pt x="5393" y="20173"/>
                  </a:lnTo>
                  <a:lnTo>
                    <a:pt x="7090" y="20951"/>
                  </a:lnTo>
                  <a:lnTo>
                    <a:pt x="8021" y="21211"/>
                  </a:lnTo>
                  <a:lnTo>
                    <a:pt x="8925" y="21470"/>
                  </a:lnTo>
                  <a:lnTo>
                    <a:pt x="10786" y="21600"/>
                  </a:lnTo>
                  <a:lnTo>
                    <a:pt x="11744" y="21535"/>
                  </a:lnTo>
                  <a:lnTo>
                    <a:pt x="12675" y="21470"/>
                  </a:lnTo>
                  <a:lnTo>
                    <a:pt x="13606" y="21211"/>
                  </a:lnTo>
                  <a:lnTo>
                    <a:pt x="14482" y="20951"/>
                  </a:lnTo>
                  <a:lnTo>
                    <a:pt x="15358" y="20562"/>
                  </a:lnTo>
                  <a:lnTo>
                    <a:pt x="16179" y="20173"/>
                  </a:lnTo>
                  <a:lnTo>
                    <a:pt x="17001" y="19654"/>
                  </a:lnTo>
                  <a:lnTo>
                    <a:pt x="17740" y="19070"/>
                  </a:lnTo>
                  <a:lnTo>
                    <a:pt x="18424" y="18422"/>
                  </a:lnTo>
                  <a:lnTo>
                    <a:pt x="19054" y="17773"/>
                  </a:lnTo>
                  <a:lnTo>
                    <a:pt x="19629" y="16995"/>
                  </a:lnTo>
                  <a:lnTo>
                    <a:pt x="20149" y="16216"/>
                  </a:lnTo>
                  <a:lnTo>
                    <a:pt x="20587" y="15373"/>
                  </a:lnTo>
                  <a:lnTo>
                    <a:pt x="20943" y="14530"/>
                  </a:lnTo>
                  <a:lnTo>
                    <a:pt x="21217" y="13622"/>
                  </a:lnTo>
                  <a:lnTo>
                    <a:pt x="21408" y="12649"/>
                  </a:lnTo>
                  <a:lnTo>
                    <a:pt x="21545" y="11741"/>
                  </a:lnTo>
                  <a:lnTo>
                    <a:pt x="21600" y="10832"/>
                  </a:lnTo>
                  <a:lnTo>
                    <a:pt x="21545" y="9859"/>
                  </a:lnTo>
                  <a:lnTo>
                    <a:pt x="21408" y="8886"/>
                  </a:lnTo>
                  <a:lnTo>
                    <a:pt x="21217" y="8043"/>
                  </a:lnTo>
                  <a:lnTo>
                    <a:pt x="20943" y="7135"/>
                  </a:lnTo>
                  <a:lnTo>
                    <a:pt x="20560" y="6292"/>
                  </a:lnTo>
                  <a:lnTo>
                    <a:pt x="20149" y="5384"/>
                  </a:lnTo>
                  <a:lnTo>
                    <a:pt x="19629" y="4605"/>
                  </a:lnTo>
                  <a:lnTo>
                    <a:pt x="19054" y="3892"/>
                  </a:lnTo>
                  <a:lnTo>
                    <a:pt x="18424" y="3178"/>
                  </a:lnTo>
                  <a:lnTo>
                    <a:pt x="17740" y="2595"/>
                  </a:lnTo>
                  <a:lnTo>
                    <a:pt x="16973" y="1946"/>
                  </a:lnTo>
                  <a:lnTo>
                    <a:pt x="16179" y="1492"/>
                  </a:lnTo>
                  <a:lnTo>
                    <a:pt x="15358" y="1038"/>
                  </a:lnTo>
                  <a:lnTo>
                    <a:pt x="14482" y="649"/>
                  </a:lnTo>
                  <a:lnTo>
                    <a:pt x="13579" y="389"/>
                  </a:lnTo>
                  <a:lnTo>
                    <a:pt x="12675" y="195"/>
                  </a:lnTo>
                  <a:lnTo>
                    <a:pt x="11744" y="65"/>
                  </a:lnTo>
                  <a:lnTo>
                    <a:pt x="10786" y="0"/>
                  </a:lnTo>
                  <a:lnTo>
                    <a:pt x="9856" y="65"/>
                  </a:lnTo>
                  <a:lnTo>
                    <a:pt x="8925" y="195"/>
                  </a:lnTo>
                  <a:lnTo>
                    <a:pt x="8021" y="454"/>
                  </a:lnTo>
                  <a:lnTo>
                    <a:pt x="7090" y="649"/>
                  </a:lnTo>
                  <a:lnTo>
                    <a:pt x="6242" y="1038"/>
                  </a:lnTo>
                  <a:lnTo>
                    <a:pt x="5393" y="1492"/>
                  </a:lnTo>
                  <a:lnTo>
                    <a:pt x="4627" y="1946"/>
                  </a:lnTo>
                  <a:lnTo>
                    <a:pt x="3860" y="2595"/>
                  </a:lnTo>
                  <a:lnTo>
                    <a:pt x="3176" y="3243"/>
                  </a:lnTo>
                  <a:lnTo>
                    <a:pt x="2546" y="3892"/>
                  </a:lnTo>
                  <a:lnTo>
                    <a:pt x="1971" y="4605"/>
                  </a:lnTo>
                  <a:lnTo>
                    <a:pt x="1451" y="5384"/>
                  </a:lnTo>
                  <a:lnTo>
                    <a:pt x="1040" y="6292"/>
                  </a:lnTo>
                  <a:lnTo>
                    <a:pt x="657" y="7135"/>
                  </a:lnTo>
                  <a:lnTo>
                    <a:pt x="356" y="8043"/>
                  </a:lnTo>
                  <a:lnTo>
                    <a:pt x="164" y="8951"/>
                  </a:lnTo>
                  <a:lnTo>
                    <a:pt x="55" y="9859"/>
                  </a:lnTo>
                  <a:lnTo>
                    <a:pt x="0" y="1083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73" name="Freeform 8"/>
            <p:cNvSpPr/>
            <p:nvPr/>
          </p:nvSpPr>
          <p:spPr>
            <a:xfrm>
              <a:off x="0" y="387349"/>
              <a:ext cx="1252538" cy="52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2"/>
                  </a:moveTo>
                  <a:lnTo>
                    <a:pt x="21545" y="9859"/>
                  </a:lnTo>
                  <a:lnTo>
                    <a:pt x="21436" y="8886"/>
                  </a:lnTo>
                  <a:lnTo>
                    <a:pt x="21244" y="8043"/>
                  </a:lnTo>
                  <a:lnTo>
                    <a:pt x="20943" y="7135"/>
                  </a:lnTo>
                  <a:lnTo>
                    <a:pt x="20587" y="6227"/>
                  </a:lnTo>
                  <a:lnTo>
                    <a:pt x="20149" y="5384"/>
                  </a:lnTo>
                  <a:lnTo>
                    <a:pt x="19629" y="4605"/>
                  </a:lnTo>
                  <a:lnTo>
                    <a:pt x="19054" y="3892"/>
                  </a:lnTo>
                  <a:lnTo>
                    <a:pt x="18424" y="3178"/>
                  </a:lnTo>
                  <a:lnTo>
                    <a:pt x="17740" y="2530"/>
                  </a:lnTo>
                  <a:lnTo>
                    <a:pt x="16973" y="1946"/>
                  </a:lnTo>
                  <a:lnTo>
                    <a:pt x="16207" y="1492"/>
                  </a:lnTo>
                  <a:lnTo>
                    <a:pt x="15358" y="1038"/>
                  </a:lnTo>
                  <a:lnTo>
                    <a:pt x="14510" y="649"/>
                  </a:lnTo>
                  <a:lnTo>
                    <a:pt x="13606" y="389"/>
                  </a:lnTo>
                  <a:lnTo>
                    <a:pt x="12675" y="195"/>
                  </a:lnTo>
                  <a:lnTo>
                    <a:pt x="11744" y="65"/>
                  </a:lnTo>
                  <a:lnTo>
                    <a:pt x="10814" y="0"/>
                  </a:lnTo>
                  <a:lnTo>
                    <a:pt x="9856" y="65"/>
                  </a:lnTo>
                  <a:lnTo>
                    <a:pt x="8925" y="195"/>
                  </a:lnTo>
                  <a:lnTo>
                    <a:pt x="8021" y="389"/>
                  </a:lnTo>
                  <a:lnTo>
                    <a:pt x="7118" y="649"/>
                  </a:lnTo>
                  <a:lnTo>
                    <a:pt x="6242" y="1038"/>
                  </a:lnTo>
                  <a:lnTo>
                    <a:pt x="5421" y="1492"/>
                  </a:lnTo>
                  <a:lnTo>
                    <a:pt x="4627" y="1946"/>
                  </a:lnTo>
                  <a:lnTo>
                    <a:pt x="3887" y="2530"/>
                  </a:lnTo>
                  <a:lnTo>
                    <a:pt x="3176" y="3178"/>
                  </a:lnTo>
                  <a:lnTo>
                    <a:pt x="2546" y="3892"/>
                  </a:lnTo>
                  <a:lnTo>
                    <a:pt x="1971" y="4605"/>
                  </a:lnTo>
                  <a:lnTo>
                    <a:pt x="1451" y="5384"/>
                  </a:lnTo>
                  <a:lnTo>
                    <a:pt x="1040" y="6227"/>
                  </a:lnTo>
                  <a:lnTo>
                    <a:pt x="657" y="7135"/>
                  </a:lnTo>
                  <a:lnTo>
                    <a:pt x="383" y="8043"/>
                  </a:lnTo>
                  <a:lnTo>
                    <a:pt x="192" y="8886"/>
                  </a:lnTo>
                  <a:lnTo>
                    <a:pt x="55" y="9859"/>
                  </a:lnTo>
                  <a:lnTo>
                    <a:pt x="0" y="10832"/>
                  </a:lnTo>
                  <a:lnTo>
                    <a:pt x="55" y="11741"/>
                  </a:lnTo>
                  <a:lnTo>
                    <a:pt x="192" y="12649"/>
                  </a:lnTo>
                  <a:lnTo>
                    <a:pt x="383" y="13622"/>
                  </a:lnTo>
                  <a:lnTo>
                    <a:pt x="657" y="14530"/>
                  </a:lnTo>
                  <a:lnTo>
                    <a:pt x="1040" y="15373"/>
                  </a:lnTo>
                  <a:lnTo>
                    <a:pt x="1451" y="16216"/>
                  </a:lnTo>
                  <a:lnTo>
                    <a:pt x="1971" y="16995"/>
                  </a:lnTo>
                  <a:lnTo>
                    <a:pt x="2546" y="17708"/>
                  </a:lnTo>
                  <a:lnTo>
                    <a:pt x="3176" y="18422"/>
                  </a:lnTo>
                  <a:lnTo>
                    <a:pt x="3887" y="19070"/>
                  </a:lnTo>
                  <a:lnTo>
                    <a:pt x="4627" y="19654"/>
                  </a:lnTo>
                  <a:lnTo>
                    <a:pt x="5421" y="20173"/>
                  </a:lnTo>
                  <a:lnTo>
                    <a:pt x="6242" y="20562"/>
                  </a:lnTo>
                  <a:lnTo>
                    <a:pt x="7118" y="20951"/>
                  </a:lnTo>
                  <a:lnTo>
                    <a:pt x="8021" y="21211"/>
                  </a:lnTo>
                  <a:lnTo>
                    <a:pt x="8925" y="21405"/>
                  </a:lnTo>
                  <a:lnTo>
                    <a:pt x="9856" y="21535"/>
                  </a:lnTo>
                  <a:lnTo>
                    <a:pt x="10814" y="21600"/>
                  </a:lnTo>
                  <a:lnTo>
                    <a:pt x="11744" y="21535"/>
                  </a:lnTo>
                  <a:lnTo>
                    <a:pt x="12675" y="21405"/>
                  </a:lnTo>
                  <a:lnTo>
                    <a:pt x="13606" y="21211"/>
                  </a:lnTo>
                  <a:lnTo>
                    <a:pt x="14510" y="20951"/>
                  </a:lnTo>
                  <a:lnTo>
                    <a:pt x="16207" y="20173"/>
                  </a:lnTo>
                  <a:lnTo>
                    <a:pt x="16973" y="19654"/>
                  </a:lnTo>
                  <a:lnTo>
                    <a:pt x="17740" y="19070"/>
                  </a:lnTo>
                  <a:lnTo>
                    <a:pt x="18424" y="18422"/>
                  </a:lnTo>
                  <a:lnTo>
                    <a:pt x="19054" y="17708"/>
                  </a:lnTo>
                  <a:lnTo>
                    <a:pt x="19629" y="16995"/>
                  </a:lnTo>
                  <a:lnTo>
                    <a:pt x="20149" y="16216"/>
                  </a:lnTo>
                  <a:lnTo>
                    <a:pt x="20587" y="15373"/>
                  </a:lnTo>
                  <a:lnTo>
                    <a:pt x="20943" y="14530"/>
                  </a:lnTo>
                  <a:lnTo>
                    <a:pt x="21244" y="13622"/>
                  </a:lnTo>
                  <a:lnTo>
                    <a:pt x="21436" y="12649"/>
                  </a:lnTo>
                  <a:lnTo>
                    <a:pt x="21545" y="11741"/>
                  </a:lnTo>
                  <a:lnTo>
                    <a:pt x="21600" y="1083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74" name="Freeform 9"/>
            <p:cNvSpPr/>
            <p:nvPr/>
          </p:nvSpPr>
          <p:spPr>
            <a:xfrm>
              <a:off x="2300287" y="387349"/>
              <a:ext cx="1250951" cy="52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32"/>
                  </a:moveTo>
                  <a:lnTo>
                    <a:pt x="55" y="11741"/>
                  </a:lnTo>
                  <a:lnTo>
                    <a:pt x="164" y="12649"/>
                  </a:lnTo>
                  <a:lnTo>
                    <a:pt x="356" y="13622"/>
                  </a:lnTo>
                  <a:lnTo>
                    <a:pt x="658" y="14530"/>
                  </a:lnTo>
                  <a:lnTo>
                    <a:pt x="1014" y="15373"/>
                  </a:lnTo>
                  <a:lnTo>
                    <a:pt x="1453" y="16216"/>
                  </a:lnTo>
                  <a:lnTo>
                    <a:pt x="1946" y="16995"/>
                  </a:lnTo>
                  <a:lnTo>
                    <a:pt x="2522" y="17773"/>
                  </a:lnTo>
                  <a:lnTo>
                    <a:pt x="3180" y="18422"/>
                  </a:lnTo>
                  <a:lnTo>
                    <a:pt x="3865" y="19070"/>
                  </a:lnTo>
                  <a:lnTo>
                    <a:pt x="4605" y="19654"/>
                  </a:lnTo>
                  <a:lnTo>
                    <a:pt x="5400" y="20173"/>
                  </a:lnTo>
                  <a:lnTo>
                    <a:pt x="6222" y="20562"/>
                  </a:lnTo>
                  <a:lnTo>
                    <a:pt x="7099" y="20951"/>
                  </a:lnTo>
                  <a:lnTo>
                    <a:pt x="8031" y="21211"/>
                  </a:lnTo>
                  <a:lnTo>
                    <a:pt x="8936" y="21405"/>
                  </a:lnTo>
                  <a:lnTo>
                    <a:pt x="9868" y="21535"/>
                  </a:lnTo>
                  <a:lnTo>
                    <a:pt x="10800" y="21600"/>
                  </a:lnTo>
                  <a:lnTo>
                    <a:pt x="11732" y="21535"/>
                  </a:lnTo>
                  <a:lnTo>
                    <a:pt x="12664" y="21405"/>
                  </a:lnTo>
                  <a:lnTo>
                    <a:pt x="13623" y="21211"/>
                  </a:lnTo>
                  <a:lnTo>
                    <a:pt x="14501" y="20951"/>
                  </a:lnTo>
                  <a:lnTo>
                    <a:pt x="15378" y="20562"/>
                  </a:lnTo>
                  <a:lnTo>
                    <a:pt x="16200" y="20173"/>
                  </a:lnTo>
                  <a:lnTo>
                    <a:pt x="16995" y="19589"/>
                  </a:lnTo>
                  <a:lnTo>
                    <a:pt x="17762" y="19070"/>
                  </a:lnTo>
                  <a:lnTo>
                    <a:pt x="18448" y="18422"/>
                  </a:lnTo>
                  <a:lnTo>
                    <a:pt x="19078" y="17708"/>
                  </a:lnTo>
                  <a:lnTo>
                    <a:pt x="19654" y="16930"/>
                  </a:lnTo>
                  <a:lnTo>
                    <a:pt x="20175" y="16216"/>
                  </a:lnTo>
                  <a:lnTo>
                    <a:pt x="20586" y="15373"/>
                  </a:lnTo>
                  <a:lnTo>
                    <a:pt x="20942" y="14465"/>
                  </a:lnTo>
                  <a:lnTo>
                    <a:pt x="21244" y="13557"/>
                  </a:lnTo>
                  <a:lnTo>
                    <a:pt x="21436" y="12649"/>
                  </a:lnTo>
                  <a:lnTo>
                    <a:pt x="21573" y="11676"/>
                  </a:lnTo>
                  <a:lnTo>
                    <a:pt x="21600" y="10832"/>
                  </a:lnTo>
                  <a:lnTo>
                    <a:pt x="21573" y="9859"/>
                  </a:lnTo>
                  <a:lnTo>
                    <a:pt x="21436" y="8886"/>
                  </a:lnTo>
                  <a:lnTo>
                    <a:pt x="21244" y="8043"/>
                  </a:lnTo>
                  <a:lnTo>
                    <a:pt x="20942" y="7135"/>
                  </a:lnTo>
                  <a:lnTo>
                    <a:pt x="20586" y="6227"/>
                  </a:lnTo>
                  <a:lnTo>
                    <a:pt x="20175" y="5384"/>
                  </a:lnTo>
                  <a:lnTo>
                    <a:pt x="19654" y="4605"/>
                  </a:lnTo>
                  <a:lnTo>
                    <a:pt x="19078" y="3892"/>
                  </a:lnTo>
                  <a:lnTo>
                    <a:pt x="18448" y="3178"/>
                  </a:lnTo>
                  <a:lnTo>
                    <a:pt x="17735" y="2530"/>
                  </a:lnTo>
                  <a:lnTo>
                    <a:pt x="16995" y="1946"/>
                  </a:lnTo>
                  <a:lnTo>
                    <a:pt x="16200" y="1492"/>
                  </a:lnTo>
                  <a:lnTo>
                    <a:pt x="15378" y="1038"/>
                  </a:lnTo>
                  <a:lnTo>
                    <a:pt x="14501" y="649"/>
                  </a:lnTo>
                  <a:lnTo>
                    <a:pt x="13596" y="389"/>
                  </a:lnTo>
                  <a:lnTo>
                    <a:pt x="12664" y="195"/>
                  </a:lnTo>
                  <a:lnTo>
                    <a:pt x="11732" y="65"/>
                  </a:lnTo>
                  <a:lnTo>
                    <a:pt x="10800" y="0"/>
                  </a:lnTo>
                  <a:lnTo>
                    <a:pt x="9868" y="65"/>
                  </a:lnTo>
                  <a:lnTo>
                    <a:pt x="8936" y="195"/>
                  </a:lnTo>
                  <a:lnTo>
                    <a:pt x="8004" y="389"/>
                  </a:lnTo>
                  <a:lnTo>
                    <a:pt x="7099" y="649"/>
                  </a:lnTo>
                  <a:lnTo>
                    <a:pt x="6222" y="1038"/>
                  </a:lnTo>
                  <a:lnTo>
                    <a:pt x="5400" y="1492"/>
                  </a:lnTo>
                  <a:lnTo>
                    <a:pt x="4605" y="1946"/>
                  </a:lnTo>
                  <a:lnTo>
                    <a:pt x="3838" y="2530"/>
                  </a:lnTo>
                  <a:lnTo>
                    <a:pt x="3180" y="3178"/>
                  </a:lnTo>
                  <a:lnTo>
                    <a:pt x="2522" y="3892"/>
                  </a:lnTo>
                  <a:lnTo>
                    <a:pt x="1946" y="4605"/>
                  </a:lnTo>
                  <a:lnTo>
                    <a:pt x="1453" y="5384"/>
                  </a:lnTo>
                  <a:lnTo>
                    <a:pt x="1014" y="6292"/>
                  </a:lnTo>
                  <a:lnTo>
                    <a:pt x="658" y="7135"/>
                  </a:lnTo>
                  <a:lnTo>
                    <a:pt x="356" y="8043"/>
                  </a:lnTo>
                  <a:lnTo>
                    <a:pt x="164" y="8886"/>
                  </a:lnTo>
                  <a:lnTo>
                    <a:pt x="55" y="9859"/>
                  </a:lnTo>
                  <a:lnTo>
                    <a:pt x="0" y="1083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75" name="Freeform 10"/>
            <p:cNvSpPr/>
            <p:nvPr/>
          </p:nvSpPr>
          <p:spPr>
            <a:xfrm>
              <a:off x="3848099" y="263524"/>
              <a:ext cx="1250951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5" y="11776"/>
                  </a:lnTo>
                  <a:lnTo>
                    <a:pt x="164" y="12687"/>
                  </a:lnTo>
                  <a:lnTo>
                    <a:pt x="384" y="13598"/>
                  </a:lnTo>
                  <a:lnTo>
                    <a:pt x="658" y="14508"/>
                  </a:lnTo>
                  <a:lnTo>
                    <a:pt x="1042" y="15419"/>
                  </a:lnTo>
                  <a:lnTo>
                    <a:pt x="1453" y="16200"/>
                  </a:lnTo>
                  <a:lnTo>
                    <a:pt x="1974" y="17046"/>
                  </a:lnTo>
                  <a:lnTo>
                    <a:pt x="2549" y="17761"/>
                  </a:lnTo>
                  <a:lnTo>
                    <a:pt x="3180" y="18477"/>
                  </a:lnTo>
                  <a:lnTo>
                    <a:pt x="3865" y="19128"/>
                  </a:lnTo>
                  <a:lnTo>
                    <a:pt x="5400" y="20169"/>
                  </a:lnTo>
                  <a:lnTo>
                    <a:pt x="6250" y="20624"/>
                  </a:lnTo>
                  <a:lnTo>
                    <a:pt x="7099" y="20949"/>
                  </a:lnTo>
                  <a:lnTo>
                    <a:pt x="8004" y="21275"/>
                  </a:lnTo>
                  <a:lnTo>
                    <a:pt x="8909" y="21470"/>
                  </a:lnTo>
                  <a:lnTo>
                    <a:pt x="9868" y="21600"/>
                  </a:lnTo>
                  <a:lnTo>
                    <a:pt x="11759" y="21600"/>
                  </a:lnTo>
                  <a:lnTo>
                    <a:pt x="12691" y="21470"/>
                  </a:lnTo>
                  <a:lnTo>
                    <a:pt x="13596" y="21275"/>
                  </a:lnTo>
                  <a:lnTo>
                    <a:pt x="14501" y="20949"/>
                  </a:lnTo>
                  <a:lnTo>
                    <a:pt x="15350" y="20624"/>
                  </a:lnTo>
                  <a:lnTo>
                    <a:pt x="16200" y="20169"/>
                  </a:lnTo>
                  <a:lnTo>
                    <a:pt x="16995" y="19648"/>
                  </a:lnTo>
                  <a:lnTo>
                    <a:pt x="17735" y="19063"/>
                  </a:lnTo>
                  <a:lnTo>
                    <a:pt x="18448" y="18477"/>
                  </a:lnTo>
                  <a:lnTo>
                    <a:pt x="19078" y="17761"/>
                  </a:lnTo>
                  <a:lnTo>
                    <a:pt x="19626" y="17046"/>
                  </a:lnTo>
                  <a:lnTo>
                    <a:pt x="20147" y="16200"/>
                  </a:lnTo>
                  <a:lnTo>
                    <a:pt x="20586" y="15354"/>
                  </a:lnTo>
                  <a:lnTo>
                    <a:pt x="20970" y="14508"/>
                  </a:lnTo>
                  <a:lnTo>
                    <a:pt x="21244" y="13598"/>
                  </a:lnTo>
                  <a:lnTo>
                    <a:pt x="21436" y="12687"/>
                  </a:lnTo>
                  <a:lnTo>
                    <a:pt x="21545" y="11776"/>
                  </a:lnTo>
                  <a:lnTo>
                    <a:pt x="21600" y="10800"/>
                  </a:lnTo>
                  <a:lnTo>
                    <a:pt x="21545" y="9824"/>
                  </a:lnTo>
                  <a:lnTo>
                    <a:pt x="21436" y="8913"/>
                  </a:lnTo>
                  <a:lnTo>
                    <a:pt x="21244" y="8002"/>
                  </a:lnTo>
                  <a:lnTo>
                    <a:pt x="20970" y="7092"/>
                  </a:lnTo>
                  <a:lnTo>
                    <a:pt x="20586" y="6246"/>
                  </a:lnTo>
                  <a:lnTo>
                    <a:pt x="20147" y="5400"/>
                  </a:lnTo>
                  <a:lnTo>
                    <a:pt x="19626" y="4619"/>
                  </a:lnTo>
                  <a:lnTo>
                    <a:pt x="19051" y="3839"/>
                  </a:lnTo>
                  <a:lnTo>
                    <a:pt x="18420" y="3123"/>
                  </a:lnTo>
                  <a:lnTo>
                    <a:pt x="17735" y="2537"/>
                  </a:lnTo>
                  <a:lnTo>
                    <a:pt x="16995" y="1952"/>
                  </a:lnTo>
                  <a:lnTo>
                    <a:pt x="16200" y="1431"/>
                  </a:lnTo>
                  <a:lnTo>
                    <a:pt x="15350" y="976"/>
                  </a:lnTo>
                  <a:lnTo>
                    <a:pt x="14501" y="651"/>
                  </a:lnTo>
                  <a:lnTo>
                    <a:pt x="13596" y="390"/>
                  </a:lnTo>
                  <a:lnTo>
                    <a:pt x="12664" y="130"/>
                  </a:lnTo>
                  <a:lnTo>
                    <a:pt x="10800" y="0"/>
                  </a:lnTo>
                  <a:lnTo>
                    <a:pt x="9868" y="65"/>
                  </a:lnTo>
                  <a:lnTo>
                    <a:pt x="8909" y="195"/>
                  </a:lnTo>
                  <a:lnTo>
                    <a:pt x="8004" y="390"/>
                  </a:lnTo>
                  <a:lnTo>
                    <a:pt x="7099" y="651"/>
                  </a:lnTo>
                  <a:lnTo>
                    <a:pt x="5400" y="1431"/>
                  </a:lnTo>
                  <a:lnTo>
                    <a:pt x="4632" y="1952"/>
                  </a:lnTo>
                  <a:lnTo>
                    <a:pt x="3865" y="2537"/>
                  </a:lnTo>
                  <a:lnTo>
                    <a:pt x="3180" y="3188"/>
                  </a:lnTo>
                  <a:lnTo>
                    <a:pt x="2549" y="3904"/>
                  </a:lnTo>
                  <a:lnTo>
                    <a:pt x="1974" y="4619"/>
                  </a:lnTo>
                  <a:lnTo>
                    <a:pt x="1453" y="5400"/>
                  </a:lnTo>
                  <a:lnTo>
                    <a:pt x="1042" y="6246"/>
                  </a:lnTo>
                  <a:lnTo>
                    <a:pt x="658" y="7092"/>
                  </a:lnTo>
                  <a:lnTo>
                    <a:pt x="384" y="8002"/>
                  </a:lnTo>
                  <a:lnTo>
                    <a:pt x="164" y="8978"/>
                  </a:lnTo>
                  <a:lnTo>
                    <a:pt x="55" y="9889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76" name="Freeform 11"/>
            <p:cNvSpPr/>
            <p:nvPr/>
          </p:nvSpPr>
          <p:spPr>
            <a:xfrm>
              <a:off x="6130924" y="1257299"/>
              <a:ext cx="1447801" cy="542926"/>
            </a:xfrm>
            <a:prstGeom prst="rect">
              <a:avLst/>
            </a:prstGeom>
            <a:noFill/>
            <a:ln w="508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77" name="Freeform 12"/>
            <p:cNvSpPr/>
            <p:nvPr/>
          </p:nvSpPr>
          <p:spPr>
            <a:xfrm>
              <a:off x="1127124" y="1241424"/>
              <a:ext cx="1250951" cy="5429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78" name="Freeform 13"/>
            <p:cNvSpPr/>
            <p:nvPr/>
          </p:nvSpPr>
          <p:spPr>
            <a:xfrm>
              <a:off x="1127124" y="0"/>
              <a:ext cx="1250951" cy="52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573" y="9824"/>
                  </a:lnTo>
                  <a:lnTo>
                    <a:pt x="21436" y="8913"/>
                  </a:lnTo>
                  <a:lnTo>
                    <a:pt x="21244" y="8002"/>
                  </a:lnTo>
                  <a:lnTo>
                    <a:pt x="20970" y="7092"/>
                  </a:lnTo>
                  <a:lnTo>
                    <a:pt x="20586" y="6246"/>
                  </a:lnTo>
                  <a:lnTo>
                    <a:pt x="20147" y="5400"/>
                  </a:lnTo>
                  <a:lnTo>
                    <a:pt x="19654" y="4554"/>
                  </a:lnTo>
                  <a:lnTo>
                    <a:pt x="19078" y="3839"/>
                  </a:lnTo>
                  <a:lnTo>
                    <a:pt x="18448" y="3188"/>
                  </a:lnTo>
                  <a:lnTo>
                    <a:pt x="17735" y="2537"/>
                  </a:lnTo>
                  <a:lnTo>
                    <a:pt x="16995" y="1952"/>
                  </a:lnTo>
                  <a:lnTo>
                    <a:pt x="16200" y="1431"/>
                  </a:lnTo>
                  <a:lnTo>
                    <a:pt x="15378" y="1041"/>
                  </a:lnTo>
                  <a:lnTo>
                    <a:pt x="14501" y="651"/>
                  </a:lnTo>
                  <a:lnTo>
                    <a:pt x="13596" y="390"/>
                  </a:lnTo>
                  <a:lnTo>
                    <a:pt x="12691" y="195"/>
                  </a:lnTo>
                  <a:lnTo>
                    <a:pt x="11759" y="0"/>
                  </a:lnTo>
                  <a:lnTo>
                    <a:pt x="9868" y="0"/>
                  </a:lnTo>
                  <a:lnTo>
                    <a:pt x="8909" y="195"/>
                  </a:lnTo>
                  <a:lnTo>
                    <a:pt x="8004" y="390"/>
                  </a:lnTo>
                  <a:lnTo>
                    <a:pt x="7127" y="651"/>
                  </a:lnTo>
                  <a:lnTo>
                    <a:pt x="6250" y="1041"/>
                  </a:lnTo>
                  <a:lnTo>
                    <a:pt x="5400" y="1431"/>
                  </a:lnTo>
                  <a:lnTo>
                    <a:pt x="4605" y="1952"/>
                  </a:lnTo>
                  <a:lnTo>
                    <a:pt x="3865" y="2537"/>
                  </a:lnTo>
                  <a:lnTo>
                    <a:pt x="3152" y="3188"/>
                  </a:lnTo>
                  <a:lnTo>
                    <a:pt x="2522" y="3839"/>
                  </a:lnTo>
                  <a:lnTo>
                    <a:pt x="1946" y="4554"/>
                  </a:lnTo>
                  <a:lnTo>
                    <a:pt x="1453" y="5400"/>
                  </a:lnTo>
                  <a:lnTo>
                    <a:pt x="1014" y="6246"/>
                  </a:lnTo>
                  <a:lnTo>
                    <a:pt x="658" y="7092"/>
                  </a:lnTo>
                  <a:lnTo>
                    <a:pt x="384" y="8002"/>
                  </a:lnTo>
                  <a:lnTo>
                    <a:pt x="164" y="8913"/>
                  </a:lnTo>
                  <a:lnTo>
                    <a:pt x="27" y="9824"/>
                  </a:lnTo>
                  <a:lnTo>
                    <a:pt x="0" y="10800"/>
                  </a:lnTo>
                  <a:lnTo>
                    <a:pt x="27" y="11711"/>
                  </a:lnTo>
                  <a:lnTo>
                    <a:pt x="164" y="12687"/>
                  </a:lnTo>
                  <a:lnTo>
                    <a:pt x="384" y="13598"/>
                  </a:lnTo>
                  <a:lnTo>
                    <a:pt x="658" y="14508"/>
                  </a:lnTo>
                  <a:lnTo>
                    <a:pt x="1014" y="15354"/>
                  </a:lnTo>
                  <a:lnTo>
                    <a:pt x="1453" y="16200"/>
                  </a:lnTo>
                  <a:lnTo>
                    <a:pt x="1946" y="16981"/>
                  </a:lnTo>
                  <a:lnTo>
                    <a:pt x="2522" y="17761"/>
                  </a:lnTo>
                  <a:lnTo>
                    <a:pt x="3152" y="18477"/>
                  </a:lnTo>
                  <a:lnTo>
                    <a:pt x="3865" y="19128"/>
                  </a:lnTo>
                  <a:lnTo>
                    <a:pt x="4605" y="19648"/>
                  </a:lnTo>
                  <a:lnTo>
                    <a:pt x="5400" y="20169"/>
                  </a:lnTo>
                  <a:lnTo>
                    <a:pt x="6250" y="20624"/>
                  </a:lnTo>
                  <a:lnTo>
                    <a:pt x="8004" y="21275"/>
                  </a:lnTo>
                  <a:lnTo>
                    <a:pt x="8909" y="21470"/>
                  </a:lnTo>
                  <a:lnTo>
                    <a:pt x="9868" y="21535"/>
                  </a:lnTo>
                  <a:lnTo>
                    <a:pt x="10800" y="21600"/>
                  </a:lnTo>
                  <a:lnTo>
                    <a:pt x="11759" y="21535"/>
                  </a:lnTo>
                  <a:lnTo>
                    <a:pt x="12691" y="21470"/>
                  </a:lnTo>
                  <a:lnTo>
                    <a:pt x="13596" y="21275"/>
                  </a:lnTo>
                  <a:lnTo>
                    <a:pt x="14501" y="20949"/>
                  </a:lnTo>
                  <a:lnTo>
                    <a:pt x="15378" y="20624"/>
                  </a:lnTo>
                  <a:lnTo>
                    <a:pt x="16200" y="20169"/>
                  </a:lnTo>
                  <a:lnTo>
                    <a:pt x="16995" y="19648"/>
                  </a:lnTo>
                  <a:lnTo>
                    <a:pt x="17735" y="19128"/>
                  </a:lnTo>
                  <a:lnTo>
                    <a:pt x="18448" y="18477"/>
                  </a:lnTo>
                  <a:lnTo>
                    <a:pt x="19078" y="17761"/>
                  </a:lnTo>
                  <a:lnTo>
                    <a:pt x="19654" y="16981"/>
                  </a:lnTo>
                  <a:lnTo>
                    <a:pt x="20147" y="16200"/>
                  </a:lnTo>
                  <a:lnTo>
                    <a:pt x="20586" y="15354"/>
                  </a:lnTo>
                  <a:lnTo>
                    <a:pt x="20970" y="14508"/>
                  </a:lnTo>
                  <a:lnTo>
                    <a:pt x="21244" y="13598"/>
                  </a:lnTo>
                  <a:lnTo>
                    <a:pt x="21436" y="12687"/>
                  </a:lnTo>
                  <a:lnTo>
                    <a:pt x="21573" y="11711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79" name="Rectangle 14"/>
            <p:cNvSpPr txBox="1"/>
            <p:nvPr/>
          </p:nvSpPr>
          <p:spPr>
            <a:xfrm>
              <a:off x="2782887" y="493712"/>
              <a:ext cx="342900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lot</a:t>
              </a:r>
            </a:p>
          </p:txBody>
        </p:sp>
        <p:sp>
          <p:nvSpPr>
            <p:cNvPr id="1048880" name="Freeform 15"/>
            <p:cNvSpPr/>
            <p:nvPr/>
          </p:nvSpPr>
          <p:spPr>
            <a:xfrm>
              <a:off x="3863974" y="1179512"/>
              <a:ext cx="1250951" cy="620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28"/>
                  </a:moveTo>
                  <a:lnTo>
                    <a:pt x="10800" y="0"/>
                  </a:lnTo>
                  <a:lnTo>
                    <a:pt x="21600" y="10828"/>
                  </a:lnTo>
                  <a:lnTo>
                    <a:pt x="10800" y="21600"/>
                  </a:lnTo>
                  <a:lnTo>
                    <a:pt x="0" y="10828"/>
                  </a:ln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81" name="Rectangle 16"/>
            <p:cNvSpPr txBox="1"/>
            <p:nvPr/>
          </p:nvSpPr>
          <p:spPr>
            <a:xfrm>
              <a:off x="1516062" y="74612"/>
              <a:ext cx="5968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name</a:t>
              </a:r>
            </a:p>
          </p:txBody>
        </p:sp>
        <p:sp>
          <p:nvSpPr>
            <p:cNvPr id="1048882" name="Rectangle 17"/>
            <p:cNvSpPr txBox="1"/>
            <p:nvPr/>
          </p:nvSpPr>
          <p:spPr>
            <a:xfrm>
              <a:off x="7346949" y="447674"/>
              <a:ext cx="4317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age</a:t>
              </a:r>
            </a:p>
          </p:txBody>
        </p:sp>
        <p:sp>
          <p:nvSpPr>
            <p:cNvPr id="1048883" name="Rectangle 18"/>
            <p:cNvSpPr txBox="1"/>
            <p:nvPr/>
          </p:nvSpPr>
          <p:spPr>
            <a:xfrm>
              <a:off x="5689599" y="431799"/>
              <a:ext cx="7111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pname</a:t>
              </a:r>
            </a:p>
          </p:txBody>
        </p:sp>
        <p:sp>
          <p:nvSpPr>
            <p:cNvPr id="1048884" name="Rectangle 19"/>
            <p:cNvSpPr txBox="1"/>
            <p:nvPr/>
          </p:nvSpPr>
          <p:spPr>
            <a:xfrm>
              <a:off x="6284912" y="1331912"/>
              <a:ext cx="12064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Dependents</a:t>
              </a:r>
            </a:p>
          </p:txBody>
        </p:sp>
        <p:sp>
          <p:nvSpPr>
            <p:cNvPr id="1048885" name="Rectangle 20"/>
            <p:cNvSpPr txBox="1"/>
            <p:nvPr/>
          </p:nvSpPr>
          <p:spPr>
            <a:xfrm>
              <a:off x="1162050" y="1349374"/>
              <a:ext cx="10921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Employees</a:t>
              </a:r>
            </a:p>
          </p:txBody>
        </p:sp>
        <p:sp>
          <p:nvSpPr>
            <p:cNvPr id="1048886" name="Rectangle 21"/>
            <p:cNvSpPr txBox="1"/>
            <p:nvPr/>
          </p:nvSpPr>
          <p:spPr>
            <a:xfrm>
              <a:off x="420687" y="479424"/>
              <a:ext cx="4063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 u="sng"/>
              </a:lvl1pPr>
            </a:lstStyle>
            <a:p>
              <a:r>
                <a:t>ssn</a:t>
              </a:r>
            </a:p>
          </p:txBody>
        </p:sp>
        <p:sp>
          <p:nvSpPr>
            <p:cNvPr id="1048887" name="Rectangle 22"/>
            <p:cNvSpPr txBox="1"/>
            <p:nvPr/>
          </p:nvSpPr>
          <p:spPr>
            <a:xfrm>
              <a:off x="4137025" y="1331912"/>
              <a:ext cx="660400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Policy</a:t>
              </a:r>
            </a:p>
          </p:txBody>
        </p:sp>
        <p:sp>
          <p:nvSpPr>
            <p:cNvPr id="1048888" name="Rectangle 23"/>
            <p:cNvSpPr txBox="1"/>
            <p:nvPr/>
          </p:nvSpPr>
          <p:spPr>
            <a:xfrm>
              <a:off x="4251325" y="369887"/>
              <a:ext cx="508000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cost</a:t>
              </a:r>
            </a:p>
          </p:txBody>
        </p:sp>
        <p:sp>
          <p:nvSpPr>
            <p:cNvPr id="1048889" name="Line 24"/>
            <p:cNvSpPr/>
            <p:nvPr/>
          </p:nvSpPr>
          <p:spPr>
            <a:xfrm flipH="1" flipV="1">
              <a:off x="5740400" y="741362"/>
              <a:ext cx="609600" cy="1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90" name="Line 25"/>
            <p:cNvSpPr/>
            <p:nvPr/>
          </p:nvSpPr>
          <p:spPr>
            <a:xfrm>
              <a:off x="1768474" y="552449"/>
              <a:ext cx="1" cy="66833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91" name="Line 26"/>
            <p:cNvSpPr/>
            <p:nvPr/>
          </p:nvSpPr>
          <p:spPr>
            <a:xfrm>
              <a:off x="611187" y="931862"/>
              <a:ext cx="809625" cy="309563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92" name="Line 27"/>
            <p:cNvSpPr/>
            <p:nvPr/>
          </p:nvSpPr>
          <p:spPr>
            <a:xfrm flipH="1">
              <a:off x="2103437" y="912812"/>
              <a:ext cx="814388" cy="328613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93" name="Line 28"/>
            <p:cNvSpPr/>
            <p:nvPr/>
          </p:nvSpPr>
          <p:spPr>
            <a:xfrm flipV="1">
              <a:off x="4476749" y="777875"/>
              <a:ext cx="1" cy="41433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94" name="Line 29"/>
            <p:cNvSpPr/>
            <p:nvPr/>
          </p:nvSpPr>
          <p:spPr>
            <a:xfrm>
              <a:off x="5986461" y="912812"/>
              <a:ext cx="369888" cy="347663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95" name="Line 30"/>
            <p:cNvSpPr/>
            <p:nvPr/>
          </p:nvSpPr>
          <p:spPr>
            <a:xfrm flipH="1">
              <a:off x="6977062" y="912812"/>
              <a:ext cx="514350" cy="347663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96" name="Line 31"/>
            <p:cNvSpPr/>
            <p:nvPr/>
          </p:nvSpPr>
          <p:spPr>
            <a:xfrm flipH="1" flipV="1">
              <a:off x="2384425" y="1487487"/>
              <a:ext cx="141605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897" name="Line 32"/>
            <p:cNvSpPr/>
            <p:nvPr/>
          </p:nvSpPr>
          <p:spPr>
            <a:xfrm>
              <a:off x="5143499" y="1487487"/>
              <a:ext cx="931863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sp>
        <p:nvSpPr>
          <p:cNvPr id="1048898" name="Text Box 33"/>
          <p:cNvSpPr txBox="1"/>
          <p:nvPr/>
        </p:nvSpPr>
        <p:spPr>
          <a:xfrm>
            <a:off x="788669" y="5751469"/>
            <a:ext cx="8232138" cy="497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p>
            <a:pPr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Weak entities have only a “partial key” (dashed underline)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1" animBg="1" advAuto="0"/>
      <p:bldP spid="1048898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Rectangle 4"/>
          <p:cNvSpPr txBox="1"/>
          <p:nvPr>
            <p:ph type="title"/>
          </p:nvPr>
        </p:nvSpPr>
        <p:spPr>
          <a:xfrm>
            <a:off x="1143000" y="-152400"/>
            <a:ext cx="7772400" cy="11430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 sz="39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Binary vs. Ternary Relationships</a:t>
            </a:r>
          </a:p>
        </p:txBody>
      </p:sp>
      <p:sp>
        <p:nvSpPr>
          <p:cNvPr id="1048900" name="Rectangle 5"/>
          <p:cNvSpPr txBox="1"/>
          <p:nvPr>
            <p:ph type="body" sz="half" idx="1"/>
          </p:nvPr>
        </p:nvSpPr>
        <p:spPr>
          <a:xfrm>
            <a:off x="0" y="1752600"/>
            <a:ext cx="2895600" cy="48768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spcBef>
                <a:spcPts val="400"/>
              </a:spcBef>
              <a:buSzTx/>
              <a:buNone/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If each policy is owned by just 1 employee:</a:t>
            </a:r>
          </a:p>
        </p:txBody>
      </p:sp>
      <p:grpSp>
        <p:nvGrpSpPr>
          <p:cNvPr id="111" name="Group 83"/>
          <p:cNvGrpSpPr/>
          <p:nvPr/>
        </p:nvGrpSpPr>
        <p:grpSpPr>
          <a:xfrm>
            <a:off x="2714624" y="3541712"/>
            <a:ext cx="6302378" cy="3160712"/>
            <a:chOff x="0" y="0"/>
            <a:chExt cx="6302376" cy="3160710"/>
          </a:xfrm>
        </p:grpSpPr>
        <p:grpSp>
          <p:nvGrpSpPr>
            <p:cNvPr id="112" name="Group 41"/>
            <p:cNvGrpSpPr/>
            <p:nvPr/>
          </p:nvGrpSpPr>
          <p:grpSpPr>
            <a:xfrm>
              <a:off x="4067175" y="1335087"/>
              <a:ext cx="1555751" cy="582614"/>
              <a:chOff x="0" y="0"/>
              <a:chExt cx="1555751" cy="582613"/>
            </a:xfrm>
          </p:grpSpPr>
          <p:sp>
            <p:nvSpPr>
              <p:cNvPr id="1048901" name="Freeform 39"/>
              <p:cNvSpPr/>
              <p:nvPr/>
            </p:nvSpPr>
            <p:spPr>
              <a:xfrm>
                <a:off x="0" y="0"/>
                <a:ext cx="1555751" cy="582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71"/>
                    </a:moveTo>
                    <a:lnTo>
                      <a:pt x="10646" y="0"/>
                    </a:lnTo>
                    <a:lnTo>
                      <a:pt x="21600" y="11124"/>
                    </a:lnTo>
                    <a:lnTo>
                      <a:pt x="10646" y="21600"/>
                    </a:lnTo>
                    <a:lnTo>
                      <a:pt x="0" y="10771"/>
                    </a:lnTo>
                  </a:path>
                </a:pathLst>
              </a:custGeom>
              <a:noFill/>
              <a:ln w="508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902" name="Rectangle 40"/>
              <p:cNvSpPr txBox="1"/>
              <p:nvPr/>
            </p:nvSpPr>
            <p:spPr>
              <a:xfrm>
                <a:off x="196850" y="96837"/>
                <a:ext cx="1155698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>
                    <a:solidFill>
                      <a:srgbClr val="434FD6"/>
                    </a:solidFill>
                  </a:defRPr>
                </a:lvl1pPr>
              </a:lstStyle>
              <a:p>
                <a:r>
                  <a:t>Beneficiary</a:t>
                </a:r>
              </a:p>
            </p:txBody>
          </p:sp>
        </p:grpSp>
        <p:sp>
          <p:nvSpPr>
            <p:cNvPr id="1048903" name="Freeform 42"/>
            <p:cNvSpPr/>
            <p:nvPr/>
          </p:nvSpPr>
          <p:spPr>
            <a:xfrm>
              <a:off x="4295775" y="39687"/>
              <a:ext cx="963613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564" y="9900"/>
                  </a:lnTo>
                  <a:lnTo>
                    <a:pt x="21422" y="9000"/>
                  </a:lnTo>
                  <a:lnTo>
                    <a:pt x="21209" y="8010"/>
                  </a:lnTo>
                  <a:lnTo>
                    <a:pt x="20959" y="7110"/>
                  </a:lnTo>
                  <a:lnTo>
                    <a:pt x="20604" y="6210"/>
                  </a:lnTo>
                  <a:lnTo>
                    <a:pt x="20141" y="5400"/>
                  </a:lnTo>
                  <a:lnTo>
                    <a:pt x="19643" y="4590"/>
                  </a:lnTo>
                  <a:lnTo>
                    <a:pt x="19109" y="3870"/>
                  </a:lnTo>
                  <a:lnTo>
                    <a:pt x="18469" y="3240"/>
                  </a:lnTo>
                  <a:lnTo>
                    <a:pt x="17757" y="2520"/>
                  </a:lnTo>
                  <a:lnTo>
                    <a:pt x="16974" y="1980"/>
                  </a:lnTo>
                  <a:lnTo>
                    <a:pt x="16227" y="1530"/>
                  </a:lnTo>
                  <a:lnTo>
                    <a:pt x="15337" y="990"/>
                  </a:lnTo>
                  <a:lnTo>
                    <a:pt x="14483" y="720"/>
                  </a:lnTo>
                  <a:lnTo>
                    <a:pt x="13593" y="450"/>
                  </a:lnTo>
                  <a:lnTo>
                    <a:pt x="12668" y="270"/>
                  </a:lnTo>
                  <a:lnTo>
                    <a:pt x="11779" y="90"/>
                  </a:lnTo>
                  <a:lnTo>
                    <a:pt x="10782" y="0"/>
                  </a:lnTo>
                  <a:lnTo>
                    <a:pt x="9857" y="90"/>
                  </a:lnTo>
                  <a:lnTo>
                    <a:pt x="8007" y="450"/>
                  </a:lnTo>
                  <a:lnTo>
                    <a:pt x="7117" y="720"/>
                  </a:lnTo>
                  <a:lnTo>
                    <a:pt x="6263" y="990"/>
                  </a:lnTo>
                  <a:lnTo>
                    <a:pt x="5373" y="1530"/>
                  </a:lnTo>
                  <a:lnTo>
                    <a:pt x="4626" y="1980"/>
                  </a:lnTo>
                  <a:lnTo>
                    <a:pt x="3879" y="2520"/>
                  </a:lnTo>
                  <a:lnTo>
                    <a:pt x="3131" y="3240"/>
                  </a:lnTo>
                  <a:lnTo>
                    <a:pt x="2527" y="3870"/>
                  </a:lnTo>
                  <a:lnTo>
                    <a:pt x="1957" y="4590"/>
                  </a:lnTo>
                  <a:lnTo>
                    <a:pt x="1459" y="5400"/>
                  </a:lnTo>
                  <a:lnTo>
                    <a:pt x="1032" y="6210"/>
                  </a:lnTo>
                  <a:lnTo>
                    <a:pt x="641" y="7110"/>
                  </a:lnTo>
                  <a:lnTo>
                    <a:pt x="391" y="8010"/>
                  </a:lnTo>
                  <a:lnTo>
                    <a:pt x="178" y="9000"/>
                  </a:lnTo>
                  <a:lnTo>
                    <a:pt x="36" y="9900"/>
                  </a:lnTo>
                  <a:lnTo>
                    <a:pt x="0" y="10800"/>
                  </a:lnTo>
                  <a:lnTo>
                    <a:pt x="36" y="11700"/>
                  </a:lnTo>
                  <a:lnTo>
                    <a:pt x="178" y="12780"/>
                  </a:lnTo>
                  <a:lnTo>
                    <a:pt x="391" y="13590"/>
                  </a:lnTo>
                  <a:lnTo>
                    <a:pt x="641" y="14490"/>
                  </a:lnTo>
                  <a:lnTo>
                    <a:pt x="1032" y="15390"/>
                  </a:lnTo>
                  <a:lnTo>
                    <a:pt x="1459" y="16200"/>
                  </a:lnTo>
                  <a:lnTo>
                    <a:pt x="1957" y="17010"/>
                  </a:lnTo>
                  <a:lnTo>
                    <a:pt x="2527" y="17820"/>
                  </a:lnTo>
                  <a:lnTo>
                    <a:pt x="3131" y="18540"/>
                  </a:lnTo>
                  <a:lnTo>
                    <a:pt x="4626" y="19620"/>
                  </a:lnTo>
                  <a:lnTo>
                    <a:pt x="5373" y="20070"/>
                  </a:lnTo>
                  <a:lnTo>
                    <a:pt x="6263" y="20610"/>
                  </a:lnTo>
                  <a:lnTo>
                    <a:pt x="7117" y="20880"/>
                  </a:lnTo>
                  <a:lnTo>
                    <a:pt x="8007" y="21240"/>
                  </a:lnTo>
                  <a:lnTo>
                    <a:pt x="8932" y="21510"/>
                  </a:lnTo>
                  <a:lnTo>
                    <a:pt x="9857" y="21600"/>
                  </a:lnTo>
                  <a:lnTo>
                    <a:pt x="11779" y="21600"/>
                  </a:lnTo>
                  <a:lnTo>
                    <a:pt x="12668" y="21510"/>
                  </a:lnTo>
                  <a:lnTo>
                    <a:pt x="13593" y="21240"/>
                  </a:lnTo>
                  <a:lnTo>
                    <a:pt x="14483" y="20880"/>
                  </a:lnTo>
                  <a:lnTo>
                    <a:pt x="15337" y="20610"/>
                  </a:lnTo>
                  <a:lnTo>
                    <a:pt x="16227" y="20070"/>
                  </a:lnTo>
                  <a:lnTo>
                    <a:pt x="16974" y="19620"/>
                  </a:lnTo>
                  <a:lnTo>
                    <a:pt x="17757" y="19080"/>
                  </a:lnTo>
                  <a:lnTo>
                    <a:pt x="18469" y="18540"/>
                  </a:lnTo>
                  <a:lnTo>
                    <a:pt x="19109" y="17820"/>
                  </a:lnTo>
                  <a:lnTo>
                    <a:pt x="19643" y="17010"/>
                  </a:lnTo>
                  <a:lnTo>
                    <a:pt x="20141" y="16200"/>
                  </a:lnTo>
                  <a:lnTo>
                    <a:pt x="20604" y="15390"/>
                  </a:lnTo>
                  <a:lnTo>
                    <a:pt x="20959" y="14490"/>
                  </a:lnTo>
                  <a:lnTo>
                    <a:pt x="21209" y="13590"/>
                  </a:lnTo>
                  <a:lnTo>
                    <a:pt x="21422" y="12780"/>
                  </a:lnTo>
                  <a:lnTo>
                    <a:pt x="21564" y="11700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04" name="Freeform 43"/>
            <p:cNvSpPr/>
            <p:nvPr/>
          </p:nvSpPr>
          <p:spPr>
            <a:xfrm>
              <a:off x="5438775" y="115887"/>
              <a:ext cx="793751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" y="11719"/>
                  </a:lnTo>
                  <a:lnTo>
                    <a:pt x="173" y="12638"/>
                  </a:lnTo>
                  <a:lnTo>
                    <a:pt x="346" y="13557"/>
                  </a:lnTo>
                  <a:lnTo>
                    <a:pt x="648" y="14477"/>
                  </a:lnTo>
                  <a:lnTo>
                    <a:pt x="994" y="15281"/>
                  </a:lnTo>
                  <a:lnTo>
                    <a:pt x="1426" y="16200"/>
                  </a:lnTo>
                  <a:lnTo>
                    <a:pt x="1944" y="17004"/>
                  </a:lnTo>
                  <a:lnTo>
                    <a:pt x="2506" y="17694"/>
                  </a:lnTo>
                  <a:lnTo>
                    <a:pt x="3154" y="18383"/>
                  </a:lnTo>
                  <a:lnTo>
                    <a:pt x="3845" y="19072"/>
                  </a:lnTo>
                  <a:lnTo>
                    <a:pt x="4622" y="19647"/>
                  </a:lnTo>
                  <a:lnTo>
                    <a:pt x="5400" y="20106"/>
                  </a:lnTo>
                  <a:lnTo>
                    <a:pt x="6264" y="20566"/>
                  </a:lnTo>
                  <a:lnTo>
                    <a:pt x="7085" y="20911"/>
                  </a:lnTo>
                  <a:lnTo>
                    <a:pt x="7992" y="21255"/>
                  </a:lnTo>
                  <a:lnTo>
                    <a:pt x="8942" y="21370"/>
                  </a:lnTo>
                  <a:lnTo>
                    <a:pt x="9850" y="21485"/>
                  </a:lnTo>
                  <a:lnTo>
                    <a:pt x="10800" y="21600"/>
                  </a:lnTo>
                  <a:lnTo>
                    <a:pt x="11750" y="21485"/>
                  </a:lnTo>
                  <a:lnTo>
                    <a:pt x="12658" y="21370"/>
                  </a:lnTo>
                  <a:lnTo>
                    <a:pt x="13608" y="21140"/>
                  </a:lnTo>
                  <a:lnTo>
                    <a:pt x="14515" y="20911"/>
                  </a:lnTo>
                  <a:lnTo>
                    <a:pt x="15379" y="20566"/>
                  </a:lnTo>
                  <a:lnTo>
                    <a:pt x="17021" y="19647"/>
                  </a:lnTo>
                  <a:lnTo>
                    <a:pt x="17755" y="18957"/>
                  </a:lnTo>
                  <a:lnTo>
                    <a:pt x="18446" y="18383"/>
                  </a:lnTo>
                  <a:lnTo>
                    <a:pt x="19094" y="17694"/>
                  </a:lnTo>
                  <a:lnTo>
                    <a:pt x="19656" y="17004"/>
                  </a:lnTo>
                  <a:lnTo>
                    <a:pt x="20174" y="16200"/>
                  </a:lnTo>
                  <a:lnTo>
                    <a:pt x="20606" y="15281"/>
                  </a:lnTo>
                  <a:lnTo>
                    <a:pt x="20995" y="14477"/>
                  </a:lnTo>
                  <a:lnTo>
                    <a:pt x="21254" y="13557"/>
                  </a:lnTo>
                  <a:lnTo>
                    <a:pt x="21470" y="12638"/>
                  </a:lnTo>
                  <a:lnTo>
                    <a:pt x="21557" y="11719"/>
                  </a:lnTo>
                  <a:lnTo>
                    <a:pt x="21600" y="10800"/>
                  </a:lnTo>
                  <a:lnTo>
                    <a:pt x="21557" y="9766"/>
                  </a:lnTo>
                  <a:lnTo>
                    <a:pt x="21470" y="8847"/>
                  </a:lnTo>
                  <a:lnTo>
                    <a:pt x="21254" y="7928"/>
                  </a:lnTo>
                  <a:lnTo>
                    <a:pt x="20606" y="6204"/>
                  </a:lnTo>
                  <a:lnTo>
                    <a:pt x="20174" y="5400"/>
                  </a:lnTo>
                  <a:lnTo>
                    <a:pt x="19656" y="4596"/>
                  </a:lnTo>
                  <a:lnTo>
                    <a:pt x="19094" y="3791"/>
                  </a:lnTo>
                  <a:lnTo>
                    <a:pt x="18446" y="3102"/>
                  </a:lnTo>
                  <a:lnTo>
                    <a:pt x="17755" y="2528"/>
                  </a:lnTo>
                  <a:lnTo>
                    <a:pt x="16200" y="1379"/>
                  </a:lnTo>
                  <a:lnTo>
                    <a:pt x="15379" y="919"/>
                  </a:lnTo>
                  <a:lnTo>
                    <a:pt x="14515" y="574"/>
                  </a:lnTo>
                  <a:lnTo>
                    <a:pt x="13608" y="345"/>
                  </a:lnTo>
                  <a:lnTo>
                    <a:pt x="12658" y="115"/>
                  </a:lnTo>
                  <a:lnTo>
                    <a:pt x="11750" y="0"/>
                  </a:lnTo>
                  <a:lnTo>
                    <a:pt x="9850" y="0"/>
                  </a:lnTo>
                  <a:lnTo>
                    <a:pt x="8942" y="115"/>
                  </a:lnTo>
                  <a:lnTo>
                    <a:pt x="7992" y="345"/>
                  </a:lnTo>
                  <a:lnTo>
                    <a:pt x="7085" y="574"/>
                  </a:lnTo>
                  <a:lnTo>
                    <a:pt x="6221" y="919"/>
                  </a:lnTo>
                  <a:lnTo>
                    <a:pt x="5400" y="1379"/>
                  </a:lnTo>
                  <a:lnTo>
                    <a:pt x="3845" y="2528"/>
                  </a:lnTo>
                  <a:lnTo>
                    <a:pt x="3154" y="3217"/>
                  </a:lnTo>
                  <a:lnTo>
                    <a:pt x="2506" y="3791"/>
                  </a:lnTo>
                  <a:lnTo>
                    <a:pt x="1944" y="4596"/>
                  </a:lnTo>
                  <a:lnTo>
                    <a:pt x="1426" y="5400"/>
                  </a:lnTo>
                  <a:lnTo>
                    <a:pt x="994" y="6204"/>
                  </a:lnTo>
                  <a:lnTo>
                    <a:pt x="346" y="7928"/>
                  </a:lnTo>
                  <a:lnTo>
                    <a:pt x="173" y="8962"/>
                  </a:lnTo>
                  <a:lnTo>
                    <a:pt x="43" y="9766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05" name="Freeform 44"/>
            <p:cNvSpPr/>
            <p:nvPr/>
          </p:nvSpPr>
          <p:spPr>
            <a:xfrm>
              <a:off x="4960937" y="615949"/>
              <a:ext cx="1341439" cy="277814"/>
            </a:xfrm>
            <a:prstGeom prst="rect">
              <a:avLst/>
            </a:prstGeom>
            <a:noFill/>
            <a:ln w="508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06" name="Rectangle 45"/>
            <p:cNvSpPr txBox="1"/>
            <p:nvPr/>
          </p:nvSpPr>
          <p:spPr>
            <a:xfrm>
              <a:off x="5648326" y="65087"/>
              <a:ext cx="4317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>
                  <a:solidFill>
                    <a:srgbClr val="434FD6"/>
                  </a:solidFill>
                </a:defRPr>
              </a:lvl1pPr>
            </a:lstStyle>
            <a:p>
              <a:r>
                <a:t>age</a:t>
              </a:r>
            </a:p>
          </p:txBody>
        </p:sp>
        <p:sp>
          <p:nvSpPr>
            <p:cNvPr id="1048907" name="Rectangle 46"/>
            <p:cNvSpPr txBox="1"/>
            <p:nvPr/>
          </p:nvSpPr>
          <p:spPr>
            <a:xfrm>
              <a:off x="4411663" y="12699"/>
              <a:ext cx="7111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>
                  <a:solidFill>
                    <a:srgbClr val="434FD6"/>
                  </a:solidFill>
                </a:defRPr>
              </a:lvl1pPr>
            </a:lstStyle>
            <a:p>
              <a:r>
                <a:t>pname</a:t>
              </a:r>
            </a:p>
          </p:txBody>
        </p:sp>
        <p:sp>
          <p:nvSpPr>
            <p:cNvPr id="1048908" name="Rectangle 47"/>
            <p:cNvSpPr txBox="1"/>
            <p:nvPr/>
          </p:nvSpPr>
          <p:spPr>
            <a:xfrm>
              <a:off x="4997451" y="588962"/>
              <a:ext cx="12064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>
                  <a:solidFill>
                    <a:srgbClr val="434FD6"/>
                  </a:solidFill>
                </a:defRPr>
              </a:lvl1pPr>
            </a:lstStyle>
            <a:p>
              <a:r>
                <a:t>Dependents</a:t>
              </a:r>
            </a:p>
          </p:txBody>
        </p:sp>
        <p:sp>
          <p:nvSpPr>
            <p:cNvPr id="1048909" name="Line 48"/>
            <p:cNvSpPr/>
            <p:nvPr/>
          </p:nvSpPr>
          <p:spPr>
            <a:xfrm>
              <a:off x="4559300" y="271462"/>
              <a:ext cx="587376" cy="1"/>
            </a:xfrm>
            <a:prstGeom prst="line">
              <a:avLst/>
            </a:prstGeom>
            <a:noFill/>
            <a:ln w="25400" cap="flat">
              <a:solidFill>
                <a:srgbClr val="1F497D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10" name="Line 49"/>
            <p:cNvSpPr/>
            <p:nvPr/>
          </p:nvSpPr>
          <p:spPr>
            <a:xfrm>
              <a:off x="4911725" y="411162"/>
              <a:ext cx="292101" cy="18573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11" name="Line 50"/>
            <p:cNvSpPr/>
            <p:nvPr/>
          </p:nvSpPr>
          <p:spPr>
            <a:xfrm flipH="1">
              <a:off x="5737226" y="427037"/>
              <a:ext cx="119063" cy="169863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grpSp>
          <p:nvGrpSpPr>
            <p:cNvPr id="113" name="Group 59"/>
            <p:cNvGrpSpPr/>
            <p:nvPr/>
          </p:nvGrpSpPr>
          <p:grpSpPr>
            <a:xfrm>
              <a:off x="3000375" y="2249487"/>
              <a:ext cx="2263777" cy="911223"/>
              <a:chOff x="0" y="0"/>
              <a:chExt cx="2263776" cy="911223"/>
            </a:xfrm>
          </p:grpSpPr>
          <p:sp>
            <p:nvSpPr>
              <p:cNvPr id="1048912" name="Freeform 51"/>
              <p:cNvSpPr/>
              <p:nvPr/>
            </p:nvSpPr>
            <p:spPr>
              <a:xfrm>
                <a:off x="0" y="558799"/>
                <a:ext cx="1130301" cy="330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lnTo>
                      <a:pt x="21539" y="9762"/>
                    </a:lnTo>
                    <a:lnTo>
                      <a:pt x="21448" y="8931"/>
                    </a:lnTo>
                    <a:lnTo>
                      <a:pt x="21236" y="7892"/>
                    </a:lnTo>
                    <a:lnTo>
                      <a:pt x="20933" y="7062"/>
                    </a:lnTo>
                    <a:lnTo>
                      <a:pt x="20599" y="6127"/>
                    </a:lnTo>
                    <a:lnTo>
                      <a:pt x="20174" y="5400"/>
                    </a:lnTo>
                    <a:lnTo>
                      <a:pt x="19658" y="4569"/>
                    </a:lnTo>
                    <a:lnTo>
                      <a:pt x="19082" y="3738"/>
                    </a:lnTo>
                    <a:lnTo>
                      <a:pt x="18445" y="3012"/>
                    </a:lnTo>
                    <a:lnTo>
                      <a:pt x="17747" y="2492"/>
                    </a:lnTo>
                    <a:lnTo>
                      <a:pt x="17019" y="1869"/>
                    </a:lnTo>
                    <a:lnTo>
                      <a:pt x="15381" y="831"/>
                    </a:lnTo>
                    <a:lnTo>
                      <a:pt x="14501" y="519"/>
                    </a:lnTo>
                    <a:lnTo>
                      <a:pt x="13621" y="312"/>
                    </a:lnTo>
                    <a:lnTo>
                      <a:pt x="12711" y="104"/>
                    </a:lnTo>
                    <a:lnTo>
                      <a:pt x="11740" y="0"/>
                    </a:lnTo>
                    <a:lnTo>
                      <a:pt x="9860" y="0"/>
                    </a:lnTo>
                    <a:lnTo>
                      <a:pt x="8919" y="104"/>
                    </a:lnTo>
                    <a:lnTo>
                      <a:pt x="8009" y="312"/>
                    </a:lnTo>
                    <a:lnTo>
                      <a:pt x="7129" y="519"/>
                    </a:lnTo>
                    <a:lnTo>
                      <a:pt x="6249" y="831"/>
                    </a:lnTo>
                    <a:lnTo>
                      <a:pt x="4611" y="1869"/>
                    </a:lnTo>
                    <a:lnTo>
                      <a:pt x="3853" y="2492"/>
                    </a:lnTo>
                    <a:lnTo>
                      <a:pt x="3185" y="3012"/>
                    </a:lnTo>
                    <a:lnTo>
                      <a:pt x="2518" y="3738"/>
                    </a:lnTo>
                    <a:lnTo>
                      <a:pt x="1972" y="4569"/>
                    </a:lnTo>
                    <a:lnTo>
                      <a:pt x="1456" y="5400"/>
                    </a:lnTo>
                    <a:lnTo>
                      <a:pt x="1031" y="6127"/>
                    </a:lnTo>
                    <a:lnTo>
                      <a:pt x="667" y="7062"/>
                    </a:lnTo>
                    <a:lnTo>
                      <a:pt x="364" y="7892"/>
                    </a:lnTo>
                    <a:lnTo>
                      <a:pt x="152" y="8931"/>
                    </a:lnTo>
                    <a:lnTo>
                      <a:pt x="30" y="9762"/>
                    </a:lnTo>
                    <a:lnTo>
                      <a:pt x="0" y="10800"/>
                    </a:lnTo>
                    <a:lnTo>
                      <a:pt x="30" y="11631"/>
                    </a:lnTo>
                    <a:lnTo>
                      <a:pt x="152" y="12565"/>
                    </a:lnTo>
                    <a:lnTo>
                      <a:pt x="364" y="13500"/>
                    </a:lnTo>
                    <a:lnTo>
                      <a:pt x="667" y="14435"/>
                    </a:lnTo>
                    <a:lnTo>
                      <a:pt x="1031" y="15265"/>
                    </a:lnTo>
                    <a:lnTo>
                      <a:pt x="1456" y="16200"/>
                    </a:lnTo>
                    <a:lnTo>
                      <a:pt x="1972" y="16927"/>
                    </a:lnTo>
                    <a:lnTo>
                      <a:pt x="2518" y="17654"/>
                    </a:lnTo>
                    <a:lnTo>
                      <a:pt x="3185" y="18381"/>
                    </a:lnTo>
                    <a:lnTo>
                      <a:pt x="3853" y="18900"/>
                    </a:lnTo>
                    <a:lnTo>
                      <a:pt x="4611" y="19627"/>
                    </a:lnTo>
                    <a:lnTo>
                      <a:pt x="5430" y="20042"/>
                    </a:lnTo>
                    <a:lnTo>
                      <a:pt x="6249" y="20562"/>
                    </a:lnTo>
                    <a:lnTo>
                      <a:pt x="8009" y="21185"/>
                    </a:lnTo>
                    <a:lnTo>
                      <a:pt x="8919" y="21288"/>
                    </a:lnTo>
                    <a:lnTo>
                      <a:pt x="9860" y="21392"/>
                    </a:lnTo>
                    <a:lnTo>
                      <a:pt x="10800" y="21600"/>
                    </a:lnTo>
                    <a:lnTo>
                      <a:pt x="11740" y="21392"/>
                    </a:lnTo>
                    <a:lnTo>
                      <a:pt x="12711" y="21288"/>
                    </a:lnTo>
                    <a:lnTo>
                      <a:pt x="13621" y="21185"/>
                    </a:lnTo>
                    <a:lnTo>
                      <a:pt x="15381" y="20562"/>
                    </a:lnTo>
                    <a:lnTo>
                      <a:pt x="16200" y="20042"/>
                    </a:lnTo>
                    <a:lnTo>
                      <a:pt x="17019" y="19627"/>
                    </a:lnTo>
                    <a:lnTo>
                      <a:pt x="17747" y="18900"/>
                    </a:lnTo>
                    <a:lnTo>
                      <a:pt x="18445" y="18381"/>
                    </a:lnTo>
                    <a:lnTo>
                      <a:pt x="19082" y="17654"/>
                    </a:lnTo>
                    <a:lnTo>
                      <a:pt x="19658" y="16927"/>
                    </a:lnTo>
                    <a:lnTo>
                      <a:pt x="20174" y="16200"/>
                    </a:lnTo>
                    <a:lnTo>
                      <a:pt x="20599" y="15265"/>
                    </a:lnTo>
                    <a:lnTo>
                      <a:pt x="20933" y="14435"/>
                    </a:lnTo>
                    <a:lnTo>
                      <a:pt x="21236" y="13500"/>
                    </a:lnTo>
                    <a:lnTo>
                      <a:pt x="21448" y="12565"/>
                    </a:lnTo>
                    <a:lnTo>
                      <a:pt x="21539" y="11631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913" name="Freeform 52"/>
              <p:cNvSpPr/>
              <p:nvPr/>
            </p:nvSpPr>
            <p:spPr>
              <a:xfrm>
                <a:off x="1468437" y="598487"/>
                <a:ext cx="795339" cy="2984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3" y="11834"/>
                    </a:lnTo>
                    <a:lnTo>
                      <a:pt x="172" y="12638"/>
                    </a:lnTo>
                    <a:lnTo>
                      <a:pt x="345" y="13672"/>
                    </a:lnTo>
                    <a:lnTo>
                      <a:pt x="647" y="14591"/>
                    </a:lnTo>
                    <a:lnTo>
                      <a:pt x="992" y="15396"/>
                    </a:lnTo>
                    <a:lnTo>
                      <a:pt x="1940" y="17004"/>
                    </a:lnTo>
                    <a:lnTo>
                      <a:pt x="2501" y="17809"/>
                    </a:lnTo>
                    <a:lnTo>
                      <a:pt x="3147" y="18498"/>
                    </a:lnTo>
                    <a:lnTo>
                      <a:pt x="3837" y="19072"/>
                    </a:lnTo>
                    <a:lnTo>
                      <a:pt x="5389" y="20221"/>
                    </a:lnTo>
                    <a:lnTo>
                      <a:pt x="6251" y="20681"/>
                    </a:lnTo>
                    <a:lnTo>
                      <a:pt x="7114" y="21026"/>
                    </a:lnTo>
                    <a:lnTo>
                      <a:pt x="7976" y="21255"/>
                    </a:lnTo>
                    <a:lnTo>
                      <a:pt x="8925" y="21485"/>
                    </a:lnTo>
                    <a:lnTo>
                      <a:pt x="9830" y="21600"/>
                    </a:lnTo>
                    <a:lnTo>
                      <a:pt x="11727" y="21600"/>
                    </a:lnTo>
                    <a:lnTo>
                      <a:pt x="12675" y="21485"/>
                    </a:lnTo>
                    <a:lnTo>
                      <a:pt x="14486" y="21026"/>
                    </a:lnTo>
                    <a:lnTo>
                      <a:pt x="15349" y="20566"/>
                    </a:lnTo>
                    <a:lnTo>
                      <a:pt x="16211" y="20221"/>
                    </a:lnTo>
                    <a:lnTo>
                      <a:pt x="16987" y="19647"/>
                    </a:lnTo>
                    <a:lnTo>
                      <a:pt x="17720" y="19072"/>
                    </a:lnTo>
                    <a:lnTo>
                      <a:pt x="18410" y="18383"/>
                    </a:lnTo>
                    <a:lnTo>
                      <a:pt x="19056" y="17694"/>
                    </a:lnTo>
                    <a:lnTo>
                      <a:pt x="19660" y="17004"/>
                    </a:lnTo>
                    <a:lnTo>
                      <a:pt x="20134" y="16200"/>
                    </a:lnTo>
                    <a:lnTo>
                      <a:pt x="20565" y="15396"/>
                    </a:lnTo>
                    <a:lnTo>
                      <a:pt x="20953" y="14477"/>
                    </a:lnTo>
                    <a:lnTo>
                      <a:pt x="21212" y="13557"/>
                    </a:lnTo>
                    <a:lnTo>
                      <a:pt x="21428" y="12638"/>
                    </a:lnTo>
                    <a:lnTo>
                      <a:pt x="21557" y="11719"/>
                    </a:lnTo>
                    <a:lnTo>
                      <a:pt x="21600" y="10800"/>
                    </a:lnTo>
                    <a:lnTo>
                      <a:pt x="21557" y="9881"/>
                    </a:lnTo>
                    <a:lnTo>
                      <a:pt x="21428" y="8962"/>
                    </a:lnTo>
                    <a:lnTo>
                      <a:pt x="21212" y="8043"/>
                    </a:lnTo>
                    <a:lnTo>
                      <a:pt x="20953" y="7123"/>
                    </a:lnTo>
                    <a:lnTo>
                      <a:pt x="20565" y="6204"/>
                    </a:lnTo>
                    <a:lnTo>
                      <a:pt x="20134" y="5400"/>
                    </a:lnTo>
                    <a:lnTo>
                      <a:pt x="19660" y="4596"/>
                    </a:lnTo>
                    <a:lnTo>
                      <a:pt x="19056" y="3906"/>
                    </a:lnTo>
                    <a:lnTo>
                      <a:pt x="18410" y="3217"/>
                    </a:lnTo>
                    <a:lnTo>
                      <a:pt x="17720" y="2528"/>
                    </a:lnTo>
                    <a:lnTo>
                      <a:pt x="16987" y="1953"/>
                    </a:lnTo>
                    <a:lnTo>
                      <a:pt x="15349" y="1034"/>
                    </a:lnTo>
                    <a:lnTo>
                      <a:pt x="14486" y="689"/>
                    </a:lnTo>
                    <a:lnTo>
                      <a:pt x="13581" y="345"/>
                    </a:lnTo>
                    <a:lnTo>
                      <a:pt x="12675" y="230"/>
                    </a:lnTo>
                    <a:lnTo>
                      <a:pt x="10778" y="0"/>
                    </a:lnTo>
                    <a:lnTo>
                      <a:pt x="9830" y="115"/>
                    </a:lnTo>
                    <a:lnTo>
                      <a:pt x="8925" y="230"/>
                    </a:lnTo>
                    <a:lnTo>
                      <a:pt x="7976" y="345"/>
                    </a:lnTo>
                    <a:lnTo>
                      <a:pt x="6251" y="1034"/>
                    </a:lnTo>
                    <a:lnTo>
                      <a:pt x="5389" y="1494"/>
                    </a:lnTo>
                    <a:lnTo>
                      <a:pt x="4613" y="1953"/>
                    </a:lnTo>
                    <a:lnTo>
                      <a:pt x="3837" y="2528"/>
                    </a:lnTo>
                    <a:lnTo>
                      <a:pt x="3147" y="3217"/>
                    </a:lnTo>
                    <a:lnTo>
                      <a:pt x="2501" y="3906"/>
                    </a:lnTo>
                    <a:lnTo>
                      <a:pt x="1940" y="4596"/>
                    </a:lnTo>
                    <a:lnTo>
                      <a:pt x="1466" y="5400"/>
                    </a:lnTo>
                    <a:lnTo>
                      <a:pt x="992" y="6319"/>
                    </a:lnTo>
                    <a:lnTo>
                      <a:pt x="647" y="7123"/>
                    </a:lnTo>
                    <a:lnTo>
                      <a:pt x="345" y="8043"/>
                    </a:lnTo>
                    <a:lnTo>
                      <a:pt x="172" y="8962"/>
                    </a:lnTo>
                    <a:lnTo>
                      <a:pt x="43" y="9881"/>
                    </a:lnTo>
                    <a:lnTo>
                      <a:pt x="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914" name="Freeform 53"/>
              <p:cNvSpPr/>
              <p:nvPr/>
            </p:nvSpPr>
            <p:spPr>
              <a:xfrm>
                <a:off x="906462" y="63500"/>
                <a:ext cx="989014" cy="30797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915" name="Rectangle 54"/>
              <p:cNvSpPr txBox="1"/>
              <p:nvPr/>
            </p:nvSpPr>
            <p:spPr>
              <a:xfrm>
                <a:off x="177800" y="539749"/>
                <a:ext cx="8127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 u="sng">
                    <a:solidFill>
                      <a:srgbClr val="434FD6"/>
                    </a:solidFill>
                  </a:defRPr>
                </a:lvl1pPr>
              </a:lstStyle>
              <a:p>
                <a:r>
                  <a:t>policyid</a:t>
                </a:r>
              </a:p>
            </p:txBody>
          </p:sp>
          <p:sp>
            <p:nvSpPr>
              <p:cNvPr id="1048916" name="Rectangle 55"/>
              <p:cNvSpPr txBox="1"/>
              <p:nvPr/>
            </p:nvSpPr>
            <p:spPr>
              <a:xfrm>
                <a:off x="1587500" y="555624"/>
                <a:ext cx="5079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>
                    <a:solidFill>
                      <a:srgbClr val="434FD6"/>
                    </a:solidFill>
                  </a:defRPr>
                </a:lvl1pPr>
              </a:lstStyle>
              <a:p>
                <a:r>
                  <a:t>cost</a:t>
                </a:r>
              </a:p>
            </p:txBody>
          </p:sp>
          <p:sp>
            <p:nvSpPr>
              <p:cNvPr id="1048917" name="Rectangle 56"/>
              <p:cNvSpPr txBox="1"/>
              <p:nvPr/>
            </p:nvSpPr>
            <p:spPr>
              <a:xfrm>
                <a:off x="947738" y="0"/>
                <a:ext cx="8254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>
                    <a:solidFill>
                      <a:srgbClr val="434FD6"/>
                    </a:solidFill>
                  </a:defRPr>
                </a:lvl1pPr>
              </a:lstStyle>
              <a:p>
                <a:r>
                  <a:t>Policies</a:t>
                </a:r>
              </a:p>
            </p:txBody>
          </p:sp>
          <p:sp>
            <p:nvSpPr>
              <p:cNvPr id="1048918" name="Line 57"/>
              <p:cNvSpPr/>
              <p:nvPr/>
            </p:nvSpPr>
            <p:spPr>
              <a:xfrm flipV="1">
                <a:off x="692150" y="368300"/>
                <a:ext cx="430213" cy="196850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919" name="Line 58"/>
              <p:cNvSpPr/>
              <p:nvPr/>
            </p:nvSpPr>
            <p:spPr>
              <a:xfrm flipH="1" flipV="1">
                <a:off x="1427163" y="368300"/>
                <a:ext cx="407988" cy="238125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</p:grpSp>
        <p:sp>
          <p:nvSpPr>
            <p:cNvPr id="1048920" name="Rectangle 61"/>
            <p:cNvSpPr txBox="1"/>
            <p:nvPr/>
          </p:nvSpPr>
          <p:spPr>
            <a:xfrm>
              <a:off x="1876425" y="1327149"/>
              <a:ext cx="10413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>
                  <a:solidFill>
                    <a:srgbClr val="434FD6"/>
                  </a:solidFill>
                </a:defRPr>
              </a:lvl1pPr>
            </a:lstStyle>
            <a:p>
              <a:r>
                <a:t>Purchaser</a:t>
              </a:r>
            </a:p>
          </p:txBody>
        </p:sp>
        <p:sp>
          <p:nvSpPr>
            <p:cNvPr id="1048921" name="Freeform 62"/>
            <p:cNvSpPr/>
            <p:nvPr/>
          </p:nvSpPr>
          <p:spPr>
            <a:xfrm>
              <a:off x="1757362" y="1208087"/>
              <a:ext cx="1292226" cy="598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71"/>
                  </a:moveTo>
                  <a:lnTo>
                    <a:pt x="10667" y="0"/>
                  </a:lnTo>
                  <a:lnTo>
                    <a:pt x="21600" y="11115"/>
                  </a:lnTo>
                  <a:lnTo>
                    <a:pt x="10667" y="21600"/>
                  </a:lnTo>
                  <a:lnTo>
                    <a:pt x="0" y="1077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grpSp>
          <p:nvGrpSpPr>
            <p:cNvPr id="114" name="Group 74"/>
            <p:cNvGrpSpPr/>
            <p:nvPr/>
          </p:nvGrpSpPr>
          <p:grpSpPr>
            <a:xfrm>
              <a:off x="0" y="0"/>
              <a:ext cx="2255839" cy="1098549"/>
              <a:chOff x="0" y="0"/>
              <a:chExt cx="2255838" cy="1098548"/>
            </a:xfrm>
          </p:grpSpPr>
          <p:sp>
            <p:nvSpPr>
              <p:cNvPr id="1048922" name="Freeform 63"/>
              <p:cNvSpPr/>
              <p:nvPr/>
            </p:nvSpPr>
            <p:spPr>
              <a:xfrm>
                <a:off x="0" y="244474"/>
                <a:ext cx="793751" cy="2984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lnTo>
                      <a:pt x="21557" y="9881"/>
                    </a:lnTo>
                    <a:lnTo>
                      <a:pt x="21427" y="8962"/>
                    </a:lnTo>
                    <a:lnTo>
                      <a:pt x="21254" y="8043"/>
                    </a:lnTo>
                    <a:lnTo>
                      <a:pt x="20952" y="7123"/>
                    </a:lnTo>
                    <a:lnTo>
                      <a:pt x="20606" y="6204"/>
                    </a:lnTo>
                    <a:lnTo>
                      <a:pt x="20174" y="5400"/>
                    </a:lnTo>
                    <a:lnTo>
                      <a:pt x="19656" y="4596"/>
                    </a:lnTo>
                    <a:lnTo>
                      <a:pt x="19094" y="3906"/>
                    </a:lnTo>
                    <a:lnTo>
                      <a:pt x="18446" y="3217"/>
                    </a:lnTo>
                    <a:lnTo>
                      <a:pt x="17755" y="2528"/>
                    </a:lnTo>
                    <a:lnTo>
                      <a:pt x="16978" y="1953"/>
                    </a:lnTo>
                    <a:lnTo>
                      <a:pt x="16200" y="1494"/>
                    </a:lnTo>
                    <a:lnTo>
                      <a:pt x="15379" y="1034"/>
                    </a:lnTo>
                    <a:lnTo>
                      <a:pt x="14515" y="689"/>
                    </a:lnTo>
                    <a:lnTo>
                      <a:pt x="13608" y="345"/>
                    </a:lnTo>
                    <a:lnTo>
                      <a:pt x="12658" y="230"/>
                    </a:lnTo>
                    <a:lnTo>
                      <a:pt x="11750" y="115"/>
                    </a:lnTo>
                    <a:lnTo>
                      <a:pt x="10800" y="0"/>
                    </a:lnTo>
                    <a:lnTo>
                      <a:pt x="9850" y="115"/>
                    </a:lnTo>
                    <a:lnTo>
                      <a:pt x="8942" y="230"/>
                    </a:lnTo>
                    <a:lnTo>
                      <a:pt x="7992" y="345"/>
                    </a:lnTo>
                    <a:lnTo>
                      <a:pt x="7085" y="689"/>
                    </a:lnTo>
                    <a:lnTo>
                      <a:pt x="6221" y="1034"/>
                    </a:lnTo>
                    <a:lnTo>
                      <a:pt x="5400" y="1494"/>
                    </a:lnTo>
                    <a:lnTo>
                      <a:pt x="4622" y="1953"/>
                    </a:lnTo>
                    <a:lnTo>
                      <a:pt x="3845" y="2528"/>
                    </a:lnTo>
                    <a:lnTo>
                      <a:pt x="3154" y="3217"/>
                    </a:lnTo>
                    <a:lnTo>
                      <a:pt x="2506" y="3906"/>
                    </a:lnTo>
                    <a:lnTo>
                      <a:pt x="1944" y="4596"/>
                    </a:lnTo>
                    <a:lnTo>
                      <a:pt x="1426" y="5400"/>
                    </a:lnTo>
                    <a:lnTo>
                      <a:pt x="994" y="6204"/>
                    </a:lnTo>
                    <a:lnTo>
                      <a:pt x="648" y="7123"/>
                    </a:lnTo>
                    <a:lnTo>
                      <a:pt x="346" y="8043"/>
                    </a:lnTo>
                    <a:lnTo>
                      <a:pt x="130" y="8962"/>
                    </a:lnTo>
                    <a:lnTo>
                      <a:pt x="43" y="9881"/>
                    </a:lnTo>
                    <a:lnTo>
                      <a:pt x="0" y="10800"/>
                    </a:lnTo>
                    <a:lnTo>
                      <a:pt x="43" y="11834"/>
                    </a:lnTo>
                    <a:lnTo>
                      <a:pt x="130" y="12638"/>
                    </a:lnTo>
                    <a:lnTo>
                      <a:pt x="346" y="13672"/>
                    </a:lnTo>
                    <a:lnTo>
                      <a:pt x="648" y="14591"/>
                    </a:lnTo>
                    <a:lnTo>
                      <a:pt x="994" y="15396"/>
                    </a:lnTo>
                    <a:lnTo>
                      <a:pt x="1426" y="16200"/>
                    </a:lnTo>
                    <a:lnTo>
                      <a:pt x="1944" y="17004"/>
                    </a:lnTo>
                    <a:lnTo>
                      <a:pt x="2506" y="17694"/>
                    </a:lnTo>
                    <a:lnTo>
                      <a:pt x="3154" y="18383"/>
                    </a:lnTo>
                    <a:lnTo>
                      <a:pt x="3845" y="19072"/>
                    </a:lnTo>
                    <a:lnTo>
                      <a:pt x="5400" y="20221"/>
                    </a:lnTo>
                    <a:lnTo>
                      <a:pt x="6221" y="20566"/>
                    </a:lnTo>
                    <a:lnTo>
                      <a:pt x="7085" y="21026"/>
                    </a:lnTo>
                    <a:lnTo>
                      <a:pt x="7992" y="21255"/>
                    </a:lnTo>
                    <a:lnTo>
                      <a:pt x="8942" y="21485"/>
                    </a:lnTo>
                    <a:lnTo>
                      <a:pt x="9850" y="21600"/>
                    </a:lnTo>
                    <a:lnTo>
                      <a:pt x="11750" y="21600"/>
                    </a:lnTo>
                    <a:lnTo>
                      <a:pt x="12658" y="21485"/>
                    </a:lnTo>
                    <a:lnTo>
                      <a:pt x="13608" y="21255"/>
                    </a:lnTo>
                    <a:lnTo>
                      <a:pt x="14515" y="21026"/>
                    </a:lnTo>
                    <a:lnTo>
                      <a:pt x="15379" y="20566"/>
                    </a:lnTo>
                    <a:lnTo>
                      <a:pt x="16200" y="20221"/>
                    </a:lnTo>
                    <a:lnTo>
                      <a:pt x="17755" y="19072"/>
                    </a:lnTo>
                    <a:lnTo>
                      <a:pt x="18446" y="18383"/>
                    </a:lnTo>
                    <a:lnTo>
                      <a:pt x="19094" y="17694"/>
                    </a:lnTo>
                    <a:lnTo>
                      <a:pt x="19656" y="17004"/>
                    </a:lnTo>
                    <a:lnTo>
                      <a:pt x="20174" y="16200"/>
                    </a:lnTo>
                    <a:lnTo>
                      <a:pt x="20606" y="15396"/>
                    </a:lnTo>
                    <a:lnTo>
                      <a:pt x="20952" y="14591"/>
                    </a:lnTo>
                    <a:lnTo>
                      <a:pt x="21254" y="13672"/>
                    </a:lnTo>
                    <a:lnTo>
                      <a:pt x="21427" y="12638"/>
                    </a:lnTo>
                    <a:lnTo>
                      <a:pt x="21557" y="11834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923" name="Freeform 64"/>
              <p:cNvSpPr/>
              <p:nvPr/>
            </p:nvSpPr>
            <p:spPr>
              <a:xfrm>
                <a:off x="1460500" y="244474"/>
                <a:ext cx="795338" cy="2984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3" y="11834"/>
                    </a:lnTo>
                    <a:lnTo>
                      <a:pt x="172" y="12638"/>
                    </a:lnTo>
                    <a:lnTo>
                      <a:pt x="345" y="13672"/>
                    </a:lnTo>
                    <a:lnTo>
                      <a:pt x="647" y="14591"/>
                    </a:lnTo>
                    <a:lnTo>
                      <a:pt x="1423" y="16200"/>
                    </a:lnTo>
                    <a:lnTo>
                      <a:pt x="1940" y="17004"/>
                    </a:lnTo>
                    <a:lnTo>
                      <a:pt x="2544" y="17809"/>
                    </a:lnTo>
                    <a:lnTo>
                      <a:pt x="3147" y="18498"/>
                    </a:lnTo>
                    <a:lnTo>
                      <a:pt x="4613" y="19647"/>
                    </a:lnTo>
                    <a:lnTo>
                      <a:pt x="5389" y="20221"/>
                    </a:lnTo>
                    <a:lnTo>
                      <a:pt x="6208" y="20566"/>
                    </a:lnTo>
                    <a:lnTo>
                      <a:pt x="7114" y="21026"/>
                    </a:lnTo>
                    <a:lnTo>
                      <a:pt x="8925" y="21485"/>
                    </a:lnTo>
                    <a:lnTo>
                      <a:pt x="9873" y="21600"/>
                    </a:lnTo>
                    <a:lnTo>
                      <a:pt x="11727" y="21600"/>
                    </a:lnTo>
                    <a:lnTo>
                      <a:pt x="12675" y="21485"/>
                    </a:lnTo>
                    <a:lnTo>
                      <a:pt x="14486" y="21026"/>
                    </a:lnTo>
                    <a:lnTo>
                      <a:pt x="15349" y="20566"/>
                    </a:lnTo>
                    <a:lnTo>
                      <a:pt x="16168" y="20221"/>
                    </a:lnTo>
                    <a:lnTo>
                      <a:pt x="16987" y="19647"/>
                    </a:lnTo>
                    <a:lnTo>
                      <a:pt x="17720" y="19072"/>
                    </a:lnTo>
                    <a:lnTo>
                      <a:pt x="18410" y="18383"/>
                    </a:lnTo>
                    <a:lnTo>
                      <a:pt x="19056" y="17694"/>
                    </a:lnTo>
                    <a:lnTo>
                      <a:pt x="19617" y="17004"/>
                    </a:lnTo>
                    <a:lnTo>
                      <a:pt x="20134" y="16200"/>
                    </a:lnTo>
                    <a:lnTo>
                      <a:pt x="20565" y="15396"/>
                    </a:lnTo>
                    <a:lnTo>
                      <a:pt x="20910" y="14477"/>
                    </a:lnTo>
                    <a:lnTo>
                      <a:pt x="21212" y="13557"/>
                    </a:lnTo>
                    <a:lnTo>
                      <a:pt x="21428" y="12638"/>
                    </a:lnTo>
                    <a:lnTo>
                      <a:pt x="21557" y="11719"/>
                    </a:lnTo>
                    <a:lnTo>
                      <a:pt x="21600" y="10800"/>
                    </a:lnTo>
                    <a:lnTo>
                      <a:pt x="21557" y="9881"/>
                    </a:lnTo>
                    <a:lnTo>
                      <a:pt x="21428" y="8962"/>
                    </a:lnTo>
                    <a:lnTo>
                      <a:pt x="21212" y="8043"/>
                    </a:lnTo>
                    <a:lnTo>
                      <a:pt x="20910" y="7123"/>
                    </a:lnTo>
                    <a:lnTo>
                      <a:pt x="20565" y="6204"/>
                    </a:lnTo>
                    <a:lnTo>
                      <a:pt x="20134" y="5400"/>
                    </a:lnTo>
                    <a:lnTo>
                      <a:pt x="19617" y="4596"/>
                    </a:lnTo>
                    <a:lnTo>
                      <a:pt x="19056" y="3906"/>
                    </a:lnTo>
                    <a:lnTo>
                      <a:pt x="18410" y="3217"/>
                    </a:lnTo>
                    <a:lnTo>
                      <a:pt x="17720" y="2528"/>
                    </a:lnTo>
                    <a:lnTo>
                      <a:pt x="16987" y="1953"/>
                    </a:lnTo>
                    <a:lnTo>
                      <a:pt x="15349" y="1034"/>
                    </a:lnTo>
                    <a:lnTo>
                      <a:pt x="14486" y="689"/>
                    </a:lnTo>
                    <a:lnTo>
                      <a:pt x="13581" y="345"/>
                    </a:lnTo>
                    <a:lnTo>
                      <a:pt x="12675" y="230"/>
                    </a:lnTo>
                    <a:lnTo>
                      <a:pt x="10778" y="0"/>
                    </a:lnTo>
                    <a:lnTo>
                      <a:pt x="9873" y="115"/>
                    </a:lnTo>
                    <a:lnTo>
                      <a:pt x="7976" y="345"/>
                    </a:lnTo>
                    <a:lnTo>
                      <a:pt x="7114" y="689"/>
                    </a:lnTo>
                    <a:lnTo>
                      <a:pt x="6208" y="1034"/>
                    </a:lnTo>
                    <a:lnTo>
                      <a:pt x="5389" y="1494"/>
                    </a:lnTo>
                    <a:lnTo>
                      <a:pt x="4613" y="1953"/>
                    </a:lnTo>
                    <a:lnTo>
                      <a:pt x="3837" y="2528"/>
                    </a:lnTo>
                    <a:lnTo>
                      <a:pt x="3147" y="3217"/>
                    </a:lnTo>
                    <a:lnTo>
                      <a:pt x="1940" y="4596"/>
                    </a:lnTo>
                    <a:lnTo>
                      <a:pt x="1423" y="5400"/>
                    </a:lnTo>
                    <a:lnTo>
                      <a:pt x="1035" y="6319"/>
                    </a:lnTo>
                    <a:lnTo>
                      <a:pt x="647" y="7123"/>
                    </a:lnTo>
                    <a:lnTo>
                      <a:pt x="345" y="8043"/>
                    </a:lnTo>
                    <a:lnTo>
                      <a:pt x="172" y="8962"/>
                    </a:lnTo>
                    <a:lnTo>
                      <a:pt x="43" y="9881"/>
                    </a:lnTo>
                    <a:lnTo>
                      <a:pt x="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924" name="Freeform 65"/>
              <p:cNvSpPr/>
              <p:nvPr/>
            </p:nvSpPr>
            <p:spPr>
              <a:xfrm>
                <a:off x="714375" y="25399"/>
                <a:ext cx="795338" cy="2984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lnTo>
                      <a:pt x="21557" y="9881"/>
                    </a:lnTo>
                    <a:lnTo>
                      <a:pt x="21428" y="8962"/>
                    </a:lnTo>
                    <a:lnTo>
                      <a:pt x="21255" y="8043"/>
                    </a:lnTo>
                    <a:lnTo>
                      <a:pt x="20953" y="7123"/>
                    </a:lnTo>
                    <a:lnTo>
                      <a:pt x="20608" y="6204"/>
                    </a:lnTo>
                    <a:lnTo>
                      <a:pt x="19660" y="4596"/>
                    </a:lnTo>
                    <a:lnTo>
                      <a:pt x="19099" y="3906"/>
                    </a:lnTo>
                    <a:lnTo>
                      <a:pt x="18453" y="3217"/>
                    </a:lnTo>
                    <a:lnTo>
                      <a:pt x="17763" y="2528"/>
                    </a:lnTo>
                    <a:lnTo>
                      <a:pt x="16987" y="1953"/>
                    </a:lnTo>
                    <a:lnTo>
                      <a:pt x="16211" y="1494"/>
                    </a:lnTo>
                    <a:lnTo>
                      <a:pt x="15349" y="1034"/>
                    </a:lnTo>
                    <a:lnTo>
                      <a:pt x="14486" y="689"/>
                    </a:lnTo>
                    <a:lnTo>
                      <a:pt x="13624" y="460"/>
                    </a:lnTo>
                    <a:lnTo>
                      <a:pt x="12675" y="230"/>
                    </a:lnTo>
                    <a:lnTo>
                      <a:pt x="11770" y="115"/>
                    </a:lnTo>
                    <a:lnTo>
                      <a:pt x="10822" y="0"/>
                    </a:lnTo>
                    <a:lnTo>
                      <a:pt x="8925" y="230"/>
                    </a:lnTo>
                    <a:lnTo>
                      <a:pt x="7114" y="689"/>
                    </a:lnTo>
                    <a:lnTo>
                      <a:pt x="6251" y="1034"/>
                    </a:lnTo>
                    <a:lnTo>
                      <a:pt x="5389" y="1494"/>
                    </a:lnTo>
                    <a:lnTo>
                      <a:pt x="4613" y="1953"/>
                    </a:lnTo>
                    <a:lnTo>
                      <a:pt x="3880" y="2528"/>
                    </a:lnTo>
                    <a:lnTo>
                      <a:pt x="3190" y="3217"/>
                    </a:lnTo>
                    <a:lnTo>
                      <a:pt x="2544" y="3906"/>
                    </a:lnTo>
                    <a:lnTo>
                      <a:pt x="1940" y="4596"/>
                    </a:lnTo>
                    <a:lnTo>
                      <a:pt x="1466" y="5400"/>
                    </a:lnTo>
                    <a:lnTo>
                      <a:pt x="1035" y="6204"/>
                    </a:lnTo>
                    <a:lnTo>
                      <a:pt x="647" y="7123"/>
                    </a:lnTo>
                    <a:lnTo>
                      <a:pt x="388" y="8043"/>
                    </a:lnTo>
                    <a:lnTo>
                      <a:pt x="172" y="8962"/>
                    </a:lnTo>
                    <a:lnTo>
                      <a:pt x="43" y="9881"/>
                    </a:lnTo>
                    <a:lnTo>
                      <a:pt x="0" y="10800"/>
                    </a:lnTo>
                    <a:lnTo>
                      <a:pt x="43" y="11719"/>
                    </a:lnTo>
                    <a:lnTo>
                      <a:pt x="172" y="12753"/>
                    </a:lnTo>
                    <a:lnTo>
                      <a:pt x="388" y="13557"/>
                    </a:lnTo>
                    <a:lnTo>
                      <a:pt x="647" y="14477"/>
                    </a:lnTo>
                    <a:lnTo>
                      <a:pt x="1035" y="15396"/>
                    </a:lnTo>
                    <a:lnTo>
                      <a:pt x="1466" y="16200"/>
                    </a:lnTo>
                    <a:lnTo>
                      <a:pt x="1940" y="17004"/>
                    </a:lnTo>
                    <a:lnTo>
                      <a:pt x="2544" y="17809"/>
                    </a:lnTo>
                    <a:lnTo>
                      <a:pt x="3190" y="18498"/>
                    </a:lnTo>
                    <a:lnTo>
                      <a:pt x="3880" y="19072"/>
                    </a:lnTo>
                    <a:lnTo>
                      <a:pt x="4613" y="19647"/>
                    </a:lnTo>
                    <a:lnTo>
                      <a:pt x="5389" y="20106"/>
                    </a:lnTo>
                    <a:lnTo>
                      <a:pt x="6251" y="20566"/>
                    </a:lnTo>
                    <a:lnTo>
                      <a:pt x="7114" y="20911"/>
                    </a:lnTo>
                    <a:lnTo>
                      <a:pt x="8019" y="21255"/>
                    </a:lnTo>
                    <a:lnTo>
                      <a:pt x="8925" y="21485"/>
                    </a:lnTo>
                    <a:lnTo>
                      <a:pt x="9873" y="21600"/>
                    </a:lnTo>
                    <a:lnTo>
                      <a:pt x="11770" y="21600"/>
                    </a:lnTo>
                    <a:lnTo>
                      <a:pt x="12675" y="21485"/>
                    </a:lnTo>
                    <a:lnTo>
                      <a:pt x="13624" y="21255"/>
                    </a:lnTo>
                    <a:lnTo>
                      <a:pt x="15349" y="20566"/>
                    </a:lnTo>
                    <a:lnTo>
                      <a:pt x="16211" y="20106"/>
                    </a:lnTo>
                    <a:lnTo>
                      <a:pt x="16987" y="19647"/>
                    </a:lnTo>
                    <a:lnTo>
                      <a:pt x="17763" y="19072"/>
                    </a:lnTo>
                    <a:lnTo>
                      <a:pt x="18453" y="18498"/>
                    </a:lnTo>
                    <a:lnTo>
                      <a:pt x="19099" y="17809"/>
                    </a:lnTo>
                    <a:lnTo>
                      <a:pt x="19660" y="17004"/>
                    </a:lnTo>
                    <a:lnTo>
                      <a:pt x="20608" y="15396"/>
                    </a:lnTo>
                    <a:lnTo>
                      <a:pt x="20953" y="14477"/>
                    </a:lnTo>
                    <a:lnTo>
                      <a:pt x="21255" y="13557"/>
                    </a:lnTo>
                    <a:lnTo>
                      <a:pt x="21428" y="12753"/>
                    </a:lnTo>
                    <a:lnTo>
                      <a:pt x="21557" y="11719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925" name="Rectangle 66"/>
              <p:cNvSpPr txBox="1"/>
              <p:nvPr/>
            </p:nvSpPr>
            <p:spPr>
              <a:xfrm>
                <a:off x="844550" y="0"/>
                <a:ext cx="5968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>
                    <a:solidFill>
                      <a:srgbClr val="434FD6"/>
                    </a:solidFill>
                  </a:defRPr>
                </a:lvl1pPr>
              </a:lstStyle>
              <a:p>
                <a:r>
                  <a:t>name</a:t>
                </a:r>
              </a:p>
            </p:txBody>
          </p:sp>
          <p:sp>
            <p:nvSpPr>
              <p:cNvPr id="1048926" name="Rectangle 67"/>
              <p:cNvSpPr txBox="1"/>
              <p:nvPr/>
            </p:nvSpPr>
            <p:spPr>
              <a:xfrm>
                <a:off x="612775" y="742949"/>
                <a:ext cx="1249362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4450" tIns="44450" rIns="44450" bIns="44450" numCol="1" anchor="t">
                <a:spAutoFit/>
              </a:bodyPr>
              <a:lstStyle>
                <a:lvl1pPr>
                  <a:defRPr sz="1600" b="1">
                    <a:solidFill>
                      <a:srgbClr val="434FD6"/>
                    </a:solidFill>
                  </a:defRPr>
                </a:lvl1pPr>
              </a:lstStyle>
              <a:p>
                <a:r>
                  <a:t>Employees</a:t>
                </a:r>
              </a:p>
            </p:txBody>
          </p:sp>
          <p:sp>
            <p:nvSpPr>
              <p:cNvPr id="1048927" name="Rectangle 68"/>
              <p:cNvSpPr txBox="1"/>
              <p:nvPr/>
            </p:nvSpPr>
            <p:spPr>
              <a:xfrm>
                <a:off x="247650" y="195262"/>
                <a:ext cx="4063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 u="sng">
                    <a:solidFill>
                      <a:srgbClr val="434FD6"/>
                    </a:solidFill>
                  </a:defRPr>
                </a:lvl1pPr>
              </a:lstStyle>
              <a:p>
                <a:r>
                  <a:t>ssn</a:t>
                </a:r>
              </a:p>
            </p:txBody>
          </p:sp>
          <p:sp>
            <p:nvSpPr>
              <p:cNvPr id="1048928" name="Rectangle 69"/>
              <p:cNvSpPr txBox="1"/>
              <p:nvPr/>
            </p:nvSpPr>
            <p:spPr>
              <a:xfrm>
                <a:off x="1747838" y="203199"/>
                <a:ext cx="3428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>
                    <a:solidFill>
                      <a:srgbClr val="434FD6"/>
                    </a:solidFill>
                  </a:defRPr>
                </a:lvl1pPr>
              </a:lstStyle>
              <a:p>
                <a:r>
                  <a:t>lot</a:t>
                </a:r>
              </a:p>
            </p:txBody>
          </p:sp>
          <p:sp>
            <p:nvSpPr>
              <p:cNvPr id="1048929" name="Freeform 70"/>
              <p:cNvSpPr/>
              <p:nvPr/>
            </p:nvSpPr>
            <p:spPr>
              <a:xfrm>
                <a:off x="560387" y="731837"/>
                <a:ext cx="1190626" cy="2682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930" name="Line 71"/>
              <p:cNvSpPr/>
              <p:nvPr/>
            </p:nvSpPr>
            <p:spPr>
              <a:xfrm>
                <a:off x="400050" y="549274"/>
                <a:ext cx="536576" cy="169863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931" name="Line 72"/>
              <p:cNvSpPr/>
              <p:nvPr/>
            </p:nvSpPr>
            <p:spPr>
              <a:xfrm>
                <a:off x="1131887" y="334962"/>
                <a:ext cx="49213" cy="384175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8932" name="Line 73"/>
              <p:cNvSpPr/>
              <p:nvPr/>
            </p:nvSpPr>
            <p:spPr>
              <a:xfrm flipV="1">
                <a:off x="1330325" y="490538"/>
                <a:ext cx="292101" cy="241300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</p:grpSp>
        <p:sp>
          <p:nvSpPr>
            <p:cNvPr id="1048933" name="Line 75"/>
            <p:cNvSpPr/>
            <p:nvPr/>
          </p:nvSpPr>
          <p:spPr>
            <a:xfrm flipH="1" flipV="1">
              <a:off x="2695575" y="1639888"/>
              <a:ext cx="1193801" cy="6604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34" name="Line 76"/>
            <p:cNvSpPr/>
            <p:nvPr/>
          </p:nvSpPr>
          <p:spPr>
            <a:xfrm flipH="1">
              <a:off x="4829175" y="903287"/>
              <a:ext cx="711201" cy="4318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35" name="Line 77"/>
            <p:cNvSpPr/>
            <p:nvPr/>
          </p:nvSpPr>
          <p:spPr>
            <a:xfrm flipV="1">
              <a:off x="4371975" y="1944687"/>
              <a:ext cx="457201" cy="381001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36" name="Line 78"/>
            <p:cNvSpPr/>
            <p:nvPr/>
          </p:nvSpPr>
          <p:spPr>
            <a:xfrm>
              <a:off x="1254125" y="1036637"/>
              <a:ext cx="825501" cy="2921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37" name="Rectangle 81"/>
            <p:cNvSpPr txBox="1"/>
            <p:nvPr/>
          </p:nvSpPr>
          <p:spPr>
            <a:xfrm>
              <a:off x="1522413" y="2097087"/>
              <a:ext cx="1955799" cy="495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>
                  <a:solidFill>
                    <a:srgbClr val="FF0000"/>
                  </a:solidFill>
                </a:defRPr>
              </a:lvl1pPr>
            </a:lstStyle>
            <a:p>
              <a:r>
                <a:t>Better design</a:t>
              </a:r>
            </a:p>
          </p:txBody>
        </p:sp>
      </p:grpSp>
      <p:sp>
        <p:nvSpPr>
          <p:cNvPr id="1048938" name="Line 82"/>
          <p:cNvSpPr/>
          <p:nvPr/>
        </p:nvSpPr>
        <p:spPr>
          <a:xfrm flipV="1">
            <a:off x="6172200" y="2136775"/>
            <a:ext cx="0" cy="454025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p/>
        </p:txBody>
      </p:sp>
      <p:sp>
        <p:nvSpPr>
          <p:cNvPr id="1048939" name="Text Box 84"/>
          <p:cNvSpPr txBox="1"/>
          <p:nvPr/>
        </p:nvSpPr>
        <p:spPr>
          <a:xfrm>
            <a:off x="274320" y="4953000"/>
            <a:ext cx="2727961" cy="11201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buSzPct val="100000"/>
              <a:buChar char="•"/>
              <a:defRPr sz="20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 Think through all the constraints in the 2nd diagram!</a:t>
            </a:r>
            <a:endParaRPr sz="1200" b="1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15" name="Group 38"/>
          <p:cNvGrpSpPr/>
          <p:nvPr/>
        </p:nvGrpSpPr>
        <p:grpSpPr>
          <a:xfrm>
            <a:off x="4954587" y="2630488"/>
            <a:ext cx="2225677" cy="862012"/>
            <a:chOff x="0" y="0"/>
            <a:chExt cx="2225675" cy="862011"/>
          </a:xfrm>
        </p:grpSpPr>
        <p:sp>
          <p:nvSpPr>
            <p:cNvPr id="1048940" name="Freeform 30"/>
            <p:cNvSpPr/>
            <p:nvPr/>
          </p:nvSpPr>
          <p:spPr>
            <a:xfrm>
              <a:off x="0" y="509587"/>
              <a:ext cx="1065213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536" y="9865"/>
                  </a:lnTo>
                  <a:lnTo>
                    <a:pt x="21439" y="8827"/>
                  </a:lnTo>
                  <a:lnTo>
                    <a:pt x="21214" y="7996"/>
                  </a:lnTo>
                  <a:lnTo>
                    <a:pt x="20956" y="7062"/>
                  </a:lnTo>
                  <a:lnTo>
                    <a:pt x="20602" y="6127"/>
                  </a:lnTo>
                  <a:lnTo>
                    <a:pt x="19636" y="4569"/>
                  </a:lnTo>
                  <a:lnTo>
                    <a:pt x="19089" y="3842"/>
                  </a:lnTo>
                  <a:lnTo>
                    <a:pt x="18445" y="3012"/>
                  </a:lnTo>
                  <a:lnTo>
                    <a:pt x="17737" y="2492"/>
                  </a:lnTo>
                  <a:lnTo>
                    <a:pt x="16965" y="1973"/>
                  </a:lnTo>
                  <a:lnTo>
                    <a:pt x="16192" y="1350"/>
                  </a:lnTo>
                  <a:lnTo>
                    <a:pt x="15355" y="935"/>
                  </a:lnTo>
                  <a:lnTo>
                    <a:pt x="13617" y="312"/>
                  </a:lnTo>
                  <a:lnTo>
                    <a:pt x="12683" y="104"/>
                  </a:lnTo>
                  <a:lnTo>
                    <a:pt x="11750" y="0"/>
                  </a:lnTo>
                  <a:lnTo>
                    <a:pt x="9818" y="0"/>
                  </a:lnTo>
                  <a:lnTo>
                    <a:pt x="8917" y="104"/>
                  </a:lnTo>
                  <a:lnTo>
                    <a:pt x="8015" y="312"/>
                  </a:lnTo>
                  <a:lnTo>
                    <a:pt x="7082" y="623"/>
                  </a:lnTo>
                  <a:lnTo>
                    <a:pt x="6213" y="935"/>
                  </a:lnTo>
                  <a:lnTo>
                    <a:pt x="5376" y="1350"/>
                  </a:lnTo>
                  <a:lnTo>
                    <a:pt x="4603" y="1973"/>
                  </a:lnTo>
                  <a:lnTo>
                    <a:pt x="3831" y="2492"/>
                  </a:lnTo>
                  <a:lnTo>
                    <a:pt x="3155" y="3012"/>
                  </a:lnTo>
                  <a:lnTo>
                    <a:pt x="2511" y="3842"/>
                  </a:lnTo>
                  <a:lnTo>
                    <a:pt x="1931" y="4569"/>
                  </a:lnTo>
                  <a:lnTo>
                    <a:pt x="966" y="6127"/>
                  </a:lnTo>
                  <a:lnTo>
                    <a:pt x="612" y="7062"/>
                  </a:lnTo>
                  <a:lnTo>
                    <a:pt x="354" y="7996"/>
                  </a:lnTo>
                  <a:lnTo>
                    <a:pt x="129" y="8827"/>
                  </a:lnTo>
                  <a:lnTo>
                    <a:pt x="32" y="9865"/>
                  </a:lnTo>
                  <a:lnTo>
                    <a:pt x="0" y="10800"/>
                  </a:lnTo>
                  <a:lnTo>
                    <a:pt x="32" y="11631"/>
                  </a:lnTo>
                  <a:lnTo>
                    <a:pt x="129" y="12669"/>
                  </a:lnTo>
                  <a:lnTo>
                    <a:pt x="354" y="13500"/>
                  </a:lnTo>
                  <a:lnTo>
                    <a:pt x="612" y="14538"/>
                  </a:lnTo>
                  <a:lnTo>
                    <a:pt x="966" y="15369"/>
                  </a:lnTo>
                  <a:lnTo>
                    <a:pt x="1416" y="16304"/>
                  </a:lnTo>
                  <a:lnTo>
                    <a:pt x="1931" y="16927"/>
                  </a:lnTo>
                  <a:lnTo>
                    <a:pt x="2511" y="17654"/>
                  </a:lnTo>
                  <a:lnTo>
                    <a:pt x="3155" y="18485"/>
                  </a:lnTo>
                  <a:lnTo>
                    <a:pt x="3831" y="19004"/>
                  </a:lnTo>
                  <a:lnTo>
                    <a:pt x="4603" y="19627"/>
                  </a:lnTo>
                  <a:lnTo>
                    <a:pt x="5376" y="20146"/>
                  </a:lnTo>
                  <a:lnTo>
                    <a:pt x="6213" y="20562"/>
                  </a:lnTo>
                  <a:lnTo>
                    <a:pt x="7082" y="20873"/>
                  </a:lnTo>
                  <a:lnTo>
                    <a:pt x="8015" y="21185"/>
                  </a:lnTo>
                  <a:lnTo>
                    <a:pt x="9818" y="21600"/>
                  </a:lnTo>
                  <a:lnTo>
                    <a:pt x="11750" y="21600"/>
                  </a:lnTo>
                  <a:lnTo>
                    <a:pt x="13617" y="21185"/>
                  </a:lnTo>
                  <a:lnTo>
                    <a:pt x="15355" y="20562"/>
                  </a:lnTo>
                  <a:lnTo>
                    <a:pt x="16192" y="20146"/>
                  </a:lnTo>
                  <a:lnTo>
                    <a:pt x="16965" y="19627"/>
                  </a:lnTo>
                  <a:lnTo>
                    <a:pt x="17737" y="19004"/>
                  </a:lnTo>
                  <a:lnTo>
                    <a:pt x="18445" y="18485"/>
                  </a:lnTo>
                  <a:lnTo>
                    <a:pt x="19089" y="17654"/>
                  </a:lnTo>
                  <a:lnTo>
                    <a:pt x="19636" y="16927"/>
                  </a:lnTo>
                  <a:lnTo>
                    <a:pt x="20151" y="16304"/>
                  </a:lnTo>
                  <a:lnTo>
                    <a:pt x="20602" y="15369"/>
                  </a:lnTo>
                  <a:lnTo>
                    <a:pt x="20956" y="14538"/>
                  </a:lnTo>
                  <a:lnTo>
                    <a:pt x="21214" y="13500"/>
                  </a:lnTo>
                  <a:lnTo>
                    <a:pt x="21439" y="12669"/>
                  </a:lnTo>
                  <a:lnTo>
                    <a:pt x="21536" y="11631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41" name="Freeform 31"/>
            <p:cNvSpPr/>
            <p:nvPr/>
          </p:nvSpPr>
          <p:spPr>
            <a:xfrm>
              <a:off x="1360487" y="536575"/>
              <a:ext cx="865188" cy="312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55"/>
                  </a:moveTo>
                  <a:lnTo>
                    <a:pt x="40" y="11732"/>
                  </a:lnTo>
                  <a:lnTo>
                    <a:pt x="159" y="12719"/>
                  </a:lnTo>
                  <a:lnTo>
                    <a:pt x="357" y="13596"/>
                  </a:lnTo>
                  <a:lnTo>
                    <a:pt x="634" y="14473"/>
                  </a:lnTo>
                  <a:lnTo>
                    <a:pt x="991" y="15460"/>
                  </a:lnTo>
                  <a:lnTo>
                    <a:pt x="1466" y="16227"/>
                  </a:lnTo>
                  <a:lnTo>
                    <a:pt x="2497" y="17762"/>
                  </a:lnTo>
                  <a:lnTo>
                    <a:pt x="3844" y="19078"/>
                  </a:lnTo>
                  <a:lnTo>
                    <a:pt x="4597" y="19626"/>
                  </a:lnTo>
                  <a:lnTo>
                    <a:pt x="5390" y="20175"/>
                  </a:lnTo>
                  <a:lnTo>
                    <a:pt x="6222" y="20613"/>
                  </a:lnTo>
                  <a:lnTo>
                    <a:pt x="7094" y="20942"/>
                  </a:lnTo>
                  <a:lnTo>
                    <a:pt x="8006" y="21271"/>
                  </a:lnTo>
                  <a:lnTo>
                    <a:pt x="8917" y="21490"/>
                  </a:lnTo>
                  <a:lnTo>
                    <a:pt x="9829" y="21600"/>
                  </a:lnTo>
                  <a:lnTo>
                    <a:pt x="11731" y="21600"/>
                  </a:lnTo>
                  <a:lnTo>
                    <a:pt x="12683" y="21490"/>
                  </a:lnTo>
                  <a:lnTo>
                    <a:pt x="13594" y="21271"/>
                  </a:lnTo>
                  <a:lnTo>
                    <a:pt x="15338" y="20613"/>
                  </a:lnTo>
                  <a:lnTo>
                    <a:pt x="16210" y="20175"/>
                  </a:lnTo>
                  <a:lnTo>
                    <a:pt x="17716" y="19078"/>
                  </a:lnTo>
                  <a:lnTo>
                    <a:pt x="18429" y="18420"/>
                  </a:lnTo>
                  <a:lnTo>
                    <a:pt x="19063" y="17762"/>
                  </a:lnTo>
                  <a:lnTo>
                    <a:pt x="19618" y="16995"/>
                  </a:lnTo>
                  <a:lnTo>
                    <a:pt x="20134" y="16227"/>
                  </a:lnTo>
                  <a:lnTo>
                    <a:pt x="20570" y="15350"/>
                  </a:lnTo>
                  <a:lnTo>
                    <a:pt x="20926" y="14473"/>
                  </a:lnTo>
                  <a:lnTo>
                    <a:pt x="21204" y="13596"/>
                  </a:lnTo>
                  <a:lnTo>
                    <a:pt x="21402" y="12719"/>
                  </a:lnTo>
                  <a:lnTo>
                    <a:pt x="21560" y="11732"/>
                  </a:lnTo>
                  <a:lnTo>
                    <a:pt x="21600" y="10855"/>
                  </a:lnTo>
                  <a:lnTo>
                    <a:pt x="21560" y="9868"/>
                  </a:lnTo>
                  <a:lnTo>
                    <a:pt x="21402" y="8991"/>
                  </a:lnTo>
                  <a:lnTo>
                    <a:pt x="21204" y="8004"/>
                  </a:lnTo>
                  <a:lnTo>
                    <a:pt x="20926" y="7127"/>
                  </a:lnTo>
                  <a:lnTo>
                    <a:pt x="20570" y="6250"/>
                  </a:lnTo>
                  <a:lnTo>
                    <a:pt x="20134" y="5373"/>
                  </a:lnTo>
                  <a:lnTo>
                    <a:pt x="19618" y="4605"/>
                  </a:lnTo>
                  <a:lnTo>
                    <a:pt x="19063" y="3838"/>
                  </a:lnTo>
                  <a:lnTo>
                    <a:pt x="18429" y="3180"/>
                  </a:lnTo>
                  <a:lnTo>
                    <a:pt x="17716" y="2522"/>
                  </a:lnTo>
                  <a:lnTo>
                    <a:pt x="16963" y="1974"/>
                  </a:lnTo>
                  <a:lnTo>
                    <a:pt x="16170" y="1425"/>
                  </a:lnTo>
                  <a:lnTo>
                    <a:pt x="15338" y="987"/>
                  </a:lnTo>
                  <a:lnTo>
                    <a:pt x="14466" y="658"/>
                  </a:lnTo>
                  <a:lnTo>
                    <a:pt x="13594" y="439"/>
                  </a:lnTo>
                  <a:lnTo>
                    <a:pt x="12683" y="219"/>
                  </a:lnTo>
                  <a:lnTo>
                    <a:pt x="10780" y="0"/>
                  </a:lnTo>
                  <a:lnTo>
                    <a:pt x="9829" y="110"/>
                  </a:lnTo>
                  <a:lnTo>
                    <a:pt x="8917" y="219"/>
                  </a:lnTo>
                  <a:lnTo>
                    <a:pt x="7094" y="658"/>
                  </a:lnTo>
                  <a:lnTo>
                    <a:pt x="6222" y="1096"/>
                  </a:lnTo>
                  <a:lnTo>
                    <a:pt x="5390" y="1425"/>
                  </a:lnTo>
                  <a:lnTo>
                    <a:pt x="4597" y="1974"/>
                  </a:lnTo>
                  <a:lnTo>
                    <a:pt x="3844" y="2522"/>
                  </a:lnTo>
                  <a:lnTo>
                    <a:pt x="3171" y="3180"/>
                  </a:lnTo>
                  <a:lnTo>
                    <a:pt x="2497" y="3947"/>
                  </a:lnTo>
                  <a:lnTo>
                    <a:pt x="1466" y="5373"/>
                  </a:lnTo>
                  <a:lnTo>
                    <a:pt x="991" y="6250"/>
                  </a:lnTo>
                  <a:lnTo>
                    <a:pt x="634" y="7127"/>
                  </a:lnTo>
                  <a:lnTo>
                    <a:pt x="357" y="8114"/>
                  </a:lnTo>
                  <a:lnTo>
                    <a:pt x="159" y="8991"/>
                  </a:lnTo>
                  <a:lnTo>
                    <a:pt x="40" y="9978"/>
                  </a:lnTo>
                  <a:lnTo>
                    <a:pt x="0" y="108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42" name="Freeform 32"/>
            <p:cNvSpPr/>
            <p:nvPr/>
          </p:nvSpPr>
          <p:spPr>
            <a:xfrm>
              <a:off x="755649" y="31750"/>
              <a:ext cx="1127126" cy="32067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43" name="Rectangle 33"/>
            <p:cNvSpPr txBox="1"/>
            <p:nvPr/>
          </p:nvSpPr>
          <p:spPr>
            <a:xfrm>
              <a:off x="911225" y="0"/>
              <a:ext cx="8254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Policies</a:t>
              </a:r>
            </a:p>
          </p:txBody>
        </p:sp>
        <p:sp>
          <p:nvSpPr>
            <p:cNvPr id="1048944" name="Rectangle 34"/>
            <p:cNvSpPr txBox="1"/>
            <p:nvPr/>
          </p:nvSpPr>
          <p:spPr>
            <a:xfrm>
              <a:off x="53975" y="485775"/>
              <a:ext cx="8127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 u="sng"/>
              </a:lvl1pPr>
            </a:lstStyle>
            <a:p>
              <a:r>
                <a:t>policyid</a:t>
              </a:r>
            </a:p>
          </p:txBody>
        </p:sp>
        <p:sp>
          <p:nvSpPr>
            <p:cNvPr id="1048945" name="Rectangle 35"/>
            <p:cNvSpPr txBox="1"/>
            <p:nvPr/>
          </p:nvSpPr>
          <p:spPr>
            <a:xfrm>
              <a:off x="1622425" y="506412"/>
              <a:ext cx="5079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cost</a:t>
              </a:r>
            </a:p>
          </p:txBody>
        </p:sp>
        <p:sp>
          <p:nvSpPr>
            <p:cNvPr id="1048946" name="Line 36"/>
            <p:cNvSpPr/>
            <p:nvPr/>
          </p:nvSpPr>
          <p:spPr>
            <a:xfrm flipV="1">
              <a:off x="536574" y="349250"/>
              <a:ext cx="474663" cy="17938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47" name="Line 37"/>
            <p:cNvSpPr/>
            <p:nvPr/>
          </p:nvSpPr>
          <p:spPr>
            <a:xfrm flipH="1" flipV="1">
              <a:off x="1409700" y="365125"/>
              <a:ext cx="393700" cy="1651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sp>
        <p:nvSpPr>
          <p:cNvPr id="1048948" name="Freeform 6"/>
          <p:cNvSpPr/>
          <p:nvPr/>
        </p:nvSpPr>
        <p:spPr>
          <a:xfrm>
            <a:off x="6975475" y="1066800"/>
            <a:ext cx="863601" cy="31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55"/>
                </a:moveTo>
                <a:lnTo>
                  <a:pt x="21600" y="9978"/>
                </a:lnTo>
                <a:lnTo>
                  <a:pt x="21441" y="8991"/>
                </a:lnTo>
                <a:lnTo>
                  <a:pt x="21243" y="8004"/>
                </a:lnTo>
                <a:lnTo>
                  <a:pt x="20965" y="7127"/>
                </a:lnTo>
                <a:lnTo>
                  <a:pt x="20607" y="6250"/>
                </a:lnTo>
                <a:lnTo>
                  <a:pt x="20171" y="5482"/>
                </a:lnTo>
                <a:lnTo>
                  <a:pt x="19654" y="4605"/>
                </a:lnTo>
                <a:lnTo>
                  <a:pt x="19099" y="3947"/>
                </a:lnTo>
                <a:lnTo>
                  <a:pt x="18463" y="3289"/>
                </a:lnTo>
                <a:lnTo>
                  <a:pt x="17749" y="2631"/>
                </a:lnTo>
                <a:lnTo>
                  <a:pt x="16994" y="1974"/>
                </a:lnTo>
                <a:lnTo>
                  <a:pt x="16200" y="1535"/>
                </a:lnTo>
                <a:lnTo>
                  <a:pt x="15366" y="1096"/>
                </a:lnTo>
                <a:lnTo>
                  <a:pt x="14493" y="658"/>
                </a:lnTo>
                <a:lnTo>
                  <a:pt x="13619" y="439"/>
                </a:lnTo>
                <a:lnTo>
                  <a:pt x="12706" y="219"/>
                </a:lnTo>
                <a:lnTo>
                  <a:pt x="10800" y="0"/>
                </a:lnTo>
                <a:lnTo>
                  <a:pt x="9847" y="110"/>
                </a:lnTo>
                <a:lnTo>
                  <a:pt x="8934" y="219"/>
                </a:lnTo>
                <a:lnTo>
                  <a:pt x="7107" y="658"/>
                </a:lnTo>
                <a:lnTo>
                  <a:pt x="6234" y="1096"/>
                </a:lnTo>
                <a:lnTo>
                  <a:pt x="5400" y="1535"/>
                </a:lnTo>
                <a:lnTo>
                  <a:pt x="4606" y="1974"/>
                </a:lnTo>
                <a:lnTo>
                  <a:pt x="3851" y="2631"/>
                </a:lnTo>
                <a:lnTo>
                  <a:pt x="3137" y="3289"/>
                </a:lnTo>
                <a:lnTo>
                  <a:pt x="2501" y="3947"/>
                </a:lnTo>
                <a:lnTo>
                  <a:pt x="1946" y="4605"/>
                </a:lnTo>
                <a:lnTo>
                  <a:pt x="1469" y="5482"/>
                </a:lnTo>
                <a:lnTo>
                  <a:pt x="993" y="6250"/>
                </a:lnTo>
                <a:lnTo>
                  <a:pt x="635" y="7127"/>
                </a:lnTo>
                <a:lnTo>
                  <a:pt x="357" y="8004"/>
                </a:lnTo>
                <a:lnTo>
                  <a:pt x="159" y="8991"/>
                </a:lnTo>
                <a:lnTo>
                  <a:pt x="40" y="9978"/>
                </a:lnTo>
                <a:lnTo>
                  <a:pt x="0" y="10855"/>
                </a:lnTo>
                <a:lnTo>
                  <a:pt x="40" y="11842"/>
                </a:lnTo>
                <a:lnTo>
                  <a:pt x="159" y="12719"/>
                </a:lnTo>
                <a:lnTo>
                  <a:pt x="357" y="13596"/>
                </a:lnTo>
                <a:lnTo>
                  <a:pt x="635" y="14583"/>
                </a:lnTo>
                <a:lnTo>
                  <a:pt x="993" y="15460"/>
                </a:lnTo>
                <a:lnTo>
                  <a:pt x="1946" y="16995"/>
                </a:lnTo>
                <a:lnTo>
                  <a:pt x="2501" y="17762"/>
                </a:lnTo>
                <a:lnTo>
                  <a:pt x="3137" y="18530"/>
                </a:lnTo>
                <a:lnTo>
                  <a:pt x="3851" y="19188"/>
                </a:lnTo>
                <a:lnTo>
                  <a:pt x="4606" y="19736"/>
                </a:lnTo>
                <a:lnTo>
                  <a:pt x="5400" y="20175"/>
                </a:lnTo>
                <a:lnTo>
                  <a:pt x="6234" y="20613"/>
                </a:lnTo>
                <a:lnTo>
                  <a:pt x="7107" y="20942"/>
                </a:lnTo>
                <a:lnTo>
                  <a:pt x="8021" y="21271"/>
                </a:lnTo>
                <a:lnTo>
                  <a:pt x="8934" y="21490"/>
                </a:lnTo>
                <a:lnTo>
                  <a:pt x="9847" y="21600"/>
                </a:lnTo>
                <a:lnTo>
                  <a:pt x="11753" y="21600"/>
                </a:lnTo>
                <a:lnTo>
                  <a:pt x="12706" y="21490"/>
                </a:lnTo>
                <a:lnTo>
                  <a:pt x="13619" y="21271"/>
                </a:lnTo>
                <a:lnTo>
                  <a:pt x="15366" y="20613"/>
                </a:lnTo>
                <a:lnTo>
                  <a:pt x="16200" y="20175"/>
                </a:lnTo>
                <a:lnTo>
                  <a:pt x="16994" y="19736"/>
                </a:lnTo>
                <a:lnTo>
                  <a:pt x="17749" y="19188"/>
                </a:lnTo>
                <a:lnTo>
                  <a:pt x="18463" y="18530"/>
                </a:lnTo>
                <a:lnTo>
                  <a:pt x="19099" y="17762"/>
                </a:lnTo>
                <a:lnTo>
                  <a:pt x="19654" y="16995"/>
                </a:lnTo>
                <a:lnTo>
                  <a:pt x="20171" y="16227"/>
                </a:lnTo>
                <a:lnTo>
                  <a:pt x="20607" y="15460"/>
                </a:lnTo>
                <a:lnTo>
                  <a:pt x="20965" y="14583"/>
                </a:lnTo>
                <a:lnTo>
                  <a:pt x="21243" y="13596"/>
                </a:lnTo>
                <a:lnTo>
                  <a:pt x="21441" y="12719"/>
                </a:lnTo>
                <a:lnTo>
                  <a:pt x="21600" y="11842"/>
                </a:lnTo>
                <a:lnTo>
                  <a:pt x="21600" y="10855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949" name="Freeform 7"/>
          <p:cNvSpPr/>
          <p:nvPr/>
        </p:nvSpPr>
        <p:spPr>
          <a:xfrm>
            <a:off x="8034338" y="1076325"/>
            <a:ext cx="863600" cy="312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55"/>
                </a:moveTo>
                <a:lnTo>
                  <a:pt x="40" y="11732"/>
                </a:lnTo>
                <a:lnTo>
                  <a:pt x="159" y="12719"/>
                </a:lnTo>
                <a:lnTo>
                  <a:pt x="357" y="13596"/>
                </a:lnTo>
                <a:lnTo>
                  <a:pt x="635" y="14583"/>
                </a:lnTo>
                <a:lnTo>
                  <a:pt x="1032" y="15350"/>
                </a:lnTo>
                <a:lnTo>
                  <a:pt x="1429" y="16227"/>
                </a:lnTo>
                <a:lnTo>
                  <a:pt x="1946" y="16995"/>
                </a:lnTo>
                <a:lnTo>
                  <a:pt x="2541" y="17762"/>
                </a:lnTo>
                <a:lnTo>
                  <a:pt x="3176" y="18530"/>
                </a:lnTo>
                <a:lnTo>
                  <a:pt x="3851" y="19078"/>
                </a:lnTo>
                <a:lnTo>
                  <a:pt x="4606" y="19626"/>
                </a:lnTo>
                <a:lnTo>
                  <a:pt x="5400" y="20175"/>
                </a:lnTo>
                <a:lnTo>
                  <a:pt x="6234" y="20613"/>
                </a:lnTo>
                <a:lnTo>
                  <a:pt x="7107" y="20942"/>
                </a:lnTo>
                <a:lnTo>
                  <a:pt x="8021" y="21271"/>
                </a:lnTo>
                <a:lnTo>
                  <a:pt x="8934" y="21490"/>
                </a:lnTo>
                <a:lnTo>
                  <a:pt x="9847" y="21600"/>
                </a:lnTo>
                <a:lnTo>
                  <a:pt x="11753" y="21600"/>
                </a:lnTo>
                <a:lnTo>
                  <a:pt x="12666" y="21490"/>
                </a:lnTo>
                <a:lnTo>
                  <a:pt x="13619" y="21271"/>
                </a:lnTo>
                <a:lnTo>
                  <a:pt x="15366" y="20613"/>
                </a:lnTo>
                <a:lnTo>
                  <a:pt x="16200" y="20175"/>
                </a:lnTo>
                <a:lnTo>
                  <a:pt x="17034" y="19626"/>
                </a:lnTo>
                <a:lnTo>
                  <a:pt x="17749" y="19078"/>
                </a:lnTo>
                <a:lnTo>
                  <a:pt x="18424" y="18530"/>
                </a:lnTo>
                <a:lnTo>
                  <a:pt x="19059" y="17762"/>
                </a:lnTo>
                <a:lnTo>
                  <a:pt x="19654" y="16995"/>
                </a:lnTo>
                <a:lnTo>
                  <a:pt x="20171" y="16227"/>
                </a:lnTo>
                <a:lnTo>
                  <a:pt x="20607" y="15350"/>
                </a:lnTo>
                <a:lnTo>
                  <a:pt x="20965" y="14583"/>
                </a:lnTo>
                <a:lnTo>
                  <a:pt x="21243" y="13596"/>
                </a:lnTo>
                <a:lnTo>
                  <a:pt x="21441" y="12719"/>
                </a:lnTo>
                <a:lnTo>
                  <a:pt x="21560" y="11732"/>
                </a:lnTo>
                <a:lnTo>
                  <a:pt x="21600" y="10855"/>
                </a:lnTo>
                <a:lnTo>
                  <a:pt x="21560" y="9868"/>
                </a:lnTo>
                <a:lnTo>
                  <a:pt x="21441" y="8881"/>
                </a:lnTo>
                <a:lnTo>
                  <a:pt x="21243" y="8004"/>
                </a:lnTo>
                <a:lnTo>
                  <a:pt x="20965" y="7127"/>
                </a:lnTo>
                <a:lnTo>
                  <a:pt x="20607" y="6250"/>
                </a:lnTo>
                <a:lnTo>
                  <a:pt x="20171" y="5482"/>
                </a:lnTo>
                <a:lnTo>
                  <a:pt x="19654" y="4605"/>
                </a:lnTo>
                <a:lnTo>
                  <a:pt x="19059" y="3838"/>
                </a:lnTo>
                <a:lnTo>
                  <a:pt x="18424" y="3180"/>
                </a:lnTo>
                <a:lnTo>
                  <a:pt x="17749" y="2631"/>
                </a:lnTo>
                <a:lnTo>
                  <a:pt x="16994" y="1974"/>
                </a:lnTo>
                <a:lnTo>
                  <a:pt x="16200" y="1535"/>
                </a:lnTo>
                <a:lnTo>
                  <a:pt x="15366" y="987"/>
                </a:lnTo>
                <a:lnTo>
                  <a:pt x="14493" y="658"/>
                </a:lnTo>
                <a:lnTo>
                  <a:pt x="13579" y="329"/>
                </a:lnTo>
                <a:lnTo>
                  <a:pt x="11753" y="110"/>
                </a:lnTo>
                <a:lnTo>
                  <a:pt x="10800" y="0"/>
                </a:lnTo>
                <a:lnTo>
                  <a:pt x="9847" y="110"/>
                </a:lnTo>
                <a:lnTo>
                  <a:pt x="8934" y="219"/>
                </a:lnTo>
                <a:lnTo>
                  <a:pt x="7107" y="658"/>
                </a:lnTo>
                <a:lnTo>
                  <a:pt x="6234" y="987"/>
                </a:lnTo>
                <a:lnTo>
                  <a:pt x="5400" y="1535"/>
                </a:lnTo>
                <a:lnTo>
                  <a:pt x="4606" y="1974"/>
                </a:lnTo>
                <a:lnTo>
                  <a:pt x="3851" y="2631"/>
                </a:lnTo>
                <a:lnTo>
                  <a:pt x="3176" y="3180"/>
                </a:lnTo>
                <a:lnTo>
                  <a:pt x="2541" y="3838"/>
                </a:lnTo>
                <a:lnTo>
                  <a:pt x="1946" y="4605"/>
                </a:lnTo>
                <a:lnTo>
                  <a:pt x="1429" y="5482"/>
                </a:lnTo>
                <a:lnTo>
                  <a:pt x="1032" y="6250"/>
                </a:lnTo>
                <a:lnTo>
                  <a:pt x="635" y="7127"/>
                </a:lnTo>
                <a:lnTo>
                  <a:pt x="357" y="8004"/>
                </a:lnTo>
                <a:lnTo>
                  <a:pt x="159" y="8991"/>
                </a:lnTo>
                <a:lnTo>
                  <a:pt x="40" y="9868"/>
                </a:lnTo>
                <a:lnTo>
                  <a:pt x="0" y="10855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950" name="Freeform 8"/>
          <p:cNvSpPr/>
          <p:nvPr/>
        </p:nvSpPr>
        <p:spPr>
          <a:xfrm>
            <a:off x="5638800" y="1446212"/>
            <a:ext cx="10668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50"/>
                </a:moveTo>
                <a:lnTo>
                  <a:pt x="10639" y="0"/>
                </a:lnTo>
                <a:lnTo>
                  <a:pt x="21600" y="11200"/>
                </a:lnTo>
                <a:lnTo>
                  <a:pt x="10639" y="21600"/>
                </a:lnTo>
                <a:lnTo>
                  <a:pt x="0" y="10850"/>
                </a:lnTo>
              </a:path>
            </a:pathLst>
          </a:custGeom>
          <a:ln w="381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951" name="Rectangle 10"/>
          <p:cNvSpPr txBox="1"/>
          <p:nvPr/>
        </p:nvSpPr>
        <p:spPr>
          <a:xfrm>
            <a:off x="8197851" y="1076325"/>
            <a:ext cx="431799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age</a:t>
            </a:r>
          </a:p>
        </p:txBody>
      </p:sp>
      <p:sp>
        <p:nvSpPr>
          <p:cNvPr id="1048952" name="Rectangle 11"/>
          <p:cNvSpPr txBox="1"/>
          <p:nvPr/>
        </p:nvSpPr>
        <p:spPr>
          <a:xfrm>
            <a:off x="7010401" y="1049337"/>
            <a:ext cx="711199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pname</a:t>
            </a:r>
          </a:p>
        </p:txBody>
      </p:sp>
      <p:sp>
        <p:nvSpPr>
          <p:cNvPr id="1048953" name="Rectangle 12"/>
          <p:cNvSpPr/>
          <p:nvPr/>
        </p:nvSpPr>
        <p:spPr>
          <a:xfrm>
            <a:off x="7473950" y="1597025"/>
            <a:ext cx="1206499" cy="355599"/>
          </a:xfrm>
          <a:prstGeom prst="rect">
            <a:avLst/>
          </a:prstGeom>
          <a:ln w="38100">
            <a:solidFill>
              <a:srgbClr val="000000"/>
            </a:solidFill>
            <a:miter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Dependents</a:t>
            </a:r>
          </a:p>
        </p:txBody>
      </p:sp>
      <p:sp>
        <p:nvSpPr>
          <p:cNvPr id="1048954" name="Rectangle 13"/>
          <p:cNvSpPr txBox="1"/>
          <p:nvPr/>
        </p:nvSpPr>
        <p:spPr>
          <a:xfrm>
            <a:off x="5800725" y="1581150"/>
            <a:ext cx="761999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Covers</a:t>
            </a:r>
          </a:p>
        </p:txBody>
      </p:sp>
      <p:grpSp>
        <p:nvGrpSpPr>
          <p:cNvPr id="116" name="Group 25"/>
          <p:cNvGrpSpPr/>
          <p:nvPr/>
        </p:nvGrpSpPr>
        <p:grpSpPr>
          <a:xfrm>
            <a:off x="2900363" y="838200"/>
            <a:ext cx="2452689" cy="1077912"/>
            <a:chOff x="0" y="0"/>
            <a:chExt cx="2452688" cy="1077912"/>
          </a:xfrm>
        </p:grpSpPr>
        <p:sp>
          <p:nvSpPr>
            <p:cNvPr id="1048955" name="Freeform 14"/>
            <p:cNvSpPr/>
            <p:nvPr/>
          </p:nvSpPr>
          <p:spPr>
            <a:xfrm>
              <a:off x="0" y="247650"/>
              <a:ext cx="863600" cy="312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55"/>
                  </a:moveTo>
                  <a:lnTo>
                    <a:pt x="21560" y="9868"/>
                  </a:lnTo>
                  <a:lnTo>
                    <a:pt x="21441" y="8881"/>
                  </a:lnTo>
                  <a:lnTo>
                    <a:pt x="21243" y="8004"/>
                  </a:lnTo>
                  <a:lnTo>
                    <a:pt x="20965" y="7127"/>
                  </a:lnTo>
                  <a:lnTo>
                    <a:pt x="20607" y="6250"/>
                  </a:lnTo>
                  <a:lnTo>
                    <a:pt x="20171" y="5373"/>
                  </a:lnTo>
                  <a:lnTo>
                    <a:pt x="19654" y="4605"/>
                  </a:lnTo>
                  <a:lnTo>
                    <a:pt x="19059" y="3838"/>
                  </a:lnTo>
                  <a:lnTo>
                    <a:pt x="18424" y="3180"/>
                  </a:lnTo>
                  <a:lnTo>
                    <a:pt x="17749" y="2522"/>
                  </a:lnTo>
                  <a:lnTo>
                    <a:pt x="16994" y="1974"/>
                  </a:lnTo>
                  <a:lnTo>
                    <a:pt x="16200" y="1425"/>
                  </a:lnTo>
                  <a:lnTo>
                    <a:pt x="15366" y="987"/>
                  </a:lnTo>
                  <a:lnTo>
                    <a:pt x="13619" y="329"/>
                  </a:lnTo>
                  <a:lnTo>
                    <a:pt x="12666" y="219"/>
                  </a:lnTo>
                  <a:lnTo>
                    <a:pt x="11753" y="110"/>
                  </a:lnTo>
                  <a:lnTo>
                    <a:pt x="10800" y="0"/>
                  </a:lnTo>
                  <a:lnTo>
                    <a:pt x="9847" y="110"/>
                  </a:lnTo>
                  <a:lnTo>
                    <a:pt x="8021" y="329"/>
                  </a:lnTo>
                  <a:lnTo>
                    <a:pt x="7107" y="658"/>
                  </a:lnTo>
                  <a:lnTo>
                    <a:pt x="6234" y="987"/>
                  </a:lnTo>
                  <a:lnTo>
                    <a:pt x="5400" y="1425"/>
                  </a:lnTo>
                  <a:lnTo>
                    <a:pt x="4606" y="1974"/>
                  </a:lnTo>
                  <a:lnTo>
                    <a:pt x="3851" y="2522"/>
                  </a:lnTo>
                  <a:lnTo>
                    <a:pt x="3176" y="3180"/>
                  </a:lnTo>
                  <a:lnTo>
                    <a:pt x="2541" y="3838"/>
                  </a:lnTo>
                  <a:lnTo>
                    <a:pt x="1946" y="4605"/>
                  </a:lnTo>
                  <a:lnTo>
                    <a:pt x="1429" y="5373"/>
                  </a:lnTo>
                  <a:lnTo>
                    <a:pt x="993" y="6250"/>
                  </a:lnTo>
                  <a:lnTo>
                    <a:pt x="635" y="7127"/>
                  </a:lnTo>
                  <a:lnTo>
                    <a:pt x="357" y="8004"/>
                  </a:lnTo>
                  <a:lnTo>
                    <a:pt x="159" y="8881"/>
                  </a:lnTo>
                  <a:lnTo>
                    <a:pt x="40" y="9868"/>
                  </a:lnTo>
                  <a:lnTo>
                    <a:pt x="0" y="10855"/>
                  </a:lnTo>
                  <a:lnTo>
                    <a:pt x="40" y="11732"/>
                  </a:lnTo>
                  <a:lnTo>
                    <a:pt x="159" y="12719"/>
                  </a:lnTo>
                  <a:lnTo>
                    <a:pt x="357" y="13596"/>
                  </a:lnTo>
                  <a:lnTo>
                    <a:pt x="635" y="14473"/>
                  </a:lnTo>
                  <a:lnTo>
                    <a:pt x="993" y="15350"/>
                  </a:lnTo>
                  <a:lnTo>
                    <a:pt x="1429" y="16227"/>
                  </a:lnTo>
                  <a:lnTo>
                    <a:pt x="1946" y="16995"/>
                  </a:lnTo>
                  <a:lnTo>
                    <a:pt x="2541" y="17762"/>
                  </a:lnTo>
                  <a:lnTo>
                    <a:pt x="3176" y="18420"/>
                  </a:lnTo>
                  <a:lnTo>
                    <a:pt x="3851" y="19078"/>
                  </a:lnTo>
                  <a:lnTo>
                    <a:pt x="4606" y="19626"/>
                  </a:lnTo>
                  <a:lnTo>
                    <a:pt x="5400" y="20175"/>
                  </a:lnTo>
                  <a:lnTo>
                    <a:pt x="6234" y="20613"/>
                  </a:lnTo>
                  <a:lnTo>
                    <a:pt x="7107" y="20942"/>
                  </a:lnTo>
                  <a:lnTo>
                    <a:pt x="8021" y="21271"/>
                  </a:lnTo>
                  <a:lnTo>
                    <a:pt x="8934" y="21381"/>
                  </a:lnTo>
                  <a:lnTo>
                    <a:pt x="9847" y="21600"/>
                  </a:lnTo>
                  <a:lnTo>
                    <a:pt x="11753" y="21600"/>
                  </a:lnTo>
                  <a:lnTo>
                    <a:pt x="12666" y="21381"/>
                  </a:lnTo>
                  <a:lnTo>
                    <a:pt x="13619" y="21271"/>
                  </a:lnTo>
                  <a:lnTo>
                    <a:pt x="15366" y="20613"/>
                  </a:lnTo>
                  <a:lnTo>
                    <a:pt x="16200" y="20175"/>
                  </a:lnTo>
                  <a:lnTo>
                    <a:pt x="16994" y="19626"/>
                  </a:lnTo>
                  <a:lnTo>
                    <a:pt x="17749" y="19078"/>
                  </a:lnTo>
                  <a:lnTo>
                    <a:pt x="18424" y="18420"/>
                  </a:lnTo>
                  <a:lnTo>
                    <a:pt x="19059" y="17762"/>
                  </a:lnTo>
                  <a:lnTo>
                    <a:pt x="19654" y="16995"/>
                  </a:lnTo>
                  <a:lnTo>
                    <a:pt x="20171" y="16227"/>
                  </a:lnTo>
                  <a:lnTo>
                    <a:pt x="20607" y="15350"/>
                  </a:lnTo>
                  <a:lnTo>
                    <a:pt x="20965" y="14473"/>
                  </a:lnTo>
                  <a:lnTo>
                    <a:pt x="21243" y="13596"/>
                  </a:lnTo>
                  <a:lnTo>
                    <a:pt x="21441" y="12719"/>
                  </a:lnTo>
                  <a:lnTo>
                    <a:pt x="21560" y="11732"/>
                  </a:lnTo>
                  <a:lnTo>
                    <a:pt x="21600" y="108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56" name="Freeform 15"/>
            <p:cNvSpPr/>
            <p:nvPr/>
          </p:nvSpPr>
          <p:spPr>
            <a:xfrm>
              <a:off x="1587500" y="247650"/>
              <a:ext cx="865188" cy="312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55"/>
                  </a:moveTo>
                  <a:lnTo>
                    <a:pt x="40" y="11732"/>
                  </a:lnTo>
                  <a:lnTo>
                    <a:pt x="198" y="12719"/>
                  </a:lnTo>
                  <a:lnTo>
                    <a:pt x="357" y="13596"/>
                  </a:lnTo>
                  <a:lnTo>
                    <a:pt x="674" y="14473"/>
                  </a:lnTo>
                  <a:lnTo>
                    <a:pt x="1030" y="15350"/>
                  </a:lnTo>
                  <a:lnTo>
                    <a:pt x="1466" y="16227"/>
                  </a:lnTo>
                  <a:lnTo>
                    <a:pt x="1982" y="16995"/>
                  </a:lnTo>
                  <a:lnTo>
                    <a:pt x="2537" y="17762"/>
                  </a:lnTo>
                  <a:lnTo>
                    <a:pt x="3171" y="18420"/>
                  </a:lnTo>
                  <a:lnTo>
                    <a:pt x="3884" y="19078"/>
                  </a:lnTo>
                  <a:lnTo>
                    <a:pt x="5390" y="20175"/>
                  </a:lnTo>
                  <a:lnTo>
                    <a:pt x="6222" y="20613"/>
                  </a:lnTo>
                  <a:lnTo>
                    <a:pt x="7094" y="20942"/>
                  </a:lnTo>
                  <a:lnTo>
                    <a:pt x="8006" y="21271"/>
                  </a:lnTo>
                  <a:lnTo>
                    <a:pt x="8917" y="21381"/>
                  </a:lnTo>
                  <a:lnTo>
                    <a:pt x="9869" y="21600"/>
                  </a:lnTo>
                  <a:lnTo>
                    <a:pt x="11731" y="21600"/>
                  </a:lnTo>
                  <a:lnTo>
                    <a:pt x="12683" y="21381"/>
                  </a:lnTo>
                  <a:lnTo>
                    <a:pt x="13594" y="21271"/>
                  </a:lnTo>
                  <a:lnTo>
                    <a:pt x="14506" y="20942"/>
                  </a:lnTo>
                  <a:lnTo>
                    <a:pt x="15378" y="20613"/>
                  </a:lnTo>
                  <a:lnTo>
                    <a:pt x="16210" y="20175"/>
                  </a:lnTo>
                  <a:lnTo>
                    <a:pt x="16963" y="19626"/>
                  </a:lnTo>
                  <a:lnTo>
                    <a:pt x="17756" y="19078"/>
                  </a:lnTo>
                  <a:lnTo>
                    <a:pt x="18429" y="18420"/>
                  </a:lnTo>
                  <a:lnTo>
                    <a:pt x="19063" y="17762"/>
                  </a:lnTo>
                  <a:lnTo>
                    <a:pt x="19618" y="16995"/>
                  </a:lnTo>
                  <a:lnTo>
                    <a:pt x="20134" y="16227"/>
                  </a:lnTo>
                  <a:lnTo>
                    <a:pt x="20570" y="15350"/>
                  </a:lnTo>
                  <a:lnTo>
                    <a:pt x="20926" y="14473"/>
                  </a:lnTo>
                  <a:lnTo>
                    <a:pt x="21243" y="13596"/>
                  </a:lnTo>
                  <a:lnTo>
                    <a:pt x="21402" y="12719"/>
                  </a:lnTo>
                  <a:lnTo>
                    <a:pt x="21560" y="11732"/>
                  </a:lnTo>
                  <a:lnTo>
                    <a:pt x="21600" y="10855"/>
                  </a:lnTo>
                  <a:lnTo>
                    <a:pt x="21560" y="9868"/>
                  </a:lnTo>
                  <a:lnTo>
                    <a:pt x="21402" y="8881"/>
                  </a:lnTo>
                  <a:lnTo>
                    <a:pt x="21243" y="8004"/>
                  </a:lnTo>
                  <a:lnTo>
                    <a:pt x="20926" y="7127"/>
                  </a:lnTo>
                  <a:lnTo>
                    <a:pt x="20570" y="6250"/>
                  </a:lnTo>
                  <a:lnTo>
                    <a:pt x="20134" y="5373"/>
                  </a:lnTo>
                  <a:lnTo>
                    <a:pt x="19618" y="4605"/>
                  </a:lnTo>
                  <a:lnTo>
                    <a:pt x="19063" y="3838"/>
                  </a:lnTo>
                  <a:lnTo>
                    <a:pt x="18429" y="3180"/>
                  </a:lnTo>
                  <a:lnTo>
                    <a:pt x="17716" y="2522"/>
                  </a:lnTo>
                  <a:lnTo>
                    <a:pt x="16210" y="1425"/>
                  </a:lnTo>
                  <a:lnTo>
                    <a:pt x="15378" y="987"/>
                  </a:lnTo>
                  <a:lnTo>
                    <a:pt x="14506" y="658"/>
                  </a:lnTo>
                  <a:lnTo>
                    <a:pt x="13594" y="329"/>
                  </a:lnTo>
                  <a:lnTo>
                    <a:pt x="12683" y="219"/>
                  </a:lnTo>
                  <a:lnTo>
                    <a:pt x="10780" y="0"/>
                  </a:lnTo>
                  <a:lnTo>
                    <a:pt x="9869" y="110"/>
                  </a:lnTo>
                  <a:lnTo>
                    <a:pt x="8917" y="219"/>
                  </a:lnTo>
                  <a:lnTo>
                    <a:pt x="8006" y="329"/>
                  </a:lnTo>
                  <a:lnTo>
                    <a:pt x="7094" y="658"/>
                  </a:lnTo>
                  <a:lnTo>
                    <a:pt x="6222" y="987"/>
                  </a:lnTo>
                  <a:lnTo>
                    <a:pt x="5390" y="1425"/>
                  </a:lnTo>
                  <a:lnTo>
                    <a:pt x="4637" y="1974"/>
                  </a:lnTo>
                  <a:lnTo>
                    <a:pt x="3844" y="2522"/>
                  </a:lnTo>
                  <a:lnTo>
                    <a:pt x="3171" y="3180"/>
                  </a:lnTo>
                  <a:lnTo>
                    <a:pt x="2537" y="3838"/>
                  </a:lnTo>
                  <a:lnTo>
                    <a:pt x="1982" y="4605"/>
                  </a:lnTo>
                  <a:lnTo>
                    <a:pt x="1466" y="5373"/>
                  </a:lnTo>
                  <a:lnTo>
                    <a:pt x="1030" y="6250"/>
                  </a:lnTo>
                  <a:lnTo>
                    <a:pt x="674" y="7127"/>
                  </a:lnTo>
                  <a:lnTo>
                    <a:pt x="357" y="8004"/>
                  </a:lnTo>
                  <a:lnTo>
                    <a:pt x="198" y="8881"/>
                  </a:lnTo>
                  <a:lnTo>
                    <a:pt x="40" y="9868"/>
                  </a:lnTo>
                  <a:lnTo>
                    <a:pt x="0" y="108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57" name="Freeform 16"/>
            <p:cNvSpPr/>
            <p:nvPr/>
          </p:nvSpPr>
          <p:spPr>
            <a:xfrm>
              <a:off x="777875" y="752475"/>
              <a:ext cx="1300163" cy="268289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58" name="Freeform 17"/>
            <p:cNvSpPr/>
            <p:nvPr/>
          </p:nvSpPr>
          <p:spPr>
            <a:xfrm>
              <a:off x="777875" y="17462"/>
              <a:ext cx="863600" cy="312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55"/>
                  </a:moveTo>
                  <a:lnTo>
                    <a:pt x="21560" y="9868"/>
                  </a:lnTo>
                  <a:lnTo>
                    <a:pt x="21441" y="8991"/>
                  </a:lnTo>
                  <a:lnTo>
                    <a:pt x="21243" y="8004"/>
                  </a:lnTo>
                  <a:lnTo>
                    <a:pt x="20965" y="7127"/>
                  </a:lnTo>
                  <a:lnTo>
                    <a:pt x="20607" y="6250"/>
                  </a:lnTo>
                  <a:lnTo>
                    <a:pt x="20171" y="5373"/>
                  </a:lnTo>
                  <a:lnTo>
                    <a:pt x="19654" y="4605"/>
                  </a:lnTo>
                  <a:lnTo>
                    <a:pt x="19099" y="3838"/>
                  </a:lnTo>
                  <a:lnTo>
                    <a:pt x="18463" y="3180"/>
                  </a:lnTo>
                  <a:lnTo>
                    <a:pt x="17749" y="2522"/>
                  </a:lnTo>
                  <a:lnTo>
                    <a:pt x="16994" y="1974"/>
                  </a:lnTo>
                  <a:lnTo>
                    <a:pt x="16200" y="1425"/>
                  </a:lnTo>
                  <a:lnTo>
                    <a:pt x="15366" y="1096"/>
                  </a:lnTo>
                  <a:lnTo>
                    <a:pt x="14493" y="658"/>
                  </a:lnTo>
                  <a:lnTo>
                    <a:pt x="13619" y="439"/>
                  </a:lnTo>
                  <a:lnTo>
                    <a:pt x="12666" y="219"/>
                  </a:lnTo>
                  <a:lnTo>
                    <a:pt x="11753" y="110"/>
                  </a:lnTo>
                  <a:lnTo>
                    <a:pt x="10800" y="0"/>
                  </a:lnTo>
                  <a:lnTo>
                    <a:pt x="9847" y="110"/>
                  </a:lnTo>
                  <a:lnTo>
                    <a:pt x="8934" y="219"/>
                  </a:lnTo>
                  <a:lnTo>
                    <a:pt x="7107" y="658"/>
                  </a:lnTo>
                  <a:lnTo>
                    <a:pt x="6234" y="1096"/>
                  </a:lnTo>
                  <a:lnTo>
                    <a:pt x="5400" y="1425"/>
                  </a:lnTo>
                  <a:lnTo>
                    <a:pt x="4606" y="1974"/>
                  </a:lnTo>
                  <a:lnTo>
                    <a:pt x="3851" y="2522"/>
                  </a:lnTo>
                  <a:lnTo>
                    <a:pt x="3137" y="3180"/>
                  </a:lnTo>
                  <a:lnTo>
                    <a:pt x="2501" y="3838"/>
                  </a:lnTo>
                  <a:lnTo>
                    <a:pt x="1946" y="4605"/>
                  </a:lnTo>
                  <a:lnTo>
                    <a:pt x="1469" y="5373"/>
                  </a:lnTo>
                  <a:lnTo>
                    <a:pt x="993" y="6250"/>
                  </a:lnTo>
                  <a:lnTo>
                    <a:pt x="635" y="7127"/>
                  </a:lnTo>
                  <a:lnTo>
                    <a:pt x="357" y="8004"/>
                  </a:lnTo>
                  <a:lnTo>
                    <a:pt x="159" y="8991"/>
                  </a:lnTo>
                  <a:lnTo>
                    <a:pt x="40" y="9868"/>
                  </a:lnTo>
                  <a:lnTo>
                    <a:pt x="0" y="10855"/>
                  </a:lnTo>
                  <a:lnTo>
                    <a:pt x="40" y="11732"/>
                  </a:lnTo>
                  <a:lnTo>
                    <a:pt x="159" y="12719"/>
                  </a:lnTo>
                  <a:lnTo>
                    <a:pt x="357" y="13596"/>
                  </a:lnTo>
                  <a:lnTo>
                    <a:pt x="635" y="14473"/>
                  </a:lnTo>
                  <a:lnTo>
                    <a:pt x="993" y="15350"/>
                  </a:lnTo>
                  <a:lnTo>
                    <a:pt x="1469" y="16227"/>
                  </a:lnTo>
                  <a:lnTo>
                    <a:pt x="1946" y="16995"/>
                  </a:lnTo>
                  <a:lnTo>
                    <a:pt x="2501" y="17762"/>
                  </a:lnTo>
                  <a:lnTo>
                    <a:pt x="3137" y="18420"/>
                  </a:lnTo>
                  <a:lnTo>
                    <a:pt x="3851" y="19078"/>
                  </a:lnTo>
                  <a:lnTo>
                    <a:pt x="4606" y="19626"/>
                  </a:lnTo>
                  <a:lnTo>
                    <a:pt x="5400" y="20175"/>
                  </a:lnTo>
                  <a:lnTo>
                    <a:pt x="6234" y="20613"/>
                  </a:lnTo>
                  <a:lnTo>
                    <a:pt x="7107" y="20942"/>
                  </a:lnTo>
                  <a:lnTo>
                    <a:pt x="8021" y="21271"/>
                  </a:lnTo>
                  <a:lnTo>
                    <a:pt x="8934" y="21490"/>
                  </a:lnTo>
                  <a:lnTo>
                    <a:pt x="9847" y="21600"/>
                  </a:lnTo>
                  <a:lnTo>
                    <a:pt x="11753" y="21600"/>
                  </a:lnTo>
                  <a:lnTo>
                    <a:pt x="12666" y="21490"/>
                  </a:lnTo>
                  <a:lnTo>
                    <a:pt x="13619" y="21271"/>
                  </a:lnTo>
                  <a:lnTo>
                    <a:pt x="15366" y="20613"/>
                  </a:lnTo>
                  <a:lnTo>
                    <a:pt x="16200" y="20175"/>
                  </a:lnTo>
                  <a:lnTo>
                    <a:pt x="16994" y="19626"/>
                  </a:lnTo>
                  <a:lnTo>
                    <a:pt x="17749" y="19078"/>
                  </a:lnTo>
                  <a:lnTo>
                    <a:pt x="18463" y="18420"/>
                  </a:lnTo>
                  <a:lnTo>
                    <a:pt x="19099" y="17762"/>
                  </a:lnTo>
                  <a:lnTo>
                    <a:pt x="19654" y="16995"/>
                  </a:lnTo>
                  <a:lnTo>
                    <a:pt x="20171" y="16227"/>
                  </a:lnTo>
                  <a:lnTo>
                    <a:pt x="20607" y="15350"/>
                  </a:lnTo>
                  <a:lnTo>
                    <a:pt x="20965" y="14473"/>
                  </a:lnTo>
                  <a:lnTo>
                    <a:pt x="21243" y="13596"/>
                  </a:lnTo>
                  <a:lnTo>
                    <a:pt x="21441" y="12719"/>
                  </a:lnTo>
                  <a:lnTo>
                    <a:pt x="21560" y="11732"/>
                  </a:lnTo>
                  <a:lnTo>
                    <a:pt x="21600" y="108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59" name="Rectangle 18"/>
            <p:cNvSpPr txBox="1"/>
            <p:nvPr/>
          </p:nvSpPr>
          <p:spPr>
            <a:xfrm>
              <a:off x="868362" y="0"/>
              <a:ext cx="596899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name</a:t>
              </a:r>
            </a:p>
          </p:txBody>
        </p:sp>
        <p:sp>
          <p:nvSpPr>
            <p:cNvPr id="1048960" name="Rectangle 19"/>
            <p:cNvSpPr txBox="1"/>
            <p:nvPr/>
          </p:nvSpPr>
          <p:spPr>
            <a:xfrm>
              <a:off x="889000" y="722312"/>
              <a:ext cx="1092199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Employees</a:t>
              </a:r>
            </a:p>
          </p:txBody>
        </p:sp>
        <p:sp>
          <p:nvSpPr>
            <p:cNvPr id="1048961" name="Rectangle 20"/>
            <p:cNvSpPr txBox="1"/>
            <p:nvPr/>
          </p:nvSpPr>
          <p:spPr>
            <a:xfrm>
              <a:off x="274637" y="207962"/>
              <a:ext cx="4063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 u="sng"/>
              </a:lvl1pPr>
            </a:lstStyle>
            <a:p>
              <a:r>
                <a:t>ssn</a:t>
              </a:r>
            </a:p>
          </p:txBody>
        </p:sp>
        <p:sp>
          <p:nvSpPr>
            <p:cNvPr id="1048962" name="Rectangle 21"/>
            <p:cNvSpPr txBox="1"/>
            <p:nvPr/>
          </p:nvSpPr>
          <p:spPr>
            <a:xfrm>
              <a:off x="1905000" y="215900"/>
              <a:ext cx="342899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lot</a:t>
              </a:r>
            </a:p>
          </p:txBody>
        </p:sp>
        <p:sp>
          <p:nvSpPr>
            <p:cNvPr id="1048963" name="Line 22"/>
            <p:cNvSpPr/>
            <p:nvPr/>
          </p:nvSpPr>
          <p:spPr>
            <a:xfrm>
              <a:off x="428624" y="585787"/>
              <a:ext cx="504826" cy="15398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64" name="Line 23"/>
            <p:cNvSpPr/>
            <p:nvPr/>
          </p:nvSpPr>
          <p:spPr>
            <a:xfrm>
              <a:off x="1198562" y="357187"/>
              <a:ext cx="1" cy="38258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8965" name="Line 24"/>
            <p:cNvSpPr/>
            <p:nvPr/>
          </p:nvSpPr>
          <p:spPr>
            <a:xfrm flipH="1">
              <a:off x="1558924" y="585787"/>
              <a:ext cx="469901" cy="139701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sp>
        <p:nvSpPr>
          <p:cNvPr id="1048966" name="Line 26"/>
          <p:cNvSpPr/>
          <p:nvPr/>
        </p:nvSpPr>
        <p:spPr>
          <a:xfrm>
            <a:off x="6696075" y="1736725"/>
            <a:ext cx="795339" cy="0"/>
          </a:xfrm>
          <a:prstGeom prst="line">
            <a:avLst/>
          </a:prstGeom>
          <a:ln w="38100">
            <a:solidFill>
              <a:srgbClr val="000000"/>
            </a:solidFill>
            <a:headEnd type="stealth"/>
          </a:ln>
        </p:spPr>
        <p:txBody>
          <a:bodyPr lIns="45719" rIns="45719"/>
          <a:p/>
        </p:txBody>
      </p:sp>
      <p:sp>
        <p:nvSpPr>
          <p:cNvPr id="1048967" name="Line 27"/>
          <p:cNvSpPr/>
          <p:nvPr/>
        </p:nvSpPr>
        <p:spPr>
          <a:xfrm>
            <a:off x="7413624" y="1393824"/>
            <a:ext cx="322264" cy="184152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968" name="Line 28"/>
          <p:cNvSpPr/>
          <p:nvPr/>
        </p:nvSpPr>
        <p:spPr>
          <a:xfrm flipH="1">
            <a:off x="8223249" y="1423987"/>
            <a:ext cx="271464" cy="169863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969" name="Line 29"/>
          <p:cNvSpPr/>
          <p:nvPr/>
        </p:nvSpPr>
        <p:spPr>
          <a:xfrm>
            <a:off x="7029450" y="1311275"/>
            <a:ext cx="676275" cy="0"/>
          </a:xfrm>
          <a:prstGeom prst="line">
            <a:avLst/>
          </a:prstGeom>
          <a:ln w="12700">
            <a:solidFill>
              <a:srgbClr val="1F497D"/>
            </a:solidFill>
            <a:prstDash val="dash"/>
          </a:ln>
        </p:spPr>
        <p:txBody>
          <a:bodyPr lIns="45719" rIns="45719"/>
          <a:p/>
        </p:txBody>
      </p:sp>
      <p:sp>
        <p:nvSpPr>
          <p:cNvPr id="1048970" name="Line 79"/>
          <p:cNvSpPr/>
          <p:nvPr/>
        </p:nvSpPr>
        <p:spPr>
          <a:xfrm flipH="1">
            <a:off x="4946650" y="1752600"/>
            <a:ext cx="6985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971" name="Line 86"/>
          <p:cNvSpPr/>
          <p:nvPr/>
        </p:nvSpPr>
        <p:spPr>
          <a:xfrm flipH="1">
            <a:off x="6169819" y="2662872"/>
            <a:ext cx="12701" cy="508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972" name="Rectangle 88"/>
          <p:cNvSpPr txBox="1"/>
          <p:nvPr/>
        </p:nvSpPr>
        <p:spPr>
          <a:xfrm>
            <a:off x="198438" y="2819400"/>
            <a:ext cx="2803525" cy="180340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p>
            <a:pPr marL="342900" indent="-342900">
              <a:spcBef>
                <a:spcPts val="400"/>
              </a:spcBef>
              <a:defRPr sz="20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   </a:t>
            </a:r>
            <a:r>
              <a:rPr>
                <a:solidFill>
                  <a:srgbClr val="FF0000"/>
                </a:solidFill>
              </a:rPr>
              <a:t>  Key constraint on Policies would mean policy can only cover 1 dependent!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04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04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0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048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04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38" grpId="2" animBg="1" advAuto="0"/>
      <p:bldP spid="1048900" grpId="1" animBg="1" advAuto="0" build="p"/>
      <p:bldP spid="111" grpId="4" animBg="1" advAuto="0"/>
      <p:bldP spid="1048939" grpId="5" animBg="1" advAuto="0"/>
      <p:bldP spid="1048972" grpId="3" bldLvl="5" animBg="1" advAuto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Announc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p>
            <a:r>
              <a:t>Announcements</a:t>
            </a:r>
          </a:p>
        </p:txBody>
      </p:sp>
      <p:sp>
        <p:nvSpPr>
          <p:cNvPr id="1048584" name="Gradescope is up! Code: 4PBG3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p>
            <a:r>
              <a:t>Gradescope is up! Code: 4PBG3D</a:t>
            </a:r>
          </a:p>
          <a:p/>
          <a:p>
            <a:r>
              <a:t>Lab starts tomorrow, 1/26!</a:t>
            </a:r>
          </a:p>
          <a:p/>
          <a:p>
            <a:r>
              <a:t>We will release the first Programming Assignment soon!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3" name="Rectangle 4"/>
          <p:cNvSpPr txBox="1"/>
          <p:nvPr>
            <p:ph type="title"/>
          </p:nvPr>
        </p:nvSpPr>
        <p:spPr>
          <a:xfrm>
            <a:off x="1223962" y="0"/>
            <a:ext cx="7691437" cy="11049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 sz="3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Binary vs. Ternary Relationships (Contd.)</a:t>
            </a:r>
          </a:p>
        </p:txBody>
      </p:sp>
      <p:sp>
        <p:nvSpPr>
          <p:cNvPr id="1048974" name="Rectangle 5"/>
          <p:cNvSpPr txBox="1"/>
          <p:nvPr>
            <p:ph type="body" idx="1"/>
          </p:nvPr>
        </p:nvSpPr>
        <p:spPr>
          <a:xfrm>
            <a:off x="152400" y="1905000"/>
            <a:ext cx="8991600" cy="4419600"/>
          </a:xfrm>
          <a:prstGeom prst="rect">
            <a:avLst/>
          </a:prstGeom>
        </p:spPr>
        <p:txBody>
          <a:bodyPr lIns="44450" tIns="44450" rIns="44450" bIns="44450"/>
          <a:p>
            <a:pPr>
              <a:lnSpc>
                <a:spcPct val="90000"/>
              </a:lnSpc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Previous example: 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2 binary relationships better than 1 ternary relationship.</a:t>
            </a:r>
            <a:endParaRPr sz="2800"/>
          </a:p>
          <a:p>
            <a:pPr>
              <a:lnSpc>
                <a:spcPct val="90000"/>
              </a:lnSpc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An example in the other direction:  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ternary relationship set </a:t>
            </a:r>
            <a:r>
              <a:rPr>
                <a:solidFill>
                  <a:schemeClr val="accent2"/>
                </a:solidFill>
              </a:rPr>
              <a:t>Contracts </a:t>
            </a:r>
            <a:r>
              <a:t>relates entity sets </a:t>
            </a:r>
            <a:r>
              <a:rPr>
                <a:solidFill>
                  <a:schemeClr val="accent2"/>
                </a:solidFill>
              </a:rPr>
              <a:t>Parts, Departments </a:t>
            </a:r>
            <a:r>
              <a:t>and</a:t>
            </a:r>
            <a:r>
              <a:rPr>
                <a:solidFill>
                  <a:schemeClr val="accent2"/>
                </a:solidFill>
              </a:rPr>
              <a:t> Suppliers</a:t>
            </a:r>
            <a:endParaRPr>
              <a:solidFill>
                <a:schemeClr val="accent2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relationship set has descriptive attribute qty.  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no combo of binary relationships is a substitute!</a:t>
            </a:r>
            <a:endParaRPr sz="2800"/>
          </a:p>
          <a:p>
            <a:pPr marL="1143000" lvl="2" indent="-228600">
              <a:lnSpc>
                <a:spcPct val="90000"/>
              </a:lnSpc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See next slide…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4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048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048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048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048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048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048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048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048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74" grpId="1" animBg="1" advAuto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5" name="Rectangle 4"/>
          <p:cNvSpPr txBox="1"/>
          <p:nvPr>
            <p:ph type="title"/>
          </p:nvPr>
        </p:nvSpPr>
        <p:spPr>
          <a:xfrm>
            <a:off x="1174750" y="0"/>
            <a:ext cx="7747000" cy="11049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 sz="3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Binary vs. Ternary Relationships (Contd.)</a:t>
            </a:r>
          </a:p>
        </p:txBody>
      </p:sp>
      <p:sp>
        <p:nvSpPr>
          <p:cNvPr id="1048976" name="Rectangle 5"/>
          <p:cNvSpPr txBox="1"/>
          <p:nvPr>
            <p:ph type="body" sz="quarter" idx="1"/>
          </p:nvPr>
        </p:nvSpPr>
        <p:spPr>
          <a:xfrm>
            <a:off x="152400" y="5334000"/>
            <a:ext cx="8991600" cy="990600"/>
          </a:xfrm>
          <a:prstGeom prst="rect">
            <a:avLst/>
          </a:prstGeom>
        </p:spPr>
        <p:txBody>
          <a:bodyPr lIns="44450" tIns="44450" rIns="44450" bIns="44450">
            <a:normAutofit fontScale="95316" lnSpcReduction="20000"/>
          </a:bodyPr>
          <a:p>
            <a:pPr marL="720725" lvl="1" indent="-276860" defTabSz="443230">
              <a:lnSpc>
                <a:spcPct val="81000"/>
              </a:lnSpc>
              <a:spcBef>
                <a:spcPts val="500"/>
              </a:spcBef>
              <a:defRPr sz="213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 “can-supply” P,  D “needs” P,  and D  “deals-with” S does not imply that D has agreed to buy P from S.</a:t>
            </a:r>
            <a:endParaRPr sz="2425"/>
          </a:p>
          <a:p>
            <a:pPr marL="720725" lvl="1" indent="-276860" defTabSz="443230">
              <a:lnSpc>
                <a:spcPct val="81000"/>
              </a:lnSpc>
              <a:spcBef>
                <a:spcPts val="500"/>
              </a:spcBef>
              <a:defRPr sz="213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How do we record qty?</a:t>
            </a:r>
          </a:p>
        </p:txBody>
      </p:sp>
      <p:sp>
        <p:nvSpPr>
          <p:cNvPr id="1048977" name="Freeform 10"/>
          <p:cNvSpPr/>
          <p:nvPr/>
        </p:nvSpPr>
        <p:spPr>
          <a:xfrm>
            <a:off x="1295400" y="3057525"/>
            <a:ext cx="1331625" cy="36964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978" name="Rectangle 11"/>
          <p:cNvSpPr txBox="1"/>
          <p:nvPr/>
        </p:nvSpPr>
        <p:spPr>
          <a:xfrm>
            <a:off x="1471612" y="3021013"/>
            <a:ext cx="9525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Suppliers</a:t>
            </a:r>
          </a:p>
        </p:txBody>
      </p:sp>
      <p:sp>
        <p:nvSpPr>
          <p:cNvPr id="1048979" name="Freeform 18"/>
          <p:cNvSpPr/>
          <p:nvPr/>
        </p:nvSpPr>
        <p:spPr>
          <a:xfrm>
            <a:off x="1524000" y="1268412"/>
            <a:ext cx="1020475" cy="360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55"/>
                </a:moveTo>
                <a:lnTo>
                  <a:pt x="40" y="11732"/>
                </a:lnTo>
                <a:lnTo>
                  <a:pt x="159" y="12719"/>
                </a:lnTo>
                <a:lnTo>
                  <a:pt x="357" y="13596"/>
                </a:lnTo>
                <a:lnTo>
                  <a:pt x="635" y="14583"/>
                </a:lnTo>
                <a:lnTo>
                  <a:pt x="1032" y="15350"/>
                </a:lnTo>
                <a:lnTo>
                  <a:pt x="1429" y="16227"/>
                </a:lnTo>
                <a:lnTo>
                  <a:pt x="1946" y="16995"/>
                </a:lnTo>
                <a:lnTo>
                  <a:pt x="2541" y="17762"/>
                </a:lnTo>
                <a:lnTo>
                  <a:pt x="3176" y="18530"/>
                </a:lnTo>
                <a:lnTo>
                  <a:pt x="3851" y="19078"/>
                </a:lnTo>
                <a:lnTo>
                  <a:pt x="4606" y="19626"/>
                </a:lnTo>
                <a:lnTo>
                  <a:pt x="5400" y="20175"/>
                </a:lnTo>
                <a:lnTo>
                  <a:pt x="6234" y="20613"/>
                </a:lnTo>
                <a:lnTo>
                  <a:pt x="7107" y="20942"/>
                </a:lnTo>
                <a:lnTo>
                  <a:pt x="8021" y="21271"/>
                </a:lnTo>
                <a:lnTo>
                  <a:pt x="8934" y="21490"/>
                </a:lnTo>
                <a:lnTo>
                  <a:pt x="9847" y="21600"/>
                </a:lnTo>
                <a:lnTo>
                  <a:pt x="11753" y="21600"/>
                </a:lnTo>
                <a:lnTo>
                  <a:pt x="12666" y="21490"/>
                </a:lnTo>
                <a:lnTo>
                  <a:pt x="13619" y="21271"/>
                </a:lnTo>
                <a:lnTo>
                  <a:pt x="15366" y="20613"/>
                </a:lnTo>
                <a:lnTo>
                  <a:pt x="16200" y="20175"/>
                </a:lnTo>
                <a:lnTo>
                  <a:pt x="17034" y="19626"/>
                </a:lnTo>
                <a:lnTo>
                  <a:pt x="17749" y="19078"/>
                </a:lnTo>
                <a:lnTo>
                  <a:pt x="18424" y="18530"/>
                </a:lnTo>
                <a:lnTo>
                  <a:pt x="19059" y="17762"/>
                </a:lnTo>
                <a:lnTo>
                  <a:pt x="19654" y="16995"/>
                </a:lnTo>
                <a:lnTo>
                  <a:pt x="20171" y="16227"/>
                </a:lnTo>
                <a:lnTo>
                  <a:pt x="20607" y="15350"/>
                </a:lnTo>
                <a:lnTo>
                  <a:pt x="20965" y="14583"/>
                </a:lnTo>
                <a:lnTo>
                  <a:pt x="21243" y="13596"/>
                </a:lnTo>
                <a:lnTo>
                  <a:pt x="21441" y="12719"/>
                </a:lnTo>
                <a:lnTo>
                  <a:pt x="21560" y="11732"/>
                </a:lnTo>
                <a:lnTo>
                  <a:pt x="21600" y="10855"/>
                </a:lnTo>
                <a:lnTo>
                  <a:pt x="21560" y="9868"/>
                </a:lnTo>
                <a:lnTo>
                  <a:pt x="21441" y="8881"/>
                </a:lnTo>
                <a:lnTo>
                  <a:pt x="21243" y="8004"/>
                </a:lnTo>
                <a:lnTo>
                  <a:pt x="20965" y="7127"/>
                </a:lnTo>
                <a:lnTo>
                  <a:pt x="20607" y="6250"/>
                </a:lnTo>
                <a:lnTo>
                  <a:pt x="20171" y="5482"/>
                </a:lnTo>
                <a:lnTo>
                  <a:pt x="19654" y="4605"/>
                </a:lnTo>
                <a:lnTo>
                  <a:pt x="19059" y="3838"/>
                </a:lnTo>
                <a:lnTo>
                  <a:pt x="18424" y="3180"/>
                </a:lnTo>
                <a:lnTo>
                  <a:pt x="17749" y="2631"/>
                </a:lnTo>
                <a:lnTo>
                  <a:pt x="16994" y="1974"/>
                </a:lnTo>
                <a:lnTo>
                  <a:pt x="16200" y="1535"/>
                </a:lnTo>
                <a:lnTo>
                  <a:pt x="15366" y="987"/>
                </a:lnTo>
                <a:lnTo>
                  <a:pt x="14493" y="658"/>
                </a:lnTo>
                <a:lnTo>
                  <a:pt x="13579" y="329"/>
                </a:lnTo>
                <a:lnTo>
                  <a:pt x="11753" y="110"/>
                </a:lnTo>
                <a:lnTo>
                  <a:pt x="10800" y="0"/>
                </a:lnTo>
                <a:lnTo>
                  <a:pt x="9847" y="110"/>
                </a:lnTo>
                <a:lnTo>
                  <a:pt x="8934" y="219"/>
                </a:lnTo>
                <a:lnTo>
                  <a:pt x="7107" y="658"/>
                </a:lnTo>
                <a:lnTo>
                  <a:pt x="6234" y="987"/>
                </a:lnTo>
                <a:lnTo>
                  <a:pt x="5400" y="1535"/>
                </a:lnTo>
                <a:lnTo>
                  <a:pt x="4606" y="1974"/>
                </a:lnTo>
                <a:lnTo>
                  <a:pt x="3851" y="2631"/>
                </a:lnTo>
                <a:lnTo>
                  <a:pt x="3176" y="3180"/>
                </a:lnTo>
                <a:lnTo>
                  <a:pt x="2541" y="3838"/>
                </a:lnTo>
                <a:lnTo>
                  <a:pt x="1946" y="4605"/>
                </a:lnTo>
                <a:lnTo>
                  <a:pt x="1429" y="5482"/>
                </a:lnTo>
                <a:lnTo>
                  <a:pt x="1032" y="6250"/>
                </a:lnTo>
                <a:lnTo>
                  <a:pt x="635" y="7127"/>
                </a:lnTo>
                <a:lnTo>
                  <a:pt x="357" y="8004"/>
                </a:lnTo>
                <a:lnTo>
                  <a:pt x="159" y="8991"/>
                </a:lnTo>
                <a:lnTo>
                  <a:pt x="40" y="9868"/>
                </a:lnTo>
                <a:lnTo>
                  <a:pt x="0" y="10855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980" name="Freeform 19"/>
          <p:cNvSpPr/>
          <p:nvPr/>
        </p:nvSpPr>
        <p:spPr>
          <a:xfrm>
            <a:off x="8818563" y="-1231900"/>
            <a:ext cx="1260188" cy="790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50"/>
                </a:moveTo>
                <a:lnTo>
                  <a:pt x="10639" y="0"/>
                </a:lnTo>
                <a:lnTo>
                  <a:pt x="21600" y="11200"/>
                </a:lnTo>
                <a:lnTo>
                  <a:pt x="10639" y="21600"/>
                </a:lnTo>
                <a:lnTo>
                  <a:pt x="0" y="1085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981" name="Freeform 20"/>
          <p:cNvSpPr/>
          <p:nvPr/>
        </p:nvSpPr>
        <p:spPr>
          <a:xfrm>
            <a:off x="3065463" y="2071688"/>
            <a:ext cx="1580862" cy="336310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982" name="Rectangle 21"/>
          <p:cNvSpPr txBox="1"/>
          <p:nvPr/>
        </p:nvSpPr>
        <p:spPr>
          <a:xfrm>
            <a:off x="1709738" y="1268412"/>
            <a:ext cx="3810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qty</a:t>
            </a:r>
          </a:p>
        </p:txBody>
      </p:sp>
      <p:sp>
        <p:nvSpPr>
          <p:cNvPr id="1048983" name="Rectangle 23"/>
          <p:cNvSpPr txBox="1"/>
          <p:nvPr/>
        </p:nvSpPr>
        <p:spPr>
          <a:xfrm>
            <a:off x="3163888" y="2014538"/>
            <a:ext cx="12954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Departments</a:t>
            </a:r>
          </a:p>
        </p:txBody>
      </p:sp>
      <p:sp>
        <p:nvSpPr>
          <p:cNvPr id="1048984" name="Rectangle 24"/>
          <p:cNvSpPr txBox="1"/>
          <p:nvPr/>
        </p:nvSpPr>
        <p:spPr>
          <a:xfrm>
            <a:off x="1511300" y="2049463"/>
            <a:ext cx="927099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Contract</a:t>
            </a:r>
          </a:p>
        </p:txBody>
      </p:sp>
      <p:sp>
        <p:nvSpPr>
          <p:cNvPr id="1048985" name="Freeform 28"/>
          <p:cNvSpPr/>
          <p:nvPr/>
        </p:nvSpPr>
        <p:spPr>
          <a:xfrm>
            <a:off x="152400" y="2060575"/>
            <a:ext cx="756315" cy="309320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986" name="Rectangle 31"/>
          <p:cNvSpPr txBox="1"/>
          <p:nvPr/>
        </p:nvSpPr>
        <p:spPr>
          <a:xfrm>
            <a:off x="274638" y="2025650"/>
            <a:ext cx="5842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Parts</a:t>
            </a:r>
          </a:p>
        </p:txBody>
      </p:sp>
      <p:sp>
        <p:nvSpPr>
          <p:cNvPr id="1048987" name="Line 37"/>
          <p:cNvSpPr/>
          <p:nvPr/>
        </p:nvSpPr>
        <p:spPr>
          <a:xfrm>
            <a:off x="2566988" y="2259013"/>
            <a:ext cx="557213" cy="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988" name="Line 39"/>
          <p:cNvSpPr/>
          <p:nvPr/>
        </p:nvSpPr>
        <p:spPr>
          <a:xfrm flipH="1">
            <a:off x="1905000" y="1649413"/>
            <a:ext cx="152401" cy="22860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989" name="Line 41"/>
          <p:cNvSpPr/>
          <p:nvPr/>
        </p:nvSpPr>
        <p:spPr>
          <a:xfrm flipH="1">
            <a:off x="914400" y="2246313"/>
            <a:ext cx="422276" cy="1270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990" name="Line 42"/>
          <p:cNvSpPr/>
          <p:nvPr/>
        </p:nvSpPr>
        <p:spPr>
          <a:xfrm>
            <a:off x="1958974" y="2686049"/>
            <a:ext cx="22226" cy="411164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991" name="Freeform 44"/>
          <p:cNvSpPr/>
          <p:nvPr/>
        </p:nvSpPr>
        <p:spPr>
          <a:xfrm>
            <a:off x="5316537" y="4513262"/>
            <a:ext cx="1331626" cy="36964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992" name="Rectangle 45"/>
          <p:cNvSpPr txBox="1"/>
          <p:nvPr/>
        </p:nvSpPr>
        <p:spPr>
          <a:xfrm>
            <a:off x="5492750" y="4476750"/>
            <a:ext cx="9525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Suppliers</a:t>
            </a:r>
          </a:p>
        </p:txBody>
      </p:sp>
      <p:sp>
        <p:nvSpPr>
          <p:cNvPr id="1048993" name="Freeform 47"/>
          <p:cNvSpPr/>
          <p:nvPr/>
        </p:nvSpPr>
        <p:spPr>
          <a:xfrm>
            <a:off x="7119938" y="4237037"/>
            <a:ext cx="1260188" cy="790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50"/>
                </a:moveTo>
                <a:lnTo>
                  <a:pt x="10639" y="0"/>
                </a:lnTo>
                <a:lnTo>
                  <a:pt x="21600" y="11200"/>
                </a:lnTo>
                <a:lnTo>
                  <a:pt x="10639" y="21600"/>
                </a:lnTo>
                <a:lnTo>
                  <a:pt x="0" y="1085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994" name="Freeform 48"/>
          <p:cNvSpPr/>
          <p:nvPr/>
        </p:nvSpPr>
        <p:spPr>
          <a:xfrm>
            <a:off x="7086600" y="3527425"/>
            <a:ext cx="1580863" cy="33631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995" name="Rectangle 50"/>
          <p:cNvSpPr txBox="1"/>
          <p:nvPr/>
        </p:nvSpPr>
        <p:spPr>
          <a:xfrm>
            <a:off x="7185026" y="3470275"/>
            <a:ext cx="1295399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Departments</a:t>
            </a:r>
          </a:p>
        </p:txBody>
      </p:sp>
      <p:sp>
        <p:nvSpPr>
          <p:cNvPr id="1048996" name="Rectangle 51"/>
          <p:cNvSpPr txBox="1"/>
          <p:nvPr/>
        </p:nvSpPr>
        <p:spPr>
          <a:xfrm>
            <a:off x="7208838" y="4467225"/>
            <a:ext cx="10668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deals-with</a:t>
            </a:r>
          </a:p>
        </p:txBody>
      </p:sp>
      <p:sp>
        <p:nvSpPr>
          <p:cNvPr id="1048997" name="Freeform 52"/>
          <p:cNvSpPr/>
          <p:nvPr/>
        </p:nvSpPr>
        <p:spPr>
          <a:xfrm>
            <a:off x="4038600" y="3463925"/>
            <a:ext cx="756315" cy="309320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998" name="Rectangle 53"/>
          <p:cNvSpPr txBox="1"/>
          <p:nvPr/>
        </p:nvSpPr>
        <p:spPr>
          <a:xfrm>
            <a:off x="4160837" y="3429000"/>
            <a:ext cx="584199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Parts</a:t>
            </a:r>
          </a:p>
        </p:txBody>
      </p:sp>
      <p:sp>
        <p:nvSpPr>
          <p:cNvPr id="1048999" name="Freeform 58"/>
          <p:cNvSpPr/>
          <p:nvPr/>
        </p:nvSpPr>
        <p:spPr>
          <a:xfrm>
            <a:off x="3825875" y="4111625"/>
            <a:ext cx="1260188" cy="790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50"/>
                </a:moveTo>
                <a:lnTo>
                  <a:pt x="10639" y="0"/>
                </a:lnTo>
                <a:lnTo>
                  <a:pt x="21600" y="11200"/>
                </a:lnTo>
                <a:lnTo>
                  <a:pt x="10639" y="21600"/>
                </a:lnTo>
                <a:lnTo>
                  <a:pt x="0" y="1085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000" name="Rectangle 59"/>
          <p:cNvSpPr txBox="1"/>
          <p:nvPr/>
        </p:nvSpPr>
        <p:spPr>
          <a:xfrm>
            <a:off x="3898900" y="4314825"/>
            <a:ext cx="11049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can-supply</a:t>
            </a:r>
          </a:p>
        </p:txBody>
      </p:sp>
      <p:sp>
        <p:nvSpPr>
          <p:cNvPr id="1049001" name="Line 61"/>
          <p:cNvSpPr/>
          <p:nvPr/>
        </p:nvSpPr>
        <p:spPr>
          <a:xfrm>
            <a:off x="4419599" y="3810000"/>
            <a:ext cx="76201" cy="30480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002" name="Line 62"/>
          <p:cNvSpPr/>
          <p:nvPr/>
        </p:nvSpPr>
        <p:spPr>
          <a:xfrm>
            <a:off x="5105399" y="4495799"/>
            <a:ext cx="152401" cy="15240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003" name="Line 63"/>
          <p:cNvSpPr/>
          <p:nvPr/>
        </p:nvSpPr>
        <p:spPr>
          <a:xfrm flipV="1">
            <a:off x="6629400" y="4648200"/>
            <a:ext cx="533401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004" name="Line 64"/>
          <p:cNvSpPr/>
          <p:nvPr/>
        </p:nvSpPr>
        <p:spPr>
          <a:xfrm flipV="1">
            <a:off x="7772400" y="3886200"/>
            <a:ext cx="0" cy="38100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005" name="Text Box 68"/>
          <p:cNvSpPr txBox="1"/>
          <p:nvPr/>
        </p:nvSpPr>
        <p:spPr>
          <a:xfrm>
            <a:off x="4922520" y="2667000"/>
            <a:ext cx="822961" cy="5105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sz="24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VS.</a:t>
            </a:r>
          </a:p>
        </p:txBody>
      </p:sp>
      <p:sp>
        <p:nvSpPr>
          <p:cNvPr id="1049006" name="Freeform 69"/>
          <p:cNvSpPr/>
          <p:nvPr/>
        </p:nvSpPr>
        <p:spPr>
          <a:xfrm>
            <a:off x="5334000" y="3276600"/>
            <a:ext cx="1260188" cy="790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50"/>
                </a:moveTo>
                <a:lnTo>
                  <a:pt x="10639" y="0"/>
                </a:lnTo>
                <a:lnTo>
                  <a:pt x="21600" y="11200"/>
                </a:lnTo>
                <a:lnTo>
                  <a:pt x="10639" y="21600"/>
                </a:lnTo>
                <a:lnTo>
                  <a:pt x="0" y="1085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007" name="Rectangle 70"/>
          <p:cNvSpPr txBox="1"/>
          <p:nvPr/>
        </p:nvSpPr>
        <p:spPr>
          <a:xfrm>
            <a:off x="5680075" y="3505200"/>
            <a:ext cx="647699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needs</a:t>
            </a:r>
          </a:p>
        </p:txBody>
      </p:sp>
      <p:cxnSp>
        <p:nvCxnSpPr>
          <p:cNvPr id="3145728" name="AutoShape 71"/>
          <p:cNvCxnSpPr>
            <a:stCxn id="1048998" idx="0"/>
            <a:endCxn id="1049006" idx="0"/>
          </p:cNvCxnSpPr>
          <p:nvPr/>
        </p:nvCxnSpPr>
        <p:spPr>
          <a:xfrm>
            <a:off x="4425751" y="3578026"/>
            <a:ext cx="1538343" cy="93741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3145729" name="AutoShape 72"/>
          <p:cNvCxnSpPr>
            <a:stCxn id="1049006" idx="0"/>
            <a:endCxn id="1048995" idx="0"/>
          </p:cNvCxnSpPr>
          <p:nvPr/>
        </p:nvCxnSpPr>
        <p:spPr>
          <a:xfrm flipV="1">
            <a:off x="5964093" y="3619301"/>
            <a:ext cx="1826069" cy="52466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049008" name="Freeform 69"/>
          <p:cNvSpPr/>
          <p:nvPr/>
        </p:nvSpPr>
        <p:spPr>
          <a:xfrm>
            <a:off x="1328737" y="1844675"/>
            <a:ext cx="1260188" cy="790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50"/>
                </a:moveTo>
                <a:lnTo>
                  <a:pt x="10639" y="0"/>
                </a:lnTo>
                <a:lnTo>
                  <a:pt x="21600" y="11200"/>
                </a:lnTo>
                <a:lnTo>
                  <a:pt x="10639" y="21600"/>
                </a:lnTo>
                <a:lnTo>
                  <a:pt x="0" y="1085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9" name="Freeform 59"/>
          <p:cNvSpPr/>
          <p:nvPr/>
        </p:nvSpPr>
        <p:spPr>
          <a:xfrm>
            <a:off x="2545681" y="48865"/>
            <a:ext cx="6633099" cy="485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1" h="21079" extrusionOk="0">
                <a:moveTo>
                  <a:pt x="9027" y="90"/>
                </a:moveTo>
                <a:cubicBezTo>
                  <a:pt x="7928" y="46"/>
                  <a:pt x="6830" y="1"/>
                  <a:pt x="6285" y="628"/>
                </a:cubicBezTo>
                <a:cubicBezTo>
                  <a:pt x="5740" y="1256"/>
                  <a:pt x="6181" y="2589"/>
                  <a:pt x="5756" y="3855"/>
                </a:cubicBezTo>
                <a:cubicBezTo>
                  <a:pt x="5331" y="5121"/>
                  <a:pt x="4601" y="6712"/>
                  <a:pt x="3735" y="8224"/>
                </a:cubicBezTo>
                <a:cubicBezTo>
                  <a:pt x="2869" y="9737"/>
                  <a:pt x="1089" y="11003"/>
                  <a:pt x="560" y="12929"/>
                </a:cubicBezTo>
                <a:cubicBezTo>
                  <a:pt x="31" y="14856"/>
                  <a:pt x="-378" y="18464"/>
                  <a:pt x="560" y="19786"/>
                </a:cubicBezTo>
                <a:cubicBezTo>
                  <a:pt x="1498" y="21108"/>
                  <a:pt x="4216" y="20693"/>
                  <a:pt x="6189" y="20861"/>
                </a:cubicBezTo>
                <a:cubicBezTo>
                  <a:pt x="8161" y="21029"/>
                  <a:pt x="12394" y="20794"/>
                  <a:pt x="12394" y="20794"/>
                </a:cubicBezTo>
                <a:cubicBezTo>
                  <a:pt x="14679" y="20794"/>
                  <a:pt x="18576" y="21388"/>
                  <a:pt x="19899" y="20861"/>
                </a:cubicBezTo>
                <a:cubicBezTo>
                  <a:pt x="21222" y="20335"/>
                  <a:pt x="20252" y="19259"/>
                  <a:pt x="20332" y="17635"/>
                </a:cubicBezTo>
                <a:cubicBezTo>
                  <a:pt x="20412" y="16010"/>
                  <a:pt x="20805" y="13277"/>
                  <a:pt x="20380" y="11115"/>
                </a:cubicBezTo>
                <a:cubicBezTo>
                  <a:pt x="19955" y="8952"/>
                  <a:pt x="18744" y="6420"/>
                  <a:pt x="17782" y="4661"/>
                </a:cubicBezTo>
                <a:cubicBezTo>
                  <a:pt x="16820" y="2903"/>
                  <a:pt x="15561" y="1334"/>
                  <a:pt x="14607" y="561"/>
                </a:cubicBezTo>
                <a:cubicBezTo>
                  <a:pt x="13653" y="-212"/>
                  <a:pt x="13028" y="102"/>
                  <a:pt x="12058" y="23"/>
                </a:cubicBezTo>
                <a:cubicBezTo>
                  <a:pt x="11087" y="-55"/>
                  <a:pt x="8786" y="90"/>
                  <a:pt x="8786" y="90"/>
                </a:cubicBezTo>
              </a:path>
            </a:pathLst>
          </a:custGeom>
          <a:gradFill>
            <a:gsLst>
              <a:gs pos="0">
                <a:schemeClr val="accent1">
                  <a:hueOff val="357503"/>
                  <a:satOff val="54545"/>
                  <a:lumOff val="29273"/>
                  <a:alpha val="50000"/>
                </a:schemeClr>
              </a:gs>
              <a:gs pos="35000">
                <a:srgbClr val="BDD4FF">
                  <a:alpha val="50000"/>
                </a:srgbClr>
              </a:gs>
              <a:gs pos="100000">
                <a:schemeClr val="accent1">
                  <a:hueOff val="418253"/>
                  <a:satOff val="54545"/>
                  <a:lumOff val="42493"/>
                  <a:alpha val="50000"/>
                </a:schemeClr>
              </a:gs>
            </a:gsLst>
            <a:lin ang="16200000"/>
          </a:gra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 defTabSz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1049010" name="Rectangle 4"/>
          <p:cNvSpPr txBox="1"/>
          <p:nvPr>
            <p:ph type="title"/>
          </p:nvPr>
        </p:nvSpPr>
        <p:spPr>
          <a:xfrm>
            <a:off x="203203" y="274638"/>
            <a:ext cx="4791076" cy="1143001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Aggregation</a:t>
            </a:r>
          </a:p>
        </p:txBody>
      </p:sp>
      <p:sp>
        <p:nvSpPr>
          <p:cNvPr id="1049011" name="Rectangle 5"/>
          <p:cNvSpPr txBox="1"/>
          <p:nvPr>
            <p:ph type="body" sz="quarter" idx="1"/>
          </p:nvPr>
        </p:nvSpPr>
        <p:spPr>
          <a:xfrm>
            <a:off x="685800" y="5049837"/>
            <a:ext cx="7772400" cy="1503363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spcBef>
                <a:spcPts val="600"/>
              </a:spcBef>
              <a:buSzTx/>
              <a:buNone/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Allows relationships with relationship sets.</a:t>
            </a:r>
          </a:p>
        </p:txBody>
      </p:sp>
      <p:grpSp>
        <p:nvGrpSpPr>
          <p:cNvPr id="120" name="Group 7"/>
          <p:cNvGrpSpPr/>
          <p:nvPr/>
        </p:nvGrpSpPr>
        <p:grpSpPr>
          <a:xfrm>
            <a:off x="4800600" y="98425"/>
            <a:ext cx="3006727" cy="2281239"/>
            <a:chOff x="0" y="0"/>
            <a:chExt cx="3006726" cy="2281238"/>
          </a:xfrm>
        </p:grpSpPr>
        <p:sp>
          <p:nvSpPr>
            <p:cNvPr id="1049012" name="Freeform 8"/>
            <p:cNvSpPr/>
            <p:nvPr/>
          </p:nvSpPr>
          <p:spPr>
            <a:xfrm>
              <a:off x="2109788" y="1789112"/>
              <a:ext cx="896938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524" y="9810"/>
                  </a:lnTo>
                  <a:lnTo>
                    <a:pt x="21409" y="8910"/>
                  </a:lnTo>
                  <a:lnTo>
                    <a:pt x="21218" y="8010"/>
                  </a:lnTo>
                  <a:lnTo>
                    <a:pt x="20912" y="7110"/>
                  </a:lnTo>
                  <a:lnTo>
                    <a:pt x="20568" y="6210"/>
                  </a:lnTo>
                  <a:lnTo>
                    <a:pt x="20147" y="5400"/>
                  </a:lnTo>
                  <a:lnTo>
                    <a:pt x="19612" y="4590"/>
                  </a:lnTo>
                  <a:lnTo>
                    <a:pt x="19039" y="3870"/>
                  </a:lnTo>
                  <a:lnTo>
                    <a:pt x="18427" y="3150"/>
                  </a:lnTo>
                  <a:lnTo>
                    <a:pt x="17701" y="2520"/>
                  </a:lnTo>
                  <a:lnTo>
                    <a:pt x="16974" y="1980"/>
                  </a:lnTo>
                  <a:lnTo>
                    <a:pt x="16210" y="1440"/>
                  </a:lnTo>
                  <a:lnTo>
                    <a:pt x="15330" y="1080"/>
                  </a:lnTo>
                  <a:lnTo>
                    <a:pt x="14489" y="630"/>
                  </a:lnTo>
                  <a:lnTo>
                    <a:pt x="13572" y="360"/>
                  </a:lnTo>
                  <a:lnTo>
                    <a:pt x="12654" y="180"/>
                  </a:lnTo>
                  <a:lnTo>
                    <a:pt x="11737" y="90"/>
                  </a:lnTo>
                  <a:lnTo>
                    <a:pt x="10781" y="0"/>
                  </a:lnTo>
                  <a:lnTo>
                    <a:pt x="9863" y="90"/>
                  </a:lnTo>
                  <a:lnTo>
                    <a:pt x="8908" y="180"/>
                  </a:lnTo>
                  <a:lnTo>
                    <a:pt x="7990" y="360"/>
                  </a:lnTo>
                  <a:lnTo>
                    <a:pt x="7111" y="630"/>
                  </a:lnTo>
                  <a:lnTo>
                    <a:pt x="6232" y="1080"/>
                  </a:lnTo>
                  <a:lnTo>
                    <a:pt x="5390" y="1440"/>
                  </a:lnTo>
                  <a:lnTo>
                    <a:pt x="4588" y="1980"/>
                  </a:lnTo>
                  <a:lnTo>
                    <a:pt x="3861" y="2520"/>
                  </a:lnTo>
                  <a:lnTo>
                    <a:pt x="3173" y="3150"/>
                  </a:lnTo>
                  <a:lnTo>
                    <a:pt x="2523" y="3870"/>
                  </a:lnTo>
                  <a:lnTo>
                    <a:pt x="1950" y="4590"/>
                  </a:lnTo>
                  <a:lnTo>
                    <a:pt x="1453" y="5400"/>
                  </a:lnTo>
                  <a:lnTo>
                    <a:pt x="1032" y="6210"/>
                  </a:lnTo>
                  <a:lnTo>
                    <a:pt x="650" y="7110"/>
                  </a:lnTo>
                  <a:lnTo>
                    <a:pt x="382" y="8010"/>
                  </a:lnTo>
                  <a:lnTo>
                    <a:pt x="153" y="8910"/>
                  </a:lnTo>
                  <a:lnTo>
                    <a:pt x="76" y="9810"/>
                  </a:lnTo>
                  <a:lnTo>
                    <a:pt x="0" y="10800"/>
                  </a:lnTo>
                  <a:lnTo>
                    <a:pt x="76" y="11700"/>
                  </a:lnTo>
                  <a:lnTo>
                    <a:pt x="153" y="12690"/>
                  </a:lnTo>
                  <a:lnTo>
                    <a:pt x="382" y="13590"/>
                  </a:lnTo>
                  <a:lnTo>
                    <a:pt x="650" y="14490"/>
                  </a:lnTo>
                  <a:lnTo>
                    <a:pt x="1032" y="15300"/>
                  </a:lnTo>
                  <a:lnTo>
                    <a:pt x="1453" y="16200"/>
                  </a:lnTo>
                  <a:lnTo>
                    <a:pt x="1950" y="16920"/>
                  </a:lnTo>
                  <a:lnTo>
                    <a:pt x="2523" y="17730"/>
                  </a:lnTo>
                  <a:lnTo>
                    <a:pt x="3173" y="18450"/>
                  </a:lnTo>
                  <a:lnTo>
                    <a:pt x="3861" y="19080"/>
                  </a:lnTo>
                  <a:lnTo>
                    <a:pt x="4588" y="19620"/>
                  </a:lnTo>
                  <a:lnTo>
                    <a:pt x="5390" y="20070"/>
                  </a:lnTo>
                  <a:lnTo>
                    <a:pt x="6232" y="20520"/>
                  </a:lnTo>
                  <a:lnTo>
                    <a:pt x="7990" y="21240"/>
                  </a:lnTo>
                  <a:lnTo>
                    <a:pt x="8908" y="21420"/>
                  </a:lnTo>
                  <a:lnTo>
                    <a:pt x="9863" y="21510"/>
                  </a:lnTo>
                  <a:lnTo>
                    <a:pt x="10781" y="21600"/>
                  </a:lnTo>
                  <a:lnTo>
                    <a:pt x="11737" y="21510"/>
                  </a:lnTo>
                  <a:lnTo>
                    <a:pt x="12654" y="21420"/>
                  </a:lnTo>
                  <a:lnTo>
                    <a:pt x="13572" y="21240"/>
                  </a:lnTo>
                  <a:lnTo>
                    <a:pt x="14489" y="20880"/>
                  </a:lnTo>
                  <a:lnTo>
                    <a:pt x="15330" y="20520"/>
                  </a:lnTo>
                  <a:lnTo>
                    <a:pt x="16210" y="20070"/>
                  </a:lnTo>
                  <a:lnTo>
                    <a:pt x="16974" y="19620"/>
                  </a:lnTo>
                  <a:lnTo>
                    <a:pt x="17701" y="19080"/>
                  </a:lnTo>
                  <a:lnTo>
                    <a:pt x="18427" y="18450"/>
                  </a:lnTo>
                  <a:lnTo>
                    <a:pt x="19039" y="17730"/>
                  </a:lnTo>
                  <a:lnTo>
                    <a:pt x="19612" y="16920"/>
                  </a:lnTo>
                  <a:lnTo>
                    <a:pt x="20147" y="16200"/>
                  </a:lnTo>
                  <a:lnTo>
                    <a:pt x="20568" y="15300"/>
                  </a:lnTo>
                  <a:lnTo>
                    <a:pt x="20912" y="14490"/>
                  </a:lnTo>
                  <a:lnTo>
                    <a:pt x="21218" y="13590"/>
                  </a:lnTo>
                  <a:lnTo>
                    <a:pt x="21409" y="12690"/>
                  </a:lnTo>
                  <a:lnTo>
                    <a:pt x="21524" y="11700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13" name="Freeform 9"/>
            <p:cNvSpPr/>
            <p:nvPr/>
          </p:nvSpPr>
          <p:spPr>
            <a:xfrm>
              <a:off x="633412" y="1655762"/>
              <a:ext cx="1274764" cy="625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652" y="0"/>
                  </a:lnTo>
                  <a:lnTo>
                    <a:pt x="21600" y="11184"/>
                  </a:lnTo>
                  <a:lnTo>
                    <a:pt x="10652" y="21600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14" name="Rectangle 10"/>
            <p:cNvSpPr txBox="1"/>
            <p:nvPr/>
          </p:nvSpPr>
          <p:spPr>
            <a:xfrm>
              <a:off x="2287588" y="1809750"/>
              <a:ext cx="4952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until</a:t>
              </a:r>
            </a:p>
          </p:txBody>
        </p:sp>
        <p:grpSp>
          <p:nvGrpSpPr>
            <p:cNvPr id="121" name="Group 11"/>
            <p:cNvGrpSpPr/>
            <p:nvPr/>
          </p:nvGrpSpPr>
          <p:grpSpPr>
            <a:xfrm>
              <a:off x="652462" y="884237"/>
              <a:ext cx="1331915" cy="401639"/>
              <a:chOff x="0" y="0"/>
              <a:chExt cx="1331913" cy="401638"/>
            </a:xfrm>
          </p:grpSpPr>
          <p:sp>
            <p:nvSpPr>
              <p:cNvPr id="1049015" name="Freeform 12"/>
              <p:cNvSpPr/>
              <p:nvPr/>
            </p:nvSpPr>
            <p:spPr>
              <a:xfrm>
                <a:off x="0" y="11112"/>
                <a:ext cx="1331913" cy="39052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016" name="Rectangle 13"/>
              <p:cNvSpPr txBox="1"/>
              <p:nvPr/>
            </p:nvSpPr>
            <p:spPr>
              <a:xfrm>
                <a:off x="103187" y="0"/>
                <a:ext cx="1092198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Employees</a:t>
                </a:r>
              </a:p>
            </p:txBody>
          </p:sp>
        </p:grpSp>
        <p:sp>
          <p:nvSpPr>
            <p:cNvPr id="1049017" name="Rectangle 14"/>
            <p:cNvSpPr txBox="1"/>
            <p:nvPr/>
          </p:nvSpPr>
          <p:spPr>
            <a:xfrm>
              <a:off x="792163" y="1776412"/>
              <a:ext cx="9397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Monitors</a:t>
              </a:r>
            </a:p>
          </p:txBody>
        </p:sp>
        <p:sp>
          <p:nvSpPr>
            <p:cNvPr id="1049018" name="Line 15"/>
            <p:cNvSpPr/>
            <p:nvPr/>
          </p:nvSpPr>
          <p:spPr>
            <a:xfrm>
              <a:off x="1911350" y="1974850"/>
              <a:ext cx="200026" cy="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19" name="Line 16"/>
            <p:cNvSpPr/>
            <p:nvPr/>
          </p:nvSpPr>
          <p:spPr>
            <a:xfrm flipV="1">
              <a:off x="1262062" y="1282700"/>
              <a:ext cx="1" cy="36195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20" name="Freeform 17"/>
            <p:cNvSpPr/>
            <p:nvPr/>
          </p:nvSpPr>
          <p:spPr>
            <a:xfrm>
              <a:off x="1644650" y="280987"/>
              <a:ext cx="895351" cy="37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55"/>
                  </a:moveTo>
                  <a:lnTo>
                    <a:pt x="38" y="11749"/>
                  </a:lnTo>
                  <a:lnTo>
                    <a:pt x="153" y="12653"/>
                  </a:lnTo>
                  <a:lnTo>
                    <a:pt x="345" y="13647"/>
                  </a:lnTo>
                  <a:lnTo>
                    <a:pt x="651" y="14460"/>
                  </a:lnTo>
                  <a:lnTo>
                    <a:pt x="1034" y="15364"/>
                  </a:lnTo>
                  <a:lnTo>
                    <a:pt x="1455" y="16177"/>
                  </a:lnTo>
                  <a:lnTo>
                    <a:pt x="1953" y="16991"/>
                  </a:lnTo>
                  <a:lnTo>
                    <a:pt x="2528" y="17804"/>
                  </a:lnTo>
                  <a:lnTo>
                    <a:pt x="3179" y="18437"/>
                  </a:lnTo>
                  <a:lnTo>
                    <a:pt x="3868" y="19069"/>
                  </a:lnTo>
                  <a:lnTo>
                    <a:pt x="4596" y="19702"/>
                  </a:lnTo>
                  <a:lnTo>
                    <a:pt x="5400" y="20154"/>
                  </a:lnTo>
                  <a:lnTo>
                    <a:pt x="6243" y="20606"/>
                  </a:lnTo>
                  <a:lnTo>
                    <a:pt x="7085" y="20967"/>
                  </a:lnTo>
                  <a:lnTo>
                    <a:pt x="8004" y="21238"/>
                  </a:lnTo>
                  <a:lnTo>
                    <a:pt x="9843" y="21600"/>
                  </a:lnTo>
                  <a:lnTo>
                    <a:pt x="11719" y="21600"/>
                  </a:lnTo>
                  <a:lnTo>
                    <a:pt x="12677" y="21419"/>
                  </a:lnTo>
                  <a:lnTo>
                    <a:pt x="13596" y="21238"/>
                  </a:lnTo>
                  <a:lnTo>
                    <a:pt x="14477" y="20877"/>
                  </a:lnTo>
                  <a:lnTo>
                    <a:pt x="15357" y="20606"/>
                  </a:lnTo>
                  <a:lnTo>
                    <a:pt x="16200" y="20154"/>
                  </a:lnTo>
                  <a:lnTo>
                    <a:pt x="17732" y="19069"/>
                  </a:lnTo>
                  <a:lnTo>
                    <a:pt x="18421" y="18437"/>
                  </a:lnTo>
                  <a:lnTo>
                    <a:pt x="19072" y="17714"/>
                  </a:lnTo>
                  <a:lnTo>
                    <a:pt x="19647" y="16991"/>
                  </a:lnTo>
                  <a:lnTo>
                    <a:pt x="20145" y="16177"/>
                  </a:lnTo>
                  <a:lnTo>
                    <a:pt x="20566" y="15364"/>
                  </a:lnTo>
                  <a:lnTo>
                    <a:pt x="20949" y="14460"/>
                  </a:lnTo>
                  <a:lnTo>
                    <a:pt x="21217" y="13556"/>
                  </a:lnTo>
                  <a:lnTo>
                    <a:pt x="21409" y="12653"/>
                  </a:lnTo>
                  <a:lnTo>
                    <a:pt x="21562" y="11659"/>
                  </a:lnTo>
                  <a:lnTo>
                    <a:pt x="21600" y="10755"/>
                  </a:lnTo>
                  <a:lnTo>
                    <a:pt x="21562" y="9851"/>
                  </a:lnTo>
                  <a:lnTo>
                    <a:pt x="21409" y="8857"/>
                  </a:lnTo>
                  <a:lnTo>
                    <a:pt x="21217" y="7953"/>
                  </a:lnTo>
                  <a:lnTo>
                    <a:pt x="20949" y="7049"/>
                  </a:lnTo>
                  <a:lnTo>
                    <a:pt x="20566" y="6146"/>
                  </a:lnTo>
                  <a:lnTo>
                    <a:pt x="20145" y="5423"/>
                  </a:lnTo>
                  <a:lnTo>
                    <a:pt x="19647" y="4609"/>
                  </a:lnTo>
                  <a:lnTo>
                    <a:pt x="19072" y="3796"/>
                  </a:lnTo>
                  <a:lnTo>
                    <a:pt x="18421" y="3163"/>
                  </a:lnTo>
                  <a:lnTo>
                    <a:pt x="17732" y="2440"/>
                  </a:lnTo>
                  <a:lnTo>
                    <a:pt x="16966" y="1898"/>
                  </a:lnTo>
                  <a:lnTo>
                    <a:pt x="16200" y="1446"/>
                  </a:lnTo>
                  <a:lnTo>
                    <a:pt x="15357" y="994"/>
                  </a:lnTo>
                  <a:lnTo>
                    <a:pt x="14477" y="633"/>
                  </a:lnTo>
                  <a:lnTo>
                    <a:pt x="13596" y="362"/>
                  </a:lnTo>
                  <a:lnTo>
                    <a:pt x="12677" y="90"/>
                  </a:lnTo>
                  <a:lnTo>
                    <a:pt x="11719" y="0"/>
                  </a:lnTo>
                  <a:lnTo>
                    <a:pt x="9843" y="0"/>
                  </a:lnTo>
                  <a:lnTo>
                    <a:pt x="8923" y="90"/>
                  </a:lnTo>
                  <a:lnTo>
                    <a:pt x="7085" y="633"/>
                  </a:lnTo>
                  <a:lnTo>
                    <a:pt x="6243" y="994"/>
                  </a:lnTo>
                  <a:lnTo>
                    <a:pt x="5400" y="1446"/>
                  </a:lnTo>
                  <a:lnTo>
                    <a:pt x="4596" y="1898"/>
                  </a:lnTo>
                  <a:lnTo>
                    <a:pt x="3830" y="2440"/>
                  </a:lnTo>
                  <a:lnTo>
                    <a:pt x="3179" y="3163"/>
                  </a:lnTo>
                  <a:lnTo>
                    <a:pt x="2528" y="3796"/>
                  </a:lnTo>
                  <a:lnTo>
                    <a:pt x="1953" y="4609"/>
                  </a:lnTo>
                  <a:lnTo>
                    <a:pt x="1455" y="5423"/>
                  </a:lnTo>
                  <a:lnTo>
                    <a:pt x="1034" y="6236"/>
                  </a:lnTo>
                  <a:lnTo>
                    <a:pt x="651" y="7049"/>
                  </a:lnTo>
                  <a:lnTo>
                    <a:pt x="345" y="7953"/>
                  </a:lnTo>
                  <a:lnTo>
                    <a:pt x="153" y="8857"/>
                  </a:lnTo>
                  <a:lnTo>
                    <a:pt x="38" y="9851"/>
                  </a:lnTo>
                  <a:lnTo>
                    <a:pt x="0" y="107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21" name="Freeform 18"/>
            <p:cNvSpPr/>
            <p:nvPr/>
          </p:nvSpPr>
          <p:spPr>
            <a:xfrm>
              <a:off x="0" y="280987"/>
              <a:ext cx="895351" cy="37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55"/>
                  </a:moveTo>
                  <a:lnTo>
                    <a:pt x="21562" y="9851"/>
                  </a:lnTo>
                  <a:lnTo>
                    <a:pt x="21447" y="8857"/>
                  </a:lnTo>
                  <a:lnTo>
                    <a:pt x="21255" y="7953"/>
                  </a:lnTo>
                  <a:lnTo>
                    <a:pt x="20949" y="7049"/>
                  </a:lnTo>
                  <a:lnTo>
                    <a:pt x="20604" y="6146"/>
                  </a:lnTo>
                  <a:lnTo>
                    <a:pt x="20145" y="5423"/>
                  </a:lnTo>
                  <a:lnTo>
                    <a:pt x="19647" y="4609"/>
                  </a:lnTo>
                  <a:lnTo>
                    <a:pt x="19072" y="3796"/>
                  </a:lnTo>
                  <a:lnTo>
                    <a:pt x="18421" y="3163"/>
                  </a:lnTo>
                  <a:lnTo>
                    <a:pt x="17770" y="2440"/>
                  </a:lnTo>
                  <a:lnTo>
                    <a:pt x="17004" y="1898"/>
                  </a:lnTo>
                  <a:lnTo>
                    <a:pt x="16200" y="1446"/>
                  </a:lnTo>
                  <a:lnTo>
                    <a:pt x="15357" y="994"/>
                  </a:lnTo>
                  <a:lnTo>
                    <a:pt x="14515" y="633"/>
                  </a:lnTo>
                  <a:lnTo>
                    <a:pt x="12677" y="90"/>
                  </a:lnTo>
                  <a:lnTo>
                    <a:pt x="11719" y="0"/>
                  </a:lnTo>
                  <a:lnTo>
                    <a:pt x="9881" y="0"/>
                  </a:lnTo>
                  <a:lnTo>
                    <a:pt x="8923" y="90"/>
                  </a:lnTo>
                  <a:lnTo>
                    <a:pt x="7085" y="633"/>
                  </a:lnTo>
                  <a:lnTo>
                    <a:pt x="6243" y="994"/>
                  </a:lnTo>
                  <a:lnTo>
                    <a:pt x="5400" y="1446"/>
                  </a:lnTo>
                  <a:lnTo>
                    <a:pt x="4596" y="1898"/>
                  </a:lnTo>
                  <a:lnTo>
                    <a:pt x="3868" y="2440"/>
                  </a:lnTo>
                  <a:lnTo>
                    <a:pt x="3179" y="3163"/>
                  </a:lnTo>
                  <a:lnTo>
                    <a:pt x="2528" y="3796"/>
                  </a:lnTo>
                  <a:lnTo>
                    <a:pt x="1953" y="4609"/>
                  </a:lnTo>
                  <a:lnTo>
                    <a:pt x="1455" y="5423"/>
                  </a:lnTo>
                  <a:lnTo>
                    <a:pt x="1034" y="6146"/>
                  </a:lnTo>
                  <a:lnTo>
                    <a:pt x="651" y="7049"/>
                  </a:lnTo>
                  <a:lnTo>
                    <a:pt x="345" y="7953"/>
                  </a:lnTo>
                  <a:lnTo>
                    <a:pt x="153" y="8857"/>
                  </a:lnTo>
                  <a:lnTo>
                    <a:pt x="38" y="9851"/>
                  </a:lnTo>
                  <a:lnTo>
                    <a:pt x="0" y="10755"/>
                  </a:lnTo>
                  <a:lnTo>
                    <a:pt x="38" y="11749"/>
                  </a:lnTo>
                  <a:lnTo>
                    <a:pt x="153" y="12653"/>
                  </a:lnTo>
                  <a:lnTo>
                    <a:pt x="345" y="13647"/>
                  </a:lnTo>
                  <a:lnTo>
                    <a:pt x="651" y="14460"/>
                  </a:lnTo>
                  <a:lnTo>
                    <a:pt x="1034" y="15364"/>
                  </a:lnTo>
                  <a:lnTo>
                    <a:pt x="1455" y="16177"/>
                  </a:lnTo>
                  <a:lnTo>
                    <a:pt x="1953" y="16991"/>
                  </a:lnTo>
                  <a:lnTo>
                    <a:pt x="2528" y="17714"/>
                  </a:lnTo>
                  <a:lnTo>
                    <a:pt x="3179" y="18437"/>
                  </a:lnTo>
                  <a:lnTo>
                    <a:pt x="3868" y="19069"/>
                  </a:lnTo>
                  <a:lnTo>
                    <a:pt x="4596" y="19702"/>
                  </a:lnTo>
                  <a:lnTo>
                    <a:pt x="5400" y="20154"/>
                  </a:lnTo>
                  <a:lnTo>
                    <a:pt x="6243" y="20606"/>
                  </a:lnTo>
                  <a:lnTo>
                    <a:pt x="7085" y="20967"/>
                  </a:lnTo>
                  <a:lnTo>
                    <a:pt x="8004" y="21238"/>
                  </a:lnTo>
                  <a:lnTo>
                    <a:pt x="8923" y="21419"/>
                  </a:lnTo>
                  <a:lnTo>
                    <a:pt x="9881" y="21600"/>
                  </a:lnTo>
                  <a:lnTo>
                    <a:pt x="11719" y="21600"/>
                  </a:lnTo>
                  <a:lnTo>
                    <a:pt x="12677" y="21419"/>
                  </a:lnTo>
                  <a:lnTo>
                    <a:pt x="13596" y="21238"/>
                  </a:lnTo>
                  <a:lnTo>
                    <a:pt x="14515" y="20967"/>
                  </a:lnTo>
                  <a:lnTo>
                    <a:pt x="15357" y="20606"/>
                  </a:lnTo>
                  <a:lnTo>
                    <a:pt x="16200" y="20154"/>
                  </a:lnTo>
                  <a:lnTo>
                    <a:pt x="17004" y="19702"/>
                  </a:lnTo>
                  <a:lnTo>
                    <a:pt x="17770" y="19069"/>
                  </a:lnTo>
                  <a:lnTo>
                    <a:pt x="18421" y="18437"/>
                  </a:lnTo>
                  <a:lnTo>
                    <a:pt x="19072" y="17714"/>
                  </a:lnTo>
                  <a:lnTo>
                    <a:pt x="19647" y="16991"/>
                  </a:lnTo>
                  <a:lnTo>
                    <a:pt x="20145" y="16177"/>
                  </a:lnTo>
                  <a:lnTo>
                    <a:pt x="20604" y="15364"/>
                  </a:lnTo>
                  <a:lnTo>
                    <a:pt x="20949" y="14460"/>
                  </a:lnTo>
                  <a:lnTo>
                    <a:pt x="21255" y="13647"/>
                  </a:lnTo>
                  <a:lnTo>
                    <a:pt x="21447" y="12653"/>
                  </a:lnTo>
                  <a:lnTo>
                    <a:pt x="21562" y="11749"/>
                  </a:lnTo>
                  <a:lnTo>
                    <a:pt x="21600" y="107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22" name="Freeform 19"/>
            <p:cNvSpPr/>
            <p:nvPr/>
          </p:nvSpPr>
          <p:spPr>
            <a:xfrm>
              <a:off x="804862" y="0"/>
              <a:ext cx="89535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562" y="9900"/>
                  </a:lnTo>
                  <a:lnTo>
                    <a:pt x="21447" y="9000"/>
                  </a:lnTo>
                  <a:lnTo>
                    <a:pt x="21217" y="8010"/>
                  </a:lnTo>
                  <a:lnTo>
                    <a:pt x="20949" y="7110"/>
                  </a:lnTo>
                  <a:lnTo>
                    <a:pt x="20604" y="6300"/>
                  </a:lnTo>
                  <a:lnTo>
                    <a:pt x="20145" y="5400"/>
                  </a:lnTo>
                  <a:lnTo>
                    <a:pt x="19647" y="4590"/>
                  </a:lnTo>
                  <a:lnTo>
                    <a:pt x="19072" y="3870"/>
                  </a:lnTo>
                  <a:lnTo>
                    <a:pt x="18460" y="3150"/>
                  </a:lnTo>
                  <a:lnTo>
                    <a:pt x="17732" y="2610"/>
                  </a:lnTo>
                  <a:lnTo>
                    <a:pt x="17004" y="1980"/>
                  </a:lnTo>
                  <a:lnTo>
                    <a:pt x="16200" y="1440"/>
                  </a:lnTo>
                  <a:lnTo>
                    <a:pt x="15357" y="1080"/>
                  </a:lnTo>
                  <a:lnTo>
                    <a:pt x="14477" y="720"/>
                  </a:lnTo>
                  <a:lnTo>
                    <a:pt x="13596" y="450"/>
                  </a:lnTo>
                  <a:lnTo>
                    <a:pt x="12715" y="270"/>
                  </a:lnTo>
                  <a:lnTo>
                    <a:pt x="11757" y="90"/>
                  </a:lnTo>
                  <a:lnTo>
                    <a:pt x="10800" y="0"/>
                  </a:lnTo>
                  <a:lnTo>
                    <a:pt x="9881" y="90"/>
                  </a:lnTo>
                  <a:lnTo>
                    <a:pt x="8043" y="450"/>
                  </a:lnTo>
                  <a:lnTo>
                    <a:pt x="7123" y="720"/>
                  </a:lnTo>
                  <a:lnTo>
                    <a:pt x="6281" y="1080"/>
                  </a:lnTo>
                  <a:lnTo>
                    <a:pt x="5400" y="1440"/>
                  </a:lnTo>
                  <a:lnTo>
                    <a:pt x="4634" y="1980"/>
                  </a:lnTo>
                  <a:lnTo>
                    <a:pt x="3868" y="2610"/>
                  </a:lnTo>
                  <a:lnTo>
                    <a:pt x="3179" y="3150"/>
                  </a:lnTo>
                  <a:lnTo>
                    <a:pt x="2528" y="3870"/>
                  </a:lnTo>
                  <a:lnTo>
                    <a:pt x="1953" y="4590"/>
                  </a:lnTo>
                  <a:lnTo>
                    <a:pt x="1494" y="5400"/>
                  </a:lnTo>
                  <a:lnTo>
                    <a:pt x="1034" y="6300"/>
                  </a:lnTo>
                  <a:lnTo>
                    <a:pt x="689" y="7110"/>
                  </a:lnTo>
                  <a:lnTo>
                    <a:pt x="383" y="8010"/>
                  </a:lnTo>
                  <a:lnTo>
                    <a:pt x="191" y="9000"/>
                  </a:lnTo>
                  <a:lnTo>
                    <a:pt x="38" y="9900"/>
                  </a:lnTo>
                  <a:lnTo>
                    <a:pt x="0" y="10800"/>
                  </a:lnTo>
                  <a:lnTo>
                    <a:pt x="38" y="11790"/>
                  </a:lnTo>
                  <a:lnTo>
                    <a:pt x="191" y="12690"/>
                  </a:lnTo>
                  <a:lnTo>
                    <a:pt x="383" y="13590"/>
                  </a:lnTo>
                  <a:lnTo>
                    <a:pt x="689" y="14490"/>
                  </a:lnTo>
                  <a:lnTo>
                    <a:pt x="1034" y="15390"/>
                  </a:lnTo>
                  <a:lnTo>
                    <a:pt x="1953" y="17010"/>
                  </a:lnTo>
                  <a:lnTo>
                    <a:pt x="2528" y="17730"/>
                  </a:lnTo>
                  <a:lnTo>
                    <a:pt x="3179" y="18450"/>
                  </a:lnTo>
                  <a:lnTo>
                    <a:pt x="3868" y="19080"/>
                  </a:lnTo>
                  <a:lnTo>
                    <a:pt x="5400" y="20160"/>
                  </a:lnTo>
                  <a:lnTo>
                    <a:pt x="6281" y="20610"/>
                  </a:lnTo>
                  <a:lnTo>
                    <a:pt x="7123" y="20970"/>
                  </a:lnTo>
                  <a:lnTo>
                    <a:pt x="8043" y="21240"/>
                  </a:lnTo>
                  <a:lnTo>
                    <a:pt x="8962" y="21420"/>
                  </a:lnTo>
                  <a:lnTo>
                    <a:pt x="10800" y="21600"/>
                  </a:lnTo>
                  <a:lnTo>
                    <a:pt x="12715" y="21420"/>
                  </a:lnTo>
                  <a:lnTo>
                    <a:pt x="13596" y="21240"/>
                  </a:lnTo>
                  <a:lnTo>
                    <a:pt x="14477" y="20970"/>
                  </a:lnTo>
                  <a:lnTo>
                    <a:pt x="15357" y="20610"/>
                  </a:lnTo>
                  <a:lnTo>
                    <a:pt x="16200" y="20160"/>
                  </a:lnTo>
                  <a:lnTo>
                    <a:pt x="17004" y="19620"/>
                  </a:lnTo>
                  <a:lnTo>
                    <a:pt x="17732" y="19080"/>
                  </a:lnTo>
                  <a:lnTo>
                    <a:pt x="18460" y="18450"/>
                  </a:lnTo>
                  <a:lnTo>
                    <a:pt x="19072" y="17730"/>
                  </a:lnTo>
                  <a:lnTo>
                    <a:pt x="19647" y="17010"/>
                  </a:lnTo>
                  <a:lnTo>
                    <a:pt x="20145" y="16200"/>
                  </a:lnTo>
                  <a:lnTo>
                    <a:pt x="20604" y="15390"/>
                  </a:lnTo>
                  <a:lnTo>
                    <a:pt x="20949" y="14490"/>
                  </a:lnTo>
                  <a:lnTo>
                    <a:pt x="21217" y="13590"/>
                  </a:lnTo>
                  <a:lnTo>
                    <a:pt x="21447" y="12690"/>
                  </a:lnTo>
                  <a:lnTo>
                    <a:pt x="21562" y="11790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23" name="Rectangle 20"/>
            <p:cNvSpPr txBox="1"/>
            <p:nvPr/>
          </p:nvSpPr>
          <p:spPr>
            <a:xfrm>
              <a:off x="1884363" y="279400"/>
              <a:ext cx="3428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lot</a:t>
              </a:r>
            </a:p>
          </p:txBody>
        </p:sp>
        <p:sp>
          <p:nvSpPr>
            <p:cNvPr id="1049024" name="Rectangle 21"/>
            <p:cNvSpPr txBox="1"/>
            <p:nvPr/>
          </p:nvSpPr>
          <p:spPr>
            <a:xfrm>
              <a:off x="977900" y="53975"/>
              <a:ext cx="5968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name</a:t>
              </a:r>
            </a:p>
          </p:txBody>
        </p:sp>
        <p:sp>
          <p:nvSpPr>
            <p:cNvPr id="1049025" name="Rectangle 22"/>
            <p:cNvSpPr txBox="1"/>
            <p:nvPr/>
          </p:nvSpPr>
          <p:spPr>
            <a:xfrm>
              <a:off x="195263" y="269875"/>
              <a:ext cx="4063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 u="sng"/>
              </a:lvl1pPr>
            </a:lstStyle>
            <a:p>
              <a:r>
                <a:t>ssn</a:t>
              </a:r>
            </a:p>
          </p:txBody>
        </p:sp>
        <p:sp>
          <p:nvSpPr>
            <p:cNvPr id="1049026" name="Line 23"/>
            <p:cNvSpPr/>
            <p:nvPr/>
          </p:nvSpPr>
          <p:spPr>
            <a:xfrm>
              <a:off x="447675" y="685800"/>
              <a:ext cx="552451" cy="200025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27" name="Line 24"/>
            <p:cNvSpPr/>
            <p:nvPr/>
          </p:nvSpPr>
          <p:spPr>
            <a:xfrm>
              <a:off x="1265237" y="381000"/>
              <a:ext cx="1" cy="48895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28" name="Line 25"/>
            <p:cNvSpPr/>
            <p:nvPr/>
          </p:nvSpPr>
          <p:spPr>
            <a:xfrm flipH="1">
              <a:off x="1563688" y="669925"/>
              <a:ext cx="530226" cy="2159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grpSp>
        <p:nvGrpSpPr>
          <p:cNvPr id="122" name="Group 26"/>
          <p:cNvGrpSpPr/>
          <p:nvPr/>
        </p:nvGrpSpPr>
        <p:grpSpPr>
          <a:xfrm>
            <a:off x="3276600" y="2362199"/>
            <a:ext cx="5781675" cy="2133601"/>
            <a:chOff x="0" y="0"/>
            <a:chExt cx="5781675" cy="2133599"/>
          </a:xfrm>
        </p:grpSpPr>
        <p:sp>
          <p:nvSpPr>
            <p:cNvPr id="1049029" name="Rectangle 27"/>
            <p:cNvSpPr/>
            <p:nvPr/>
          </p:nvSpPr>
          <p:spPr>
            <a:xfrm>
              <a:off x="0" y="392112"/>
              <a:ext cx="5781675" cy="1741488"/>
            </a:xfrm>
            <a:prstGeom prst="rect">
              <a:avLst/>
            </a:prstGeom>
            <a:noFill/>
            <a:ln w="25400" cap="flat">
              <a:solidFill>
                <a:srgbClr val="1F497D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030" name="Line 28"/>
            <p:cNvSpPr/>
            <p:nvPr/>
          </p:nvSpPr>
          <p:spPr>
            <a:xfrm>
              <a:off x="2787649" y="-1"/>
              <a:ext cx="1" cy="354014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grpSp>
        <p:nvGrpSpPr>
          <p:cNvPr id="123" name="Group 29"/>
          <p:cNvGrpSpPr/>
          <p:nvPr/>
        </p:nvGrpSpPr>
        <p:grpSpPr>
          <a:xfrm>
            <a:off x="3386137" y="2859088"/>
            <a:ext cx="5673727" cy="1495426"/>
            <a:chOff x="0" y="0"/>
            <a:chExt cx="5673725" cy="1495425"/>
          </a:xfrm>
        </p:grpSpPr>
        <p:sp>
          <p:nvSpPr>
            <p:cNvPr id="1049031" name="Freeform 30"/>
            <p:cNvSpPr/>
            <p:nvPr/>
          </p:nvSpPr>
          <p:spPr>
            <a:xfrm>
              <a:off x="3132137" y="401637"/>
              <a:ext cx="895351" cy="37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55"/>
                  </a:moveTo>
                  <a:lnTo>
                    <a:pt x="21562" y="9851"/>
                  </a:lnTo>
                  <a:lnTo>
                    <a:pt x="21447" y="8857"/>
                  </a:lnTo>
                  <a:lnTo>
                    <a:pt x="21255" y="7953"/>
                  </a:lnTo>
                  <a:lnTo>
                    <a:pt x="20949" y="7049"/>
                  </a:lnTo>
                  <a:lnTo>
                    <a:pt x="20604" y="6146"/>
                  </a:lnTo>
                  <a:lnTo>
                    <a:pt x="20183" y="5423"/>
                  </a:lnTo>
                  <a:lnTo>
                    <a:pt x="19647" y="4609"/>
                  </a:lnTo>
                  <a:lnTo>
                    <a:pt x="19072" y="3796"/>
                  </a:lnTo>
                  <a:lnTo>
                    <a:pt x="18460" y="3163"/>
                  </a:lnTo>
                  <a:lnTo>
                    <a:pt x="17770" y="2440"/>
                  </a:lnTo>
                  <a:lnTo>
                    <a:pt x="17004" y="1898"/>
                  </a:lnTo>
                  <a:lnTo>
                    <a:pt x="16200" y="1356"/>
                  </a:lnTo>
                  <a:lnTo>
                    <a:pt x="15396" y="994"/>
                  </a:lnTo>
                  <a:lnTo>
                    <a:pt x="14515" y="633"/>
                  </a:lnTo>
                  <a:lnTo>
                    <a:pt x="13634" y="362"/>
                  </a:lnTo>
                  <a:lnTo>
                    <a:pt x="12677" y="90"/>
                  </a:lnTo>
                  <a:lnTo>
                    <a:pt x="11757" y="0"/>
                  </a:lnTo>
                  <a:lnTo>
                    <a:pt x="9881" y="0"/>
                  </a:lnTo>
                  <a:lnTo>
                    <a:pt x="8962" y="90"/>
                  </a:lnTo>
                  <a:lnTo>
                    <a:pt x="7123" y="633"/>
                  </a:lnTo>
                  <a:lnTo>
                    <a:pt x="6243" y="994"/>
                  </a:lnTo>
                  <a:lnTo>
                    <a:pt x="5400" y="1356"/>
                  </a:lnTo>
                  <a:lnTo>
                    <a:pt x="3868" y="2440"/>
                  </a:lnTo>
                  <a:lnTo>
                    <a:pt x="3179" y="3163"/>
                  </a:lnTo>
                  <a:lnTo>
                    <a:pt x="2566" y="3796"/>
                  </a:lnTo>
                  <a:lnTo>
                    <a:pt x="1991" y="4609"/>
                  </a:lnTo>
                  <a:lnTo>
                    <a:pt x="1455" y="5423"/>
                  </a:lnTo>
                  <a:lnTo>
                    <a:pt x="1034" y="6146"/>
                  </a:lnTo>
                  <a:lnTo>
                    <a:pt x="689" y="7049"/>
                  </a:lnTo>
                  <a:lnTo>
                    <a:pt x="383" y="7953"/>
                  </a:lnTo>
                  <a:lnTo>
                    <a:pt x="191" y="8857"/>
                  </a:lnTo>
                  <a:lnTo>
                    <a:pt x="77" y="9851"/>
                  </a:lnTo>
                  <a:lnTo>
                    <a:pt x="0" y="10755"/>
                  </a:lnTo>
                  <a:lnTo>
                    <a:pt x="77" y="11659"/>
                  </a:lnTo>
                  <a:lnTo>
                    <a:pt x="191" y="12653"/>
                  </a:lnTo>
                  <a:lnTo>
                    <a:pt x="383" y="13556"/>
                  </a:lnTo>
                  <a:lnTo>
                    <a:pt x="689" y="14460"/>
                  </a:lnTo>
                  <a:lnTo>
                    <a:pt x="1034" y="15364"/>
                  </a:lnTo>
                  <a:lnTo>
                    <a:pt x="1455" y="16177"/>
                  </a:lnTo>
                  <a:lnTo>
                    <a:pt x="1991" y="16991"/>
                  </a:lnTo>
                  <a:lnTo>
                    <a:pt x="2566" y="17714"/>
                  </a:lnTo>
                  <a:lnTo>
                    <a:pt x="3179" y="18437"/>
                  </a:lnTo>
                  <a:lnTo>
                    <a:pt x="3868" y="19069"/>
                  </a:lnTo>
                  <a:lnTo>
                    <a:pt x="5400" y="20154"/>
                  </a:lnTo>
                  <a:lnTo>
                    <a:pt x="6243" y="20515"/>
                  </a:lnTo>
                  <a:lnTo>
                    <a:pt x="7123" y="20877"/>
                  </a:lnTo>
                  <a:lnTo>
                    <a:pt x="8043" y="21238"/>
                  </a:lnTo>
                  <a:lnTo>
                    <a:pt x="9881" y="21600"/>
                  </a:lnTo>
                  <a:lnTo>
                    <a:pt x="11757" y="21600"/>
                  </a:lnTo>
                  <a:lnTo>
                    <a:pt x="12677" y="21419"/>
                  </a:lnTo>
                  <a:lnTo>
                    <a:pt x="13634" y="21238"/>
                  </a:lnTo>
                  <a:lnTo>
                    <a:pt x="15396" y="20515"/>
                  </a:lnTo>
                  <a:lnTo>
                    <a:pt x="16200" y="20154"/>
                  </a:lnTo>
                  <a:lnTo>
                    <a:pt x="17004" y="19612"/>
                  </a:lnTo>
                  <a:lnTo>
                    <a:pt x="17770" y="19069"/>
                  </a:lnTo>
                  <a:lnTo>
                    <a:pt x="18460" y="18437"/>
                  </a:lnTo>
                  <a:lnTo>
                    <a:pt x="19072" y="17714"/>
                  </a:lnTo>
                  <a:lnTo>
                    <a:pt x="19647" y="16991"/>
                  </a:lnTo>
                  <a:lnTo>
                    <a:pt x="20183" y="16177"/>
                  </a:lnTo>
                  <a:lnTo>
                    <a:pt x="20604" y="15364"/>
                  </a:lnTo>
                  <a:lnTo>
                    <a:pt x="20949" y="14460"/>
                  </a:lnTo>
                  <a:lnTo>
                    <a:pt x="21255" y="13556"/>
                  </a:lnTo>
                  <a:lnTo>
                    <a:pt x="21447" y="12653"/>
                  </a:lnTo>
                  <a:lnTo>
                    <a:pt x="21562" y="11659"/>
                  </a:lnTo>
                  <a:lnTo>
                    <a:pt x="21600" y="107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32" name="Freeform 31"/>
            <p:cNvSpPr/>
            <p:nvPr/>
          </p:nvSpPr>
          <p:spPr>
            <a:xfrm>
              <a:off x="4778374" y="401637"/>
              <a:ext cx="895351" cy="37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55"/>
                  </a:moveTo>
                  <a:lnTo>
                    <a:pt x="38" y="11659"/>
                  </a:lnTo>
                  <a:lnTo>
                    <a:pt x="153" y="12653"/>
                  </a:lnTo>
                  <a:lnTo>
                    <a:pt x="345" y="13556"/>
                  </a:lnTo>
                  <a:lnTo>
                    <a:pt x="651" y="14460"/>
                  </a:lnTo>
                  <a:lnTo>
                    <a:pt x="1034" y="15364"/>
                  </a:lnTo>
                  <a:lnTo>
                    <a:pt x="1455" y="16177"/>
                  </a:lnTo>
                  <a:lnTo>
                    <a:pt x="1953" y="16991"/>
                  </a:lnTo>
                  <a:lnTo>
                    <a:pt x="2528" y="17714"/>
                  </a:lnTo>
                  <a:lnTo>
                    <a:pt x="3179" y="18437"/>
                  </a:lnTo>
                  <a:lnTo>
                    <a:pt x="3868" y="19069"/>
                  </a:lnTo>
                  <a:lnTo>
                    <a:pt x="4596" y="19612"/>
                  </a:lnTo>
                  <a:lnTo>
                    <a:pt x="5400" y="20154"/>
                  </a:lnTo>
                  <a:lnTo>
                    <a:pt x="7085" y="20877"/>
                  </a:lnTo>
                  <a:lnTo>
                    <a:pt x="8004" y="21238"/>
                  </a:lnTo>
                  <a:lnTo>
                    <a:pt x="9843" y="21600"/>
                  </a:lnTo>
                  <a:lnTo>
                    <a:pt x="11719" y="21600"/>
                  </a:lnTo>
                  <a:lnTo>
                    <a:pt x="12677" y="21419"/>
                  </a:lnTo>
                  <a:lnTo>
                    <a:pt x="13596" y="21238"/>
                  </a:lnTo>
                  <a:lnTo>
                    <a:pt x="15357" y="20515"/>
                  </a:lnTo>
                  <a:lnTo>
                    <a:pt x="16200" y="20154"/>
                  </a:lnTo>
                  <a:lnTo>
                    <a:pt x="17732" y="19069"/>
                  </a:lnTo>
                  <a:lnTo>
                    <a:pt x="18421" y="18437"/>
                  </a:lnTo>
                  <a:lnTo>
                    <a:pt x="19072" y="17714"/>
                  </a:lnTo>
                  <a:lnTo>
                    <a:pt x="19647" y="16991"/>
                  </a:lnTo>
                  <a:lnTo>
                    <a:pt x="20145" y="16177"/>
                  </a:lnTo>
                  <a:lnTo>
                    <a:pt x="20566" y="15274"/>
                  </a:lnTo>
                  <a:lnTo>
                    <a:pt x="20949" y="14460"/>
                  </a:lnTo>
                  <a:lnTo>
                    <a:pt x="21217" y="13556"/>
                  </a:lnTo>
                  <a:lnTo>
                    <a:pt x="21409" y="12653"/>
                  </a:lnTo>
                  <a:lnTo>
                    <a:pt x="21562" y="11659"/>
                  </a:lnTo>
                  <a:lnTo>
                    <a:pt x="21600" y="10755"/>
                  </a:lnTo>
                  <a:lnTo>
                    <a:pt x="21562" y="9761"/>
                  </a:lnTo>
                  <a:lnTo>
                    <a:pt x="21409" y="8857"/>
                  </a:lnTo>
                  <a:lnTo>
                    <a:pt x="21217" y="7953"/>
                  </a:lnTo>
                  <a:lnTo>
                    <a:pt x="20949" y="7049"/>
                  </a:lnTo>
                  <a:lnTo>
                    <a:pt x="20566" y="6146"/>
                  </a:lnTo>
                  <a:lnTo>
                    <a:pt x="20145" y="5332"/>
                  </a:lnTo>
                  <a:lnTo>
                    <a:pt x="19647" y="4519"/>
                  </a:lnTo>
                  <a:lnTo>
                    <a:pt x="19072" y="3796"/>
                  </a:lnTo>
                  <a:lnTo>
                    <a:pt x="18421" y="3163"/>
                  </a:lnTo>
                  <a:lnTo>
                    <a:pt x="17732" y="2440"/>
                  </a:lnTo>
                  <a:lnTo>
                    <a:pt x="16200" y="1356"/>
                  </a:lnTo>
                  <a:lnTo>
                    <a:pt x="15357" y="994"/>
                  </a:lnTo>
                  <a:lnTo>
                    <a:pt x="14477" y="542"/>
                  </a:lnTo>
                  <a:lnTo>
                    <a:pt x="13596" y="362"/>
                  </a:lnTo>
                  <a:lnTo>
                    <a:pt x="12677" y="90"/>
                  </a:lnTo>
                  <a:lnTo>
                    <a:pt x="11719" y="0"/>
                  </a:lnTo>
                  <a:lnTo>
                    <a:pt x="9843" y="0"/>
                  </a:lnTo>
                  <a:lnTo>
                    <a:pt x="8923" y="90"/>
                  </a:lnTo>
                  <a:lnTo>
                    <a:pt x="7085" y="633"/>
                  </a:lnTo>
                  <a:lnTo>
                    <a:pt x="6243" y="994"/>
                  </a:lnTo>
                  <a:lnTo>
                    <a:pt x="5400" y="1446"/>
                  </a:lnTo>
                  <a:lnTo>
                    <a:pt x="4596" y="1898"/>
                  </a:lnTo>
                  <a:lnTo>
                    <a:pt x="3830" y="2440"/>
                  </a:lnTo>
                  <a:lnTo>
                    <a:pt x="3179" y="3163"/>
                  </a:lnTo>
                  <a:lnTo>
                    <a:pt x="2528" y="3796"/>
                  </a:lnTo>
                  <a:lnTo>
                    <a:pt x="1953" y="4609"/>
                  </a:lnTo>
                  <a:lnTo>
                    <a:pt x="1455" y="5423"/>
                  </a:lnTo>
                  <a:lnTo>
                    <a:pt x="1034" y="6146"/>
                  </a:lnTo>
                  <a:lnTo>
                    <a:pt x="651" y="7049"/>
                  </a:lnTo>
                  <a:lnTo>
                    <a:pt x="345" y="7953"/>
                  </a:lnTo>
                  <a:lnTo>
                    <a:pt x="153" y="8857"/>
                  </a:lnTo>
                  <a:lnTo>
                    <a:pt x="38" y="9851"/>
                  </a:lnTo>
                  <a:lnTo>
                    <a:pt x="0" y="107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33" name="Freeform 32"/>
            <p:cNvSpPr/>
            <p:nvPr/>
          </p:nvSpPr>
          <p:spPr>
            <a:xfrm>
              <a:off x="812799" y="28575"/>
              <a:ext cx="1168401" cy="36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600" y="9861"/>
                  </a:lnTo>
                  <a:lnTo>
                    <a:pt x="21424" y="8828"/>
                  </a:lnTo>
                  <a:lnTo>
                    <a:pt x="21248" y="7983"/>
                  </a:lnTo>
                  <a:lnTo>
                    <a:pt x="20984" y="7043"/>
                  </a:lnTo>
                  <a:lnTo>
                    <a:pt x="20602" y="6292"/>
                  </a:lnTo>
                  <a:lnTo>
                    <a:pt x="20162" y="5353"/>
                  </a:lnTo>
                  <a:lnTo>
                    <a:pt x="19663" y="4508"/>
                  </a:lnTo>
                  <a:lnTo>
                    <a:pt x="19105" y="3850"/>
                  </a:lnTo>
                  <a:lnTo>
                    <a:pt x="18430" y="3099"/>
                  </a:lnTo>
                  <a:lnTo>
                    <a:pt x="17755" y="2536"/>
                  </a:lnTo>
                  <a:lnTo>
                    <a:pt x="16992" y="1972"/>
                  </a:lnTo>
                  <a:lnTo>
                    <a:pt x="16200" y="1409"/>
                  </a:lnTo>
                  <a:lnTo>
                    <a:pt x="15378" y="939"/>
                  </a:lnTo>
                  <a:lnTo>
                    <a:pt x="14498" y="657"/>
                  </a:lnTo>
                  <a:lnTo>
                    <a:pt x="13617" y="282"/>
                  </a:lnTo>
                  <a:lnTo>
                    <a:pt x="12708" y="94"/>
                  </a:lnTo>
                  <a:lnTo>
                    <a:pt x="11739" y="0"/>
                  </a:lnTo>
                  <a:lnTo>
                    <a:pt x="9861" y="0"/>
                  </a:lnTo>
                  <a:lnTo>
                    <a:pt x="8951" y="94"/>
                  </a:lnTo>
                  <a:lnTo>
                    <a:pt x="8041" y="282"/>
                  </a:lnTo>
                  <a:lnTo>
                    <a:pt x="7102" y="657"/>
                  </a:lnTo>
                  <a:lnTo>
                    <a:pt x="6280" y="939"/>
                  </a:lnTo>
                  <a:lnTo>
                    <a:pt x="5400" y="1409"/>
                  </a:lnTo>
                  <a:lnTo>
                    <a:pt x="4608" y="1972"/>
                  </a:lnTo>
                  <a:lnTo>
                    <a:pt x="3845" y="2536"/>
                  </a:lnTo>
                  <a:lnTo>
                    <a:pt x="3170" y="3099"/>
                  </a:lnTo>
                  <a:lnTo>
                    <a:pt x="2524" y="3850"/>
                  </a:lnTo>
                  <a:lnTo>
                    <a:pt x="1937" y="4508"/>
                  </a:lnTo>
                  <a:lnTo>
                    <a:pt x="1467" y="5353"/>
                  </a:lnTo>
                  <a:lnTo>
                    <a:pt x="675" y="7043"/>
                  </a:lnTo>
                  <a:lnTo>
                    <a:pt x="382" y="7983"/>
                  </a:lnTo>
                  <a:lnTo>
                    <a:pt x="176" y="8828"/>
                  </a:lnTo>
                  <a:lnTo>
                    <a:pt x="29" y="9861"/>
                  </a:lnTo>
                  <a:lnTo>
                    <a:pt x="0" y="10800"/>
                  </a:lnTo>
                  <a:lnTo>
                    <a:pt x="29" y="11739"/>
                  </a:lnTo>
                  <a:lnTo>
                    <a:pt x="176" y="12678"/>
                  </a:lnTo>
                  <a:lnTo>
                    <a:pt x="382" y="13523"/>
                  </a:lnTo>
                  <a:lnTo>
                    <a:pt x="675" y="14463"/>
                  </a:lnTo>
                  <a:lnTo>
                    <a:pt x="1027" y="15308"/>
                  </a:lnTo>
                  <a:lnTo>
                    <a:pt x="1467" y="16153"/>
                  </a:lnTo>
                  <a:lnTo>
                    <a:pt x="1937" y="16998"/>
                  </a:lnTo>
                  <a:lnTo>
                    <a:pt x="2524" y="17656"/>
                  </a:lnTo>
                  <a:lnTo>
                    <a:pt x="3170" y="18407"/>
                  </a:lnTo>
                  <a:lnTo>
                    <a:pt x="3845" y="19064"/>
                  </a:lnTo>
                  <a:lnTo>
                    <a:pt x="4608" y="19534"/>
                  </a:lnTo>
                  <a:lnTo>
                    <a:pt x="5400" y="20097"/>
                  </a:lnTo>
                  <a:lnTo>
                    <a:pt x="6280" y="20567"/>
                  </a:lnTo>
                  <a:lnTo>
                    <a:pt x="7102" y="20943"/>
                  </a:lnTo>
                  <a:lnTo>
                    <a:pt x="8041" y="21224"/>
                  </a:lnTo>
                  <a:lnTo>
                    <a:pt x="8951" y="21412"/>
                  </a:lnTo>
                  <a:lnTo>
                    <a:pt x="9861" y="21506"/>
                  </a:lnTo>
                  <a:lnTo>
                    <a:pt x="10800" y="21600"/>
                  </a:lnTo>
                  <a:lnTo>
                    <a:pt x="11739" y="21506"/>
                  </a:lnTo>
                  <a:lnTo>
                    <a:pt x="12708" y="21412"/>
                  </a:lnTo>
                  <a:lnTo>
                    <a:pt x="13617" y="21224"/>
                  </a:lnTo>
                  <a:lnTo>
                    <a:pt x="14498" y="20943"/>
                  </a:lnTo>
                  <a:lnTo>
                    <a:pt x="15378" y="20567"/>
                  </a:lnTo>
                  <a:lnTo>
                    <a:pt x="16200" y="20097"/>
                  </a:lnTo>
                  <a:lnTo>
                    <a:pt x="16992" y="19534"/>
                  </a:lnTo>
                  <a:lnTo>
                    <a:pt x="17755" y="19064"/>
                  </a:lnTo>
                  <a:lnTo>
                    <a:pt x="18430" y="18407"/>
                  </a:lnTo>
                  <a:lnTo>
                    <a:pt x="19105" y="17656"/>
                  </a:lnTo>
                  <a:lnTo>
                    <a:pt x="19663" y="16998"/>
                  </a:lnTo>
                  <a:lnTo>
                    <a:pt x="20162" y="16153"/>
                  </a:lnTo>
                  <a:lnTo>
                    <a:pt x="20602" y="15308"/>
                  </a:lnTo>
                  <a:lnTo>
                    <a:pt x="20984" y="14463"/>
                  </a:lnTo>
                  <a:lnTo>
                    <a:pt x="21248" y="13523"/>
                  </a:lnTo>
                  <a:lnTo>
                    <a:pt x="21424" y="12678"/>
                  </a:lnTo>
                  <a:lnTo>
                    <a:pt x="21600" y="11739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34" name="Freeform 33"/>
            <p:cNvSpPr/>
            <p:nvPr/>
          </p:nvSpPr>
          <p:spPr>
            <a:xfrm>
              <a:off x="0" y="401637"/>
              <a:ext cx="895350" cy="37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55"/>
                  </a:moveTo>
                  <a:lnTo>
                    <a:pt x="21562" y="9851"/>
                  </a:lnTo>
                  <a:lnTo>
                    <a:pt x="21447" y="8857"/>
                  </a:lnTo>
                  <a:lnTo>
                    <a:pt x="21255" y="7953"/>
                  </a:lnTo>
                  <a:lnTo>
                    <a:pt x="20949" y="7049"/>
                  </a:lnTo>
                  <a:lnTo>
                    <a:pt x="20604" y="6146"/>
                  </a:lnTo>
                  <a:lnTo>
                    <a:pt x="20145" y="5423"/>
                  </a:lnTo>
                  <a:lnTo>
                    <a:pt x="19647" y="4609"/>
                  </a:lnTo>
                  <a:lnTo>
                    <a:pt x="19072" y="3796"/>
                  </a:lnTo>
                  <a:lnTo>
                    <a:pt x="18421" y="3163"/>
                  </a:lnTo>
                  <a:lnTo>
                    <a:pt x="17770" y="2440"/>
                  </a:lnTo>
                  <a:lnTo>
                    <a:pt x="17004" y="1898"/>
                  </a:lnTo>
                  <a:lnTo>
                    <a:pt x="16200" y="1356"/>
                  </a:lnTo>
                  <a:lnTo>
                    <a:pt x="14515" y="633"/>
                  </a:lnTo>
                  <a:lnTo>
                    <a:pt x="12677" y="90"/>
                  </a:lnTo>
                  <a:lnTo>
                    <a:pt x="11719" y="0"/>
                  </a:lnTo>
                  <a:lnTo>
                    <a:pt x="9881" y="0"/>
                  </a:lnTo>
                  <a:lnTo>
                    <a:pt x="8923" y="90"/>
                  </a:lnTo>
                  <a:lnTo>
                    <a:pt x="7085" y="633"/>
                  </a:lnTo>
                  <a:lnTo>
                    <a:pt x="5400" y="1356"/>
                  </a:lnTo>
                  <a:lnTo>
                    <a:pt x="4596" y="1898"/>
                  </a:lnTo>
                  <a:lnTo>
                    <a:pt x="3868" y="2440"/>
                  </a:lnTo>
                  <a:lnTo>
                    <a:pt x="3179" y="3163"/>
                  </a:lnTo>
                  <a:lnTo>
                    <a:pt x="2528" y="3796"/>
                  </a:lnTo>
                  <a:lnTo>
                    <a:pt x="1953" y="4609"/>
                  </a:lnTo>
                  <a:lnTo>
                    <a:pt x="1455" y="5423"/>
                  </a:lnTo>
                  <a:lnTo>
                    <a:pt x="1034" y="6146"/>
                  </a:lnTo>
                  <a:lnTo>
                    <a:pt x="651" y="7049"/>
                  </a:lnTo>
                  <a:lnTo>
                    <a:pt x="345" y="7953"/>
                  </a:lnTo>
                  <a:lnTo>
                    <a:pt x="153" y="8857"/>
                  </a:lnTo>
                  <a:lnTo>
                    <a:pt x="38" y="9851"/>
                  </a:lnTo>
                  <a:lnTo>
                    <a:pt x="0" y="10755"/>
                  </a:lnTo>
                  <a:lnTo>
                    <a:pt x="38" y="11659"/>
                  </a:lnTo>
                  <a:lnTo>
                    <a:pt x="153" y="12653"/>
                  </a:lnTo>
                  <a:lnTo>
                    <a:pt x="345" y="13556"/>
                  </a:lnTo>
                  <a:lnTo>
                    <a:pt x="651" y="14460"/>
                  </a:lnTo>
                  <a:lnTo>
                    <a:pt x="1034" y="15364"/>
                  </a:lnTo>
                  <a:lnTo>
                    <a:pt x="1455" y="16177"/>
                  </a:lnTo>
                  <a:lnTo>
                    <a:pt x="1953" y="16991"/>
                  </a:lnTo>
                  <a:lnTo>
                    <a:pt x="2528" y="17714"/>
                  </a:lnTo>
                  <a:lnTo>
                    <a:pt x="3179" y="18437"/>
                  </a:lnTo>
                  <a:lnTo>
                    <a:pt x="3868" y="19069"/>
                  </a:lnTo>
                  <a:lnTo>
                    <a:pt x="4596" y="19612"/>
                  </a:lnTo>
                  <a:lnTo>
                    <a:pt x="5400" y="20154"/>
                  </a:lnTo>
                  <a:lnTo>
                    <a:pt x="7085" y="20877"/>
                  </a:lnTo>
                  <a:lnTo>
                    <a:pt x="8004" y="21238"/>
                  </a:lnTo>
                  <a:lnTo>
                    <a:pt x="8923" y="21419"/>
                  </a:lnTo>
                  <a:lnTo>
                    <a:pt x="9881" y="21600"/>
                  </a:lnTo>
                  <a:lnTo>
                    <a:pt x="11719" y="21600"/>
                  </a:lnTo>
                  <a:lnTo>
                    <a:pt x="12677" y="21419"/>
                  </a:lnTo>
                  <a:lnTo>
                    <a:pt x="13596" y="21238"/>
                  </a:lnTo>
                  <a:lnTo>
                    <a:pt x="14515" y="20877"/>
                  </a:lnTo>
                  <a:lnTo>
                    <a:pt x="16200" y="20154"/>
                  </a:lnTo>
                  <a:lnTo>
                    <a:pt x="17004" y="19612"/>
                  </a:lnTo>
                  <a:lnTo>
                    <a:pt x="17770" y="19069"/>
                  </a:lnTo>
                  <a:lnTo>
                    <a:pt x="18421" y="18437"/>
                  </a:lnTo>
                  <a:lnTo>
                    <a:pt x="19072" y="17714"/>
                  </a:lnTo>
                  <a:lnTo>
                    <a:pt x="19647" y="16991"/>
                  </a:lnTo>
                  <a:lnTo>
                    <a:pt x="20145" y="16177"/>
                  </a:lnTo>
                  <a:lnTo>
                    <a:pt x="20604" y="15364"/>
                  </a:lnTo>
                  <a:lnTo>
                    <a:pt x="20949" y="14460"/>
                  </a:lnTo>
                  <a:lnTo>
                    <a:pt x="21255" y="13556"/>
                  </a:lnTo>
                  <a:lnTo>
                    <a:pt x="21447" y="12653"/>
                  </a:lnTo>
                  <a:lnTo>
                    <a:pt x="21562" y="11659"/>
                  </a:lnTo>
                  <a:lnTo>
                    <a:pt x="21600" y="107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35" name="Freeform 34"/>
            <p:cNvSpPr/>
            <p:nvPr/>
          </p:nvSpPr>
          <p:spPr>
            <a:xfrm>
              <a:off x="1644649" y="401637"/>
              <a:ext cx="1131889" cy="37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55"/>
                  </a:moveTo>
                  <a:lnTo>
                    <a:pt x="61" y="11659"/>
                  </a:lnTo>
                  <a:lnTo>
                    <a:pt x="182" y="12653"/>
                  </a:lnTo>
                  <a:lnTo>
                    <a:pt x="364" y="13556"/>
                  </a:lnTo>
                  <a:lnTo>
                    <a:pt x="666" y="14460"/>
                  </a:lnTo>
                  <a:lnTo>
                    <a:pt x="1030" y="15364"/>
                  </a:lnTo>
                  <a:lnTo>
                    <a:pt x="1454" y="16177"/>
                  </a:lnTo>
                  <a:lnTo>
                    <a:pt x="1939" y="16991"/>
                  </a:lnTo>
                  <a:lnTo>
                    <a:pt x="2514" y="17714"/>
                  </a:lnTo>
                  <a:lnTo>
                    <a:pt x="3151" y="18437"/>
                  </a:lnTo>
                  <a:lnTo>
                    <a:pt x="3847" y="19069"/>
                  </a:lnTo>
                  <a:lnTo>
                    <a:pt x="4605" y="19612"/>
                  </a:lnTo>
                  <a:lnTo>
                    <a:pt x="5392" y="20154"/>
                  </a:lnTo>
                  <a:lnTo>
                    <a:pt x="6241" y="20515"/>
                  </a:lnTo>
                  <a:lnTo>
                    <a:pt x="7119" y="20877"/>
                  </a:lnTo>
                  <a:lnTo>
                    <a:pt x="8028" y="21238"/>
                  </a:lnTo>
                  <a:lnTo>
                    <a:pt x="8937" y="21419"/>
                  </a:lnTo>
                  <a:lnTo>
                    <a:pt x="9876" y="21600"/>
                  </a:lnTo>
                  <a:lnTo>
                    <a:pt x="11754" y="21600"/>
                  </a:lnTo>
                  <a:lnTo>
                    <a:pt x="12663" y="21419"/>
                  </a:lnTo>
                  <a:lnTo>
                    <a:pt x="13633" y="21238"/>
                  </a:lnTo>
                  <a:lnTo>
                    <a:pt x="15390" y="20515"/>
                  </a:lnTo>
                  <a:lnTo>
                    <a:pt x="16177" y="20154"/>
                  </a:lnTo>
                  <a:lnTo>
                    <a:pt x="16995" y="19612"/>
                  </a:lnTo>
                  <a:lnTo>
                    <a:pt x="17753" y="19069"/>
                  </a:lnTo>
                  <a:lnTo>
                    <a:pt x="18449" y="18437"/>
                  </a:lnTo>
                  <a:lnTo>
                    <a:pt x="19055" y="17714"/>
                  </a:lnTo>
                  <a:lnTo>
                    <a:pt x="19631" y="16991"/>
                  </a:lnTo>
                  <a:lnTo>
                    <a:pt x="20176" y="16177"/>
                  </a:lnTo>
                  <a:lnTo>
                    <a:pt x="20600" y="15274"/>
                  </a:lnTo>
                  <a:lnTo>
                    <a:pt x="20934" y="14460"/>
                  </a:lnTo>
                  <a:lnTo>
                    <a:pt x="21236" y="13556"/>
                  </a:lnTo>
                  <a:lnTo>
                    <a:pt x="21418" y="12653"/>
                  </a:lnTo>
                  <a:lnTo>
                    <a:pt x="21539" y="11659"/>
                  </a:lnTo>
                  <a:lnTo>
                    <a:pt x="21600" y="10755"/>
                  </a:lnTo>
                  <a:lnTo>
                    <a:pt x="21539" y="9761"/>
                  </a:lnTo>
                  <a:lnTo>
                    <a:pt x="21418" y="8857"/>
                  </a:lnTo>
                  <a:lnTo>
                    <a:pt x="21236" y="7953"/>
                  </a:lnTo>
                  <a:lnTo>
                    <a:pt x="20934" y="7049"/>
                  </a:lnTo>
                  <a:lnTo>
                    <a:pt x="20600" y="6146"/>
                  </a:lnTo>
                  <a:lnTo>
                    <a:pt x="20176" y="5332"/>
                  </a:lnTo>
                  <a:lnTo>
                    <a:pt x="19631" y="4519"/>
                  </a:lnTo>
                  <a:lnTo>
                    <a:pt x="19055" y="3796"/>
                  </a:lnTo>
                  <a:lnTo>
                    <a:pt x="18449" y="3163"/>
                  </a:lnTo>
                  <a:lnTo>
                    <a:pt x="17722" y="2440"/>
                  </a:lnTo>
                  <a:lnTo>
                    <a:pt x="16995" y="1898"/>
                  </a:lnTo>
                  <a:lnTo>
                    <a:pt x="16177" y="1356"/>
                  </a:lnTo>
                  <a:lnTo>
                    <a:pt x="15390" y="994"/>
                  </a:lnTo>
                  <a:lnTo>
                    <a:pt x="14511" y="542"/>
                  </a:lnTo>
                  <a:lnTo>
                    <a:pt x="13572" y="362"/>
                  </a:lnTo>
                  <a:lnTo>
                    <a:pt x="12663" y="90"/>
                  </a:lnTo>
                  <a:lnTo>
                    <a:pt x="11754" y="0"/>
                  </a:lnTo>
                  <a:lnTo>
                    <a:pt x="9876" y="0"/>
                  </a:lnTo>
                  <a:lnTo>
                    <a:pt x="8937" y="90"/>
                  </a:lnTo>
                  <a:lnTo>
                    <a:pt x="7998" y="362"/>
                  </a:lnTo>
                  <a:lnTo>
                    <a:pt x="7119" y="633"/>
                  </a:lnTo>
                  <a:lnTo>
                    <a:pt x="6241" y="994"/>
                  </a:lnTo>
                  <a:lnTo>
                    <a:pt x="5392" y="1446"/>
                  </a:lnTo>
                  <a:lnTo>
                    <a:pt x="4605" y="1898"/>
                  </a:lnTo>
                  <a:lnTo>
                    <a:pt x="3847" y="2440"/>
                  </a:lnTo>
                  <a:lnTo>
                    <a:pt x="3151" y="3163"/>
                  </a:lnTo>
                  <a:lnTo>
                    <a:pt x="2514" y="3796"/>
                  </a:lnTo>
                  <a:lnTo>
                    <a:pt x="1939" y="4609"/>
                  </a:lnTo>
                  <a:lnTo>
                    <a:pt x="1454" y="5423"/>
                  </a:lnTo>
                  <a:lnTo>
                    <a:pt x="1030" y="6146"/>
                  </a:lnTo>
                  <a:lnTo>
                    <a:pt x="666" y="7049"/>
                  </a:lnTo>
                  <a:lnTo>
                    <a:pt x="364" y="7953"/>
                  </a:lnTo>
                  <a:lnTo>
                    <a:pt x="182" y="8857"/>
                  </a:lnTo>
                  <a:lnTo>
                    <a:pt x="61" y="9851"/>
                  </a:lnTo>
                  <a:lnTo>
                    <a:pt x="0" y="107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36" name="Freeform 35"/>
            <p:cNvSpPr/>
            <p:nvPr/>
          </p:nvSpPr>
          <p:spPr>
            <a:xfrm>
              <a:off x="3938587" y="120649"/>
              <a:ext cx="89535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562" y="9900"/>
                  </a:lnTo>
                  <a:lnTo>
                    <a:pt x="21447" y="8910"/>
                  </a:lnTo>
                  <a:lnTo>
                    <a:pt x="21217" y="8010"/>
                  </a:lnTo>
                  <a:lnTo>
                    <a:pt x="20949" y="7110"/>
                  </a:lnTo>
                  <a:lnTo>
                    <a:pt x="20604" y="6300"/>
                  </a:lnTo>
                  <a:lnTo>
                    <a:pt x="20145" y="5400"/>
                  </a:lnTo>
                  <a:lnTo>
                    <a:pt x="19647" y="4590"/>
                  </a:lnTo>
                  <a:lnTo>
                    <a:pt x="19072" y="3870"/>
                  </a:lnTo>
                  <a:lnTo>
                    <a:pt x="18460" y="3150"/>
                  </a:lnTo>
                  <a:lnTo>
                    <a:pt x="17732" y="2610"/>
                  </a:lnTo>
                  <a:lnTo>
                    <a:pt x="17004" y="1980"/>
                  </a:lnTo>
                  <a:lnTo>
                    <a:pt x="16200" y="1440"/>
                  </a:lnTo>
                  <a:lnTo>
                    <a:pt x="15357" y="990"/>
                  </a:lnTo>
                  <a:lnTo>
                    <a:pt x="14477" y="720"/>
                  </a:lnTo>
                  <a:lnTo>
                    <a:pt x="13596" y="360"/>
                  </a:lnTo>
                  <a:lnTo>
                    <a:pt x="12677" y="180"/>
                  </a:lnTo>
                  <a:lnTo>
                    <a:pt x="11757" y="90"/>
                  </a:lnTo>
                  <a:lnTo>
                    <a:pt x="10800" y="0"/>
                  </a:lnTo>
                  <a:lnTo>
                    <a:pt x="9843" y="90"/>
                  </a:lnTo>
                  <a:lnTo>
                    <a:pt x="8923" y="180"/>
                  </a:lnTo>
                  <a:lnTo>
                    <a:pt x="8004" y="360"/>
                  </a:lnTo>
                  <a:lnTo>
                    <a:pt x="7123" y="720"/>
                  </a:lnTo>
                  <a:lnTo>
                    <a:pt x="6243" y="990"/>
                  </a:lnTo>
                  <a:lnTo>
                    <a:pt x="5400" y="1440"/>
                  </a:lnTo>
                  <a:lnTo>
                    <a:pt x="4596" y="1980"/>
                  </a:lnTo>
                  <a:lnTo>
                    <a:pt x="3868" y="2610"/>
                  </a:lnTo>
                  <a:lnTo>
                    <a:pt x="3179" y="3150"/>
                  </a:lnTo>
                  <a:lnTo>
                    <a:pt x="2528" y="3870"/>
                  </a:lnTo>
                  <a:lnTo>
                    <a:pt x="1953" y="4590"/>
                  </a:lnTo>
                  <a:lnTo>
                    <a:pt x="1455" y="5400"/>
                  </a:lnTo>
                  <a:lnTo>
                    <a:pt x="996" y="6300"/>
                  </a:lnTo>
                  <a:lnTo>
                    <a:pt x="651" y="7110"/>
                  </a:lnTo>
                  <a:lnTo>
                    <a:pt x="383" y="8010"/>
                  </a:lnTo>
                  <a:lnTo>
                    <a:pt x="153" y="8910"/>
                  </a:lnTo>
                  <a:lnTo>
                    <a:pt x="38" y="9900"/>
                  </a:lnTo>
                  <a:lnTo>
                    <a:pt x="0" y="10800"/>
                  </a:lnTo>
                  <a:lnTo>
                    <a:pt x="38" y="11790"/>
                  </a:lnTo>
                  <a:lnTo>
                    <a:pt x="153" y="12690"/>
                  </a:lnTo>
                  <a:lnTo>
                    <a:pt x="383" y="13590"/>
                  </a:lnTo>
                  <a:lnTo>
                    <a:pt x="651" y="14490"/>
                  </a:lnTo>
                  <a:lnTo>
                    <a:pt x="996" y="15390"/>
                  </a:lnTo>
                  <a:lnTo>
                    <a:pt x="1455" y="16200"/>
                  </a:lnTo>
                  <a:lnTo>
                    <a:pt x="1953" y="17010"/>
                  </a:lnTo>
                  <a:lnTo>
                    <a:pt x="2528" y="17730"/>
                  </a:lnTo>
                  <a:lnTo>
                    <a:pt x="3179" y="18450"/>
                  </a:lnTo>
                  <a:lnTo>
                    <a:pt x="3868" y="19080"/>
                  </a:lnTo>
                  <a:lnTo>
                    <a:pt x="4596" y="19620"/>
                  </a:lnTo>
                  <a:lnTo>
                    <a:pt x="5400" y="20160"/>
                  </a:lnTo>
                  <a:lnTo>
                    <a:pt x="6243" y="20610"/>
                  </a:lnTo>
                  <a:lnTo>
                    <a:pt x="7123" y="20970"/>
                  </a:lnTo>
                  <a:lnTo>
                    <a:pt x="8004" y="21240"/>
                  </a:lnTo>
                  <a:lnTo>
                    <a:pt x="8923" y="21420"/>
                  </a:lnTo>
                  <a:lnTo>
                    <a:pt x="9843" y="21510"/>
                  </a:lnTo>
                  <a:lnTo>
                    <a:pt x="10800" y="21600"/>
                  </a:lnTo>
                  <a:lnTo>
                    <a:pt x="11757" y="21510"/>
                  </a:lnTo>
                  <a:lnTo>
                    <a:pt x="12677" y="21420"/>
                  </a:lnTo>
                  <a:lnTo>
                    <a:pt x="13596" y="21240"/>
                  </a:lnTo>
                  <a:lnTo>
                    <a:pt x="14477" y="20970"/>
                  </a:lnTo>
                  <a:lnTo>
                    <a:pt x="15357" y="20610"/>
                  </a:lnTo>
                  <a:lnTo>
                    <a:pt x="16200" y="20160"/>
                  </a:lnTo>
                  <a:lnTo>
                    <a:pt x="17004" y="19620"/>
                  </a:lnTo>
                  <a:lnTo>
                    <a:pt x="17732" y="19080"/>
                  </a:lnTo>
                  <a:lnTo>
                    <a:pt x="18460" y="18450"/>
                  </a:lnTo>
                  <a:lnTo>
                    <a:pt x="19072" y="17730"/>
                  </a:lnTo>
                  <a:lnTo>
                    <a:pt x="19647" y="17010"/>
                  </a:lnTo>
                  <a:lnTo>
                    <a:pt x="20145" y="16200"/>
                  </a:lnTo>
                  <a:lnTo>
                    <a:pt x="20604" y="15390"/>
                  </a:lnTo>
                  <a:lnTo>
                    <a:pt x="20949" y="14490"/>
                  </a:lnTo>
                  <a:lnTo>
                    <a:pt x="21217" y="13590"/>
                  </a:lnTo>
                  <a:lnTo>
                    <a:pt x="21447" y="12690"/>
                  </a:lnTo>
                  <a:lnTo>
                    <a:pt x="21562" y="11790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37" name="Freeform 36"/>
            <p:cNvSpPr/>
            <p:nvPr/>
          </p:nvSpPr>
          <p:spPr>
            <a:xfrm>
              <a:off x="3938587" y="1015999"/>
              <a:ext cx="1354138" cy="38576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38" name="Freeform 37"/>
            <p:cNvSpPr/>
            <p:nvPr/>
          </p:nvSpPr>
          <p:spPr>
            <a:xfrm>
              <a:off x="804862" y="1015999"/>
              <a:ext cx="895351" cy="39052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39" name="Freeform 38"/>
            <p:cNvSpPr/>
            <p:nvPr/>
          </p:nvSpPr>
          <p:spPr>
            <a:xfrm>
              <a:off x="2328862" y="869949"/>
              <a:ext cx="1300163" cy="625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55"/>
                  </a:moveTo>
                  <a:lnTo>
                    <a:pt x="10655" y="0"/>
                  </a:lnTo>
                  <a:lnTo>
                    <a:pt x="21600" y="11184"/>
                  </a:lnTo>
                  <a:lnTo>
                    <a:pt x="10655" y="21600"/>
                  </a:lnTo>
                  <a:lnTo>
                    <a:pt x="0" y="108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40" name="Rectangle 39"/>
            <p:cNvSpPr txBox="1"/>
            <p:nvPr/>
          </p:nvSpPr>
          <p:spPr>
            <a:xfrm>
              <a:off x="4843462" y="428624"/>
              <a:ext cx="736600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budget</a:t>
              </a:r>
            </a:p>
          </p:txBody>
        </p:sp>
        <p:sp>
          <p:nvSpPr>
            <p:cNvPr id="1049041" name="Rectangle 40"/>
            <p:cNvSpPr txBox="1"/>
            <p:nvPr/>
          </p:nvSpPr>
          <p:spPr>
            <a:xfrm>
              <a:off x="3327400" y="411162"/>
              <a:ext cx="368301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 u="sng"/>
              </a:lvl1pPr>
            </a:lstStyle>
            <a:p>
              <a:r>
                <a:t>did</a:t>
              </a:r>
            </a:p>
          </p:txBody>
        </p:sp>
        <p:sp>
          <p:nvSpPr>
            <p:cNvPr id="1049042" name="Rectangle 41"/>
            <p:cNvSpPr txBox="1"/>
            <p:nvPr/>
          </p:nvSpPr>
          <p:spPr>
            <a:xfrm>
              <a:off x="293687" y="390524"/>
              <a:ext cx="368301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 u="sng"/>
              </a:lvl1pPr>
            </a:lstStyle>
            <a:p>
              <a:r>
                <a:t>pid</a:t>
              </a:r>
            </a:p>
          </p:txBody>
        </p:sp>
        <p:sp>
          <p:nvSpPr>
            <p:cNvPr id="1049043" name="Rectangle 42"/>
            <p:cNvSpPr txBox="1"/>
            <p:nvPr/>
          </p:nvSpPr>
          <p:spPr>
            <a:xfrm>
              <a:off x="831850" y="26987"/>
              <a:ext cx="11048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started_on</a:t>
              </a:r>
            </a:p>
          </p:txBody>
        </p:sp>
        <p:sp>
          <p:nvSpPr>
            <p:cNvPr id="1049044" name="Rectangle 43"/>
            <p:cNvSpPr txBox="1"/>
            <p:nvPr/>
          </p:nvSpPr>
          <p:spPr>
            <a:xfrm>
              <a:off x="1817687" y="400049"/>
              <a:ext cx="8508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pbudget</a:t>
              </a:r>
            </a:p>
          </p:txBody>
        </p:sp>
        <p:sp>
          <p:nvSpPr>
            <p:cNvPr id="1049045" name="Rectangle 44"/>
            <p:cNvSpPr txBox="1"/>
            <p:nvPr/>
          </p:nvSpPr>
          <p:spPr>
            <a:xfrm>
              <a:off x="4019550" y="146049"/>
              <a:ext cx="7111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dname</a:t>
              </a:r>
            </a:p>
          </p:txBody>
        </p:sp>
        <p:sp>
          <p:nvSpPr>
            <p:cNvPr id="1049046" name="Rectangle 45"/>
            <p:cNvSpPr txBox="1"/>
            <p:nvPr/>
          </p:nvSpPr>
          <p:spPr>
            <a:xfrm>
              <a:off x="3898900" y="1028699"/>
              <a:ext cx="12953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Departments</a:t>
              </a:r>
            </a:p>
          </p:txBody>
        </p:sp>
        <p:sp>
          <p:nvSpPr>
            <p:cNvPr id="1049047" name="Rectangle 46"/>
            <p:cNvSpPr txBox="1"/>
            <p:nvPr/>
          </p:nvSpPr>
          <p:spPr>
            <a:xfrm>
              <a:off x="798512" y="1046162"/>
              <a:ext cx="8889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Projects</a:t>
              </a:r>
            </a:p>
          </p:txBody>
        </p:sp>
        <p:sp>
          <p:nvSpPr>
            <p:cNvPr id="1049048" name="Rectangle 47"/>
            <p:cNvSpPr txBox="1"/>
            <p:nvPr/>
          </p:nvSpPr>
          <p:spPr>
            <a:xfrm>
              <a:off x="2470150" y="1004887"/>
              <a:ext cx="9778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Sponsors</a:t>
              </a:r>
            </a:p>
          </p:txBody>
        </p:sp>
        <p:sp>
          <p:nvSpPr>
            <p:cNvPr id="1049049" name="Line 48"/>
            <p:cNvSpPr/>
            <p:nvPr/>
          </p:nvSpPr>
          <p:spPr>
            <a:xfrm>
              <a:off x="446087" y="798512"/>
              <a:ext cx="611188" cy="2159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50" name="Line 49"/>
            <p:cNvSpPr/>
            <p:nvPr/>
          </p:nvSpPr>
          <p:spPr>
            <a:xfrm>
              <a:off x="1335087" y="398462"/>
              <a:ext cx="9525" cy="593725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51" name="Line 50"/>
            <p:cNvSpPr/>
            <p:nvPr/>
          </p:nvSpPr>
          <p:spPr>
            <a:xfrm flipH="1">
              <a:off x="1560513" y="798512"/>
              <a:ext cx="606425" cy="2159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52" name="Line 51"/>
            <p:cNvSpPr/>
            <p:nvPr/>
          </p:nvSpPr>
          <p:spPr>
            <a:xfrm>
              <a:off x="3584574" y="784224"/>
              <a:ext cx="490538" cy="23018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53" name="Line 52"/>
            <p:cNvSpPr/>
            <p:nvPr/>
          </p:nvSpPr>
          <p:spPr>
            <a:xfrm>
              <a:off x="4370387" y="509587"/>
              <a:ext cx="1" cy="5207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54" name="Line 53"/>
            <p:cNvSpPr/>
            <p:nvPr/>
          </p:nvSpPr>
          <p:spPr>
            <a:xfrm flipH="1">
              <a:off x="4760912" y="798512"/>
              <a:ext cx="347663" cy="231775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55" name="Line 54"/>
            <p:cNvSpPr/>
            <p:nvPr/>
          </p:nvSpPr>
          <p:spPr>
            <a:xfrm flipH="1">
              <a:off x="1684337" y="1187449"/>
              <a:ext cx="658813" cy="1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56" name="Line 55"/>
            <p:cNvSpPr/>
            <p:nvPr/>
          </p:nvSpPr>
          <p:spPr>
            <a:xfrm>
              <a:off x="3662362" y="1195387"/>
              <a:ext cx="239713" cy="1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57" name="Freeform 56"/>
            <p:cNvSpPr/>
            <p:nvPr/>
          </p:nvSpPr>
          <p:spPr>
            <a:xfrm>
              <a:off x="2633662" y="0"/>
              <a:ext cx="895351" cy="37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55"/>
                  </a:moveTo>
                  <a:lnTo>
                    <a:pt x="21562" y="9851"/>
                  </a:lnTo>
                  <a:lnTo>
                    <a:pt x="21447" y="8857"/>
                  </a:lnTo>
                  <a:lnTo>
                    <a:pt x="21255" y="7953"/>
                  </a:lnTo>
                  <a:lnTo>
                    <a:pt x="20949" y="7049"/>
                  </a:lnTo>
                  <a:lnTo>
                    <a:pt x="20604" y="6146"/>
                  </a:lnTo>
                  <a:lnTo>
                    <a:pt x="20183" y="5423"/>
                  </a:lnTo>
                  <a:lnTo>
                    <a:pt x="19647" y="4609"/>
                  </a:lnTo>
                  <a:lnTo>
                    <a:pt x="19072" y="3796"/>
                  </a:lnTo>
                  <a:lnTo>
                    <a:pt x="18460" y="3163"/>
                  </a:lnTo>
                  <a:lnTo>
                    <a:pt x="17770" y="2440"/>
                  </a:lnTo>
                  <a:lnTo>
                    <a:pt x="17004" y="1898"/>
                  </a:lnTo>
                  <a:lnTo>
                    <a:pt x="16200" y="1356"/>
                  </a:lnTo>
                  <a:lnTo>
                    <a:pt x="15396" y="994"/>
                  </a:lnTo>
                  <a:lnTo>
                    <a:pt x="14515" y="633"/>
                  </a:lnTo>
                  <a:lnTo>
                    <a:pt x="13634" y="362"/>
                  </a:lnTo>
                  <a:lnTo>
                    <a:pt x="12677" y="90"/>
                  </a:lnTo>
                  <a:lnTo>
                    <a:pt x="11757" y="0"/>
                  </a:lnTo>
                  <a:lnTo>
                    <a:pt x="9881" y="0"/>
                  </a:lnTo>
                  <a:lnTo>
                    <a:pt x="8962" y="90"/>
                  </a:lnTo>
                  <a:lnTo>
                    <a:pt x="7123" y="633"/>
                  </a:lnTo>
                  <a:lnTo>
                    <a:pt x="6243" y="994"/>
                  </a:lnTo>
                  <a:lnTo>
                    <a:pt x="5400" y="1356"/>
                  </a:lnTo>
                  <a:lnTo>
                    <a:pt x="3868" y="2440"/>
                  </a:lnTo>
                  <a:lnTo>
                    <a:pt x="3179" y="3163"/>
                  </a:lnTo>
                  <a:lnTo>
                    <a:pt x="2566" y="3796"/>
                  </a:lnTo>
                  <a:lnTo>
                    <a:pt x="1991" y="4609"/>
                  </a:lnTo>
                  <a:lnTo>
                    <a:pt x="1455" y="5423"/>
                  </a:lnTo>
                  <a:lnTo>
                    <a:pt x="1034" y="6146"/>
                  </a:lnTo>
                  <a:lnTo>
                    <a:pt x="689" y="7049"/>
                  </a:lnTo>
                  <a:lnTo>
                    <a:pt x="383" y="7953"/>
                  </a:lnTo>
                  <a:lnTo>
                    <a:pt x="191" y="8857"/>
                  </a:lnTo>
                  <a:lnTo>
                    <a:pt x="77" y="9851"/>
                  </a:lnTo>
                  <a:lnTo>
                    <a:pt x="0" y="10755"/>
                  </a:lnTo>
                  <a:lnTo>
                    <a:pt x="77" y="11659"/>
                  </a:lnTo>
                  <a:lnTo>
                    <a:pt x="191" y="12653"/>
                  </a:lnTo>
                  <a:lnTo>
                    <a:pt x="383" y="13556"/>
                  </a:lnTo>
                  <a:lnTo>
                    <a:pt x="689" y="14460"/>
                  </a:lnTo>
                  <a:lnTo>
                    <a:pt x="1034" y="15364"/>
                  </a:lnTo>
                  <a:lnTo>
                    <a:pt x="1455" y="16177"/>
                  </a:lnTo>
                  <a:lnTo>
                    <a:pt x="1991" y="16991"/>
                  </a:lnTo>
                  <a:lnTo>
                    <a:pt x="2566" y="17714"/>
                  </a:lnTo>
                  <a:lnTo>
                    <a:pt x="3179" y="18437"/>
                  </a:lnTo>
                  <a:lnTo>
                    <a:pt x="3868" y="19069"/>
                  </a:lnTo>
                  <a:lnTo>
                    <a:pt x="5400" y="20154"/>
                  </a:lnTo>
                  <a:lnTo>
                    <a:pt x="6243" y="20515"/>
                  </a:lnTo>
                  <a:lnTo>
                    <a:pt x="7123" y="20877"/>
                  </a:lnTo>
                  <a:lnTo>
                    <a:pt x="8043" y="21238"/>
                  </a:lnTo>
                  <a:lnTo>
                    <a:pt x="9881" y="21600"/>
                  </a:lnTo>
                  <a:lnTo>
                    <a:pt x="11757" y="21600"/>
                  </a:lnTo>
                  <a:lnTo>
                    <a:pt x="12677" y="21419"/>
                  </a:lnTo>
                  <a:lnTo>
                    <a:pt x="13634" y="21238"/>
                  </a:lnTo>
                  <a:lnTo>
                    <a:pt x="15396" y="20515"/>
                  </a:lnTo>
                  <a:lnTo>
                    <a:pt x="16200" y="20154"/>
                  </a:lnTo>
                  <a:lnTo>
                    <a:pt x="17004" y="19612"/>
                  </a:lnTo>
                  <a:lnTo>
                    <a:pt x="17770" y="19069"/>
                  </a:lnTo>
                  <a:lnTo>
                    <a:pt x="18460" y="18437"/>
                  </a:lnTo>
                  <a:lnTo>
                    <a:pt x="19072" y="17714"/>
                  </a:lnTo>
                  <a:lnTo>
                    <a:pt x="19647" y="16991"/>
                  </a:lnTo>
                  <a:lnTo>
                    <a:pt x="20183" y="16177"/>
                  </a:lnTo>
                  <a:lnTo>
                    <a:pt x="20604" y="15364"/>
                  </a:lnTo>
                  <a:lnTo>
                    <a:pt x="20949" y="14460"/>
                  </a:lnTo>
                  <a:lnTo>
                    <a:pt x="21255" y="13556"/>
                  </a:lnTo>
                  <a:lnTo>
                    <a:pt x="21447" y="12653"/>
                  </a:lnTo>
                  <a:lnTo>
                    <a:pt x="21562" y="11659"/>
                  </a:lnTo>
                  <a:lnTo>
                    <a:pt x="21600" y="10755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058" name="Rectangle 57"/>
            <p:cNvSpPr txBox="1"/>
            <p:nvPr/>
          </p:nvSpPr>
          <p:spPr>
            <a:xfrm>
              <a:off x="2832100" y="0"/>
              <a:ext cx="5841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since</a:t>
              </a:r>
            </a:p>
          </p:txBody>
        </p:sp>
        <p:sp>
          <p:nvSpPr>
            <p:cNvPr id="1049059" name="Line 58"/>
            <p:cNvSpPr/>
            <p:nvPr/>
          </p:nvSpPr>
          <p:spPr>
            <a:xfrm flipV="1">
              <a:off x="3014662" y="381000"/>
              <a:ext cx="76200" cy="5334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3" animBg="1" advAuto="0"/>
      <p:bldP spid="123" grpId="1" animBg="1" advAuto="0"/>
      <p:bldP spid="120" grpId="2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1" name="Rectangle 2"/>
          <p:cNvSpPr txBox="1"/>
          <p:nvPr/>
        </p:nvSpPr>
        <p:spPr>
          <a:xfrm>
            <a:off x="-18172" y="73331"/>
            <a:ext cx="9052561" cy="10439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p>
            <a:pPr algn="ctr">
              <a:defRPr sz="3200" b="1">
                <a:effectLst>
                  <a:outerShdw blurRad="38100" dist="38100" dir="2700000" rotWithShape="0">
                    <a:srgbClr val="DDDDDD"/>
                  </a:outerShdw>
                </a:effectLst>
              </a:defRPr>
            </a:pPr>
            <a:r>
              <a:t>E/R Data Model</a:t>
            </a:r>
            <a:br/>
            <a:r>
              <a:rPr sz="2400" i="1"/>
              <a:t>Extensions to the Model:  Specialization and Generalization</a:t>
            </a:r>
            <a:endParaRPr sz="2400" i="1"/>
          </a:p>
        </p:txBody>
      </p:sp>
      <p:sp>
        <p:nvSpPr>
          <p:cNvPr id="1049062" name="Rectangle 3"/>
          <p:cNvSpPr txBox="1"/>
          <p:nvPr/>
        </p:nvSpPr>
        <p:spPr>
          <a:xfrm>
            <a:off x="706120" y="1406525"/>
            <a:ext cx="6793548" cy="12217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p>
            <a:pPr marL="342900" indent="-342900">
              <a:spcBef>
                <a:spcPts val="800"/>
              </a:spcBef>
              <a:buClr>
                <a:srgbClr val="1F497D"/>
              </a:buClr>
              <a:buSzPct val="90000"/>
              <a:buChar char=""/>
              <a:defRPr sz="2000"/>
            </a:pPr>
            <a:r>
              <a:t>An Example:</a:t>
            </a:r>
          </a:p>
          <a:p>
            <a:pPr marL="742950" lvl="1" indent="-285750">
              <a:spcBef>
                <a:spcPts val="700"/>
              </a:spcBef>
              <a:buClr>
                <a:srgbClr val="CC6600"/>
              </a:buClr>
              <a:buSzPct val="100000"/>
              <a:buChar char=""/>
            </a:pPr>
            <a:r>
              <a:t>Customers can have checking and savings accts</a:t>
            </a:r>
          </a:p>
          <a:p>
            <a:pPr marL="742950" lvl="1" indent="-285750">
              <a:spcBef>
                <a:spcPts val="700"/>
              </a:spcBef>
              <a:buClr>
                <a:srgbClr val="CC6600"/>
              </a:buClr>
              <a:buSzPct val="100000"/>
              <a:buChar char=""/>
            </a:pPr>
            <a:r>
              <a:t>Checking ~ Savings (many of the same attributes)</a:t>
            </a:r>
          </a:p>
        </p:txBody>
      </p:sp>
      <p:sp>
        <p:nvSpPr>
          <p:cNvPr id="1049063" name="Rectangle 4"/>
          <p:cNvSpPr txBox="1"/>
          <p:nvPr/>
        </p:nvSpPr>
        <p:spPr>
          <a:xfrm>
            <a:off x="769619" y="2789238"/>
            <a:ext cx="1669100" cy="4343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342900" indent="-342900">
              <a:spcBef>
                <a:spcPts val="800"/>
              </a:spcBef>
              <a:buClr>
                <a:srgbClr val="1F497D"/>
              </a:buClr>
              <a:buSzPct val="90000"/>
              <a:buChar char=""/>
              <a:defRPr sz="2000"/>
            </a:lvl1pPr>
          </a:lstStyle>
          <a:p>
            <a:r>
              <a:t>Old Way:</a:t>
            </a:r>
          </a:p>
        </p:txBody>
      </p:sp>
      <p:grpSp>
        <p:nvGrpSpPr>
          <p:cNvPr id="126" name="Rectangle 5"/>
          <p:cNvGrpSpPr/>
          <p:nvPr/>
        </p:nvGrpSpPr>
        <p:grpSpPr>
          <a:xfrm>
            <a:off x="1116012" y="3509962"/>
            <a:ext cx="1229986" cy="434976"/>
            <a:chOff x="0" y="0"/>
            <a:chExt cx="1229985" cy="434975"/>
          </a:xfrm>
        </p:grpSpPr>
        <p:sp>
          <p:nvSpPr>
            <p:cNvPr id="1049064" name="Rectangle"/>
            <p:cNvSpPr/>
            <p:nvPr/>
          </p:nvSpPr>
          <p:spPr>
            <a:xfrm>
              <a:off x="0" y="0"/>
              <a:ext cx="1098550" cy="43497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 sz="24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049065" name="Customers"/>
            <p:cNvSpPr txBox="1"/>
            <p:nvPr/>
          </p:nvSpPr>
          <p:spPr>
            <a:xfrm>
              <a:off x="8248" y="19369"/>
              <a:ext cx="1221737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Customers</a:t>
              </a:r>
            </a:p>
          </p:txBody>
        </p:sp>
      </p:grpSp>
      <p:grpSp>
        <p:nvGrpSpPr>
          <p:cNvPr id="127" name="AutoShape 6"/>
          <p:cNvGrpSpPr/>
          <p:nvPr/>
        </p:nvGrpSpPr>
        <p:grpSpPr>
          <a:xfrm>
            <a:off x="2903538" y="3395662"/>
            <a:ext cx="1077914" cy="577851"/>
            <a:chOff x="0" y="0"/>
            <a:chExt cx="1077913" cy="577850"/>
          </a:xfrm>
        </p:grpSpPr>
        <p:sp>
          <p:nvSpPr>
            <p:cNvPr id="1049066" name="Polygon"/>
            <p:cNvSpPr/>
            <p:nvPr/>
          </p:nvSpPr>
          <p:spPr>
            <a:xfrm>
              <a:off x="0" y="0"/>
              <a:ext cx="1077913" cy="577850"/>
            </a:xfrm>
            <a:prstGeom prst="diamond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/>
            </a:p>
          </p:txBody>
        </p:sp>
        <p:sp>
          <p:nvSpPr>
            <p:cNvPr id="1049067" name="Has1"/>
            <p:cNvSpPr txBox="1"/>
            <p:nvPr/>
          </p:nvSpPr>
          <p:spPr>
            <a:xfrm>
              <a:off x="251979" y="90807"/>
              <a:ext cx="624837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Has1</a:t>
              </a:r>
            </a:p>
          </p:txBody>
        </p:sp>
      </p:grpSp>
      <p:grpSp>
        <p:nvGrpSpPr>
          <p:cNvPr id="128" name="Rectangle 7"/>
          <p:cNvGrpSpPr/>
          <p:nvPr/>
        </p:nvGrpSpPr>
        <p:grpSpPr>
          <a:xfrm>
            <a:off x="4581525" y="3492026"/>
            <a:ext cx="1703091" cy="396237"/>
            <a:chOff x="0" y="-23903"/>
            <a:chExt cx="1703091" cy="396235"/>
          </a:xfrm>
        </p:grpSpPr>
        <p:sp>
          <p:nvSpPr>
            <p:cNvPr id="1049068" name="Rectangle"/>
            <p:cNvSpPr/>
            <p:nvPr/>
          </p:nvSpPr>
          <p:spPr>
            <a:xfrm>
              <a:off x="0" y="1970"/>
              <a:ext cx="1568450" cy="34448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 sz="24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049069" name="Savings Accts"/>
            <p:cNvSpPr txBox="1"/>
            <p:nvPr/>
          </p:nvSpPr>
          <p:spPr>
            <a:xfrm>
              <a:off x="87654" y="-23903"/>
              <a:ext cx="1615437" cy="396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Savings Accts</a:t>
              </a:r>
            </a:p>
          </p:txBody>
        </p:sp>
      </p:grpSp>
      <p:sp>
        <p:nvSpPr>
          <p:cNvPr id="1049070" name="Rectangle 8"/>
          <p:cNvSpPr txBox="1"/>
          <p:nvPr/>
        </p:nvSpPr>
        <p:spPr>
          <a:xfrm>
            <a:off x="3875603" y="4065111"/>
            <a:ext cx="942337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acct_no</a:t>
            </a:r>
          </a:p>
        </p:txBody>
      </p:sp>
      <p:sp>
        <p:nvSpPr>
          <p:cNvPr id="1049071" name="Rectangle 9"/>
          <p:cNvSpPr txBox="1"/>
          <p:nvPr/>
        </p:nvSpPr>
        <p:spPr>
          <a:xfrm>
            <a:off x="4913896" y="4068286"/>
            <a:ext cx="904238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balance</a:t>
            </a:r>
          </a:p>
        </p:txBody>
      </p:sp>
      <p:sp>
        <p:nvSpPr>
          <p:cNvPr id="1049072" name="Rectangle 10"/>
          <p:cNvSpPr txBox="1"/>
          <p:nvPr/>
        </p:nvSpPr>
        <p:spPr>
          <a:xfrm>
            <a:off x="5812279" y="4053999"/>
            <a:ext cx="916938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interest</a:t>
            </a:r>
          </a:p>
        </p:txBody>
      </p:sp>
      <p:sp>
        <p:nvSpPr>
          <p:cNvPr id="1049073" name="AutoShape 11"/>
          <p:cNvSpPr/>
          <p:nvPr/>
        </p:nvSpPr>
        <p:spPr>
          <a:xfrm>
            <a:off x="4283075" y="3867163"/>
            <a:ext cx="421348" cy="112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p/>
        </p:txBody>
      </p:sp>
      <p:sp>
        <p:nvSpPr>
          <p:cNvPr id="1049074" name="AutoShape 12"/>
          <p:cNvSpPr/>
          <p:nvPr/>
        </p:nvSpPr>
        <p:spPr>
          <a:xfrm>
            <a:off x="5109692" y="3867163"/>
            <a:ext cx="57109" cy="50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p/>
        </p:txBody>
      </p:sp>
      <p:sp>
        <p:nvSpPr>
          <p:cNvPr id="1049075" name="AutoShape 13"/>
          <p:cNvSpPr/>
          <p:nvPr/>
        </p:nvSpPr>
        <p:spPr>
          <a:xfrm>
            <a:off x="5569598" y="3867163"/>
            <a:ext cx="42063" cy="36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p/>
        </p:txBody>
      </p:sp>
      <p:sp>
        <p:nvSpPr>
          <p:cNvPr id="1049076" name="AutoShape 14"/>
          <p:cNvSpPr/>
          <p:nvPr/>
        </p:nvSpPr>
        <p:spPr>
          <a:xfrm>
            <a:off x="2219325" y="3697270"/>
            <a:ext cx="697329" cy="1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p/>
        </p:txBody>
      </p:sp>
      <p:sp>
        <p:nvSpPr>
          <p:cNvPr id="1049077" name="AutoShape 15"/>
          <p:cNvSpPr/>
          <p:nvPr/>
        </p:nvSpPr>
        <p:spPr>
          <a:xfrm>
            <a:off x="3988647" y="3686165"/>
            <a:ext cx="588116" cy="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p/>
        </p:txBody>
      </p:sp>
      <p:grpSp>
        <p:nvGrpSpPr>
          <p:cNvPr id="129" name="AutoShape 16"/>
          <p:cNvGrpSpPr/>
          <p:nvPr/>
        </p:nvGrpSpPr>
        <p:grpSpPr>
          <a:xfrm>
            <a:off x="2952750" y="4627562"/>
            <a:ext cx="1077914" cy="577851"/>
            <a:chOff x="0" y="0"/>
            <a:chExt cx="1077913" cy="577850"/>
          </a:xfrm>
        </p:grpSpPr>
        <p:sp>
          <p:nvSpPr>
            <p:cNvPr id="1049078" name="Polygon"/>
            <p:cNvSpPr/>
            <p:nvPr/>
          </p:nvSpPr>
          <p:spPr>
            <a:xfrm>
              <a:off x="0" y="0"/>
              <a:ext cx="1077913" cy="577850"/>
            </a:xfrm>
            <a:prstGeom prst="diamond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/>
            </a:p>
          </p:txBody>
        </p:sp>
        <p:sp>
          <p:nvSpPr>
            <p:cNvPr id="1049079" name="Has2"/>
            <p:cNvSpPr txBox="1"/>
            <p:nvPr/>
          </p:nvSpPr>
          <p:spPr>
            <a:xfrm>
              <a:off x="251979" y="90807"/>
              <a:ext cx="624837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Has2</a:t>
              </a:r>
            </a:p>
          </p:txBody>
        </p:sp>
      </p:grpSp>
      <p:grpSp>
        <p:nvGrpSpPr>
          <p:cNvPr id="130" name="Rectangle 17"/>
          <p:cNvGrpSpPr/>
          <p:nvPr/>
        </p:nvGrpSpPr>
        <p:grpSpPr>
          <a:xfrm>
            <a:off x="4630737" y="4723926"/>
            <a:ext cx="1766722" cy="396237"/>
            <a:chOff x="0" y="-23903"/>
            <a:chExt cx="1766721" cy="396235"/>
          </a:xfrm>
        </p:grpSpPr>
        <p:sp>
          <p:nvSpPr>
            <p:cNvPr id="1049080" name="Rectangle"/>
            <p:cNvSpPr/>
            <p:nvPr/>
          </p:nvSpPr>
          <p:spPr>
            <a:xfrm>
              <a:off x="0" y="1970"/>
              <a:ext cx="1568450" cy="34448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 sz="24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049081" name="Checking Accts"/>
            <p:cNvSpPr txBox="1"/>
            <p:nvPr/>
          </p:nvSpPr>
          <p:spPr>
            <a:xfrm>
              <a:off x="11584" y="-23903"/>
              <a:ext cx="1755137" cy="396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Checking Accts</a:t>
              </a:r>
            </a:p>
          </p:txBody>
        </p:sp>
      </p:grpSp>
      <p:sp>
        <p:nvSpPr>
          <p:cNvPr id="1049082" name="Rectangle 18"/>
          <p:cNvSpPr txBox="1"/>
          <p:nvPr/>
        </p:nvSpPr>
        <p:spPr>
          <a:xfrm>
            <a:off x="3924815" y="5297011"/>
            <a:ext cx="942338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acct_no</a:t>
            </a:r>
          </a:p>
        </p:txBody>
      </p:sp>
      <p:sp>
        <p:nvSpPr>
          <p:cNvPr id="1049083" name="Rectangle 19"/>
          <p:cNvSpPr txBox="1"/>
          <p:nvPr/>
        </p:nvSpPr>
        <p:spPr>
          <a:xfrm>
            <a:off x="4963109" y="5300186"/>
            <a:ext cx="904238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balance</a:t>
            </a:r>
          </a:p>
        </p:txBody>
      </p:sp>
      <p:sp>
        <p:nvSpPr>
          <p:cNvPr id="1049084" name="Rectangle 20"/>
          <p:cNvSpPr txBox="1"/>
          <p:nvPr/>
        </p:nvSpPr>
        <p:spPr>
          <a:xfrm>
            <a:off x="5863197" y="5285899"/>
            <a:ext cx="1107438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overdraft</a:t>
            </a:r>
          </a:p>
        </p:txBody>
      </p:sp>
      <p:sp>
        <p:nvSpPr>
          <p:cNvPr id="1049085" name="AutoShape 21"/>
          <p:cNvSpPr/>
          <p:nvPr/>
        </p:nvSpPr>
        <p:spPr>
          <a:xfrm>
            <a:off x="4332287" y="5099063"/>
            <a:ext cx="421348" cy="112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p/>
        </p:txBody>
      </p:sp>
      <p:sp>
        <p:nvSpPr>
          <p:cNvPr id="1049086" name="AutoShape 22"/>
          <p:cNvSpPr/>
          <p:nvPr/>
        </p:nvSpPr>
        <p:spPr>
          <a:xfrm>
            <a:off x="5158905" y="5099063"/>
            <a:ext cx="57109" cy="50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p/>
        </p:txBody>
      </p:sp>
      <p:sp>
        <p:nvSpPr>
          <p:cNvPr id="1049087" name="AutoShape 23"/>
          <p:cNvSpPr/>
          <p:nvPr/>
        </p:nvSpPr>
        <p:spPr>
          <a:xfrm>
            <a:off x="5619590" y="5099063"/>
            <a:ext cx="42223" cy="36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p/>
        </p:txBody>
      </p:sp>
      <p:sp>
        <p:nvSpPr>
          <p:cNvPr id="1049088" name="AutoShape 24"/>
          <p:cNvSpPr/>
          <p:nvPr/>
        </p:nvSpPr>
        <p:spPr>
          <a:xfrm>
            <a:off x="2006674" y="3949700"/>
            <a:ext cx="1217410" cy="792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p/>
        </p:txBody>
      </p:sp>
      <p:sp>
        <p:nvSpPr>
          <p:cNvPr id="1049089" name="AutoShape 25"/>
          <p:cNvSpPr/>
          <p:nvPr/>
        </p:nvSpPr>
        <p:spPr>
          <a:xfrm>
            <a:off x="4037859" y="4918065"/>
            <a:ext cx="588117" cy="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p/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0" name="Rectangle 2"/>
          <p:cNvSpPr txBox="1"/>
          <p:nvPr/>
        </p:nvSpPr>
        <p:spPr>
          <a:xfrm>
            <a:off x="45719" y="176531"/>
            <a:ext cx="9052561" cy="9423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p>
            <a:pPr algn="ctr">
              <a:defRPr sz="3200" b="1">
                <a:solidFill>
                  <a:srgbClr val="1F497D"/>
                </a:solidFill>
                <a:effectLst>
                  <a:outerShdw blurRad="38100" dist="38100" dir="2700000" rotWithShape="0">
                    <a:srgbClr val="DDDDDD"/>
                  </a:outerShdw>
                </a:effectLst>
              </a:defRPr>
            </a:pPr>
            <a:r>
              <a:t>E/R Data Model</a:t>
            </a:r>
            <a:br/>
            <a:r>
              <a:rPr sz="1800" i="1">
                <a:solidFill>
                  <a:srgbClr val="000000"/>
                </a:solidFill>
              </a:rPr>
              <a:t>Extensions to the Model:  Specialization and Generalization</a:t>
            </a:r>
            <a:endParaRPr sz="1800" i="1">
              <a:solidFill>
                <a:srgbClr val="000000"/>
              </a:solidFill>
            </a:endParaRPr>
          </a:p>
        </p:txBody>
      </p:sp>
      <p:grpSp>
        <p:nvGrpSpPr>
          <p:cNvPr id="132" name="Rectangle 3"/>
          <p:cNvGrpSpPr/>
          <p:nvPr/>
        </p:nvGrpSpPr>
        <p:grpSpPr>
          <a:xfrm>
            <a:off x="1192212" y="3592831"/>
            <a:ext cx="1261736" cy="396238"/>
            <a:chOff x="0" y="-6031"/>
            <a:chExt cx="1261735" cy="396237"/>
          </a:xfrm>
        </p:grpSpPr>
        <p:sp>
          <p:nvSpPr>
            <p:cNvPr id="1049091" name="Rectangle"/>
            <p:cNvSpPr/>
            <p:nvPr/>
          </p:nvSpPr>
          <p:spPr>
            <a:xfrm>
              <a:off x="0" y="0"/>
              <a:ext cx="1162050" cy="38417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 sz="24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049092" name="Customers"/>
            <p:cNvSpPr txBox="1"/>
            <p:nvPr/>
          </p:nvSpPr>
          <p:spPr>
            <a:xfrm>
              <a:off x="39998" y="-6031"/>
              <a:ext cx="1221737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Customers</a:t>
              </a:r>
            </a:p>
          </p:txBody>
        </p:sp>
      </p:grpSp>
      <p:grpSp>
        <p:nvGrpSpPr>
          <p:cNvPr id="133" name="AutoShape 4"/>
          <p:cNvGrpSpPr/>
          <p:nvPr/>
        </p:nvGrpSpPr>
        <p:grpSpPr>
          <a:xfrm>
            <a:off x="3043238" y="3484562"/>
            <a:ext cx="1077914" cy="577851"/>
            <a:chOff x="0" y="0"/>
            <a:chExt cx="1077913" cy="577850"/>
          </a:xfrm>
        </p:grpSpPr>
        <p:sp>
          <p:nvSpPr>
            <p:cNvPr id="1049093" name="Polygon"/>
            <p:cNvSpPr/>
            <p:nvPr/>
          </p:nvSpPr>
          <p:spPr>
            <a:xfrm>
              <a:off x="0" y="0"/>
              <a:ext cx="1077913" cy="577850"/>
            </a:xfrm>
            <a:prstGeom prst="diamond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/>
            </a:p>
          </p:txBody>
        </p:sp>
        <p:sp>
          <p:nvSpPr>
            <p:cNvPr id="1049094" name="Has"/>
            <p:cNvSpPr txBox="1"/>
            <p:nvPr/>
          </p:nvSpPr>
          <p:spPr>
            <a:xfrm>
              <a:off x="309129" y="90807"/>
              <a:ext cx="497837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Has</a:t>
              </a:r>
            </a:p>
          </p:txBody>
        </p:sp>
      </p:grpSp>
      <p:grpSp>
        <p:nvGrpSpPr>
          <p:cNvPr id="134" name="Rectangle 5"/>
          <p:cNvGrpSpPr/>
          <p:nvPr/>
        </p:nvGrpSpPr>
        <p:grpSpPr>
          <a:xfrm>
            <a:off x="4681537" y="3568226"/>
            <a:ext cx="1568450" cy="396237"/>
            <a:chOff x="0" y="-23903"/>
            <a:chExt cx="1568450" cy="396235"/>
          </a:xfrm>
        </p:grpSpPr>
        <p:sp>
          <p:nvSpPr>
            <p:cNvPr id="1049095" name="Rectangle"/>
            <p:cNvSpPr/>
            <p:nvPr/>
          </p:nvSpPr>
          <p:spPr>
            <a:xfrm>
              <a:off x="0" y="1970"/>
              <a:ext cx="1568450" cy="34448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 sz="24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049096" name="Accounts"/>
            <p:cNvSpPr txBox="1"/>
            <p:nvPr/>
          </p:nvSpPr>
          <p:spPr>
            <a:xfrm>
              <a:off x="300460" y="-23903"/>
              <a:ext cx="1107437" cy="396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Accounts</a:t>
              </a:r>
            </a:p>
          </p:txBody>
        </p:sp>
      </p:grpSp>
      <p:sp>
        <p:nvSpPr>
          <p:cNvPr id="1049097" name="Rectangle 6"/>
          <p:cNvSpPr txBox="1"/>
          <p:nvPr/>
        </p:nvSpPr>
        <p:spPr>
          <a:xfrm>
            <a:off x="4170878" y="2984025"/>
            <a:ext cx="942337" cy="39623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acct_no</a:t>
            </a:r>
          </a:p>
        </p:txBody>
      </p:sp>
      <p:sp>
        <p:nvSpPr>
          <p:cNvPr id="1049098" name="Rectangle 7"/>
          <p:cNvSpPr txBox="1"/>
          <p:nvPr/>
        </p:nvSpPr>
        <p:spPr>
          <a:xfrm>
            <a:off x="5698121" y="2947512"/>
            <a:ext cx="904238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balance</a:t>
            </a:r>
          </a:p>
        </p:txBody>
      </p:sp>
      <p:sp>
        <p:nvSpPr>
          <p:cNvPr id="1049099" name="AutoShape 8"/>
          <p:cNvSpPr/>
          <p:nvPr/>
        </p:nvSpPr>
        <p:spPr>
          <a:xfrm>
            <a:off x="4468325" y="3182143"/>
            <a:ext cx="695249" cy="407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p/>
        </p:txBody>
      </p:sp>
      <p:sp>
        <p:nvSpPr>
          <p:cNvPr id="1049100" name="AutoShape 9"/>
          <p:cNvSpPr/>
          <p:nvPr/>
        </p:nvSpPr>
        <p:spPr>
          <a:xfrm>
            <a:off x="5517498" y="3145631"/>
            <a:ext cx="129701" cy="443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p/>
        </p:txBody>
      </p:sp>
      <p:sp>
        <p:nvSpPr>
          <p:cNvPr id="1049101" name="AutoShape 10"/>
          <p:cNvSpPr/>
          <p:nvPr/>
        </p:nvSpPr>
        <p:spPr>
          <a:xfrm>
            <a:off x="2359025" y="3778698"/>
            <a:ext cx="683408" cy="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p/>
        </p:txBody>
      </p:sp>
      <p:grpSp>
        <p:nvGrpSpPr>
          <p:cNvPr id="135" name="Rectangle 11"/>
          <p:cNvGrpSpPr/>
          <p:nvPr/>
        </p:nvGrpSpPr>
        <p:grpSpPr>
          <a:xfrm>
            <a:off x="5905730" y="5293464"/>
            <a:ext cx="1766722" cy="396237"/>
            <a:chOff x="0" y="-23903"/>
            <a:chExt cx="1766721" cy="396235"/>
          </a:xfrm>
        </p:grpSpPr>
        <p:sp>
          <p:nvSpPr>
            <p:cNvPr id="1049102" name="Rectangle"/>
            <p:cNvSpPr/>
            <p:nvPr/>
          </p:nvSpPr>
          <p:spPr>
            <a:xfrm>
              <a:off x="0" y="1970"/>
              <a:ext cx="1568450" cy="344488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 sz="24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049103" name="Checking Accts"/>
            <p:cNvSpPr txBox="1"/>
            <p:nvPr/>
          </p:nvSpPr>
          <p:spPr>
            <a:xfrm>
              <a:off x="11584" y="-23903"/>
              <a:ext cx="1755137" cy="396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Checking Accts</a:t>
              </a:r>
            </a:p>
          </p:txBody>
        </p:sp>
      </p:grpSp>
      <p:sp>
        <p:nvSpPr>
          <p:cNvPr id="1049104" name="Rectangle 12"/>
          <p:cNvSpPr txBox="1"/>
          <p:nvPr/>
        </p:nvSpPr>
        <p:spPr>
          <a:xfrm>
            <a:off x="6222202" y="5893536"/>
            <a:ext cx="1107438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overdraft</a:t>
            </a:r>
          </a:p>
        </p:txBody>
      </p:sp>
      <p:sp>
        <p:nvSpPr>
          <p:cNvPr id="1049105" name="AutoShape 13"/>
          <p:cNvSpPr/>
          <p:nvPr/>
        </p:nvSpPr>
        <p:spPr>
          <a:xfrm>
            <a:off x="6413555" y="5668601"/>
            <a:ext cx="81968" cy="74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p/>
        </p:txBody>
      </p:sp>
      <p:sp>
        <p:nvSpPr>
          <p:cNvPr id="1049106" name="Rectangle 14"/>
          <p:cNvSpPr txBox="1"/>
          <p:nvPr/>
        </p:nvSpPr>
        <p:spPr>
          <a:xfrm>
            <a:off x="3925868" y="5996336"/>
            <a:ext cx="916938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interest</a:t>
            </a:r>
          </a:p>
        </p:txBody>
      </p:sp>
      <p:sp>
        <p:nvSpPr>
          <p:cNvPr id="1049107" name="AutoShape 15"/>
          <p:cNvSpPr/>
          <p:nvPr/>
        </p:nvSpPr>
        <p:spPr>
          <a:xfrm>
            <a:off x="4085077" y="5763464"/>
            <a:ext cx="75453" cy="82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p/>
        </p:txBody>
      </p:sp>
      <p:sp>
        <p:nvSpPr>
          <p:cNvPr id="1049108" name="AutoShape 17"/>
          <p:cNvSpPr/>
          <p:nvPr/>
        </p:nvSpPr>
        <p:spPr>
          <a:xfrm rot="10800000" flipV="1">
            <a:off x="5070474" y="4249737"/>
            <a:ext cx="811214" cy="708026"/>
          </a:xfrm>
          <a:prstGeom prst="triangle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p>
            <a:pPr algn="ctr"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</p:txBody>
      </p:sp>
      <p:grpSp>
        <p:nvGrpSpPr>
          <p:cNvPr id="136" name="Rectangle 19"/>
          <p:cNvGrpSpPr/>
          <p:nvPr/>
        </p:nvGrpSpPr>
        <p:grpSpPr>
          <a:xfrm>
            <a:off x="3538077" y="5388326"/>
            <a:ext cx="1703092" cy="396237"/>
            <a:chOff x="0" y="-23903"/>
            <a:chExt cx="1703091" cy="396235"/>
          </a:xfrm>
        </p:grpSpPr>
        <p:sp>
          <p:nvSpPr>
            <p:cNvPr id="1049109" name="Rectangle"/>
            <p:cNvSpPr/>
            <p:nvPr/>
          </p:nvSpPr>
          <p:spPr>
            <a:xfrm>
              <a:off x="0" y="1970"/>
              <a:ext cx="1568450" cy="34448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p>
              <a:pPr algn="ctr">
                <a:defRPr sz="24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049110" name="Savings Accts"/>
            <p:cNvSpPr txBox="1"/>
            <p:nvPr/>
          </p:nvSpPr>
          <p:spPr>
            <a:xfrm>
              <a:off x="87654" y="-23903"/>
              <a:ext cx="1615437" cy="396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Savings Accts</a:t>
              </a:r>
            </a:p>
          </p:txBody>
        </p:sp>
      </p:grpSp>
      <p:sp>
        <p:nvSpPr>
          <p:cNvPr id="1049111" name="AutoShape 23"/>
          <p:cNvSpPr/>
          <p:nvPr/>
        </p:nvSpPr>
        <p:spPr>
          <a:xfrm>
            <a:off x="4127500" y="3769336"/>
            <a:ext cx="549276" cy="2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p/>
        </p:txBody>
      </p:sp>
      <p:sp>
        <p:nvSpPr>
          <p:cNvPr id="1049112" name="Rectangle 24"/>
          <p:cNvSpPr txBox="1"/>
          <p:nvPr/>
        </p:nvSpPr>
        <p:spPr>
          <a:xfrm>
            <a:off x="706120" y="1406525"/>
            <a:ext cx="6793548" cy="12217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p>
            <a:pPr marL="342900" indent="-342900">
              <a:spcBef>
                <a:spcPts val="800"/>
              </a:spcBef>
              <a:buClr>
                <a:srgbClr val="1F497D"/>
              </a:buClr>
              <a:buSzPct val="90000"/>
              <a:buChar char=""/>
              <a:defRPr sz="2000"/>
            </a:pPr>
            <a:r>
              <a:t>An Example:</a:t>
            </a:r>
          </a:p>
          <a:p>
            <a:pPr marL="742950" lvl="1" indent="-285750">
              <a:spcBef>
                <a:spcPts val="700"/>
              </a:spcBef>
              <a:buClr>
                <a:srgbClr val="CC6600"/>
              </a:buClr>
              <a:buSzPct val="100000"/>
              <a:buChar char=""/>
            </a:pPr>
            <a:r>
              <a:t>Customers can have checking and savings accts</a:t>
            </a:r>
          </a:p>
          <a:p>
            <a:pPr marL="742950" lvl="1" indent="-285750">
              <a:spcBef>
                <a:spcPts val="700"/>
              </a:spcBef>
              <a:buClr>
                <a:srgbClr val="CC6600"/>
              </a:buClr>
              <a:buSzPct val="100000"/>
              <a:buChar char=""/>
            </a:pPr>
            <a:r>
              <a:t>Checking ~ Savings (many of the same attributes)</a:t>
            </a:r>
          </a:p>
        </p:txBody>
      </p:sp>
      <p:sp>
        <p:nvSpPr>
          <p:cNvPr id="1049113" name="Rectangle 25"/>
          <p:cNvSpPr txBox="1"/>
          <p:nvPr/>
        </p:nvSpPr>
        <p:spPr>
          <a:xfrm>
            <a:off x="769619" y="2789238"/>
            <a:ext cx="1669100" cy="4343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342900" indent="-342900">
              <a:spcBef>
                <a:spcPts val="800"/>
              </a:spcBef>
              <a:buClr>
                <a:srgbClr val="1F497D"/>
              </a:buClr>
              <a:buSzPct val="90000"/>
              <a:buChar char=""/>
              <a:defRPr sz="2000"/>
            </a:lvl1pPr>
          </a:lstStyle>
          <a:p>
            <a:r>
              <a:t>New Way:</a:t>
            </a:r>
          </a:p>
        </p:txBody>
      </p:sp>
      <p:sp>
        <p:nvSpPr>
          <p:cNvPr id="1049114" name="Text Box 26"/>
          <p:cNvSpPr txBox="1"/>
          <p:nvPr/>
        </p:nvSpPr>
        <p:spPr>
          <a:xfrm>
            <a:off x="7756207" y="3533775"/>
            <a:ext cx="1386838" cy="43433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0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superclass</a:t>
            </a:r>
          </a:p>
        </p:txBody>
      </p:sp>
      <p:sp>
        <p:nvSpPr>
          <p:cNvPr id="1049115" name="Text Box 27"/>
          <p:cNvSpPr txBox="1"/>
          <p:nvPr/>
        </p:nvSpPr>
        <p:spPr>
          <a:xfrm>
            <a:off x="6748144" y="6486149"/>
            <a:ext cx="1437637" cy="4343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0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subclasses</a:t>
            </a:r>
          </a:p>
        </p:txBody>
      </p:sp>
      <p:sp>
        <p:nvSpPr>
          <p:cNvPr id="1049116" name="Line 28"/>
          <p:cNvSpPr/>
          <p:nvPr/>
        </p:nvSpPr>
        <p:spPr>
          <a:xfrm flipH="1">
            <a:off x="6435725" y="3771900"/>
            <a:ext cx="1158875" cy="0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p/>
        </p:txBody>
      </p:sp>
      <p:sp>
        <p:nvSpPr>
          <p:cNvPr id="1049117" name="Line 29"/>
          <p:cNvSpPr/>
          <p:nvPr/>
        </p:nvSpPr>
        <p:spPr>
          <a:xfrm flipV="1">
            <a:off x="7042150" y="5733674"/>
            <a:ext cx="192089" cy="785814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p/>
        </p:txBody>
      </p:sp>
      <p:sp>
        <p:nvSpPr>
          <p:cNvPr id="1049118" name="Line 30"/>
          <p:cNvSpPr/>
          <p:nvPr/>
        </p:nvSpPr>
        <p:spPr>
          <a:xfrm flipH="1" flipV="1">
            <a:off x="4899681" y="5971984"/>
            <a:ext cx="1531939" cy="760414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p/>
        </p:txBody>
      </p:sp>
      <p:sp>
        <p:nvSpPr>
          <p:cNvPr id="1049119" name="TextBox 5"/>
          <p:cNvSpPr txBox="1"/>
          <p:nvPr/>
        </p:nvSpPr>
        <p:spPr>
          <a:xfrm>
            <a:off x="5246084" y="4556281"/>
            <a:ext cx="447038" cy="396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p>
            <a:r>
              <a:t>ISA</a:t>
            </a:r>
          </a:p>
        </p:txBody>
      </p:sp>
      <p:sp>
        <p:nvSpPr>
          <p:cNvPr id="1049120" name="Straight Connector 8"/>
          <p:cNvSpPr/>
          <p:nvPr/>
        </p:nvSpPr>
        <p:spPr>
          <a:xfrm>
            <a:off x="5467674" y="3943363"/>
            <a:ext cx="3299" cy="305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p/>
        </p:txBody>
      </p:sp>
      <p:sp>
        <p:nvSpPr>
          <p:cNvPr id="1049121" name="Straight Connector 11"/>
          <p:cNvSpPr/>
          <p:nvPr/>
        </p:nvSpPr>
        <p:spPr>
          <a:xfrm flipH="1">
            <a:off x="4681537" y="4957763"/>
            <a:ext cx="656147" cy="456437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/>
        </p:txBody>
      </p:sp>
      <p:sp>
        <p:nvSpPr>
          <p:cNvPr id="1049122" name="Straight Connector 13"/>
          <p:cNvSpPr/>
          <p:nvPr/>
        </p:nvSpPr>
        <p:spPr>
          <a:xfrm>
            <a:off x="5682812" y="4957764"/>
            <a:ext cx="573756" cy="3615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/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3" name="Rectangle 4"/>
          <p:cNvSpPr txBox="1"/>
          <p:nvPr>
            <p:ph type="title"/>
          </p:nvPr>
        </p:nvSpPr>
        <p:spPr>
          <a:xfrm>
            <a:off x="1371600" y="0"/>
            <a:ext cx="7772400" cy="11430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 sz="3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Conceptual Design Using the ER Model</a:t>
            </a:r>
          </a:p>
        </p:txBody>
      </p:sp>
      <p:sp>
        <p:nvSpPr>
          <p:cNvPr id="1049124" name="Rectangle 5"/>
          <p:cNvSpPr txBox="1"/>
          <p:nvPr>
            <p:ph type="body" idx="1"/>
          </p:nvPr>
        </p:nvSpPr>
        <p:spPr>
          <a:xfrm>
            <a:off x="76200" y="1676400"/>
            <a:ext cx="9067800" cy="4038600"/>
          </a:xfrm>
          <a:prstGeom prst="rect">
            <a:avLst/>
          </a:prstGeom>
        </p:spPr>
        <p:txBody>
          <a:bodyPr lIns="44450" tIns="44450" rIns="44450" bIns="44450">
            <a:normAutofit fontScale="95455" lnSpcReduction="20000"/>
          </a:bodyPr>
          <a:p>
            <a:pPr marL="342900" indent="-342900">
              <a:lnSpc>
                <a:spcPct val="90000"/>
              </a:lnSpc>
              <a:spcBef>
                <a:spcPts val="600"/>
              </a:spcBef>
              <a:defRPr sz="2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ER modeling can get tricky!</a:t>
            </a:r>
            <a:endParaRPr sz="2800" u="sng">
              <a:solidFill>
                <a:schemeClr val="accent2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 sz="2500" u="sng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Design choices: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Entity or attribute</a:t>
            </a:r>
            <a:r>
              <a:rPr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>
                <a:solidFill>
                  <a:srgbClr val="FF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Entity or relationship</a:t>
            </a:r>
            <a:r>
              <a:rPr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Relationships: </a:t>
            </a:r>
            <a:r>
              <a:rPr>
                <a:solidFill>
                  <a:srgbClr val="FF0000"/>
                </a:solidFill>
              </a:rPr>
              <a:t>Binary or ternary</a:t>
            </a:r>
            <a:r>
              <a:t>? </a:t>
            </a:r>
            <a:r>
              <a:rPr>
                <a:solidFill>
                  <a:srgbClr val="FF0000"/>
                </a:solidFill>
              </a:rPr>
              <a:t>Aggregation</a:t>
            </a:r>
            <a:r>
              <a:t>?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 sz="2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ER Model goals and limitations:</a:t>
            </a:r>
            <a:endParaRPr sz="290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Lots of semantics can (and should) be captured.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Some constraints cannot be captured in ER.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We’ll refine things in our logical (relational) design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8" name="Picture 7" descr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1587" y="0"/>
            <a:ext cx="2792413" cy="18478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4912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Entity vs. Attribute</a:t>
            </a:r>
          </a:p>
        </p:txBody>
      </p:sp>
      <p:sp>
        <p:nvSpPr>
          <p:cNvPr id="1049126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5000" lnSpcReduction="20000"/>
          </a:bodyPr>
          <a:p>
            <a:pPr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“Address”: </a:t>
            </a:r>
          </a:p>
          <a:p>
            <a:pPr marL="742950" lvl="1" indent="-285750"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attribute of Employees? </a:t>
            </a:r>
            <a:endParaRPr sz="2800"/>
          </a:p>
          <a:p>
            <a:pPr marL="742950" lvl="1" indent="-285750"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Entity of its own?</a:t>
            </a:r>
            <a:endParaRPr sz="2800"/>
          </a:p>
          <a:p>
            <a:pPr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It depends!  Semantics and usage.</a:t>
            </a:r>
          </a:p>
          <a:p>
            <a:pPr marL="742950" lvl="1" indent="-285750"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 Several addresses per employee? </a:t>
            </a:r>
            <a:endParaRPr sz="2800"/>
          </a:p>
          <a:p>
            <a:pPr marL="1143000" lvl="2" indent="-228600"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must be an entity</a:t>
            </a:r>
            <a:endParaRPr sz="2400"/>
          </a:p>
          <a:p>
            <a:pPr marL="1143000" lvl="2" indent="-228600"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atomic attribute types (no set-valued attributes!)</a:t>
            </a:r>
            <a:endParaRPr sz="2400"/>
          </a:p>
          <a:p>
            <a:pPr marL="742950" lvl="1" indent="-285750"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 Care about structure? (city, street, etc.) </a:t>
            </a:r>
            <a:endParaRPr sz="2800"/>
          </a:p>
          <a:p>
            <a:pPr marL="1143000" lvl="2" indent="-228600"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must be an entity! </a:t>
            </a:r>
            <a:endParaRPr sz="2400"/>
          </a:p>
          <a:p>
            <a:pPr marL="1143000" lvl="2" indent="-228600"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atomic attribute types (no tuple-valued attributes!)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7" name="Freeform 79"/>
          <p:cNvSpPr/>
          <p:nvPr/>
        </p:nvSpPr>
        <p:spPr>
          <a:xfrm>
            <a:off x="3542646" y="3840919"/>
            <a:ext cx="5595996" cy="2487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0" h="21047" extrusionOk="0">
                <a:moveTo>
                  <a:pt x="10423" y="788"/>
                </a:moveTo>
                <a:cubicBezTo>
                  <a:pt x="8975" y="592"/>
                  <a:pt x="7776" y="24"/>
                  <a:pt x="6378" y="2"/>
                </a:cubicBezTo>
                <a:cubicBezTo>
                  <a:pt x="4981" y="-20"/>
                  <a:pt x="3038" y="133"/>
                  <a:pt x="2037" y="657"/>
                </a:cubicBezTo>
                <a:cubicBezTo>
                  <a:pt x="1035" y="1181"/>
                  <a:pt x="698" y="2382"/>
                  <a:pt x="371" y="3147"/>
                </a:cubicBezTo>
                <a:cubicBezTo>
                  <a:pt x="44" y="3911"/>
                  <a:pt x="123" y="4392"/>
                  <a:pt x="74" y="5244"/>
                </a:cubicBezTo>
                <a:cubicBezTo>
                  <a:pt x="24" y="6095"/>
                  <a:pt x="-65" y="7056"/>
                  <a:pt x="74" y="8257"/>
                </a:cubicBezTo>
                <a:cubicBezTo>
                  <a:pt x="213" y="9459"/>
                  <a:pt x="530" y="11337"/>
                  <a:pt x="906" y="12451"/>
                </a:cubicBezTo>
                <a:cubicBezTo>
                  <a:pt x="1283" y="13565"/>
                  <a:pt x="1779" y="13849"/>
                  <a:pt x="2334" y="14941"/>
                </a:cubicBezTo>
                <a:cubicBezTo>
                  <a:pt x="2889" y="16033"/>
                  <a:pt x="3464" y="18020"/>
                  <a:pt x="4237" y="19003"/>
                </a:cubicBezTo>
                <a:cubicBezTo>
                  <a:pt x="5010" y="19986"/>
                  <a:pt x="5863" y="20597"/>
                  <a:pt x="6973" y="20837"/>
                </a:cubicBezTo>
                <a:cubicBezTo>
                  <a:pt x="8083" y="21078"/>
                  <a:pt x="10899" y="20444"/>
                  <a:pt x="10899" y="20444"/>
                </a:cubicBezTo>
                <a:cubicBezTo>
                  <a:pt x="12267" y="20313"/>
                  <a:pt x="14140" y="19986"/>
                  <a:pt x="15181" y="20051"/>
                </a:cubicBezTo>
                <a:cubicBezTo>
                  <a:pt x="16222" y="20117"/>
                  <a:pt x="16470" y="21580"/>
                  <a:pt x="17144" y="20837"/>
                </a:cubicBezTo>
                <a:cubicBezTo>
                  <a:pt x="17818" y="20095"/>
                  <a:pt x="18700" y="16819"/>
                  <a:pt x="19225" y="15596"/>
                </a:cubicBezTo>
                <a:cubicBezTo>
                  <a:pt x="19751" y="14373"/>
                  <a:pt x="19959" y="14242"/>
                  <a:pt x="20296" y="13499"/>
                </a:cubicBezTo>
                <a:cubicBezTo>
                  <a:pt x="20633" y="12757"/>
                  <a:pt x="21109" y="12079"/>
                  <a:pt x="21248" y="11140"/>
                </a:cubicBezTo>
                <a:cubicBezTo>
                  <a:pt x="21386" y="10201"/>
                  <a:pt x="21089" y="8847"/>
                  <a:pt x="21129" y="7864"/>
                </a:cubicBezTo>
                <a:cubicBezTo>
                  <a:pt x="21168" y="6882"/>
                  <a:pt x="21535" y="6073"/>
                  <a:pt x="21485" y="5244"/>
                </a:cubicBezTo>
                <a:cubicBezTo>
                  <a:pt x="21436" y="4414"/>
                  <a:pt x="21366" y="3300"/>
                  <a:pt x="20831" y="2885"/>
                </a:cubicBezTo>
                <a:cubicBezTo>
                  <a:pt x="20296" y="2470"/>
                  <a:pt x="18859" y="2972"/>
                  <a:pt x="18274" y="2754"/>
                </a:cubicBezTo>
                <a:cubicBezTo>
                  <a:pt x="17689" y="2535"/>
                  <a:pt x="17857" y="1836"/>
                  <a:pt x="17322" y="1574"/>
                </a:cubicBezTo>
                <a:cubicBezTo>
                  <a:pt x="16787" y="1312"/>
                  <a:pt x="16192" y="1312"/>
                  <a:pt x="15062" y="1181"/>
                </a:cubicBezTo>
                <a:cubicBezTo>
                  <a:pt x="13932" y="1050"/>
                  <a:pt x="11870" y="985"/>
                  <a:pt x="10423" y="788"/>
                </a:cubicBezTo>
                <a:close/>
              </a:path>
            </a:pathLst>
          </a:custGeom>
          <a:solidFill>
            <a:srgbClr val="800000">
              <a:alpha val="25000"/>
            </a:srgbClr>
          </a:solidFill>
          <a:ln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 defTabSz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1049128" name="Freeform 78"/>
          <p:cNvSpPr/>
          <p:nvPr/>
        </p:nvSpPr>
        <p:spPr>
          <a:xfrm>
            <a:off x="3117494" y="1058977"/>
            <a:ext cx="5980180" cy="1915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116" extrusionOk="0">
                <a:moveTo>
                  <a:pt x="3596" y="1650"/>
                </a:moveTo>
                <a:cubicBezTo>
                  <a:pt x="2290" y="2361"/>
                  <a:pt x="1670" y="3500"/>
                  <a:pt x="1096" y="4553"/>
                </a:cubicBezTo>
                <a:cubicBezTo>
                  <a:pt x="521" y="5606"/>
                  <a:pt x="308" y="6289"/>
                  <a:pt x="151" y="7968"/>
                </a:cubicBezTo>
                <a:cubicBezTo>
                  <a:pt x="-7" y="9647"/>
                  <a:pt x="-90" y="12635"/>
                  <a:pt x="151" y="14627"/>
                </a:cubicBezTo>
                <a:cubicBezTo>
                  <a:pt x="392" y="16619"/>
                  <a:pt x="512" y="19180"/>
                  <a:pt x="1596" y="19920"/>
                </a:cubicBezTo>
                <a:cubicBezTo>
                  <a:pt x="2679" y="20660"/>
                  <a:pt x="4745" y="18867"/>
                  <a:pt x="6653" y="19067"/>
                </a:cubicBezTo>
                <a:cubicBezTo>
                  <a:pt x="8561" y="19266"/>
                  <a:pt x="11201" y="21087"/>
                  <a:pt x="13044" y="21116"/>
                </a:cubicBezTo>
                <a:cubicBezTo>
                  <a:pt x="14887" y="21144"/>
                  <a:pt x="16471" y="19522"/>
                  <a:pt x="17712" y="19237"/>
                </a:cubicBezTo>
                <a:cubicBezTo>
                  <a:pt x="18954" y="18953"/>
                  <a:pt x="19982" y="19863"/>
                  <a:pt x="20491" y="19408"/>
                </a:cubicBezTo>
                <a:cubicBezTo>
                  <a:pt x="21001" y="18953"/>
                  <a:pt x="20639" y="17644"/>
                  <a:pt x="20769" y="16505"/>
                </a:cubicBezTo>
                <a:cubicBezTo>
                  <a:pt x="20899" y="15367"/>
                  <a:pt x="21158" y="13802"/>
                  <a:pt x="21269" y="12578"/>
                </a:cubicBezTo>
                <a:cubicBezTo>
                  <a:pt x="21380" y="11354"/>
                  <a:pt x="21510" y="10301"/>
                  <a:pt x="21436" y="9163"/>
                </a:cubicBezTo>
                <a:cubicBezTo>
                  <a:pt x="21362" y="8025"/>
                  <a:pt x="21482" y="7199"/>
                  <a:pt x="20825" y="5748"/>
                </a:cubicBezTo>
                <a:cubicBezTo>
                  <a:pt x="20167" y="4297"/>
                  <a:pt x="18639" y="1365"/>
                  <a:pt x="17490" y="455"/>
                </a:cubicBezTo>
                <a:cubicBezTo>
                  <a:pt x="16342" y="-456"/>
                  <a:pt x="13933" y="284"/>
                  <a:pt x="13933" y="284"/>
                </a:cubicBezTo>
                <a:cubicBezTo>
                  <a:pt x="12507" y="255"/>
                  <a:pt x="10645" y="113"/>
                  <a:pt x="8932" y="284"/>
                </a:cubicBezTo>
                <a:cubicBezTo>
                  <a:pt x="7218" y="455"/>
                  <a:pt x="4902" y="938"/>
                  <a:pt x="3596" y="1650"/>
                </a:cubicBezTo>
                <a:close/>
              </a:path>
            </a:pathLst>
          </a:custGeom>
          <a:gradFill>
            <a:gsLst>
              <a:gs pos="0">
                <a:schemeClr val="accent1">
                  <a:hueOff val="357503"/>
                  <a:satOff val="54545"/>
                  <a:lumOff val="29273"/>
                  <a:alpha val="25000"/>
                </a:schemeClr>
              </a:gs>
              <a:gs pos="35000">
                <a:srgbClr val="BDD4FF">
                  <a:alpha val="25000"/>
                </a:srgbClr>
              </a:gs>
              <a:gs pos="100000">
                <a:schemeClr val="accent1">
                  <a:hueOff val="418253"/>
                  <a:satOff val="54545"/>
                  <a:lumOff val="42493"/>
                  <a:alpha val="25000"/>
                </a:schemeClr>
              </a:gs>
            </a:gsLst>
            <a:lin ang="16200000"/>
          </a:gradFill>
          <a:ln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 defTabSz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1049129" name="Rectangle 4"/>
          <p:cNvSpPr txBox="1"/>
          <p:nvPr>
            <p:ph type="title"/>
          </p:nvPr>
        </p:nvSpPr>
        <p:spPr>
          <a:xfrm>
            <a:off x="1066800" y="0"/>
            <a:ext cx="7772400" cy="11049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Entity vs. Attribute (Cont.)</a:t>
            </a:r>
          </a:p>
        </p:txBody>
      </p:sp>
      <p:sp>
        <p:nvSpPr>
          <p:cNvPr id="1049130" name="Rectangle 5"/>
          <p:cNvSpPr txBox="1"/>
          <p:nvPr>
            <p:ph type="body" sz="half" idx="1"/>
          </p:nvPr>
        </p:nvSpPr>
        <p:spPr>
          <a:xfrm>
            <a:off x="0" y="1828800"/>
            <a:ext cx="3298825" cy="4648200"/>
          </a:xfrm>
          <a:prstGeom prst="rect">
            <a:avLst/>
          </a:prstGeom>
        </p:spPr>
        <p:txBody>
          <a:bodyPr lIns="44450" tIns="44450" rIns="44450" bIns="44450"/>
          <a:p>
            <a:pPr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Works_In2:  employee cannot work in a department for &gt;1 period.</a:t>
            </a:r>
          </a:p>
          <a:p>
            <a:pPr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Like multiple addresses per employee!</a:t>
            </a:r>
          </a:p>
        </p:txBody>
      </p:sp>
      <p:grpSp>
        <p:nvGrpSpPr>
          <p:cNvPr id="140" name="Group 6"/>
          <p:cNvGrpSpPr/>
          <p:nvPr/>
        </p:nvGrpSpPr>
        <p:grpSpPr>
          <a:xfrm>
            <a:off x="3267075" y="1458912"/>
            <a:ext cx="2276477" cy="1212850"/>
            <a:chOff x="0" y="0"/>
            <a:chExt cx="2276476" cy="1212849"/>
          </a:xfrm>
        </p:grpSpPr>
        <p:sp>
          <p:nvSpPr>
            <p:cNvPr id="1049131" name="Freeform 7"/>
            <p:cNvSpPr/>
            <p:nvPr/>
          </p:nvSpPr>
          <p:spPr>
            <a:xfrm>
              <a:off x="720725" y="0"/>
              <a:ext cx="992188" cy="338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51"/>
                  </a:moveTo>
                  <a:lnTo>
                    <a:pt x="21531" y="9837"/>
                  </a:lnTo>
                  <a:lnTo>
                    <a:pt x="21427" y="8924"/>
                  </a:lnTo>
                  <a:lnTo>
                    <a:pt x="20943" y="7099"/>
                  </a:lnTo>
                  <a:lnTo>
                    <a:pt x="20563" y="6287"/>
                  </a:lnTo>
                  <a:lnTo>
                    <a:pt x="20148" y="5375"/>
                  </a:lnTo>
                  <a:lnTo>
                    <a:pt x="19630" y="4563"/>
                  </a:lnTo>
                  <a:lnTo>
                    <a:pt x="19077" y="3854"/>
                  </a:lnTo>
                  <a:lnTo>
                    <a:pt x="18420" y="3245"/>
                  </a:lnTo>
                  <a:lnTo>
                    <a:pt x="17729" y="2535"/>
                  </a:lnTo>
                  <a:lnTo>
                    <a:pt x="16969" y="1927"/>
                  </a:lnTo>
                  <a:lnTo>
                    <a:pt x="16174" y="1420"/>
                  </a:lnTo>
                  <a:lnTo>
                    <a:pt x="15345" y="1014"/>
                  </a:lnTo>
                  <a:lnTo>
                    <a:pt x="14446" y="608"/>
                  </a:lnTo>
                  <a:lnTo>
                    <a:pt x="13617" y="406"/>
                  </a:lnTo>
                  <a:lnTo>
                    <a:pt x="12649" y="203"/>
                  </a:lnTo>
                  <a:lnTo>
                    <a:pt x="10783" y="0"/>
                  </a:lnTo>
                  <a:lnTo>
                    <a:pt x="8916" y="203"/>
                  </a:lnTo>
                  <a:lnTo>
                    <a:pt x="7119" y="608"/>
                  </a:lnTo>
                  <a:lnTo>
                    <a:pt x="6221" y="1014"/>
                  </a:lnTo>
                  <a:lnTo>
                    <a:pt x="5391" y="1420"/>
                  </a:lnTo>
                  <a:lnTo>
                    <a:pt x="4596" y="1927"/>
                  </a:lnTo>
                  <a:lnTo>
                    <a:pt x="3871" y="2535"/>
                  </a:lnTo>
                  <a:lnTo>
                    <a:pt x="3145" y="3245"/>
                  </a:lnTo>
                  <a:lnTo>
                    <a:pt x="2488" y="3854"/>
                  </a:lnTo>
                  <a:lnTo>
                    <a:pt x="1935" y="4563"/>
                  </a:lnTo>
                  <a:lnTo>
                    <a:pt x="1486" y="5375"/>
                  </a:lnTo>
                  <a:lnTo>
                    <a:pt x="1002" y="6287"/>
                  </a:lnTo>
                  <a:lnTo>
                    <a:pt x="657" y="7099"/>
                  </a:lnTo>
                  <a:lnTo>
                    <a:pt x="380" y="8011"/>
                  </a:lnTo>
                  <a:lnTo>
                    <a:pt x="138" y="8924"/>
                  </a:lnTo>
                  <a:lnTo>
                    <a:pt x="35" y="9837"/>
                  </a:lnTo>
                  <a:lnTo>
                    <a:pt x="0" y="10851"/>
                  </a:lnTo>
                  <a:lnTo>
                    <a:pt x="35" y="11763"/>
                  </a:lnTo>
                  <a:lnTo>
                    <a:pt x="138" y="12676"/>
                  </a:lnTo>
                  <a:lnTo>
                    <a:pt x="380" y="13589"/>
                  </a:lnTo>
                  <a:lnTo>
                    <a:pt x="657" y="14501"/>
                  </a:lnTo>
                  <a:lnTo>
                    <a:pt x="1002" y="15414"/>
                  </a:lnTo>
                  <a:lnTo>
                    <a:pt x="1486" y="16225"/>
                  </a:lnTo>
                  <a:lnTo>
                    <a:pt x="1935" y="17037"/>
                  </a:lnTo>
                  <a:lnTo>
                    <a:pt x="2488" y="17746"/>
                  </a:lnTo>
                  <a:lnTo>
                    <a:pt x="3145" y="18456"/>
                  </a:lnTo>
                  <a:lnTo>
                    <a:pt x="3871" y="19166"/>
                  </a:lnTo>
                  <a:lnTo>
                    <a:pt x="4596" y="19673"/>
                  </a:lnTo>
                  <a:lnTo>
                    <a:pt x="5391" y="20180"/>
                  </a:lnTo>
                  <a:lnTo>
                    <a:pt x="6221" y="20586"/>
                  </a:lnTo>
                  <a:lnTo>
                    <a:pt x="7119" y="20992"/>
                  </a:lnTo>
                  <a:lnTo>
                    <a:pt x="8018" y="21296"/>
                  </a:lnTo>
                  <a:lnTo>
                    <a:pt x="8916" y="21499"/>
                  </a:lnTo>
                  <a:lnTo>
                    <a:pt x="9850" y="21600"/>
                  </a:lnTo>
                  <a:lnTo>
                    <a:pt x="11716" y="21600"/>
                  </a:lnTo>
                  <a:lnTo>
                    <a:pt x="12649" y="21499"/>
                  </a:lnTo>
                  <a:lnTo>
                    <a:pt x="13617" y="21296"/>
                  </a:lnTo>
                  <a:lnTo>
                    <a:pt x="14446" y="20992"/>
                  </a:lnTo>
                  <a:lnTo>
                    <a:pt x="15345" y="20586"/>
                  </a:lnTo>
                  <a:lnTo>
                    <a:pt x="16174" y="20180"/>
                  </a:lnTo>
                  <a:lnTo>
                    <a:pt x="16969" y="19673"/>
                  </a:lnTo>
                  <a:lnTo>
                    <a:pt x="17729" y="19166"/>
                  </a:lnTo>
                  <a:lnTo>
                    <a:pt x="18420" y="18456"/>
                  </a:lnTo>
                  <a:lnTo>
                    <a:pt x="19077" y="17746"/>
                  </a:lnTo>
                  <a:lnTo>
                    <a:pt x="19630" y="17037"/>
                  </a:lnTo>
                  <a:lnTo>
                    <a:pt x="20148" y="16225"/>
                  </a:lnTo>
                  <a:lnTo>
                    <a:pt x="20563" y="15414"/>
                  </a:lnTo>
                  <a:lnTo>
                    <a:pt x="20943" y="14501"/>
                  </a:lnTo>
                  <a:lnTo>
                    <a:pt x="21427" y="12676"/>
                  </a:lnTo>
                  <a:lnTo>
                    <a:pt x="21531" y="11763"/>
                  </a:lnTo>
                  <a:lnTo>
                    <a:pt x="21600" y="1085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132" name="Freeform 8"/>
            <p:cNvSpPr/>
            <p:nvPr/>
          </p:nvSpPr>
          <p:spPr>
            <a:xfrm>
              <a:off x="0" y="314325"/>
              <a:ext cx="801688" cy="338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51"/>
                  </a:moveTo>
                  <a:lnTo>
                    <a:pt x="21557" y="9837"/>
                  </a:lnTo>
                  <a:lnTo>
                    <a:pt x="21429" y="8924"/>
                  </a:lnTo>
                  <a:lnTo>
                    <a:pt x="21258" y="8011"/>
                  </a:lnTo>
                  <a:lnTo>
                    <a:pt x="20958" y="7099"/>
                  </a:lnTo>
                  <a:lnTo>
                    <a:pt x="20616" y="6186"/>
                  </a:lnTo>
                  <a:lnTo>
                    <a:pt x="20146" y="5375"/>
                  </a:lnTo>
                  <a:lnTo>
                    <a:pt x="19632" y="4563"/>
                  </a:lnTo>
                  <a:lnTo>
                    <a:pt x="19076" y="3854"/>
                  </a:lnTo>
                  <a:lnTo>
                    <a:pt x="18435" y="3144"/>
                  </a:lnTo>
                  <a:lnTo>
                    <a:pt x="17750" y="2535"/>
                  </a:lnTo>
                  <a:lnTo>
                    <a:pt x="16981" y="1927"/>
                  </a:lnTo>
                  <a:lnTo>
                    <a:pt x="16211" y="1420"/>
                  </a:lnTo>
                  <a:lnTo>
                    <a:pt x="14500" y="608"/>
                  </a:lnTo>
                  <a:lnTo>
                    <a:pt x="13602" y="304"/>
                  </a:lnTo>
                  <a:lnTo>
                    <a:pt x="12661" y="101"/>
                  </a:lnTo>
                  <a:lnTo>
                    <a:pt x="11720" y="0"/>
                  </a:lnTo>
                  <a:lnTo>
                    <a:pt x="9838" y="0"/>
                  </a:lnTo>
                  <a:lnTo>
                    <a:pt x="8939" y="101"/>
                  </a:lnTo>
                  <a:lnTo>
                    <a:pt x="7998" y="304"/>
                  </a:lnTo>
                  <a:lnTo>
                    <a:pt x="7100" y="608"/>
                  </a:lnTo>
                  <a:lnTo>
                    <a:pt x="6202" y="1014"/>
                  </a:lnTo>
                  <a:lnTo>
                    <a:pt x="5389" y="1420"/>
                  </a:lnTo>
                  <a:lnTo>
                    <a:pt x="4619" y="1927"/>
                  </a:lnTo>
                  <a:lnTo>
                    <a:pt x="3850" y="2535"/>
                  </a:lnTo>
                  <a:lnTo>
                    <a:pt x="3165" y="3144"/>
                  </a:lnTo>
                  <a:lnTo>
                    <a:pt x="2524" y="3854"/>
                  </a:lnTo>
                  <a:lnTo>
                    <a:pt x="1925" y="4563"/>
                  </a:lnTo>
                  <a:lnTo>
                    <a:pt x="1411" y="5375"/>
                  </a:lnTo>
                  <a:lnTo>
                    <a:pt x="1027" y="6186"/>
                  </a:lnTo>
                  <a:lnTo>
                    <a:pt x="642" y="7099"/>
                  </a:lnTo>
                  <a:lnTo>
                    <a:pt x="342" y="8011"/>
                  </a:lnTo>
                  <a:lnTo>
                    <a:pt x="171" y="8924"/>
                  </a:lnTo>
                  <a:lnTo>
                    <a:pt x="43" y="9837"/>
                  </a:lnTo>
                  <a:lnTo>
                    <a:pt x="0" y="10851"/>
                  </a:lnTo>
                  <a:lnTo>
                    <a:pt x="43" y="11763"/>
                  </a:lnTo>
                  <a:lnTo>
                    <a:pt x="171" y="12676"/>
                  </a:lnTo>
                  <a:lnTo>
                    <a:pt x="342" y="13589"/>
                  </a:lnTo>
                  <a:lnTo>
                    <a:pt x="642" y="14501"/>
                  </a:lnTo>
                  <a:lnTo>
                    <a:pt x="1027" y="15313"/>
                  </a:lnTo>
                  <a:lnTo>
                    <a:pt x="1411" y="16225"/>
                  </a:lnTo>
                  <a:lnTo>
                    <a:pt x="1925" y="17037"/>
                  </a:lnTo>
                  <a:lnTo>
                    <a:pt x="2524" y="17746"/>
                  </a:lnTo>
                  <a:lnTo>
                    <a:pt x="3165" y="18456"/>
                  </a:lnTo>
                  <a:lnTo>
                    <a:pt x="3850" y="19065"/>
                  </a:lnTo>
                  <a:lnTo>
                    <a:pt x="4619" y="19673"/>
                  </a:lnTo>
                  <a:lnTo>
                    <a:pt x="5389" y="20180"/>
                  </a:lnTo>
                  <a:lnTo>
                    <a:pt x="6202" y="20586"/>
                  </a:lnTo>
                  <a:lnTo>
                    <a:pt x="7100" y="20992"/>
                  </a:lnTo>
                  <a:lnTo>
                    <a:pt x="7998" y="21194"/>
                  </a:lnTo>
                  <a:lnTo>
                    <a:pt x="8939" y="21397"/>
                  </a:lnTo>
                  <a:lnTo>
                    <a:pt x="9838" y="21600"/>
                  </a:lnTo>
                  <a:lnTo>
                    <a:pt x="11720" y="21600"/>
                  </a:lnTo>
                  <a:lnTo>
                    <a:pt x="13602" y="21194"/>
                  </a:lnTo>
                  <a:lnTo>
                    <a:pt x="14500" y="20992"/>
                  </a:lnTo>
                  <a:lnTo>
                    <a:pt x="16211" y="20180"/>
                  </a:lnTo>
                  <a:lnTo>
                    <a:pt x="16981" y="19673"/>
                  </a:lnTo>
                  <a:lnTo>
                    <a:pt x="17750" y="19065"/>
                  </a:lnTo>
                  <a:lnTo>
                    <a:pt x="18435" y="18456"/>
                  </a:lnTo>
                  <a:lnTo>
                    <a:pt x="19076" y="17746"/>
                  </a:lnTo>
                  <a:lnTo>
                    <a:pt x="19632" y="17037"/>
                  </a:lnTo>
                  <a:lnTo>
                    <a:pt x="20146" y="16225"/>
                  </a:lnTo>
                  <a:lnTo>
                    <a:pt x="20616" y="15313"/>
                  </a:lnTo>
                  <a:lnTo>
                    <a:pt x="20958" y="14501"/>
                  </a:lnTo>
                  <a:lnTo>
                    <a:pt x="21258" y="13589"/>
                  </a:lnTo>
                  <a:lnTo>
                    <a:pt x="21429" y="12676"/>
                  </a:lnTo>
                  <a:lnTo>
                    <a:pt x="21557" y="11763"/>
                  </a:lnTo>
                  <a:lnTo>
                    <a:pt x="21600" y="1085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133" name="Freeform 9"/>
            <p:cNvSpPr/>
            <p:nvPr/>
          </p:nvSpPr>
          <p:spPr>
            <a:xfrm>
              <a:off x="1473200" y="314325"/>
              <a:ext cx="803276" cy="338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51"/>
                  </a:moveTo>
                  <a:lnTo>
                    <a:pt x="43" y="11763"/>
                  </a:lnTo>
                  <a:lnTo>
                    <a:pt x="171" y="12676"/>
                  </a:lnTo>
                  <a:lnTo>
                    <a:pt x="384" y="13589"/>
                  </a:lnTo>
                  <a:lnTo>
                    <a:pt x="683" y="14501"/>
                  </a:lnTo>
                  <a:lnTo>
                    <a:pt x="1025" y="15313"/>
                  </a:lnTo>
                  <a:lnTo>
                    <a:pt x="1451" y="16225"/>
                  </a:lnTo>
                  <a:lnTo>
                    <a:pt x="1964" y="17037"/>
                  </a:lnTo>
                  <a:lnTo>
                    <a:pt x="2519" y="17746"/>
                  </a:lnTo>
                  <a:lnTo>
                    <a:pt x="3159" y="18456"/>
                  </a:lnTo>
                  <a:lnTo>
                    <a:pt x="4610" y="19673"/>
                  </a:lnTo>
                  <a:lnTo>
                    <a:pt x="5421" y="20180"/>
                  </a:lnTo>
                  <a:lnTo>
                    <a:pt x="6232" y="20586"/>
                  </a:lnTo>
                  <a:lnTo>
                    <a:pt x="7086" y="20992"/>
                  </a:lnTo>
                  <a:lnTo>
                    <a:pt x="8025" y="21194"/>
                  </a:lnTo>
                  <a:lnTo>
                    <a:pt x="8922" y="21397"/>
                  </a:lnTo>
                  <a:lnTo>
                    <a:pt x="9861" y="21600"/>
                  </a:lnTo>
                  <a:lnTo>
                    <a:pt x="11739" y="21600"/>
                  </a:lnTo>
                  <a:lnTo>
                    <a:pt x="13617" y="21194"/>
                  </a:lnTo>
                  <a:lnTo>
                    <a:pt x="14514" y="20992"/>
                  </a:lnTo>
                  <a:lnTo>
                    <a:pt x="15368" y="20586"/>
                  </a:lnTo>
                  <a:lnTo>
                    <a:pt x="16179" y="20180"/>
                  </a:lnTo>
                  <a:lnTo>
                    <a:pt x="16990" y="19572"/>
                  </a:lnTo>
                  <a:lnTo>
                    <a:pt x="17758" y="19065"/>
                  </a:lnTo>
                  <a:lnTo>
                    <a:pt x="18441" y="18456"/>
                  </a:lnTo>
                  <a:lnTo>
                    <a:pt x="19039" y="17746"/>
                  </a:lnTo>
                  <a:lnTo>
                    <a:pt x="19636" y="16935"/>
                  </a:lnTo>
                  <a:lnTo>
                    <a:pt x="20149" y="16225"/>
                  </a:lnTo>
                  <a:lnTo>
                    <a:pt x="20575" y="15313"/>
                  </a:lnTo>
                  <a:lnTo>
                    <a:pt x="20917" y="14501"/>
                  </a:lnTo>
                  <a:lnTo>
                    <a:pt x="21216" y="13589"/>
                  </a:lnTo>
                  <a:lnTo>
                    <a:pt x="21429" y="12676"/>
                  </a:lnTo>
                  <a:lnTo>
                    <a:pt x="21557" y="11662"/>
                  </a:lnTo>
                  <a:lnTo>
                    <a:pt x="21600" y="10851"/>
                  </a:lnTo>
                  <a:lnTo>
                    <a:pt x="21557" y="9837"/>
                  </a:lnTo>
                  <a:lnTo>
                    <a:pt x="21429" y="8924"/>
                  </a:lnTo>
                  <a:lnTo>
                    <a:pt x="21216" y="8011"/>
                  </a:lnTo>
                  <a:lnTo>
                    <a:pt x="20917" y="7099"/>
                  </a:lnTo>
                  <a:lnTo>
                    <a:pt x="20575" y="6186"/>
                  </a:lnTo>
                  <a:lnTo>
                    <a:pt x="20149" y="5375"/>
                  </a:lnTo>
                  <a:lnTo>
                    <a:pt x="19636" y="4563"/>
                  </a:lnTo>
                  <a:lnTo>
                    <a:pt x="18441" y="3144"/>
                  </a:lnTo>
                  <a:lnTo>
                    <a:pt x="16990" y="1927"/>
                  </a:lnTo>
                  <a:lnTo>
                    <a:pt x="16179" y="1420"/>
                  </a:lnTo>
                  <a:lnTo>
                    <a:pt x="15368" y="1014"/>
                  </a:lnTo>
                  <a:lnTo>
                    <a:pt x="14514" y="608"/>
                  </a:lnTo>
                  <a:lnTo>
                    <a:pt x="13575" y="304"/>
                  </a:lnTo>
                  <a:lnTo>
                    <a:pt x="12678" y="101"/>
                  </a:lnTo>
                  <a:lnTo>
                    <a:pt x="11739" y="0"/>
                  </a:lnTo>
                  <a:lnTo>
                    <a:pt x="9861" y="0"/>
                  </a:lnTo>
                  <a:lnTo>
                    <a:pt x="8922" y="101"/>
                  </a:lnTo>
                  <a:lnTo>
                    <a:pt x="7983" y="304"/>
                  </a:lnTo>
                  <a:lnTo>
                    <a:pt x="7086" y="608"/>
                  </a:lnTo>
                  <a:lnTo>
                    <a:pt x="6232" y="1014"/>
                  </a:lnTo>
                  <a:lnTo>
                    <a:pt x="5421" y="1420"/>
                  </a:lnTo>
                  <a:lnTo>
                    <a:pt x="4610" y="1927"/>
                  </a:lnTo>
                  <a:lnTo>
                    <a:pt x="3842" y="2535"/>
                  </a:lnTo>
                  <a:lnTo>
                    <a:pt x="3159" y="3144"/>
                  </a:lnTo>
                  <a:lnTo>
                    <a:pt x="2519" y="3854"/>
                  </a:lnTo>
                  <a:lnTo>
                    <a:pt x="1964" y="4563"/>
                  </a:lnTo>
                  <a:lnTo>
                    <a:pt x="1451" y="5375"/>
                  </a:lnTo>
                  <a:lnTo>
                    <a:pt x="1025" y="6287"/>
                  </a:lnTo>
                  <a:lnTo>
                    <a:pt x="683" y="7099"/>
                  </a:lnTo>
                  <a:lnTo>
                    <a:pt x="384" y="8011"/>
                  </a:lnTo>
                  <a:lnTo>
                    <a:pt x="171" y="8924"/>
                  </a:lnTo>
                  <a:lnTo>
                    <a:pt x="43" y="9837"/>
                  </a:lnTo>
                  <a:lnTo>
                    <a:pt x="0" y="1085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134" name="Freeform 10"/>
            <p:cNvSpPr/>
            <p:nvPr/>
          </p:nvSpPr>
          <p:spPr>
            <a:xfrm>
              <a:off x="569912" y="860425"/>
              <a:ext cx="1176339" cy="31750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135" name="Rectangle 11"/>
            <p:cNvSpPr txBox="1"/>
            <p:nvPr/>
          </p:nvSpPr>
          <p:spPr>
            <a:xfrm>
              <a:off x="936625" y="19050"/>
              <a:ext cx="5968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name</a:t>
              </a:r>
            </a:p>
          </p:txBody>
        </p:sp>
        <p:sp>
          <p:nvSpPr>
            <p:cNvPr id="1049136" name="Rectangle 12"/>
            <p:cNvSpPr txBox="1"/>
            <p:nvPr/>
          </p:nvSpPr>
          <p:spPr>
            <a:xfrm>
              <a:off x="577850" y="857250"/>
              <a:ext cx="10921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Employees</a:t>
              </a:r>
            </a:p>
          </p:txBody>
        </p:sp>
        <p:sp>
          <p:nvSpPr>
            <p:cNvPr id="1049137" name="Rectangle 13"/>
            <p:cNvSpPr txBox="1"/>
            <p:nvPr/>
          </p:nvSpPr>
          <p:spPr>
            <a:xfrm>
              <a:off x="234950" y="279400"/>
              <a:ext cx="4063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 u="sng"/>
              </a:lvl1pPr>
            </a:lstStyle>
            <a:p>
              <a:r>
                <a:t>ssn</a:t>
              </a:r>
            </a:p>
          </p:txBody>
        </p:sp>
        <p:sp>
          <p:nvSpPr>
            <p:cNvPr id="1049138" name="Rectangle 14"/>
            <p:cNvSpPr txBox="1"/>
            <p:nvPr/>
          </p:nvSpPr>
          <p:spPr>
            <a:xfrm>
              <a:off x="1749425" y="287337"/>
              <a:ext cx="3428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lot</a:t>
              </a:r>
            </a:p>
          </p:txBody>
        </p:sp>
        <p:sp>
          <p:nvSpPr>
            <p:cNvPr id="1049139" name="Line 15"/>
            <p:cNvSpPr/>
            <p:nvPr/>
          </p:nvSpPr>
          <p:spPr>
            <a:xfrm flipH="1">
              <a:off x="1755775" y="1025525"/>
              <a:ext cx="385763" cy="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140" name="Line 16"/>
            <p:cNvSpPr/>
            <p:nvPr/>
          </p:nvSpPr>
          <p:spPr>
            <a:xfrm>
              <a:off x="381000" y="665162"/>
              <a:ext cx="536576" cy="18573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141" name="Line 17"/>
            <p:cNvSpPr/>
            <p:nvPr/>
          </p:nvSpPr>
          <p:spPr>
            <a:xfrm flipH="1">
              <a:off x="1146175" y="338137"/>
              <a:ext cx="76201" cy="482601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142" name="Line 18"/>
            <p:cNvSpPr/>
            <p:nvPr/>
          </p:nvSpPr>
          <p:spPr>
            <a:xfrm flipH="1">
              <a:off x="1511300" y="665162"/>
              <a:ext cx="349251" cy="18573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sp>
        <p:nvSpPr>
          <p:cNvPr id="1049143" name="Freeform 19"/>
          <p:cNvSpPr/>
          <p:nvPr/>
        </p:nvSpPr>
        <p:spPr>
          <a:xfrm>
            <a:off x="5368925" y="2190750"/>
            <a:ext cx="1565276" cy="568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669" y="0"/>
                </a:lnTo>
                <a:lnTo>
                  <a:pt x="21600" y="11162"/>
                </a:lnTo>
                <a:lnTo>
                  <a:pt x="10669" y="21600"/>
                </a:lnTo>
                <a:lnTo>
                  <a:pt x="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144" name="Rectangle 20"/>
          <p:cNvSpPr txBox="1"/>
          <p:nvPr/>
        </p:nvSpPr>
        <p:spPr>
          <a:xfrm>
            <a:off x="5561012" y="2312988"/>
            <a:ext cx="10668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Works_In2</a:t>
            </a:r>
          </a:p>
        </p:txBody>
      </p:sp>
      <p:sp>
        <p:nvSpPr>
          <p:cNvPr id="1049145" name="Freeform 21"/>
          <p:cNvSpPr/>
          <p:nvPr/>
        </p:nvSpPr>
        <p:spPr>
          <a:xfrm>
            <a:off x="5294312" y="1336675"/>
            <a:ext cx="803276" cy="338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49"/>
                </a:moveTo>
                <a:lnTo>
                  <a:pt x="43" y="11763"/>
                </a:lnTo>
                <a:lnTo>
                  <a:pt x="171" y="12575"/>
                </a:lnTo>
                <a:lnTo>
                  <a:pt x="384" y="13589"/>
                </a:lnTo>
                <a:lnTo>
                  <a:pt x="640" y="14501"/>
                </a:lnTo>
                <a:lnTo>
                  <a:pt x="1025" y="15313"/>
                </a:lnTo>
                <a:lnTo>
                  <a:pt x="1451" y="16225"/>
                </a:lnTo>
                <a:lnTo>
                  <a:pt x="1964" y="16935"/>
                </a:lnTo>
                <a:lnTo>
                  <a:pt x="2561" y="17746"/>
                </a:lnTo>
                <a:lnTo>
                  <a:pt x="3202" y="18456"/>
                </a:lnTo>
                <a:lnTo>
                  <a:pt x="3842" y="19065"/>
                </a:lnTo>
                <a:lnTo>
                  <a:pt x="4610" y="19673"/>
                </a:lnTo>
                <a:lnTo>
                  <a:pt x="5421" y="20180"/>
                </a:lnTo>
                <a:lnTo>
                  <a:pt x="6232" y="20586"/>
                </a:lnTo>
                <a:lnTo>
                  <a:pt x="7129" y="20890"/>
                </a:lnTo>
                <a:lnTo>
                  <a:pt x="7983" y="21194"/>
                </a:lnTo>
                <a:lnTo>
                  <a:pt x="8922" y="21397"/>
                </a:lnTo>
                <a:lnTo>
                  <a:pt x="10800" y="21600"/>
                </a:lnTo>
                <a:lnTo>
                  <a:pt x="12678" y="21397"/>
                </a:lnTo>
                <a:lnTo>
                  <a:pt x="13575" y="21194"/>
                </a:lnTo>
                <a:lnTo>
                  <a:pt x="14514" y="20890"/>
                </a:lnTo>
                <a:lnTo>
                  <a:pt x="15368" y="20485"/>
                </a:lnTo>
                <a:lnTo>
                  <a:pt x="16179" y="20180"/>
                </a:lnTo>
                <a:lnTo>
                  <a:pt x="16990" y="19673"/>
                </a:lnTo>
                <a:lnTo>
                  <a:pt x="17715" y="19065"/>
                </a:lnTo>
                <a:lnTo>
                  <a:pt x="18441" y="18355"/>
                </a:lnTo>
                <a:lnTo>
                  <a:pt x="19081" y="17645"/>
                </a:lnTo>
                <a:lnTo>
                  <a:pt x="19636" y="16935"/>
                </a:lnTo>
                <a:lnTo>
                  <a:pt x="20149" y="16225"/>
                </a:lnTo>
                <a:lnTo>
                  <a:pt x="20575" y="15313"/>
                </a:lnTo>
                <a:lnTo>
                  <a:pt x="20917" y="14400"/>
                </a:lnTo>
                <a:lnTo>
                  <a:pt x="21216" y="13487"/>
                </a:lnTo>
                <a:lnTo>
                  <a:pt x="21429" y="12575"/>
                </a:lnTo>
                <a:lnTo>
                  <a:pt x="21557" y="11662"/>
                </a:lnTo>
                <a:lnTo>
                  <a:pt x="21600" y="10749"/>
                </a:lnTo>
                <a:lnTo>
                  <a:pt x="21557" y="9837"/>
                </a:lnTo>
                <a:lnTo>
                  <a:pt x="21429" y="8823"/>
                </a:lnTo>
                <a:lnTo>
                  <a:pt x="21216" y="8011"/>
                </a:lnTo>
                <a:lnTo>
                  <a:pt x="20917" y="7099"/>
                </a:lnTo>
                <a:lnTo>
                  <a:pt x="20575" y="6186"/>
                </a:lnTo>
                <a:lnTo>
                  <a:pt x="20149" y="5375"/>
                </a:lnTo>
                <a:lnTo>
                  <a:pt x="19636" y="4563"/>
                </a:lnTo>
                <a:lnTo>
                  <a:pt x="19081" y="3854"/>
                </a:lnTo>
                <a:lnTo>
                  <a:pt x="18441" y="3144"/>
                </a:lnTo>
                <a:lnTo>
                  <a:pt x="17715" y="2434"/>
                </a:lnTo>
                <a:lnTo>
                  <a:pt x="16990" y="1927"/>
                </a:lnTo>
                <a:lnTo>
                  <a:pt x="16179" y="1420"/>
                </a:lnTo>
                <a:lnTo>
                  <a:pt x="15368" y="1014"/>
                </a:lnTo>
                <a:lnTo>
                  <a:pt x="14514" y="608"/>
                </a:lnTo>
                <a:lnTo>
                  <a:pt x="13575" y="304"/>
                </a:lnTo>
                <a:lnTo>
                  <a:pt x="12678" y="101"/>
                </a:lnTo>
                <a:lnTo>
                  <a:pt x="11739" y="0"/>
                </a:lnTo>
                <a:lnTo>
                  <a:pt x="9861" y="0"/>
                </a:lnTo>
                <a:lnTo>
                  <a:pt x="8922" y="101"/>
                </a:lnTo>
                <a:lnTo>
                  <a:pt x="7983" y="304"/>
                </a:lnTo>
                <a:lnTo>
                  <a:pt x="7129" y="608"/>
                </a:lnTo>
                <a:lnTo>
                  <a:pt x="6232" y="1014"/>
                </a:lnTo>
                <a:lnTo>
                  <a:pt x="5421" y="1420"/>
                </a:lnTo>
                <a:lnTo>
                  <a:pt x="4610" y="1927"/>
                </a:lnTo>
                <a:lnTo>
                  <a:pt x="3842" y="2535"/>
                </a:lnTo>
                <a:lnTo>
                  <a:pt x="3202" y="3144"/>
                </a:lnTo>
                <a:lnTo>
                  <a:pt x="2561" y="3854"/>
                </a:lnTo>
                <a:lnTo>
                  <a:pt x="1964" y="4563"/>
                </a:lnTo>
                <a:lnTo>
                  <a:pt x="1451" y="5375"/>
                </a:lnTo>
                <a:lnTo>
                  <a:pt x="1025" y="6186"/>
                </a:lnTo>
                <a:lnTo>
                  <a:pt x="640" y="7099"/>
                </a:lnTo>
                <a:lnTo>
                  <a:pt x="384" y="8011"/>
                </a:lnTo>
                <a:lnTo>
                  <a:pt x="171" y="8823"/>
                </a:lnTo>
                <a:lnTo>
                  <a:pt x="43" y="9837"/>
                </a:lnTo>
                <a:lnTo>
                  <a:pt x="0" y="1074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146" name="Freeform 22"/>
          <p:cNvSpPr/>
          <p:nvPr/>
        </p:nvSpPr>
        <p:spPr>
          <a:xfrm>
            <a:off x="6197600" y="1336675"/>
            <a:ext cx="801688" cy="338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49"/>
                </a:moveTo>
                <a:lnTo>
                  <a:pt x="43" y="11763"/>
                </a:lnTo>
                <a:lnTo>
                  <a:pt x="171" y="12575"/>
                </a:lnTo>
                <a:lnTo>
                  <a:pt x="342" y="13589"/>
                </a:lnTo>
                <a:lnTo>
                  <a:pt x="642" y="14501"/>
                </a:lnTo>
                <a:lnTo>
                  <a:pt x="984" y="15313"/>
                </a:lnTo>
                <a:lnTo>
                  <a:pt x="1454" y="16225"/>
                </a:lnTo>
                <a:lnTo>
                  <a:pt x="1968" y="16935"/>
                </a:lnTo>
                <a:lnTo>
                  <a:pt x="2524" y="17746"/>
                </a:lnTo>
                <a:lnTo>
                  <a:pt x="3165" y="18456"/>
                </a:lnTo>
                <a:lnTo>
                  <a:pt x="3850" y="19065"/>
                </a:lnTo>
                <a:lnTo>
                  <a:pt x="4619" y="19673"/>
                </a:lnTo>
                <a:lnTo>
                  <a:pt x="5389" y="20180"/>
                </a:lnTo>
                <a:lnTo>
                  <a:pt x="6245" y="20586"/>
                </a:lnTo>
                <a:lnTo>
                  <a:pt x="7100" y="20890"/>
                </a:lnTo>
                <a:lnTo>
                  <a:pt x="7998" y="21194"/>
                </a:lnTo>
                <a:lnTo>
                  <a:pt x="8939" y="21397"/>
                </a:lnTo>
                <a:lnTo>
                  <a:pt x="10821" y="21600"/>
                </a:lnTo>
                <a:lnTo>
                  <a:pt x="11762" y="21499"/>
                </a:lnTo>
                <a:lnTo>
                  <a:pt x="12661" y="21397"/>
                </a:lnTo>
                <a:lnTo>
                  <a:pt x="13602" y="21194"/>
                </a:lnTo>
                <a:lnTo>
                  <a:pt x="14500" y="20890"/>
                </a:lnTo>
                <a:lnTo>
                  <a:pt x="15398" y="20485"/>
                </a:lnTo>
                <a:lnTo>
                  <a:pt x="16211" y="20180"/>
                </a:lnTo>
                <a:lnTo>
                  <a:pt x="16981" y="19673"/>
                </a:lnTo>
                <a:lnTo>
                  <a:pt x="17750" y="19065"/>
                </a:lnTo>
                <a:lnTo>
                  <a:pt x="18435" y="18355"/>
                </a:lnTo>
                <a:lnTo>
                  <a:pt x="19076" y="17645"/>
                </a:lnTo>
                <a:lnTo>
                  <a:pt x="19675" y="16935"/>
                </a:lnTo>
                <a:lnTo>
                  <a:pt x="20189" y="16225"/>
                </a:lnTo>
                <a:lnTo>
                  <a:pt x="20958" y="14400"/>
                </a:lnTo>
                <a:lnTo>
                  <a:pt x="21258" y="13487"/>
                </a:lnTo>
                <a:lnTo>
                  <a:pt x="21429" y="12575"/>
                </a:lnTo>
                <a:lnTo>
                  <a:pt x="21557" y="11662"/>
                </a:lnTo>
                <a:lnTo>
                  <a:pt x="21600" y="10749"/>
                </a:lnTo>
                <a:lnTo>
                  <a:pt x="21557" y="9837"/>
                </a:lnTo>
                <a:lnTo>
                  <a:pt x="21429" y="8823"/>
                </a:lnTo>
                <a:lnTo>
                  <a:pt x="21258" y="8011"/>
                </a:lnTo>
                <a:lnTo>
                  <a:pt x="20958" y="7099"/>
                </a:lnTo>
                <a:lnTo>
                  <a:pt x="20573" y="6186"/>
                </a:lnTo>
                <a:lnTo>
                  <a:pt x="20189" y="5375"/>
                </a:lnTo>
                <a:lnTo>
                  <a:pt x="19675" y="4563"/>
                </a:lnTo>
                <a:lnTo>
                  <a:pt x="19076" y="3854"/>
                </a:lnTo>
                <a:lnTo>
                  <a:pt x="18435" y="3144"/>
                </a:lnTo>
                <a:lnTo>
                  <a:pt x="17750" y="2434"/>
                </a:lnTo>
                <a:lnTo>
                  <a:pt x="16211" y="1420"/>
                </a:lnTo>
                <a:lnTo>
                  <a:pt x="14500" y="608"/>
                </a:lnTo>
                <a:lnTo>
                  <a:pt x="13602" y="304"/>
                </a:lnTo>
                <a:lnTo>
                  <a:pt x="12661" y="101"/>
                </a:lnTo>
                <a:lnTo>
                  <a:pt x="11762" y="0"/>
                </a:lnTo>
                <a:lnTo>
                  <a:pt x="9880" y="0"/>
                </a:lnTo>
                <a:lnTo>
                  <a:pt x="8939" y="101"/>
                </a:lnTo>
                <a:lnTo>
                  <a:pt x="7998" y="304"/>
                </a:lnTo>
                <a:lnTo>
                  <a:pt x="7100" y="608"/>
                </a:lnTo>
                <a:lnTo>
                  <a:pt x="5389" y="1420"/>
                </a:lnTo>
                <a:lnTo>
                  <a:pt x="4577" y="1927"/>
                </a:lnTo>
                <a:lnTo>
                  <a:pt x="3850" y="2535"/>
                </a:lnTo>
                <a:lnTo>
                  <a:pt x="3165" y="3144"/>
                </a:lnTo>
                <a:lnTo>
                  <a:pt x="2524" y="3854"/>
                </a:lnTo>
                <a:lnTo>
                  <a:pt x="1968" y="4563"/>
                </a:lnTo>
                <a:lnTo>
                  <a:pt x="1454" y="5375"/>
                </a:lnTo>
                <a:lnTo>
                  <a:pt x="984" y="6186"/>
                </a:lnTo>
                <a:lnTo>
                  <a:pt x="642" y="7099"/>
                </a:lnTo>
                <a:lnTo>
                  <a:pt x="342" y="8011"/>
                </a:lnTo>
                <a:lnTo>
                  <a:pt x="171" y="8823"/>
                </a:lnTo>
                <a:lnTo>
                  <a:pt x="43" y="9837"/>
                </a:lnTo>
                <a:lnTo>
                  <a:pt x="0" y="1074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147" name="Rectangle 23"/>
          <p:cNvSpPr txBox="1"/>
          <p:nvPr/>
        </p:nvSpPr>
        <p:spPr>
          <a:xfrm>
            <a:off x="5445125" y="1308100"/>
            <a:ext cx="5461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from</a:t>
            </a:r>
          </a:p>
        </p:txBody>
      </p:sp>
      <p:sp>
        <p:nvSpPr>
          <p:cNvPr id="1049148" name="Rectangle 24"/>
          <p:cNvSpPr txBox="1"/>
          <p:nvPr/>
        </p:nvSpPr>
        <p:spPr>
          <a:xfrm>
            <a:off x="6481762" y="1287462"/>
            <a:ext cx="2921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to</a:t>
            </a:r>
          </a:p>
        </p:txBody>
      </p:sp>
      <p:sp>
        <p:nvSpPr>
          <p:cNvPr id="1049149" name="Line 25"/>
          <p:cNvSpPr/>
          <p:nvPr/>
        </p:nvSpPr>
        <p:spPr>
          <a:xfrm flipH="1">
            <a:off x="6424612" y="1698624"/>
            <a:ext cx="74613" cy="611189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150" name="Freeform 26"/>
          <p:cNvSpPr/>
          <p:nvPr/>
        </p:nvSpPr>
        <p:spPr>
          <a:xfrm>
            <a:off x="8178800" y="1782763"/>
            <a:ext cx="801688" cy="338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51"/>
                </a:moveTo>
                <a:lnTo>
                  <a:pt x="43" y="11763"/>
                </a:lnTo>
                <a:lnTo>
                  <a:pt x="171" y="12676"/>
                </a:lnTo>
                <a:lnTo>
                  <a:pt x="342" y="13589"/>
                </a:lnTo>
                <a:lnTo>
                  <a:pt x="642" y="14501"/>
                </a:lnTo>
                <a:lnTo>
                  <a:pt x="1027" y="15414"/>
                </a:lnTo>
                <a:lnTo>
                  <a:pt x="1454" y="16225"/>
                </a:lnTo>
                <a:lnTo>
                  <a:pt x="1925" y="17037"/>
                </a:lnTo>
                <a:lnTo>
                  <a:pt x="2524" y="17746"/>
                </a:lnTo>
                <a:lnTo>
                  <a:pt x="3165" y="18456"/>
                </a:lnTo>
                <a:lnTo>
                  <a:pt x="3850" y="19065"/>
                </a:lnTo>
                <a:lnTo>
                  <a:pt x="4619" y="19673"/>
                </a:lnTo>
                <a:lnTo>
                  <a:pt x="5389" y="20180"/>
                </a:lnTo>
                <a:lnTo>
                  <a:pt x="6202" y="20586"/>
                </a:lnTo>
                <a:lnTo>
                  <a:pt x="7100" y="20992"/>
                </a:lnTo>
                <a:lnTo>
                  <a:pt x="7998" y="21296"/>
                </a:lnTo>
                <a:lnTo>
                  <a:pt x="8939" y="21499"/>
                </a:lnTo>
                <a:lnTo>
                  <a:pt x="9880" y="21600"/>
                </a:lnTo>
                <a:lnTo>
                  <a:pt x="11720" y="21600"/>
                </a:lnTo>
                <a:lnTo>
                  <a:pt x="12661" y="21499"/>
                </a:lnTo>
                <a:lnTo>
                  <a:pt x="13602" y="21296"/>
                </a:lnTo>
                <a:lnTo>
                  <a:pt x="14500" y="20992"/>
                </a:lnTo>
                <a:lnTo>
                  <a:pt x="16211" y="20180"/>
                </a:lnTo>
                <a:lnTo>
                  <a:pt x="16981" y="19673"/>
                </a:lnTo>
                <a:lnTo>
                  <a:pt x="17750" y="19065"/>
                </a:lnTo>
                <a:lnTo>
                  <a:pt x="18435" y="18456"/>
                </a:lnTo>
                <a:lnTo>
                  <a:pt x="19076" y="17746"/>
                </a:lnTo>
                <a:lnTo>
                  <a:pt x="19632" y="17037"/>
                </a:lnTo>
                <a:lnTo>
                  <a:pt x="20146" y="16225"/>
                </a:lnTo>
                <a:lnTo>
                  <a:pt x="20573" y="15313"/>
                </a:lnTo>
                <a:lnTo>
                  <a:pt x="20958" y="14501"/>
                </a:lnTo>
                <a:lnTo>
                  <a:pt x="21258" y="13589"/>
                </a:lnTo>
                <a:lnTo>
                  <a:pt x="21429" y="12676"/>
                </a:lnTo>
                <a:lnTo>
                  <a:pt x="21557" y="11763"/>
                </a:lnTo>
                <a:lnTo>
                  <a:pt x="21600" y="10749"/>
                </a:lnTo>
                <a:lnTo>
                  <a:pt x="21557" y="9837"/>
                </a:lnTo>
                <a:lnTo>
                  <a:pt x="21429" y="8924"/>
                </a:lnTo>
                <a:lnTo>
                  <a:pt x="21258" y="8011"/>
                </a:lnTo>
                <a:lnTo>
                  <a:pt x="20958" y="7099"/>
                </a:lnTo>
                <a:lnTo>
                  <a:pt x="20573" y="6287"/>
                </a:lnTo>
                <a:lnTo>
                  <a:pt x="20146" y="5375"/>
                </a:lnTo>
                <a:lnTo>
                  <a:pt x="19632" y="4563"/>
                </a:lnTo>
                <a:lnTo>
                  <a:pt x="19076" y="3854"/>
                </a:lnTo>
                <a:lnTo>
                  <a:pt x="18435" y="3144"/>
                </a:lnTo>
                <a:lnTo>
                  <a:pt x="17750" y="2535"/>
                </a:lnTo>
                <a:lnTo>
                  <a:pt x="16981" y="1927"/>
                </a:lnTo>
                <a:lnTo>
                  <a:pt x="16211" y="1420"/>
                </a:lnTo>
                <a:lnTo>
                  <a:pt x="14500" y="608"/>
                </a:lnTo>
                <a:lnTo>
                  <a:pt x="13602" y="406"/>
                </a:lnTo>
                <a:lnTo>
                  <a:pt x="11720" y="0"/>
                </a:lnTo>
                <a:lnTo>
                  <a:pt x="9880" y="0"/>
                </a:lnTo>
                <a:lnTo>
                  <a:pt x="7998" y="406"/>
                </a:lnTo>
                <a:lnTo>
                  <a:pt x="6202" y="1014"/>
                </a:lnTo>
                <a:lnTo>
                  <a:pt x="5389" y="1521"/>
                </a:lnTo>
                <a:lnTo>
                  <a:pt x="3850" y="2535"/>
                </a:lnTo>
                <a:lnTo>
                  <a:pt x="3165" y="3144"/>
                </a:lnTo>
                <a:lnTo>
                  <a:pt x="2524" y="3854"/>
                </a:lnTo>
                <a:lnTo>
                  <a:pt x="1925" y="4665"/>
                </a:lnTo>
                <a:lnTo>
                  <a:pt x="1454" y="5476"/>
                </a:lnTo>
                <a:lnTo>
                  <a:pt x="1027" y="6287"/>
                </a:lnTo>
                <a:lnTo>
                  <a:pt x="642" y="7099"/>
                </a:lnTo>
                <a:lnTo>
                  <a:pt x="342" y="8011"/>
                </a:lnTo>
                <a:lnTo>
                  <a:pt x="171" y="8924"/>
                </a:lnTo>
                <a:lnTo>
                  <a:pt x="43" y="9938"/>
                </a:lnTo>
                <a:lnTo>
                  <a:pt x="0" y="10851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151" name="Freeform 27"/>
          <p:cNvSpPr/>
          <p:nvPr/>
        </p:nvSpPr>
        <p:spPr>
          <a:xfrm>
            <a:off x="7273925" y="2330450"/>
            <a:ext cx="1409701" cy="3667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grpSp>
        <p:nvGrpSpPr>
          <p:cNvPr id="141" name="Group 28"/>
          <p:cNvGrpSpPr/>
          <p:nvPr/>
        </p:nvGrpSpPr>
        <p:grpSpPr>
          <a:xfrm>
            <a:off x="7350125" y="1533525"/>
            <a:ext cx="977902" cy="365125"/>
            <a:chOff x="0" y="0"/>
            <a:chExt cx="977901" cy="365125"/>
          </a:xfrm>
        </p:grpSpPr>
        <p:sp>
          <p:nvSpPr>
            <p:cNvPr id="1049152" name="Freeform 29"/>
            <p:cNvSpPr/>
            <p:nvPr/>
          </p:nvSpPr>
          <p:spPr>
            <a:xfrm>
              <a:off x="0" y="0"/>
              <a:ext cx="977901" cy="339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600" y="9892"/>
                  </a:lnTo>
                  <a:lnTo>
                    <a:pt x="21460" y="8882"/>
                  </a:lnTo>
                  <a:lnTo>
                    <a:pt x="21249" y="7974"/>
                  </a:lnTo>
                  <a:lnTo>
                    <a:pt x="20934" y="7166"/>
                  </a:lnTo>
                  <a:lnTo>
                    <a:pt x="20583" y="6258"/>
                  </a:lnTo>
                  <a:lnTo>
                    <a:pt x="19671" y="4643"/>
                  </a:lnTo>
                  <a:lnTo>
                    <a:pt x="19075" y="3836"/>
                  </a:lnTo>
                  <a:lnTo>
                    <a:pt x="17743" y="2624"/>
                  </a:lnTo>
                  <a:lnTo>
                    <a:pt x="17006" y="2019"/>
                  </a:lnTo>
                  <a:lnTo>
                    <a:pt x="16200" y="1514"/>
                  </a:lnTo>
                  <a:lnTo>
                    <a:pt x="15323" y="1009"/>
                  </a:lnTo>
                  <a:lnTo>
                    <a:pt x="14482" y="707"/>
                  </a:lnTo>
                  <a:lnTo>
                    <a:pt x="13570" y="404"/>
                  </a:lnTo>
                  <a:lnTo>
                    <a:pt x="12694" y="202"/>
                  </a:lnTo>
                  <a:lnTo>
                    <a:pt x="11747" y="101"/>
                  </a:lnTo>
                  <a:lnTo>
                    <a:pt x="10765" y="0"/>
                  </a:lnTo>
                  <a:lnTo>
                    <a:pt x="9818" y="101"/>
                  </a:lnTo>
                  <a:lnTo>
                    <a:pt x="8906" y="202"/>
                  </a:lnTo>
                  <a:lnTo>
                    <a:pt x="7995" y="404"/>
                  </a:lnTo>
                  <a:lnTo>
                    <a:pt x="7083" y="707"/>
                  </a:lnTo>
                  <a:lnTo>
                    <a:pt x="6242" y="1009"/>
                  </a:lnTo>
                  <a:lnTo>
                    <a:pt x="5365" y="1514"/>
                  </a:lnTo>
                  <a:lnTo>
                    <a:pt x="4594" y="2019"/>
                  </a:lnTo>
                  <a:lnTo>
                    <a:pt x="3822" y="2624"/>
                  </a:lnTo>
                  <a:lnTo>
                    <a:pt x="2490" y="3836"/>
                  </a:lnTo>
                  <a:lnTo>
                    <a:pt x="1894" y="4643"/>
                  </a:lnTo>
                  <a:lnTo>
                    <a:pt x="1438" y="5450"/>
                  </a:lnTo>
                  <a:lnTo>
                    <a:pt x="1017" y="6258"/>
                  </a:lnTo>
                  <a:lnTo>
                    <a:pt x="631" y="7166"/>
                  </a:lnTo>
                  <a:lnTo>
                    <a:pt x="351" y="7974"/>
                  </a:lnTo>
                  <a:lnTo>
                    <a:pt x="140" y="8882"/>
                  </a:lnTo>
                  <a:lnTo>
                    <a:pt x="35" y="9892"/>
                  </a:lnTo>
                  <a:lnTo>
                    <a:pt x="0" y="10800"/>
                  </a:lnTo>
                  <a:lnTo>
                    <a:pt x="35" y="11708"/>
                  </a:lnTo>
                  <a:lnTo>
                    <a:pt x="140" y="12617"/>
                  </a:lnTo>
                  <a:lnTo>
                    <a:pt x="351" y="13626"/>
                  </a:lnTo>
                  <a:lnTo>
                    <a:pt x="631" y="14535"/>
                  </a:lnTo>
                  <a:lnTo>
                    <a:pt x="1017" y="15342"/>
                  </a:lnTo>
                  <a:lnTo>
                    <a:pt x="1438" y="16150"/>
                  </a:lnTo>
                  <a:lnTo>
                    <a:pt x="1894" y="16957"/>
                  </a:lnTo>
                  <a:lnTo>
                    <a:pt x="2490" y="17764"/>
                  </a:lnTo>
                  <a:lnTo>
                    <a:pt x="3156" y="18471"/>
                  </a:lnTo>
                  <a:lnTo>
                    <a:pt x="3822" y="18976"/>
                  </a:lnTo>
                  <a:lnTo>
                    <a:pt x="4594" y="19581"/>
                  </a:lnTo>
                  <a:lnTo>
                    <a:pt x="5365" y="20086"/>
                  </a:lnTo>
                  <a:lnTo>
                    <a:pt x="6242" y="20591"/>
                  </a:lnTo>
                  <a:lnTo>
                    <a:pt x="7083" y="20893"/>
                  </a:lnTo>
                  <a:lnTo>
                    <a:pt x="7995" y="21196"/>
                  </a:lnTo>
                  <a:lnTo>
                    <a:pt x="8906" y="21398"/>
                  </a:lnTo>
                  <a:lnTo>
                    <a:pt x="9818" y="21499"/>
                  </a:lnTo>
                  <a:lnTo>
                    <a:pt x="10765" y="21600"/>
                  </a:lnTo>
                  <a:lnTo>
                    <a:pt x="11747" y="21499"/>
                  </a:lnTo>
                  <a:lnTo>
                    <a:pt x="12694" y="21398"/>
                  </a:lnTo>
                  <a:lnTo>
                    <a:pt x="13570" y="21196"/>
                  </a:lnTo>
                  <a:lnTo>
                    <a:pt x="14482" y="20893"/>
                  </a:lnTo>
                  <a:lnTo>
                    <a:pt x="15323" y="20591"/>
                  </a:lnTo>
                  <a:lnTo>
                    <a:pt x="16200" y="20086"/>
                  </a:lnTo>
                  <a:lnTo>
                    <a:pt x="17006" y="19581"/>
                  </a:lnTo>
                  <a:lnTo>
                    <a:pt x="17743" y="18976"/>
                  </a:lnTo>
                  <a:lnTo>
                    <a:pt x="18409" y="18471"/>
                  </a:lnTo>
                  <a:lnTo>
                    <a:pt x="19075" y="17764"/>
                  </a:lnTo>
                  <a:lnTo>
                    <a:pt x="19671" y="16957"/>
                  </a:lnTo>
                  <a:lnTo>
                    <a:pt x="20583" y="15342"/>
                  </a:lnTo>
                  <a:lnTo>
                    <a:pt x="20934" y="14535"/>
                  </a:lnTo>
                  <a:lnTo>
                    <a:pt x="21249" y="13626"/>
                  </a:lnTo>
                  <a:lnTo>
                    <a:pt x="21460" y="12617"/>
                  </a:lnTo>
                  <a:lnTo>
                    <a:pt x="21600" y="11708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153" name="Rectangle 30"/>
            <p:cNvSpPr txBox="1"/>
            <p:nvPr/>
          </p:nvSpPr>
          <p:spPr>
            <a:xfrm>
              <a:off x="101600" y="9525"/>
              <a:ext cx="711199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dname</a:t>
              </a:r>
            </a:p>
          </p:txBody>
        </p:sp>
      </p:grpSp>
      <p:sp>
        <p:nvSpPr>
          <p:cNvPr id="1049154" name="Rectangle 31"/>
          <p:cNvSpPr txBox="1"/>
          <p:nvPr/>
        </p:nvSpPr>
        <p:spPr>
          <a:xfrm>
            <a:off x="8201026" y="1803400"/>
            <a:ext cx="736599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budget</a:t>
            </a:r>
          </a:p>
        </p:txBody>
      </p:sp>
      <p:grpSp>
        <p:nvGrpSpPr>
          <p:cNvPr id="142" name="Group 32"/>
          <p:cNvGrpSpPr/>
          <p:nvPr/>
        </p:nvGrpSpPr>
        <p:grpSpPr>
          <a:xfrm>
            <a:off x="6704013" y="1746250"/>
            <a:ext cx="801688" cy="374651"/>
            <a:chOff x="0" y="0"/>
            <a:chExt cx="801688" cy="374651"/>
          </a:xfrm>
        </p:grpSpPr>
        <p:sp>
          <p:nvSpPr>
            <p:cNvPr id="1049155" name="Freeform 33"/>
            <p:cNvSpPr/>
            <p:nvPr/>
          </p:nvSpPr>
          <p:spPr>
            <a:xfrm>
              <a:off x="0" y="36512"/>
              <a:ext cx="801688" cy="338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49"/>
                  </a:moveTo>
                  <a:lnTo>
                    <a:pt x="21557" y="9938"/>
                  </a:lnTo>
                  <a:lnTo>
                    <a:pt x="21429" y="8924"/>
                  </a:lnTo>
                  <a:lnTo>
                    <a:pt x="21258" y="8011"/>
                  </a:lnTo>
                  <a:lnTo>
                    <a:pt x="20958" y="7099"/>
                  </a:lnTo>
                  <a:lnTo>
                    <a:pt x="20616" y="6287"/>
                  </a:lnTo>
                  <a:lnTo>
                    <a:pt x="20189" y="5375"/>
                  </a:lnTo>
                  <a:lnTo>
                    <a:pt x="19675" y="4665"/>
                  </a:lnTo>
                  <a:lnTo>
                    <a:pt x="19076" y="3854"/>
                  </a:lnTo>
                  <a:lnTo>
                    <a:pt x="18435" y="3144"/>
                  </a:lnTo>
                  <a:lnTo>
                    <a:pt x="17750" y="2535"/>
                  </a:lnTo>
                  <a:lnTo>
                    <a:pt x="17023" y="2028"/>
                  </a:lnTo>
                  <a:lnTo>
                    <a:pt x="16211" y="1420"/>
                  </a:lnTo>
                  <a:lnTo>
                    <a:pt x="15398" y="1014"/>
                  </a:lnTo>
                  <a:lnTo>
                    <a:pt x="13602" y="406"/>
                  </a:lnTo>
                  <a:lnTo>
                    <a:pt x="12703" y="203"/>
                  </a:lnTo>
                  <a:lnTo>
                    <a:pt x="11762" y="0"/>
                  </a:lnTo>
                  <a:lnTo>
                    <a:pt x="9880" y="0"/>
                  </a:lnTo>
                  <a:lnTo>
                    <a:pt x="8939" y="203"/>
                  </a:lnTo>
                  <a:lnTo>
                    <a:pt x="8041" y="406"/>
                  </a:lnTo>
                  <a:lnTo>
                    <a:pt x="7100" y="710"/>
                  </a:lnTo>
                  <a:lnTo>
                    <a:pt x="6245" y="1014"/>
                  </a:lnTo>
                  <a:lnTo>
                    <a:pt x="5389" y="1420"/>
                  </a:lnTo>
                  <a:lnTo>
                    <a:pt x="4619" y="2028"/>
                  </a:lnTo>
                  <a:lnTo>
                    <a:pt x="3892" y="2535"/>
                  </a:lnTo>
                  <a:lnTo>
                    <a:pt x="3165" y="3144"/>
                  </a:lnTo>
                  <a:lnTo>
                    <a:pt x="2524" y="3854"/>
                  </a:lnTo>
                  <a:lnTo>
                    <a:pt x="1968" y="4665"/>
                  </a:lnTo>
                  <a:lnTo>
                    <a:pt x="1454" y="5375"/>
                  </a:lnTo>
                  <a:lnTo>
                    <a:pt x="1027" y="6287"/>
                  </a:lnTo>
                  <a:lnTo>
                    <a:pt x="642" y="7099"/>
                  </a:lnTo>
                  <a:lnTo>
                    <a:pt x="385" y="8011"/>
                  </a:lnTo>
                  <a:lnTo>
                    <a:pt x="171" y="8924"/>
                  </a:lnTo>
                  <a:lnTo>
                    <a:pt x="43" y="9938"/>
                  </a:lnTo>
                  <a:lnTo>
                    <a:pt x="0" y="10749"/>
                  </a:lnTo>
                  <a:lnTo>
                    <a:pt x="43" y="11763"/>
                  </a:lnTo>
                  <a:lnTo>
                    <a:pt x="171" y="12676"/>
                  </a:lnTo>
                  <a:lnTo>
                    <a:pt x="385" y="13589"/>
                  </a:lnTo>
                  <a:lnTo>
                    <a:pt x="642" y="14501"/>
                  </a:lnTo>
                  <a:lnTo>
                    <a:pt x="1027" y="15414"/>
                  </a:lnTo>
                  <a:lnTo>
                    <a:pt x="1454" y="16225"/>
                  </a:lnTo>
                  <a:lnTo>
                    <a:pt x="1968" y="17037"/>
                  </a:lnTo>
                  <a:lnTo>
                    <a:pt x="2524" y="17746"/>
                  </a:lnTo>
                  <a:lnTo>
                    <a:pt x="3165" y="18456"/>
                  </a:lnTo>
                  <a:lnTo>
                    <a:pt x="4619" y="19673"/>
                  </a:lnTo>
                  <a:lnTo>
                    <a:pt x="5389" y="20180"/>
                  </a:lnTo>
                  <a:lnTo>
                    <a:pt x="7100" y="20992"/>
                  </a:lnTo>
                  <a:lnTo>
                    <a:pt x="8041" y="21296"/>
                  </a:lnTo>
                  <a:lnTo>
                    <a:pt x="8939" y="21499"/>
                  </a:lnTo>
                  <a:lnTo>
                    <a:pt x="9880" y="21600"/>
                  </a:lnTo>
                  <a:lnTo>
                    <a:pt x="11762" y="21600"/>
                  </a:lnTo>
                  <a:lnTo>
                    <a:pt x="12703" y="21499"/>
                  </a:lnTo>
                  <a:lnTo>
                    <a:pt x="13602" y="21296"/>
                  </a:lnTo>
                  <a:lnTo>
                    <a:pt x="14500" y="20992"/>
                  </a:lnTo>
                  <a:lnTo>
                    <a:pt x="15398" y="20586"/>
                  </a:lnTo>
                  <a:lnTo>
                    <a:pt x="16211" y="20180"/>
                  </a:lnTo>
                  <a:lnTo>
                    <a:pt x="17023" y="19673"/>
                  </a:lnTo>
                  <a:lnTo>
                    <a:pt x="17750" y="19065"/>
                  </a:lnTo>
                  <a:lnTo>
                    <a:pt x="18435" y="18456"/>
                  </a:lnTo>
                  <a:lnTo>
                    <a:pt x="19076" y="17746"/>
                  </a:lnTo>
                  <a:lnTo>
                    <a:pt x="19675" y="17037"/>
                  </a:lnTo>
                  <a:lnTo>
                    <a:pt x="20189" y="16225"/>
                  </a:lnTo>
                  <a:lnTo>
                    <a:pt x="20616" y="15414"/>
                  </a:lnTo>
                  <a:lnTo>
                    <a:pt x="20958" y="14501"/>
                  </a:lnTo>
                  <a:lnTo>
                    <a:pt x="21258" y="13589"/>
                  </a:lnTo>
                  <a:lnTo>
                    <a:pt x="21429" y="12676"/>
                  </a:lnTo>
                  <a:lnTo>
                    <a:pt x="21557" y="11763"/>
                  </a:lnTo>
                  <a:lnTo>
                    <a:pt x="21600" y="1074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156" name="Rectangle 34"/>
            <p:cNvSpPr txBox="1"/>
            <p:nvPr/>
          </p:nvSpPr>
          <p:spPr>
            <a:xfrm>
              <a:off x="255588" y="0"/>
              <a:ext cx="368301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 u="sng"/>
              </a:lvl1pPr>
            </a:lstStyle>
            <a:p>
              <a:r>
                <a:t>did</a:t>
              </a:r>
            </a:p>
          </p:txBody>
        </p:sp>
      </p:grpSp>
      <p:sp>
        <p:nvSpPr>
          <p:cNvPr id="1049157" name="Rectangle 35"/>
          <p:cNvSpPr txBox="1"/>
          <p:nvPr/>
        </p:nvSpPr>
        <p:spPr>
          <a:xfrm>
            <a:off x="7369176" y="2293938"/>
            <a:ext cx="1295399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Departments</a:t>
            </a:r>
          </a:p>
        </p:txBody>
      </p:sp>
      <p:sp>
        <p:nvSpPr>
          <p:cNvPr id="1049158" name="Line 36"/>
          <p:cNvSpPr/>
          <p:nvPr/>
        </p:nvSpPr>
        <p:spPr>
          <a:xfrm>
            <a:off x="6975475" y="2484438"/>
            <a:ext cx="287339" cy="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159" name="Line 37"/>
          <p:cNvSpPr/>
          <p:nvPr/>
        </p:nvSpPr>
        <p:spPr>
          <a:xfrm flipH="1">
            <a:off x="8177213" y="2109788"/>
            <a:ext cx="241301" cy="21590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160" name="Freeform 38"/>
          <p:cNvSpPr/>
          <p:nvPr/>
        </p:nvSpPr>
        <p:spPr>
          <a:xfrm>
            <a:off x="4365625" y="4121150"/>
            <a:ext cx="78105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556" y="9865"/>
                </a:lnTo>
                <a:lnTo>
                  <a:pt x="21424" y="8931"/>
                </a:lnTo>
                <a:lnTo>
                  <a:pt x="21205" y="7996"/>
                </a:lnTo>
                <a:lnTo>
                  <a:pt x="20941" y="7062"/>
                </a:lnTo>
                <a:lnTo>
                  <a:pt x="20590" y="6231"/>
                </a:lnTo>
                <a:lnTo>
                  <a:pt x="19624" y="4569"/>
                </a:lnTo>
                <a:lnTo>
                  <a:pt x="19054" y="3842"/>
                </a:lnTo>
                <a:lnTo>
                  <a:pt x="18439" y="3115"/>
                </a:lnTo>
                <a:lnTo>
                  <a:pt x="17737" y="2492"/>
                </a:lnTo>
                <a:lnTo>
                  <a:pt x="16990" y="1869"/>
                </a:lnTo>
                <a:lnTo>
                  <a:pt x="16200" y="1454"/>
                </a:lnTo>
                <a:lnTo>
                  <a:pt x="15366" y="1038"/>
                </a:lnTo>
                <a:lnTo>
                  <a:pt x="14488" y="623"/>
                </a:lnTo>
                <a:lnTo>
                  <a:pt x="13566" y="415"/>
                </a:lnTo>
                <a:lnTo>
                  <a:pt x="12688" y="208"/>
                </a:lnTo>
                <a:lnTo>
                  <a:pt x="11722" y="0"/>
                </a:lnTo>
                <a:lnTo>
                  <a:pt x="9834" y="0"/>
                </a:lnTo>
                <a:lnTo>
                  <a:pt x="7990" y="415"/>
                </a:lnTo>
                <a:lnTo>
                  <a:pt x="7112" y="623"/>
                </a:lnTo>
                <a:lnTo>
                  <a:pt x="6234" y="1038"/>
                </a:lnTo>
                <a:lnTo>
                  <a:pt x="5400" y="1454"/>
                </a:lnTo>
                <a:lnTo>
                  <a:pt x="4610" y="1869"/>
                </a:lnTo>
                <a:lnTo>
                  <a:pt x="3863" y="2492"/>
                </a:lnTo>
                <a:lnTo>
                  <a:pt x="3161" y="3115"/>
                </a:lnTo>
                <a:lnTo>
                  <a:pt x="2502" y="3842"/>
                </a:lnTo>
                <a:lnTo>
                  <a:pt x="1932" y="4569"/>
                </a:lnTo>
                <a:lnTo>
                  <a:pt x="1449" y="5400"/>
                </a:lnTo>
                <a:lnTo>
                  <a:pt x="1010" y="6231"/>
                </a:lnTo>
                <a:lnTo>
                  <a:pt x="659" y="7062"/>
                </a:lnTo>
                <a:lnTo>
                  <a:pt x="395" y="7996"/>
                </a:lnTo>
                <a:lnTo>
                  <a:pt x="176" y="8931"/>
                </a:lnTo>
                <a:lnTo>
                  <a:pt x="44" y="9865"/>
                </a:lnTo>
                <a:lnTo>
                  <a:pt x="0" y="10800"/>
                </a:lnTo>
                <a:lnTo>
                  <a:pt x="44" y="11735"/>
                </a:lnTo>
                <a:lnTo>
                  <a:pt x="176" y="12669"/>
                </a:lnTo>
                <a:lnTo>
                  <a:pt x="395" y="13604"/>
                </a:lnTo>
                <a:lnTo>
                  <a:pt x="659" y="14435"/>
                </a:lnTo>
                <a:lnTo>
                  <a:pt x="1010" y="15265"/>
                </a:lnTo>
                <a:lnTo>
                  <a:pt x="1449" y="16200"/>
                </a:lnTo>
                <a:lnTo>
                  <a:pt x="1932" y="16927"/>
                </a:lnTo>
                <a:lnTo>
                  <a:pt x="2502" y="17758"/>
                </a:lnTo>
                <a:lnTo>
                  <a:pt x="3161" y="18381"/>
                </a:lnTo>
                <a:lnTo>
                  <a:pt x="3863" y="19108"/>
                </a:lnTo>
                <a:lnTo>
                  <a:pt x="4610" y="19627"/>
                </a:lnTo>
                <a:lnTo>
                  <a:pt x="5400" y="20146"/>
                </a:lnTo>
                <a:lnTo>
                  <a:pt x="6234" y="20562"/>
                </a:lnTo>
                <a:lnTo>
                  <a:pt x="7990" y="21185"/>
                </a:lnTo>
                <a:lnTo>
                  <a:pt x="8912" y="21392"/>
                </a:lnTo>
                <a:lnTo>
                  <a:pt x="9834" y="21496"/>
                </a:lnTo>
                <a:lnTo>
                  <a:pt x="10800" y="21600"/>
                </a:lnTo>
                <a:lnTo>
                  <a:pt x="11722" y="21496"/>
                </a:lnTo>
                <a:lnTo>
                  <a:pt x="12688" y="21392"/>
                </a:lnTo>
                <a:lnTo>
                  <a:pt x="13566" y="21185"/>
                </a:lnTo>
                <a:lnTo>
                  <a:pt x="14488" y="20873"/>
                </a:lnTo>
                <a:lnTo>
                  <a:pt x="15366" y="20562"/>
                </a:lnTo>
                <a:lnTo>
                  <a:pt x="16200" y="20146"/>
                </a:lnTo>
                <a:lnTo>
                  <a:pt x="16990" y="19627"/>
                </a:lnTo>
                <a:lnTo>
                  <a:pt x="17737" y="19108"/>
                </a:lnTo>
                <a:lnTo>
                  <a:pt x="18439" y="18381"/>
                </a:lnTo>
                <a:lnTo>
                  <a:pt x="19054" y="17758"/>
                </a:lnTo>
                <a:lnTo>
                  <a:pt x="19624" y="16927"/>
                </a:lnTo>
                <a:lnTo>
                  <a:pt x="20107" y="16200"/>
                </a:lnTo>
                <a:lnTo>
                  <a:pt x="20590" y="15265"/>
                </a:lnTo>
                <a:lnTo>
                  <a:pt x="20941" y="14435"/>
                </a:lnTo>
                <a:lnTo>
                  <a:pt x="21205" y="13604"/>
                </a:lnTo>
                <a:lnTo>
                  <a:pt x="21424" y="12669"/>
                </a:lnTo>
                <a:lnTo>
                  <a:pt x="21556" y="11735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161" name="Freeform 39"/>
          <p:cNvSpPr/>
          <p:nvPr/>
        </p:nvSpPr>
        <p:spPr>
          <a:xfrm>
            <a:off x="3663950" y="4364037"/>
            <a:ext cx="779463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556" y="9865"/>
                </a:lnTo>
                <a:lnTo>
                  <a:pt x="21424" y="8827"/>
                </a:lnTo>
                <a:lnTo>
                  <a:pt x="21248" y="7996"/>
                </a:lnTo>
                <a:lnTo>
                  <a:pt x="20940" y="7062"/>
                </a:lnTo>
                <a:lnTo>
                  <a:pt x="20588" y="6127"/>
                </a:lnTo>
                <a:lnTo>
                  <a:pt x="20148" y="5400"/>
                </a:lnTo>
                <a:lnTo>
                  <a:pt x="19664" y="4569"/>
                </a:lnTo>
                <a:lnTo>
                  <a:pt x="19092" y="3842"/>
                </a:lnTo>
                <a:lnTo>
                  <a:pt x="18433" y="3115"/>
                </a:lnTo>
                <a:lnTo>
                  <a:pt x="17773" y="2492"/>
                </a:lnTo>
                <a:lnTo>
                  <a:pt x="16189" y="1454"/>
                </a:lnTo>
                <a:lnTo>
                  <a:pt x="15353" y="935"/>
                </a:lnTo>
                <a:lnTo>
                  <a:pt x="14517" y="623"/>
                </a:lnTo>
                <a:lnTo>
                  <a:pt x="13593" y="312"/>
                </a:lnTo>
                <a:lnTo>
                  <a:pt x="12670" y="104"/>
                </a:lnTo>
                <a:lnTo>
                  <a:pt x="11746" y="0"/>
                </a:lnTo>
                <a:lnTo>
                  <a:pt x="9854" y="0"/>
                </a:lnTo>
                <a:lnTo>
                  <a:pt x="8930" y="104"/>
                </a:lnTo>
                <a:lnTo>
                  <a:pt x="8007" y="312"/>
                </a:lnTo>
                <a:lnTo>
                  <a:pt x="7083" y="623"/>
                </a:lnTo>
                <a:lnTo>
                  <a:pt x="6203" y="935"/>
                </a:lnTo>
                <a:lnTo>
                  <a:pt x="4619" y="1973"/>
                </a:lnTo>
                <a:lnTo>
                  <a:pt x="3871" y="2492"/>
                </a:lnTo>
                <a:lnTo>
                  <a:pt x="3167" y="3115"/>
                </a:lnTo>
                <a:lnTo>
                  <a:pt x="2508" y="3842"/>
                </a:lnTo>
                <a:lnTo>
                  <a:pt x="1936" y="4569"/>
                </a:lnTo>
                <a:lnTo>
                  <a:pt x="1452" y="5400"/>
                </a:lnTo>
                <a:lnTo>
                  <a:pt x="1012" y="6127"/>
                </a:lnTo>
                <a:lnTo>
                  <a:pt x="660" y="7062"/>
                </a:lnTo>
                <a:lnTo>
                  <a:pt x="352" y="7996"/>
                </a:lnTo>
                <a:lnTo>
                  <a:pt x="176" y="8827"/>
                </a:lnTo>
                <a:lnTo>
                  <a:pt x="44" y="9865"/>
                </a:lnTo>
                <a:lnTo>
                  <a:pt x="0" y="10800"/>
                </a:lnTo>
                <a:lnTo>
                  <a:pt x="44" y="11631"/>
                </a:lnTo>
                <a:lnTo>
                  <a:pt x="176" y="12669"/>
                </a:lnTo>
                <a:lnTo>
                  <a:pt x="352" y="13604"/>
                </a:lnTo>
                <a:lnTo>
                  <a:pt x="660" y="14435"/>
                </a:lnTo>
                <a:lnTo>
                  <a:pt x="1012" y="15369"/>
                </a:lnTo>
                <a:lnTo>
                  <a:pt x="1452" y="16200"/>
                </a:lnTo>
                <a:lnTo>
                  <a:pt x="1936" y="16927"/>
                </a:lnTo>
                <a:lnTo>
                  <a:pt x="2508" y="17654"/>
                </a:lnTo>
                <a:lnTo>
                  <a:pt x="3167" y="18381"/>
                </a:lnTo>
                <a:lnTo>
                  <a:pt x="3871" y="19004"/>
                </a:lnTo>
                <a:lnTo>
                  <a:pt x="4619" y="19627"/>
                </a:lnTo>
                <a:lnTo>
                  <a:pt x="5411" y="20146"/>
                </a:lnTo>
                <a:lnTo>
                  <a:pt x="6203" y="20562"/>
                </a:lnTo>
                <a:lnTo>
                  <a:pt x="7083" y="20873"/>
                </a:lnTo>
                <a:lnTo>
                  <a:pt x="8007" y="21185"/>
                </a:lnTo>
                <a:lnTo>
                  <a:pt x="8930" y="21392"/>
                </a:lnTo>
                <a:lnTo>
                  <a:pt x="10778" y="21600"/>
                </a:lnTo>
                <a:lnTo>
                  <a:pt x="11746" y="21496"/>
                </a:lnTo>
                <a:lnTo>
                  <a:pt x="12670" y="21392"/>
                </a:lnTo>
                <a:lnTo>
                  <a:pt x="13593" y="21185"/>
                </a:lnTo>
                <a:lnTo>
                  <a:pt x="14517" y="20873"/>
                </a:lnTo>
                <a:lnTo>
                  <a:pt x="15353" y="20562"/>
                </a:lnTo>
                <a:lnTo>
                  <a:pt x="16189" y="20146"/>
                </a:lnTo>
                <a:lnTo>
                  <a:pt x="16981" y="19627"/>
                </a:lnTo>
                <a:lnTo>
                  <a:pt x="17773" y="19004"/>
                </a:lnTo>
                <a:lnTo>
                  <a:pt x="18433" y="18381"/>
                </a:lnTo>
                <a:lnTo>
                  <a:pt x="19092" y="17654"/>
                </a:lnTo>
                <a:lnTo>
                  <a:pt x="19664" y="16927"/>
                </a:lnTo>
                <a:lnTo>
                  <a:pt x="20148" y="16200"/>
                </a:lnTo>
                <a:lnTo>
                  <a:pt x="20588" y="15369"/>
                </a:lnTo>
                <a:lnTo>
                  <a:pt x="20940" y="14435"/>
                </a:lnTo>
                <a:lnTo>
                  <a:pt x="21248" y="13604"/>
                </a:lnTo>
                <a:lnTo>
                  <a:pt x="21424" y="12669"/>
                </a:lnTo>
                <a:lnTo>
                  <a:pt x="21556" y="11631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162" name="Freeform 40"/>
          <p:cNvSpPr/>
          <p:nvPr/>
        </p:nvSpPr>
        <p:spPr>
          <a:xfrm>
            <a:off x="5097462" y="4364037"/>
            <a:ext cx="779464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44" y="11735"/>
                </a:lnTo>
                <a:lnTo>
                  <a:pt x="176" y="12669"/>
                </a:lnTo>
                <a:lnTo>
                  <a:pt x="352" y="13604"/>
                </a:lnTo>
                <a:lnTo>
                  <a:pt x="660" y="14435"/>
                </a:lnTo>
                <a:lnTo>
                  <a:pt x="1012" y="15369"/>
                </a:lnTo>
                <a:lnTo>
                  <a:pt x="1452" y="16200"/>
                </a:lnTo>
                <a:lnTo>
                  <a:pt x="1936" y="16927"/>
                </a:lnTo>
                <a:lnTo>
                  <a:pt x="2508" y="17758"/>
                </a:lnTo>
                <a:lnTo>
                  <a:pt x="3167" y="18381"/>
                </a:lnTo>
                <a:lnTo>
                  <a:pt x="3871" y="19004"/>
                </a:lnTo>
                <a:lnTo>
                  <a:pt x="4619" y="19627"/>
                </a:lnTo>
                <a:lnTo>
                  <a:pt x="5411" y="20146"/>
                </a:lnTo>
                <a:lnTo>
                  <a:pt x="6247" y="20562"/>
                </a:lnTo>
                <a:lnTo>
                  <a:pt x="7083" y="20873"/>
                </a:lnTo>
                <a:lnTo>
                  <a:pt x="8007" y="21185"/>
                </a:lnTo>
                <a:lnTo>
                  <a:pt x="8930" y="21392"/>
                </a:lnTo>
                <a:lnTo>
                  <a:pt x="9854" y="21496"/>
                </a:lnTo>
                <a:lnTo>
                  <a:pt x="10822" y="21600"/>
                </a:lnTo>
                <a:lnTo>
                  <a:pt x="12670" y="21392"/>
                </a:lnTo>
                <a:lnTo>
                  <a:pt x="13593" y="21185"/>
                </a:lnTo>
                <a:lnTo>
                  <a:pt x="14517" y="20873"/>
                </a:lnTo>
                <a:lnTo>
                  <a:pt x="15397" y="20562"/>
                </a:lnTo>
                <a:lnTo>
                  <a:pt x="16189" y="20146"/>
                </a:lnTo>
                <a:lnTo>
                  <a:pt x="17025" y="19523"/>
                </a:lnTo>
                <a:lnTo>
                  <a:pt x="17773" y="19004"/>
                </a:lnTo>
                <a:lnTo>
                  <a:pt x="18433" y="18381"/>
                </a:lnTo>
                <a:lnTo>
                  <a:pt x="19092" y="17654"/>
                </a:lnTo>
                <a:lnTo>
                  <a:pt x="19664" y="16927"/>
                </a:lnTo>
                <a:lnTo>
                  <a:pt x="20148" y="16096"/>
                </a:lnTo>
                <a:lnTo>
                  <a:pt x="20588" y="15369"/>
                </a:lnTo>
                <a:lnTo>
                  <a:pt x="20940" y="14435"/>
                </a:lnTo>
                <a:lnTo>
                  <a:pt x="21248" y="13500"/>
                </a:lnTo>
                <a:lnTo>
                  <a:pt x="21424" y="12669"/>
                </a:lnTo>
                <a:lnTo>
                  <a:pt x="21556" y="11631"/>
                </a:lnTo>
                <a:lnTo>
                  <a:pt x="21600" y="10696"/>
                </a:lnTo>
                <a:lnTo>
                  <a:pt x="21556" y="9865"/>
                </a:lnTo>
                <a:lnTo>
                  <a:pt x="21424" y="8827"/>
                </a:lnTo>
                <a:lnTo>
                  <a:pt x="21248" y="7996"/>
                </a:lnTo>
                <a:lnTo>
                  <a:pt x="20940" y="7062"/>
                </a:lnTo>
                <a:lnTo>
                  <a:pt x="20588" y="6127"/>
                </a:lnTo>
                <a:lnTo>
                  <a:pt x="20148" y="5400"/>
                </a:lnTo>
                <a:lnTo>
                  <a:pt x="19664" y="4569"/>
                </a:lnTo>
                <a:lnTo>
                  <a:pt x="19092" y="3842"/>
                </a:lnTo>
                <a:lnTo>
                  <a:pt x="18433" y="3115"/>
                </a:lnTo>
                <a:lnTo>
                  <a:pt x="17729" y="2492"/>
                </a:lnTo>
                <a:lnTo>
                  <a:pt x="16981" y="1973"/>
                </a:lnTo>
                <a:lnTo>
                  <a:pt x="15397" y="935"/>
                </a:lnTo>
                <a:lnTo>
                  <a:pt x="14517" y="623"/>
                </a:lnTo>
                <a:lnTo>
                  <a:pt x="13593" y="312"/>
                </a:lnTo>
                <a:lnTo>
                  <a:pt x="12670" y="104"/>
                </a:lnTo>
                <a:lnTo>
                  <a:pt x="11746" y="0"/>
                </a:lnTo>
                <a:lnTo>
                  <a:pt x="9854" y="0"/>
                </a:lnTo>
                <a:lnTo>
                  <a:pt x="8930" y="104"/>
                </a:lnTo>
                <a:lnTo>
                  <a:pt x="8007" y="312"/>
                </a:lnTo>
                <a:lnTo>
                  <a:pt x="7083" y="623"/>
                </a:lnTo>
                <a:lnTo>
                  <a:pt x="6247" y="935"/>
                </a:lnTo>
                <a:lnTo>
                  <a:pt x="5411" y="1454"/>
                </a:lnTo>
                <a:lnTo>
                  <a:pt x="3827" y="2492"/>
                </a:lnTo>
                <a:lnTo>
                  <a:pt x="3167" y="3115"/>
                </a:lnTo>
                <a:lnTo>
                  <a:pt x="2508" y="3842"/>
                </a:lnTo>
                <a:lnTo>
                  <a:pt x="1936" y="4569"/>
                </a:lnTo>
                <a:lnTo>
                  <a:pt x="1452" y="5400"/>
                </a:lnTo>
                <a:lnTo>
                  <a:pt x="1012" y="6231"/>
                </a:lnTo>
                <a:lnTo>
                  <a:pt x="660" y="7062"/>
                </a:lnTo>
                <a:lnTo>
                  <a:pt x="352" y="7996"/>
                </a:lnTo>
                <a:lnTo>
                  <a:pt x="176" y="8827"/>
                </a:lnTo>
                <a:lnTo>
                  <a:pt x="44" y="9865"/>
                </a:lnTo>
                <a:lnTo>
                  <a:pt x="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163" name="Freeform 41"/>
          <p:cNvSpPr/>
          <p:nvPr/>
        </p:nvSpPr>
        <p:spPr>
          <a:xfrm>
            <a:off x="5721350" y="4648200"/>
            <a:ext cx="1474788" cy="715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24"/>
                </a:moveTo>
                <a:lnTo>
                  <a:pt x="10672" y="0"/>
                </a:lnTo>
                <a:lnTo>
                  <a:pt x="21600" y="11207"/>
                </a:lnTo>
                <a:lnTo>
                  <a:pt x="10672" y="21600"/>
                </a:lnTo>
                <a:lnTo>
                  <a:pt x="0" y="10824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164" name="Freeform 42"/>
          <p:cNvSpPr/>
          <p:nvPr/>
        </p:nvSpPr>
        <p:spPr>
          <a:xfrm>
            <a:off x="7486650" y="4906962"/>
            <a:ext cx="1414463" cy="334964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165" name="Freeform 43"/>
          <p:cNvSpPr/>
          <p:nvPr/>
        </p:nvSpPr>
        <p:spPr>
          <a:xfrm>
            <a:off x="4140200" y="4897437"/>
            <a:ext cx="1285876" cy="344489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grpSp>
        <p:nvGrpSpPr>
          <p:cNvPr id="143" name="Group 44"/>
          <p:cNvGrpSpPr/>
          <p:nvPr/>
        </p:nvGrpSpPr>
        <p:grpSpPr>
          <a:xfrm>
            <a:off x="6861175" y="4130675"/>
            <a:ext cx="2212977" cy="611187"/>
            <a:chOff x="0" y="0"/>
            <a:chExt cx="2212976" cy="611186"/>
          </a:xfrm>
        </p:grpSpPr>
        <p:sp>
          <p:nvSpPr>
            <p:cNvPr id="1049166" name="Freeform 45"/>
            <p:cNvSpPr/>
            <p:nvPr/>
          </p:nvSpPr>
          <p:spPr>
            <a:xfrm>
              <a:off x="0" y="242887"/>
              <a:ext cx="779463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556" y="9865"/>
                  </a:lnTo>
                  <a:lnTo>
                    <a:pt x="21424" y="8931"/>
                  </a:lnTo>
                  <a:lnTo>
                    <a:pt x="21248" y="7996"/>
                  </a:lnTo>
                  <a:lnTo>
                    <a:pt x="20940" y="7062"/>
                  </a:lnTo>
                  <a:lnTo>
                    <a:pt x="20588" y="6231"/>
                  </a:lnTo>
                  <a:lnTo>
                    <a:pt x="20148" y="5400"/>
                  </a:lnTo>
                  <a:lnTo>
                    <a:pt x="19664" y="4569"/>
                  </a:lnTo>
                  <a:lnTo>
                    <a:pt x="18433" y="3115"/>
                  </a:lnTo>
                  <a:lnTo>
                    <a:pt x="17729" y="2492"/>
                  </a:lnTo>
                  <a:lnTo>
                    <a:pt x="17025" y="1973"/>
                  </a:lnTo>
                  <a:lnTo>
                    <a:pt x="16189" y="1350"/>
                  </a:lnTo>
                  <a:lnTo>
                    <a:pt x="15353" y="1038"/>
                  </a:lnTo>
                  <a:lnTo>
                    <a:pt x="14473" y="623"/>
                  </a:lnTo>
                  <a:lnTo>
                    <a:pt x="13593" y="312"/>
                  </a:lnTo>
                  <a:lnTo>
                    <a:pt x="12670" y="104"/>
                  </a:lnTo>
                  <a:lnTo>
                    <a:pt x="11746" y="0"/>
                  </a:lnTo>
                  <a:lnTo>
                    <a:pt x="9854" y="0"/>
                  </a:lnTo>
                  <a:lnTo>
                    <a:pt x="8930" y="104"/>
                  </a:lnTo>
                  <a:lnTo>
                    <a:pt x="8007" y="312"/>
                  </a:lnTo>
                  <a:lnTo>
                    <a:pt x="7083" y="623"/>
                  </a:lnTo>
                  <a:lnTo>
                    <a:pt x="6203" y="1038"/>
                  </a:lnTo>
                  <a:lnTo>
                    <a:pt x="5367" y="1350"/>
                  </a:lnTo>
                  <a:lnTo>
                    <a:pt x="4619" y="1973"/>
                  </a:lnTo>
                  <a:lnTo>
                    <a:pt x="3871" y="2492"/>
                  </a:lnTo>
                  <a:lnTo>
                    <a:pt x="3167" y="3115"/>
                  </a:lnTo>
                  <a:lnTo>
                    <a:pt x="2508" y="3842"/>
                  </a:lnTo>
                  <a:lnTo>
                    <a:pt x="1936" y="4569"/>
                  </a:lnTo>
                  <a:lnTo>
                    <a:pt x="1408" y="5400"/>
                  </a:lnTo>
                  <a:lnTo>
                    <a:pt x="1012" y="6231"/>
                  </a:lnTo>
                  <a:lnTo>
                    <a:pt x="660" y="7062"/>
                  </a:lnTo>
                  <a:lnTo>
                    <a:pt x="352" y="7996"/>
                  </a:lnTo>
                  <a:lnTo>
                    <a:pt x="132" y="8931"/>
                  </a:lnTo>
                  <a:lnTo>
                    <a:pt x="44" y="9865"/>
                  </a:lnTo>
                  <a:lnTo>
                    <a:pt x="0" y="10800"/>
                  </a:lnTo>
                  <a:lnTo>
                    <a:pt x="44" y="11735"/>
                  </a:lnTo>
                  <a:lnTo>
                    <a:pt x="132" y="12669"/>
                  </a:lnTo>
                  <a:lnTo>
                    <a:pt x="352" y="13500"/>
                  </a:lnTo>
                  <a:lnTo>
                    <a:pt x="660" y="14435"/>
                  </a:lnTo>
                  <a:lnTo>
                    <a:pt x="1012" y="15369"/>
                  </a:lnTo>
                  <a:lnTo>
                    <a:pt x="1408" y="16200"/>
                  </a:lnTo>
                  <a:lnTo>
                    <a:pt x="1936" y="16927"/>
                  </a:lnTo>
                  <a:lnTo>
                    <a:pt x="2508" y="17654"/>
                  </a:lnTo>
                  <a:lnTo>
                    <a:pt x="3167" y="18381"/>
                  </a:lnTo>
                  <a:lnTo>
                    <a:pt x="3871" y="19004"/>
                  </a:lnTo>
                  <a:lnTo>
                    <a:pt x="4619" y="19627"/>
                  </a:lnTo>
                  <a:lnTo>
                    <a:pt x="5367" y="20146"/>
                  </a:lnTo>
                  <a:lnTo>
                    <a:pt x="6203" y="20562"/>
                  </a:lnTo>
                  <a:lnTo>
                    <a:pt x="7083" y="20873"/>
                  </a:lnTo>
                  <a:lnTo>
                    <a:pt x="8007" y="21185"/>
                  </a:lnTo>
                  <a:lnTo>
                    <a:pt x="8930" y="21392"/>
                  </a:lnTo>
                  <a:lnTo>
                    <a:pt x="10778" y="21600"/>
                  </a:lnTo>
                  <a:lnTo>
                    <a:pt x="11746" y="21496"/>
                  </a:lnTo>
                  <a:lnTo>
                    <a:pt x="12670" y="21392"/>
                  </a:lnTo>
                  <a:lnTo>
                    <a:pt x="13593" y="21185"/>
                  </a:lnTo>
                  <a:lnTo>
                    <a:pt x="15353" y="20562"/>
                  </a:lnTo>
                  <a:lnTo>
                    <a:pt x="16189" y="20146"/>
                  </a:lnTo>
                  <a:lnTo>
                    <a:pt x="17025" y="19627"/>
                  </a:lnTo>
                  <a:lnTo>
                    <a:pt x="18433" y="18381"/>
                  </a:lnTo>
                  <a:lnTo>
                    <a:pt x="19664" y="16927"/>
                  </a:lnTo>
                  <a:lnTo>
                    <a:pt x="20148" y="16200"/>
                  </a:lnTo>
                  <a:lnTo>
                    <a:pt x="20588" y="15369"/>
                  </a:lnTo>
                  <a:lnTo>
                    <a:pt x="20940" y="14435"/>
                  </a:lnTo>
                  <a:lnTo>
                    <a:pt x="21248" y="13500"/>
                  </a:lnTo>
                  <a:lnTo>
                    <a:pt x="21424" y="12669"/>
                  </a:lnTo>
                  <a:lnTo>
                    <a:pt x="21556" y="11735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167" name="Freeform 46"/>
            <p:cNvSpPr/>
            <p:nvPr/>
          </p:nvSpPr>
          <p:spPr>
            <a:xfrm>
              <a:off x="1433512" y="242887"/>
              <a:ext cx="779464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4" y="11735"/>
                  </a:lnTo>
                  <a:lnTo>
                    <a:pt x="176" y="12669"/>
                  </a:lnTo>
                  <a:lnTo>
                    <a:pt x="352" y="13500"/>
                  </a:lnTo>
                  <a:lnTo>
                    <a:pt x="660" y="14435"/>
                  </a:lnTo>
                  <a:lnTo>
                    <a:pt x="1012" y="15369"/>
                  </a:lnTo>
                  <a:lnTo>
                    <a:pt x="1452" y="16200"/>
                  </a:lnTo>
                  <a:lnTo>
                    <a:pt x="1936" y="16927"/>
                  </a:lnTo>
                  <a:lnTo>
                    <a:pt x="2508" y="17654"/>
                  </a:lnTo>
                  <a:lnTo>
                    <a:pt x="3167" y="18381"/>
                  </a:lnTo>
                  <a:lnTo>
                    <a:pt x="3871" y="19004"/>
                  </a:lnTo>
                  <a:lnTo>
                    <a:pt x="4619" y="19627"/>
                  </a:lnTo>
                  <a:lnTo>
                    <a:pt x="5411" y="20146"/>
                  </a:lnTo>
                  <a:lnTo>
                    <a:pt x="6203" y="20562"/>
                  </a:lnTo>
                  <a:lnTo>
                    <a:pt x="7083" y="20873"/>
                  </a:lnTo>
                  <a:lnTo>
                    <a:pt x="8007" y="21185"/>
                  </a:lnTo>
                  <a:lnTo>
                    <a:pt x="8930" y="21392"/>
                  </a:lnTo>
                  <a:lnTo>
                    <a:pt x="10778" y="21600"/>
                  </a:lnTo>
                  <a:lnTo>
                    <a:pt x="11746" y="21496"/>
                  </a:lnTo>
                  <a:lnTo>
                    <a:pt x="12670" y="21392"/>
                  </a:lnTo>
                  <a:lnTo>
                    <a:pt x="13593" y="21185"/>
                  </a:lnTo>
                  <a:lnTo>
                    <a:pt x="14517" y="20873"/>
                  </a:lnTo>
                  <a:lnTo>
                    <a:pt x="15353" y="20562"/>
                  </a:lnTo>
                  <a:lnTo>
                    <a:pt x="16189" y="20146"/>
                  </a:lnTo>
                  <a:lnTo>
                    <a:pt x="17025" y="19627"/>
                  </a:lnTo>
                  <a:lnTo>
                    <a:pt x="17773" y="19004"/>
                  </a:lnTo>
                  <a:lnTo>
                    <a:pt x="18433" y="18381"/>
                  </a:lnTo>
                  <a:lnTo>
                    <a:pt x="19092" y="17654"/>
                  </a:lnTo>
                  <a:lnTo>
                    <a:pt x="19664" y="16927"/>
                  </a:lnTo>
                  <a:lnTo>
                    <a:pt x="20148" y="16200"/>
                  </a:lnTo>
                  <a:lnTo>
                    <a:pt x="20588" y="15265"/>
                  </a:lnTo>
                  <a:lnTo>
                    <a:pt x="20940" y="14435"/>
                  </a:lnTo>
                  <a:lnTo>
                    <a:pt x="21248" y="13500"/>
                  </a:lnTo>
                  <a:lnTo>
                    <a:pt x="21424" y="12669"/>
                  </a:lnTo>
                  <a:lnTo>
                    <a:pt x="21556" y="11735"/>
                  </a:lnTo>
                  <a:lnTo>
                    <a:pt x="21600" y="10800"/>
                  </a:lnTo>
                  <a:lnTo>
                    <a:pt x="21556" y="9762"/>
                  </a:lnTo>
                  <a:lnTo>
                    <a:pt x="21424" y="8931"/>
                  </a:lnTo>
                  <a:lnTo>
                    <a:pt x="21248" y="7996"/>
                  </a:lnTo>
                  <a:lnTo>
                    <a:pt x="20940" y="7062"/>
                  </a:lnTo>
                  <a:lnTo>
                    <a:pt x="20588" y="6231"/>
                  </a:lnTo>
                  <a:lnTo>
                    <a:pt x="20148" y="5400"/>
                  </a:lnTo>
                  <a:lnTo>
                    <a:pt x="19664" y="4569"/>
                  </a:lnTo>
                  <a:lnTo>
                    <a:pt x="19092" y="3842"/>
                  </a:lnTo>
                  <a:lnTo>
                    <a:pt x="18433" y="3115"/>
                  </a:lnTo>
                  <a:lnTo>
                    <a:pt x="17729" y="2492"/>
                  </a:lnTo>
                  <a:lnTo>
                    <a:pt x="16981" y="1869"/>
                  </a:lnTo>
                  <a:lnTo>
                    <a:pt x="16189" y="1350"/>
                  </a:lnTo>
                  <a:lnTo>
                    <a:pt x="15353" y="1038"/>
                  </a:lnTo>
                  <a:lnTo>
                    <a:pt x="14517" y="623"/>
                  </a:lnTo>
                  <a:lnTo>
                    <a:pt x="13593" y="312"/>
                  </a:lnTo>
                  <a:lnTo>
                    <a:pt x="12670" y="104"/>
                  </a:lnTo>
                  <a:lnTo>
                    <a:pt x="11746" y="0"/>
                  </a:lnTo>
                  <a:lnTo>
                    <a:pt x="9854" y="0"/>
                  </a:lnTo>
                  <a:lnTo>
                    <a:pt x="8930" y="104"/>
                  </a:lnTo>
                  <a:lnTo>
                    <a:pt x="8007" y="312"/>
                  </a:lnTo>
                  <a:lnTo>
                    <a:pt x="7083" y="623"/>
                  </a:lnTo>
                  <a:lnTo>
                    <a:pt x="6203" y="1038"/>
                  </a:lnTo>
                  <a:lnTo>
                    <a:pt x="5411" y="1454"/>
                  </a:lnTo>
                  <a:lnTo>
                    <a:pt x="3827" y="2492"/>
                  </a:lnTo>
                  <a:lnTo>
                    <a:pt x="3167" y="3115"/>
                  </a:lnTo>
                  <a:lnTo>
                    <a:pt x="2508" y="3842"/>
                  </a:lnTo>
                  <a:lnTo>
                    <a:pt x="1936" y="4569"/>
                  </a:lnTo>
                  <a:lnTo>
                    <a:pt x="1452" y="5400"/>
                  </a:lnTo>
                  <a:lnTo>
                    <a:pt x="1012" y="6231"/>
                  </a:lnTo>
                  <a:lnTo>
                    <a:pt x="660" y="7062"/>
                  </a:lnTo>
                  <a:lnTo>
                    <a:pt x="352" y="7996"/>
                  </a:lnTo>
                  <a:lnTo>
                    <a:pt x="176" y="8931"/>
                  </a:lnTo>
                  <a:lnTo>
                    <a:pt x="44" y="9865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168" name="Freeform 47"/>
            <p:cNvSpPr/>
            <p:nvPr/>
          </p:nvSpPr>
          <p:spPr>
            <a:xfrm>
              <a:off x="701675" y="0"/>
              <a:ext cx="781051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556" y="9865"/>
                  </a:lnTo>
                  <a:lnTo>
                    <a:pt x="21424" y="8931"/>
                  </a:lnTo>
                  <a:lnTo>
                    <a:pt x="21205" y="7996"/>
                  </a:lnTo>
                  <a:lnTo>
                    <a:pt x="20941" y="7062"/>
                  </a:lnTo>
                  <a:lnTo>
                    <a:pt x="20546" y="6231"/>
                  </a:lnTo>
                  <a:lnTo>
                    <a:pt x="20107" y="5400"/>
                  </a:lnTo>
                  <a:lnTo>
                    <a:pt x="19624" y="4569"/>
                  </a:lnTo>
                  <a:lnTo>
                    <a:pt x="19054" y="3842"/>
                  </a:lnTo>
                  <a:lnTo>
                    <a:pt x="18439" y="3115"/>
                  </a:lnTo>
                  <a:lnTo>
                    <a:pt x="17737" y="2492"/>
                  </a:lnTo>
                  <a:lnTo>
                    <a:pt x="16990" y="1973"/>
                  </a:lnTo>
                  <a:lnTo>
                    <a:pt x="16200" y="1454"/>
                  </a:lnTo>
                  <a:lnTo>
                    <a:pt x="15322" y="1038"/>
                  </a:lnTo>
                  <a:lnTo>
                    <a:pt x="14488" y="623"/>
                  </a:lnTo>
                  <a:lnTo>
                    <a:pt x="13566" y="312"/>
                  </a:lnTo>
                  <a:lnTo>
                    <a:pt x="12644" y="104"/>
                  </a:lnTo>
                  <a:lnTo>
                    <a:pt x="11722" y="0"/>
                  </a:lnTo>
                  <a:lnTo>
                    <a:pt x="9834" y="0"/>
                  </a:lnTo>
                  <a:lnTo>
                    <a:pt x="8912" y="104"/>
                  </a:lnTo>
                  <a:lnTo>
                    <a:pt x="7990" y="312"/>
                  </a:lnTo>
                  <a:lnTo>
                    <a:pt x="7112" y="623"/>
                  </a:lnTo>
                  <a:lnTo>
                    <a:pt x="6234" y="1038"/>
                  </a:lnTo>
                  <a:lnTo>
                    <a:pt x="5400" y="1454"/>
                  </a:lnTo>
                  <a:lnTo>
                    <a:pt x="4610" y="1973"/>
                  </a:lnTo>
                  <a:lnTo>
                    <a:pt x="3863" y="2492"/>
                  </a:lnTo>
                  <a:lnTo>
                    <a:pt x="3161" y="3115"/>
                  </a:lnTo>
                  <a:lnTo>
                    <a:pt x="2502" y="3842"/>
                  </a:lnTo>
                  <a:lnTo>
                    <a:pt x="1932" y="4569"/>
                  </a:lnTo>
                  <a:lnTo>
                    <a:pt x="1449" y="5400"/>
                  </a:lnTo>
                  <a:lnTo>
                    <a:pt x="1010" y="6231"/>
                  </a:lnTo>
                  <a:lnTo>
                    <a:pt x="659" y="7062"/>
                  </a:lnTo>
                  <a:lnTo>
                    <a:pt x="351" y="7996"/>
                  </a:lnTo>
                  <a:lnTo>
                    <a:pt x="176" y="8931"/>
                  </a:lnTo>
                  <a:lnTo>
                    <a:pt x="44" y="9865"/>
                  </a:lnTo>
                  <a:lnTo>
                    <a:pt x="0" y="10800"/>
                  </a:lnTo>
                  <a:lnTo>
                    <a:pt x="44" y="11735"/>
                  </a:lnTo>
                  <a:lnTo>
                    <a:pt x="176" y="12669"/>
                  </a:lnTo>
                  <a:lnTo>
                    <a:pt x="351" y="13604"/>
                  </a:lnTo>
                  <a:lnTo>
                    <a:pt x="659" y="14538"/>
                  </a:lnTo>
                  <a:lnTo>
                    <a:pt x="1010" y="15369"/>
                  </a:lnTo>
                  <a:lnTo>
                    <a:pt x="1449" y="16200"/>
                  </a:lnTo>
                  <a:lnTo>
                    <a:pt x="1932" y="17031"/>
                  </a:lnTo>
                  <a:lnTo>
                    <a:pt x="2502" y="17758"/>
                  </a:lnTo>
                  <a:lnTo>
                    <a:pt x="3161" y="18485"/>
                  </a:lnTo>
                  <a:lnTo>
                    <a:pt x="3863" y="19004"/>
                  </a:lnTo>
                  <a:lnTo>
                    <a:pt x="4610" y="19627"/>
                  </a:lnTo>
                  <a:lnTo>
                    <a:pt x="5400" y="20146"/>
                  </a:lnTo>
                  <a:lnTo>
                    <a:pt x="6234" y="20562"/>
                  </a:lnTo>
                  <a:lnTo>
                    <a:pt x="7112" y="20977"/>
                  </a:lnTo>
                  <a:lnTo>
                    <a:pt x="7990" y="21185"/>
                  </a:lnTo>
                  <a:lnTo>
                    <a:pt x="8912" y="21392"/>
                  </a:lnTo>
                  <a:lnTo>
                    <a:pt x="9834" y="21496"/>
                  </a:lnTo>
                  <a:lnTo>
                    <a:pt x="10800" y="21600"/>
                  </a:lnTo>
                  <a:lnTo>
                    <a:pt x="12644" y="21392"/>
                  </a:lnTo>
                  <a:lnTo>
                    <a:pt x="14488" y="20977"/>
                  </a:lnTo>
                  <a:lnTo>
                    <a:pt x="15322" y="20562"/>
                  </a:lnTo>
                  <a:lnTo>
                    <a:pt x="16200" y="20146"/>
                  </a:lnTo>
                  <a:lnTo>
                    <a:pt x="16990" y="19627"/>
                  </a:lnTo>
                  <a:lnTo>
                    <a:pt x="17737" y="19004"/>
                  </a:lnTo>
                  <a:lnTo>
                    <a:pt x="18439" y="18485"/>
                  </a:lnTo>
                  <a:lnTo>
                    <a:pt x="19054" y="17758"/>
                  </a:lnTo>
                  <a:lnTo>
                    <a:pt x="19624" y="17031"/>
                  </a:lnTo>
                  <a:lnTo>
                    <a:pt x="20107" y="16200"/>
                  </a:lnTo>
                  <a:lnTo>
                    <a:pt x="20546" y="15369"/>
                  </a:lnTo>
                  <a:lnTo>
                    <a:pt x="20941" y="14538"/>
                  </a:lnTo>
                  <a:lnTo>
                    <a:pt x="21205" y="13604"/>
                  </a:lnTo>
                  <a:lnTo>
                    <a:pt x="21424" y="12669"/>
                  </a:lnTo>
                  <a:lnTo>
                    <a:pt x="21556" y="11735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169" name="Rectangle 48"/>
            <p:cNvSpPr txBox="1"/>
            <p:nvPr/>
          </p:nvSpPr>
          <p:spPr>
            <a:xfrm>
              <a:off x="757238" y="4762"/>
              <a:ext cx="7111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dname</a:t>
              </a:r>
            </a:p>
          </p:txBody>
        </p:sp>
        <p:sp>
          <p:nvSpPr>
            <p:cNvPr id="1049170" name="Rectangle 49"/>
            <p:cNvSpPr txBox="1"/>
            <p:nvPr/>
          </p:nvSpPr>
          <p:spPr>
            <a:xfrm>
              <a:off x="1417638" y="255587"/>
              <a:ext cx="7365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budget</a:t>
              </a:r>
            </a:p>
          </p:txBody>
        </p:sp>
        <p:sp>
          <p:nvSpPr>
            <p:cNvPr id="1049171" name="Rectangle 50"/>
            <p:cNvSpPr txBox="1"/>
            <p:nvPr/>
          </p:nvSpPr>
          <p:spPr>
            <a:xfrm>
              <a:off x="247650" y="200025"/>
              <a:ext cx="368301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 u="sng"/>
              </a:lvl1pPr>
            </a:lstStyle>
            <a:p>
              <a:r>
                <a:t>did</a:t>
              </a:r>
            </a:p>
          </p:txBody>
        </p:sp>
      </p:grpSp>
      <p:sp>
        <p:nvSpPr>
          <p:cNvPr id="1049172" name="Rectangle 51"/>
          <p:cNvSpPr txBox="1"/>
          <p:nvPr/>
        </p:nvSpPr>
        <p:spPr>
          <a:xfrm>
            <a:off x="4457700" y="4116387"/>
            <a:ext cx="596899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name</a:t>
            </a:r>
          </a:p>
        </p:txBody>
      </p:sp>
      <p:sp>
        <p:nvSpPr>
          <p:cNvPr id="1049173" name="Rectangle 52"/>
          <p:cNvSpPr txBox="1"/>
          <p:nvPr/>
        </p:nvSpPr>
        <p:spPr>
          <a:xfrm>
            <a:off x="7578726" y="4865687"/>
            <a:ext cx="1295399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Departments</a:t>
            </a:r>
          </a:p>
        </p:txBody>
      </p:sp>
      <p:sp>
        <p:nvSpPr>
          <p:cNvPr id="1049174" name="Rectangle 53"/>
          <p:cNvSpPr txBox="1"/>
          <p:nvPr/>
        </p:nvSpPr>
        <p:spPr>
          <a:xfrm>
            <a:off x="3892550" y="4322762"/>
            <a:ext cx="4064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 u="sng"/>
            </a:lvl1pPr>
          </a:lstStyle>
          <a:p>
            <a:r>
              <a:t>ssn</a:t>
            </a:r>
          </a:p>
        </p:txBody>
      </p:sp>
      <p:sp>
        <p:nvSpPr>
          <p:cNvPr id="1049175" name="Rectangle 54"/>
          <p:cNvSpPr txBox="1"/>
          <p:nvPr/>
        </p:nvSpPr>
        <p:spPr>
          <a:xfrm>
            <a:off x="5365750" y="4330700"/>
            <a:ext cx="3429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lot</a:t>
            </a:r>
          </a:p>
        </p:txBody>
      </p:sp>
      <p:sp>
        <p:nvSpPr>
          <p:cNvPr id="1049176" name="Rectangle 55"/>
          <p:cNvSpPr txBox="1"/>
          <p:nvPr/>
        </p:nvSpPr>
        <p:spPr>
          <a:xfrm>
            <a:off x="4210050" y="4919662"/>
            <a:ext cx="1092199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Employees</a:t>
            </a:r>
          </a:p>
        </p:txBody>
      </p:sp>
      <p:sp>
        <p:nvSpPr>
          <p:cNvPr id="1049177" name="Rectangle 56"/>
          <p:cNvSpPr txBox="1"/>
          <p:nvPr/>
        </p:nvSpPr>
        <p:spPr>
          <a:xfrm>
            <a:off x="5910262" y="4860925"/>
            <a:ext cx="10668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Works_In3</a:t>
            </a:r>
          </a:p>
        </p:txBody>
      </p:sp>
      <p:sp>
        <p:nvSpPr>
          <p:cNvPr id="1049178" name="Line 57"/>
          <p:cNvSpPr/>
          <p:nvPr/>
        </p:nvSpPr>
        <p:spPr>
          <a:xfrm flipH="1">
            <a:off x="5403850" y="5045075"/>
            <a:ext cx="323850" cy="0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179" name="Line 58"/>
          <p:cNvSpPr/>
          <p:nvPr/>
        </p:nvSpPr>
        <p:spPr>
          <a:xfrm>
            <a:off x="7177088" y="5029200"/>
            <a:ext cx="300038" cy="0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180" name="Line 59"/>
          <p:cNvSpPr/>
          <p:nvPr/>
        </p:nvSpPr>
        <p:spPr>
          <a:xfrm>
            <a:off x="4060825" y="4700587"/>
            <a:ext cx="444501" cy="169863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181" name="Line 60"/>
          <p:cNvSpPr/>
          <p:nvPr/>
        </p:nvSpPr>
        <p:spPr>
          <a:xfrm>
            <a:off x="4754563" y="4456112"/>
            <a:ext cx="1" cy="414338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182" name="Line 61"/>
          <p:cNvSpPr/>
          <p:nvPr/>
        </p:nvSpPr>
        <p:spPr>
          <a:xfrm flipH="1">
            <a:off x="5191125" y="4700587"/>
            <a:ext cx="317501" cy="185738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grpSp>
        <p:nvGrpSpPr>
          <p:cNvPr id="144" name="Group 62"/>
          <p:cNvGrpSpPr/>
          <p:nvPr/>
        </p:nvGrpSpPr>
        <p:grpSpPr>
          <a:xfrm>
            <a:off x="4979987" y="5667375"/>
            <a:ext cx="2992440" cy="388937"/>
            <a:chOff x="0" y="0"/>
            <a:chExt cx="2992438" cy="388936"/>
          </a:xfrm>
        </p:grpSpPr>
        <p:sp>
          <p:nvSpPr>
            <p:cNvPr id="1049183" name="Freeform 63"/>
            <p:cNvSpPr/>
            <p:nvPr/>
          </p:nvSpPr>
          <p:spPr>
            <a:xfrm>
              <a:off x="0" y="52387"/>
              <a:ext cx="779463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4" y="11735"/>
                  </a:lnTo>
                  <a:lnTo>
                    <a:pt x="132" y="12669"/>
                  </a:lnTo>
                  <a:lnTo>
                    <a:pt x="352" y="13604"/>
                  </a:lnTo>
                  <a:lnTo>
                    <a:pt x="616" y="14435"/>
                  </a:lnTo>
                  <a:lnTo>
                    <a:pt x="1012" y="15369"/>
                  </a:lnTo>
                  <a:lnTo>
                    <a:pt x="1452" y="16200"/>
                  </a:lnTo>
                  <a:lnTo>
                    <a:pt x="1936" y="17031"/>
                  </a:lnTo>
                  <a:lnTo>
                    <a:pt x="2552" y="17758"/>
                  </a:lnTo>
                  <a:lnTo>
                    <a:pt x="3167" y="18381"/>
                  </a:lnTo>
                  <a:lnTo>
                    <a:pt x="4575" y="19627"/>
                  </a:lnTo>
                  <a:lnTo>
                    <a:pt x="5411" y="20146"/>
                  </a:lnTo>
                  <a:lnTo>
                    <a:pt x="6247" y="20562"/>
                  </a:lnTo>
                  <a:lnTo>
                    <a:pt x="7127" y="20977"/>
                  </a:lnTo>
                  <a:lnTo>
                    <a:pt x="8007" y="21185"/>
                  </a:lnTo>
                  <a:lnTo>
                    <a:pt x="8930" y="21392"/>
                  </a:lnTo>
                  <a:lnTo>
                    <a:pt x="9854" y="21496"/>
                  </a:lnTo>
                  <a:lnTo>
                    <a:pt x="10822" y="21600"/>
                  </a:lnTo>
                  <a:lnTo>
                    <a:pt x="12670" y="21392"/>
                  </a:lnTo>
                  <a:lnTo>
                    <a:pt x="13593" y="21185"/>
                  </a:lnTo>
                  <a:lnTo>
                    <a:pt x="14517" y="20873"/>
                  </a:lnTo>
                  <a:lnTo>
                    <a:pt x="15397" y="20562"/>
                  </a:lnTo>
                  <a:lnTo>
                    <a:pt x="16233" y="20042"/>
                  </a:lnTo>
                  <a:lnTo>
                    <a:pt x="16981" y="19627"/>
                  </a:lnTo>
                  <a:lnTo>
                    <a:pt x="17729" y="19004"/>
                  </a:lnTo>
                  <a:lnTo>
                    <a:pt x="18433" y="18381"/>
                  </a:lnTo>
                  <a:lnTo>
                    <a:pt x="19092" y="17654"/>
                  </a:lnTo>
                  <a:lnTo>
                    <a:pt x="19664" y="16927"/>
                  </a:lnTo>
                  <a:lnTo>
                    <a:pt x="20192" y="16096"/>
                  </a:lnTo>
                  <a:lnTo>
                    <a:pt x="20588" y="15369"/>
                  </a:lnTo>
                  <a:lnTo>
                    <a:pt x="20940" y="14435"/>
                  </a:lnTo>
                  <a:lnTo>
                    <a:pt x="21248" y="13500"/>
                  </a:lnTo>
                  <a:lnTo>
                    <a:pt x="21468" y="12669"/>
                  </a:lnTo>
                  <a:lnTo>
                    <a:pt x="21556" y="11631"/>
                  </a:lnTo>
                  <a:lnTo>
                    <a:pt x="21600" y="10696"/>
                  </a:lnTo>
                  <a:lnTo>
                    <a:pt x="21556" y="9865"/>
                  </a:lnTo>
                  <a:lnTo>
                    <a:pt x="21468" y="8931"/>
                  </a:lnTo>
                  <a:lnTo>
                    <a:pt x="21248" y="7996"/>
                  </a:lnTo>
                  <a:lnTo>
                    <a:pt x="20940" y="7062"/>
                  </a:lnTo>
                  <a:lnTo>
                    <a:pt x="20192" y="5296"/>
                  </a:lnTo>
                  <a:lnTo>
                    <a:pt x="19664" y="4569"/>
                  </a:lnTo>
                  <a:lnTo>
                    <a:pt x="19092" y="3842"/>
                  </a:lnTo>
                  <a:lnTo>
                    <a:pt x="18433" y="3115"/>
                  </a:lnTo>
                  <a:lnTo>
                    <a:pt x="17729" y="2492"/>
                  </a:lnTo>
                  <a:lnTo>
                    <a:pt x="16981" y="1973"/>
                  </a:lnTo>
                  <a:lnTo>
                    <a:pt x="16233" y="1350"/>
                  </a:lnTo>
                  <a:lnTo>
                    <a:pt x="15353" y="935"/>
                  </a:lnTo>
                  <a:lnTo>
                    <a:pt x="13593" y="312"/>
                  </a:lnTo>
                  <a:lnTo>
                    <a:pt x="12670" y="104"/>
                  </a:lnTo>
                  <a:lnTo>
                    <a:pt x="11746" y="0"/>
                  </a:lnTo>
                  <a:lnTo>
                    <a:pt x="9854" y="0"/>
                  </a:lnTo>
                  <a:lnTo>
                    <a:pt x="8930" y="104"/>
                  </a:lnTo>
                  <a:lnTo>
                    <a:pt x="8007" y="312"/>
                  </a:lnTo>
                  <a:lnTo>
                    <a:pt x="6247" y="935"/>
                  </a:lnTo>
                  <a:lnTo>
                    <a:pt x="4575" y="1973"/>
                  </a:lnTo>
                  <a:lnTo>
                    <a:pt x="3871" y="2492"/>
                  </a:lnTo>
                  <a:lnTo>
                    <a:pt x="3167" y="3115"/>
                  </a:lnTo>
                  <a:lnTo>
                    <a:pt x="1936" y="4569"/>
                  </a:lnTo>
                  <a:lnTo>
                    <a:pt x="1452" y="5400"/>
                  </a:lnTo>
                  <a:lnTo>
                    <a:pt x="1012" y="6231"/>
                  </a:lnTo>
                  <a:lnTo>
                    <a:pt x="616" y="7062"/>
                  </a:lnTo>
                  <a:lnTo>
                    <a:pt x="352" y="7996"/>
                  </a:lnTo>
                  <a:lnTo>
                    <a:pt x="132" y="8931"/>
                  </a:lnTo>
                  <a:lnTo>
                    <a:pt x="44" y="9865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184" name="Freeform 64"/>
            <p:cNvSpPr/>
            <p:nvPr/>
          </p:nvSpPr>
          <p:spPr>
            <a:xfrm>
              <a:off x="2212975" y="52387"/>
              <a:ext cx="779463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4" y="11735"/>
                  </a:lnTo>
                  <a:lnTo>
                    <a:pt x="132" y="12669"/>
                  </a:lnTo>
                  <a:lnTo>
                    <a:pt x="352" y="13604"/>
                  </a:lnTo>
                  <a:lnTo>
                    <a:pt x="660" y="14435"/>
                  </a:lnTo>
                  <a:lnTo>
                    <a:pt x="1012" y="15369"/>
                  </a:lnTo>
                  <a:lnTo>
                    <a:pt x="1452" y="16200"/>
                  </a:lnTo>
                  <a:lnTo>
                    <a:pt x="1980" y="17031"/>
                  </a:lnTo>
                  <a:lnTo>
                    <a:pt x="2552" y="17758"/>
                  </a:lnTo>
                  <a:lnTo>
                    <a:pt x="3167" y="18381"/>
                  </a:lnTo>
                  <a:lnTo>
                    <a:pt x="3871" y="19004"/>
                  </a:lnTo>
                  <a:lnTo>
                    <a:pt x="4619" y="19627"/>
                  </a:lnTo>
                  <a:lnTo>
                    <a:pt x="5411" y="20146"/>
                  </a:lnTo>
                  <a:lnTo>
                    <a:pt x="6247" y="20562"/>
                  </a:lnTo>
                  <a:lnTo>
                    <a:pt x="7127" y="20977"/>
                  </a:lnTo>
                  <a:lnTo>
                    <a:pt x="8007" y="21185"/>
                  </a:lnTo>
                  <a:lnTo>
                    <a:pt x="8930" y="21392"/>
                  </a:lnTo>
                  <a:lnTo>
                    <a:pt x="9854" y="21496"/>
                  </a:lnTo>
                  <a:lnTo>
                    <a:pt x="10822" y="21600"/>
                  </a:lnTo>
                  <a:lnTo>
                    <a:pt x="12670" y="21392"/>
                  </a:lnTo>
                  <a:lnTo>
                    <a:pt x="13593" y="21185"/>
                  </a:lnTo>
                  <a:lnTo>
                    <a:pt x="14517" y="20873"/>
                  </a:lnTo>
                  <a:lnTo>
                    <a:pt x="15397" y="20562"/>
                  </a:lnTo>
                  <a:lnTo>
                    <a:pt x="16233" y="20042"/>
                  </a:lnTo>
                  <a:lnTo>
                    <a:pt x="17025" y="19627"/>
                  </a:lnTo>
                  <a:lnTo>
                    <a:pt x="18433" y="18381"/>
                  </a:lnTo>
                  <a:lnTo>
                    <a:pt x="19092" y="17654"/>
                  </a:lnTo>
                  <a:lnTo>
                    <a:pt x="19664" y="16927"/>
                  </a:lnTo>
                  <a:lnTo>
                    <a:pt x="20192" y="16096"/>
                  </a:lnTo>
                  <a:lnTo>
                    <a:pt x="20588" y="15369"/>
                  </a:lnTo>
                  <a:lnTo>
                    <a:pt x="20940" y="14435"/>
                  </a:lnTo>
                  <a:lnTo>
                    <a:pt x="21248" y="13500"/>
                  </a:lnTo>
                  <a:lnTo>
                    <a:pt x="21468" y="12669"/>
                  </a:lnTo>
                  <a:lnTo>
                    <a:pt x="21600" y="11631"/>
                  </a:lnTo>
                  <a:lnTo>
                    <a:pt x="21600" y="9865"/>
                  </a:lnTo>
                  <a:lnTo>
                    <a:pt x="21468" y="8931"/>
                  </a:lnTo>
                  <a:lnTo>
                    <a:pt x="21248" y="7996"/>
                  </a:lnTo>
                  <a:lnTo>
                    <a:pt x="20940" y="7062"/>
                  </a:lnTo>
                  <a:lnTo>
                    <a:pt x="20192" y="5296"/>
                  </a:lnTo>
                  <a:lnTo>
                    <a:pt x="19664" y="4569"/>
                  </a:lnTo>
                  <a:lnTo>
                    <a:pt x="19092" y="3842"/>
                  </a:lnTo>
                  <a:lnTo>
                    <a:pt x="18433" y="3115"/>
                  </a:lnTo>
                  <a:lnTo>
                    <a:pt x="17729" y="2492"/>
                  </a:lnTo>
                  <a:lnTo>
                    <a:pt x="17025" y="1973"/>
                  </a:lnTo>
                  <a:lnTo>
                    <a:pt x="16233" y="1350"/>
                  </a:lnTo>
                  <a:lnTo>
                    <a:pt x="15353" y="935"/>
                  </a:lnTo>
                  <a:lnTo>
                    <a:pt x="13593" y="312"/>
                  </a:lnTo>
                  <a:lnTo>
                    <a:pt x="12670" y="104"/>
                  </a:lnTo>
                  <a:lnTo>
                    <a:pt x="11746" y="0"/>
                  </a:lnTo>
                  <a:lnTo>
                    <a:pt x="9854" y="0"/>
                  </a:lnTo>
                  <a:lnTo>
                    <a:pt x="8930" y="104"/>
                  </a:lnTo>
                  <a:lnTo>
                    <a:pt x="8007" y="312"/>
                  </a:lnTo>
                  <a:lnTo>
                    <a:pt x="6247" y="935"/>
                  </a:lnTo>
                  <a:lnTo>
                    <a:pt x="5411" y="1454"/>
                  </a:lnTo>
                  <a:lnTo>
                    <a:pt x="4619" y="1973"/>
                  </a:lnTo>
                  <a:lnTo>
                    <a:pt x="3871" y="2492"/>
                  </a:lnTo>
                  <a:lnTo>
                    <a:pt x="3167" y="3115"/>
                  </a:lnTo>
                  <a:lnTo>
                    <a:pt x="1936" y="4569"/>
                  </a:lnTo>
                  <a:lnTo>
                    <a:pt x="1452" y="5400"/>
                  </a:lnTo>
                  <a:lnTo>
                    <a:pt x="1012" y="6231"/>
                  </a:lnTo>
                  <a:lnTo>
                    <a:pt x="660" y="7062"/>
                  </a:lnTo>
                  <a:lnTo>
                    <a:pt x="352" y="7996"/>
                  </a:lnTo>
                  <a:lnTo>
                    <a:pt x="132" y="8931"/>
                  </a:lnTo>
                  <a:lnTo>
                    <a:pt x="44" y="9865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185" name="Rectangle 65"/>
            <p:cNvSpPr txBox="1"/>
            <p:nvPr/>
          </p:nvSpPr>
          <p:spPr>
            <a:xfrm>
              <a:off x="1033462" y="0"/>
              <a:ext cx="9016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Duration</a:t>
              </a:r>
            </a:p>
          </p:txBody>
        </p:sp>
        <p:sp>
          <p:nvSpPr>
            <p:cNvPr id="1049186" name="Freeform 66"/>
            <p:cNvSpPr/>
            <p:nvPr/>
          </p:nvSpPr>
          <p:spPr>
            <a:xfrm>
              <a:off x="1022350" y="41275"/>
              <a:ext cx="938213" cy="3397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187" name="Rectangle 67"/>
            <p:cNvSpPr txBox="1"/>
            <p:nvPr/>
          </p:nvSpPr>
          <p:spPr>
            <a:xfrm>
              <a:off x="119063" y="33337"/>
              <a:ext cx="5460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 u="sng"/>
              </a:lvl1pPr>
            </a:lstStyle>
            <a:p>
              <a:r>
                <a:t>from</a:t>
              </a:r>
            </a:p>
          </p:txBody>
        </p:sp>
        <p:sp>
          <p:nvSpPr>
            <p:cNvPr id="1049188" name="Rectangle 68"/>
            <p:cNvSpPr txBox="1"/>
            <p:nvPr/>
          </p:nvSpPr>
          <p:spPr>
            <a:xfrm>
              <a:off x="2487613" y="14287"/>
              <a:ext cx="2920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 u="sng"/>
              </a:lvl1pPr>
            </a:lstStyle>
            <a:p>
              <a:r>
                <a:t>to</a:t>
              </a:r>
            </a:p>
          </p:txBody>
        </p:sp>
        <p:sp>
          <p:nvSpPr>
            <p:cNvPr id="1049189" name="Line 69"/>
            <p:cNvSpPr/>
            <p:nvPr/>
          </p:nvSpPr>
          <p:spPr>
            <a:xfrm>
              <a:off x="771525" y="215900"/>
              <a:ext cx="231775" cy="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190" name="Line 70"/>
            <p:cNvSpPr/>
            <p:nvPr/>
          </p:nvSpPr>
          <p:spPr>
            <a:xfrm>
              <a:off x="1973262" y="215900"/>
              <a:ext cx="171451" cy="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sp>
        <p:nvSpPr>
          <p:cNvPr id="1049191" name="Line 71"/>
          <p:cNvSpPr/>
          <p:nvPr/>
        </p:nvSpPr>
        <p:spPr>
          <a:xfrm>
            <a:off x="5797550" y="1682749"/>
            <a:ext cx="63501" cy="596902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192" name="Line 72"/>
          <p:cNvSpPr/>
          <p:nvPr/>
        </p:nvSpPr>
        <p:spPr>
          <a:xfrm>
            <a:off x="7848600" y="1911350"/>
            <a:ext cx="0" cy="368300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193" name="Line 73"/>
          <p:cNvSpPr/>
          <p:nvPr/>
        </p:nvSpPr>
        <p:spPr>
          <a:xfrm>
            <a:off x="7321549" y="2139949"/>
            <a:ext cx="139701" cy="139702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194" name="Line 74"/>
          <p:cNvSpPr/>
          <p:nvPr/>
        </p:nvSpPr>
        <p:spPr>
          <a:xfrm>
            <a:off x="7550150" y="4654549"/>
            <a:ext cx="215901" cy="215902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195" name="Line 75"/>
          <p:cNvSpPr/>
          <p:nvPr/>
        </p:nvSpPr>
        <p:spPr>
          <a:xfrm flipH="1">
            <a:off x="8299450" y="4654549"/>
            <a:ext cx="165101" cy="215902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196" name="Line 76"/>
          <p:cNvSpPr/>
          <p:nvPr/>
        </p:nvSpPr>
        <p:spPr>
          <a:xfrm>
            <a:off x="8001000" y="4502150"/>
            <a:ext cx="0" cy="368300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197" name="Line 77"/>
          <p:cNvSpPr/>
          <p:nvPr/>
        </p:nvSpPr>
        <p:spPr>
          <a:xfrm>
            <a:off x="6477000" y="5340350"/>
            <a:ext cx="0" cy="368300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8" name="Freeform 80"/>
          <p:cNvSpPr/>
          <p:nvPr/>
        </p:nvSpPr>
        <p:spPr>
          <a:xfrm>
            <a:off x="3272357" y="1424283"/>
            <a:ext cx="5897567" cy="1813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1" h="21438" extrusionOk="0">
                <a:moveTo>
                  <a:pt x="11349" y="567"/>
                </a:moveTo>
                <a:cubicBezTo>
                  <a:pt x="10726" y="551"/>
                  <a:pt x="10103" y="536"/>
                  <a:pt x="9268" y="750"/>
                </a:cubicBezTo>
                <a:cubicBezTo>
                  <a:pt x="8434" y="963"/>
                  <a:pt x="7224" y="1360"/>
                  <a:pt x="6343" y="1848"/>
                </a:cubicBezTo>
                <a:cubicBezTo>
                  <a:pt x="5462" y="2336"/>
                  <a:pt x="4703" y="3099"/>
                  <a:pt x="3981" y="3679"/>
                </a:cubicBezTo>
                <a:cubicBezTo>
                  <a:pt x="3259" y="4258"/>
                  <a:pt x="2649" y="4716"/>
                  <a:pt x="2012" y="5326"/>
                </a:cubicBezTo>
                <a:cubicBezTo>
                  <a:pt x="1374" y="5936"/>
                  <a:pt x="475" y="6607"/>
                  <a:pt x="156" y="7340"/>
                </a:cubicBezTo>
                <a:cubicBezTo>
                  <a:pt x="-163" y="8072"/>
                  <a:pt x="109" y="8896"/>
                  <a:pt x="99" y="9719"/>
                </a:cubicBezTo>
                <a:cubicBezTo>
                  <a:pt x="90" y="10543"/>
                  <a:pt x="53" y="11397"/>
                  <a:pt x="99" y="12282"/>
                </a:cubicBezTo>
                <a:cubicBezTo>
                  <a:pt x="146" y="13167"/>
                  <a:pt x="212" y="14296"/>
                  <a:pt x="381" y="15028"/>
                </a:cubicBezTo>
                <a:cubicBezTo>
                  <a:pt x="549" y="15760"/>
                  <a:pt x="887" y="16004"/>
                  <a:pt x="1112" y="16675"/>
                </a:cubicBezTo>
                <a:cubicBezTo>
                  <a:pt x="1337" y="17346"/>
                  <a:pt x="1524" y="18445"/>
                  <a:pt x="1731" y="19055"/>
                </a:cubicBezTo>
                <a:cubicBezTo>
                  <a:pt x="1937" y="19665"/>
                  <a:pt x="2021" y="20092"/>
                  <a:pt x="2350" y="20336"/>
                </a:cubicBezTo>
                <a:cubicBezTo>
                  <a:pt x="2678" y="20580"/>
                  <a:pt x="3193" y="20428"/>
                  <a:pt x="3699" y="20519"/>
                </a:cubicBezTo>
                <a:cubicBezTo>
                  <a:pt x="4206" y="20611"/>
                  <a:pt x="5387" y="20885"/>
                  <a:pt x="5387" y="20885"/>
                </a:cubicBezTo>
                <a:lnTo>
                  <a:pt x="11349" y="21434"/>
                </a:lnTo>
                <a:lnTo>
                  <a:pt x="14443" y="21251"/>
                </a:lnTo>
                <a:cubicBezTo>
                  <a:pt x="15268" y="21251"/>
                  <a:pt x="15362" y="21465"/>
                  <a:pt x="16299" y="21434"/>
                </a:cubicBezTo>
                <a:cubicBezTo>
                  <a:pt x="17237" y="21404"/>
                  <a:pt x="19346" y="21129"/>
                  <a:pt x="20068" y="21068"/>
                </a:cubicBezTo>
                <a:cubicBezTo>
                  <a:pt x="20790" y="21007"/>
                  <a:pt x="20490" y="21373"/>
                  <a:pt x="20631" y="21068"/>
                </a:cubicBezTo>
                <a:cubicBezTo>
                  <a:pt x="20771" y="20763"/>
                  <a:pt x="20828" y="19909"/>
                  <a:pt x="20912" y="19238"/>
                </a:cubicBezTo>
                <a:cubicBezTo>
                  <a:pt x="20996" y="18567"/>
                  <a:pt x="21062" y="17926"/>
                  <a:pt x="21137" y="17041"/>
                </a:cubicBezTo>
                <a:cubicBezTo>
                  <a:pt x="21212" y="16157"/>
                  <a:pt x="21324" y="14723"/>
                  <a:pt x="21362" y="13929"/>
                </a:cubicBezTo>
                <a:cubicBezTo>
                  <a:pt x="21399" y="13136"/>
                  <a:pt x="21353" y="13106"/>
                  <a:pt x="21362" y="12282"/>
                </a:cubicBezTo>
                <a:cubicBezTo>
                  <a:pt x="21371" y="11458"/>
                  <a:pt x="21437" y="9780"/>
                  <a:pt x="21418" y="8987"/>
                </a:cubicBezTo>
                <a:cubicBezTo>
                  <a:pt x="21399" y="8194"/>
                  <a:pt x="21334" y="8072"/>
                  <a:pt x="21249" y="7523"/>
                </a:cubicBezTo>
                <a:cubicBezTo>
                  <a:pt x="21165" y="6973"/>
                  <a:pt x="21118" y="6333"/>
                  <a:pt x="20912" y="5692"/>
                </a:cubicBezTo>
                <a:cubicBezTo>
                  <a:pt x="20706" y="5051"/>
                  <a:pt x="20649" y="4350"/>
                  <a:pt x="20012" y="3679"/>
                </a:cubicBezTo>
                <a:cubicBezTo>
                  <a:pt x="19374" y="3007"/>
                  <a:pt x="18221" y="2275"/>
                  <a:pt x="17087" y="1665"/>
                </a:cubicBezTo>
                <a:cubicBezTo>
                  <a:pt x="15953" y="1055"/>
                  <a:pt x="14199" y="170"/>
                  <a:pt x="13206" y="18"/>
                </a:cubicBezTo>
                <a:cubicBezTo>
                  <a:pt x="12212" y="-135"/>
                  <a:pt x="11124" y="750"/>
                  <a:pt x="11124" y="750"/>
                </a:cubicBezTo>
              </a:path>
            </a:pathLst>
          </a:custGeom>
          <a:gradFill>
            <a:gsLst>
              <a:gs pos="0">
                <a:schemeClr val="accent1">
                  <a:hueOff val="357503"/>
                  <a:satOff val="54545"/>
                  <a:lumOff val="29273"/>
                  <a:alpha val="22000"/>
                </a:schemeClr>
              </a:gs>
              <a:gs pos="35000">
                <a:srgbClr val="BDD4FF">
                  <a:alpha val="22000"/>
                </a:srgbClr>
              </a:gs>
              <a:gs pos="100000">
                <a:schemeClr val="accent1">
                  <a:hueOff val="418253"/>
                  <a:satOff val="54545"/>
                  <a:lumOff val="42493"/>
                  <a:alpha val="22000"/>
                </a:schemeClr>
              </a:gs>
            </a:gsLst>
            <a:lin ang="16200000"/>
          </a:gradFill>
          <a:ln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 defTabSz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104919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Entity vs. Relationship</a:t>
            </a:r>
          </a:p>
        </p:txBody>
      </p:sp>
      <p:sp>
        <p:nvSpPr>
          <p:cNvPr id="1049200" name="Rectangle 3"/>
          <p:cNvSpPr txBox="1"/>
          <p:nvPr>
            <p:ph type="body" sz="half" idx="1"/>
          </p:nvPr>
        </p:nvSpPr>
        <p:spPr>
          <a:xfrm>
            <a:off x="0" y="1447800"/>
            <a:ext cx="3468688" cy="5105400"/>
          </a:xfrm>
          <a:prstGeom prst="rect">
            <a:avLst/>
          </a:prstGeom>
        </p:spPr>
        <p:txBody>
          <a:bodyPr/>
          <a:p>
            <a:pPr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Separate discretionary budget (dbudget) for each dept.</a:t>
            </a:r>
          </a:p>
          <a:p>
            <a:pPr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What if manager’s dbudget covers all managed depts</a:t>
            </a:r>
          </a:p>
          <a:p>
            <a:pPr marL="742950" lvl="1" indent="-285750"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Could repeat value</a:t>
            </a:r>
            <a:endParaRPr sz="2800"/>
          </a:p>
          <a:p>
            <a:pPr marL="742950" lvl="1" indent="-285750"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But redundancy = problems</a:t>
            </a:r>
            <a:endParaRPr sz="2800"/>
          </a:p>
          <a:p>
            <a:pPr>
              <a:spcBef>
                <a:spcPts val="500"/>
              </a:spcBef>
              <a:buClr>
                <a:srgbClr val="000000"/>
              </a:buClr>
              <a:defRPr sz="2400">
                <a:solidFill>
                  <a:srgbClr val="CE2B4F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Better design:</a:t>
            </a:r>
          </a:p>
        </p:txBody>
      </p:sp>
      <p:sp>
        <p:nvSpPr>
          <p:cNvPr id="1049201" name="Freeform 4"/>
          <p:cNvSpPr/>
          <p:nvPr/>
        </p:nvSpPr>
        <p:spPr>
          <a:xfrm>
            <a:off x="4176712" y="1870075"/>
            <a:ext cx="833439" cy="350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9"/>
                </a:moveTo>
                <a:lnTo>
                  <a:pt x="21559" y="9871"/>
                </a:lnTo>
                <a:lnTo>
                  <a:pt x="21435" y="8992"/>
                </a:lnTo>
                <a:lnTo>
                  <a:pt x="21230" y="8014"/>
                </a:lnTo>
                <a:lnTo>
                  <a:pt x="20942" y="7135"/>
                </a:lnTo>
                <a:lnTo>
                  <a:pt x="20571" y="6255"/>
                </a:lnTo>
                <a:lnTo>
                  <a:pt x="20119" y="5376"/>
                </a:lnTo>
                <a:lnTo>
                  <a:pt x="19666" y="4594"/>
                </a:lnTo>
                <a:lnTo>
                  <a:pt x="19090" y="3812"/>
                </a:lnTo>
                <a:lnTo>
                  <a:pt x="18432" y="3225"/>
                </a:lnTo>
                <a:lnTo>
                  <a:pt x="17733" y="2541"/>
                </a:lnTo>
                <a:lnTo>
                  <a:pt x="16992" y="1955"/>
                </a:lnTo>
                <a:lnTo>
                  <a:pt x="15346" y="977"/>
                </a:lnTo>
                <a:lnTo>
                  <a:pt x="14482" y="586"/>
                </a:lnTo>
                <a:lnTo>
                  <a:pt x="12672" y="195"/>
                </a:lnTo>
                <a:lnTo>
                  <a:pt x="11726" y="0"/>
                </a:lnTo>
                <a:lnTo>
                  <a:pt x="9833" y="0"/>
                </a:lnTo>
                <a:lnTo>
                  <a:pt x="8928" y="195"/>
                </a:lnTo>
                <a:lnTo>
                  <a:pt x="7982" y="391"/>
                </a:lnTo>
                <a:lnTo>
                  <a:pt x="7118" y="586"/>
                </a:lnTo>
                <a:lnTo>
                  <a:pt x="6254" y="977"/>
                </a:lnTo>
                <a:lnTo>
                  <a:pt x="5390" y="1466"/>
                </a:lnTo>
                <a:lnTo>
                  <a:pt x="4608" y="1955"/>
                </a:lnTo>
                <a:lnTo>
                  <a:pt x="3867" y="2541"/>
                </a:lnTo>
                <a:lnTo>
                  <a:pt x="3168" y="3225"/>
                </a:lnTo>
                <a:lnTo>
                  <a:pt x="2510" y="3812"/>
                </a:lnTo>
                <a:lnTo>
                  <a:pt x="1934" y="4594"/>
                </a:lnTo>
                <a:lnTo>
                  <a:pt x="1440" y="5376"/>
                </a:lnTo>
                <a:lnTo>
                  <a:pt x="1029" y="6255"/>
                </a:lnTo>
                <a:lnTo>
                  <a:pt x="658" y="7135"/>
                </a:lnTo>
                <a:lnTo>
                  <a:pt x="370" y="8014"/>
                </a:lnTo>
                <a:lnTo>
                  <a:pt x="165" y="8992"/>
                </a:lnTo>
                <a:lnTo>
                  <a:pt x="41" y="9871"/>
                </a:lnTo>
                <a:lnTo>
                  <a:pt x="0" y="10849"/>
                </a:lnTo>
                <a:lnTo>
                  <a:pt x="41" y="11729"/>
                </a:lnTo>
                <a:lnTo>
                  <a:pt x="165" y="12706"/>
                </a:lnTo>
                <a:lnTo>
                  <a:pt x="370" y="13586"/>
                </a:lnTo>
                <a:lnTo>
                  <a:pt x="658" y="14465"/>
                </a:lnTo>
                <a:lnTo>
                  <a:pt x="1029" y="15345"/>
                </a:lnTo>
                <a:lnTo>
                  <a:pt x="1440" y="16224"/>
                </a:lnTo>
                <a:lnTo>
                  <a:pt x="1934" y="17006"/>
                </a:lnTo>
                <a:lnTo>
                  <a:pt x="2510" y="17788"/>
                </a:lnTo>
                <a:lnTo>
                  <a:pt x="3168" y="18472"/>
                </a:lnTo>
                <a:lnTo>
                  <a:pt x="3867" y="19157"/>
                </a:lnTo>
                <a:lnTo>
                  <a:pt x="4608" y="19645"/>
                </a:lnTo>
                <a:lnTo>
                  <a:pt x="5390" y="20134"/>
                </a:lnTo>
                <a:lnTo>
                  <a:pt x="6254" y="20623"/>
                </a:lnTo>
                <a:lnTo>
                  <a:pt x="7118" y="21014"/>
                </a:lnTo>
                <a:lnTo>
                  <a:pt x="7982" y="21307"/>
                </a:lnTo>
                <a:lnTo>
                  <a:pt x="8928" y="21502"/>
                </a:lnTo>
                <a:lnTo>
                  <a:pt x="9833" y="21600"/>
                </a:lnTo>
                <a:lnTo>
                  <a:pt x="11726" y="21600"/>
                </a:lnTo>
                <a:lnTo>
                  <a:pt x="12672" y="21502"/>
                </a:lnTo>
                <a:lnTo>
                  <a:pt x="13577" y="21307"/>
                </a:lnTo>
                <a:lnTo>
                  <a:pt x="14482" y="21014"/>
                </a:lnTo>
                <a:lnTo>
                  <a:pt x="15346" y="20623"/>
                </a:lnTo>
                <a:lnTo>
                  <a:pt x="16992" y="19645"/>
                </a:lnTo>
                <a:lnTo>
                  <a:pt x="17733" y="19157"/>
                </a:lnTo>
                <a:lnTo>
                  <a:pt x="18432" y="18472"/>
                </a:lnTo>
                <a:lnTo>
                  <a:pt x="19090" y="17788"/>
                </a:lnTo>
                <a:lnTo>
                  <a:pt x="19666" y="17006"/>
                </a:lnTo>
                <a:lnTo>
                  <a:pt x="20119" y="16224"/>
                </a:lnTo>
                <a:lnTo>
                  <a:pt x="20571" y="15345"/>
                </a:lnTo>
                <a:lnTo>
                  <a:pt x="20942" y="14465"/>
                </a:lnTo>
                <a:lnTo>
                  <a:pt x="21230" y="13586"/>
                </a:lnTo>
                <a:lnTo>
                  <a:pt x="21435" y="12706"/>
                </a:lnTo>
                <a:lnTo>
                  <a:pt x="21559" y="11729"/>
                </a:lnTo>
                <a:lnTo>
                  <a:pt x="21600" y="1084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202" name="Freeform 5"/>
          <p:cNvSpPr/>
          <p:nvPr/>
        </p:nvSpPr>
        <p:spPr>
          <a:xfrm>
            <a:off x="6759575" y="2138363"/>
            <a:ext cx="833438" cy="352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559" y="9924"/>
                </a:lnTo>
                <a:lnTo>
                  <a:pt x="21435" y="8951"/>
                </a:lnTo>
                <a:lnTo>
                  <a:pt x="21230" y="8076"/>
                </a:lnTo>
                <a:lnTo>
                  <a:pt x="20942" y="7103"/>
                </a:lnTo>
                <a:lnTo>
                  <a:pt x="20613" y="6227"/>
                </a:lnTo>
                <a:lnTo>
                  <a:pt x="20160" y="5351"/>
                </a:lnTo>
                <a:lnTo>
                  <a:pt x="19625" y="4670"/>
                </a:lnTo>
                <a:lnTo>
                  <a:pt x="19090" y="3892"/>
                </a:lnTo>
                <a:lnTo>
                  <a:pt x="17774" y="2530"/>
                </a:lnTo>
                <a:lnTo>
                  <a:pt x="16992" y="1946"/>
                </a:lnTo>
                <a:lnTo>
                  <a:pt x="16210" y="1459"/>
                </a:lnTo>
                <a:lnTo>
                  <a:pt x="15387" y="1070"/>
                </a:lnTo>
                <a:lnTo>
                  <a:pt x="14482" y="681"/>
                </a:lnTo>
                <a:lnTo>
                  <a:pt x="13618" y="389"/>
                </a:lnTo>
                <a:lnTo>
                  <a:pt x="11726" y="0"/>
                </a:lnTo>
                <a:lnTo>
                  <a:pt x="9874" y="0"/>
                </a:lnTo>
                <a:lnTo>
                  <a:pt x="8928" y="195"/>
                </a:lnTo>
                <a:lnTo>
                  <a:pt x="8023" y="389"/>
                </a:lnTo>
                <a:lnTo>
                  <a:pt x="7118" y="681"/>
                </a:lnTo>
                <a:lnTo>
                  <a:pt x="6213" y="1070"/>
                </a:lnTo>
                <a:lnTo>
                  <a:pt x="5390" y="1459"/>
                </a:lnTo>
                <a:lnTo>
                  <a:pt x="4608" y="1946"/>
                </a:lnTo>
                <a:lnTo>
                  <a:pt x="3867" y="2530"/>
                </a:lnTo>
                <a:lnTo>
                  <a:pt x="3168" y="3211"/>
                </a:lnTo>
                <a:lnTo>
                  <a:pt x="2551" y="3892"/>
                </a:lnTo>
                <a:lnTo>
                  <a:pt x="1975" y="4670"/>
                </a:lnTo>
                <a:lnTo>
                  <a:pt x="1440" y="5351"/>
                </a:lnTo>
                <a:lnTo>
                  <a:pt x="1029" y="6227"/>
                </a:lnTo>
                <a:lnTo>
                  <a:pt x="658" y="7103"/>
                </a:lnTo>
                <a:lnTo>
                  <a:pt x="370" y="8076"/>
                </a:lnTo>
                <a:lnTo>
                  <a:pt x="165" y="8951"/>
                </a:lnTo>
                <a:lnTo>
                  <a:pt x="41" y="9924"/>
                </a:lnTo>
                <a:lnTo>
                  <a:pt x="0" y="10800"/>
                </a:lnTo>
                <a:lnTo>
                  <a:pt x="41" y="11773"/>
                </a:lnTo>
                <a:lnTo>
                  <a:pt x="165" y="12649"/>
                </a:lnTo>
                <a:lnTo>
                  <a:pt x="370" y="13524"/>
                </a:lnTo>
                <a:lnTo>
                  <a:pt x="658" y="14497"/>
                </a:lnTo>
                <a:lnTo>
                  <a:pt x="1029" y="15373"/>
                </a:lnTo>
                <a:lnTo>
                  <a:pt x="1440" y="16151"/>
                </a:lnTo>
                <a:lnTo>
                  <a:pt x="1975" y="16930"/>
                </a:lnTo>
                <a:lnTo>
                  <a:pt x="2551" y="17708"/>
                </a:lnTo>
                <a:lnTo>
                  <a:pt x="3168" y="18389"/>
                </a:lnTo>
                <a:lnTo>
                  <a:pt x="3867" y="19070"/>
                </a:lnTo>
                <a:lnTo>
                  <a:pt x="4608" y="19654"/>
                </a:lnTo>
                <a:lnTo>
                  <a:pt x="5390" y="20141"/>
                </a:lnTo>
                <a:lnTo>
                  <a:pt x="6213" y="20530"/>
                </a:lnTo>
                <a:lnTo>
                  <a:pt x="7118" y="20919"/>
                </a:lnTo>
                <a:lnTo>
                  <a:pt x="8023" y="21211"/>
                </a:lnTo>
                <a:lnTo>
                  <a:pt x="8928" y="21405"/>
                </a:lnTo>
                <a:lnTo>
                  <a:pt x="9874" y="21600"/>
                </a:lnTo>
                <a:lnTo>
                  <a:pt x="11726" y="21600"/>
                </a:lnTo>
                <a:lnTo>
                  <a:pt x="13618" y="21211"/>
                </a:lnTo>
                <a:lnTo>
                  <a:pt x="14482" y="20919"/>
                </a:lnTo>
                <a:lnTo>
                  <a:pt x="15387" y="20530"/>
                </a:lnTo>
                <a:lnTo>
                  <a:pt x="16210" y="20141"/>
                </a:lnTo>
                <a:lnTo>
                  <a:pt x="16992" y="19654"/>
                </a:lnTo>
                <a:lnTo>
                  <a:pt x="17774" y="19070"/>
                </a:lnTo>
                <a:lnTo>
                  <a:pt x="19090" y="17708"/>
                </a:lnTo>
                <a:lnTo>
                  <a:pt x="20160" y="16151"/>
                </a:lnTo>
                <a:lnTo>
                  <a:pt x="20613" y="15373"/>
                </a:lnTo>
                <a:lnTo>
                  <a:pt x="20942" y="14497"/>
                </a:lnTo>
                <a:lnTo>
                  <a:pt x="21230" y="13524"/>
                </a:lnTo>
                <a:lnTo>
                  <a:pt x="21435" y="12649"/>
                </a:lnTo>
                <a:lnTo>
                  <a:pt x="21559" y="11773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203" name="Freeform 6"/>
          <p:cNvSpPr/>
          <p:nvPr/>
        </p:nvSpPr>
        <p:spPr>
          <a:xfrm>
            <a:off x="8291513" y="2138363"/>
            <a:ext cx="833438" cy="352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41" y="11773"/>
                </a:lnTo>
                <a:lnTo>
                  <a:pt x="165" y="12649"/>
                </a:lnTo>
                <a:lnTo>
                  <a:pt x="329" y="13524"/>
                </a:lnTo>
                <a:lnTo>
                  <a:pt x="658" y="14497"/>
                </a:lnTo>
                <a:lnTo>
                  <a:pt x="987" y="15373"/>
                </a:lnTo>
                <a:lnTo>
                  <a:pt x="1440" y="16249"/>
                </a:lnTo>
                <a:lnTo>
                  <a:pt x="1934" y="16930"/>
                </a:lnTo>
                <a:lnTo>
                  <a:pt x="2510" y="17708"/>
                </a:lnTo>
                <a:lnTo>
                  <a:pt x="3168" y="18389"/>
                </a:lnTo>
                <a:lnTo>
                  <a:pt x="3867" y="19070"/>
                </a:lnTo>
                <a:lnTo>
                  <a:pt x="4608" y="19654"/>
                </a:lnTo>
                <a:lnTo>
                  <a:pt x="5390" y="20141"/>
                </a:lnTo>
                <a:lnTo>
                  <a:pt x="6213" y="20530"/>
                </a:lnTo>
                <a:lnTo>
                  <a:pt x="7077" y="20919"/>
                </a:lnTo>
                <a:lnTo>
                  <a:pt x="7982" y="21211"/>
                </a:lnTo>
                <a:lnTo>
                  <a:pt x="8928" y="21405"/>
                </a:lnTo>
                <a:lnTo>
                  <a:pt x="9833" y="21600"/>
                </a:lnTo>
                <a:lnTo>
                  <a:pt x="11726" y="21600"/>
                </a:lnTo>
                <a:lnTo>
                  <a:pt x="12672" y="21405"/>
                </a:lnTo>
                <a:lnTo>
                  <a:pt x="13577" y="21211"/>
                </a:lnTo>
                <a:lnTo>
                  <a:pt x="14482" y="20919"/>
                </a:lnTo>
                <a:lnTo>
                  <a:pt x="15346" y="20530"/>
                </a:lnTo>
                <a:lnTo>
                  <a:pt x="16169" y="20141"/>
                </a:lnTo>
                <a:lnTo>
                  <a:pt x="16951" y="19654"/>
                </a:lnTo>
                <a:lnTo>
                  <a:pt x="17733" y="19070"/>
                </a:lnTo>
                <a:lnTo>
                  <a:pt x="18432" y="18389"/>
                </a:lnTo>
                <a:lnTo>
                  <a:pt x="19049" y="17708"/>
                </a:lnTo>
                <a:lnTo>
                  <a:pt x="19625" y="16930"/>
                </a:lnTo>
                <a:lnTo>
                  <a:pt x="20119" y="16151"/>
                </a:lnTo>
                <a:lnTo>
                  <a:pt x="20571" y="15276"/>
                </a:lnTo>
                <a:lnTo>
                  <a:pt x="20942" y="14497"/>
                </a:lnTo>
                <a:lnTo>
                  <a:pt x="21230" y="13524"/>
                </a:lnTo>
                <a:lnTo>
                  <a:pt x="21559" y="11773"/>
                </a:lnTo>
                <a:lnTo>
                  <a:pt x="21600" y="10800"/>
                </a:lnTo>
                <a:lnTo>
                  <a:pt x="21559" y="9827"/>
                </a:lnTo>
                <a:lnTo>
                  <a:pt x="21394" y="8951"/>
                </a:lnTo>
                <a:lnTo>
                  <a:pt x="21230" y="7978"/>
                </a:lnTo>
                <a:lnTo>
                  <a:pt x="20942" y="7103"/>
                </a:lnTo>
                <a:lnTo>
                  <a:pt x="20571" y="6227"/>
                </a:lnTo>
                <a:lnTo>
                  <a:pt x="20119" y="5351"/>
                </a:lnTo>
                <a:lnTo>
                  <a:pt x="19625" y="4573"/>
                </a:lnTo>
                <a:lnTo>
                  <a:pt x="19049" y="3892"/>
                </a:lnTo>
                <a:lnTo>
                  <a:pt x="18432" y="3211"/>
                </a:lnTo>
                <a:lnTo>
                  <a:pt x="17733" y="2530"/>
                </a:lnTo>
                <a:lnTo>
                  <a:pt x="16951" y="1946"/>
                </a:lnTo>
                <a:lnTo>
                  <a:pt x="16169" y="1459"/>
                </a:lnTo>
                <a:lnTo>
                  <a:pt x="15346" y="1070"/>
                </a:lnTo>
                <a:lnTo>
                  <a:pt x="14482" y="681"/>
                </a:lnTo>
                <a:lnTo>
                  <a:pt x="13577" y="389"/>
                </a:lnTo>
                <a:lnTo>
                  <a:pt x="12672" y="195"/>
                </a:lnTo>
                <a:lnTo>
                  <a:pt x="11726" y="0"/>
                </a:lnTo>
                <a:lnTo>
                  <a:pt x="9833" y="0"/>
                </a:lnTo>
                <a:lnTo>
                  <a:pt x="8928" y="195"/>
                </a:lnTo>
                <a:lnTo>
                  <a:pt x="7982" y="389"/>
                </a:lnTo>
                <a:lnTo>
                  <a:pt x="7077" y="681"/>
                </a:lnTo>
                <a:lnTo>
                  <a:pt x="6213" y="1070"/>
                </a:lnTo>
                <a:lnTo>
                  <a:pt x="5390" y="1459"/>
                </a:lnTo>
                <a:lnTo>
                  <a:pt x="4608" y="1946"/>
                </a:lnTo>
                <a:lnTo>
                  <a:pt x="3826" y="2530"/>
                </a:lnTo>
                <a:lnTo>
                  <a:pt x="2510" y="3892"/>
                </a:lnTo>
                <a:lnTo>
                  <a:pt x="1934" y="4670"/>
                </a:lnTo>
                <a:lnTo>
                  <a:pt x="1440" y="5449"/>
                </a:lnTo>
                <a:lnTo>
                  <a:pt x="987" y="6227"/>
                </a:lnTo>
                <a:lnTo>
                  <a:pt x="658" y="7103"/>
                </a:lnTo>
                <a:lnTo>
                  <a:pt x="329" y="8076"/>
                </a:lnTo>
                <a:lnTo>
                  <a:pt x="165" y="8951"/>
                </a:lnTo>
                <a:lnTo>
                  <a:pt x="41" y="9924"/>
                </a:lnTo>
                <a:lnTo>
                  <a:pt x="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204" name="Freeform 7"/>
          <p:cNvSpPr/>
          <p:nvPr/>
        </p:nvSpPr>
        <p:spPr>
          <a:xfrm>
            <a:off x="3425825" y="2128838"/>
            <a:ext cx="833438" cy="350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9"/>
                </a:moveTo>
                <a:lnTo>
                  <a:pt x="21559" y="9871"/>
                </a:lnTo>
                <a:lnTo>
                  <a:pt x="21435" y="8894"/>
                </a:lnTo>
                <a:lnTo>
                  <a:pt x="21271" y="8014"/>
                </a:lnTo>
                <a:lnTo>
                  <a:pt x="20942" y="7135"/>
                </a:lnTo>
                <a:lnTo>
                  <a:pt x="20613" y="6157"/>
                </a:lnTo>
                <a:lnTo>
                  <a:pt x="20160" y="5376"/>
                </a:lnTo>
                <a:lnTo>
                  <a:pt x="19666" y="4594"/>
                </a:lnTo>
                <a:lnTo>
                  <a:pt x="19090" y="3812"/>
                </a:lnTo>
                <a:lnTo>
                  <a:pt x="17774" y="2443"/>
                </a:lnTo>
                <a:lnTo>
                  <a:pt x="16210" y="1466"/>
                </a:lnTo>
                <a:lnTo>
                  <a:pt x="15387" y="977"/>
                </a:lnTo>
                <a:lnTo>
                  <a:pt x="14523" y="586"/>
                </a:lnTo>
                <a:lnTo>
                  <a:pt x="13618" y="293"/>
                </a:lnTo>
                <a:lnTo>
                  <a:pt x="12672" y="98"/>
                </a:lnTo>
                <a:lnTo>
                  <a:pt x="11767" y="0"/>
                </a:lnTo>
                <a:lnTo>
                  <a:pt x="9874" y="0"/>
                </a:lnTo>
                <a:lnTo>
                  <a:pt x="8928" y="98"/>
                </a:lnTo>
                <a:lnTo>
                  <a:pt x="8023" y="293"/>
                </a:lnTo>
                <a:lnTo>
                  <a:pt x="7118" y="586"/>
                </a:lnTo>
                <a:lnTo>
                  <a:pt x="6254" y="977"/>
                </a:lnTo>
                <a:lnTo>
                  <a:pt x="5431" y="1466"/>
                </a:lnTo>
                <a:lnTo>
                  <a:pt x="4649" y="1955"/>
                </a:lnTo>
                <a:lnTo>
                  <a:pt x="3909" y="2443"/>
                </a:lnTo>
                <a:lnTo>
                  <a:pt x="3168" y="3128"/>
                </a:lnTo>
                <a:lnTo>
                  <a:pt x="2551" y="3812"/>
                </a:lnTo>
                <a:lnTo>
                  <a:pt x="1975" y="4594"/>
                </a:lnTo>
                <a:lnTo>
                  <a:pt x="1481" y="5376"/>
                </a:lnTo>
                <a:lnTo>
                  <a:pt x="1029" y="6157"/>
                </a:lnTo>
                <a:lnTo>
                  <a:pt x="699" y="7135"/>
                </a:lnTo>
                <a:lnTo>
                  <a:pt x="370" y="8014"/>
                </a:lnTo>
                <a:lnTo>
                  <a:pt x="206" y="8894"/>
                </a:lnTo>
                <a:lnTo>
                  <a:pt x="82" y="9871"/>
                </a:lnTo>
                <a:lnTo>
                  <a:pt x="0" y="10849"/>
                </a:lnTo>
                <a:lnTo>
                  <a:pt x="82" y="11729"/>
                </a:lnTo>
                <a:lnTo>
                  <a:pt x="206" y="12706"/>
                </a:lnTo>
                <a:lnTo>
                  <a:pt x="370" y="13586"/>
                </a:lnTo>
                <a:lnTo>
                  <a:pt x="699" y="14563"/>
                </a:lnTo>
                <a:lnTo>
                  <a:pt x="1029" y="15345"/>
                </a:lnTo>
                <a:lnTo>
                  <a:pt x="1481" y="16224"/>
                </a:lnTo>
                <a:lnTo>
                  <a:pt x="1975" y="17006"/>
                </a:lnTo>
                <a:lnTo>
                  <a:pt x="2551" y="17690"/>
                </a:lnTo>
                <a:lnTo>
                  <a:pt x="3168" y="18472"/>
                </a:lnTo>
                <a:lnTo>
                  <a:pt x="4649" y="19645"/>
                </a:lnTo>
                <a:lnTo>
                  <a:pt x="5431" y="20232"/>
                </a:lnTo>
                <a:lnTo>
                  <a:pt x="6254" y="20623"/>
                </a:lnTo>
                <a:lnTo>
                  <a:pt x="7118" y="21014"/>
                </a:lnTo>
                <a:lnTo>
                  <a:pt x="8928" y="21405"/>
                </a:lnTo>
                <a:lnTo>
                  <a:pt x="9874" y="21600"/>
                </a:lnTo>
                <a:lnTo>
                  <a:pt x="11767" y="21600"/>
                </a:lnTo>
                <a:lnTo>
                  <a:pt x="12672" y="21405"/>
                </a:lnTo>
                <a:lnTo>
                  <a:pt x="13618" y="21209"/>
                </a:lnTo>
                <a:lnTo>
                  <a:pt x="14523" y="21014"/>
                </a:lnTo>
                <a:lnTo>
                  <a:pt x="15387" y="20623"/>
                </a:lnTo>
                <a:lnTo>
                  <a:pt x="16210" y="20232"/>
                </a:lnTo>
                <a:lnTo>
                  <a:pt x="17774" y="19059"/>
                </a:lnTo>
                <a:lnTo>
                  <a:pt x="18432" y="18472"/>
                </a:lnTo>
                <a:lnTo>
                  <a:pt x="19666" y="17006"/>
                </a:lnTo>
                <a:lnTo>
                  <a:pt x="20160" y="16224"/>
                </a:lnTo>
                <a:lnTo>
                  <a:pt x="20613" y="15345"/>
                </a:lnTo>
                <a:lnTo>
                  <a:pt x="20942" y="14563"/>
                </a:lnTo>
                <a:lnTo>
                  <a:pt x="21271" y="13586"/>
                </a:lnTo>
                <a:lnTo>
                  <a:pt x="21435" y="12706"/>
                </a:lnTo>
                <a:lnTo>
                  <a:pt x="21559" y="11729"/>
                </a:lnTo>
                <a:lnTo>
                  <a:pt x="21600" y="1084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205" name="Freeform 8"/>
          <p:cNvSpPr/>
          <p:nvPr/>
        </p:nvSpPr>
        <p:spPr>
          <a:xfrm>
            <a:off x="4957762" y="2128838"/>
            <a:ext cx="833439" cy="350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49"/>
                </a:moveTo>
                <a:lnTo>
                  <a:pt x="41" y="11729"/>
                </a:lnTo>
                <a:lnTo>
                  <a:pt x="165" y="12706"/>
                </a:lnTo>
                <a:lnTo>
                  <a:pt x="370" y="13586"/>
                </a:lnTo>
                <a:lnTo>
                  <a:pt x="658" y="14563"/>
                </a:lnTo>
                <a:lnTo>
                  <a:pt x="1029" y="15345"/>
                </a:lnTo>
                <a:lnTo>
                  <a:pt x="1440" y="16224"/>
                </a:lnTo>
                <a:lnTo>
                  <a:pt x="1975" y="17006"/>
                </a:lnTo>
                <a:lnTo>
                  <a:pt x="2551" y="17788"/>
                </a:lnTo>
                <a:lnTo>
                  <a:pt x="3168" y="18472"/>
                </a:lnTo>
                <a:lnTo>
                  <a:pt x="3867" y="19059"/>
                </a:lnTo>
                <a:lnTo>
                  <a:pt x="4608" y="19645"/>
                </a:lnTo>
                <a:lnTo>
                  <a:pt x="5390" y="20232"/>
                </a:lnTo>
                <a:lnTo>
                  <a:pt x="6213" y="20623"/>
                </a:lnTo>
                <a:lnTo>
                  <a:pt x="7118" y="21014"/>
                </a:lnTo>
                <a:lnTo>
                  <a:pt x="8928" y="21405"/>
                </a:lnTo>
                <a:lnTo>
                  <a:pt x="9874" y="21600"/>
                </a:lnTo>
                <a:lnTo>
                  <a:pt x="11726" y="21600"/>
                </a:lnTo>
                <a:lnTo>
                  <a:pt x="13618" y="21209"/>
                </a:lnTo>
                <a:lnTo>
                  <a:pt x="14482" y="21014"/>
                </a:lnTo>
                <a:lnTo>
                  <a:pt x="15387" y="20623"/>
                </a:lnTo>
                <a:lnTo>
                  <a:pt x="16210" y="20232"/>
                </a:lnTo>
                <a:lnTo>
                  <a:pt x="16992" y="19645"/>
                </a:lnTo>
                <a:lnTo>
                  <a:pt x="17733" y="19059"/>
                </a:lnTo>
                <a:lnTo>
                  <a:pt x="18432" y="18472"/>
                </a:lnTo>
                <a:lnTo>
                  <a:pt x="19049" y="17690"/>
                </a:lnTo>
                <a:lnTo>
                  <a:pt x="19625" y="17006"/>
                </a:lnTo>
                <a:lnTo>
                  <a:pt x="20160" y="16224"/>
                </a:lnTo>
                <a:lnTo>
                  <a:pt x="20571" y="15345"/>
                </a:lnTo>
                <a:lnTo>
                  <a:pt x="20942" y="14465"/>
                </a:lnTo>
                <a:lnTo>
                  <a:pt x="21230" y="13586"/>
                </a:lnTo>
                <a:lnTo>
                  <a:pt x="21435" y="12706"/>
                </a:lnTo>
                <a:lnTo>
                  <a:pt x="21559" y="11729"/>
                </a:lnTo>
                <a:lnTo>
                  <a:pt x="21600" y="10849"/>
                </a:lnTo>
                <a:lnTo>
                  <a:pt x="21559" y="9871"/>
                </a:lnTo>
                <a:lnTo>
                  <a:pt x="21435" y="8894"/>
                </a:lnTo>
                <a:lnTo>
                  <a:pt x="21230" y="8014"/>
                </a:lnTo>
                <a:lnTo>
                  <a:pt x="20942" y="7135"/>
                </a:lnTo>
                <a:lnTo>
                  <a:pt x="20571" y="6157"/>
                </a:lnTo>
                <a:lnTo>
                  <a:pt x="20160" y="5376"/>
                </a:lnTo>
                <a:lnTo>
                  <a:pt x="19625" y="4594"/>
                </a:lnTo>
                <a:lnTo>
                  <a:pt x="19049" y="3812"/>
                </a:lnTo>
                <a:lnTo>
                  <a:pt x="18432" y="3128"/>
                </a:lnTo>
                <a:lnTo>
                  <a:pt x="17733" y="2443"/>
                </a:lnTo>
                <a:lnTo>
                  <a:pt x="16992" y="1955"/>
                </a:lnTo>
                <a:lnTo>
                  <a:pt x="16210" y="1466"/>
                </a:lnTo>
                <a:lnTo>
                  <a:pt x="15387" y="977"/>
                </a:lnTo>
                <a:lnTo>
                  <a:pt x="14482" y="586"/>
                </a:lnTo>
                <a:lnTo>
                  <a:pt x="13577" y="293"/>
                </a:lnTo>
                <a:lnTo>
                  <a:pt x="12672" y="98"/>
                </a:lnTo>
                <a:lnTo>
                  <a:pt x="11726" y="0"/>
                </a:lnTo>
                <a:lnTo>
                  <a:pt x="9874" y="0"/>
                </a:lnTo>
                <a:lnTo>
                  <a:pt x="8928" y="98"/>
                </a:lnTo>
                <a:lnTo>
                  <a:pt x="7982" y="293"/>
                </a:lnTo>
                <a:lnTo>
                  <a:pt x="7118" y="586"/>
                </a:lnTo>
                <a:lnTo>
                  <a:pt x="6213" y="977"/>
                </a:lnTo>
                <a:lnTo>
                  <a:pt x="5390" y="1466"/>
                </a:lnTo>
                <a:lnTo>
                  <a:pt x="4608" y="1955"/>
                </a:lnTo>
                <a:lnTo>
                  <a:pt x="3867" y="2443"/>
                </a:lnTo>
                <a:lnTo>
                  <a:pt x="3168" y="3128"/>
                </a:lnTo>
                <a:lnTo>
                  <a:pt x="2551" y="3812"/>
                </a:lnTo>
                <a:lnTo>
                  <a:pt x="1975" y="4594"/>
                </a:lnTo>
                <a:lnTo>
                  <a:pt x="1440" y="5376"/>
                </a:lnTo>
                <a:lnTo>
                  <a:pt x="1029" y="6255"/>
                </a:lnTo>
                <a:lnTo>
                  <a:pt x="658" y="7135"/>
                </a:lnTo>
                <a:lnTo>
                  <a:pt x="370" y="8014"/>
                </a:lnTo>
                <a:lnTo>
                  <a:pt x="165" y="8894"/>
                </a:lnTo>
                <a:lnTo>
                  <a:pt x="41" y="9871"/>
                </a:lnTo>
                <a:lnTo>
                  <a:pt x="0" y="1084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206" name="Freeform 9"/>
          <p:cNvSpPr/>
          <p:nvPr/>
        </p:nvSpPr>
        <p:spPr>
          <a:xfrm>
            <a:off x="5375275" y="1674813"/>
            <a:ext cx="833438" cy="350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51"/>
                </a:moveTo>
                <a:lnTo>
                  <a:pt x="41" y="11729"/>
                </a:lnTo>
                <a:lnTo>
                  <a:pt x="165" y="12608"/>
                </a:lnTo>
                <a:lnTo>
                  <a:pt x="370" y="13586"/>
                </a:lnTo>
                <a:lnTo>
                  <a:pt x="658" y="14465"/>
                </a:lnTo>
                <a:lnTo>
                  <a:pt x="987" y="15345"/>
                </a:lnTo>
                <a:lnTo>
                  <a:pt x="1440" y="16224"/>
                </a:lnTo>
                <a:lnTo>
                  <a:pt x="1975" y="17006"/>
                </a:lnTo>
                <a:lnTo>
                  <a:pt x="2551" y="17788"/>
                </a:lnTo>
                <a:lnTo>
                  <a:pt x="3168" y="18472"/>
                </a:lnTo>
                <a:lnTo>
                  <a:pt x="3867" y="19059"/>
                </a:lnTo>
                <a:lnTo>
                  <a:pt x="4608" y="19645"/>
                </a:lnTo>
                <a:lnTo>
                  <a:pt x="5390" y="20134"/>
                </a:lnTo>
                <a:lnTo>
                  <a:pt x="6213" y="20623"/>
                </a:lnTo>
                <a:lnTo>
                  <a:pt x="7118" y="21014"/>
                </a:lnTo>
                <a:lnTo>
                  <a:pt x="7982" y="21209"/>
                </a:lnTo>
                <a:lnTo>
                  <a:pt x="9874" y="21600"/>
                </a:lnTo>
                <a:lnTo>
                  <a:pt x="11726" y="21600"/>
                </a:lnTo>
                <a:lnTo>
                  <a:pt x="12672" y="21405"/>
                </a:lnTo>
                <a:lnTo>
                  <a:pt x="14482" y="21014"/>
                </a:lnTo>
                <a:lnTo>
                  <a:pt x="15387" y="20525"/>
                </a:lnTo>
                <a:lnTo>
                  <a:pt x="16210" y="20134"/>
                </a:lnTo>
                <a:lnTo>
                  <a:pt x="16992" y="19645"/>
                </a:lnTo>
                <a:lnTo>
                  <a:pt x="17733" y="19059"/>
                </a:lnTo>
                <a:lnTo>
                  <a:pt x="18432" y="18375"/>
                </a:lnTo>
                <a:lnTo>
                  <a:pt x="19049" y="17690"/>
                </a:lnTo>
                <a:lnTo>
                  <a:pt x="19625" y="16909"/>
                </a:lnTo>
                <a:lnTo>
                  <a:pt x="20160" y="16224"/>
                </a:lnTo>
                <a:lnTo>
                  <a:pt x="20571" y="15345"/>
                </a:lnTo>
                <a:lnTo>
                  <a:pt x="20942" y="14465"/>
                </a:lnTo>
                <a:lnTo>
                  <a:pt x="21230" y="13586"/>
                </a:lnTo>
                <a:lnTo>
                  <a:pt x="21435" y="12608"/>
                </a:lnTo>
                <a:lnTo>
                  <a:pt x="21559" y="11729"/>
                </a:lnTo>
                <a:lnTo>
                  <a:pt x="21600" y="10751"/>
                </a:lnTo>
                <a:lnTo>
                  <a:pt x="21559" y="9871"/>
                </a:lnTo>
                <a:lnTo>
                  <a:pt x="21435" y="8894"/>
                </a:lnTo>
                <a:lnTo>
                  <a:pt x="21230" y="8014"/>
                </a:lnTo>
                <a:lnTo>
                  <a:pt x="20942" y="7037"/>
                </a:lnTo>
                <a:lnTo>
                  <a:pt x="20571" y="6157"/>
                </a:lnTo>
                <a:lnTo>
                  <a:pt x="20160" y="5376"/>
                </a:lnTo>
                <a:lnTo>
                  <a:pt x="19625" y="4594"/>
                </a:lnTo>
                <a:lnTo>
                  <a:pt x="19049" y="3812"/>
                </a:lnTo>
                <a:lnTo>
                  <a:pt x="18432" y="3128"/>
                </a:lnTo>
                <a:lnTo>
                  <a:pt x="17733" y="2443"/>
                </a:lnTo>
                <a:lnTo>
                  <a:pt x="16992" y="1955"/>
                </a:lnTo>
                <a:lnTo>
                  <a:pt x="16210" y="1368"/>
                </a:lnTo>
                <a:lnTo>
                  <a:pt x="14482" y="586"/>
                </a:lnTo>
                <a:lnTo>
                  <a:pt x="13577" y="293"/>
                </a:lnTo>
                <a:lnTo>
                  <a:pt x="12672" y="98"/>
                </a:lnTo>
                <a:lnTo>
                  <a:pt x="11726" y="0"/>
                </a:lnTo>
                <a:lnTo>
                  <a:pt x="9874" y="0"/>
                </a:lnTo>
                <a:lnTo>
                  <a:pt x="8928" y="98"/>
                </a:lnTo>
                <a:lnTo>
                  <a:pt x="7982" y="293"/>
                </a:lnTo>
                <a:lnTo>
                  <a:pt x="7118" y="586"/>
                </a:lnTo>
                <a:lnTo>
                  <a:pt x="6213" y="977"/>
                </a:lnTo>
                <a:lnTo>
                  <a:pt x="5390" y="1368"/>
                </a:lnTo>
                <a:lnTo>
                  <a:pt x="4608" y="1955"/>
                </a:lnTo>
                <a:lnTo>
                  <a:pt x="3867" y="2541"/>
                </a:lnTo>
                <a:lnTo>
                  <a:pt x="3168" y="3128"/>
                </a:lnTo>
                <a:lnTo>
                  <a:pt x="2551" y="3812"/>
                </a:lnTo>
                <a:lnTo>
                  <a:pt x="1975" y="4594"/>
                </a:lnTo>
                <a:lnTo>
                  <a:pt x="1440" y="5376"/>
                </a:lnTo>
                <a:lnTo>
                  <a:pt x="987" y="6255"/>
                </a:lnTo>
                <a:lnTo>
                  <a:pt x="658" y="7037"/>
                </a:lnTo>
                <a:lnTo>
                  <a:pt x="370" y="8014"/>
                </a:lnTo>
                <a:lnTo>
                  <a:pt x="165" y="8894"/>
                </a:lnTo>
                <a:lnTo>
                  <a:pt x="41" y="9871"/>
                </a:lnTo>
                <a:lnTo>
                  <a:pt x="0" y="10751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207" name="Freeform 10"/>
          <p:cNvSpPr/>
          <p:nvPr/>
        </p:nvSpPr>
        <p:spPr>
          <a:xfrm>
            <a:off x="6311900" y="1684338"/>
            <a:ext cx="909638" cy="350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49"/>
                </a:moveTo>
                <a:lnTo>
                  <a:pt x="38" y="11729"/>
                </a:lnTo>
                <a:lnTo>
                  <a:pt x="151" y="12706"/>
                </a:lnTo>
                <a:lnTo>
                  <a:pt x="339" y="13586"/>
                </a:lnTo>
                <a:lnTo>
                  <a:pt x="641" y="14563"/>
                </a:lnTo>
                <a:lnTo>
                  <a:pt x="1018" y="15345"/>
                </a:lnTo>
                <a:lnTo>
                  <a:pt x="1432" y="16224"/>
                </a:lnTo>
                <a:lnTo>
                  <a:pt x="1960" y="17006"/>
                </a:lnTo>
                <a:lnTo>
                  <a:pt x="2526" y="17690"/>
                </a:lnTo>
                <a:lnTo>
                  <a:pt x="3166" y="18472"/>
                </a:lnTo>
                <a:lnTo>
                  <a:pt x="3845" y="19059"/>
                </a:lnTo>
                <a:lnTo>
                  <a:pt x="4599" y="19645"/>
                </a:lnTo>
                <a:lnTo>
                  <a:pt x="5353" y="20134"/>
                </a:lnTo>
                <a:lnTo>
                  <a:pt x="6182" y="20623"/>
                </a:lnTo>
                <a:lnTo>
                  <a:pt x="7087" y="21014"/>
                </a:lnTo>
                <a:lnTo>
                  <a:pt x="8896" y="21405"/>
                </a:lnTo>
                <a:lnTo>
                  <a:pt x="9839" y="21600"/>
                </a:lnTo>
                <a:lnTo>
                  <a:pt x="11724" y="21600"/>
                </a:lnTo>
                <a:lnTo>
                  <a:pt x="13608" y="21209"/>
                </a:lnTo>
                <a:lnTo>
                  <a:pt x="14475" y="20916"/>
                </a:lnTo>
                <a:lnTo>
                  <a:pt x="15380" y="20623"/>
                </a:lnTo>
                <a:lnTo>
                  <a:pt x="16209" y="20134"/>
                </a:lnTo>
                <a:lnTo>
                  <a:pt x="16963" y="19645"/>
                </a:lnTo>
                <a:lnTo>
                  <a:pt x="17717" y="19059"/>
                </a:lnTo>
                <a:lnTo>
                  <a:pt x="18396" y="18472"/>
                </a:lnTo>
                <a:lnTo>
                  <a:pt x="19037" y="17690"/>
                </a:lnTo>
                <a:lnTo>
                  <a:pt x="19602" y="17006"/>
                </a:lnTo>
                <a:lnTo>
                  <a:pt x="20130" y="16127"/>
                </a:lnTo>
                <a:lnTo>
                  <a:pt x="20545" y="15345"/>
                </a:lnTo>
                <a:lnTo>
                  <a:pt x="20921" y="14465"/>
                </a:lnTo>
                <a:lnTo>
                  <a:pt x="21223" y="13586"/>
                </a:lnTo>
                <a:lnTo>
                  <a:pt x="21412" y="12706"/>
                </a:lnTo>
                <a:lnTo>
                  <a:pt x="21525" y="11729"/>
                </a:lnTo>
                <a:lnTo>
                  <a:pt x="21600" y="10751"/>
                </a:lnTo>
                <a:lnTo>
                  <a:pt x="21525" y="9871"/>
                </a:lnTo>
                <a:lnTo>
                  <a:pt x="21412" y="8894"/>
                </a:lnTo>
                <a:lnTo>
                  <a:pt x="21223" y="8014"/>
                </a:lnTo>
                <a:lnTo>
                  <a:pt x="20921" y="7135"/>
                </a:lnTo>
                <a:lnTo>
                  <a:pt x="20545" y="6157"/>
                </a:lnTo>
                <a:lnTo>
                  <a:pt x="20130" y="5376"/>
                </a:lnTo>
                <a:lnTo>
                  <a:pt x="19602" y="4594"/>
                </a:lnTo>
                <a:lnTo>
                  <a:pt x="19037" y="3812"/>
                </a:lnTo>
                <a:lnTo>
                  <a:pt x="18396" y="3128"/>
                </a:lnTo>
                <a:lnTo>
                  <a:pt x="17717" y="2443"/>
                </a:lnTo>
                <a:lnTo>
                  <a:pt x="16209" y="1466"/>
                </a:lnTo>
                <a:lnTo>
                  <a:pt x="15380" y="977"/>
                </a:lnTo>
                <a:lnTo>
                  <a:pt x="14475" y="586"/>
                </a:lnTo>
                <a:lnTo>
                  <a:pt x="13571" y="293"/>
                </a:lnTo>
                <a:lnTo>
                  <a:pt x="12666" y="98"/>
                </a:lnTo>
                <a:lnTo>
                  <a:pt x="11724" y="0"/>
                </a:lnTo>
                <a:lnTo>
                  <a:pt x="9839" y="0"/>
                </a:lnTo>
                <a:lnTo>
                  <a:pt x="8896" y="98"/>
                </a:lnTo>
                <a:lnTo>
                  <a:pt x="7954" y="293"/>
                </a:lnTo>
                <a:lnTo>
                  <a:pt x="7087" y="586"/>
                </a:lnTo>
                <a:lnTo>
                  <a:pt x="6182" y="977"/>
                </a:lnTo>
                <a:lnTo>
                  <a:pt x="5353" y="1466"/>
                </a:lnTo>
                <a:lnTo>
                  <a:pt x="3845" y="2443"/>
                </a:lnTo>
                <a:lnTo>
                  <a:pt x="3166" y="3128"/>
                </a:lnTo>
                <a:lnTo>
                  <a:pt x="2526" y="3812"/>
                </a:lnTo>
                <a:lnTo>
                  <a:pt x="1960" y="4594"/>
                </a:lnTo>
                <a:lnTo>
                  <a:pt x="1432" y="5376"/>
                </a:lnTo>
                <a:lnTo>
                  <a:pt x="1018" y="6255"/>
                </a:lnTo>
                <a:lnTo>
                  <a:pt x="641" y="7135"/>
                </a:lnTo>
                <a:lnTo>
                  <a:pt x="339" y="8014"/>
                </a:lnTo>
                <a:lnTo>
                  <a:pt x="151" y="8894"/>
                </a:lnTo>
                <a:lnTo>
                  <a:pt x="38" y="9871"/>
                </a:lnTo>
                <a:lnTo>
                  <a:pt x="0" y="10849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208" name="Freeform 11"/>
          <p:cNvSpPr/>
          <p:nvPr/>
        </p:nvSpPr>
        <p:spPr>
          <a:xfrm>
            <a:off x="5656262" y="2562225"/>
            <a:ext cx="1408114" cy="579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30"/>
                </a:moveTo>
                <a:lnTo>
                  <a:pt x="10666" y="0"/>
                </a:lnTo>
                <a:lnTo>
                  <a:pt x="21600" y="11185"/>
                </a:lnTo>
                <a:lnTo>
                  <a:pt x="10666" y="21600"/>
                </a:lnTo>
                <a:lnTo>
                  <a:pt x="0" y="1083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209" name="Freeform 12"/>
          <p:cNvSpPr/>
          <p:nvPr/>
        </p:nvSpPr>
        <p:spPr>
          <a:xfrm>
            <a:off x="7508875" y="2708275"/>
            <a:ext cx="1385888" cy="4079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210" name="Freeform 13"/>
          <p:cNvSpPr/>
          <p:nvPr/>
        </p:nvSpPr>
        <p:spPr>
          <a:xfrm>
            <a:off x="4033837" y="2697163"/>
            <a:ext cx="1141414" cy="35718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211" name="Freeform 14"/>
          <p:cNvSpPr/>
          <p:nvPr/>
        </p:nvSpPr>
        <p:spPr>
          <a:xfrm>
            <a:off x="7508875" y="1879600"/>
            <a:ext cx="833438" cy="352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9827"/>
                </a:lnTo>
                <a:lnTo>
                  <a:pt x="21477" y="8951"/>
                </a:lnTo>
                <a:lnTo>
                  <a:pt x="21230" y="7978"/>
                </a:lnTo>
                <a:lnTo>
                  <a:pt x="20983" y="7103"/>
                </a:lnTo>
                <a:lnTo>
                  <a:pt x="20613" y="6227"/>
                </a:lnTo>
                <a:lnTo>
                  <a:pt x="20160" y="5449"/>
                </a:lnTo>
                <a:lnTo>
                  <a:pt x="19666" y="4670"/>
                </a:lnTo>
                <a:lnTo>
                  <a:pt x="19090" y="3892"/>
                </a:lnTo>
                <a:lnTo>
                  <a:pt x="18473" y="3211"/>
                </a:lnTo>
                <a:lnTo>
                  <a:pt x="17774" y="2627"/>
                </a:lnTo>
                <a:lnTo>
                  <a:pt x="17033" y="1946"/>
                </a:lnTo>
                <a:lnTo>
                  <a:pt x="16210" y="1459"/>
                </a:lnTo>
                <a:lnTo>
                  <a:pt x="15387" y="1070"/>
                </a:lnTo>
                <a:lnTo>
                  <a:pt x="14523" y="681"/>
                </a:lnTo>
                <a:lnTo>
                  <a:pt x="13618" y="389"/>
                </a:lnTo>
                <a:lnTo>
                  <a:pt x="12713" y="195"/>
                </a:lnTo>
                <a:lnTo>
                  <a:pt x="10821" y="0"/>
                </a:lnTo>
                <a:lnTo>
                  <a:pt x="8928" y="195"/>
                </a:lnTo>
                <a:lnTo>
                  <a:pt x="8023" y="389"/>
                </a:lnTo>
                <a:lnTo>
                  <a:pt x="7118" y="681"/>
                </a:lnTo>
                <a:lnTo>
                  <a:pt x="6254" y="1070"/>
                </a:lnTo>
                <a:lnTo>
                  <a:pt x="5431" y="1459"/>
                </a:lnTo>
                <a:lnTo>
                  <a:pt x="4608" y="1946"/>
                </a:lnTo>
                <a:lnTo>
                  <a:pt x="3867" y="2627"/>
                </a:lnTo>
                <a:lnTo>
                  <a:pt x="3168" y="3211"/>
                </a:lnTo>
                <a:lnTo>
                  <a:pt x="2551" y="3892"/>
                </a:lnTo>
                <a:lnTo>
                  <a:pt x="1975" y="4670"/>
                </a:lnTo>
                <a:lnTo>
                  <a:pt x="1481" y="5449"/>
                </a:lnTo>
                <a:lnTo>
                  <a:pt x="1029" y="6227"/>
                </a:lnTo>
                <a:lnTo>
                  <a:pt x="658" y="7103"/>
                </a:lnTo>
                <a:lnTo>
                  <a:pt x="411" y="7978"/>
                </a:lnTo>
                <a:lnTo>
                  <a:pt x="165" y="8951"/>
                </a:lnTo>
                <a:lnTo>
                  <a:pt x="41" y="9827"/>
                </a:lnTo>
                <a:lnTo>
                  <a:pt x="0" y="10800"/>
                </a:lnTo>
                <a:lnTo>
                  <a:pt x="41" y="11773"/>
                </a:lnTo>
                <a:lnTo>
                  <a:pt x="165" y="12649"/>
                </a:lnTo>
                <a:lnTo>
                  <a:pt x="411" y="13622"/>
                </a:lnTo>
                <a:lnTo>
                  <a:pt x="658" y="14497"/>
                </a:lnTo>
                <a:lnTo>
                  <a:pt x="1029" y="15373"/>
                </a:lnTo>
                <a:lnTo>
                  <a:pt x="1481" y="16249"/>
                </a:lnTo>
                <a:lnTo>
                  <a:pt x="1975" y="17027"/>
                </a:lnTo>
                <a:lnTo>
                  <a:pt x="2551" y="17708"/>
                </a:lnTo>
                <a:lnTo>
                  <a:pt x="3168" y="18486"/>
                </a:lnTo>
                <a:lnTo>
                  <a:pt x="3867" y="19070"/>
                </a:lnTo>
                <a:lnTo>
                  <a:pt x="4608" y="19654"/>
                </a:lnTo>
                <a:lnTo>
                  <a:pt x="6254" y="20627"/>
                </a:lnTo>
                <a:lnTo>
                  <a:pt x="7118" y="20919"/>
                </a:lnTo>
                <a:lnTo>
                  <a:pt x="8023" y="21211"/>
                </a:lnTo>
                <a:lnTo>
                  <a:pt x="8928" y="21405"/>
                </a:lnTo>
                <a:lnTo>
                  <a:pt x="10821" y="21600"/>
                </a:lnTo>
                <a:lnTo>
                  <a:pt x="12713" y="21405"/>
                </a:lnTo>
                <a:lnTo>
                  <a:pt x="13618" y="21211"/>
                </a:lnTo>
                <a:lnTo>
                  <a:pt x="14523" y="20919"/>
                </a:lnTo>
                <a:lnTo>
                  <a:pt x="15387" y="20627"/>
                </a:lnTo>
                <a:lnTo>
                  <a:pt x="17033" y="19654"/>
                </a:lnTo>
                <a:lnTo>
                  <a:pt x="17774" y="19070"/>
                </a:lnTo>
                <a:lnTo>
                  <a:pt x="18473" y="18486"/>
                </a:lnTo>
                <a:lnTo>
                  <a:pt x="19090" y="17708"/>
                </a:lnTo>
                <a:lnTo>
                  <a:pt x="19666" y="17027"/>
                </a:lnTo>
                <a:lnTo>
                  <a:pt x="20160" y="16249"/>
                </a:lnTo>
                <a:lnTo>
                  <a:pt x="20613" y="15373"/>
                </a:lnTo>
                <a:lnTo>
                  <a:pt x="20983" y="14497"/>
                </a:lnTo>
                <a:lnTo>
                  <a:pt x="21230" y="13622"/>
                </a:lnTo>
                <a:lnTo>
                  <a:pt x="21477" y="12649"/>
                </a:lnTo>
                <a:lnTo>
                  <a:pt x="21600" y="11773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212" name="Rectangle 15"/>
          <p:cNvSpPr txBox="1"/>
          <p:nvPr/>
        </p:nvSpPr>
        <p:spPr>
          <a:xfrm>
            <a:off x="5827712" y="2700338"/>
            <a:ext cx="1054099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Manages2</a:t>
            </a:r>
          </a:p>
        </p:txBody>
      </p:sp>
      <p:sp>
        <p:nvSpPr>
          <p:cNvPr id="1049213" name="Rectangle 16"/>
          <p:cNvSpPr txBox="1"/>
          <p:nvPr/>
        </p:nvSpPr>
        <p:spPr>
          <a:xfrm>
            <a:off x="4237037" y="1863725"/>
            <a:ext cx="5969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name</a:t>
            </a:r>
          </a:p>
        </p:txBody>
      </p:sp>
      <p:sp>
        <p:nvSpPr>
          <p:cNvPr id="1049214" name="Rectangle 17"/>
          <p:cNvSpPr txBox="1"/>
          <p:nvPr/>
        </p:nvSpPr>
        <p:spPr>
          <a:xfrm>
            <a:off x="7539038" y="1889125"/>
            <a:ext cx="7112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dname</a:t>
            </a:r>
          </a:p>
        </p:txBody>
      </p:sp>
      <p:sp>
        <p:nvSpPr>
          <p:cNvPr id="1049215" name="Rectangle 18"/>
          <p:cNvSpPr txBox="1"/>
          <p:nvPr/>
        </p:nvSpPr>
        <p:spPr>
          <a:xfrm>
            <a:off x="8323263" y="2141538"/>
            <a:ext cx="7366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budget</a:t>
            </a:r>
          </a:p>
        </p:txBody>
      </p:sp>
      <p:sp>
        <p:nvSpPr>
          <p:cNvPr id="1049216" name="Rectangle 19"/>
          <p:cNvSpPr txBox="1"/>
          <p:nvPr/>
        </p:nvSpPr>
        <p:spPr>
          <a:xfrm>
            <a:off x="7027863" y="2109788"/>
            <a:ext cx="368301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 u="sng"/>
            </a:lvl1pPr>
          </a:lstStyle>
          <a:p>
            <a:r>
              <a:t>did</a:t>
            </a:r>
          </a:p>
        </p:txBody>
      </p:sp>
      <p:sp>
        <p:nvSpPr>
          <p:cNvPr id="1049217" name="Rectangle 20"/>
          <p:cNvSpPr txBox="1"/>
          <p:nvPr/>
        </p:nvSpPr>
        <p:spPr>
          <a:xfrm>
            <a:off x="4037012" y="2674938"/>
            <a:ext cx="10922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Employees</a:t>
            </a:r>
          </a:p>
        </p:txBody>
      </p:sp>
      <p:sp>
        <p:nvSpPr>
          <p:cNvPr id="1049218" name="Rectangle 21"/>
          <p:cNvSpPr txBox="1"/>
          <p:nvPr/>
        </p:nvSpPr>
        <p:spPr>
          <a:xfrm>
            <a:off x="7559676" y="2668588"/>
            <a:ext cx="1295399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Departments</a:t>
            </a:r>
          </a:p>
        </p:txBody>
      </p:sp>
      <p:sp>
        <p:nvSpPr>
          <p:cNvPr id="1049219" name="Rectangle 22"/>
          <p:cNvSpPr txBox="1"/>
          <p:nvPr/>
        </p:nvSpPr>
        <p:spPr>
          <a:xfrm>
            <a:off x="3673475" y="2101850"/>
            <a:ext cx="4064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 u="sng"/>
            </a:lvl1pPr>
          </a:lstStyle>
          <a:p>
            <a:r>
              <a:t>ssn</a:t>
            </a:r>
          </a:p>
        </p:txBody>
      </p:sp>
      <p:sp>
        <p:nvSpPr>
          <p:cNvPr id="1049220" name="Rectangle 23"/>
          <p:cNvSpPr txBox="1"/>
          <p:nvPr/>
        </p:nvSpPr>
        <p:spPr>
          <a:xfrm>
            <a:off x="5246687" y="2109788"/>
            <a:ext cx="3429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lot</a:t>
            </a:r>
          </a:p>
        </p:txBody>
      </p:sp>
      <p:sp>
        <p:nvSpPr>
          <p:cNvPr id="1049221" name="Rectangle 24"/>
          <p:cNvSpPr txBox="1"/>
          <p:nvPr/>
        </p:nvSpPr>
        <p:spPr>
          <a:xfrm>
            <a:off x="6294437" y="1706563"/>
            <a:ext cx="850899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dbudget</a:t>
            </a:r>
          </a:p>
        </p:txBody>
      </p:sp>
      <p:sp>
        <p:nvSpPr>
          <p:cNvPr id="1049222" name="Rectangle 25"/>
          <p:cNvSpPr txBox="1"/>
          <p:nvPr/>
        </p:nvSpPr>
        <p:spPr>
          <a:xfrm>
            <a:off x="5500687" y="1673225"/>
            <a:ext cx="5842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since</a:t>
            </a:r>
          </a:p>
        </p:txBody>
      </p:sp>
      <p:sp>
        <p:nvSpPr>
          <p:cNvPr id="1049223" name="Line 26"/>
          <p:cNvSpPr/>
          <p:nvPr/>
        </p:nvSpPr>
        <p:spPr>
          <a:xfrm>
            <a:off x="3832225" y="2505074"/>
            <a:ext cx="520701" cy="201614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224" name="Line 27"/>
          <p:cNvSpPr/>
          <p:nvPr/>
        </p:nvSpPr>
        <p:spPr>
          <a:xfrm>
            <a:off x="4562475" y="2246313"/>
            <a:ext cx="19051" cy="44450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225" name="Line 28"/>
          <p:cNvSpPr/>
          <p:nvPr/>
        </p:nvSpPr>
        <p:spPr>
          <a:xfrm flipH="1">
            <a:off x="4946650" y="2520949"/>
            <a:ext cx="423864" cy="169864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226" name="Line 29"/>
          <p:cNvSpPr/>
          <p:nvPr/>
        </p:nvSpPr>
        <p:spPr>
          <a:xfrm>
            <a:off x="5797550" y="2063750"/>
            <a:ext cx="292101" cy="612775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227" name="Line 30"/>
          <p:cNvSpPr/>
          <p:nvPr/>
        </p:nvSpPr>
        <p:spPr>
          <a:xfrm flipH="1">
            <a:off x="6562724" y="2063749"/>
            <a:ext cx="119064" cy="612777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228" name="Line 31"/>
          <p:cNvSpPr/>
          <p:nvPr/>
        </p:nvSpPr>
        <p:spPr>
          <a:xfrm>
            <a:off x="7169149" y="2505074"/>
            <a:ext cx="581026" cy="201614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229" name="Line 32"/>
          <p:cNvSpPr/>
          <p:nvPr/>
        </p:nvSpPr>
        <p:spPr>
          <a:xfrm flipH="1">
            <a:off x="7902574" y="2246313"/>
            <a:ext cx="28576" cy="44450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230" name="Line 33"/>
          <p:cNvSpPr/>
          <p:nvPr/>
        </p:nvSpPr>
        <p:spPr>
          <a:xfrm flipH="1">
            <a:off x="8329612" y="2505074"/>
            <a:ext cx="409576" cy="201614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231" name="Line 34"/>
          <p:cNvSpPr/>
          <p:nvPr/>
        </p:nvSpPr>
        <p:spPr>
          <a:xfrm flipH="1">
            <a:off x="5191125" y="2849563"/>
            <a:ext cx="488950" cy="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232" name="Line 35"/>
          <p:cNvSpPr/>
          <p:nvPr/>
        </p:nvSpPr>
        <p:spPr>
          <a:xfrm>
            <a:off x="7096125" y="2849563"/>
            <a:ext cx="395289" cy="1"/>
          </a:xfrm>
          <a:prstGeom prst="line">
            <a:avLst/>
          </a:prstGeom>
          <a:ln w="12700">
            <a:solidFill>
              <a:srgbClr val="1F497D"/>
            </a:solidFill>
            <a:headEnd type="stealth"/>
          </a:ln>
        </p:spPr>
        <p:txBody>
          <a:bodyPr lIns="45719" rIns="45719"/>
          <a:p/>
        </p:txBody>
      </p:sp>
      <p:grpSp>
        <p:nvGrpSpPr>
          <p:cNvPr id="146" name="Group 82"/>
          <p:cNvGrpSpPr/>
          <p:nvPr/>
        </p:nvGrpSpPr>
        <p:grpSpPr>
          <a:xfrm>
            <a:off x="3434202" y="3496314"/>
            <a:ext cx="5735198" cy="3219397"/>
            <a:chOff x="-1" y="-1"/>
            <a:chExt cx="5735198" cy="3219395"/>
          </a:xfrm>
        </p:grpSpPr>
        <p:sp>
          <p:nvSpPr>
            <p:cNvPr id="1049233" name="Freeform 81"/>
            <p:cNvSpPr/>
            <p:nvPr/>
          </p:nvSpPr>
          <p:spPr>
            <a:xfrm>
              <a:off x="-1" y="-1"/>
              <a:ext cx="5735198" cy="3219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243" extrusionOk="0">
                  <a:moveTo>
                    <a:pt x="9630" y="6208"/>
                  </a:moveTo>
                  <a:cubicBezTo>
                    <a:pt x="9557" y="4885"/>
                    <a:pt x="9768" y="3057"/>
                    <a:pt x="9630" y="2191"/>
                  </a:cubicBezTo>
                  <a:cubicBezTo>
                    <a:pt x="9493" y="1326"/>
                    <a:pt x="9172" y="1244"/>
                    <a:pt x="8806" y="1016"/>
                  </a:cubicBezTo>
                  <a:cubicBezTo>
                    <a:pt x="8439" y="787"/>
                    <a:pt x="7917" y="951"/>
                    <a:pt x="7432" y="820"/>
                  </a:cubicBezTo>
                  <a:cubicBezTo>
                    <a:pt x="6946" y="689"/>
                    <a:pt x="6369" y="363"/>
                    <a:pt x="5893" y="232"/>
                  </a:cubicBezTo>
                  <a:cubicBezTo>
                    <a:pt x="5417" y="102"/>
                    <a:pt x="5068" y="53"/>
                    <a:pt x="4574" y="36"/>
                  </a:cubicBezTo>
                  <a:cubicBezTo>
                    <a:pt x="4079" y="20"/>
                    <a:pt x="3447" y="-78"/>
                    <a:pt x="2925" y="134"/>
                  </a:cubicBezTo>
                  <a:cubicBezTo>
                    <a:pt x="2403" y="346"/>
                    <a:pt x="1441" y="1310"/>
                    <a:pt x="1441" y="1310"/>
                  </a:cubicBezTo>
                  <a:cubicBezTo>
                    <a:pt x="1010" y="1653"/>
                    <a:pt x="580" y="1734"/>
                    <a:pt x="342" y="2191"/>
                  </a:cubicBezTo>
                  <a:cubicBezTo>
                    <a:pt x="104" y="2649"/>
                    <a:pt x="-43" y="3530"/>
                    <a:pt x="12" y="4053"/>
                  </a:cubicBezTo>
                  <a:cubicBezTo>
                    <a:pt x="67" y="4575"/>
                    <a:pt x="442" y="5016"/>
                    <a:pt x="672" y="5326"/>
                  </a:cubicBezTo>
                  <a:cubicBezTo>
                    <a:pt x="901" y="5636"/>
                    <a:pt x="1194" y="5620"/>
                    <a:pt x="1386" y="5914"/>
                  </a:cubicBezTo>
                  <a:cubicBezTo>
                    <a:pt x="1578" y="6208"/>
                    <a:pt x="1734" y="6795"/>
                    <a:pt x="1826" y="7089"/>
                  </a:cubicBezTo>
                  <a:cubicBezTo>
                    <a:pt x="1917" y="7383"/>
                    <a:pt x="1853" y="7057"/>
                    <a:pt x="1936" y="7677"/>
                  </a:cubicBezTo>
                  <a:cubicBezTo>
                    <a:pt x="2018" y="8298"/>
                    <a:pt x="2110" y="9832"/>
                    <a:pt x="2320" y="10812"/>
                  </a:cubicBezTo>
                  <a:cubicBezTo>
                    <a:pt x="2531" y="11791"/>
                    <a:pt x="2907" y="12412"/>
                    <a:pt x="3200" y="13555"/>
                  </a:cubicBezTo>
                  <a:cubicBezTo>
                    <a:pt x="3493" y="14698"/>
                    <a:pt x="3731" y="16657"/>
                    <a:pt x="4079" y="17669"/>
                  </a:cubicBezTo>
                  <a:cubicBezTo>
                    <a:pt x="4427" y="18681"/>
                    <a:pt x="4830" y="19204"/>
                    <a:pt x="5288" y="19628"/>
                  </a:cubicBezTo>
                  <a:cubicBezTo>
                    <a:pt x="5746" y="20053"/>
                    <a:pt x="5829" y="20085"/>
                    <a:pt x="6827" y="20216"/>
                  </a:cubicBezTo>
                  <a:cubicBezTo>
                    <a:pt x="7826" y="20346"/>
                    <a:pt x="10189" y="20330"/>
                    <a:pt x="11279" y="20412"/>
                  </a:cubicBezTo>
                  <a:cubicBezTo>
                    <a:pt x="12369" y="20493"/>
                    <a:pt x="13368" y="20706"/>
                    <a:pt x="13368" y="20706"/>
                  </a:cubicBezTo>
                  <a:cubicBezTo>
                    <a:pt x="14137" y="20804"/>
                    <a:pt x="14925" y="20951"/>
                    <a:pt x="15896" y="21000"/>
                  </a:cubicBezTo>
                  <a:cubicBezTo>
                    <a:pt x="16867" y="21049"/>
                    <a:pt x="18635" y="21522"/>
                    <a:pt x="19194" y="21000"/>
                  </a:cubicBezTo>
                  <a:cubicBezTo>
                    <a:pt x="19752" y="20477"/>
                    <a:pt x="19175" y="18649"/>
                    <a:pt x="19249" y="17865"/>
                  </a:cubicBezTo>
                  <a:cubicBezTo>
                    <a:pt x="19322" y="17081"/>
                    <a:pt x="19432" y="16836"/>
                    <a:pt x="19633" y="16298"/>
                  </a:cubicBezTo>
                  <a:cubicBezTo>
                    <a:pt x="19835" y="15759"/>
                    <a:pt x="20210" y="15514"/>
                    <a:pt x="20458" y="14632"/>
                  </a:cubicBezTo>
                  <a:cubicBezTo>
                    <a:pt x="20705" y="13751"/>
                    <a:pt x="21017" y="12102"/>
                    <a:pt x="21117" y="11008"/>
                  </a:cubicBezTo>
                  <a:cubicBezTo>
                    <a:pt x="21218" y="9914"/>
                    <a:pt x="20989" y="8836"/>
                    <a:pt x="21062" y="8069"/>
                  </a:cubicBezTo>
                  <a:cubicBezTo>
                    <a:pt x="21136" y="7302"/>
                    <a:pt x="21557" y="6877"/>
                    <a:pt x="21557" y="6404"/>
                  </a:cubicBezTo>
                  <a:cubicBezTo>
                    <a:pt x="21557" y="5930"/>
                    <a:pt x="21236" y="5587"/>
                    <a:pt x="21062" y="5228"/>
                  </a:cubicBezTo>
                  <a:cubicBezTo>
                    <a:pt x="20888" y="4869"/>
                    <a:pt x="20824" y="4510"/>
                    <a:pt x="20513" y="4249"/>
                  </a:cubicBezTo>
                  <a:cubicBezTo>
                    <a:pt x="20201" y="3987"/>
                    <a:pt x="19661" y="3824"/>
                    <a:pt x="19194" y="3661"/>
                  </a:cubicBezTo>
                  <a:cubicBezTo>
                    <a:pt x="18726" y="3498"/>
                    <a:pt x="17710" y="3269"/>
                    <a:pt x="17710" y="3269"/>
                  </a:cubicBezTo>
                  <a:cubicBezTo>
                    <a:pt x="17151" y="3122"/>
                    <a:pt x="16510" y="2665"/>
                    <a:pt x="15841" y="2779"/>
                  </a:cubicBezTo>
                  <a:cubicBezTo>
                    <a:pt x="15172" y="2893"/>
                    <a:pt x="14265" y="3481"/>
                    <a:pt x="13697" y="3955"/>
                  </a:cubicBezTo>
                  <a:cubicBezTo>
                    <a:pt x="13130" y="4428"/>
                    <a:pt x="12873" y="4689"/>
                    <a:pt x="12433" y="5620"/>
                  </a:cubicBezTo>
                  <a:cubicBezTo>
                    <a:pt x="11994" y="6551"/>
                    <a:pt x="11453" y="8787"/>
                    <a:pt x="11059" y="9538"/>
                  </a:cubicBezTo>
                  <a:cubicBezTo>
                    <a:pt x="10665" y="10289"/>
                    <a:pt x="10317" y="10698"/>
                    <a:pt x="10070" y="10126"/>
                  </a:cubicBezTo>
                  <a:cubicBezTo>
                    <a:pt x="9823" y="9555"/>
                    <a:pt x="9704" y="7530"/>
                    <a:pt x="9630" y="6208"/>
                  </a:cubicBezTo>
                  <a:close/>
                </a:path>
              </a:pathLst>
            </a:custGeom>
            <a:solidFill>
              <a:srgbClr val="800000">
                <a:alpha val="21960"/>
              </a:srgbClr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grpSp>
          <p:nvGrpSpPr>
            <p:cNvPr id="147" name="Group 38"/>
            <p:cNvGrpSpPr/>
            <p:nvPr/>
          </p:nvGrpSpPr>
          <p:grpSpPr>
            <a:xfrm>
              <a:off x="159219" y="68994"/>
              <a:ext cx="5521473" cy="2992339"/>
              <a:chOff x="0" y="0"/>
              <a:chExt cx="5521471" cy="2992337"/>
            </a:xfrm>
          </p:grpSpPr>
          <p:sp>
            <p:nvSpPr>
              <p:cNvPr id="1049234" name="Rectangle 39"/>
              <p:cNvSpPr txBox="1"/>
              <p:nvPr/>
            </p:nvSpPr>
            <p:spPr>
              <a:xfrm>
                <a:off x="564612" y="815517"/>
                <a:ext cx="10921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Employees</a:t>
                </a:r>
              </a:p>
            </p:txBody>
          </p:sp>
          <p:sp>
            <p:nvSpPr>
              <p:cNvPr id="1049235" name="Freeform 40"/>
              <p:cNvSpPr/>
              <p:nvPr/>
            </p:nvSpPr>
            <p:spPr>
              <a:xfrm>
                <a:off x="3956754" y="479268"/>
                <a:ext cx="807838" cy="346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lnTo>
                      <a:pt x="21560" y="9853"/>
                    </a:lnTo>
                    <a:lnTo>
                      <a:pt x="21440" y="8905"/>
                    </a:lnTo>
                    <a:lnTo>
                      <a:pt x="21199" y="7958"/>
                    </a:lnTo>
                    <a:lnTo>
                      <a:pt x="20919" y="7105"/>
                    </a:lnTo>
                    <a:lnTo>
                      <a:pt x="20558" y="6253"/>
                    </a:lnTo>
                    <a:lnTo>
                      <a:pt x="20117" y="5400"/>
                    </a:lnTo>
                    <a:lnTo>
                      <a:pt x="19636" y="4547"/>
                    </a:lnTo>
                    <a:lnTo>
                      <a:pt x="19075" y="3789"/>
                    </a:lnTo>
                    <a:lnTo>
                      <a:pt x="18434" y="3126"/>
                    </a:lnTo>
                    <a:lnTo>
                      <a:pt x="17713" y="2463"/>
                    </a:lnTo>
                    <a:lnTo>
                      <a:pt x="16991" y="1895"/>
                    </a:lnTo>
                    <a:lnTo>
                      <a:pt x="16190" y="1421"/>
                    </a:lnTo>
                    <a:lnTo>
                      <a:pt x="15348" y="947"/>
                    </a:lnTo>
                    <a:lnTo>
                      <a:pt x="14467" y="663"/>
                    </a:lnTo>
                    <a:lnTo>
                      <a:pt x="13585" y="284"/>
                    </a:lnTo>
                    <a:lnTo>
                      <a:pt x="12663" y="95"/>
                    </a:lnTo>
                    <a:lnTo>
                      <a:pt x="11742" y="0"/>
                    </a:lnTo>
                    <a:lnTo>
                      <a:pt x="9858" y="0"/>
                    </a:lnTo>
                    <a:lnTo>
                      <a:pt x="8896" y="95"/>
                    </a:lnTo>
                    <a:lnTo>
                      <a:pt x="8015" y="284"/>
                    </a:lnTo>
                    <a:lnTo>
                      <a:pt x="7093" y="663"/>
                    </a:lnTo>
                    <a:lnTo>
                      <a:pt x="6252" y="947"/>
                    </a:lnTo>
                    <a:lnTo>
                      <a:pt x="5410" y="1421"/>
                    </a:lnTo>
                    <a:lnTo>
                      <a:pt x="4609" y="1895"/>
                    </a:lnTo>
                    <a:lnTo>
                      <a:pt x="3847" y="2463"/>
                    </a:lnTo>
                    <a:lnTo>
                      <a:pt x="3166" y="3126"/>
                    </a:lnTo>
                    <a:lnTo>
                      <a:pt x="2525" y="3789"/>
                    </a:lnTo>
                    <a:lnTo>
                      <a:pt x="1924" y="4547"/>
                    </a:lnTo>
                    <a:lnTo>
                      <a:pt x="1443" y="5400"/>
                    </a:lnTo>
                    <a:lnTo>
                      <a:pt x="1002" y="6253"/>
                    </a:lnTo>
                    <a:lnTo>
                      <a:pt x="641" y="7105"/>
                    </a:lnTo>
                    <a:lnTo>
                      <a:pt x="361" y="7958"/>
                    </a:lnTo>
                    <a:lnTo>
                      <a:pt x="160" y="8905"/>
                    </a:lnTo>
                    <a:lnTo>
                      <a:pt x="40" y="9853"/>
                    </a:lnTo>
                    <a:lnTo>
                      <a:pt x="0" y="10800"/>
                    </a:lnTo>
                    <a:lnTo>
                      <a:pt x="40" y="11747"/>
                    </a:lnTo>
                    <a:lnTo>
                      <a:pt x="160" y="12600"/>
                    </a:lnTo>
                    <a:lnTo>
                      <a:pt x="361" y="13547"/>
                    </a:lnTo>
                    <a:lnTo>
                      <a:pt x="641" y="14495"/>
                    </a:lnTo>
                    <a:lnTo>
                      <a:pt x="1002" y="15347"/>
                    </a:lnTo>
                    <a:lnTo>
                      <a:pt x="1443" y="16200"/>
                    </a:lnTo>
                    <a:lnTo>
                      <a:pt x="1924" y="16958"/>
                    </a:lnTo>
                    <a:lnTo>
                      <a:pt x="2525" y="17716"/>
                    </a:lnTo>
                    <a:lnTo>
                      <a:pt x="3166" y="18379"/>
                    </a:lnTo>
                    <a:lnTo>
                      <a:pt x="3847" y="19042"/>
                    </a:lnTo>
                    <a:lnTo>
                      <a:pt x="4609" y="19611"/>
                    </a:lnTo>
                    <a:lnTo>
                      <a:pt x="5410" y="20084"/>
                    </a:lnTo>
                    <a:lnTo>
                      <a:pt x="6252" y="20558"/>
                    </a:lnTo>
                    <a:lnTo>
                      <a:pt x="7093" y="20937"/>
                    </a:lnTo>
                    <a:lnTo>
                      <a:pt x="8015" y="21126"/>
                    </a:lnTo>
                    <a:lnTo>
                      <a:pt x="8896" y="21411"/>
                    </a:lnTo>
                    <a:lnTo>
                      <a:pt x="10820" y="21600"/>
                    </a:lnTo>
                    <a:lnTo>
                      <a:pt x="12663" y="21411"/>
                    </a:lnTo>
                    <a:lnTo>
                      <a:pt x="13585" y="21126"/>
                    </a:lnTo>
                    <a:lnTo>
                      <a:pt x="14467" y="20937"/>
                    </a:lnTo>
                    <a:lnTo>
                      <a:pt x="15348" y="20558"/>
                    </a:lnTo>
                    <a:lnTo>
                      <a:pt x="16190" y="20084"/>
                    </a:lnTo>
                    <a:lnTo>
                      <a:pt x="16991" y="19611"/>
                    </a:lnTo>
                    <a:lnTo>
                      <a:pt x="17713" y="19042"/>
                    </a:lnTo>
                    <a:lnTo>
                      <a:pt x="18434" y="18379"/>
                    </a:lnTo>
                    <a:lnTo>
                      <a:pt x="19075" y="17716"/>
                    </a:lnTo>
                    <a:lnTo>
                      <a:pt x="19636" y="16958"/>
                    </a:lnTo>
                    <a:lnTo>
                      <a:pt x="20117" y="16200"/>
                    </a:lnTo>
                    <a:lnTo>
                      <a:pt x="20558" y="15347"/>
                    </a:lnTo>
                    <a:lnTo>
                      <a:pt x="20919" y="14495"/>
                    </a:lnTo>
                    <a:lnTo>
                      <a:pt x="21199" y="13547"/>
                    </a:lnTo>
                    <a:lnTo>
                      <a:pt x="21440" y="12600"/>
                    </a:lnTo>
                    <a:lnTo>
                      <a:pt x="21560" y="11747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36" name="Freeform 41"/>
              <p:cNvSpPr/>
              <p:nvPr/>
            </p:nvSpPr>
            <p:spPr>
              <a:xfrm>
                <a:off x="726903" y="0"/>
                <a:ext cx="807839" cy="346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lnTo>
                      <a:pt x="21560" y="9853"/>
                    </a:lnTo>
                    <a:lnTo>
                      <a:pt x="21440" y="8905"/>
                    </a:lnTo>
                    <a:lnTo>
                      <a:pt x="21239" y="7958"/>
                    </a:lnTo>
                    <a:lnTo>
                      <a:pt x="20959" y="7105"/>
                    </a:lnTo>
                    <a:lnTo>
                      <a:pt x="20598" y="6253"/>
                    </a:lnTo>
                    <a:lnTo>
                      <a:pt x="20157" y="5400"/>
                    </a:lnTo>
                    <a:lnTo>
                      <a:pt x="19636" y="4547"/>
                    </a:lnTo>
                    <a:lnTo>
                      <a:pt x="18434" y="3126"/>
                    </a:lnTo>
                    <a:lnTo>
                      <a:pt x="17753" y="2558"/>
                    </a:lnTo>
                    <a:lnTo>
                      <a:pt x="16991" y="1895"/>
                    </a:lnTo>
                    <a:lnTo>
                      <a:pt x="16190" y="1421"/>
                    </a:lnTo>
                    <a:lnTo>
                      <a:pt x="15348" y="1042"/>
                    </a:lnTo>
                    <a:lnTo>
                      <a:pt x="14467" y="663"/>
                    </a:lnTo>
                    <a:lnTo>
                      <a:pt x="13585" y="379"/>
                    </a:lnTo>
                    <a:lnTo>
                      <a:pt x="11742" y="0"/>
                    </a:lnTo>
                    <a:lnTo>
                      <a:pt x="9858" y="0"/>
                    </a:lnTo>
                    <a:lnTo>
                      <a:pt x="8015" y="379"/>
                    </a:lnTo>
                    <a:lnTo>
                      <a:pt x="7133" y="663"/>
                    </a:lnTo>
                    <a:lnTo>
                      <a:pt x="6252" y="1042"/>
                    </a:lnTo>
                    <a:lnTo>
                      <a:pt x="5410" y="1421"/>
                    </a:lnTo>
                    <a:lnTo>
                      <a:pt x="4609" y="1895"/>
                    </a:lnTo>
                    <a:lnTo>
                      <a:pt x="3847" y="2558"/>
                    </a:lnTo>
                    <a:lnTo>
                      <a:pt x="3166" y="3126"/>
                    </a:lnTo>
                    <a:lnTo>
                      <a:pt x="1964" y="4547"/>
                    </a:lnTo>
                    <a:lnTo>
                      <a:pt x="1443" y="5400"/>
                    </a:lnTo>
                    <a:lnTo>
                      <a:pt x="1002" y="6253"/>
                    </a:lnTo>
                    <a:lnTo>
                      <a:pt x="641" y="7105"/>
                    </a:lnTo>
                    <a:lnTo>
                      <a:pt x="361" y="7958"/>
                    </a:lnTo>
                    <a:lnTo>
                      <a:pt x="160" y="8905"/>
                    </a:lnTo>
                    <a:lnTo>
                      <a:pt x="40" y="9853"/>
                    </a:lnTo>
                    <a:lnTo>
                      <a:pt x="0" y="10800"/>
                    </a:lnTo>
                    <a:lnTo>
                      <a:pt x="40" y="11747"/>
                    </a:lnTo>
                    <a:lnTo>
                      <a:pt x="160" y="12695"/>
                    </a:lnTo>
                    <a:lnTo>
                      <a:pt x="361" y="13547"/>
                    </a:lnTo>
                    <a:lnTo>
                      <a:pt x="641" y="14495"/>
                    </a:lnTo>
                    <a:lnTo>
                      <a:pt x="1002" y="15347"/>
                    </a:lnTo>
                    <a:lnTo>
                      <a:pt x="1443" y="16200"/>
                    </a:lnTo>
                    <a:lnTo>
                      <a:pt x="1964" y="16958"/>
                    </a:lnTo>
                    <a:lnTo>
                      <a:pt x="2525" y="17716"/>
                    </a:lnTo>
                    <a:lnTo>
                      <a:pt x="3166" y="18474"/>
                    </a:lnTo>
                    <a:lnTo>
                      <a:pt x="3847" y="19042"/>
                    </a:lnTo>
                    <a:lnTo>
                      <a:pt x="4609" y="19611"/>
                    </a:lnTo>
                    <a:lnTo>
                      <a:pt x="5410" y="20084"/>
                    </a:lnTo>
                    <a:lnTo>
                      <a:pt x="6252" y="20558"/>
                    </a:lnTo>
                    <a:lnTo>
                      <a:pt x="7133" y="20937"/>
                    </a:lnTo>
                    <a:lnTo>
                      <a:pt x="8015" y="21221"/>
                    </a:lnTo>
                    <a:lnTo>
                      <a:pt x="8937" y="21411"/>
                    </a:lnTo>
                    <a:lnTo>
                      <a:pt x="9858" y="21505"/>
                    </a:lnTo>
                    <a:lnTo>
                      <a:pt x="10820" y="21600"/>
                    </a:lnTo>
                    <a:lnTo>
                      <a:pt x="12663" y="21411"/>
                    </a:lnTo>
                    <a:lnTo>
                      <a:pt x="13585" y="21221"/>
                    </a:lnTo>
                    <a:lnTo>
                      <a:pt x="14467" y="20937"/>
                    </a:lnTo>
                    <a:lnTo>
                      <a:pt x="15348" y="20558"/>
                    </a:lnTo>
                    <a:lnTo>
                      <a:pt x="16190" y="20084"/>
                    </a:lnTo>
                    <a:lnTo>
                      <a:pt x="16991" y="19611"/>
                    </a:lnTo>
                    <a:lnTo>
                      <a:pt x="17753" y="19042"/>
                    </a:lnTo>
                    <a:lnTo>
                      <a:pt x="18434" y="18474"/>
                    </a:lnTo>
                    <a:lnTo>
                      <a:pt x="19075" y="17716"/>
                    </a:lnTo>
                    <a:lnTo>
                      <a:pt x="19636" y="16958"/>
                    </a:lnTo>
                    <a:lnTo>
                      <a:pt x="20157" y="16200"/>
                    </a:lnTo>
                    <a:lnTo>
                      <a:pt x="20598" y="15347"/>
                    </a:lnTo>
                    <a:lnTo>
                      <a:pt x="20959" y="14495"/>
                    </a:lnTo>
                    <a:lnTo>
                      <a:pt x="21239" y="13547"/>
                    </a:lnTo>
                    <a:lnTo>
                      <a:pt x="21440" y="12695"/>
                    </a:lnTo>
                    <a:lnTo>
                      <a:pt x="21560" y="11747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37" name="Freeform 42"/>
              <p:cNvSpPr/>
              <p:nvPr/>
            </p:nvSpPr>
            <p:spPr>
              <a:xfrm>
                <a:off x="3229850" y="733357"/>
                <a:ext cx="807839" cy="346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lnTo>
                      <a:pt x="21560" y="9853"/>
                    </a:lnTo>
                    <a:lnTo>
                      <a:pt x="21440" y="8905"/>
                    </a:lnTo>
                    <a:lnTo>
                      <a:pt x="21239" y="8053"/>
                    </a:lnTo>
                    <a:lnTo>
                      <a:pt x="20919" y="7105"/>
                    </a:lnTo>
                    <a:lnTo>
                      <a:pt x="20598" y="6253"/>
                    </a:lnTo>
                    <a:lnTo>
                      <a:pt x="20157" y="5400"/>
                    </a:lnTo>
                    <a:lnTo>
                      <a:pt x="19636" y="4642"/>
                    </a:lnTo>
                    <a:lnTo>
                      <a:pt x="19075" y="3884"/>
                    </a:lnTo>
                    <a:lnTo>
                      <a:pt x="18434" y="3221"/>
                    </a:lnTo>
                    <a:lnTo>
                      <a:pt x="17753" y="2558"/>
                    </a:lnTo>
                    <a:lnTo>
                      <a:pt x="16991" y="1989"/>
                    </a:lnTo>
                    <a:lnTo>
                      <a:pt x="16190" y="1421"/>
                    </a:lnTo>
                    <a:lnTo>
                      <a:pt x="14507" y="663"/>
                    </a:lnTo>
                    <a:lnTo>
                      <a:pt x="13585" y="379"/>
                    </a:lnTo>
                    <a:lnTo>
                      <a:pt x="11742" y="0"/>
                    </a:lnTo>
                    <a:lnTo>
                      <a:pt x="9858" y="0"/>
                    </a:lnTo>
                    <a:lnTo>
                      <a:pt x="8015" y="379"/>
                    </a:lnTo>
                    <a:lnTo>
                      <a:pt x="7093" y="663"/>
                    </a:lnTo>
                    <a:lnTo>
                      <a:pt x="6212" y="1042"/>
                    </a:lnTo>
                    <a:lnTo>
                      <a:pt x="5410" y="1421"/>
                    </a:lnTo>
                    <a:lnTo>
                      <a:pt x="4609" y="1989"/>
                    </a:lnTo>
                    <a:lnTo>
                      <a:pt x="3887" y="2558"/>
                    </a:lnTo>
                    <a:lnTo>
                      <a:pt x="3166" y="3221"/>
                    </a:lnTo>
                    <a:lnTo>
                      <a:pt x="2525" y="3884"/>
                    </a:lnTo>
                    <a:lnTo>
                      <a:pt x="1964" y="4642"/>
                    </a:lnTo>
                    <a:lnTo>
                      <a:pt x="1443" y="5400"/>
                    </a:lnTo>
                    <a:lnTo>
                      <a:pt x="641" y="7105"/>
                    </a:lnTo>
                    <a:lnTo>
                      <a:pt x="361" y="8053"/>
                    </a:lnTo>
                    <a:lnTo>
                      <a:pt x="160" y="8905"/>
                    </a:lnTo>
                    <a:lnTo>
                      <a:pt x="40" y="9853"/>
                    </a:lnTo>
                    <a:lnTo>
                      <a:pt x="0" y="10800"/>
                    </a:lnTo>
                    <a:lnTo>
                      <a:pt x="40" y="11747"/>
                    </a:lnTo>
                    <a:lnTo>
                      <a:pt x="160" y="12695"/>
                    </a:lnTo>
                    <a:lnTo>
                      <a:pt x="361" y="13547"/>
                    </a:lnTo>
                    <a:lnTo>
                      <a:pt x="641" y="14495"/>
                    </a:lnTo>
                    <a:lnTo>
                      <a:pt x="1443" y="16200"/>
                    </a:lnTo>
                    <a:lnTo>
                      <a:pt x="1964" y="16958"/>
                    </a:lnTo>
                    <a:lnTo>
                      <a:pt x="2525" y="17716"/>
                    </a:lnTo>
                    <a:lnTo>
                      <a:pt x="3166" y="18474"/>
                    </a:lnTo>
                    <a:lnTo>
                      <a:pt x="4609" y="19611"/>
                    </a:lnTo>
                    <a:lnTo>
                      <a:pt x="5410" y="20179"/>
                    </a:lnTo>
                    <a:lnTo>
                      <a:pt x="6212" y="20558"/>
                    </a:lnTo>
                    <a:lnTo>
                      <a:pt x="7093" y="20937"/>
                    </a:lnTo>
                    <a:lnTo>
                      <a:pt x="8015" y="21221"/>
                    </a:lnTo>
                    <a:lnTo>
                      <a:pt x="8937" y="21411"/>
                    </a:lnTo>
                    <a:lnTo>
                      <a:pt x="10780" y="21600"/>
                    </a:lnTo>
                    <a:lnTo>
                      <a:pt x="11742" y="21505"/>
                    </a:lnTo>
                    <a:lnTo>
                      <a:pt x="12663" y="21411"/>
                    </a:lnTo>
                    <a:lnTo>
                      <a:pt x="13585" y="21221"/>
                    </a:lnTo>
                    <a:lnTo>
                      <a:pt x="14507" y="20937"/>
                    </a:lnTo>
                    <a:lnTo>
                      <a:pt x="16190" y="20179"/>
                    </a:lnTo>
                    <a:lnTo>
                      <a:pt x="16991" y="19611"/>
                    </a:lnTo>
                    <a:lnTo>
                      <a:pt x="17753" y="19042"/>
                    </a:lnTo>
                    <a:lnTo>
                      <a:pt x="18434" y="18474"/>
                    </a:lnTo>
                    <a:lnTo>
                      <a:pt x="19075" y="17716"/>
                    </a:lnTo>
                    <a:lnTo>
                      <a:pt x="19636" y="16958"/>
                    </a:lnTo>
                    <a:lnTo>
                      <a:pt x="20157" y="16200"/>
                    </a:lnTo>
                    <a:lnTo>
                      <a:pt x="20598" y="15347"/>
                    </a:lnTo>
                    <a:lnTo>
                      <a:pt x="20919" y="14495"/>
                    </a:lnTo>
                    <a:lnTo>
                      <a:pt x="21239" y="13547"/>
                    </a:lnTo>
                    <a:lnTo>
                      <a:pt x="21440" y="12695"/>
                    </a:lnTo>
                    <a:lnTo>
                      <a:pt x="21560" y="11747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38" name="Freeform 43"/>
              <p:cNvSpPr/>
              <p:nvPr/>
            </p:nvSpPr>
            <p:spPr>
              <a:xfrm>
                <a:off x="4713633" y="733357"/>
                <a:ext cx="807838" cy="346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0" y="11747"/>
                    </a:lnTo>
                    <a:lnTo>
                      <a:pt x="160" y="12695"/>
                    </a:lnTo>
                    <a:lnTo>
                      <a:pt x="361" y="13547"/>
                    </a:lnTo>
                    <a:lnTo>
                      <a:pt x="641" y="14495"/>
                    </a:lnTo>
                    <a:lnTo>
                      <a:pt x="1002" y="15347"/>
                    </a:lnTo>
                    <a:lnTo>
                      <a:pt x="1443" y="16200"/>
                    </a:lnTo>
                    <a:lnTo>
                      <a:pt x="1964" y="16958"/>
                    </a:lnTo>
                    <a:lnTo>
                      <a:pt x="2525" y="17716"/>
                    </a:lnTo>
                    <a:lnTo>
                      <a:pt x="3166" y="18474"/>
                    </a:lnTo>
                    <a:lnTo>
                      <a:pt x="3847" y="19042"/>
                    </a:lnTo>
                    <a:lnTo>
                      <a:pt x="4609" y="19611"/>
                    </a:lnTo>
                    <a:lnTo>
                      <a:pt x="5410" y="20179"/>
                    </a:lnTo>
                    <a:lnTo>
                      <a:pt x="6212" y="20558"/>
                    </a:lnTo>
                    <a:lnTo>
                      <a:pt x="7093" y="20937"/>
                    </a:lnTo>
                    <a:lnTo>
                      <a:pt x="8015" y="21221"/>
                    </a:lnTo>
                    <a:lnTo>
                      <a:pt x="8937" y="21411"/>
                    </a:lnTo>
                    <a:lnTo>
                      <a:pt x="10780" y="21600"/>
                    </a:lnTo>
                    <a:lnTo>
                      <a:pt x="11742" y="21505"/>
                    </a:lnTo>
                    <a:lnTo>
                      <a:pt x="12663" y="21411"/>
                    </a:lnTo>
                    <a:lnTo>
                      <a:pt x="13585" y="21221"/>
                    </a:lnTo>
                    <a:lnTo>
                      <a:pt x="14507" y="20937"/>
                    </a:lnTo>
                    <a:lnTo>
                      <a:pt x="16190" y="20179"/>
                    </a:lnTo>
                    <a:lnTo>
                      <a:pt x="16991" y="19611"/>
                    </a:lnTo>
                    <a:lnTo>
                      <a:pt x="17753" y="19042"/>
                    </a:lnTo>
                    <a:lnTo>
                      <a:pt x="18434" y="18474"/>
                    </a:lnTo>
                    <a:lnTo>
                      <a:pt x="19075" y="17716"/>
                    </a:lnTo>
                    <a:lnTo>
                      <a:pt x="19636" y="16958"/>
                    </a:lnTo>
                    <a:lnTo>
                      <a:pt x="20157" y="16200"/>
                    </a:lnTo>
                    <a:lnTo>
                      <a:pt x="20558" y="15347"/>
                    </a:lnTo>
                    <a:lnTo>
                      <a:pt x="20919" y="14495"/>
                    </a:lnTo>
                    <a:lnTo>
                      <a:pt x="21239" y="13547"/>
                    </a:lnTo>
                    <a:lnTo>
                      <a:pt x="21400" y="12695"/>
                    </a:lnTo>
                    <a:lnTo>
                      <a:pt x="21560" y="11747"/>
                    </a:lnTo>
                    <a:lnTo>
                      <a:pt x="21600" y="10800"/>
                    </a:lnTo>
                    <a:lnTo>
                      <a:pt x="21560" y="9853"/>
                    </a:lnTo>
                    <a:lnTo>
                      <a:pt x="21239" y="7958"/>
                    </a:lnTo>
                    <a:lnTo>
                      <a:pt x="20919" y="7105"/>
                    </a:lnTo>
                    <a:lnTo>
                      <a:pt x="20558" y="6253"/>
                    </a:lnTo>
                    <a:lnTo>
                      <a:pt x="20157" y="5400"/>
                    </a:lnTo>
                    <a:lnTo>
                      <a:pt x="19636" y="4547"/>
                    </a:lnTo>
                    <a:lnTo>
                      <a:pt x="19075" y="3884"/>
                    </a:lnTo>
                    <a:lnTo>
                      <a:pt x="18434" y="3221"/>
                    </a:lnTo>
                    <a:lnTo>
                      <a:pt x="17713" y="2558"/>
                    </a:lnTo>
                    <a:lnTo>
                      <a:pt x="16991" y="1989"/>
                    </a:lnTo>
                    <a:lnTo>
                      <a:pt x="16190" y="1421"/>
                    </a:lnTo>
                    <a:lnTo>
                      <a:pt x="14507" y="663"/>
                    </a:lnTo>
                    <a:lnTo>
                      <a:pt x="13585" y="379"/>
                    </a:lnTo>
                    <a:lnTo>
                      <a:pt x="11742" y="0"/>
                    </a:lnTo>
                    <a:lnTo>
                      <a:pt x="9858" y="0"/>
                    </a:lnTo>
                    <a:lnTo>
                      <a:pt x="8937" y="189"/>
                    </a:lnTo>
                    <a:lnTo>
                      <a:pt x="7975" y="379"/>
                    </a:lnTo>
                    <a:lnTo>
                      <a:pt x="7093" y="663"/>
                    </a:lnTo>
                    <a:lnTo>
                      <a:pt x="6212" y="1042"/>
                    </a:lnTo>
                    <a:lnTo>
                      <a:pt x="4609" y="1989"/>
                    </a:lnTo>
                    <a:lnTo>
                      <a:pt x="3847" y="2558"/>
                    </a:lnTo>
                    <a:lnTo>
                      <a:pt x="3166" y="3221"/>
                    </a:lnTo>
                    <a:lnTo>
                      <a:pt x="2525" y="3884"/>
                    </a:lnTo>
                    <a:lnTo>
                      <a:pt x="1964" y="4642"/>
                    </a:lnTo>
                    <a:lnTo>
                      <a:pt x="1443" y="5400"/>
                    </a:lnTo>
                    <a:lnTo>
                      <a:pt x="1002" y="6253"/>
                    </a:lnTo>
                    <a:lnTo>
                      <a:pt x="641" y="7105"/>
                    </a:lnTo>
                    <a:lnTo>
                      <a:pt x="361" y="8053"/>
                    </a:lnTo>
                    <a:lnTo>
                      <a:pt x="160" y="8905"/>
                    </a:lnTo>
                    <a:lnTo>
                      <a:pt x="40" y="9853"/>
                    </a:lnTo>
                    <a:lnTo>
                      <a:pt x="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39" name="Freeform 44"/>
              <p:cNvSpPr/>
              <p:nvPr/>
            </p:nvSpPr>
            <p:spPr>
              <a:xfrm>
                <a:off x="0" y="255610"/>
                <a:ext cx="807838" cy="346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lnTo>
                      <a:pt x="21560" y="9853"/>
                    </a:lnTo>
                    <a:lnTo>
                      <a:pt x="21440" y="8905"/>
                    </a:lnTo>
                    <a:lnTo>
                      <a:pt x="21239" y="7958"/>
                    </a:lnTo>
                    <a:lnTo>
                      <a:pt x="20959" y="7105"/>
                    </a:lnTo>
                    <a:lnTo>
                      <a:pt x="20598" y="6158"/>
                    </a:lnTo>
                    <a:lnTo>
                      <a:pt x="20157" y="5400"/>
                    </a:lnTo>
                    <a:lnTo>
                      <a:pt x="19636" y="4547"/>
                    </a:lnTo>
                    <a:lnTo>
                      <a:pt x="19075" y="3789"/>
                    </a:lnTo>
                    <a:lnTo>
                      <a:pt x="18434" y="3126"/>
                    </a:lnTo>
                    <a:lnTo>
                      <a:pt x="17753" y="2463"/>
                    </a:lnTo>
                    <a:lnTo>
                      <a:pt x="16991" y="1895"/>
                    </a:lnTo>
                    <a:lnTo>
                      <a:pt x="15388" y="947"/>
                    </a:lnTo>
                    <a:lnTo>
                      <a:pt x="14507" y="568"/>
                    </a:lnTo>
                    <a:lnTo>
                      <a:pt x="13625" y="284"/>
                    </a:lnTo>
                    <a:lnTo>
                      <a:pt x="12663" y="95"/>
                    </a:lnTo>
                    <a:lnTo>
                      <a:pt x="11742" y="0"/>
                    </a:lnTo>
                    <a:lnTo>
                      <a:pt x="9858" y="0"/>
                    </a:lnTo>
                    <a:lnTo>
                      <a:pt x="8937" y="95"/>
                    </a:lnTo>
                    <a:lnTo>
                      <a:pt x="8015" y="284"/>
                    </a:lnTo>
                    <a:lnTo>
                      <a:pt x="7093" y="568"/>
                    </a:lnTo>
                    <a:lnTo>
                      <a:pt x="6252" y="947"/>
                    </a:lnTo>
                    <a:lnTo>
                      <a:pt x="5410" y="1421"/>
                    </a:lnTo>
                    <a:lnTo>
                      <a:pt x="4609" y="1895"/>
                    </a:lnTo>
                    <a:lnTo>
                      <a:pt x="3887" y="2463"/>
                    </a:lnTo>
                    <a:lnTo>
                      <a:pt x="3166" y="3126"/>
                    </a:lnTo>
                    <a:lnTo>
                      <a:pt x="2525" y="3789"/>
                    </a:lnTo>
                    <a:lnTo>
                      <a:pt x="1964" y="4547"/>
                    </a:lnTo>
                    <a:lnTo>
                      <a:pt x="1443" y="5400"/>
                    </a:lnTo>
                    <a:lnTo>
                      <a:pt x="1042" y="6158"/>
                    </a:lnTo>
                    <a:lnTo>
                      <a:pt x="681" y="7105"/>
                    </a:lnTo>
                    <a:lnTo>
                      <a:pt x="361" y="7958"/>
                    </a:lnTo>
                    <a:lnTo>
                      <a:pt x="40" y="9853"/>
                    </a:lnTo>
                    <a:lnTo>
                      <a:pt x="0" y="10800"/>
                    </a:lnTo>
                    <a:lnTo>
                      <a:pt x="40" y="11653"/>
                    </a:lnTo>
                    <a:lnTo>
                      <a:pt x="361" y="13547"/>
                    </a:lnTo>
                    <a:lnTo>
                      <a:pt x="681" y="14495"/>
                    </a:lnTo>
                    <a:lnTo>
                      <a:pt x="1042" y="15347"/>
                    </a:lnTo>
                    <a:lnTo>
                      <a:pt x="1443" y="16200"/>
                    </a:lnTo>
                    <a:lnTo>
                      <a:pt x="1964" y="16958"/>
                    </a:lnTo>
                    <a:lnTo>
                      <a:pt x="3166" y="18379"/>
                    </a:lnTo>
                    <a:lnTo>
                      <a:pt x="3887" y="19042"/>
                    </a:lnTo>
                    <a:lnTo>
                      <a:pt x="4609" y="19611"/>
                    </a:lnTo>
                    <a:lnTo>
                      <a:pt x="5410" y="20084"/>
                    </a:lnTo>
                    <a:lnTo>
                      <a:pt x="6252" y="20463"/>
                    </a:lnTo>
                    <a:lnTo>
                      <a:pt x="7093" y="20937"/>
                    </a:lnTo>
                    <a:lnTo>
                      <a:pt x="9858" y="21505"/>
                    </a:lnTo>
                    <a:lnTo>
                      <a:pt x="10820" y="21600"/>
                    </a:lnTo>
                    <a:lnTo>
                      <a:pt x="11742" y="21505"/>
                    </a:lnTo>
                    <a:lnTo>
                      <a:pt x="12663" y="21316"/>
                    </a:lnTo>
                    <a:lnTo>
                      <a:pt x="13625" y="21126"/>
                    </a:lnTo>
                    <a:lnTo>
                      <a:pt x="14507" y="20937"/>
                    </a:lnTo>
                    <a:lnTo>
                      <a:pt x="15388" y="20463"/>
                    </a:lnTo>
                    <a:lnTo>
                      <a:pt x="16190" y="20084"/>
                    </a:lnTo>
                    <a:lnTo>
                      <a:pt x="16991" y="19611"/>
                    </a:lnTo>
                    <a:lnTo>
                      <a:pt x="17753" y="19042"/>
                    </a:lnTo>
                    <a:lnTo>
                      <a:pt x="18434" y="18379"/>
                    </a:lnTo>
                    <a:lnTo>
                      <a:pt x="19636" y="16958"/>
                    </a:lnTo>
                    <a:lnTo>
                      <a:pt x="20157" y="16200"/>
                    </a:lnTo>
                    <a:lnTo>
                      <a:pt x="20598" y="15347"/>
                    </a:lnTo>
                    <a:lnTo>
                      <a:pt x="20959" y="14495"/>
                    </a:lnTo>
                    <a:lnTo>
                      <a:pt x="21239" y="13547"/>
                    </a:lnTo>
                    <a:lnTo>
                      <a:pt x="21440" y="12600"/>
                    </a:lnTo>
                    <a:lnTo>
                      <a:pt x="21560" y="11653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40" name="Freeform 45"/>
              <p:cNvSpPr/>
              <p:nvPr/>
            </p:nvSpPr>
            <p:spPr>
              <a:xfrm>
                <a:off x="1483782" y="255610"/>
                <a:ext cx="807839" cy="346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0" y="11747"/>
                    </a:lnTo>
                    <a:lnTo>
                      <a:pt x="160" y="12600"/>
                    </a:lnTo>
                    <a:lnTo>
                      <a:pt x="361" y="13547"/>
                    </a:lnTo>
                    <a:lnTo>
                      <a:pt x="681" y="14495"/>
                    </a:lnTo>
                    <a:lnTo>
                      <a:pt x="1042" y="15347"/>
                    </a:lnTo>
                    <a:lnTo>
                      <a:pt x="1443" y="16200"/>
                    </a:lnTo>
                    <a:lnTo>
                      <a:pt x="1964" y="16958"/>
                    </a:lnTo>
                    <a:lnTo>
                      <a:pt x="2525" y="17716"/>
                    </a:lnTo>
                    <a:lnTo>
                      <a:pt x="3166" y="18379"/>
                    </a:lnTo>
                    <a:lnTo>
                      <a:pt x="3887" y="19042"/>
                    </a:lnTo>
                    <a:lnTo>
                      <a:pt x="4609" y="19611"/>
                    </a:lnTo>
                    <a:lnTo>
                      <a:pt x="5410" y="20084"/>
                    </a:lnTo>
                    <a:lnTo>
                      <a:pt x="6252" y="20463"/>
                    </a:lnTo>
                    <a:lnTo>
                      <a:pt x="7093" y="20937"/>
                    </a:lnTo>
                    <a:lnTo>
                      <a:pt x="9858" y="21505"/>
                    </a:lnTo>
                    <a:lnTo>
                      <a:pt x="10820" y="21600"/>
                    </a:lnTo>
                    <a:lnTo>
                      <a:pt x="11742" y="21505"/>
                    </a:lnTo>
                    <a:lnTo>
                      <a:pt x="12663" y="21316"/>
                    </a:lnTo>
                    <a:lnTo>
                      <a:pt x="13625" y="21126"/>
                    </a:lnTo>
                    <a:lnTo>
                      <a:pt x="14507" y="20842"/>
                    </a:lnTo>
                    <a:lnTo>
                      <a:pt x="15388" y="20463"/>
                    </a:lnTo>
                    <a:lnTo>
                      <a:pt x="16190" y="20084"/>
                    </a:lnTo>
                    <a:lnTo>
                      <a:pt x="16991" y="19516"/>
                    </a:lnTo>
                    <a:lnTo>
                      <a:pt x="17753" y="19042"/>
                    </a:lnTo>
                    <a:lnTo>
                      <a:pt x="18434" y="18379"/>
                    </a:lnTo>
                    <a:lnTo>
                      <a:pt x="19075" y="17621"/>
                    </a:lnTo>
                    <a:lnTo>
                      <a:pt x="19636" y="16863"/>
                    </a:lnTo>
                    <a:lnTo>
                      <a:pt x="20157" y="16105"/>
                    </a:lnTo>
                    <a:lnTo>
                      <a:pt x="20558" y="15347"/>
                    </a:lnTo>
                    <a:lnTo>
                      <a:pt x="20919" y="14400"/>
                    </a:lnTo>
                    <a:lnTo>
                      <a:pt x="21239" y="13547"/>
                    </a:lnTo>
                    <a:lnTo>
                      <a:pt x="21440" y="12600"/>
                    </a:lnTo>
                    <a:lnTo>
                      <a:pt x="21560" y="11653"/>
                    </a:lnTo>
                    <a:lnTo>
                      <a:pt x="21600" y="10705"/>
                    </a:lnTo>
                    <a:lnTo>
                      <a:pt x="21560" y="9853"/>
                    </a:lnTo>
                    <a:lnTo>
                      <a:pt x="21440" y="8905"/>
                    </a:lnTo>
                    <a:lnTo>
                      <a:pt x="21239" y="7958"/>
                    </a:lnTo>
                    <a:lnTo>
                      <a:pt x="20919" y="7105"/>
                    </a:lnTo>
                    <a:lnTo>
                      <a:pt x="20558" y="6158"/>
                    </a:lnTo>
                    <a:lnTo>
                      <a:pt x="20157" y="5400"/>
                    </a:lnTo>
                    <a:lnTo>
                      <a:pt x="19636" y="4547"/>
                    </a:lnTo>
                    <a:lnTo>
                      <a:pt x="19075" y="3789"/>
                    </a:lnTo>
                    <a:lnTo>
                      <a:pt x="18434" y="3126"/>
                    </a:lnTo>
                    <a:lnTo>
                      <a:pt x="17713" y="2463"/>
                    </a:lnTo>
                    <a:lnTo>
                      <a:pt x="16991" y="1895"/>
                    </a:lnTo>
                    <a:lnTo>
                      <a:pt x="15388" y="947"/>
                    </a:lnTo>
                    <a:lnTo>
                      <a:pt x="14507" y="568"/>
                    </a:lnTo>
                    <a:lnTo>
                      <a:pt x="13585" y="284"/>
                    </a:lnTo>
                    <a:lnTo>
                      <a:pt x="12663" y="95"/>
                    </a:lnTo>
                    <a:lnTo>
                      <a:pt x="11742" y="0"/>
                    </a:lnTo>
                    <a:lnTo>
                      <a:pt x="9858" y="0"/>
                    </a:lnTo>
                    <a:lnTo>
                      <a:pt x="8937" y="95"/>
                    </a:lnTo>
                    <a:lnTo>
                      <a:pt x="8015" y="284"/>
                    </a:lnTo>
                    <a:lnTo>
                      <a:pt x="7093" y="568"/>
                    </a:lnTo>
                    <a:lnTo>
                      <a:pt x="6252" y="947"/>
                    </a:lnTo>
                    <a:lnTo>
                      <a:pt x="5410" y="1421"/>
                    </a:lnTo>
                    <a:lnTo>
                      <a:pt x="4609" y="1895"/>
                    </a:lnTo>
                    <a:lnTo>
                      <a:pt x="3847" y="2463"/>
                    </a:lnTo>
                    <a:lnTo>
                      <a:pt x="3166" y="3126"/>
                    </a:lnTo>
                    <a:lnTo>
                      <a:pt x="2525" y="3789"/>
                    </a:lnTo>
                    <a:lnTo>
                      <a:pt x="1964" y="4547"/>
                    </a:lnTo>
                    <a:lnTo>
                      <a:pt x="1443" y="5400"/>
                    </a:lnTo>
                    <a:lnTo>
                      <a:pt x="1042" y="6253"/>
                    </a:lnTo>
                    <a:lnTo>
                      <a:pt x="681" y="7105"/>
                    </a:lnTo>
                    <a:lnTo>
                      <a:pt x="361" y="7958"/>
                    </a:lnTo>
                    <a:lnTo>
                      <a:pt x="160" y="8905"/>
                    </a:lnTo>
                    <a:lnTo>
                      <a:pt x="40" y="9853"/>
                    </a:lnTo>
                    <a:lnTo>
                      <a:pt x="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41" name="Freeform 46"/>
              <p:cNvSpPr/>
              <p:nvPr/>
            </p:nvSpPr>
            <p:spPr>
              <a:xfrm>
                <a:off x="3725943" y="2609352"/>
                <a:ext cx="966708" cy="346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33" y="11747"/>
                    </a:lnTo>
                    <a:lnTo>
                      <a:pt x="134" y="12695"/>
                    </a:lnTo>
                    <a:lnTo>
                      <a:pt x="368" y="13547"/>
                    </a:lnTo>
                    <a:lnTo>
                      <a:pt x="636" y="14495"/>
                    </a:lnTo>
                    <a:lnTo>
                      <a:pt x="971" y="15347"/>
                    </a:lnTo>
                    <a:lnTo>
                      <a:pt x="1440" y="16200"/>
                    </a:lnTo>
                    <a:lnTo>
                      <a:pt x="1942" y="16958"/>
                    </a:lnTo>
                    <a:lnTo>
                      <a:pt x="2512" y="17716"/>
                    </a:lnTo>
                    <a:lnTo>
                      <a:pt x="3148" y="18379"/>
                    </a:lnTo>
                    <a:lnTo>
                      <a:pt x="3885" y="19042"/>
                    </a:lnTo>
                    <a:lnTo>
                      <a:pt x="4588" y="19611"/>
                    </a:lnTo>
                    <a:lnTo>
                      <a:pt x="5392" y="20084"/>
                    </a:lnTo>
                    <a:lnTo>
                      <a:pt x="6229" y="20558"/>
                    </a:lnTo>
                    <a:lnTo>
                      <a:pt x="7133" y="20937"/>
                    </a:lnTo>
                    <a:lnTo>
                      <a:pt x="8004" y="21126"/>
                    </a:lnTo>
                    <a:lnTo>
                      <a:pt x="8908" y="21411"/>
                    </a:lnTo>
                    <a:lnTo>
                      <a:pt x="9846" y="21505"/>
                    </a:lnTo>
                    <a:lnTo>
                      <a:pt x="10750" y="21600"/>
                    </a:lnTo>
                    <a:lnTo>
                      <a:pt x="12692" y="21411"/>
                    </a:lnTo>
                    <a:lnTo>
                      <a:pt x="13563" y="21126"/>
                    </a:lnTo>
                    <a:lnTo>
                      <a:pt x="14500" y="20937"/>
                    </a:lnTo>
                    <a:lnTo>
                      <a:pt x="15338" y="20558"/>
                    </a:lnTo>
                    <a:lnTo>
                      <a:pt x="16175" y="20084"/>
                    </a:lnTo>
                    <a:lnTo>
                      <a:pt x="16979" y="19611"/>
                    </a:lnTo>
                    <a:lnTo>
                      <a:pt x="17749" y="19042"/>
                    </a:lnTo>
                    <a:lnTo>
                      <a:pt x="18419" y="18379"/>
                    </a:lnTo>
                    <a:lnTo>
                      <a:pt x="19055" y="17621"/>
                    </a:lnTo>
                    <a:lnTo>
                      <a:pt x="19624" y="16958"/>
                    </a:lnTo>
                    <a:lnTo>
                      <a:pt x="20127" y="16200"/>
                    </a:lnTo>
                    <a:lnTo>
                      <a:pt x="20595" y="15347"/>
                    </a:lnTo>
                    <a:lnTo>
                      <a:pt x="21232" y="13547"/>
                    </a:lnTo>
                    <a:lnTo>
                      <a:pt x="21433" y="12600"/>
                    </a:lnTo>
                    <a:lnTo>
                      <a:pt x="21533" y="11653"/>
                    </a:lnTo>
                    <a:lnTo>
                      <a:pt x="21600" y="10800"/>
                    </a:lnTo>
                    <a:lnTo>
                      <a:pt x="21533" y="9853"/>
                    </a:lnTo>
                    <a:lnTo>
                      <a:pt x="21433" y="8905"/>
                    </a:lnTo>
                    <a:lnTo>
                      <a:pt x="21232" y="7958"/>
                    </a:lnTo>
                    <a:lnTo>
                      <a:pt x="20595" y="6158"/>
                    </a:lnTo>
                    <a:lnTo>
                      <a:pt x="20127" y="5400"/>
                    </a:lnTo>
                    <a:lnTo>
                      <a:pt x="19624" y="4547"/>
                    </a:lnTo>
                    <a:lnTo>
                      <a:pt x="19055" y="3789"/>
                    </a:lnTo>
                    <a:lnTo>
                      <a:pt x="18419" y="3126"/>
                    </a:lnTo>
                    <a:lnTo>
                      <a:pt x="17749" y="2463"/>
                    </a:lnTo>
                    <a:lnTo>
                      <a:pt x="16979" y="1895"/>
                    </a:lnTo>
                    <a:lnTo>
                      <a:pt x="16175" y="1421"/>
                    </a:lnTo>
                    <a:lnTo>
                      <a:pt x="15338" y="947"/>
                    </a:lnTo>
                    <a:lnTo>
                      <a:pt x="14500" y="663"/>
                    </a:lnTo>
                    <a:lnTo>
                      <a:pt x="13563" y="284"/>
                    </a:lnTo>
                    <a:lnTo>
                      <a:pt x="12659" y="95"/>
                    </a:lnTo>
                    <a:lnTo>
                      <a:pt x="11721" y="0"/>
                    </a:lnTo>
                    <a:lnTo>
                      <a:pt x="9846" y="0"/>
                    </a:lnTo>
                    <a:lnTo>
                      <a:pt x="8908" y="95"/>
                    </a:lnTo>
                    <a:lnTo>
                      <a:pt x="8004" y="284"/>
                    </a:lnTo>
                    <a:lnTo>
                      <a:pt x="7066" y="663"/>
                    </a:lnTo>
                    <a:lnTo>
                      <a:pt x="6195" y="947"/>
                    </a:lnTo>
                    <a:lnTo>
                      <a:pt x="4588" y="1895"/>
                    </a:lnTo>
                    <a:lnTo>
                      <a:pt x="3885" y="2558"/>
                    </a:lnTo>
                    <a:lnTo>
                      <a:pt x="3148" y="3126"/>
                    </a:lnTo>
                    <a:lnTo>
                      <a:pt x="2512" y="3789"/>
                    </a:lnTo>
                    <a:lnTo>
                      <a:pt x="1942" y="4547"/>
                    </a:lnTo>
                    <a:lnTo>
                      <a:pt x="1440" y="5400"/>
                    </a:lnTo>
                    <a:lnTo>
                      <a:pt x="971" y="6253"/>
                    </a:lnTo>
                    <a:lnTo>
                      <a:pt x="636" y="7105"/>
                    </a:lnTo>
                    <a:lnTo>
                      <a:pt x="368" y="7958"/>
                    </a:lnTo>
                    <a:lnTo>
                      <a:pt x="134" y="8905"/>
                    </a:lnTo>
                    <a:lnTo>
                      <a:pt x="33" y="9853"/>
                    </a:lnTo>
                    <a:lnTo>
                      <a:pt x="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42" name="Freeform 47"/>
              <p:cNvSpPr/>
              <p:nvPr/>
            </p:nvSpPr>
            <p:spPr>
              <a:xfrm>
                <a:off x="4353928" y="1827307"/>
                <a:ext cx="807839" cy="346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0" y="11747"/>
                    </a:lnTo>
                    <a:lnTo>
                      <a:pt x="160" y="12695"/>
                    </a:lnTo>
                    <a:lnTo>
                      <a:pt x="401" y="13547"/>
                    </a:lnTo>
                    <a:lnTo>
                      <a:pt x="641" y="14495"/>
                    </a:lnTo>
                    <a:lnTo>
                      <a:pt x="1002" y="15347"/>
                    </a:lnTo>
                    <a:lnTo>
                      <a:pt x="1443" y="16200"/>
                    </a:lnTo>
                    <a:lnTo>
                      <a:pt x="1964" y="16958"/>
                    </a:lnTo>
                    <a:lnTo>
                      <a:pt x="2525" y="17716"/>
                    </a:lnTo>
                    <a:lnTo>
                      <a:pt x="3166" y="18379"/>
                    </a:lnTo>
                    <a:lnTo>
                      <a:pt x="3887" y="19042"/>
                    </a:lnTo>
                    <a:lnTo>
                      <a:pt x="4609" y="19611"/>
                    </a:lnTo>
                    <a:lnTo>
                      <a:pt x="5410" y="20084"/>
                    </a:lnTo>
                    <a:lnTo>
                      <a:pt x="6252" y="20558"/>
                    </a:lnTo>
                    <a:lnTo>
                      <a:pt x="7133" y="20937"/>
                    </a:lnTo>
                    <a:lnTo>
                      <a:pt x="8015" y="21126"/>
                    </a:lnTo>
                    <a:lnTo>
                      <a:pt x="8937" y="21411"/>
                    </a:lnTo>
                    <a:lnTo>
                      <a:pt x="10780" y="21600"/>
                    </a:lnTo>
                    <a:lnTo>
                      <a:pt x="12704" y="21411"/>
                    </a:lnTo>
                    <a:lnTo>
                      <a:pt x="13585" y="21126"/>
                    </a:lnTo>
                    <a:lnTo>
                      <a:pt x="14507" y="20937"/>
                    </a:lnTo>
                    <a:lnTo>
                      <a:pt x="15348" y="20558"/>
                    </a:lnTo>
                    <a:lnTo>
                      <a:pt x="16190" y="20084"/>
                    </a:lnTo>
                    <a:lnTo>
                      <a:pt x="16991" y="19611"/>
                    </a:lnTo>
                    <a:lnTo>
                      <a:pt x="17753" y="19042"/>
                    </a:lnTo>
                    <a:lnTo>
                      <a:pt x="18434" y="18379"/>
                    </a:lnTo>
                    <a:lnTo>
                      <a:pt x="19075" y="17716"/>
                    </a:lnTo>
                    <a:lnTo>
                      <a:pt x="19636" y="16958"/>
                    </a:lnTo>
                    <a:lnTo>
                      <a:pt x="20157" y="16200"/>
                    </a:lnTo>
                    <a:lnTo>
                      <a:pt x="20598" y="15347"/>
                    </a:lnTo>
                    <a:lnTo>
                      <a:pt x="20959" y="14400"/>
                    </a:lnTo>
                    <a:lnTo>
                      <a:pt x="21239" y="13547"/>
                    </a:lnTo>
                    <a:lnTo>
                      <a:pt x="21440" y="12600"/>
                    </a:lnTo>
                    <a:lnTo>
                      <a:pt x="21560" y="11653"/>
                    </a:lnTo>
                    <a:lnTo>
                      <a:pt x="21600" y="10800"/>
                    </a:lnTo>
                    <a:lnTo>
                      <a:pt x="21560" y="9853"/>
                    </a:lnTo>
                    <a:lnTo>
                      <a:pt x="21440" y="8905"/>
                    </a:lnTo>
                    <a:lnTo>
                      <a:pt x="21239" y="7958"/>
                    </a:lnTo>
                    <a:lnTo>
                      <a:pt x="20959" y="7105"/>
                    </a:lnTo>
                    <a:lnTo>
                      <a:pt x="20598" y="6158"/>
                    </a:lnTo>
                    <a:lnTo>
                      <a:pt x="20157" y="5400"/>
                    </a:lnTo>
                    <a:lnTo>
                      <a:pt x="19636" y="4547"/>
                    </a:lnTo>
                    <a:lnTo>
                      <a:pt x="19075" y="3789"/>
                    </a:lnTo>
                    <a:lnTo>
                      <a:pt x="18434" y="3126"/>
                    </a:lnTo>
                    <a:lnTo>
                      <a:pt x="17753" y="2463"/>
                    </a:lnTo>
                    <a:lnTo>
                      <a:pt x="16991" y="1895"/>
                    </a:lnTo>
                    <a:lnTo>
                      <a:pt x="16190" y="1421"/>
                    </a:lnTo>
                    <a:lnTo>
                      <a:pt x="15348" y="947"/>
                    </a:lnTo>
                    <a:lnTo>
                      <a:pt x="14507" y="663"/>
                    </a:lnTo>
                    <a:lnTo>
                      <a:pt x="13585" y="284"/>
                    </a:lnTo>
                    <a:lnTo>
                      <a:pt x="12663" y="95"/>
                    </a:lnTo>
                    <a:lnTo>
                      <a:pt x="11742" y="0"/>
                    </a:lnTo>
                    <a:lnTo>
                      <a:pt x="9858" y="0"/>
                    </a:lnTo>
                    <a:lnTo>
                      <a:pt x="8937" y="95"/>
                    </a:lnTo>
                    <a:lnTo>
                      <a:pt x="8015" y="284"/>
                    </a:lnTo>
                    <a:lnTo>
                      <a:pt x="7093" y="663"/>
                    </a:lnTo>
                    <a:lnTo>
                      <a:pt x="6212" y="947"/>
                    </a:lnTo>
                    <a:lnTo>
                      <a:pt x="4609" y="1895"/>
                    </a:lnTo>
                    <a:lnTo>
                      <a:pt x="3887" y="2558"/>
                    </a:lnTo>
                    <a:lnTo>
                      <a:pt x="3166" y="3126"/>
                    </a:lnTo>
                    <a:lnTo>
                      <a:pt x="2525" y="3789"/>
                    </a:lnTo>
                    <a:lnTo>
                      <a:pt x="1964" y="4547"/>
                    </a:lnTo>
                    <a:lnTo>
                      <a:pt x="1443" y="5400"/>
                    </a:lnTo>
                    <a:lnTo>
                      <a:pt x="1002" y="6253"/>
                    </a:lnTo>
                    <a:lnTo>
                      <a:pt x="641" y="7105"/>
                    </a:lnTo>
                    <a:lnTo>
                      <a:pt x="401" y="7958"/>
                    </a:lnTo>
                    <a:lnTo>
                      <a:pt x="160" y="8905"/>
                    </a:lnTo>
                    <a:lnTo>
                      <a:pt x="40" y="9853"/>
                    </a:lnTo>
                    <a:lnTo>
                      <a:pt x="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43" name="Freeform 48"/>
              <p:cNvSpPr/>
              <p:nvPr/>
            </p:nvSpPr>
            <p:spPr>
              <a:xfrm>
                <a:off x="1214004" y="2426773"/>
                <a:ext cx="953219" cy="346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34" y="11747"/>
                    </a:lnTo>
                    <a:lnTo>
                      <a:pt x="136" y="12695"/>
                    </a:lnTo>
                    <a:lnTo>
                      <a:pt x="340" y="13642"/>
                    </a:lnTo>
                    <a:lnTo>
                      <a:pt x="611" y="14495"/>
                    </a:lnTo>
                    <a:lnTo>
                      <a:pt x="985" y="15347"/>
                    </a:lnTo>
                    <a:lnTo>
                      <a:pt x="1426" y="16200"/>
                    </a:lnTo>
                    <a:lnTo>
                      <a:pt x="1902" y="17053"/>
                    </a:lnTo>
                    <a:lnTo>
                      <a:pt x="2513" y="17811"/>
                    </a:lnTo>
                    <a:lnTo>
                      <a:pt x="3158" y="18474"/>
                    </a:lnTo>
                    <a:lnTo>
                      <a:pt x="3838" y="19042"/>
                    </a:lnTo>
                    <a:lnTo>
                      <a:pt x="4585" y="19705"/>
                    </a:lnTo>
                    <a:lnTo>
                      <a:pt x="5400" y="20179"/>
                    </a:lnTo>
                    <a:lnTo>
                      <a:pt x="6181" y="20653"/>
                    </a:lnTo>
                    <a:lnTo>
                      <a:pt x="7064" y="20937"/>
                    </a:lnTo>
                    <a:lnTo>
                      <a:pt x="7947" y="21316"/>
                    </a:lnTo>
                    <a:lnTo>
                      <a:pt x="8864" y="21505"/>
                    </a:lnTo>
                    <a:lnTo>
                      <a:pt x="9849" y="21600"/>
                    </a:lnTo>
                    <a:lnTo>
                      <a:pt x="11717" y="21600"/>
                    </a:lnTo>
                    <a:lnTo>
                      <a:pt x="12634" y="21411"/>
                    </a:lnTo>
                    <a:lnTo>
                      <a:pt x="13585" y="21221"/>
                    </a:lnTo>
                    <a:lnTo>
                      <a:pt x="14434" y="20937"/>
                    </a:lnTo>
                    <a:lnTo>
                      <a:pt x="15317" y="20653"/>
                    </a:lnTo>
                    <a:lnTo>
                      <a:pt x="16166" y="20179"/>
                    </a:lnTo>
                    <a:lnTo>
                      <a:pt x="16981" y="19705"/>
                    </a:lnTo>
                    <a:lnTo>
                      <a:pt x="17694" y="19042"/>
                    </a:lnTo>
                    <a:lnTo>
                      <a:pt x="18408" y="18474"/>
                    </a:lnTo>
                    <a:lnTo>
                      <a:pt x="19053" y="17811"/>
                    </a:lnTo>
                    <a:lnTo>
                      <a:pt x="19630" y="17053"/>
                    </a:lnTo>
                    <a:lnTo>
                      <a:pt x="20140" y="16200"/>
                    </a:lnTo>
                    <a:lnTo>
                      <a:pt x="20547" y="15347"/>
                    </a:lnTo>
                    <a:lnTo>
                      <a:pt x="20887" y="14495"/>
                    </a:lnTo>
                    <a:lnTo>
                      <a:pt x="21192" y="13642"/>
                    </a:lnTo>
                    <a:lnTo>
                      <a:pt x="21430" y="12695"/>
                    </a:lnTo>
                    <a:lnTo>
                      <a:pt x="21532" y="11747"/>
                    </a:lnTo>
                    <a:lnTo>
                      <a:pt x="21600" y="10800"/>
                    </a:lnTo>
                    <a:lnTo>
                      <a:pt x="21532" y="9853"/>
                    </a:lnTo>
                    <a:lnTo>
                      <a:pt x="21430" y="8905"/>
                    </a:lnTo>
                    <a:lnTo>
                      <a:pt x="21192" y="8053"/>
                    </a:lnTo>
                    <a:lnTo>
                      <a:pt x="20887" y="7105"/>
                    </a:lnTo>
                    <a:lnTo>
                      <a:pt x="20547" y="6253"/>
                    </a:lnTo>
                    <a:lnTo>
                      <a:pt x="20106" y="5400"/>
                    </a:lnTo>
                    <a:lnTo>
                      <a:pt x="19630" y="4642"/>
                    </a:lnTo>
                    <a:lnTo>
                      <a:pt x="19053" y="3884"/>
                    </a:lnTo>
                    <a:lnTo>
                      <a:pt x="18408" y="3221"/>
                    </a:lnTo>
                    <a:lnTo>
                      <a:pt x="17694" y="2558"/>
                    </a:lnTo>
                    <a:lnTo>
                      <a:pt x="16981" y="1989"/>
                    </a:lnTo>
                    <a:lnTo>
                      <a:pt x="16166" y="1516"/>
                    </a:lnTo>
                    <a:lnTo>
                      <a:pt x="15317" y="1042"/>
                    </a:lnTo>
                    <a:lnTo>
                      <a:pt x="14434" y="663"/>
                    </a:lnTo>
                    <a:lnTo>
                      <a:pt x="13585" y="379"/>
                    </a:lnTo>
                    <a:lnTo>
                      <a:pt x="12634" y="189"/>
                    </a:lnTo>
                    <a:lnTo>
                      <a:pt x="11717" y="95"/>
                    </a:lnTo>
                    <a:lnTo>
                      <a:pt x="10766" y="0"/>
                    </a:lnTo>
                    <a:lnTo>
                      <a:pt x="9849" y="95"/>
                    </a:lnTo>
                    <a:lnTo>
                      <a:pt x="8864" y="189"/>
                    </a:lnTo>
                    <a:lnTo>
                      <a:pt x="7947" y="379"/>
                    </a:lnTo>
                    <a:lnTo>
                      <a:pt x="7064" y="663"/>
                    </a:lnTo>
                    <a:lnTo>
                      <a:pt x="6181" y="1042"/>
                    </a:lnTo>
                    <a:lnTo>
                      <a:pt x="5366" y="1516"/>
                    </a:lnTo>
                    <a:lnTo>
                      <a:pt x="4585" y="1989"/>
                    </a:lnTo>
                    <a:lnTo>
                      <a:pt x="3838" y="2558"/>
                    </a:lnTo>
                    <a:lnTo>
                      <a:pt x="3158" y="3221"/>
                    </a:lnTo>
                    <a:lnTo>
                      <a:pt x="2513" y="3884"/>
                    </a:lnTo>
                    <a:lnTo>
                      <a:pt x="1902" y="4642"/>
                    </a:lnTo>
                    <a:lnTo>
                      <a:pt x="1426" y="5400"/>
                    </a:lnTo>
                    <a:lnTo>
                      <a:pt x="985" y="6253"/>
                    </a:lnTo>
                    <a:lnTo>
                      <a:pt x="611" y="7105"/>
                    </a:lnTo>
                    <a:lnTo>
                      <a:pt x="340" y="8053"/>
                    </a:lnTo>
                    <a:lnTo>
                      <a:pt x="136" y="9000"/>
                    </a:lnTo>
                    <a:lnTo>
                      <a:pt x="34" y="9853"/>
                    </a:lnTo>
                    <a:lnTo>
                      <a:pt x="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44" name="Freeform 49"/>
              <p:cNvSpPr/>
              <p:nvPr/>
            </p:nvSpPr>
            <p:spPr>
              <a:xfrm>
                <a:off x="2604863" y="1635599"/>
                <a:ext cx="1447813" cy="570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29"/>
                    </a:moveTo>
                    <a:lnTo>
                      <a:pt x="10666" y="0"/>
                    </a:lnTo>
                    <a:lnTo>
                      <a:pt x="21600" y="11174"/>
                    </a:lnTo>
                    <a:lnTo>
                      <a:pt x="10666" y="21600"/>
                    </a:lnTo>
                    <a:lnTo>
                      <a:pt x="0" y="1082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45" name="Freeform 50"/>
              <p:cNvSpPr/>
              <p:nvPr/>
            </p:nvSpPr>
            <p:spPr>
              <a:xfrm>
                <a:off x="3956754" y="1294786"/>
                <a:ext cx="1306929" cy="401674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46" name="Freeform 51"/>
              <p:cNvSpPr/>
              <p:nvPr/>
            </p:nvSpPr>
            <p:spPr>
              <a:xfrm>
                <a:off x="557542" y="815517"/>
                <a:ext cx="1137568" cy="352986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47" name="Rectangle 52"/>
              <p:cNvSpPr txBox="1"/>
              <p:nvPr/>
            </p:nvSpPr>
            <p:spPr>
              <a:xfrm>
                <a:off x="4489892" y="1827307"/>
                <a:ext cx="5841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since</a:t>
                </a:r>
              </a:p>
            </p:txBody>
          </p:sp>
          <p:sp>
            <p:nvSpPr>
              <p:cNvPr id="1049248" name="Freeform 53"/>
              <p:cNvSpPr/>
              <p:nvPr/>
            </p:nvSpPr>
            <p:spPr>
              <a:xfrm>
                <a:off x="2410023" y="2384171"/>
                <a:ext cx="1170540" cy="391024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49" name="Rectangle 54"/>
              <p:cNvSpPr txBox="1"/>
              <p:nvPr/>
            </p:nvSpPr>
            <p:spPr>
              <a:xfrm>
                <a:off x="841885" y="7607"/>
                <a:ext cx="5968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name</a:t>
                </a:r>
              </a:p>
            </p:txBody>
          </p:sp>
          <p:sp>
            <p:nvSpPr>
              <p:cNvPr id="1049250" name="Rectangle 55"/>
              <p:cNvSpPr txBox="1"/>
              <p:nvPr/>
            </p:nvSpPr>
            <p:spPr>
              <a:xfrm>
                <a:off x="4017779" y="492962"/>
                <a:ext cx="7111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dname</a:t>
                </a:r>
              </a:p>
            </p:txBody>
          </p:sp>
          <p:sp>
            <p:nvSpPr>
              <p:cNvPr id="1049251" name="Rectangle 56"/>
              <p:cNvSpPr txBox="1"/>
              <p:nvPr/>
            </p:nvSpPr>
            <p:spPr>
              <a:xfrm>
                <a:off x="4723701" y="742486"/>
                <a:ext cx="736600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budget</a:t>
                </a:r>
              </a:p>
            </p:txBody>
          </p:sp>
          <p:sp>
            <p:nvSpPr>
              <p:cNvPr id="1049252" name="Rectangle 57"/>
              <p:cNvSpPr txBox="1"/>
              <p:nvPr/>
            </p:nvSpPr>
            <p:spPr>
              <a:xfrm>
                <a:off x="3496207" y="712056"/>
                <a:ext cx="368301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 u="sng"/>
                </a:lvl1pPr>
              </a:lstStyle>
              <a:p>
                <a:r>
                  <a:t>did</a:t>
                </a:r>
              </a:p>
            </p:txBody>
          </p:sp>
          <p:sp>
            <p:nvSpPr>
              <p:cNvPr id="1049253" name="Rectangle 58"/>
              <p:cNvSpPr txBox="1"/>
              <p:nvPr/>
            </p:nvSpPr>
            <p:spPr>
              <a:xfrm>
                <a:off x="4010286" y="1262835"/>
                <a:ext cx="12953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Departments</a:t>
                </a:r>
              </a:p>
            </p:txBody>
          </p:sp>
          <p:sp>
            <p:nvSpPr>
              <p:cNvPr id="1049254" name="Rectangle 59"/>
              <p:cNvSpPr txBox="1"/>
              <p:nvPr/>
            </p:nvSpPr>
            <p:spPr>
              <a:xfrm>
                <a:off x="245374" y="234309"/>
                <a:ext cx="4063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 u="sng"/>
                </a:lvl1pPr>
              </a:lstStyle>
              <a:p>
                <a:r>
                  <a:t>ssn</a:t>
                </a:r>
              </a:p>
            </p:txBody>
          </p:sp>
          <p:sp>
            <p:nvSpPr>
              <p:cNvPr id="1049255" name="Rectangle 60"/>
              <p:cNvSpPr txBox="1"/>
              <p:nvPr/>
            </p:nvSpPr>
            <p:spPr>
              <a:xfrm>
                <a:off x="1769624" y="243438"/>
                <a:ext cx="3428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lot</a:t>
                </a:r>
              </a:p>
            </p:txBody>
          </p:sp>
          <p:sp>
            <p:nvSpPr>
              <p:cNvPr id="1049256" name="Rectangle 61"/>
              <p:cNvSpPr txBox="1"/>
              <p:nvPr/>
            </p:nvSpPr>
            <p:spPr>
              <a:xfrm>
                <a:off x="2409599" y="2399386"/>
                <a:ext cx="11175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Mgr_Appts</a:t>
                </a:r>
              </a:p>
            </p:txBody>
          </p:sp>
          <p:sp>
            <p:nvSpPr>
              <p:cNvPr id="1049257" name="Rectangle 62"/>
              <p:cNvSpPr txBox="1"/>
              <p:nvPr/>
            </p:nvSpPr>
            <p:spPr>
              <a:xfrm>
                <a:off x="964784" y="1681244"/>
                <a:ext cx="11556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is_manager</a:t>
                </a:r>
              </a:p>
            </p:txBody>
          </p:sp>
          <p:sp>
            <p:nvSpPr>
              <p:cNvPr id="1049258" name="Rectangle 63"/>
              <p:cNvSpPr txBox="1"/>
              <p:nvPr/>
            </p:nvSpPr>
            <p:spPr>
              <a:xfrm>
                <a:off x="3743505" y="2636738"/>
                <a:ext cx="8508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dbudget</a:t>
                </a:r>
              </a:p>
            </p:txBody>
          </p:sp>
          <p:sp>
            <p:nvSpPr>
              <p:cNvPr id="1049259" name="Rectangle 64"/>
              <p:cNvSpPr txBox="1"/>
              <p:nvPr/>
            </p:nvSpPr>
            <p:spPr>
              <a:xfrm>
                <a:off x="1221074" y="2408515"/>
                <a:ext cx="9016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 u="sng"/>
                </a:lvl1pPr>
              </a:lstStyle>
              <a:p>
                <a:r>
                  <a:t>apptnum</a:t>
                </a:r>
              </a:p>
            </p:txBody>
          </p:sp>
          <p:sp>
            <p:nvSpPr>
              <p:cNvPr id="1049260" name="Line 65"/>
              <p:cNvSpPr/>
              <p:nvPr/>
            </p:nvSpPr>
            <p:spPr>
              <a:xfrm>
                <a:off x="377690" y="619245"/>
                <a:ext cx="491597" cy="193229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61" name="Line 66"/>
              <p:cNvSpPr/>
              <p:nvPr/>
            </p:nvSpPr>
            <p:spPr>
              <a:xfrm>
                <a:off x="1134569" y="371243"/>
                <a:ext cx="1" cy="441232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62" name="Line 67"/>
              <p:cNvSpPr/>
              <p:nvPr/>
            </p:nvSpPr>
            <p:spPr>
              <a:xfrm flipH="1">
                <a:off x="1503267" y="619245"/>
                <a:ext cx="385184" cy="193229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63" name="Line 68"/>
              <p:cNvSpPr/>
              <p:nvPr/>
            </p:nvSpPr>
            <p:spPr>
              <a:xfrm flipH="1" flipV="1">
                <a:off x="1134570" y="1170024"/>
                <a:ext cx="431646" cy="365158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  <a:head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64" name="Line 69"/>
              <p:cNvSpPr/>
              <p:nvPr/>
            </p:nvSpPr>
            <p:spPr>
              <a:xfrm flipV="1">
                <a:off x="3292799" y="1462150"/>
                <a:ext cx="669951" cy="146063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  <a:head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65" name="Line 70"/>
              <p:cNvSpPr/>
              <p:nvPr/>
            </p:nvSpPr>
            <p:spPr>
              <a:xfrm flipH="1">
                <a:off x="2146240" y="2571314"/>
                <a:ext cx="256290" cy="1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66" name="Line 71"/>
              <p:cNvSpPr/>
              <p:nvPr/>
            </p:nvSpPr>
            <p:spPr>
              <a:xfrm flipH="1" flipV="1">
                <a:off x="4084151" y="1961199"/>
                <a:ext cx="287764" cy="12172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67" name="Line 72"/>
              <p:cNvSpPr/>
              <p:nvPr/>
            </p:nvSpPr>
            <p:spPr>
              <a:xfrm flipH="1" flipV="1">
                <a:off x="3544593" y="2651954"/>
                <a:ext cx="185848" cy="158235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68" name="Line 73"/>
              <p:cNvSpPr/>
              <p:nvPr/>
            </p:nvSpPr>
            <p:spPr>
              <a:xfrm>
                <a:off x="3630022" y="1087863"/>
                <a:ext cx="433145" cy="193230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69" name="Line 74"/>
              <p:cNvSpPr/>
              <p:nvPr/>
            </p:nvSpPr>
            <p:spPr>
              <a:xfrm>
                <a:off x="4371913" y="839861"/>
                <a:ext cx="1" cy="426017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70" name="Line 75"/>
              <p:cNvSpPr/>
              <p:nvPr/>
            </p:nvSpPr>
            <p:spPr>
              <a:xfrm flipH="1">
                <a:off x="4782577" y="1103078"/>
                <a:ext cx="329730" cy="191708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71" name="Line 76"/>
              <p:cNvSpPr/>
              <p:nvPr/>
            </p:nvSpPr>
            <p:spPr>
              <a:xfrm flipH="1">
                <a:off x="2789213" y="2192464"/>
                <a:ext cx="503587" cy="168886"/>
              </a:xfrm>
              <a:prstGeom prst="line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72" name="Freeform 77"/>
              <p:cNvSpPr/>
              <p:nvPr/>
            </p:nvSpPr>
            <p:spPr>
              <a:xfrm>
                <a:off x="846805" y="1535181"/>
                <a:ext cx="1447813" cy="570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29"/>
                    </a:moveTo>
                    <a:lnTo>
                      <a:pt x="10666" y="0"/>
                    </a:lnTo>
                    <a:lnTo>
                      <a:pt x="21600" y="11174"/>
                    </a:lnTo>
                    <a:lnTo>
                      <a:pt x="10666" y="21600"/>
                    </a:lnTo>
                    <a:lnTo>
                      <a:pt x="0" y="1082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73" name="Line 78"/>
              <p:cNvSpPr/>
              <p:nvPr/>
            </p:nvSpPr>
            <p:spPr>
              <a:xfrm>
                <a:off x="1566215" y="2119432"/>
                <a:ext cx="1151056" cy="292127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head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274" name="Rectangle 79"/>
              <p:cNvSpPr txBox="1"/>
              <p:nvPr/>
            </p:nvSpPr>
            <p:spPr>
              <a:xfrm>
                <a:off x="2763309" y="1754275"/>
                <a:ext cx="12572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managed_by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049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049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049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049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049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00" grpId="1" animBg="1" advAuto="0" build="p"/>
      <p:bldP spid="146" grpId="2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E-R Diagram as Wallpaper</a:t>
            </a:r>
          </a:p>
        </p:txBody>
      </p:sp>
      <p:sp>
        <p:nvSpPr>
          <p:cNvPr id="1049276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Very common for them to be wall-sized</a:t>
            </a:r>
          </a:p>
        </p:txBody>
      </p:sp>
      <p:pic>
        <p:nvPicPr>
          <p:cNvPr id="2097239" name="Picture 5" descr="Picture 5"/>
          <p:cNvPicPr>
            <a:picLocks noChangeAspect="1"/>
          </p:cNvPicPr>
          <p:nvPr/>
        </p:nvPicPr>
        <p:blipFill>
          <a:blip r:embed="rId1"/>
          <a:srcRect t="24533" b="8151"/>
          <a:stretch>
            <a:fillRect/>
          </a:stretch>
        </p:blipFill>
        <p:spPr>
          <a:xfrm>
            <a:off x="0" y="2230437"/>
            <a:ext cx="9164639" cy="462756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Rectangle 4"/>
          <p:cNvSpPr txBox="1"/>
          <p:nvPr>
            <p:ph type="title"/>
          </p:nvPr>
        </p:nvSpPr>
        <p:spPr>
          <a:xfrm>
            <a:off x="1143000" y="76200"/>
            <a:ext cx="7772400" cy="1143000"/>
          </a:xfrm>
          <a:prstGeom prst="rect">
            <a:avLst/>
          </a:prstGeom>
        </p:spPr>
        <p:txBody>
          <a:bodyPr lIns="46037" tIns="46037" rIns="46037" bIns="46037">
            <a:normAutofit fontScale="90000"/>
          </a:bodyPr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Describing Data: Data Models</a:t>
            </a:r>
          </a:p>
        </p:txBody>
      </p:sp>
      <p:sp>
        <p:nvSpPr>
          <p:cNvPr id="1048586" name="Rectangle 5"/>
          <p:cNvSpPr txBox="1"/>
          <p:nvPr>
            <p:ph type="body" idx="1"/>
          </p:nvPr>
        </p:nvSpPr>
        <p:spPr>
          <a:xfrm>
            <a:off x="762000" y="1295400"/>
            <a:ext cx="7772400" cy="4114800"/>
          </a:xfrm>
          <a:prstGeom prst="rect">
            <a:avLst/>
          </a:prstGeom>
        </p:spPr>
        <p:txBody>
          <a:bodyPr lIns="46037" tIns="46037" rIns="46037" bIns="46037">
            <a:normAutofit fontScale="94444" lnSpcReduction="20000"/>
          </a:bodyPr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 u="sng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Data model</a:t>
            </a:r>
            <a:r>
              <a:rPr u="none"/>
              <a:t> : </a:t>
            </a:r>
            <a:r>
              <a:rPr u="none">
                <a:solidFill>
                  <a:srgbClr val="000000"/>
                </a:solidFill>
              </a:rPr>
              <a:t>collection of concepts for describing data.</a:t>
            </a:r>
            <a:endParaRPr sz="2900"/>
          </a:p>
          <a:p>
            <a:pPr>
              <a:lnSpc>
                <a:spcPct val="81000"/>
              </a:lnSpc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 u="sng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Schema</a:t>
            </a:r>
            <a:r>
              <a:rPr u="none"/>
              <a:t>: </a:t>
            </a:r>
            <a:r>
              <a:rPr u="none">
                <a:solidFill>
                  <a:srgbClr val="000000"/>
                </a:solidFill>
              </a:rPr>
              <a:t>description of a particular collection of data, using a given data model.</a:t>
            </a:r>
            <a:endParaRPr sz="2900"/>
          </a:p>
          <a:p>
            <a:pPr>
              <a:lnSpc>
                <a:spcPct val="81000"/>
              </a:lnSpc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 u="sng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Relational model of data</a:t>
            </a:r>
            <a:endParaRPr sz="2800"/>
          </a:p>
          <a:p>
            <a:pPr marL="742950" lvl="1" indent="-285750">
              <a:lnSpc>
                <a:spcPct val="81000"/>
              </a:lnSpc>
              <a:spcBef>
                <a:spcPts val="500"/>
              </a:spcBef>
              <a:defRPr sz="2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Main concept:  </a:t>
            </a:r>
            <a:r>
              <a:rPr u="sng">
                <a:solidFill>
                  <a:schemeClr val="accent2"/>
                </a:solidFill>
              </a:rPr>
              <a:t>relation</a:t>
            </a:r>
            <a:r>
              <a:t>  (table), rows and columns</a:t>
            </a:r>
            <a:endParaRPr sz="2500"/>
          </a:p>
          <a:p>
            <a:pPr marL="742950" lvl="1" indent="-285750">
              <a:lnSpc>
                <a:spcPct val="81000"/>
              </a:lnSpc>
              <a:spcBef>
                <a:spcPts val="500"/>
              </a:spcBef>
              <a:defRPr sz="22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Every relation has a </a:t>
            </a:r>
            <a:r>
              <a:rPr u="sng">
                <a:solidFill>
                  <a:srgbClr val="FC0128"/>
                </a:solidFill>
              </a:rPr>
              <a:t>schema</a:t>
            </a:r>
            <a:endParaRPr sz="2400"/>
          </a:p>
          <a:p>
            <a:pPr marL="1143000" lvl="2" indent="-228600">
              <a:lnSpc>
                <a:spcPct val="81000"/>
              </a:lnSpc>
              <a:spcBef>
                <a:spcPts val="400"/>
              </a:spcBef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describes the columns</a:t>
            </a:r>
            <a:endParaRPr sz="2200"/>
          </a:p>
          <a:p>
            <a:pPr marL="1143000" lvl="2" indent="-228600">
              <a:lnSpc>
                <a:spcPct val="81000"/>
              </a:lnSpc>
              <a:spcBef>
                <a:spcPts val="400"/>
              </a:spcBef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column names and </a:t>
            </a:r>
            <a:r>
              <a:rPr u="sng">
                <a:solidFill>
                  <a:srgbClr val="FF0000"/>
                </a:solidFill>
              </a:rPr>
              <a:t>domains</a:t>
            </a:r>
            <a:endParaRPr u="sng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7" name="Rectangle 2"/>
          <p:cNvSpPr txBox="1"/>
          <p:nvPr>
            <p:ph type="title"/>
          </p:nvPr>
        </p:nvSpPr>
        <p:spPr>
          <a:xfrm>
            <a:off x="1363662" y="0"/>
            <a:ext cx="7367587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Converting ER to Relational </a:t>
            </a:r>
          </a:p>
        </p:txBody>
      </p:sp>
      <p:sp>
        <p:nvSpPr>
          <p:cNvPr id="1049278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Fairly analogous structure</a:t>
            </a:r>
          </a:p>
          <a:p>
            <a: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But many simple concepts in ER are subtle to specify in relations</a:t>
            </a:r>
          </a:p>
        </p:txBody>
      </p:sp>
      <p:grpSp>
        <p:nvGrpSpPr>
          <p:cNvPr id="150" name="Group 57"/>
          <p:cNvGrpSpPr/>
          <p:nvPr/>
        </p:nvGrpSpPr>
        <p:grpSpPr>
          <a:xfrm>
            <a:off x="914400" y="3909459"/>
            <a:ext cx="2760398" cy="1614294"/>
            <a:chOff x="0" y="0"/>
            <a:chExt cx="2760397" cy="1614293"/>
          </a:xfrm>
        </p:grpSpPr>
        <p:sp>
          <p:nvSpPr>
            <p:cNvPr id="1049279" name="Freeform 6"/>
            <p:cNvSpPr/>
            <p:nvPr/>
          </p:nvSpPr>
          <p:spPr>
            <a:xfrm>
              <a:off x="874712" y="0"/>
              <a:ext cx="976049" cy="479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60"/>
                  </a:moveTo>
                  <a:lnTo>
                    <a:pt x="21518" y="9877"/>
                  </a:lnTo>
                  <a:lnTo>
                    <a:pt x="21395" y="8913"/>
                  </a:lnTo>
                  <a:lnTo>
                    <a:pt x="21190" y="8030"/>
                  </a:lnTo>
                  <a:lnTo>
                    <a:pt x="20903" y="7066"/>
                  </a:lnTo>
                  <a:lnTo>
                    <a:pt x="20534" y="6263"/>
                  </a:lnTo>
                  <a:lnTo>
                    <a:pt x="20083" y="5380"/>
                  </a:lnTo>
                  <a:lnTo>
                    <a:pt x="19592" y="4577"/>
                  </a:lnTo>
                  <a:lnTo>
                    <a:pt x="19059" y="3854"/>
                  </a:lnTo>
                  <a:lnTo>
                    <a:pt x="17747" y="2570"/>
                  </a:lnTo>
                  <a:lnTo>
                    <a:pt x="16969" y="1927"/>
                  </a:lnTo>
                  <a:lnTo>
                    <a:pt x="16149" y="1445"/>
                  </a:lnTo>
                  <a:lnTo>
                    <a:pt x="15329" y="1124"/>
                  </a:lnTo>
                  <a:lnTo>
                    <a:pt x="14468" y="642"/>
                  </a:lnTo>
                  <a:lnTo>
                    <a:pt x="12665" y="161"/>
                  </a:lnTo>
                  <a:lnTo>
                    <a:pt x="11722" y="80"/>
                  </a:lnTo>
                  <a:lnTo>
                    <a:pt x="10739" y="0"/>
                  </a:lnTo>
                  <a:lnTo>
                    <a:pt x="8935" y="161"/>
                  </a:lnTo>
                  <a:lnTo>
                    <a:pt x="7992" y="401"/>
                  </a:lnTo>
                  <a:lnTo>
                    <a:pt x="7091" y="642"/>
                  </a:lnTo>
                  <a:lnTo>
                    <a:pt x="6230" y="1124"/>
                  </a:lnTo>
                  <a:lnTo>
                    <a:pt x="5410" y="1445"/>
                  </a:lnTo>
                  <a:lnTo>
                    <a:pt x="4591" y="1927"/>
                  </a:lnTo>
                  <a:lnTo>
                    <a:pt x="3853" y="2570"/>
                  </a:lnTo>
                  <a:lnTo>
                    <a:pt x="3156" y="3212"/>
                  </a:lnTo>
                  <a:lnTo>
                    <a:pt x="2541" y="3854"/>
                  </a:lnTo>
                  <a:lnTo>
                    <a:pt x="1967" y="4577"/>
                  </a:lnTo>
                  <a:lnTo>
                    <a:pt x="1476" y="5380"/>
                  </a:lnTo>
                  <a:lnTo>
                    <a:pt x="1025" y="6263"/>
                  </a:lnTo>
                  <a:lnTo>
                    <a:pt x="656" y="7066"/>
                  </a:lnTo>
                  <a:lnTo>
                    <a:pt x="369" y="8030"/>
                  </a:lnTo>
                  <a:lnTo>
                    <a:pt x="164" y="8913"/>
                  </a:lnTo>
                  <a:lnTo>
                    <a:pt x="41" y="9877"/>
                  </a:lnTo>
                  <a:lnTo>
                    <a:pt x="0" y="10760"/>
                  </a:lnTo>
                  <a:lnTo>
                    <a:pt x="41" y="11643"/>
                  </a:lnTo>
                  <a:lnTo>
                    <a:pt x="164" y="12687"/>
                  </a:lnTo>
                  <a:lnTo>
                    <a:pt x="369" y="13490"/>
                  </a:lnTo>
                  <a:lnTo>
                    <a:pt x="656" y="14454"/>
                  </a:lnTo>
                  <a:lnTo>
                    <a:pt x="1025" y="15257"/>
                  </a:lnTo>
                  <a:lnTo>
                    <a:pt x="1476" y="16140"/>
                  </a:lnTo>
                  <a:lnTo>
                    <a:pt x="1967" y="16943"/>
                  </a:lnTo>
                  <a:lnTo>
                    <a:pt x="2541" y="17665"/>
                  </a:lnTo>
                  <a:lnTo>
                    <a:pt x="3156" y="18308"/>
                  </a:lnTo>
                  <a:lnTo>
                    <a:pt x="3853" y="19030"/>
                  </a:lnTo>
                  <a:lnTo>
                    <a:pt x="4591" y="19593"/>
                  </a:lnTo>
                  <a:lnTo>
                    <a:pt x="6230" y="20556"/>
                  </a:lnTo>
                  <a:lnTo>
                    <a:pt x="7091" y="20877"/>
                  </a:lnTo>
                  <a:lnTo>
                    <a:pt x="7992" y="21199"/>
                  </a:lnTo>
                  <a:lnTo>
                    <a:pt x="8935" y="21359"/>
                  </a:lnTo>
                  <a:lnTo>
                    <a:pt x="9837" y="21439"/>
                  </a:lnTo>
                  <a:lnTo>
                    <a:pt x="10739" y="21600"/>
                  </a:lnTo>
                  <a:lnTo>
                    <a:pt x="11722" y="21439"/>
                  </a:lnTo>
                  <a:lnTo>
                    <a:pt x="12665" y="21359"/>
                  </a:lnTo>
                  <a:lnTo>
                    <a:pt x="13567" y="21199"/>
                  </a:lnTo>
                  <a:lnTo>
                    <a:pt x="14468" y="20877"/>
                  </a:lnTo>
                  <a:lnTo>
                    <a:pt x="15329" y="20556"/>
                  </a:lnTo>
                  <a:lnTo>
                    <a:pt x="16969" y="19593"/>
                  </a:lnTo>
                  <a:lnTo>
                    <a:pt x="17747" y="19030"/>
                  </a:lnTo>
                  <a:lnTo>
                    <a:pt x="18403" y="18308"/>
                  </a:lnTo>
                  <a:lnTo>
                    <a:pt x="19059" y="17665"/>
                  </a:lnTo>
                  <a:lnTo>
                    <a:pt x="19592" y="16943"/>
                  </a:lnTo>
                  <a:lnTo>
                    <a:pt x="20083" y="16140"/>
                  </a:lnTo>
                  <a:lnTo>
                    <a:pt x="20534" y="15257"/>
                  </a:lnTo>
                  <a:lnTo>
                    <a:pt x="20903" y="14454"/>
                  </a:lnTo>
                  <a:lnTo>
                    <a:pt x="21190" y="13490"/>
                  </a:lnTo>
                  <a:lnTo>
                    <a:pt x="21395" y="12687"/>
                  </a:lnTo>
                  <a:lnTo>
                    <a:pt x="21518" y="11643"/>
                  </a:lnTo>
                  <a:lnTo>
                    <a:pt x="21600" y="107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280" name="Freeform 10"/>
            <p:cNvSpPr/>
            <p:nvPr/>
          </p:nvSpPr>
          <p:spPr>
            <a:xfrm>
              <a:off x="0" y="352425"/>
              <a:ext cx="972872" cy="479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60"/>
                  </a:moveTo>
                  <a:lnTo>
                    <a:pt x="21518" y="9877"/>
                  </a:lnTo>
                  <a:lnTo>
                    <a:pt x="21394" y="8833"/>
                  </a:lnTo>
                  <a:lnTo>
                    <a:pt x="21230" y="8030"/>
                  </a:lnTo>
                  <a:lnTo>
                    <a:pt x="20901" y="7066"/>
                  </a:lnTo>
                  <a:lnTo>
                    <a:pt x="20571" y="6183"/>
                  </a:lnTo>
                  <a:lnTo>
                    <a:pt x="20119" y="5380"/>
                  </a:lnTo>
                  <a:lnTo>
                    <a:pt x="19625" y="4577"/>
                  </a:lnTo>
                  <a:lnTo>
                    <a:pt x="19049" y="3854"/>
                  </a:lnTo>
                  <a:lnTo>
                    <a:pt x="18391" y="3212"/>
                  </a:lnTo>
                  <a:lnTo>
                    <a:pt x="17733" y="2489"/>
                  </a:lnTo>
                  <a:lnTo>
                    <a:pt x="16992" y="1927"/>
                  </a:lnTo>
                  <a:lnTo>
                    <a:pt x="15346" y="964"/>
                  </a:lnTo>
                  <a:lnTo>
                    <a:pt x="14482" y="642"/>
                  </a:lnTo>
                  <a:lnTo>
                    <a:pt x="13577" y="321"/>
                  </a:lnTo>
                  <a:lnTo>
                    <a:pt x="12631" y="161"/>
                  </a:lnTo>
                  <a:lnTo>
                    <a:pt x="10738" y="0"/>
                  </a:lnTo>
                  <a:lnTo>
                    <a:pt x="9874" y="80"/>
                  </a:lnTo>
                  <a:lnTo>
                    <a:pt x="8928" y="161"/>
                  </a:lnTo>
                  <a:lnTo>
                    <a:pt x="7982" y="321"/>
                  </a:lnTo>
                  <a:lnTo>
                    <a:pt x="7077" y="642"/>
                  </a:lnTo>
                  <a:lnTo>
                    <a:pt x="6213" y="964"/>
                  </a:lnTo>
                  <a:lnTo>
                    <a:pt x="4567" y="1927"/>
                  </a:lnTo>
                  <a:lnTo>
                    <a:pt x="3867" y="2489"/>
                  </a:lnTo>
                  <a:lnTo>
                    <a:pt x="3168" y="3212"/>
                  </a:lnTo>
                  <a:lnTo>
                    <a:pt x="2510" y="3854"/>
                  </a:lnTo>
                  <a:lnTo>
                    <a:pt x="1934" y="4577"/>
                  </a:lnTo>
                  <a:lnTo>
                    <a:pt x="1440" y="5380"/>
                  </a:lnTo>
                  <a:lnTo>
                    <a:pt x="1029" y="6183"/>
                  </a:lnTo>
                  <a:lnTo>
                    <a:pt x="658" y="7066"/>
                  </a:lnTo>
                  <a:lnTo>
                    <a:pt x="329" y="8030"/>
                  </a:lnTo>
                  <a:lnTo>
                    <a:pt x="165" y="8833"/>
                  </a:lnTo>
                  <a:lnTo>
                    <a:pt x="41" y="9877"/>
                  </a:lnTo>
                  <a:lnTo>
                    <a:pt x="0" y="10760"/>
                  </a:lnTo>
                  <a:lnTo>
                    <a:pt x="41" y="11643"/>
                  </a:lnTo>
                  <a:lnTo>
                    <a:pt x="165" y="12607"/>
                  </a:lnTo>
                  <a:lnTo>
                    <a:pt x="329" y="13490"/>
                  </a:lnTo>
                  <a:lnTo>
                    <a:pt x="658" y="14454"/>
                  </a:lnTo>
                  <a:lnTo>
                    <a:pt x="1029" y="15257"/>
                  </a:lnTo>
                  <a:lnTo>
                    <a:pt x="1440" y="16140"/>
                  </a:lnTo>
                  <a:lnTo>
                    <a:pt x="1934" y="16943"/>
                  </a:lnTo>
                  <a:lnTo>
                    <a:pt x="2510" y="17665"/>
                  </a:lnTo>
                  <a:lnTo>
                    <a:pt x="3168" y="18308"/>
                  </a:lnTo>
                  <a:lnTo>
                    <a:pt x="4567" y="19593"/>
                  </a:lnTo>
                  <a:lnTo>
                    <a:pt x="5390" y="20074"/>
                  </a:lnTo>
                  <a:lnTo>
                    <a:pt x="6213" y="20396"/>
                  </a:lnTo>
                  <a:lnTo>
                    <a:pt x="7077" y="20877"/>
                  </a:lnTo>
                  <a:lnTo>
                    <a:pt x="7982" y="21118"/>
                  </a:lnTo>
                  <a:lnTo>
                    <a:pt x="8928" y="21359"/>
                  </a:lnTo>
                  <a:lnTo>
                    <a:pt x="9874" y="21439"/>
                  </a:lnTo>
                  <a:lnTo>
                    <a:pt x="10738" y="21600"/>
                  </a:lnTo>
                  <a:lnTo>
                    <a:pt x="11685" y="21439"/>
                  </a:lnTo>
                  <a:lnTo>
                    <a:pt x="12631" y="21359"/>
                  </a:lnTo>
                  <a:lnTo>
                    <a:pt x="13577" y="21118"/>
                  </a:lnTo>
                  <a:lnTo>
                    <a:pt x="14482" y="20877"/>
                  </a:lnTo>
                  <a:lnTo>
                    <a:pt x="15346" y="20396"/>
                  </a:lnTo>
                  <a:lnTo>
                    <a:pt x="16169" y="20074"/>
                  </a:lnTo>
                  <a:lnTo>
                    <a:pt x="16992" y="19593"/>
                  </a:lnTo>
                  <a:lnTo>
                    <a:pt x="17733" y="18950"/>
                  </a:lnTo>
                  <a:lnTo>
                    <a:pt x="19049" y="17665"/>
                  </a:lnTo>
                  <a:lnTo>
                    <a:pt x="19625" y="16943"/>
                  </a:lnTo>
                  <a:lnTo>
                    <a:pt x="20119" y="16140"/>
                  </a:lnTo>
                  <a:lnTo>
                    <a:pt x="20571" y="15257"/>
                  </a:lnTo>
                  <a:lnTo>
                    <a:pt x="20901" y="14454"/>
                  </a:lnTo>
                  <a:lnTo>
                    <a:pt x="21230" y="13490"/>
                  </a:lnTo>
                  <a:lnTo>
                    <a:pt x="21394" y="12607"/>
                  </a:lnTo>
                  <a:lnTo>
                    <a:pt x="21518" y="11643"/>
                  </a:lnTo>
                  <a:lnTo>
                    <a:pt x="21600" y="107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281" name="Freeform 11"/>
            <p:cNvSpPr/>
            <p:nvPr/>
          </p:nvSpPr>
          <p:spPr>
            <a:xfrm>
              <a:off x="1789112" y="352425"/>
              <a:ext cx="971285" cy="479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60"/>
                  </a:moveTo>
                  <a:lnTo>
                    <a:pt x="41" y="11643"/>
                  </a:lnTo>
                  <a:lnTo>
                    <a:pt x="124" y="12607"/>
                  </a:lnTo>
                  <a:lnTo>
                    <a:pt x="330" y="13490"/>
                  </a:lnTo>
                  <a:lnTo>
                    <a:pt x="618" y="14454"/>
                  </a:lnTo>
                  <a:lnTo>
                    <a:pt x="948" y="15257"/>
                  </a:lnTo>
                  <a:lnTo>
                    <a:pt x="1402" y="16140"/>
                  </a:lnTo>
                  <a:lnTo>
                    <a:pt x="1896" y="16943"/>
                  </a:lnTo>
                  <a:lnTo>
                    <a:pt x="2473" y="17665"/>
                  </a:lnTo>
                  <a:lnTo>
                    <a:pt x="3133" y="18308"/>
                  </a:lnTo>
                  <a:lnTo>
                    <a:pt x="3834" y="18950"/>
                  </a:lnTo>
                  <a:lnTo>
                    <a:pt x="4576" y="19593"/>
                  </a:lnTo>
                  <a:lnTo>
                    <a:pt x="5359" y="20074"/>
                  </a:lnTo>
                  <a:lnTo>
                    <a:pt x="6224" y="20396"/>
                  </a:lnTo>
                  <a:lnTo>
                    <a:pt x="7049" y="20877"/>
                  </a:lnTo>
                  <a:lnTo>
                    <a:pt x="7997" y="21118"/>
                  </a:lnTo>
                  <a:lnTo>
                    <a:pt x="8904" y="21359"/>
                  </a:lnTo>
                  <a:lnTo>
                    <a:pt x="9852" y="21439"/>
                  </a:lnTo>
                  <a:lnTo>
                    <a:pt x="10800" y="21600"/>
                  </a:lnTo>
                  <a:lnTo>
                    <a:pt x="11707" y="21439"/>
                  </a:lnTo>
                  <a:lnTo>
                    <a:pt x="12655" y="21359"/>
                  </a:lnTo>
                  <a:lnTo>
                    <a:pt x="14469" y="20877"/>
                  </a:lnTo>
                  <a:lnTo>
                    <a:pt x="15334" y="20396"/>
                  </a:lnTo>
                  <a:lnTo>
                    <a:pt x="16159" y="20074"/>
                  </a:lnTo>
                  <a:lnTo>
                    <a:pt x="16983" y="19512"/>
                  </a:lnTo>
                  <a:lnTo>
                    <a:pt x="17725" y="18950"/>
                  </a:lnTo>
                  <a:lnTo>
                    <a:pt x="19044" y="17665"/>
                  </a:lnTo>
                  <a:lnTo>
                    <a:pt x="19621" y="16862"/>
                  </a:lnTo>
                  <a:lnTo>
                    <a:pt x="20157" y="16140"/>
                  </a:lnTo>
                  <a:lnTo>
                    <a:pt x="20528" y="15257"/>
                  </a:lnTo>
                  <a:lnTo>
                    <a:pt x="20899" y="14454"/>
                  </a:lnTo>
                  <a:lnTo>
                    <a:pt x="21229" y="13490"/>
                  </a:lnTo>
                  <a:lnTo>
                    <a:pt x="21394" y="12607"/>
                  </a:lnTo>
                  <a:lnTo>
                    <a:pt x="21518" y="11643"/>
                  </a:lnTo>
                  <a:lnTo>
                    <a:pt x="21600" y="10760"/>
                  </a:lnTo>
                  <a:lnTo>
                    <a:pt x="21518" y="9877"/>
                  </a:lnTo>
                  <a:lnTo>
                    <a:pt x="21394" y="8833"/>
                  </a:lnTo>
                  <a:lnTo>
                    <a:pt x="21229" y="8030"/>
                  </a:lnTo>
                  <a:lnTo>
                    <a:pt x="20899" y="7066"/>
                  </a:lnTo>
                  <a:lnTo>
                    <a:pt x="20528" y="6183"/>
                  </a:lnTo>
                  <a:lnTo>
                    <a:pt x="20157" y="5380"/>
                  </a:lnTo>
                  <a:lnTo>
                    <a:pt x="19621" y="4577"/>
                  </a:lnTo>
                  <a:lnTo>
                    <a:pt x="19044" y="3854"/>
                  </a:lnTo>
                  <a:lnTo>
                    <a:pt x="18385" y="3212"/>
                  </a:lnTo>
                  <a:lnTo>
                    <a:pt x="17725" y="2489"/>
                  </a:lnTo>
                  <a:lnTo>
                    <a:pt x="16983" y="1927"/>
                  </a:lnTo>
                  <a:lnTo>
                    <a:pt x="15334" y="964"/>
                  </a:lnTo>
                  <a:lnTo>
                    <a:pt x="14469" y="642"/>
                  </a:lnTo>
                  <a:lnTo>
                    <a:pt x="13562" y="321"/>
                  </a:lnTo>
                  <a:lnTo>
                    <a:pt x="12655" y="161"/>
                  </a:lnTo>
                  <a:lnTo>
                    <a:pt x="11707" y="80"/>
                  </a:lnTo>
                  <a:lnTo>
                    <a:pt x="10800" y="0"/>
                  </a:lnTo>
                  <a:lnTo>
                    <a:pt x="8904" y="161"/>
                  </a:lnTo>
                  <a:lnTo>
                    <a:pt x="7956" y="321"/>
                  </a:lnTo>
                  <a:lnTo>
                    <a:pt x="7049" y="642"/>
                  </a:lnTo>
                  <a:lnTo>
                    <a:pt x="6224" y="964"/>
                  </a:lnTo>
                  <a:lnTo>
                    <a:pt x="5359" y="1445"/>
                  </a:lnTo>
                  <a:lnTo>
                    <a:pt x="4576" y="1927"/>
                  </a:lnTo>
                  <a:lnTo>
                    <a:pt x="3834" y="2489"/>
                  </a:lnTo>
                  <a:lnTo>
                    <a:pt x="3133" y="3212"/>
                  </a:lnTo>
                  <a:lnTo>
                    <a:pt x="2473" y="3854"/>
                  </a:lnTo>
                  <a:lnTo>
                    <a:pt x="1896" y="4577"/>
                  </a:lnTo>
                  <a:lnTo>
                    <a:pt x="1402" y="5380"/>
                  </a:lnTo>
                  <a:lnTo>
                    <a:pt x="948" y="6183"/>
                  </a:lnTo>
                  <a:lnTo>
                    <a:pt x="618" y="7066"/>
                  </a:lnTo>
                  <a:lnTo>
                    <a:pt x="330" y="8030"/>
                  </a:lnTo>
                  <a:lnTo>
                    <a:pt x="124" y="8833"/>
                  </a:lnTo>
                  <a:lnTo>
                    <a:pt x="41" y="9877"/>
                  </a:lnTo>
                  <a:lnTo>
                    <a:pt x="0" y="1076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282" name="Freeform 14"/>
            <p:cNvSpPr/>
            <p:nvPr/>
          </p:nvSpPr>
          <p:spPr>
            <a:xfrm>
              <a:off x="754062" y="1122362"/>
              <a:ext cx="1344349" cy="49193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283" name="Rectangle 16"/>
            <p:cNvSpPr txBox="1"/>
            <p:nvPr/>
          </p:nvSpPr>
          <p:spPr>
            <a:xfrm>
              <a:off x="1982788" y="427037"/>
              <a:ext cx="3682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/>
              </a:lvl1pPr>
            </a:lstStyle>
            <a:p>
              <a:r>
                <a:t>lot</a:t>
              </a:r>
            </a:p>
          </p:txBody>
        </p:sp>
        <p:sp>
          <p:nvSpPr>
            <p:cNvPr id="1049284" name="Rectangle 21"/>
            <p:cNvSpPr txBox="1"/>
            <p:nvPr/>
          </p:nvSpPr>
          <p:spPr>
            <a:xfrm>
              <a:off x="996950" y="47625"/>
              <a:ext cx="6476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/>
              </a:lvl1pPr>
            </a:lstStyle>
            <a:p>
              <a:r>
                <a:t>name</a:t>
              </a:r>
            </a:p>
          </p:txBody>
        </p:sp>
        <p:sp>
          <p:nvSpPr>
            <p:cNvPr id="1049285" name="Rectangle 24"/>
            <p:cNvSpPr txBox="1"/>
            <p:nvPr/>
          </p:nvSpPr>
          <p:spPr>
            <a:xfrm>
              <a:off x="727075" y="1195387"/>
              <a:ext cx="12064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/>
              </a:lvl1pPr>
            </a:lstStyle>
            <a:p>
              <a:r>
                <a:t>Employees</a:t>
              </a:r>
            </a:p>
          </p:txBody>
        </p:sp>
        <p:sp>
          <p:nvSpPr>
            <p:cNvPr id="1049286" name="Rectangle 25"/>
            <p:cNvSpPr txBox="1"/>
            <p:nvPr/>
          </p:nvSpPr>
          <p:spPr>
            <a:xfrm>
              <a:off x="146050" y="412750"/>
              <a:ext cx="4444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 u="sng"/>
              </a:lvl1pPr>
            </a:lstStyle>
            <a:p>
              <a:r>
                <a:t>ssn</a:t>
              </a:r>
            </a:p>
          </p:txBody>
        </p:sp>
        <p:sp>
          <p:nvSpPr>
            <p:cNvPr id="1049287" name="Line 26"/>
            <p:cNvSpPr/>
            <p:nvPr/>
          </p:nvSpPr>
          <p:spPr>
            <a:xfrm flipH="1">
              <a:off x="1323975" y="461962"/>
              <a:ext cx="1" cy="598488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288" name="Line 27"/>
            <p:cNvSpPr/>
            <p:nvPr/>
          </p:nvSpPr>
          <p:spPr>
            <a:xfrm>
              <a:off x="441325" y="850899"/>
              <a:ext cx="731837" cy="277814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289" name="Line 28"/>
            <p:cNvSpPr/>
            <p:nvPr/>
          </p:nvSpPr>
          <p:spPr>
            <a:xfrm flipH="1">
              <a:off x="1812924" y="850900"/>
              <a:ext cx="469901" cy="252413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grpSp>
        <p:nvGrpSpPr>
          <p:cNvPr id="151" name="Group 55"/>
          <p:cNvGrpSpPr/>
          <p:nvPr/>
        </p:nvGrpSpPr>
        <p:grpSpPr>
          <a:xfrm>
            <a:off x="3013075" y="4884184"/>
            <a:ext cx="2649540" cy="785620"/>
            <a:chOff x="0" y="0"/>
            <a:chExt cx="2649538" cy="785619"/>
          </a:xfrm>
        </p:grpSpPr>
        <p:sp>
          <p:nvSpPr>
            <p:cNvPr id="1049290" name="Freeform 12"/>
            <p:cNvSpPr/>
            <p:nvPr/>
          </p:nvSpPr>
          <p:spPr>
            <a:xfrm>
              <a:off x="696661" y="0"/>
              <a:ext cx="1458173" cy="785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24"/>
                  </a:moveTo>
                  <a:lnTo>
                    <a:pt x="10649" y="0"/>
                  </a:lnTo>
                  <a:lnTo>
                    <a:pt x="21600" y="11216"/>
                  </a:lnTo>
                  <a:lnTo>
                    <a:pt x="10649" y="21600"/>
                  </a:lnTo>
                  <a:lnTo>
                    <a:pt x="0" y="1082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291" name="Rectangle 22"/>
            <p:cNvSpPr txBox="1"/>
            <p:nvPr/>
          </p:nvSpPr>
          <p:spPr>
            <a:xfrm>
              <a:off x="794578" y="231588"/>
              <a:ext cx="10540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/>
              </a:lvl1pPr>
            </a:lstStyle>
            <a:p>
              <a:r>
                <a:t>Works_In</a:t>
              </a:r>
            </a:p>
          </p:txBody>
        </p:sp>
        <p:sp>
          <p:nvSpPr>
            <p:cNvPr id="1049292" name="Line 29"/>
            <p:cNvSpPr/>
            <p:nvPr/>
          </p:nvSpPr>
          <p:spPr>
            <a:xfrm flipH="1" flipV="1">
              <a:off x="0" y="390137"/>
              <a:ext cx="678134" cy="1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293" name="Line 30"/>
            <p:cNvSpPr/>
            <p:nvPr/>
          </p:nvSpPr>
          <p:spPr>
            <a:xfrm>
              <a:off x="2156686" y="409733"/>
              <a:ext cx="492852" cy="1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grpSp>
        <p:nvGrpSpPr>
          <p:cNvPr id="152" name="Group 56"/>
          <p:cNvGrpSpPr/>
          <p:nvPr/>
        </p:nvGrpSpPr>
        <p:grpSpPr>
          <a:xfrm>
            <a:off x="3810000" y="3680859"/>
            <a:ext cx="971286" cy="1190627"/>
            <a:chOff x="0" y="0"/>
            <a:chExt cx="971285" cy="1190625"/>
          </a:xfrm>
        </p:grpSpPr>
        <p:sp>
          <p:nvSpPr>
            <p:cNvPr id="1049294" name="Freeform 9"/>
            <p:cNvSpPr/>
            <p:nvPr/>
          </p:nvSpPr>
          <p:spPr>
            <a:xfrm>
              <a:off x="0" y="0"/>
              <a:ext cx="971285" cy="476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1" y="11767"/>
                  </a:lnTo>
                  <a:lnTo>
                    <a:pt x="165" y="12654"/>
                  </a:lnTo>
                  <a:lnTo>
                    <a:pt x="330" y="13621"/>
                  </a:lnTo>
                  <a:lnTo>
                    <a:pt x="660" y="14507"/>
                  </a:lnTo>
                  <a:lnTo>
                    <a:pt x="1031" y="15313"/>
                  </a:lnTo>
                  <a:lnTo>
                    <a:pt x="1443" y="16119"/>
                  </a:lnTo>
                  <a:lnTo>
                    <a:pt x="1937" y="16925"/>
                  </a:lnTo>
                  <a:lnTo>
                    <a:pt x="2473" y="17731"/>
                  </a:lnTo>
                  <a:lnTo>
                    <a:pt x="3174" y="18457"/>
                  </a:lnTo>
                  <a:lnTo>
                    <a:pt x="3834" y="19021"/>
                  </a:lnTo>
                  <a:lnTo>
                    <a:pt x="4576" y="19585"/>
                  </a:lnTo>
                  <a:lnTo>
                    <a:pt x="5400" y="20149"/>
                  </a:lnTo>
                  <a:lnTo>
                    <a:pt x="6224" y="20633"/>
                  </a:lnTo>
                  <a:lnTo>
                    <a:pt x="7090" y="20955"/>
                  </a:lnTo>
                  <a:lnTo>
                    <a:pt x="8904" y="21439"/>
                  </a:lnTo>
                  <a:lnTo>
                    <a:pt x="9852" y="21600"/>
                  </a:lnTo>
                  <a:lnTo>
                    <a:pt x="11707" y="21600"/>
                  </a:lnTo>
                  <a:lnTo>
                    <a:pt x="12655" y="21358"/>
                  </a:lnTo>
                  <a:lnTo>
                    <a:pt x="13603" y="21197"/>
                  </a:lnTo>
                  <a:lnTo>
                    <a:pt x="14510" y="20955"/>
                  </a:lnTo>
                  <a:lnTo>
                    <a:pt x="15334" y="20552"/>
                  </a:lnTo>
                  <a:lnTo>
                    <a:pt x="16200" y="20149"/>
                  </a:lnTo>
                  <a:lnTo>
                    <a:pt x="17024" y="19585"/>
                  </a:lnTo>
                  <a:lnTo>
                    <a:pt x="17725" y="19021"/>
                  </a:lnTo>
                  <a:lnTo>
                    <a:pt x="18426" y="18296"/>
                  </a:lnTo>
                  <a:lnTo>
                    <a:pt x="19085" y="17651"/>
                  </a:lnTo>
                  <a:lnTo>
                    <a:pt x="19663" y="16925"/>
                  </a:lnTo>
                  <a:lnTo>
                    <a:pt x="20157" y="16119"/>
                  </a:lnTo>
                  <a:lnTo>
                    <a:pt x="20611" y="15313"/>
                  </a:lnTo>
                  <a:lnTo>
                    <a:pt x="20940" y="14507"/>
                  </a:lnTo>
                  <a:lnTo>
                    <a:pt x="21229" y="13621"/>
                  </a:lnTo>
                  <a:lnTo>
                    <a:pt x="21435" y="12654"/>
                  </a:lnTo>
                  <a:lnTo>
                    <a:pt x="21600" y="11767"/>
                  </a:lnTo>
                  <a:lnTo>
                    <a:pt x="21600" y="9752"/>
                  </a:lnTo>
                  <a:lnTo>
                    <a:pt x="21435" y="8866"/>
                  </a:lnTo>
                  <a:lnTo>
                    <a:pt x="21229" y="7899"/>
                  </a:lnTo>
                  <a:lnTo>
                    <a:pt x="20940" y="7012"/>
                  </a:lnTo>
                  <a:lnTo>
                    <a:pt x="20611" y="6206"/>
                  </a:lnTo>
                  <a:lnTo>
                    <a:pt x="20157" y="5400"/>
                  </a:lnTo>
                  <a:lnTo>
                    <a:pt x="19663" y="4594"/>
                  </a:lnTo>
                  <a:lnTo>
                    <a:pt x="19085" y="3788"/>
                  </a:lnTo>
                  <a:lnTo>
                    <a:pt x="18426" y="3063"/>
                  </a:lnTo>
                  <a:lnTo>
                    <a:pt x="17024" y="1934"/>
                  </a:lnTo>
                  <a:lnTo>
                    <a:pt x="16200" y="1451"/>
                  </a:lnTo>
                  <a:lnTo>
                    <a:pt x="15334" y="967"/>
                  </a:lnTo>
                  <a:lnTo>
                    <a:pt x="14510" y="645"/>
                  </a:lnTo>
                  <a:lnTo>
                    <a:pt x="13603" y="322"/>
                  </a:lnTo>
                  <a:lnTo>
                    <a:pt x="12655" y="81"/>
                  </a:lnTo>
                  <a:lnTo>
                    <a:pt x="11707" y="0"/>
                  </a:lnTo>
                  <a:lnTo>
                    <a:pt x="9852" y="0"/>
                  </a:lnTo>
                  <a:lnTo>
                    <a:pt x="8904" y="81"/>
                  </a:lnTo>
                  <a:lnTo>
                    <a:pt x="7997" y="322"/>
                  </a:lnTo>
                  <a:lnTo>
                    <a:pt x="7090" y="645"/>
                  </a:lnTo>
                  <a:lnTo>
                    <a:pt x="6224" y="967"/>
                  </a:lnTo>
                  <a:lnTo>
                    <a:pt x="5359" y="1451"/>
                  </a:lnTo>
                  <a:lnTo>
                    <a:pt x="4576" y="1934"/>
                  </a:lnTo>
                  <a:lnTo>
                    <a:pt x="3834" y="2499"/>
                  </a:lnTo>
                  <a:lnTo>
                    <a:pt x="3174" y="3063"/>
                  </a:lnTo>
                  <a:lnTo>
                    <a:pt x="2473" y="3788"/>
                  </a:lnTo>
                  <a:lnTo>
                    <a:pt x="1402" y="5400"/>
                  </a:lnTo>
                  <a:lnTo>
                    <a:pt x="660" y="7012"/>
                  </a:lnTo>
                  <a:lnTo>
                    <a:pt x="330" y="7899"/>
                  </a:lnTo>
                  <a:lnTo>
                    <a:pt x="165" y="8946"/>
                  </a:lnTo>
                  <a:lnTo>
                    <a:pt x="41" y="9752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295" name="Rectangle 20"/>
            <p:cNvSpPr txBox="1"/>
            <p:nvPr/>
          </p:nvSpPr>
          <p:spPr>
            <a:xfrm>
              <a:off x="133157" y="74747"/>
              <a:ext cx="6476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/>
              </a:lvl1pPr>
            </a:lstStyle>
            <a:p>
              <a:r>
                <a:t>since</a:t>
              </a:r>
            </a:p>
          </p:txBody>
        </p:sp>
        <p:sp>
          <p:nvSpPr>
            <p:cNvPr id="1049296" name="Line 31"/>
            <p:cNvSpPr/>
            <p:nvPr/>
          </p:nvSpPr>
          <p:spPr>
            <a:xfrm>
              <a:off x="439302" y="496538"/>
              <a:ext cx="216871" cy="694087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grpSp>
        <p:nvGrpSpPr>
          <p:cNvPr id="153" name="Group 54"/>
          <p:cNvGrpSpPr/>
          <p:nvPr/>
        </p:nvGrpSpPr>
        <p:grpSpPr>
          <a:xfrm>
            <a:off x="4800600" y="3909459"/>
            <a:ext cx="2758812" cy="1612709"/>
            <a:chOff x="0" y="0"/>
            <a:chExt cx="2758811" cy="1612708"/>
          </a:xfrm>
        </p:grpSpPr>
        <p:sp>
          <p:nvSpPr>
            <p:cNvPr id="1049297" name="Freeform 7"/>
            <p:cNvSpPr/>
            <p:nvPr/>
          </p:nvSpPr>
          <p:spPr>
            <a:xfrm>
              <a:off x="0" y="350666"/>
              <a:ext cx="970865" cy="477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19"/>
                  </a:moveTo>
                  <a:lnTo>
                    <a:pt x="21518" y="9752"/>
                  </a:lnTo>
                  <a:lnTo>
                    <a:pt x="21394" y="8866"/>
                  </a:lnTo>
                  <a:lnTo>
                    <a:pt x="21229" y="7899"/>
                  </a:lnTo>
                  <a:lnTo>
                    <a:pt x="20899" y="7012"/>
                  </a:lnTo>
                  <a:lnTo>
                    <a:pt x="20611" y="6206"/>
                  </a:lnTo>
                  <a:lnTo>
                    <a:pt x="20157" y="5239"/>
                  </a:lnTo>
                  <a:lnTo>
                    <a:pt x="19621" y="4594"/>
                  </a:lnTo>
                  <a:lnTo>
                    <a:pt x="19085" y="3788"/>
                  </a:lnTo>
                  <a:lnTo>
                    <a:pt x="18385" y="3063"/>
                  </a:lnTo>
                  <a:lnTo>
                    <a:pt x="17725" y="2499"/>
                  </a:lnTo>
                  <a:lnTo>
                    <a:pt x="16983" y="1934"/>
                  </a:lnTo>
                  <a:lnTo>
                    <a:pt x="16159" y="1370"/>
                  </a:lnTo>
                  <a:lnTo>
                    <a:pt x="15334" y="967"/>
                  </a:lnTo>
                  <a:lnTo>
                    <a:pt x="14469" y="645"/>
                  </a:lnTo>
                  <a:lnTo>
                    <a:pt x="13562" y="322"/>
                  </a:lnTo>
                  <a:lnTo>
                    <a:pt x="12655" y="81"/>
                  </a:lnTo>
                  <a:lnTo>
                    <a:pt x="11707" y="0"/>
                  </a:lnTo>
                  <a:lnTo>
                    <a:pt x="9852" y="0"/>
                  </a:lnTo>
                  <a:lnTo>
                    <a:pt x="8904" y="81"/>
                  </a:lnTo>
                  <a:lnTo>
                    <a:pt x="7997" y="322"/>
                  </a:lnTo>
                  <a:lnTo>
                    <a:pt x="7049" y="645"/>
                  </a:lnTo>
                  <a:lnTo>
                    <a:pt x="6224" y="967"/>
                  </a:lnTo>
                  <a:lnTo>
                    <a:pt x="5359" y="1370"/>
                  </a:lnTo>
                  <a:lnTo>
                    <a:pt x="4576" y="1934"/>
                  </a:lnTo>
                  <a:lnTo>
                    <a:pt x="3834" y="2499"/>
                  </a:lnTo>
                  <a:lnTo>
                    <a:pt x="3133" y="3063"/>
                  </a:lnTo>
                  <a:lnTo>
                    <a:pt x="2473" y="3788"/>
                  </a:lnTo>
                  <a:lnTo>
                    <a:pt x="1896" y="4594"/>
                  </a:lnTo>
                  <a:lnTo>
                    <a:pt x="1402" y="5239"/>
                  </a:lnTo>
                  <a:lnTo>
                    <a:pt x="948" y="6206"/>
                  </a:lnTo>
                  <a:lnTo>
                    <a:pt x="618" y="7012"/>
                  </a:lnTo>
                  <a:lnTo>
                    <a:pt x="330" y="7899"/>
                  </a:lnTo>
                  <a:lnTo>
                    <a:pt x="124" y="8866"/>
                  </a:lnTo>
                  <a:lnTo>
                    <a:pt x="41" y="9752"/>
                  </a:lnTo>
                  <a:lnTo>
                    <a:pt x="0" y="10719"/>
                  </a:lnTo>
                  <a:lnTo>
                    <a:pt x="41" y="11606"/>
                  </a:lnTo>
                  <a:lnTo>
                    <a:pt x="124" y="12654"/>
                  </a:lnTo>
                  <a:lnTo>
                    <a:pt x="330" y="13460"/>
                  </a:lnTo>
                  <a:lnTo>
                    <a:pt x="618" y="14427"/>
                  </a:lnTo>
                  <a:lnTo>
                    <a:pt x="948" y="15313"/>
                  </a:lnTo>
                  <a:lnTo>
                    <a:pt x="1402" y="16119"/>
                  </a:lnTo>
                  <a:lnTo>
                    <a:pt x="1896" y="16925"/>
                  </a:lnTo>
                  <a:lnTo>
                    <a:pt x="2473" y="17651"/>
                  </a:lnTo>
                  <a:lnTo>
                    <a:pt x="3133" y="18296"/>
                  </a:lnTo>
                  <a:lnTo>
                    <a:pt x="3834" y="19021"/>
                  </a:lnTo>
                  <a:lnTo>
                    <a:pt x="4576" y="19585"/>
                  </a:lnTo>
                  <a:lnTo>
                    <a:pt x="5359" y="20069"/>
                  </a:lnTo>
                  <a:lnTo>
                    <a:pt x="6224" y="20552"/>
                  </a:lnTo>
                  <a:lnTo>
                    <a:pt x="7049" y="20875"/>
                  </a:lnTo>
                  <a:lnTo>
                    <a:pt x="7997" y="21197"/>
                  </a:lnTo>
                  <a:lnTo>
                    <a:pt x="8904" y="21358"/>
                  </a:lnTo>
                  <a:lnTo>
                    <a:pt x="9852" y="21600"/>
                  </a:lnTo>
                  <a:lnTo>
                    <a:pt x="11707" y="21600"/>
                  </a:lnTo>
                  <a:lnTo>
                    <a:pt x="12655" y="21358"/>
                  </a:lnTo>
                  <a:lnTo>
                    <a:pt x="13562" y="21197"/>
                  </a:lnTo>
                  <a:lnTo>
                    <a:pt x="14469" y="20875"/>
                  </a:lnTo>
                  <a:lnTo>
                    <a:pt x="15334" y="20552"/>
                  </a:lnTo>
                  <a:lnTo>
                    <a:pt x="16983" y="19585"/>
                  </a:lnTo>
                  <a:lnTo>
                    <a:pt x="17725" y="19021"/>
                  </a:lnTo>
                  <a:lnTo>
                    <a:pt x="18385" y="18296"/>
                  </a:lnTo>
                  <a:lnTo>
                    <a:pt x="19085" y="17651"/>
                  </a:lnTo>
                  <a:lnTo>
                    <a:pt x="19621" y="16925"/>
                  </a:lnTo>
                  <a:lnTo>
                    <a:pt x="20157" y="16119"/>
                  </a:lnTo>
                  <a:lnTo>
                    <a:pt x="20611" y="15313"/>
                  </a:lnTo>
                  <a:lnTo>
                    <a:pt x="20899" y="14427"/>
                  </a:lnTo>
                  <a:lnTo>
                    <a:pt x="21229" y="13460"/>
                  </a:lnTo>
                  <a:lnTo>
                    <a:pt x="21394" y="12654"/>
                  </a:lnTo>
                  <a:lnTo>
                    <a:pt x="21518" y="11606"/>
                  </a:lnTo>
                  <a:lnTo>
                    <a:pt x="21600" y="107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298" name="Freeform 8"/>
            <p:cNvSpPr/>
            <p:nvPr/>
          </p:nvSpPr>
          <p:spPr>
            <a:xfrm>
              <a:off x="1787946" y="350666"/>
              <a:ext cx="970865" cy="477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1" y="11606"/>
                  </a:lnTo>
                  <a:lnTo>
                    <a:pt x="165" y="12654"/>
                  </a:lnTo>
                  <a:lnTo>
                    <a:pt x="330" y="13460"/>
                  </a:lnTo>
                  <a:lnTo>
                    <a:pt x="660" y="14427"/>
                  </a:lnTo>
                  <a:lnTo>
                    <a:pt x="1031" y="15313"/>
                  </a:lnTo>
                  <a:lnTo>
                    <a:pt x="1402" y="16119"/>
                  </a:lnTo>
                  <a:lnTo>
                    <a:pt x="1937" y="16925"/>
                  </a:lnTo>
                  <a:lnTo>
                    <a:pt x="2515" y="17651"/>
                  </a:lnTo>
                  <a:lnTo>
                    <a:pt x="3174" y="18296"/>
                  </a:lnTo>
                  <a:lnTo>
                    <a:pt x="3834" y="19021"/>
                  </a:lnTo>
                  <a:lnTo>
                    <a:pt x="4576" y="19585"/>
                  </a:lnTo>
                  <a:lnTo>
                    <a:pt x="6224" y="20552"/>
                  </a:lnTo>
                  <a:lnTo>
                    <a:pt x="7090" y="20875"/>
                  </a:lnTo>
                  <a:lnTo>
                    <a:pt x="7997" y="21197"/>
                  </a:lnTo>
                  <a:lnTo>
                    <a:pt x="8904" y="21358"/>
                  </a:lnTo>
                  <a:lnTo>
                    <a:pt x="9852" y="21600"/>
                  </a:lnTo>
                  <a:lnTo>
                    <a:pt x="11707" y="21600"/>
                  </a:lnTo>
                  <a:lnTo>
                    <a:pt x="12655" y="21358"/>
                  </a:lnTo>
                  <a:lnTo>
                    <a:pt x="13603" y="21197"/>
                  </a:lnTo>
                  <a:lnTo>
                    <a:pt x="14510" y="20875"/>
                  </a:lnTo>
                  <a:lnTo>
                    <a:pt x="15334" y="20552"/>
                  </a:lnTo>
                  <a:lnTo>
                    <a:pt x="16200" y="20069"/>
                  </a:lnTo>
                  <a:lnTo>
                    <a:pt x="16983" y="19585"/>
                  </a:lnTo>
                  <a:lnTo>
                    <a:pt x="17725" y="19021"/>
                  </a:lnTo>
                  <a:lnTo>
                    <a:pt x="18426" y="18296"/>
                  </a:lnTo>
                  <a:lnTo>
                    <a:pt x="19085" y="17651"/>
                  </a:lnTo>
                  <a:lnTo>
                    <a:pt x="19663" y="16925"/>
                  </a:lnTo>
                  <a:lnTo>
                    <a:pt x="20157" y="16119"/>
                  </a:lnTo>
                  <a:lnTo>
                    <a:pt x="20611" y="15313"/>
                  </a:lnTo>
                  <a:lnTo>
                    <a:pt x="20940" y="14427"/>
                  </a:lnTo>
                  <a:lnTo>
                    <a:pt x="21229" y="13460"/>
                  </a:lnTo>
                  <a:lnTo>
                    <a:pt x="21435" y="12654"/>
                  </a:lnTo>
                  <a:lnTo>
                    <a:pt x="21518" y="11606"/>
                  </a:lnTo>
                  <a:lnTo>
                    <a:pt x="21600" y="10719"/>
                  </a:lnTo>
                  <a:lnTo>
                    <a:pt x="21518" y="9752"/>
                  </a:lnTo>
                  <a:lnTo>
                    <a:pt x="21435" y="8866"/>
                  </a:lnTo>
                  <a:lnTo>
                    <a:pt x="21229" y="7899"/>
                  </a:lnTo>
                  <a:lnTo>
                    <a:pt x="20940" y="7012"/>
                  </a:lnTo>
                  <a:lnTo>
                    <a:pt x="20611" y="6206"/>
                  </a:lnTo>
                  <a:lnTo>
                    <a:pt x="20157" y="5239"/>
                  </a:lnTo>
                  <a:lnTo>
                    <a:pt x="19663" y="4433"/>
                  </a:lnTo>
                  <a:lnTo>
                    <a:pt x="19085" y="3788"/>
                  </a:lnTo>
                  <a:lnTo>
                    <a:pt x="18426" y="3063"/>
                  </a:lnTo>
                  <a:lnTo>
                    <a:pt x="17725" y="2499"/>
                  </a:lnTo>
                  <a:lnTo>
                    <a:pt x="16983" y="1773"/>
                  </a:lnTo>
                  <a:lnTo>
                    <a:pt x="16200" y="1370"/>
                  </a:lnTo>
                  <a:lnTo>
                    <a:pt x="15334" y="967"/>
                  </a:lnTo>
                  <a:lnTo>
                    <a:pt x="14510" y="564"/>
                  </a:lnTo>
                  <a:lnTo>
                    <a:pt x="13562" y="322"/>
                  </a:lnTo>
                  <a:lnTo>
                    <a:pt x="12655" y="81"/>
                  </a:lnTo>
                  <a:lnTo>
                    <a:pt x="11707" y="0"/>
                  </a:lnTo>
                  <a:lnTo>
                    <a:pt x="9852" y="0"/>
                  </a:lnTo>
                  <a:lnTo>
                    <a:pt x="8904" y="81"/>
                  </a:lnTo>
                  <a:lnTo>
                    <a:pt x="7997" y="322"/>
                  </a:lnTo>
                  <a:lnTo>
                    <a:pt x="7090" y="645"/>
                  </a:lnTo>
                  <a:lnTo>
                    <a:pt x="6224" y="967"/>
                  </a:lnTo>
                  <a:lnTo>
                    <a:pt x="5400" y="1370"/>
                  </a:lnTo>
                  <a:lnTo>
                    <a:pt x="4576" y="1934"/>
                  </a:lnTo>
                  <a:lnTo>
                    <a:pt x="3834" y="2499"/>
                  </a:lnTo>
                  <a:lnTo>
                    <a:pt x="3174" y="3063"/>
                  </a:lnTo>
                  <a:lnTo>
                    <a:pt x="2515" y="3788"/>
                  </a:lnTo>
                  <a:lnTo>
                    <a:pt x="1937" y="4594"/>
                  </a:lnTo>
                  <a:lnTo>
                    <a:pt x="1402" y="5400"/>
                  </a:lnTo>
                  <a:lnTo>
                    <a:pt x="660" y="7012"/>
                  </a:lnTo>
                  <a:lnTo>
                    <a:pt x="330" y="7899"/>
                  </a:lnTo>
                  <a:lnTo>
                    <a:pt x="165" y="8866"/>
                  </a:lnTo>
                  <a:lnTo>
                    <a:pt x="41" y="9752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299" name="Freeform 13"/>
            <p:cNvSpPr/>
            <p:nvPr/>
          </p:nvSpPr>
          <p:spPr>
            <a:xfrm>
              <a:off x="874518" y="1119639"/>
              <a:ext cx="1574876" cy="493069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300" name="Freeform 15"/>
            <p:cNvSpPr/>
            <p:nvPr/>
          </p:nvSpPr>
          <p:spPr>
            <a:xfrm>
              <a:off x="874518" y="0"/>
              <a:ext cx="972718" cy="477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518" y="9752"/>
                  </a:lnTo>
                  <a:lnTo>
                    <a:pt x="21435" y="8866"/>
                  </a:lnTo>
                  <a:lnTo>
                    <a:pt x="21230" y="7899"/>
                  </a:lnTo>
                  <a:lnTo>
                    <a:pt x="20942" y="7093"/>
                  </a:lnTo>
                  <a:lnTo>
                    <a:pt x="20613" y="6206"/>
                  </a:lnTo>
                  <a:lnTo>
                    <a:pt x="20160" y="5400"/>
                  </a:lnTo>
                  <a:lnTo>
                    <a:pt x="19666" y="4594"/>
                  </a:lnTo>
                  <a:lnTo>
                    <a:pt x="19090" y="3788"/>
                  </a:lnTo>
                  <a:lnTo>
                    <a:pt x="18432" y="3063"/>
                  </a:lnTo>
                  <a:lnTo>
                    <a:pt x="17733" y="2499"/>
                  </a:lnTo>
                  <a:lnTo>
                    <a:pt x="16951" y="1934"/>
                  </a:lnTo>
                  <a:lnTo>
                    <a:pt x="16169" y="1451"/>
                  </a:lnTo>
                  <a:lnTo>
                    <a:pt x="15346" y="967"/>
                  </a:lnTo>
                  <a:lnTo>
                    <a:pt x="14441" y="645"/>
                  </a:lnTo>
                  <a:lnTo>
                    <a:pt x="13577" y="322"/>
                  </a:lnTo>
                  <a:lnTo>
                    <a:pt x="12672" y="81"/>
                  </a:lnTo>
                  <a:lnTo>
                    <a:pt x="11726" y="0"/>
                  </a:lnTo>
                  <a:lnTo>
                    <a:pt x="9833" y="0"/>
                  </a:lnTo>
                  <a:lnTo>
                    <a:pt x="8887" y="81"/>
                  </a:lnTo>
                  <a:lnTo>
                    <a:pt x="7982" y="322"/>
                  </a:lnTo>
                  <a:lnTo>
                    <a:pt x="7118" y="645"/>
                  </a:lnTo>
                  <a:lnTo>
                    <a:pt x="6213" y="967"/>
                  </a:lnTo>
                  <a:lnTo>
                    <a:pt x="5349" y="1451"/>
                  </a:lnTo>
                  <a:lnTo>
                    <a:pt x="4608" y="1934"/>
                  </a:lnTo>
                  <a:lnTo>
                    <a:pt x="3826" y="2499"/>
                  </a:lnTo>
                  <a:lnTo>
                    <a:pt x="3127" y="3063"/>
                  </a:lnTo>
                  <a:lnTo>
                    <a:pt x="2469" y="3788"/>
                  </a:lnTo>
                  <a:lnTo>
                    <a:pt x="1893" y="4594"/>
                  </a:lnTo>
                  <a:lnTo>
                    <a:pt x="1399" y="5400"/>
                  </a:lnTo>
                  <a:lnTo>
                    <a:pt x="946" y="6206"/>
                  </a:lnTo>
                  <a:lnTo>
                    <a:pt x="617" y="7093"/>
                  </a:lnTo>
                  <a:lnTo>
                    <a:pt x="329" y="7899"/>
                  </a:lnTo>
                  <a:lnTo>
                    <a:pt x="123" y="8866"/>
                  </a:lnTo>
                  <a:lnTo>
                    <a:pt x="41" y="9752"/>
                  </a:lnTo>
                  <a:lnTo>
                    <a:pt x="0" y="10800"/>
                  </a:lnTo>
                  <a:lnTo>
                    <a:pt x="41" y="11767"/>
                  </a:lnTo>
                  <a:lnTo>
                    <a:pt x="123" y="12654"/>
                  </a:lnTo>
                  <a:lnTo>
                    <a:pt x="329" y="13621"/>
                  </a:lnTo>
                  <a:lnTo>
                    <a:pt x="617" y="14507"/>
                  </a:lnTo>
                  <a:lnTo>
                    <a:pt x="946" y="15313"/>
                  </a:lnTo>
                  <a:lnTo>
                    <a:pt x="1399" y="16119"/>
                  </a:lnTo>
                  <a:lnTo>
                    <a:pt x="1893" y="16925"/>
                  </a:lnTo>
                  <a:lnTo>
                    <a:pt x="2469" y="17731"/>
                  </a:lnTo>
                  <a:lnTo>
                    <a:pt x="3127" y="18457"/>
                  </a:lnTo>
                  <a:lnTo>
                    <a:pt x="3826" y="19021"/>
                  </a:lnTo>
                  <a:lnTo>
                    <a:pt x="4608" y="19585"/>
                  </a:lnTo>
                  <a:lnTo>
                    <a:pt x="5349" y="20149"/>
                  </a:lnTo>
                  <a:lnTo>
                    <a:pt x="6213" y="20633"/>
                  </a:lnTo>
                  <a:lnTo>
                    <a:pt x="7118" y="20955"/>
                  </a:lnTo>
                  <a:lnTo>
                    <a:pt x="7982" y="21197"/>
                  </a:lnTo>
                  <a:lnTo>
                    <a:pt x="8887" y="21439"/>
                  </a:lnTo>
                  <a:lnTo>
                    <a:pt x="9833" y="21600"/>
                  </a:lnTo>
                  <a:lnTo>
                    <a:pt x="11726" y="21600"/>
                  </a:lnTo>
                  <a:lnTo>
                    <a:pt x="12672" y="21439"/>
                  </a:lnTo>
                  <a:lnTo>
                    <a:pt x="13577" y="21197"/>
                  </a:lnTo>
                  <a:lnTo>
                    <a:pt x="14441" y="20955"/>
                  </a:lnTo>
                  <a:lnTo>
                    <a:pt x="15346" y="20633"/>
                  </a:lnTo>
                  <a:lnTo>
                    <a:pt x="16169" y="20149"/>
                  </a:lnTo>
                  <a:lnTo>
                    <a:pt x="17733" y="19021"/>
                  </a:lnTo>
                  <a:lnTo>
                    <a:pt x="18432" y="18457"/>
                  </a:lnTo>
                  <a:lnTo>
                    <a:pt x="19090" y="17731"/>
                  </a:lnTo>
                  <a:lnTo>
                    <a:pt x="19666" y="16925"/>
                  </a:lnTo>
                  <a:lnTo>
                    <a:pt x="20160" y="16119"/>
                  </a:lnTo>
                  <a:lnTo>
                    <a:pt x="20613" y="15313"/>
                  </a:lnTo>
                  <a:lnTo>
                    <a:pt x="20942" y="14507"/>
                  </a:lnTo>
                  <a:lnTo>
                    <a:pt x="21230" y="13621"/>
                  </a:lnTo>
                  <a:lnTo>
                    <a:pt x="21435" y="12654"/>
                  </a:lnTo>
                  <a:lnTo>
                    <a:pt x="21518" y="11767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301" name="Rectangle 17"/>
            <p:cNvSpPr txBox="1"/>
            <p:nvPr/>
          </p:nvSpPr>
          <p:spPr>
            <a:xfrm>
              <a:off x="961318" y="44500"/>
              <a:ext cx="7746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/>
              </a:lvl1pPr>
            </a:lstStyle>
            <a:p>
              <a:r>
                <a:t>dname</a:t>
              </a:r>
            </a:p>
          </p:txBody>
        </p:sp>
        <p:sp>
          <p:nvSpPr>
            <p:cNvPr id="1049302" name="Rectangle 18"/>
            <p:cNvSpPr txBox="1"/>
            <p:nvPr/>
          </p:nvSpPr>
          <p:spPr>
            <a:xfrm>
              <a:off x="1798781" y="407627"/>
              <a:ext cx="8127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/>
              </a:lvl1pPr>
            </a:lstStyle>
            <a:p>
              <a:r>
                <a:t>budget</a:t>
              </a:r>
            </a:p>
          </p:txBody>
        </p:sp>
        <p:sp>
          <p:nvSpPr>
            <p:cNvPr id="1049303" name="Rectangle 19"/>
            <p:cNvSpPr txBox="1"/>
            <p:nvPr/>
          </p:nvSpPr>
          <p:spPr>
            <a:xfrm>
              <a:off x="168322" y="411187"/>
              <a:ext cx="4063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 u="sng"/>
              </a:lvl1pPr>
            </a:lstStyle>
            <a:p>
              <a:r>
                <a:t>did</a:t>
              </a:r>
            </a:p>
          </p:txBody>
        </p:sp>
        <p:sp>
          <p:nvSpPr>
            <p:cNvPr id="1049304" name="Rectangle 23"/>
            <p:cNvSpPr txBox="1"/>
            <p:nvPr/>
          </p:nvSpPr>
          <p:spPr>
            <a:xfrm>
              <a:off x="850150" y="1180160"/>
              <a:ext cx="1447799" cy="393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/>
              </a:lvl1pPr>
            </a:lstStyle>
            <a:p>
              <a:r>
                <a:t>Departments</a:t>
              </a:r>
            </a:p>
          </p:txBody>
        </p:sp>
        <p:sp>
          <p:nvSpPr>
            <p:cNvPr id="1049305" name="Line 32"/>
            <p:cNvSpPr/>
            <p:nvPr/>
          </p:nvSpPr>
          <p:spPr>
            <a:xfrm>
              <a:off x="490990" y="859754"/>
              <a:ext cx="648478" cy="242085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306" name="Line 33"/>
            <p:cNvSpPr/>
            <p:nvPr/>
          </p:nvSpPr>
          <p:spPr>
            <a:xfrm>
              <a:off x="1332158" y="505528"/>
              <a:ext cx="138960" cy="626571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307" name="Line 34"/>
            <p:cNvSpPr/>
            <p:nvPr/>
          </p:nvSpPr>
          <p:spPr>
            <a:xfrm flipH="1">
              <a:off x="1878733" y="825934"/>
              <a:ext cx="370559" cy="275905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  <p:bldP spid="152" grpId="3" animBg="1" advAuto="0"/>
      <p:bldP spid="151" grpId="2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8" name="Rectangle 4"/>
          <p:cNvSpPr txBox="1"/>
          <p:nvPr>
            <p:ph type="title"/>
          </p:nvPr>
        </p:nvSpPr>
        <p:spPr>
          <a:xfrm>
            <a:off x="319473" y="92024"/>
            <a:ext cx="8193086" cy="1104901"/>
          </a:xfrm>
          <a:prstGeom prst="rect">
            <a:avLst/>
          </a:prstGeom>
        </p:spPr>
        <p:txBody>
          <a:bodyPr lIns="44450" tIns="44450" rIns="44450" bIns="44450">
            <a:normAutofit fontScale="90000"/>
          </a:bodyPr>
          <a:lstStyle>
            <a:lvl1pPr>
              <a:defRPr sz="39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Logical DB Design: ER to Relational</a:t>
            </a:r>
          </a:p>
        </p:txBody>
      </p:sp>
      <p:sp>
        <p:nvSpPr>
          <p:cNvPr id="1049309" name="Rectangle 5"/>
          <p:cNvSpPr txBox="1"/>
          <p:nvPr>
            <p:ph type="body" sz="quarter" idx="1"/>
          </p:nvPr>
        </p:nvSpPr>
        <p:spPr>
          <a:xfrm>
            <a:off x="609600" y="1219200"/>
            <a:ext cx="4191000" cy="9144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Entity sets to tables.</a:t>
            </a:r>
          </a:p>
        </p:txBody>
      </p:sp>
      <p:sp>
        <p:nvSpPr>
          <p:cNvPr id="1049310" name="Rectangle 6"/>
          <p:cNvSpPr txBox="1"/>
          <p:nvPr/>
        </p:nvSpPr>
        <p:spPr>
          <a:xfrm>
            <a:off x="3322637" y="4135785"/>
            <a:ext cx="5394325" cy="250190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p>
            <a:pPr>
              <a:defRPr sz="2800"/>
            </a:pPr>
            <a:r>
              <a:t>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CREATE TABLE Employees </a:t>
            </a:r>
            <a:endParaRPr>
              <a:latin typeface="Lucida Console" panose="020B0609040504020204"/>
              <a:ea typeface="Lucida Console" panose="020B0609040504020204"/>
              <a:cs typeface="Lucida Console" panose="020B0609040504020204"/>
              <a:sym typeface="Lucida Console" panose="020B0609040504020204"/>
            </a:endParaRPr>
          </a:p>
          <a:p>
            <a:pPr>
              <a:defRPr sz="28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(ssn VARCHAR(11),</a:t>
            </a:r>
          </a:p>
          <a:p>
            <a:pPr>
              <a:defRPr sz="28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name CHAR(20),</a:t>
            </a:r>
          </a:p>
          <a:p>
            <a:pPr>
              <a:defRPr sz="28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lot  INTEGER,</a:t>
            </a:r>
          </a:p>
          <a:p>
            <a:pPr>
              <a:defRPr sz="28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</a:t>
            </a:r>
            <a:r>
              <a:rPr>
                <a:solidFill>
                  <a:schemeClr val="accent2"/>
                </a:solidFill>
              </a:rPr>
              <a:t>PRIMARY KEY  (ssn)</a:t>
            </a:r>
            <a:r>
              <a:t>);</a:t>
            </a:r>
          </a:p>
        </p:txBody>
      </p:sp>
      <p:grpSp>
        <p:nvGrpSpPr>
          <p:cNvPr id="155" name="Group 7"/>
          <p:cNvGrpSpPr/>
          <p:nvPr/>
        </p:nvGrpSpPr>
        <p:grpSpPr>
          <a:xfrm>
            <a:off x="381000" y="1981200"/>
            <a:ext cx="4406900" cy="1663700"/>
            <a:chOff x="0" y="0"/>
            <a:chExt cx="4406900" cy="1663700"/>
          </a:xfrm>
        </p:grpSpPr>
        <p:grpSp>
          <p:nvGrpSpPr>
            <p:cNvPr id="156" name="Group 8"/>
            <p:cNvGrpSpPr/>
            <p:nvPr/>
          </p:nvGrpSpPr>
          <p:grpSpPr>
            <a:xfrm>
              <a:off x="1371600" y="1143000"/>
              <a:ext cx="1816100" cy="520700"/>
              <a:chOff x="0" y="0"/>
              <a:chExt cx="1816100" cy="520700"/>
            </a:xfrm>
          </p:grpSpPr>
          <p:sp>
            <p:nvSpPr>
              <p:cNvPr id="1049311" name="Rectangle 9"/>
              <p:cNvSpPr/>
              <p:nvPr/>
            </p:nvSpPr>
            <p:spPr>
              <a:xfrm>
                <a:off x="0" y="0"/>
                <a:ext cx="1816100" cy="520700"/>
              </a:xfrm>
              <a:prstGeom prst="rect">
                <a:avLst/>
              </a:prstGeom>
              <a:noFill/>
              <a:ln w="12700" cap="flat">
                <a:solidFill>
                  <a:srgbClr val="1F497D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p/>
            </p:txBody>
          </p:sp>
          <p:sp>
            <p:nvSpPr>
              <p:cNvPr id="1049312" name="Rectangle 10"/>
              <p:cNvSpPr txBox="1"/>
              <p:nvPr/>
            </p:nvSpPr>
            <p:spPr>
              <a:xfrm>
                <a:off x="177800" y="26987"/>
                <a:ext cx="1333500" cy="431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2000" b="1">
                    <a:solidFill>
                      <a:srgbClr val="1F497D"/>
                    </a:solidFill>
                  </a:defRPr>
                </a:lvl1pPr>
              </a:lstStyle>
              <a:p>
                <a:r>
                  <a:t>Employees</a:t>
                </a:r>
              </a:p>
            </p:txBody>
          </p:sp>
        </p:grpSp>
        <p:sp>
          <p:nvSpPr>
            <p:cNvPr id="1049313" name="Oval 11"/>
            <p:cNvSpPr/>
            <p:nvPr/>
          </p:nvSpPr>
          <p:spPr>
            <a:xfrm>
              <a:off x="0" y="228600"/>
              <a:ext cx="1130300" cy="520700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314" name="Rectangle 12"/>
            <p:cNvSpPr txBox="1"/>
            <p:nvPr/>
          </p:nvSpPr>
          <p:spPr>
            <a:xfrm>
              <a:off x="328613" y="330200"/>
              <a:ext cx="482599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000" b="1" u="sng">
                  <a:solidFill>
                    <a:srgbClr val="1F497D"/>
                  </a:solidFill>
                </a:defRPr>
              </a:lvl1pPr>
            </a:lstStyle>
            <a:p>
              <a:r>
                <a:t>ssn</a:t>
              </a:r>
            </a:p>
          </p:txBody>
        </p:sp>
        <p:sp>
          <p:nvSpPr>
            <p:cNvPr id="1049315" name="Oval 13"/>
            <p:cNvSpPr/>
            <p:nvPr/>
          </p:nvSpPr>
          <p:spPr>
            <a:xfrm>
              <a:off x="1676400" y="0"/>
              <a:ext cx="1130300" cy="520700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316" name="Oval 14"/>
            <p:cNvSpPr/>
            <p:nvPr/>
          </p:nvSpPr>
          <p:spPr>
            <a:xfrm>
              <a:off x="3276600" y="228600"/>
              <a:ext cx="1130300" cy="520700"/>
            </a:xfrm>
            <a:prstGeom prst="ellips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317" name="Rectangle 15"/>
            <p:cNvSpPr txBox="1"/>
            <p:nvPr/>
          </p:nvSpPr>
          <p:spPr>
            <a:xfrm>
              <a:off x="1778000" y="103187"/>
              <a:ext cx="711200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000" b="1">
                  <a:solidFill>
                    <a:srgbClr val="1F497D"/>
                  </a:solidFill>
                </a:defRPr>
              </a:lvl1pPr>
            </a:lstStyle>
            <a:p>
              <a:r>
                <a:t>name</a:t>
              </a:r>
            </a:p>
          </p:txBody>
        </p:sp>
        <p:sp>
          <p:nvSpPr>
            <p:cNvPr id="1049318" name="Rectangle 16"/>
            <p:cNvSpPr txBox="1"/>
            <p:nvPr/>
          </p:nvSpPr>
          <p:spPr>
            <a:xfrm>
              <a:off x="3606800" y="333375"/>
              <a:ext cx="406400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000" b="1">
                  <a:solidFill>
                    <a:srgbClr val="1F497D"/>
                  </a:solidFill>
                </a:defRPr>
              </a:lvl1pPr>
            </a:lstStyle>
            <a:p>
              <a:r>
                <a:t>lot</a:t>
              </a:r>
            </a:p>
          </p:txBody>
        </p:sp>
        <p:sp>
          <p:nvSpPr>
            <p:cNvPr id="1049319" name="Line 17"/>
            <p:cNvSpPr/>
            <p:nvPr/>
          </p:nvSpPr>
          <p:spPr>
            <a:xfrm>
              <a:off x="609600" y="761999"/>
              <a:ext cx="749300" cy="368302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320" name="Line 18"/>
            <p:cNvSpPr/>
            <p:nvPr/>
          </p:nvSpPr>
          <p:spPr>
            <a:xfrm>
              <a:off x="2279650" y="533400"/>
              <a:ext cx="0" cy="5969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321" name="Line 19"/>
            <p:cNvSpPr/>
            <p:nvPr/>
          </p:nvSpPr>
          <p:spPr>
            <a:xfrm flipV="1">
              <a:off x="3200399" y="749299"/>
              <a:ext cx="596901" cy="393702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sp>
        <p:nvSpPr>
          <p:cNvPr id="1049322" name="Rectangle 20"/>
          <p:cNvSpPr/>
          <p:nvPr/>
        </p:nvSpPr>
        <p:spPr>
          <a:xfrm>
            <a:off x="5116512" y="1339700"/>
            <a:ext cx="1681162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23" name="Rectangle 21"/>
          <p:cNvSpPr/>
          <p:nvPr/>
        </p:nvSpPr>
        <p:spPr>
          <a:xfrm>
            <a:off x="6796088" y="1339700"/>
            <a:ext cx="1270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24" name="Rectangle 22"/>
          <p:cNvSpPr/>
          <p:nvPr/>
        </p:nvSpPr>
        <p:spPr>
          <a:xfrm>
            <a:off x="6805613" y="1339700"/>
            <a:ext cx="135255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25" name="Rectangle 23"/>
          <p:cNvSpPr/>
          <p:nvPr/>
        </p:nvSpPr>
        <p:spPr>
          <a:xfrm>
            <a:off x="8156575" y="1339700"/>
            <a:ext cx="12700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26" name="Rectangle 24"/>
          <p:cNvSpPr/>
          <p:nvPr/>
        </p:nvSpPr>
        <p:spPr>
          <a:xfrm>
            <a:off x="8166100" y="1339700"/>
            <a:ext cx="523875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27" name="Rectangle 25"/>
          <p:cNvSpPr/>
          <p:nvPr/>
        </p:nvSpPr>
        <p:spPr>
          <a:xfrm>
            <a:off x="8689975" y="1339700"/>
            <a:ext cx="12700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28" name="Rectangle 26"/>
          <p:cNvSpPr/>
          <p:nvPr/>
        </p:nvSpPr>
        <p:spPr>
          <a:xfrm>
            <a:off x="5116512" y="1349225"/>
            <a:ext cx="12701" cy="522288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29" name="Rectangle 27"/>
          <p:cNvSpPr/>
          <p:nvPr/>
        </p:nvSpPr>
        <p:spPr>
          <a:xfrm>
            <a:off x="6796088" y="1349225"/>
            <a:ext cx="12701" cy="522288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30" name="Rectangle 28"/>
          <p:cNvSpPr/>
          <p:nvPr/>
        </p:nvSpPr>
        <p:spPr>
          <a:xfrm>
            <a:off x="8156575" y="1349225"/>
            <a:ext cx="12700" cy="522288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31" name="Rectangle 29"/>
          <p:cNvSpPr/>
          <p:nvPr/>
        </p:nvSpPr>
        <p:spPr>
          <a:xfrm>
            <a:off x="8689975" y="1349225"/>
            <a:ext cx="12700" cy="522288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32" name="Rectangle 30"/>
          <p:cNvSpPr/>
          <p:nvPr/>
        </p:nvSpPr>
        <p:spPr>
          <a:xfrm>
            <a:off x="5130800" y="1349225"/>
            <a:ext cx="1668464" cy="322264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33" name="Rectangle 31"/>
          <p:cNvSpPr txBox="1"/>
          <p:nvPr/>
        </p:nvSpPr>
        <p:spPr>
          <a:xfrm>
            <a:off x="5175250" y="1360337"/>
            <a:ext cx="431799" cy="380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ssn</a:t>
            </a:r>
          </a:p>
        </p:txBody>
      </p:sp>
      <p:sp>
        <p:nvSpPr>
          <p:cNvPr id="1049334" name="Rectangle 32"/>
          <p:cNvSpPr/>
          <p:nvPr/>
        </p:nvSpPr>
        <p:spPr>
          <a:xfrm>
            <a:off x="5130800" y="1671488"/>
            <a:ext cx="1668464" cy="200026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35" name="Rectangle 33"/>
          <p:cNvSpPr/>
          <p:nvPr/>
        </p:nvSpPr>
        <p:spPr>
          <a:xfrm>
            <a:off x="6805613" y="1349225"/>
            <a:ext cx="1352551" cy="322264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36" name="Rectangle 34"/>
          <p:cNvSpPr txBox="1"/>
          <p:nvPr/>
        </p:nvSpPr>
        <p:spPr>
          <a:xfrm>
            <a:off x="6854825" y="1360337"/>
            <a:ext cx="673099" cy="380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name</a:t>
            </a:r>
          </a:p>
        </p:txBody>
      </p:sp>
      <p:sp>
        <p:nvSpPr>
          <p:cNvPr id="1049337" name="Rectangle 35"/>
          <p:cNvSpPr/>
          <p:nvPr/>
        </p:nvSpPr>
        <p:spPr>
          <a:xfrm>
            <a:off x="6805613" y="1671488"/>
            <a:ext cx="1352551" cy="200026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38" name="Rectangle 36"/>
          <p:cNvSpPr/>
          <p:nvPr/>
        </p:nvSpPr>
        <p:spPr>
          <a:xfrm>
            <a:off x="8166100" y="1349225"/>
            <a:ext cx="523875" cy="322264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39" name="Rectangle 37"/>
          <p:cNvSpPr txBox="1"/>
          <p:nvPr/>
        </p:nvSpPr>
        <p:spPr>
          <a:xfrm>
            <a:off x="8215313" y="1360337"/>
            <a:ext cx="330200" cy="3809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lot</a:t>
            </a:r>
          </a:p>
        </p:txBody>
      </p:sp>
      <p:sp>
        <p:nvSpPr>
          <p:cNvPr id="1049340" name="Rectangle 38"/>
          <p:cNvSpPr/>
          <p:nvPr/>
        </p:nvSpPr>
        <p:spPr>
          <a:xfrm>
            <a:off x="8166100" y="1671488"/>
            <a:ext cx="523875" cy="200026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41" name="Rectangle 39"/>
          <p:cNvSpPr/>
          <p:nvPr/>
        </p:nvSpPr>
        <p:spPr>
          <a:xfrm>
            <a:off x="5116512" y="1868338"/>
            <a:ext cx="1270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42" name="Rectangle 40"/>
          <p:cNvSpPr/>
          <p:nvPr/>
        </p:nvSpPr>
        <p:spPr>
          <a:xfrm>
            <a:off x="5130800" y="1868338"/>
            <a:ext cx="1668464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43" name="Rectangle 41"/>
          <p:cNvSpPr/>
          <p:nvPr/>
        </p:nvSpPr>
        <p:spPr>
          <a:xfrm>
            <a:off x="6796088" y="1868338"/>
            <a:ext cx="1270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44" name="Rectangle 42"/>
          <p:cNvSpPr/>
          <p:nvPr/>
        </p:nvSpPr>
        <p:spPr>
          <a:xfrm>
            <a:off x="6805613" y="1868338"/>
            <a:ext cx="135255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45" name="Rectangle 43"/>
          <p:cNvSpPr/>
          <p:nvPr/>
        </p:nvSpPr>
        <p:spPr>
          <a:xfrm>
            <a:off x="8156575" y="1868338"/>
            <a:ext cx="12700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46" name="Rectangle 44"/>
          <p:cNvSpPr/>
          <p:nvPr/>
        </p:nvSpPr>
        <p:spPr>
          <a:xfrm>
            <a:off x="8166100" y="1868338"/>
            <a:ext cx="523875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47" name="Rectangle 45"/>
          <p:cNvSpPr/>
          <p:nvPr/>
        </p:nvSpPr>
        <p:spPr>
          <a:xfrm>
            <a:off x="8689975" y="1868338"/>
            <a:ext cx="12700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48" name="Rectangle 46"/>
          <p:cNvSpPr/>
          <p:nvPr/>
        </p:nvSpPr>
        <p:spPr>
          <a:xfrm>
            <a:off x="5116512" y="1879450"/>
            <a:ext cx="12701" cy="522288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49" name="Rectangle 47"/>
          <p:cNvSpPr/>
          <p:nvPr/>
        </p:nvSpPr>
        <p:spPr>
          <a:xfrm>
            <a:off x="6796088" y="1879450"/>
            <a:ext cx="12701" cy="522288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50" name="Rectangle 48"/>
          <p:cNvSpPr/>
          <p:nvPr/>
        </p:nvSpPr>
        <p:spPr>
          <a:xfrm>
            <a:off x="8156575" y="1879450"/>
            <a:ext cx="12700" cy="522288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51" name="Rectangle 49"/>
          <p:cNvSpPr/>
          <p:nvPr/>
        </p:nvSpPr>
        <p:spPr>
          <a:xfrm>
            <a:off x="8689975" y="1879450"/>
            <a:ext cx="12700" cy="522288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52" name="Rectangle 50"/>
          <p:cNvSpPr txBox="1"/>
          <p:nvPr/>
        </p:nvSpPr>
        <p:spPr>
          <a:xfrm>
            <a:off x="5175250" y="1890563"/>
            <a:ext cx="1689100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123-22-3666</a:t>
            </a:r>
          </a:p>
        </p:txBody>
      </p:sp>
      <p:sp>
        <p:nvSpPr>
          <p:cNvPr id="1049353" name="Rectangle 51"/>
          <p:cNvSpPr txBox="1"/>
          <p:nvPr/>
        </p:nvSpPr>
        <p:spPr>
          <a:xfrm>
            <a:off x="6854825" y="1890563"/>
            <a:ext cx="1104900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Attishoo</a:t>
            </a:r>
          </a:p>
        </p:txBody>
      </p:sp>
      <p:sp>
        <p:nvSpPr>
          <p:cNvPr id="1049354" name="Rectangle 52"/>
          <p:cNvSpPr txBox="1"/>
          <p:nvPr/>
        </p:nvSpPr>
        <p:spPr>
          <a:xfrm>
            <a:off x="8215313" y="1890563"/>
            <a:ext cx="330200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48</a:t>
            </a:r>
          </a:p>
        </p:txBody>
      </p:sp>
      <p:sp>
        <p:nvSpPr>
          <p:cNvPr id="1049355" name="Rectangle 53"/>
          <p:cNvSpPr/>
          <p:nvPr/>
        </p:nvSpPr>
        <p:spPr>
          <a:xfrm>
            <a:off x="5116512" y="2401738"/>
            <a:ext cx="12701" cy="520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56" name="Rectangle 54"/>
          <p:cNvSpPr/>
          <p:nvPr/>
        </p:nvSpPr>
        <p:spPr>
          <a:xfrm>
            <a:off x="6796088" y="2401738"/>
            <a:ext cx="12701" cy="520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57" name="Rectangle 55"/>
          <p:cNvSpPr/>
          <p:nvPr/>
        </p:nvSpPr>
        <p:spPr>
          <a:xfrm>
            <a:off x="8156575" y="2401738"/>
            <a:ext cx="12700" cy="520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58" name="Rectangle 56"/>
          <p:cNvSpPr/>
          <p:nvPr/>
        </p:nvSpPr>
        <p:spPr>
          <a:xfrm>
            <a:off x="8689975" y="2401738"/>
            <a:ext cx="12700" cy="520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59" name="Rectangle 57"/>
          <p:cNvSpPr txBox="1"/>
          <p:nvPr/>
        </p:nvSpPr>
        <p:spPr>
          <a:xfrm>
            <a:off x="5175250" y="2412850"/>
            <a:ext cx="1689100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231-31-5368</a:t>
            </a:r>
          </a:p>
        </p:txBody>
      </p:sp>
      <p:sp>
        <p:nvSpPr>
          <p:cNvPr id="1049360" name="Rectangle 58"/>
          <p:cNvSpPr txBox="1"/>
          <p:nvPr/>
        </p:nvSpPr>
        <p:spPr>
          <a:xfrm>
            <a:off x="6854825" y="2412850"/>
            <a:ext cx="825500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Smiley</a:t>
            </a:r>
          </a:p>
        </p:txBody>
      </p:sp>
      <p:sp>
        <p:nvSpPr>
          <p:cNvPr id="1049361" name="Rectangle 59"/>
          <p:cNvSpPr txBox="1"/>
          <p:nvPr/>
        </p:nvSpPr>
        <p:spPr>
          <a:xfrm>
            <a:off x="8215313" y="2412850"/>
            <a:ext cx="330200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22</a:t>
            </a:r>
          </a:p>
        </p:txBody>
      </p:sp>
      <p:sp>
        <p:nvSpPr>
          <p:cNvPr id="1049362" name="Rectangle 60"/>
          <p:cNvSpPr/>
          <p:nvPr/>
        </p:nvSpPr>
        <p:spPr>
          <a:xfrm>
            <a:off x="5116512" y="2924025"/>
            <a:ext cx="12701" cy="522288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63" name="Rectangle 61"/>
          <p:cNvSpPr/>
          <p:nvPr/>
        </p:nvSpPr>
        <p:spPr>
          <a:xfrm>
            <a:off x="5116512" y="3443137"/>
            <a:ext cx="1681162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64" name="Rectangle 62"/>
          <p:cNvSpPr/>
          <p:nvPr/>
        </p:nvSpPr>
        <p:spPr>
          <a:xfrm>
            <a:off x="6796088" y="2924025"/>
            <a:ext cx="12701" cy="522288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65" name="Rectangle 63"/>
          <p:cNvSpPr/>
          <p:nvPr/>
        </p:nvSpPr>
        <p:spPr>
          <a:xfrm>
            <a:off x="6796088" y="3443137"/>
            <a:ext cx="1270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66" name="Rectangle 64"/>
          <p:cNvSpPr/>
          <p:nvPr/>
        </p:nvSpPr>
        <p:spPr>
          <a:xfrm>
            <a:off x="6805613" y="3443137"/>
            <a:ext cx="135255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67" name="Rectangle 65"/>
          <p:cNvSpPr/>
          <p:nvPr/>
        </p:nvSpPr>
        <p:spPr>
          <a:xfrm>
            <a:off x="8156575" y="2924025"/>
            <a:ext cx="12700" cy="522288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68" name="Rectangle 66"/>
          <p:cNvSpPr/>
          <p:nvPr/>
        </p:nvSpPr>
        <p:spPr>
          <a:xfrm>
            <a:off x="8156575" y="3443137"/>
            <a:ext cx="12700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69" name="Rectangle 67"/>
          <p:cNvSpPr/>
          <p:nvPr/>
        </p:nvSpPr>
        <p:spPr>
          <a:xfrm>
            <a:off x="8166100" y="3443137"/>
            <a:ext cx="523875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70" name="Rectangle 68"/>
          <p:cNvSpPr/>
          <p:nvPr/>
        </p:nvSpPr>
        <p:spPr>
          <a:xfrm>
            <a:off x="8689975" y="2924025"/>
            <a:ext cx="12700" cy="522288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71" name="Rectangle 69"/>
          <p:cNvSpPr/>
          <p:nvPr/>
        </p:nvSpPr>
        <p:spPr>
          <a:xfrm>
            <a:off x="8689975" y="3443137"/>
            <a:ext cx="12700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72" name="Rectangle 70"/>
          <p:cNvSpPr txBox="1"/>
          <p:nvPr/>
        </p:nvSpPr>
        <p:spPr>
          <a:xfrm>
            <a:off x="5175250" y="2935138"/>
            <a:ext cx="1689100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131-24-3650</a:t>
            </a:r>
          </a:p>
        </p:txBody>
      </p:sp>
      <p:sp>
        <p:nvSpPr>
          <p:cNvPr id="1049373" name="Rectangle 71"/>
          <p:cNvSpPr txBox="1"/>
          <p:nvPr/>
        </p:nvSpPr>
        <p:spPr>
          <a:xfrm>
            <a:off x="6854825" y="2935138"/>
            <a:ext cx="1295399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Smethurst</a:t>
            </a:r>
          </a:p>
        </p:txBody>
      </p:sp>
      <p:sp>
        <p:nvSpPr>
          <p:cNvPr id="1049374" name="Rectangle 72"/>
          <p:cNvSpPr txBox="1"/>
          <p:nvPr/>
        </p:nvSpPr>
        <p:spPr>
          <a:xfrm>
            <a:off x="8215313" y="2935138"/>
            <a:ext cx="330200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35</a:t>
            </a:r>
          </a:p>
        </p:txBody>
      </p:sp>
      <p:sp>
        <p:nvSpPr>
          <p:cNvPr id="1049375" name="AutoShape 73"/>
          <p:cNvSpPr/>
          <p:nvPr/>
        </p:nvSpPr>
        <p:spPr>
          <a:xfrm>
            <a:off x="1398587" y="5995987"/>
            <a:ext cx="2209801" cy="457201"/>
          </a:xfrm>
          <a:prstGeom prst="rightArrow">
            <a:avLst>
              <a:gd name="adj1" fmla="val 50000"/>
              <a:gd name="adj2" fmla="val 120833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p/>
        </p:txBody>
      </p:sp>
      <p:sp>
        <p:nvSpPr>
          <p:cNvPr id="1049376" name="文本框 1"/>
          <p:cNvSpPr txBox="1"/>
          <p:nvPr/>
        </p:nvSpPr>
        <p:spPr>
          <a:xfrm>
            <a:off x="424180" y="4257675"/>
            <a:ext cx="1987550" cy="313943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>
            <a:srgbClr val="000000"/>
          </a:fontRef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Calibri" panose="020F0502020204030204"/>
              </a:rPr>
              <a:t>varchar - can have at most 11 characters, but use less.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Calibri" panose="020F0502020204030204"/>
              </a:rPr>
              <a:t>Char- leaves 20 for this variabe or data, and the spaces will not be used is there is a shorter entry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75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rimary Key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Primary Keys</a:t>
            </a:r>
          </a:p>
        </p:txBody>
      </p:sp>
      <p:sp>
        <p:nvSpPr>
          <p:cNvPr id="1031" name="A set of attributes is a key, if uniquely identifies a tuple in a table (relation)…"/>
          <p:cNvSpPr txBox="1"/>
          <p:nvPr>
            <p:ph type="body" idx="1"/>
          </p:nvPr>
        </p:nvSpPr>
        <p:spPr>
          <a:xfrm>
            <a:off x="685800" y="1447800"/>
            <a:ext cx="6991969" cy="5105400"/>
          </a:xfrm>
          <a:prstGeom prst="rect">
            <a:avLst/>
          </a:prstGeom>
        </p:spPr>
        <p:txBody>
          <a:bodyPr/>
          <a:lstStyle/>
          <a:p>
            <a:pPr marL="325755" indent="-325755" defTabSz="434340">
              <a:defRPr sz="2850"/>
            </a:pPr>
            <a:r>
              <a:t>A set of attributes is a key, if uniquely identifies a tuple in a table (relation)</a:t>
            </a:r>
          </a:p>
          <a:p>
            <a:pPr marL="760095" lvl="1" indent="-325755" defTabSz="434340">
              <a:buChar char="•"/>
              <a:defRPr sz="1805"/>
            </a:pPr>
            <a:r>
              <a:t>e.g., no two distinct tuples that have the same values in the key attributes</a:t>
            </a:r>
          </a:p>
          <a:p>
            <a:pPr marL="325755" indent="-325755" defTabSz="434340">
              <a:defRPr sz="2850"/>
            </a:pPr>
            <a:r>
              <a:t>A set that contains a key (and includes more attributes) is called superkey.</a:t>
            </a:r>
          </a:p>
          <a:p>
            <a:pPr marL="325755" indent="-325755" defTabSz="434340">
              <a:defRPr sz="2850"/>
            </a:pPr>
            <a:r>
              <a:t>So, key is a minimal superkey!</a:t>
            </a:r>
          </a:p>
          <a:p>
            <a:pPr marL="325755" indent="-325755" defTabSz="434340">
              <a:defRPr sz="2850"/>
            </a:pPr>
            <a:r>
              <a:t>If more than 1 keys in a table, we need to choose one to be the primary key</a:t>
            </a:r>
          </a:p>
          <a:p>
            <a:pPr marL="705485" lvl="1" indent="-271145" defTabSz="868680">
              <a:spcBef>
                <a:spcPts val="400"/>
              </a:spcBef>
              <a:buClr>
                <a:srgbClr val="0000BE"/>
              </a:buClr>
              <a:buSzPct val="80000"/>
              <a:buFont typeface="Calibri" panose="020F0502020204030204"/>
              <a:defRPr sz="1900" i="1"/>
            </a:pPr>
            <a:r>
              <a:t>sid </a:t>
            </a:r>
            <a:r>
              <a:rPr i="0"/>
              <a:t>is a key for Students.  </a:t>
            </a:r>
            <a:endParaRPr sz="2090"/>
          </a:p>
          <a:p>
            <a:pPr marL="705485" lvl="1" indent="-271145" defTabSz="868680">
              <a:spcBef>
                <a:spcPts val="400"/>
              </a:spcBef>
              <a:buClr>
                <a:srgbClr val="0000BE"/>
              </a:buClr>
              <a:buSzPct val="80000"/>
              <a:buFont typeface="Calibri" panose="020F0502020204030204"/>
              <a:defRPr sz="1900"/>
            </a:pPr>
            <a:r>
              <a:t>What about </a:t>
            </a:r>
            <a:r>
              <a:rPr i="1"/>
              <a:t>name</a:t>
            </a:r>
            <a:r>
              <a:t>?</a:t>
            </a:r>
            <a:endParaRPr sz="2090"/>
          </a:p>
          <a:p>
            <a:pPr marL="705485" lvl="1" indent="-271145" defTabSz="868680">
              <a:spcBef>
                <a:spcPts val="400"/>
              </a:spcBef>
              <a:buClr>
                <a:srgbClr val="0000BE"/>
              </a:buClr>
              <a:buSzPct val="80000"/>
              <a:buFont typeface="Calibri" panose="020F0502020204030204"/>
              <a:defRPr sz="1900"/>
            </a:pPr>
            <a:r>
              <a:t>The set {</a:t>
            </a:r>
            <a:r>
              <a:rPr i="1"/>
              <a:t>sid, gpa</a:t>
            </a:r>
            <a:r>
              <a:t>} is a superkey.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oreign Key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Foreign Keys </a:t>
            </a:r>
          </a:p>
        </p:txBody>
      </p:sp>
      <p:sp>
        <p:nvSpPr>
          <p:cNvPr id="1034" name="A Foreign Key is an attribute (or set of attributes)  whose values are keys in another relation (think about them as “pointers”)."/>
          <p:cNvSpPr txBox="1"/>
          <p:nvPr>
            <p:ph type="body" idx="1"/>
          </p:nvPr>
        </p:nvSpPr>
        <p:spPr>
          <a:xfrm>
            <a:off x="122400" y="1257300"/>
            <a:ext cx="8395200" cy="4343400"/>
          </a:xfrm>
          <a:prstGeom prst="rect">
            <a:avLst/>
          </a:prstGeom>
        </p:spPr>
        <p:txBody>
          <a:bodyPr/>
          <a:lstStyle>
            <a:lvl1pPr defTabSz="914400">
              <a:spcBef>
                <a:spcPts val="500"/>
              </a:spcBef>
              <a:buClr>
                <a:srgbClr val="0000BE"/>
              </a:buClr>
              <a:buSzPct val="75000"/>
              <a:buFontTx/>
              <a:buChar char="■"/>
              <a:defRPr sz="2400"/>
            </a:lvl1pPr>
          </a:lstStyle>
          <a:p>
            <a:r>
              <a:t>A Foreign Key is an attribute (or set of attributes)  whose values are keys in another relation (think about them as “pointers”).</a:t>
            </a:r>
          </a:p>
        </p:txBody>
      </p:sp>
      <p:grpSp>
        <p:nvGrpSpPr>
          <p:cNvPr id="1043" name="Group 15"/>
          <p:cNvGrpSpPr/>
          <p:nvPr/>
        </p:nvGrpSpPr>
        <p:grpSpPr>
          <a:xfrm>
            <a:off x="327024" y="2596356"/>
            <a:ext cx="8718552" cy="2300288"/>
            <a:chOff x="0" y="0"/>
            <a:chExt cx="8718551" cy="2300286"/>
          </a:xfrm>
        </p:grpSpPr>
        <p:pic>
          <p:nvPicPr>
            <p:cNvPr id="1035" name="Object 1024" descr="Object 10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37038" y="644524"/>
              <a:ext cx="4481514" cy="165576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36" name="Object 1025" descr="Object 10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5" y="403224"/>
              <a:ext cx="3451226" cy="179863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037" name="Line 9"/>
            <p:cNvSpPr/>
            <p:nvPr/>
          </p:nvSpPr>
          <p:spPr>
            <a:xfrm>
              <a:off x="3094038" y="852487"/>
              <a:ext cx="1143001" cy="304800"/>
            </a:xfrm>
            <a:prstGeom prst="line">
              <a:avLst/>
            </a:prstGeom>
            <a:noFill/>
            <a:ln w="12700" cap="flat">
              <a:solidFill>
                <a:srgbClr val="0000BE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b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038" name="Line 10"/>
            <p:cNvSpPr/>
            <p:nvPr/>
          </p:nvSpPr>
          <p:spPr>
            <a:xfrm>
              <a:off x="3170238" y="1233487"/>
              <a:ext cx="1066801" cy="1"/>
            </a:xfrm>
            <a:prstGeom prst="line">
              <a:avLst/>
            </a:prstGeom>
            <a:noFill/>
            <a:ln w="12700" cap="flat">
              <a:solidFill>
                <a:srgbClr val="0000BE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b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039" name="Line 11"/>
            <p:cNvSpPr/>
            <p:nvPr/>
          </p:nvSpPr>
          <p:spPr>
            <a:xfrm flipV="1">
              <a:off x="3094038" y="1309688"/>
              <a:ext cx="1143001" cy="609599"/>
            </a:xfrm>
            <a:prstGeom prst="line">
              <a:avLst/>
            </a:prstGeom>
            <a:noFill/>
            <a:ln w="12700" cap="flat">
              <a:solidFill>
                <a:srgbClr val="0000BE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b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040" name="Line 12"/>
            <p:cNvSpPr/>
            <p:nvPr/>
          </p:nvSpPr>
          <p:spPr>
            <a:xfrm>
              <a:off x="3094038" y="1614487"/>
              <a:ext cx="1143001" cy="228599"/>
            </a:xfrm>
            <a:prstGeom prst="line">
              <a:avLst/>
            </a:prstGeom>
            <a:noFill/>
            <a:ln w="12700" cap="flat">
              <a:solidFill>
                <a:srgbClr val="0000BE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b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041" name="Rectangle 13"/>
            <p:cNvSpPr txBox="1"/>
            <p:nvPr/>
          </p:nvSpPr>
          <p:spPr>
            <a:xfrm>
              <a:off x="0" y="0"/>
              <a:ext cx="1306861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914400">
                <a:defRPr sz="2400" b="1">
                  <a:solidFill>
                    <a:srgbClr val="CF0E30"/>
                  </a:solidFill>
                  <a:latin typeface="Book Antiqua" panose="02040602050305030304"/>
                  <a:ea typeface="Book Antiqua" panose="02040602050305030304"/>
                  <a:cs typeface="Book Antiqua" panose="02040602050305030304"/>
                  <a:sym typeface="Book Antiqua" panose="02040602050305030304"/>
                </a:defRPr>
              </a:lvl1pPr>
            </a:lstStyle>
            <a:p>
              <a:r>
                <a:t>Enrolled</a:t>
              </a:r>
            </a:p>
          </p:txBody>
        </p:sp>
        <p:sp>
          <p:nvSpPr>
            <p:cNvPr id="1042" name="Rectangle 14"/>
            <p:cNvSpPr txBox="1"/>
            <p:nvPr/>
          </p:nvSpPr>
          <p:spPr>
            <a:xfrm>
              <a:off x="4267200" y="227012"/>
              <a:ext cx="1340199" cy="460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914400">
                <a:defRPr sz="2400" b="1">
                  <a:solidFill>
                    <a:srgbClr val="CF0E30"/>
                  </a:solidFill>
                  <a:latin typeface="Book Antiqua" panose="02040602050305030304"/>
                  <a:ea typeface="Book Antiqua" panose="02040602050305030304"/>
                  <a:cs typeface="Book Antiqua" panose="02040602050305030304"/>
                  <a:sym typeface="Book Antiqua" panose="02040602050305030304"/>
                </a:defRPr>
              </a:lvl1pPr>
            </a:lstStyle>
            <a:p>
              <a:r>
                <a:t>Students</a:t>
              </a:r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Foreign Key, Referential Integr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785">
              <a:defRPr sz="4225"/>
            </a:lvl1pPr>
          </a:lstStyle>
          <a:p>
            <a:r>
              <a:t>Foreign Key, Referential Integrity</a:t>
            </a:r>
          </a:p>
        </p:txBody>
      </p:sp>
      <p:sp>
        <p:nvSpPr>
          <p:cNvPr id="1046" name="Foreign key : Set of fields in one relation that is used to `refer’ to a tuple in another relation.…"/>
          <p:cNvSpPr txBox="1"/>
          <p:nvPr>
            <p:ph type="body" idx="1"/>
          </p:nvPr>
        </p:nvSpPr>
        <p:spPr>
          <a:xfrm>
            <a:off x="276610" y="1257300"/>
            <a:ext cx="7080407" cy="4343400"/>
          </a:xfrm>
          <a:prstGeom prst="rect">
            <a:avLst/>
          </a:prstGeom>
        </p:spPr>
        <p:txBody>
          <a:bodyPr/>
          <a:lstStyle/>
          <a:p>
            <a:pPr marL="342900" indent="-342900" defTabSz="914400">
              <a:spcBef>
                <a:spcPts val="500"/>
              </a:spcBef>
              <a:buClr>
                <a:srgbClr val="0000BE"/>
              </a:buClr>
              <a:buSzPct val="75000"/>
              <a:buFontTx/>
              <a:buChar char="■"/>
              <a:defRPr sz="2400" i="1" u="sng">
                <a:solidFill>
                  <a:srgbClr val="0000BE"/>
                </a:solidFill>
              </a:defRPr>
            </a:pPr>
            <a:r>
              <a:t>Foreign key</a:t>
            </a:r>
            <a:r>
              <a:rPr i="0" u="none"/>
              <a:t> : </a:t>
            </a:r>
            <a:r>
              <a:rPr i="0" u="none">
                <a:solidFill>
                  <a:srgbClr val="000000"/>
                </a:solidFill>
              </a:rPr>
              <a:t>Set of fields in one relation that is used to `refer’ to a tuple in another relation.  </a:t>
            </a:r>
            <a:endParaRPr i="0" u="none">
              <a:solidFill>
                <a:srgbClr val="000000"/>
              </a:solidFill>
            </a:endParaRPr>
          </a:p>
          <a:p>
            <a:pPr marL="742950" lvl="1" indent="-285750" defTabSz="914400">
              <a:spcBef>
                <a:spcPts val="500"/>
              </a:spcBef>
              <a:buClr>
                <a:srgbClr val="0000BE"/>
              </a:buClr>
              <a:buSzPct val="80000"/>
              <a:buFont typeface="Calibri" panose="020F0502020204030204"/>
              <a:defRPr sz="2400"/>
            </a:pPr>
            <a:r>
              <a:t>Must correspond to primary key of the second relation.  </a:t>
            </a:r>
          </a:p>
          <a:p>
            <a:pPr marL="742950" lvl="1" indent="-285750" defTabSz="914400">
              <a:spcBef>
                <a:spcPts val="500"/>
              </a:spcBef>
              <a:buClr>
                <a:srgbClr val="0000BE"/>
              </a:buClr>
              <a:buSzPct val="80000"/>
              <a:buFont typeface="Calibri" panose="020F0502020204030204"/>
              <a:defRPr sz="2400"/>
            </a:pPr>
            <a:r>
              <a:t>Like a `logical pointer’.</a:t>
            </a:r>
          </a:p>
          <a:p>
            <a:pPr marL="342900" indent="-342900" defTabSz="914400">
              <a:spcBef>
                <a:spcPts val="500"/>
              </a:spcBef>
              <a:buClr>
                <a:srgbClr val="0000BE"/>
              </a:buClr>
              <a:buSzPct val="75000"/>
              <a:buFontTx/>
              <a:buChar char="■"/>
              <a:defRPr sz="2400"/>
            </a:pPr>
            <a:r>
              <a:t>E.g. </a:t>
            </a:r>
            <a:r>
              <a:rPr i="1">
                <a:solidFill>
                  <a:srgbClr val="CF0E30"/>
                </a:solidFill>
              </a:rPr>
              <a:t>sid</a:t>
            </a:r>
            <a:r>
              <a:t> is a foreign key referring to </a:t>
            </a:r>
            <a:r>
              <a:rPr>
                <a:solidFill>
                  <a:srgbClr val="CF0E30"/>
                </a:solidFill>
              </a:rPr>
              <a:t>Students</a:t>
            </a:r>
            <a:r>
              <a:t>:</a:t>
            </a:r>
          </a:p>
          <a:p>
            <a:pPr marL="742950" lvl="1" indent="-285750" defTabSz="914400">
              <a:spcBef>
                <a:spcPts val="500"/>
              </a:spcBef>
              <a:buClr>
                <a:srgbClr val="0000BE"/>
              </a:buClr>
              <a:buSzPct val="80000"/>
              <a:buFont typeface="Calibri" panose="020F0502020204030204"/>
              <a:defRPr sz="2400"/>
            </a:pPr>
            <a:r>
              <a:t>Enrolled(</a:t>
            </a:r>
            <a:r>
              <a:rPr i="1"/>
              <a:t>sid</a:t>
            </a:r>
            <a:r>
              <a:rPr>
                <a:solidFill>
                  <a:srgbClr val="CF0E30"/>
                </a:solidFill>
              </a:rPr>
              <a:t>: </a:t>
            </a:r>
            <a:r>
              <a:t>string, </a:t>
            </a:r>
            <a:r>
              <a:rPr i="1"/>
              <a:t>cid</a:t>
            </a:r>
            <a:r>
              <a:t>: string, </a:t>
            </a:r>
            <a:r>
              <a:rPr i="1"/>
              <a:t>grade</a:t>
            </a:r>
            <a:r>
              <a:t>: string)</a:t>
            </a:r>
          </a:p>
          <a:p>
            <a:pPr marL="742950" lvl="1" indent="-285750" defTabSz="914400">
              <a:spcBef>
                <a:spcPts val="500"/>
              </a:spcBef>
              <a:buClr>
                <a:srgbClr val="0000BE"/>
              </a:buClr>
              <a:buSzPct val="80000"/>
              <a:buFont typeface="Calibri" panose="020F0502020204030204"/>
              <a:defRPr sz="2400"/>
            </a:pPr>
            <a:r>
              <a:t>If all foreign key constraints are enforced,  </a:t>
            </a:r>
            <a:r>
              <a:rPr i="1" u="sng">
                <a:solidFill>
                  <a:srgbClr val="0000BE"/>
                </a:solidFill>
              </a:rPr>
              <a:t>referential integrity</a:t>
            </a:r>
            <a:r>
              <a:rPr>
                <a:solidFill>
                  <a:srgbClr val="0000BE"/>
                </a:solidFill>
              </a:rPr>
              <a:t> </a:t>
            </a:r>
            <a:r>
              <a:t>is achieved (i.e., no dangling references.)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" grpId="1" animBg="1" advAuto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7" name="Rectangle 4"/>
          <p:cNvSpPr txBox="1"/>
          <p:nvPr>
            <p:ph type="title"/>
          </p:nvPr>
        </p:nvSpPr>
        <p:spPr>
          <a:xfrm>
            <a:off x="1331912" y="0"/>
            <a:ext cx="7507287" cy="11049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Relationship Sets to Tables</a:t>
            </a:r>
          </a:p>
        </p:txBody>
      </p:sp>
      <p:sp>
        <p:nvSpPr>
          <p:cNvPr id="1049378" name="Rectangle 5"/>
          <p:cNvSpPr txBox="1"/>
          <p:nvPr>
            <p:ph type="body" sz="half" idx="1"/>
          </p:nvPr>
        </p:nvSpPr>
        <p:spPr>
          <a:xfrm>
            <a:off x="-179388" y="1219200"/>
            <a:ext cx="4522788" cy="4737100"/>
          </a:xfrm>
          <a:prstGeom prst="rect">
            <a:avLst/>
          </a:prstGeom>
        </p:spPr>
        <p:txBody>
          <a:bodyPr lIns="44450" tIns="44450" rIns="44450" bIns="44450"/>
          <a:p>
            <a:pPr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In translating a </a:t>
            </a:r>
            <a:r>
              <a:rPr>
                <a:solidFill>
                  <a:srgbClr val="800080"/>
                </a:solidFill>
              </a:rPr>
              <a:t>many-to-many </a:t>
            </a:r>
            <a:r>
              <a:t>relationship set to a relation, attributes of the relation must include:</a:t>
            </a:r>
          </a:p>
          <a:p>
            <a:pPr marL="285750" lvl="1" indent="171450">
              <a:spcBef>
                <a:spcPts val="500"/>
              </a:spcBef>
              <a:buSzTx/>
              <a:buNone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1) Keys for each participating entity set  (as foreign keys). This set of attributes forms a </a:t>
            </a:r>
            <a:r>
              <a:rPr>
                <a:solidFill>
                  <a:srgbClr val="800080"/>
                </a:solidFill>
              </a:rPr>
              <a:t>key</a:t>
            </a:r>
            <a:r>
              <a:t> for the relation.</a:t>
            </a:r>
            <a:endParaRPr sz="2800"/>
          </a:p>
          <a:p>
            <a:pPr marL="285750" lvl="1" indent="171450">
              <a:spcBef>
                <a:spcPts val="500"/>
              </a:spcBef>
              <a:buSzTx/>
              <a:buNone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2) All descriptive attributes.</a:t>
            </a:r>
          </a:p>
        </p:txBody>
      </p:sp>
      <p:sp>
        <p:nvSpPr>
          <p:cNvPr id="1049379" name="Rectangle 6"/>
          <p:cNvSpPr txBox="1"/>
          <p:nvPr/>
        </p:nvSpPr>
        <p:spPr>
          <a:xfrm>
            <a:off x="4234557" y="1030334"/>
            <a:ext cx="4152900" cy="31749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p>
            <a:pPr>
              <a:defRPr sz="20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TABLE Works_In(</a:t>
            </a:r>
          </a:p>
          <a:p>
            <a:pPr>
              <a:defRPr sz="20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ssn  VARCHAR(11),</a:t>
            </a:r>
          </a:p>
          <a:p>
            <a:pPr>
              <a:defRPr sz="20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did  INTEGER,</a:t>
            </a:r>
          </a:p>
          <a:p>
            <a:pPr>
              <a:defRPr sz="20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since  DATE,</a:t>
            </a:r>
          </a:p>
          <a:p>
            <a:pPr>
              <a:defRPr sz="20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PRIMARY KEY (ssn, did),</a:t>
            </a:r>
            <a:endParaRPr>
              <a:solidFill>
                <a:schemeClr val="accent2"/>
              </a:solidFill>
            </a:endParaRPr>
          </a:p>
          <a:p>
            <a:pPr>
              <a:defRPr sz="2000">
                <a:solidFill>
                  <a:schemeClr val="accent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FOREIGN KEY (ssn) </a:t>
            </a:r>
          </a:p>
          <a:p>
            <a:pPr>
              <a:defRPr sz="2000">
                <a:solidFill>
                  <a:schemeClr val="accent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REFERENCES Employees(ssn),</a:t>
            </a:r>
          </a:p>
          <a:p>
            <a:pPr>
              <a:defRPr sz="2000">
                <a:solidFill>
                  <a:schemeClr val="accent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FOREIGN KEY (did) </a:t>
            </a:r>
          </a:p>
          <a:p>
            <a:pPr>
              <a:defRPr sz="2000">
                <a:solidFill>
                  <a:schemeClr val="accent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REFERENCES Departments(did)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9380" name="Rectangle 7"/>
          <p:cNvSpPr/>
          <p:nvPr/>
        </p:nvSpPr>
        <p:spPr>
          <a:xfrm>
            <a:off x="4738687" y="4590255"/>
            <a:ext cx="219075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81" name="Rectangle 8"/>
          <p:cNvSpPr/>
          <p:nvPr/>
        </p:nvSpPr>
        <p:spPr>
          <a:xfrm>
            <a:off x="6928643" y="4590255"/>
            <a:ext cx="1270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82" name="Rectangle 9"/>
          <p:cNvSpPr/>
          <p:nvPr/>
        </p:nvSpPr>
        <p:spPr>
          <a:xfrm>
            <a:off x="6938963" y="4590255"/>
            <a:ext cx="76835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83" name="Rectangle 10"/>
          <p:cNvSpPr/>
          <p:nvPr/>
        </p:nvSpPr>
        <p:spPr>
          <a:xfrm>
            <a:off x="7706518" y="4590255"/>
            <a:ext cx="1270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84" name="Rectangle 11"/>
          <p:cNvSpPr/>
          <p:nvPr/>
        </p:nvSpPr>
        <p:spPr>
          <a:xfrm>
            <a:off x="7716838" y="4590255"/>
            <a:ext cx="1222376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85" name="Rectangle 12"/>
          <p:cNvSpPr/>
          <p:nvPr/>
        </p:nvSpPr>
        <p:spPr>
          <a:xfrm>
            <a:off x="8940800" y="4590255"/>
            <a:ext cx="17463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86" name="Rectangle 13"/>
          <p:cNvSpPr/>
          <p:nvPr/>
        </p:nvSpPr>
        <p:spPr>
          <a:xfrm>
            <a:off x="4738687" y="4600575"/>
            <a:ext cx="17463" cy="511175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87" name="Rectangle 14"/>
          <p:cNvSpPr/>
          <p:nvPr/>
        </p:nvSpPr>
        <p:spPr>
          <a:xfrm>
            <a:off x="6928643" y="4600575"/>
            <a:ext cx="12701" cy="511175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88" name="Rectangle 15"/>
          <p:cNvSpPr/>
          <p:nvPr/>
        </p:nvSpPr>
        <p:spPr>
          <a:xfrm>
            <a:off x="7706518" y="4600575"/>
            <a:ext cx="12701" cy="511175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89" name="Rectangle 16"/>
          <p:cNvSpPr/>
          <p:nvPr/>
        </p:nvSpPr>
        <p:spPr>
          <a:xfrm>
            <a:off x="8940800" y="4600575"/>
            <a:ext cx="17463" cy="511175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90" name="Rectangle 17"/>
          <p:cNvSpPr/>
          <p:nvPr/>
        </p:nvSpPr>
        <p:spPr>
          <a:xfrm>
            <a:off x="4757737" y="4600575"/>
            <a:ext cx="2171701" cy="414338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91" name="Rectangle 18"/>
          <p:cNvSpPr txBox="1"/>
          <p:nvPr/>
        </p:nvSpPr>
        <p:spPr>
          <a:xfrm>
            <a:off x="4814887" y="4616450"/>
            <a:ext cx="558800" cy="482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ssn</a:t>
            </a:r>
          </a:p>
        </p:txBody>
      </p:sp>
      <p:sp>
        <p:nvSpPr>
          <p:cNvPr id="1049392" name="Rectangle 19"/>
          <p:cNvSpPr/>
          <p:nvPr/>
        </p:nvSpPr>
        <p:spPr>
          <a:xfrm>
            <a:off x="4757737" y="5016500"/>
            <a:ext cx="2171701" cy="96839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93" name="Rectangle 20"/>
          <p:cNvSpPr/>
          <p:nvPr/>
        </p:nvSpPr>
        <p:spPr>
          <a:xfrm>
            <a:off x="6938963" y="4600575"/>
            <a:ext cx="768351" cy="414338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94" name="Rectangle 21"/>
          <p:cNvSpPr txBox="1"/>
          <p:nvPr/>
        </p:nvSpPr>
        <p:spPr>
          <a:xfrm>
            <a:off x="7004050" y="4616450"/>
            <a:ext cx="495300" cy="482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did</a:t>
            </a:r>
          </a:p>
        </p:txBody>
      </p:sp>
      <p:sp>
        <p:nvSpPr>
          <p:cNvPr id="1049395" name="Rectangle 22"/>
          <p:cNvSpPr/>
          <p:nvPr/>
        </p:nvSpPr>
        <p:spPr>
          <a:xfrm>
            <a:off x="6938963" y="5016500"/>
            <a:ext cx="768351" cy="96839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96" name="Rectangle 23"/>
          <p:cNvSpPr/>
          <p:nvPr/>
        </p:nvSpPr>
        <p:spPr>
          <a:xfrm>
            <a:off x="7716838" y="4600575"/>
            <a:ext cx="1222376" cy="414338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97" name="Rectangle 24"/>
          <p:cNvSpPr txBox="1"/>
          <p:nvPr/>
        </p:nvSpPr>
        <p:spPr>
          <a:xfrm>
            <a:off x="7781925" y="4616450"/>
            <a:ext cx="850900" cy="482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since</a:t>
            </a:r>
          </a:p>
        </p:txBody>
      </p:sp>
      <p:sp>
        <p:nvSpPr>
          <p:cNvPr id="1049398" name="Rectangle 25"/>
          <p:cNvSpPr/>
          <p:nvPr/>
        </p:nvSpPr>
        <p:spPr>
          <a:xfrm>
            <a:off x="7716838" y="5016500"/>
            <a:ext cx="1222376" cy="96839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399" name="Rectangle 26"/>
          <p:cNvSpPr/>
          <p:nvPr/>
        </p:nvSpPr>
        <p:spPr>
          <a:xfrm>
            <a:off x="4738687" y="5110955"/>
            <a:ext cx="17463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00" name="Rectangle 27"/>
          <p:cNvSpPr/>
          <p:nvPr/>
        </p:nvSpPr>
        <p:spPr>
          <a:xfrm>
            <a:off x="4757737" y="5110955"/>
            <a:ext cx="217170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01" name="Rectangle 28"/>
          <p:cNvSpPr/>
          <p:nvPr/>
        </p:nvSpPr>
        <p:spPr>
          <a:xfrm>
            <a:off x="6928643" y="5110955"/>
            <a:ext cx="1270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02" name="Rectangle 29"/>
          <p:cNvSpPr/>
          <p:nvPr/>
        </p:nvSpPr>
        <p:spPr>
          <a:xfrm>
            <a:off x="6938963" y="5110955"/>
            <a:ext cx="76835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03" name="Rectangle 30"/>
          <p:cNvSpPr/>
          <p:nvPr/>
        </p:nvSpPr>
        <p:spPr>
          <a:xfrm>
            <a:off x="7706518" y="5110955"/>
            <a:ext cx="1270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04" name="Rectangle 31"/>
          <p:cNvSpPr/>
          <p:nvPr/>
        </p:nvSpPr>
        <p:spPr>
          <a:xfrm>
            <a:off x="7716838" y="5110955"/>
            <a:ext cx="1222376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05" name="Rectangle 32"/>
          <p:cNvSpPr/>
          <p:nvPr/>
        </p:nvSpPr>
        <p:spPr>
          <a:xfrm>
            <a:off x="8940800" y="5110955"/>
            <a:ext cx="17463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06" name="Rectangle 33"/>
          <p:cNvSpPr/>
          <p:nvPr/>
        </p:nvSpPr>
        <p:spPr>
          <a:xfrm>
            <a:off x="4738687" y="5122862"/>
            <a:ext cx="17463" cy="43815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07" name="Rectangle 34"/>
          <p:cNvSpPr/>
          <p:nvPr/>
        </p:nvSpPr>
        <p:spPr>
          <a:xfrm>
            <a:off x="6928643" y="5122862"/>
            <a:ext cx="12701" cy="43815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08" name="Rectangle 35"/>
          <p:cNvSpPr/>
          <p:nvPr/>
        </p:nvSpPr>
        <p:spPr>
          <a:xfrm>
            <a:off x="7706518" y="5122862"/>
            <a:ext cx="12701" cy="43815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09" name="Rectangle 36"/>
          <p:cNvSpPr/>
          <p:nvPr/>
        </p:nvSpPr>
        <p:spPr>
          <a:xfrm>
            <a:off x="8940800" y="5122862"/>
            <a:ext cx="17463" cy="43815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10" name="Rectangle 37"/>
          <p:cNvSpPr txBox="1"/>
          <p:nvPr/>
        </p:nvSpPr>
        <p:spPr>
          <a:xfrm>
            <a:off x="4814887" y="5137150"/>
            <a:ext cx="2082799" cy="482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123-22-3666</a:t>
            </a:r>
          </a:p>
        </p:txBody>
      </p:sp>
      <p:sp>
        <p:nvSpPr>
          <p:cNvPr id="1049411" name="Rectangle 38"/>
          <p:cNvSpPr txBox="1"/>
          <p:nvPr/>
        </p:nvSpPr>
        <p:spPr>
          <a:xfrm>
            <a:off x="7004050" y="5137150"/>
            <a:ext cx="406400" cy="482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51</a:t>
            </a:r>
          </a:p>
        </p:txBody>
      </p:sp>
      <p:sp>
        <p:nvSpPr>
          <p:cNvPr id="1049412" name="Rectangle 39"/>
          <p:cNvSpPr txBox="1"/>
          <p:nvPr/>
        </p:nvSpPr>
        <p:spPr>
          <a:xfrm>
            <a:off x="7781925" y="5137150"/>
            <a:ext cx="1143000" cy="482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1/1/91</a:t>
            </a:r>
          </a:p>
        </p:txBody>
      </p:sp>
      <p:sp>
        <p:nvSpPr>
          <p:cNvPr id="1049413" name="Rectangle 40"/>
          <p:cNvSpPr/>
          <p:nvPr/>
        </p:nvSpPr>
        <p:spPr>
          <a:xfrm>
            <a:off x="4738687" y="5561012"/>
            <a:ext cx="17463" cy="41275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14" name="Rectangle 41"/>
          <p:cNvSpPr/>
          <p:nvPr/>
        </p:nvSpPr>
        <p:spPr>
          <a:xfrm>
            <a:off x="6928643" y="5561012"/>
            <a:ext cx="12701" cy="41275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15" name="Rectangle 42"/>
          <p:cNvSpPr/>
          <p:nvPr/>
        </p:nvSpPr>
        <p:spPr>
          <a:xfrm>
            <a:off x="7706518" y="5561012"/>
            <a:ext cx="12701" cy="41275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16" name="Rectangle 43"/>
          <p:cNvSpPr/>
          <p:nvPr/>
        </p:nvSpPr>
        <p:spPr>
          <a:xfrm>
            <a:off x="8940800" y="5561012"/>
            <a:ext cx="17463" cy="41275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17" name="Rectangle 44"/>
          <p:cNvSpPr txBox="1"/>
          <p:nvPr/>
        </p:nvSpPr>
        <p:spPr>
          <a:xfrm>
            <a:off x="4814887" y="5575300"/>
            <a:ext cx="2082799" cy="482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123-22-3666</a:t>
            </a:r>
          </a:p>
        </p:txBody>
      </p:sp>
      <p:sp>
        <p:nvSpPr>
          <p:cNvPr id="1049418" name="Rectangle 45"/>
          <p:cNvSpPr txBox="1"/>
          <p:nvPr/>
        </p:nvSpPr>
        <p:spPr>
          <a:xfrm>
            <a:off x="7004050" y="5575300"/>
            <a:ext cx="406400" cy="482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56</a:t>
            </a:r>
          </a:p>
        </p:txBody>
      </p:sp>
      <p:sp>
        <p:nvSpPr>
          <p:cNvPr id="1049419" name="Rectangle 46"/>
          <p:cNvSpPr txBox="1"/>
          <p:nvPr/>
        </p:nvSpPr>
        <p:spPr>
          <a:xfrm>
            <a:off x="7781925" y="5575300"/>
            <a:ext cx="1143000" cy="482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3/3/93</a:t>
            </a:r>
          </a:p>
        </p:txBody>
      </p:sp>
      <p:sp>
        <p:nvSpPr>
          <p:cNvPr id="1049420" name="Rectangle 47"/>
          <p:cNvSpPr/>
          <p:nvPr/>
        </p:nvSpPr>
        <p:spPr>
          <a:xfrm>
            <a:off x="4738687" y="5975350"/>
            <a:ext cx="17463" cy="414338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21" name="Rectangle 48"/>
          <p:cNvSpPr/>
          <p:nvPr/>
        </p:nvSpPr>
        <p:spPr>
          <a:xfrm>
            <a:off x="4738687" y="6387305"/>
            <a:ext cx="219075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22" name="Rectangle 49"/>
          <p:cNvSpPr/>
          <p:nvPr/>
        </p:nvSpPr>
        <p:spPr>
          <a:xfrm>
            <a:off x="6928643" y="5975350"/>
            <a:ext cx="12701" cy="414338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23" name="Rectangle 50"/>
          <p:cNvSpPr/>
          <p:nvPr/>
        </p:nvSpPr>
        <p:spPr>
          <a:xfrm>
            <a:off x="6928643" y="6387305"/>
            <a:ext cx="1270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24" name="Rectangle 51"/>
          <p:cNvSpPr/>
          <p:nvPr/>
        </p:nvSpPr>
        <p:spPr>
          <a:xfrm>
            <a:off x="6938963" y="6387305"/>
            <a:ext cx="76835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25" name="Rectangle 52"/>
          <p:cNvSpPr/>
          <p:nvPr/>
        </p:nvSpPr>
        <p:spPr>
          <a:xfrm>
            <a:off x="7706518" y="5975350"/>
            <a:ext cx="12701" cy="414338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26" name="Rectangle 53"/>
          <p:cNvSpPr/>
          <p:nvPr/>
        </p:nvSpPr>
        <p:spPr>
          <a:xfrm>
            <a:off x="7706518" y="6387305"/>
            <a:ext cx="12701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27" name="Rectangle 54"/>
          <p:cNvSpPr/>
          <p:nvPr/>
        </p:nvSpPr>
        <p:spPr>
          <a:xfrm>
            <a:off x="7716838" y="6387305"/>
            <a:ext cx="1222376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28" name="Rectangle 55"/>
          <p:cNvSpPr/>
          <p:nvPr/>
        </p:nvSpPr>
        <p:spPr>
          <a:xfrm>
            <a:off x="8940800" y="5975350"/>
            <a:ext cx="17463" cy="414338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29" name="Rectangle 56"/>
          <p:cNvSpPr/>
          <p:nvPr/>
        </p:nvSpPr>
        <p:spPr>
          <a:xfrm>
            <a:off x="8940800" y="6387305"/>
            <a:ext cx="17463" cy="12701"/>
          </a:xfrm>
          <a:prstGeom prst="rect">
            <a:avLst/>
          </a:prstGeom>
          <a:solidFill>
            <a:srgbClr val="BC3700"/>
          </a:solidFill>
          <a:ln w="12700">
            <a:miter lim="400000"/>
          </a:ln>
        </p:spPr>
        <p:txBody>
          <a:bodyPr lIns="45719" rIns="45719"/>
          <a:p/>
        </p:txBody>
      </p:sp>
      <p:sp>
        <p:nvSpPr>
          <p:cNvPr id="1049430" name="Rectangle 57"/>
          <p:cNvSpPr txBox="1"/>
          <p:nvPr/>
        </p:nvSpPr>
        <p:spPr>
          <a:xfrm>
            <a:off x="4814887" y="5989637"/>
            <a:ext cx="2082799" cy="482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231-31-5368</a:t>
            </a:r>
          </a:p>
        </p:txBody>
      </p:sp>
      <p:sp>
        <p:nvSpPr>
          <p:cNvPr id="1049431" name="Rectangle 58"/>
          <p:cNvSpPr txBox="1"/>
          <p:nvPr/>
        </p:nvSpPr>
        <p:spPr>
          <a:xfrm>
            <a:off x="7004050" y="5989637"/>
            <a:ext cx="406400" cy="482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51</a:t>
            </a:r>
          </a:p>
        </p:txBody>
      </p:sp>
      <p:sp>
        <p:nvSpPr>
          <p:cNvPr id="1049432" name="Rectangle 59"/>
          <p:cNvSpPr txBox="1"/>
          <p:nvPr/>
        </p:nvSpPr>
        <p:spPr>
          <a:xfrm>
            <a:off x="7781925" y="5989637"/>
            <a:ext cx="1143000" cy="482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rgbClr val="0054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2/2/92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3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p>
            <a:r>
              <a:t>Example of Foreign Keys</a:t>
            </a:r>
          </a:p>
        </p:txBody>
      </p:sp>
      <p:sp>
        <p:nvSpPr>
          <p:cNvPr id="1049434" name="Rectangle 5"/>
          <p:cNvSpPr txBox="1"/>
          <p:nvPr/>
        </p:nvSpPr>
        <p:spPr>
          <a:xfrm>
            <a:off x="5537397" y="1414319"/>
            <a:ext cx="3152773" cy="2149474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p>
            <a:pPr>
              <a:defRPr sz="20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TABLE Students</a:t>
            </a:r>
          </a:p>
          <a:p>
            <a:pPr>
              <a:defRPr sz="20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(sid CHAR(20), </a:t>
            </a:r>
          </a:p>
          <a:p>
            <a:pPr>
              <a:defRPr sz="20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name CHAR(20), </a:t>
            </a:r>
          </a:p>
          <a:p>
            <a:pPr>
              <a:defRPr sz="20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login CHAR(10),</a:t>
            </a:r>
          </a:p>
          <a:p>
            <a:pPr>
              <a:defRPr sz="20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age INTEGER,</a:t>
            </a:r>
          </a:p>
          <a:p>
            <a:pPr>
              <a:defRPr sz="20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gpa FLOAT);</a:t>
            </a:r>
            <a:r>
              <a:rPr sz="1800"/>
              <a:t>  </a:t>
            </a:r>
            <a:endParaRPr sz="1800"/>
          </a:p>
        </p:txBody>
      </p:sp>
      <p:sp>
        <p:nvSpPr>
          <p:cNvPr id="1049435" name="Rectangle 6"/>
          <p:cNvSpPr txBox="1"/>
          <p:nvPr/>
        </p:nvSpPr>
        <p:spPr>
          <a:xfrm>
            <a:off x="274636" y="1752600"/>
            <a:ext cx="5692778" cy="2492373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p>
            <a:pPr>
              <a:defRPr sz="20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TABLE Enrolled</a:t>
            </a:r>
          </a:p>
          <a:p>
            <a:pPr>
              <a:defRPr sz="20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(sid CHAR(20), </a:t>
            </a:r>
          </a:p>
          <a:p>
            <a:pPr>
              <a:defRPr sz="20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cid CHAR(20), </a:t>
            </a:r>
          </a:p>
          <a:p>
            <a:pPr>
              <a:defRPr sz="20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grade CHAR(2),</a:t>
            </a:r>
          </a:p>
          <a:p>
            <a:pPr>
              <a:defRPr sz="20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PRIMARY KEY (sid, cid),</a:t>
            </a:r>
            <a:endParaRPr>
              <a:solidFill>
                <a:schemeClr val="accent2"/>
              </a:solidFill>
            </a:endParaRPr>
          </a:p>
          <a:p>
            <a:pPr>
              <a:defRPr sz="2000">
                <a:solidFill>
                  <a:schemeClr val="accent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FOREIGN KEY (sid) </a:t>
            </a:r>
          </a:p>
          <a:p>
            <a:pPr>
              <a:defRPr sz="2000">
                <a:solidFill>
                  <a:schemeClr val="accent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	REFERENCES Students(sid)</a:t>
            </a:r>
            <a:r>
              <a:rPr>
                <a:solidFill>
                  <a:srgbClr val="000000"/>
                </a:solidFill>
              </a:rPr>
              <a:t>);</a:t>
            </a:r>
            <a:r>
              <a:rPr sz="1800">
                <a:solidFill>
                  <a:srgbClr val="000000"/>
                </a:solidFill>
              </a:rPr>
              <a:t> 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097240" name="Object 7" descr="Object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2487" y="4594873"/>
            <a:ext cx="4481513" cy="165576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49436" name="Line 8"/>
          <p:cNvSpPr/>
          <p:nvPr/>
        </p:nvSpPr>
        <p:spPr>
          <a:xfrm>
            <a:off x="3519488" y="4802835"/>
            <a:ext cx="1143001" cy="304801"/>
          </a:xfrm>
          <a:prstGeom prst="line">
            <a:avLst/>
          </a:prstGeom>
          <a:ln w="12700">
            <a:solidFill>
              <a:schemeClr val="accent2"/>
            </a:solidFill>
            <a:tailEnd type="stealth"/>
          </a:ln>
        </p:spPr>
        <p:txBody>
          <a:bodyPr lIns="45719" rIns="45719"/>
          <a:p/>
        </p:txBody>
      </p:sp>
      <p:sp>
        <p:nvSpPr>
          <p:cNvPr id="1049437" name="Line 9"/>
          <p:cNvSpPr/>
          <p:nvPr/>
        </p:nvSpPr>
        <p:spPr>
          <a:xfrm>
            <a:off x="3595687" y="5183835"/>
            <a:ext cx="1066801" cy="1"/>
          </a:xfrm>
          <a:prstGeom prst="line">
            <a:avLst/>
          </a:prstGeom>
          <a:ln w="12700">
            <a:solidFill>
              <a:schemeClr val="accent2"/>
            </a:solidFill>
            <a:tailEnd type="stealth"/>
          </a:ln>
        </p:spPr>
        <p:txBody>
          <a:bodyPr lIns="45719" rIns="45719"/>
          <a:p/>
        </p:txBody>
      </p:sp>
      <p:sp>
        <p:nvSpPr>
          <p:cNvPr id="1049438" name="Line 10"/>
          <p:cNvSpPr/>
          <p:nvPr/>
        </p:nvSpPr>
        <p:spPr>
          <a:xfrm flipV="1">
            <a:off x="3519487" y="5260035"/>
            <a:ext cx="1143001" cy="609601"/>
          </a:xfrm>
          <a:prstGeom prst="line">
            <a:avLst/>
          </a:prstGeom>
          <a:ln w="12700">
            <a:solidFill>
              <a:schemeClr val="accent2"/>
            </a:solidFill>
            <a:tailEnd type="stealth"/>
          </a:ln>
        </p:spPr>
        <p:txBody>
          <a:bodyPr lIns="45719" rIns="45719"/>
          <a:p/>
        </p:txBody>
      </p:sp>
      <p:sp>
        <p:nvSpPr>
          <p:cNvPr id="1049439" name="Line 11"/>
          <p:cNvSpPr/>
          <p:nvPr/>
        </p:nvSpPr>
        <p:spPr>
          <a:xfrm>
            <a:off x="3519487" y="5564835"/>
            <a:ext cx="1143001" cy="228601"/>
          </a:xfrm>
          <a:prstGeom prst="line">
            <a:avLst/>
          </a:prstGeom>
          <a:ln w="12700">
            <a:solidFill>
              <a:schemeClr val="accent2"/>
            </a:solidFill>
            <a:tailEnd type="stealth"/>
          </a:ln>
        </p:spPr>
        <p:txBody>
          <a:bodyPr lIns="45719" rIns="45719"/>
          <a:p/>
        </p:txBody>
      </p:sp>
      <p:sp>
        <p:nvSpPr>
          <p:cNvPr id="1049440" name="Rectangle 12"/>
          <p:cNvSpPr txBox="1"/>
          <p:nvPr/>
        </p:nvSpPr>
        <p:spPr>
          <a:xfrm>
            <a:off x="4692650" y="4177360"/>
            <a:ext cx="1349374" cy="498474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Students</a:t>
            </a:r>
          </a:p>
        </p:txBody>
      </p:sp>
      <p:pic>
        <p:nvPicPr>
          <p:cNvPr id="2097241" name="Object 13" descr="Object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4358335"/>
            <a:ext cx="3421063" cy="17970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49441" name="Rectangle 14"/>
          <p:cNvSpPr txBox="1"/>
          <p:nvPr/>
        </p:nvSpPr>
        <p:spPr>
          <a:xfrm>
            <a:off x="425450" y="3950348"/>
            <a:ext cx="1235075" cy="498474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>
                <a:solidFill>
                  <a:srgbClr val="CF0E30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Enrolled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2" name="Rectangle 4"/>
          <p:cNvSpPr txBox="1"/>
          <p:nvPr>
            <p:ph type="title"/>
          </p:nvPr>
        </p:nvSpPr>
        <p:spPr>
          <a:xfrm>
            <a:off x="1143000" y="0"/>
            <a:ext cx="7239000" cy="11049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Review: Key Constraints</a:t>
            </a:r>
          </a:p>
        </p:txBody>
      </p:sp>
      <p:sp>
        <p:nvSpPr>
          <p:cNvPr id="1049443" name="Rectangle 5"/>
          <p:cNvSpPr txBox="1"/>
          <p:nvPr>
            <p:ph type="body" sz="half" idx="1"/>
          </p:nvPr>
        </p:nvSpPr>
        <p:spPr>
          <a:xfrm>
            <a:off x="0" y="1143000"/>
            <a:ext cx="3276600" cy="4800600"/>
          </a:xfrm>
          <a:prstGeom prst="rect">
            <a:avLst/>
          </a:prstGeom>
        </p:spPr>
        <p:txBody>
          <a:bodyPr lIns="44450" tIns="44450" rIns="44450" bIns="44450"/>
          <a:p>
            <a:pPr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Each dept has at most one manager, according to the    </a:t>
            </a:r>
            <a:r>
              <a:rPr u="sng">
                <a:solidFill>
                  <a:schemeClr val="accent2"/>
                </a:solidFill>
              </a:rPr>
              <a:t>key constraint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on Manages.</a:t>
            </a:r>
          </a:p>
        </p:txBody>
      </p:sp>
      <p:sp>
        <p:nvSpPr>
          <p:cNvPr id="1049444" name="Rectangle 6"/>
          <p:cNvSpPr txBox="1"/>
          <p:nvPr/>
        </p:nvSpPr>
        <p:spPr>
          <a:xfrm>
            <a:off x="6446837" y="4724400"/>
            <a:ext cx="2590800" cy="9016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p>
            <a:pPr>
              <a:defRPr sz="2400" i="1">
                <a:solidFill>
                  <a:schemeClr val="accent2"/>
                </a:solidFill>
              </a:defRPr>
            </a:pPr>
            <a:r>
              <a:t>Translation to </a:t>
            </a:r>
          </a:p>
          <a:p>
            <a:pPr>
              <a:defRPr sz="2400" i="1">
                <a:solidFill>
                  <a:schemeClr val="accent2"/>
                </a:solidFill>
              </a:defRPr>
            </a:pPr>
            <a:r>
              <a:t>relational model?</a:t>
            </a:r>
          </a:p>
        </p:txBody>
      </p:sp>
      <p:sp>
        <p:nvSpPr>
          <p:cNvPr id="1049445" name="Freeform 7"/>
          <p:cNvSpPr/>
          <p:nvPr/>
        </p:nvSpPr>
        <p:spPr>
          <a:xfrm>
            <a:off x="1149350" y="3752850"/>
            <a:ext cx="336551" cy="214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8"/>
                </a:moveTo>
                <a:lnTo>
                  <a:pt x="21498" y="9850"/>
                </a:lnTo>
                <a:lnTo>
                  <a:pt x="21396" y="8924"/>
                </a:lnTo>
                <a:lnTo>
                  <a:pt x="21192" y="7998"/>
                </a:lnTo>
                <a:lnTo>
                  <a:pt x="20989" y="7104"/>
                </a:lnTo>
                <a:lnTo>
                  <a:pt x="20581" y="6226"/>
                </a:lnTo>
                <a:lnTo>
                  <a:pt x="20174" y="5396"/>
                </a:lnTo>
                <a:lnTo>
                  <a:pt x="19664" y="4598"/>
                </a:lnTo>
                <a:lnTo>
                  <a:pt x="19053" y="3847"/>
                </a:lnTo>
                <a:lnTo>
                  <a:pt x="18442" y="3161"/>
                </a:lnTo>
                <a:lnTo>
                  <a:pt x="17728" y="2522"/>
                </a:lnTo>
                <a:lnTo>
                  <a:pt x="17015" y="1948"/>
                </a:lnTo>
                <a:lnTo>
                  <a:pt x="16200" y="1437"/>
                </a:lnTo>
                <a:lnTo>
                  <a:pt x="15385" y="1006"/>
                </a:lnTo>
                <a:lnTo>
                  <a:pt x="14468" y="639"/>
                </a:lnTo>
                <a:lnTo>
                  <a:pt x="13551" y="351"/>
                </a:lnTo>
                <a:lnTo>
                  <a:pt x="12634" y="160"/>
                </a:lnTo>
                <a:lnTo>
                  <a:pt x="11717" y="32"/>
                </a:lnTo>
                <a:lnTo>
                  <a:pt x="10800" y="0"/>
                </a:lnTo>
                <a:lnTo>
                  <a:pt x="9883" y="32"/>
                </a:lnTo>
                <a:lnTo>
                  <a:pt x="8864" y="160"/>
                </a:lnTo>
                <a:lnTo>
                  <a:pt x="8049" y="351"/>
                </a:lnTo>
                <a:lnTo>
                  <a:pt x="7132" y="639"/>
                </a:lnTo>
                <a:lnTo>
                  <a:pt x="6215" y="1006"/>
                </a:lnTo>
                <a:lnTo>
                  <a:pt x="5400" y="1437"/>
                </a:lnTo>
                <a:lnTo>
                  <a:pt x="4585" y="1948"/>
                </a:lnTo>
                <a:lnTo>
                  <a:pt x="3872" y="2522"/>
                </a:lnTo>
                <a:lnTo>
                  <a:pt x="3158" y="3161"/>
                </a:lnTo>
                <a:lnTo>
                  <a:pt x="2547" y="3847"/>
                </a:lnTo>
                <a:lnTo>
                  <a:pt x="1936" y="4598"/>
                </a:lnTo>
                <a:lnTo>
                  <a:pt x="1426" y="5396"/>
                </a:lnTo>
                <a:lnTo>
                  <a:pt x="1019" y="6226"/>
                </a:lnTo>
                <a:lnTo>
                  <a:pt x="611" y="7104"/>
                </a:lnTo>
                <a:lnTo>
                  <a:pt x="408" y="7998"/>
                </a:lnTo>
                <a:lnTo>
                  <a:pt x="204" y="8924"/>
                </a:lnTo>
                <a:lnTo>
                  <a:pt x="102" y="9850"/>
                </a:lnTo>
                <a:lnTo>
                  <a:pt x="0" y="10808"/>
                </a:lnTo>
                <a:lnTo>
                  <a:pt x="102" y="11734"/>
                </a:lnTo>
                <a:lnTo>
                  <a:pt x="204" y="12676"/>
                </a:lnTo>
                <a:lnTo>
                  <a:pt x="611" y="14496"/>
                </a:lnTo>
                <a:lnTo>
                  <a:pt x="1019" y="15358"/>
                </a:lnTo>
                <a:lnTo>
                  <a:pt x="1426" y="16204"/>
                </a:lnTo>
                <a:lnTo>
                  <a:pt x="1936" y="16986"/>
                </a:lnTo>
                <a:lnTo>
                  <a:pt x="2547" y="17753"/>
                </a:lnTo>
                <a:lnTo>
                  <a:pt x="3158" y="18439"/>
                </a:lnTo>
                <a:lnTo>
                  <a:pt x="3872" y="19078"/>
                </a:lnTo>
                <a:lnTo>
                  <a:pt x="4585" y="19652"/>
                </a:lnTo>
                <a:lnTo>
                  <a:pt x="5400" y="20147"/>
                </a:lnTo>
                <a:lnTo>
                  <a:pt x="6215" y="20578"/>
                </a:lnTo>
                <a:lnTo>
                  <a:pt x="7132" y="20945"/>
                </a:lnTo>
                <a:lnTo>
                  <a:pt x="8049" y="21233"/>
                </a:lnTo>
                <a:lnTo>
                  <a:pt x="8864" y="21440"/>
                </a:lnTo>
                <a:lnTo>
                  <a:pt x="9883" y="21568"/>
                </a:lnTo>
                <a:lnTo>
                  <a:pt x="10800" y="21600"/>
                </a:lnTo>
                <a:lnTo>
                  <a:pt x="11717" y="21568"/>
                </a:lnTo>
                <a:lnTo>
                  <a:pt x="12634" y="21440"/>
                </a:lnTo>
                <a:lnTo>
                  <a:pt x="13551" y="21233"/>
                </a:lnTo>
                <a:lnTo>
                  <a:pt x="14468" y="20945"/>
                </a:lnTo>
                <a:lnTo>
                  <a:pt x="15385" y="20578"/>
                </a:lnTo>
                <a:lnTo>
                  <a:pt x="16200" y="20147"/>
                </a:lnTo>
                <a:lnTo>
                  <a:pt x="17015" y="19652"/>
                </a:lnTo>
                <a:lnTo>
                  <a:pt x="17728" y="19078"/>
                </a:lnTo>
                <a:lnTo>
                  <a:pt x="18442" y="18439"/>
                </a:lnTo>
                <a:lnTo>
                  <a:pt x="19053" y="17753"/>
                </a:lnTo>
                <a:lnTo>
                  <a:pt x="19664" y="16986"/>
                </a:lnTo>
                <a:lnTo>
                  <a:pt x="20174" y="16204"/>
                </a:lnTo>
                <a:lnTo>
                  <a:pt x="20581" y="15358"/>
                </a:lnTo>
                <a:lnTo>
                  <a:pt x="20989" y="14496"/>
                </a:lnTo>
                <a:lnTo>
                  <a:pt x="21396" y="12676"/>
                </a:lnTo>
                <a:lnTo>
                  <a:pt x="21498" y="11734"/>
                </a:lnTo>
                <a:lnTo>
                  <a:pt x="21600" y="10808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446" name="Freeform 8"/>
          <p:cNvSpPr/>
          <p:nvPr/>
        </p:nvSpPr>
        <p:spPr>
          <a:xfrm>
            <a:off x="1973263" y="3760787"/>
            <a:ext cx="336550" cy="214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8"/>
                </a:moveTo>
                <a:lnTo>
                  <a:pt x="21498" y="9850"/>
                </a:lnTo>
                <a:lnTo>
                  <a:pt x="21396" y="8924"/>
                </a:lnTo>
                <a:lnTo>
                  <a:pt x="21192" y="7998"/>
                </a:lnTo>
                <a:lnTo>
                  <a:pt x="20887" y="7104"/>
                </a:lnTo>
                <a:lnTo>
                  <a:pt x="20581" y="6226"/>
                </a:lnTo>
                <a:lnTo>
                  <a:pt x="20174" y="5396"/>
                </a:lnTo>
                <a:lnTo>
                  <a:pt x="19664" y="4598"/>
                </a:lnTo>
                <a:lnTo>
                  <a:pt x="19053" y="3847"/>
                </a:lnTo>
                <a:lnTo>
                  <a:pt x="18442" y="3161"/>
                </a:lnTo>
                <a:lnTo>
                  <a:pt x="17728" y="2522"/>
                </a:lnTo>
                <a:lnTo>
                  <a:pt x="17015" y="1948"/>
                </a:lnTo>
                <a:lnTo>
                  <a:pt x="16200" y="1437"/>
                </a:lnTo>
                <a:lnTo>
                  <a:pt x="15385" y="1006"/>
                </a:lnTo>
                <a:lnTo>
                  <a:pt x="14468" y="639"/>
                </a:lnTo>
                <a:lnTo>
                  <a:pt x="13551" y="351"/>
                </a:lnTo>
                <a:lnTo>
                  <a:pt x="12736" y="160"/>
                </a:lnTo>
                <a:lnTo>
                  <a:pt x="11717" y="32"/>
                </a:lnTo>
                <a:lnTo>
                  <a:pt x="10800" y="0"/>
                </a:lnTo>
                <a:lnTo>
                  <a:pt x="9883" y="32"/>
                </a:lnTo>
                <a:lnTo>
                  <a:pt x="8966" y="160"/>
                </a:lnTo>
                <a:lnTo>
                  <a:pt x="8049" y="351"/>
                </a:lnTo>
                <a:lnTo>
                  <a:pt x="7132" y="639"/>
                </a:lnTo>
                <a:lnTo>
                  <a:pt x="6215" y="1006"/>
                </a:lnTo>
                <a:lnTo>
                  <a:pt x="5400" y="1437"/>
                </a:lnTo>
                <a:lnTo>
                  <a:pt x="4687" y="1948"/>
                </a:lnTo>
                <a:lnTo>
                  <a:pt x="3872" y="2522"/>
                </a:lnTo>
                <a:lnTo>
                  <a:pt x="3158" y="3161"/>
                </a:lnTo>
                <a:lnTo>
                  <a:pt x="2547" y="3847"/>
                </a:lnTo>
                <a:lnTo>
                  <a:pt x="2038" y="4598"/>
                </a:lnTo>
                <a:lnTo>
                  <a:pt x="1426" y="5396"/>
                </a:lnTo>
                <a:lnTo>
                  <a:pt x="1019" y="6226"/>
                </a:lnTo>
                <a:lnTo>
                  <a:pt x="713" y="7104"/>
                </a:lnTo>
                <a:lnTo>
                  <a:pt x="408" y="7998"/>
                </a:lnTo>
                <a:lnTo>
                  <a:pt x="204" y="8924"/>
                </a:lnTo>
                <a:lnTo>
                  <a:pt x="102" y="9850"/>
                </a:lnTo>
                <a:lnTo>
                  <a:pt x="0" y="10808"/>
                </a:lnTo>
                <a:lnTo>
                  <a:pt x="102" y="11734"/>
                </a:lnTo>
                <a:lnTo>
                  <a:pt x="204" y="12676"/>
                </a:lnTo>
                <a:lnTo>
                  <a:pt x="408" y="13586"/>
                </a:lnTo>
                <a:lnTo>
                  <a:pt x="713" y="14496"/>
                </a:lnTo>
                <a:lnTo>
                  <a:pt x="1019" y="15358"/>
                </a:lnTo>
                <a:lnTo>
                  <a:pt x="1426" y="16204"/>
                </a:lnTo>
                <a:lnTo>
                  <a:pt x="2038" y="16986"/>
                </a:lnTo>
                <a:lnTo>
                  <a:pt x="2547" y="17753"/>
                </a:lnTo>
                <a:lnTo>
                  <a:pt x="3158" y="18439"/>
                </a:lnTo>
                <a:lnTo>
                  <a:pt x="3872" y="19078"/>
                </a:lnTo>
                <a:lnTo>
                  <a:pt x="4687" y="19652"/>
                </a:lnTo>
                <a:lnTo>
                  <a:pt x="5400" y="20147"/>
                </a:lnTo>
                <a:lnTo>
                  <a:pt x="6215" y="20578"/>
                </a:lnTo>
                <a:lnTo>
                  <a:pt x="7132" y="20945"/>
                </a:lnTo>
                <a:lnTo>
                  <a:pt x="8049" y="21233"/>
                </a:lnTo>
                <a:lnTo>
                  <a:pt x="8966" y="21440"/>
                </a:lnTo>
                <a:lnTo>
                  <a:pt x="9883" y="21568"/>
                </a:lnTo>
                <a:lnTo>
                  <a:pt x="10800" y="21600"/>
                </a:lnTo>
                <a:lnTo>
                  <a:pt x="11717" y="21568"/>
                </a:lnTo>
                <a:lnTo>
                  <a:pt x="12736" y="21440"/>
                </a:lnTo>
                <a:lnTo>
                  <a:pt x="13551" y="21233"/>
                </a:lnTo>
                <a:lnTo>
                  <a:pt x="14468" y="20945"/>
                </a:lnTo>
                <a:lnTo>
                  <a:pt x="15385" y="20578"/>
                </a:lnTo>
                <a:lnTo>
                  <a:pt x="16200" y="20147"/>
                </a:lnTo>
                <a:lnTo>
                  <a:pt x="17015" y="19652"/>
                </a:lnTo>
                <a:lnTo>
                  <a:pt x="17728" y="19078"/>
                </a:lnTo>
                <a:lnTo>
                  <a:pt x="18442" y="18439"/>
                </a:lnTo>
                <a:lnTo>
                  <a:pt x="19053" y="17753"/>
                </a:lnTo>
                <a:lnTo>
                  <a:pt x="19664" y="16986"/>
                </a:lnTo>
                <a:lnTo>
                  <a:pt x="20174" y="16204"/>
                </a:lnTo>
                <a:lnTo>
                  <a:pt x="20581" y="15358"/>
                </a:lnTo>
                <a:lnTo>
                  <a:pt x="20887" y="14496"/>
                </a:lnTo>
                <a:lnTo>
                  <a:pt x="21192" y="13586"/>
                </a:lnTo>
                <a:lnTo>
                  <a:pt x="21396" y="12676"/>
                </a:lnTo>
                <a:lnTo>
                  <a:pt x="21498" y="11734"/>
                </a:lnTo>
                <a:lnTo>
                  <a:pt x="21600" y="10808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447" name="Freeform 9"/>
          <p:cNvSpPr/>
          <p:nvPr/>
        </p:nvSpPr>
        <p:spPr>
          <a:xfrm>
            <a:off x="2632075" y="3752850"/>
            <a:ext cx="336551" cy="214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8"/>
                </a:moveTo>
                <a:lnTo>
                  <a:pt x="21498" y="9850"/>
                </a:lnTo>
                <a:lnTo>
                  <a:pt x="21396" y="8924"/>
                </a:lnTo>
                <a:lnTo>
                  <a:pt x="21192" y="7998"/>
                </a:lnTo>
                <a:lnTo>
                  <a:pt x="20887" y="7104"/>
                </a:lnTo>
                <a:lnTo>
                  <a:pt x="20581" y="6226"/>
                </a:lnTo>
                <a:lnTo>
                  <a:pt x="20174" y="5396"/>
                </a:lnTo>
                <a:lnTo>
                  <a:pt x="19664" y="4598"/>
                </a:lnTo>
                <a:lnTo>
                  <a:pt x="19053" y="3847"/>
                </a:lnTo>
                <a:lnTo>
                  <a:pt x="18442" y="3161"/>
                </a:lnTo>
                <a:lnTo>
                  <a:pt x="17728" y="2522"/>
                </a:lnTo>
                <a:lnTo>
                  <a:pt x="17015" y="1948"/>
                </a:lnTo>
                <a:lnTo>
                  <a:pt x="16200" y="1437"/>
                </a:lnTo>
                <a:lnTo>
                  <a:pt x="15283" y="1006"/>
                </a:lnTo>
                <a:lnTo>
                  <a:pt x="14468" y="639"/>
                </a:lnTo>
                <a:lnTo>
                  <a:pt x="13551" y="351"/>
                </a:lnTo>
                <a:lnTo>
                  <a:pt x="12634" y="160"/>
                </a:lnTo>
                <a:lnTo>
                  <a:pt x="11717" y="32"/>
                </a:lnTo>
                <a:lnTo>
                  <a:pt x="10800" y="0"/>
                </a:lnTo>
                <a:lnTo>
                  <a:pt x="9883" y="32"/>
                </a:lnTo>
                <a:lnTo>
                  <a:pt x="8864" y="160"/>
                </a:lnTo>
                <a:lnTo>
                  <a:pt x="7947" y="351"/>
                </a:lnTo>
                <a:lnTo>
                  <a:pt x="7132" y="639"/>
                </a:lnTo>
                <a:lnTo>
                  <a:pt x="6215" y="1006"/>
                </a:lnTo>
                <a:lnTo>
                  <a:pt x="5400" y="1437"/>
                </a:lnTo>
                <a:lnTo>
                  <a:pt x="4585" y="1948"/>
                </a:lnTo>
                <a:lnTo>
                  <a:pt x="3872" y="2522"/>
                </a:lnTo>
                <a:lnTo>
                  <a:pt x="3158" y="3161"/>
                </a:lnTo>
                <a:lnTo>
                  <a:pt x="2547" y="3847"/>
                </a:lnTo>
                <a:lnTo>
                  <a:pt x="1936" y="4598"/>
                </a:lnTo>
                <a:lnTo>
                  <a:pt x="1426" y="5396"/>
                </a:lnTo>
                <a:lnTo>
                  <a:pt x="1019" y="6226"/>
                </a:lnTo>
                <a:lnTo>
                  <a:pt x="611" y="7104"/>
                </a:lnTo>
                <a:lnTo>
                  <a:pt x="306" y="7998"/>
                </a:lnTo>
                <a:lnTo>
                  <a:pt x="102" y="8924"/>
                </a:lnTo>
                <a:lnTo>
                  <a:pt x="0" y="9850"/>
                </a:lnTo>
                <a:lnTo>
                  <a:pt x="0" y="11734"/>
                </a:lnTo>
                <a:lnTo>
                  <a:pt x="102" y="12676"/>
                </a:lnTo>
                <a:lnTo>
                  <a:pt x="306" y="13586"/>
                </a:lnTo>
                <a:lnTo>
                  <a:pt x="611" y="14496"/>
                </a:lnTo>
                <a:lnTo>
                  <a:pt x="1019" y="15358"/>
                </a:lnTo>
                <a:lnTo>
                  <a:pt x="1426" y="16204"/>
                </a:lnTo>
                <a:lnTo>
                  <a:pt x="1936" y="16986"/>
                </a:lnTo>
                <a:lnTo>
                  <a:pt x="2547" y="17753"/>
                </a:lnTo>
                <a:lnTo>
                  <a:pt x="3158" y="18439"/>
                </a:lnTo>
                <a:lnTo>
                  <a:pt x="3872" y="19078"/>
                </a:lnTo>
                <a:lnTo>
                  <a:pt x="4585" y="19652"/>
                </a:lnTo>
                <a:lnTo>
                  <a:pt x="5400" y="20147"/>
                </a:lnTo>
                <a:lnTo>
                  <a:pt x="6215" y="20578"/>
                </a:lnTo>
                <a:lnTo>
                  <a:pt x="7132" y="20945"/>
                </a:lnTo>
                <a:lnTo>
                  <a:pt x="7947" y="21233"/>
                </a:lnTo>
                <a:lnTo>
                  <a:pt x="8864" y="21440"/>
                </a:lnTo>
                <a:lnTo>
                  <a:pt x="9883" y="21568"/>
                </a:lnTo>
                <a:lnTo>
                  <a:pt x="10800" y="21600"/>
                </a:lnTo>
                <a:lnTo>
                  <a:pt x="11717" y="21568"/>
                </a:lnTo>
                <a:lnTo>
                  <a:pt x="12634" y="21440"/>
                </a:lnTo>
                <a:lnTo>
                  <a:pt x="13551" y="21233"/>
                </a:lnTo>
                <a:lnTo>
                  <a:pt x="14468" y="20945"/>
                </a:lnTo>
                <a:lnTo>
                  <a:pt x="15283" y="20578"/>
                </a:lnTo>
                <a:lnTo>
                  <a:pt x="16200" y="20147"/>
                </a:lnTo>
                <a:lnTo>
                  <a:pt x="17015" y="19652"/>
                </a:lnTo>
                <a:lnTo>
                  <a:pt x="17728" y="19078"/>
                </a:lnTo>
                <a:lnTo>
                  <a:pt x="18442" y="18439"/>
                </a:lnTo>
                <a:lnTo>
                  <a:pt x="19053" y="17753"/>
                </a:lnTo>
                <a:lnTo>
                  <a:pt x="19664" y="16986"/>
                </a:lnTo>
                <a:lnTo>
                  <a:pt x="20174" y="16204"/>
                </a:lnTo>
                <a:lnTo>
                  <a:pt x="20581" y="15358"/>
                </a:lnTo>
                <a:lnTo>
                  <a:pt x="20887" y="14496"/>
                </a:lnTo>
                <a:lnTo>
                  <a:pt x="21192" y="13586"/>
                </a:lnTo>
                <a:lnTo>
                  <a:pt x="21396" y="12676"/>
                </a:lnTo>
                <a:lnTo>
                  <a:pt x="21498" y="11734"/>
                </a:lnTo>
                <a:lnTo>
                  <a:pt x="21600" y="10808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448" name="Freeform 10"/>
          <p:cNvSpPr/>
          <p:nvPr/>
        </p:nvSpPr>
        <p:spPr>
          <a:xfrm>
            <a:off x="3471862" y="3752850"/>
            <a:ext cx="336551" cy="214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8"/>
                </a:moveTo>
                <a:lnTo>
                  <a:pt x="21498" y="9850"/>
                </a:lnTo>
                <a:lnTo>
                  <a:pt x="21396" y="8924"/>
                </a:lnTo>
                <a:lnTo>
                  <a:pt x="21192" y="7998"/>
                </a:lnTo>
                <a:lnTo>
                  <a:pt x="20887" y="7104"/>
                </a:lnTo>
                <a:lnTo>
                  <a:pt x="20581" y="6226"/>
                </a:lnTo>
                <a:lnTo>
                  <a:pt x="20174" y="5396"/>
                </a:lnTo>
                <a:lnTo>
                  <a:pt x="19664" y="4598"/>
                </a:lnTo>
                <a:lnTo>
                  <a:pt x="19053" y="3847"/>
                </a:lnTo>
                <a:lnTo>
                  <a:pt x="18442" y="3161"/>
                </a:lnTo>
                <a:lnTo>
                  <a:pt x="17728" y="2522"/>
                </a:lnTo>
                <a:lnTo>
                  <a:pt x="17015" y="1948"/>
                </a:lnTo>
                <a:lnTo>
                  <a:pt x="16200" y="1437"/>
                </a:lnTo>
                <a:lnTo>
                  <a:pt x="15385" y="1006"/>
                </a:lnTo>
                <a:lnTo>
                  <a:pt x="14468" y="639"/>
                </a:lnTo>
                <a:lnTo>
                  <a:pt x="13551" y="351"/>
                </a:lnTo>
                <a:lnTo>
                  <a:pt x="12634" y="160"/>
                </a:lnTo>
                <a:lnTo>
                  <a:pt x="11717" y="32"/>
                </a:lnTo>
                <a:lnTo>
                  <a:pt x="10800" y="0"/>
                </a:lnTo>
                <a:lnTo>
                  <a:pt x="9883" y="32"/>
                </a:lnTo>
                <a:lnTo>
                  <a:pt x="8966" y="160"/>
                </a:lnTo>
                <a:lnTo>
                  <a:pt x="8049" y="351"/>
                </a:lnTo>
                <a:lnTo>
                  <a:pt x="7132" y="639"/>
                </a:lnTo>
                <a:lnTo>
                  <a:pt x="6215" y="1006"/>
                </a:lnTo>
                <a:lnTo>
                  <a:pt x="5400" y="1437"/>
                </a:lnTo>
                <a:lnTo>
                  <a:pt x="4687" y="1948"/>
                </a:lnTo>
                <a:lnTo>
                  <a:pt x="3872" y="2522"/>
                </a:lnTo>
                <a:lnTo>
                  <a:pt x="3158" y="3161"/>
                </a:lnTo>
                <a:lnTo>
                  <a:pt x="2547" y="3847"/>
                </a:lnTo>
                <a:lnTo>
                  <a:pt x="2038" y="4598"/>
                </a:lnTo>
                <a:lnTo>
                  <a:pt x="1426" y="5396"/>
                </a:lnTo>
                <a:lnTo>
                  <a:pt x="1019" y="6226"/>
                </a:lnTo>
                <a:lnTo>
                  <a:pt x="713" y="7104"/>
                </a:lnTo>
                <a:lnTo>
                  <a:pt x="408" y="7998"/>
                </a:lnTo>
                <a:lnTo>
                  <a:pt x="0" y="9850"/>
                </a:lnTo>
                <a:lnTo>
                  <a:pt x="0" y="11734"/>
                </a:lnTo>
                <a:lnTo>
                  <a:pt x="204" y="12676"/>
                </a:lnTo>
                <a:lnTo>
                  <a:pt x="408" y="13586"/>
                </a:lnTo>
                <a:lnTo>
                  <a:pt x="713" y="14496"/>
                </a:lnTo>
                <a:lnTo>
                  <a:pt x="1019" y="15358"/>
                </a:lnTo>
                <a:lnTo>
                  <a:pt x="1426" y="16204"/>
                </a:lnTo>
                <a:lnTo>
                  <a:pt x="2038" y="16986"/>
                </a:lnTo>
                <a:lnTo>
                  <a:pt x="2547" y="17753"/>
                </a:lnTo>
                <a:lnTo>
                  <a:pt x="3158" y="18439"/>
                </a:lnTo>
                <a:lnTo>
                  <a:pt x="3872" y="19078"/>
                </a:lnTo>
                <a:lnTo>
                  <a:pt x="4687" y="19652"/>
                </a:lnTo>
                <a:lnTo>
                  <a:pt x="5400" y="20147"/>
                </a:lnTo>
                <a:lnTo>
                  <a:pt x="6215" y="20578"/>
                </a:lnTo>
                <a:lnTo>
                  <a:pt x="7132" y="20945"/>
                </a:lnTo>
                <a:lnTo>
                  <a:pt x="8049" y="21233"/>
                </a:lnTo>
                <a:lnTo>
                  <a:pt x="8966" y="21440"/>
                </a:lnTo>
                <a:lnTo>
                  <a:pt x="9883" y="21568"/>
                </a:lnTo>
                <a:lnTo>
                  <a:pt x="10800" y="21600"/>
                </a:lnTo>
                <a:lnTo>
                  <a:pt x="11717" y="21568"/>
                </a:lnTo>
                <a:lnTo>
                  <a:pt x="12634" y="21440"/>
                </a:lnTo>
                <a:lnTo>
                  <a:pt x="13551" y="21233"/>
                </a:lnTo>
                <a:lnTo>
                  <a:pt x="14468" y="20945"/>
                </a:lnTo>
                <a:lnTo>
                  <a:pt x="15385" y="20578"/>
                </a:lnTo>
                <a:lnTo>
                  <a:pt x="16200" y="20147"/>
                </a:lnTo>
                <a:lnTo>
                  <a:pt x="17015" y="19652"/>
                </a:lnTo>
                <a:lnTo>
                  <a:pt x="17728" y="19078"/>
                </a:lnTo>
                <a:lnTo>
                  <a:pt x="18442" y="18439"/>
                </a:lnTo>
                <a:lnTo>
                  <a:pt x="19053" y="17753"/>
                </a:lnTo>
                <a:lnTo>
                  <a:pt x="19664" y="16986"/>
                </a:lnTo>
                <a:lnTo>
                  <a:pt x="20174" y="16204"/>
                </a:lnTo>
                <a:lnTo>
                  <a:pt x="20581" y="15358"/>
                </a:lnTo>
                <a:lnTo>
                  <a:pt x="20887" y="14496"/>
                </a:lnTo>
                <a:lnTo>
                  <a:pt x="21192" y="13586"/>
                </a:lnTo>
                <a:lnTo>
                  <a:pt x="21396" y="12676"/>
                </a:lnTo>
                <a:lnTo>
                  <a:pt x="21498" y="11734"/>
                </a:lnTo>
                <a:lnTo>
                  <a:pt x="21600" y="10808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449" name="Freeform 11"/>
          <p:cNvSpPr/>
          <p:nvPr/>
        </p:nvSpPr>
        <p:spPr>
          <a:xfrm>
            <a:off x="4122737" y="3768725"/>
            <a:ext cx="336551" cy="214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8"/>
                </a:moveTo>
                <a:lnTo>
                  <a:pt x="21498" y="9850"/>
                </a:lnTo>
                <a:lnTo>
                  <a:pt x="21396" y="8924"/>
                </a:lnTo>
                <a:lnTo>
                  <a:pt x="21192" y="7998"/>
                </a:lnTo>
                <a:lnTo>
                  <a:pt x="20887" y="7104"/>
                </a:lnTo>
                <a:lnTo>
                  <a:pt x="20581" y="6226"/>
                </a:lnTo>
                <a:lnTo>
                  <a:pt x="20072" y="5396"/>
                </a:lnTo>
                <a:lnTo>
                  <a:pt x="19664" y="4598"/>
                </a:lnTo>
                <a:lnTo>
                  <a:pt x="19053" y="3847"/>
                </a:lnTo>
                <a:lnTo>
                  <a:pt x="18442" y="3161"/>
                </a:lnTo>
                <a:lnTo>
                  <a:pt x="17728" y="2522"/>
                </a:lnTo>
                <a:lnTo>
                  <a:pt x="17015" y="1948"/>
                </a:lnTo>
                <a:lnTo>
                  <a:pt x="16200" y="1437"/>
                </a:lnTo>
                <a:lnTo>
                  <a:pt x="15283" y="1006"/>
                </a:lnTo>
                <a:lnTo>
                  <a:pt x="14468" y="639"/>
                </a:lnTo>
                <a:lnTo>
                  <a:pt x="13551" y="351"/>
                </a:lnTo>
                <a:lnTo>
                  <a:pt x="12634" y="160"/>
                </a:lnTo>
                <a:lnTo>
                  <a:pt x="11717" y="32"/>
                </a:lnTo>
                <a:lnTo>
                  <a:pt x="10800" y="0"/>
                </a:lnTo>
                <a:lnTo>
                  <a:pt x="9781" y="32"/>
                </a:lnTo>
                <a:lnTo>
                  <a:pt x="8864" y="160"/>
                </a:lnTo>
                <a:lnTo>
                  <a:pt x="7947" y="351"/>
                </a:lnTo>
                <a:lnTo>
                  <a:pt x="7132" y="639"/>
                </a:lnTo>
                <a:lnTo>
                  <a:pt x="6215" y="1006"/>
                </a:lnTo>
                <a:lnTo>
                  <a:pt x="5400" y="1437"/>
                </a:lnTo>
                <a:lnTo>
                  <a:pt x="4585" y="1948"/>
                </a:lnTo>
                <a:lnTo>
                  <a:pt x="3872" y="2522"/>
                </a:lnTo>
                <a:lnTo>
                  <a:pt x="3158" y="3161"/>
                </a:lnTo>
                <a:lnTo>
                  <a:pt x="2445" y="3847"/>
                </a:lnTo>
                <a:lnTo>
                  <a:pt x="1936" y="4598"/>
                </a:lnTo>
                <a:lnTo>
                  <a:pt x="1426" y="5396"/>
                </a:lnTo>
                <a:lnTo>
                  <a:pt x="1019" y="6226"/>
                </a:lnTo>
                <a:lnTo>
                  <a:pt x="611" y="7104"/>
                </a:lnTo>
                <a:lnTo>
                  <a:pt x="306" y="7998"/>
                </a:lnTo>
                <a:lnTo>
                  <a:pt x="102" y="8924"/>
                </a:lnTo>
                <a:lnTo>
                  <a:pt x="0" y="9850"/>
                </a:lnTo>
                <a:lnTo>
                  <a:pt x="0" y="11734"/>
                </a:lnTo>
                <a:lnTo>
                  <a:pt x="102" y="12676"/>
                </a:lnTo>
                <a:lnTo>
                  <a:pt x="306" y="13586"/>
                </a:lnTo>
                <a:lnTo>
                  <a:pt x="611" y="14496"/>
                </a:lnTo>
                <a:lnTo>
                  <a:pt x="1019" y="15358"/>
                </a:lnTo>
                <a:lnTo>
                  <a:pt x="1426" y="16204"/>
                </a:lnTo>
                <a:lnTo>
                  <a:pt x="1936" y="16986"/>
                </a:lnTo>
                <a:lnTo>
                  <a:pt x="2445" y="17753"/>
                </a:lnTo>
                <a:lnTo>
                  <a:pt x="3158" y="18439"/>
                </a:lnTo>
                <a:lnTo>
                  <a:pt x="3872" y="19078"/>
                </a:lnTo>
                <a:lnTo>
                  <a:pt x="4585" y="19652"/>
                </a:lnTo>
                <a:lnTo>
                  <a:pt x="5400" y="20147"/>
                </a:lnTo>
                <a:lnTo>
                  <a:pt x="6215" y="20578"/>
                </a:lnTo>
                <a:lnTo>
                  <a:pt x="7132" y="20945"/>
                </a:lnTo>
                <a:lnTo>
                  <a:pt x="7947" y="21233"/>
                </a:lnTo>
                <a:lnTo>
                  <a:pt x="8864" y="21440"/>
                </a:lnTo>
                <a:lnTo>
                  <a:pt x="9781" y="21568"/>
                </a:lnTo>
                <a:lnTo>
                  <a:pt x="10800" y="21600"/>
                </a:lnTo>
                <a:lnTo>
                  <a:pt x="11717" y="21568"/>
                </a:lnTo>
                <a:lnTo>
                  <a:pt x="12634" y="21440"/>
                </a:lnTo>
                <a:lnTo>
                  <a:pt x="13551" y="21233"/>
                </a:lnTo>
                <a:lnTo>
                  <a:pt x="14468" y="20945"/>
                </a:lnTo>
                <a:lnTo>
                  <a:pt x="15283" y="20578"/>
                </a:lnTo>
                <a:lnTo>
                  <a:pt x="16200" y="20147"/>
                </a:lnTo>
                <a:lnTo>
                  <a:pt x="17015" y="19652"/>
                </a:lnTo>
                <a:lnTo>
                  <a:pt x="17728" y="19078"/>
                </a:lnTo>
                <a:lnTo>
                  <a:pt x="18442" y="18439"/>
                </a:lnTo>
                <a:lnTo>
                  <a:pt x="19053" y="17753"/>
                </a:lnTo>
                <a:lnTo>
                  <a:pt x="19664" y="16986"/>
                </a:lnTo>
                <a:lnTo>
                  <a:pt x="20072" y="16204"/>
                </a:lnTo>
                <a:lnTo>
                  <a:pt x="20581" y="15358"/>
                </a:lnTo>
                <a:lnTo>
                  <a:pt x="20887" y="14496"/>
                </a:lnTo>
                <a:lnTo>
                  <a:pt x="21192" y="13586"/>
                </a:lnTo>
                <a:lnTo>
                  <a:pt x="21396" y="12676"/>
                </a:lnTo>
                <a:lnTo>
                  <a:pt x="21498" y="11734"/>
                </a:lnTo>
                <a:lnTo>
                  <a:pt x="21600" y="10808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450" name="Freeform 12"/>
          <p:cNvSpPr/>
          <p:nvPr/>
        </p:nvSpPr>
        <p:spPr>
          <a:xfrm>
            <a:off x="506412" y="3760787"/>
            <a:ext cx="336551" cy="214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8"/>
                </a:moveTo>
                <a:lnTo>
                  <a:pt x="21498" y="9850"/>
                </a:lnTo>
                <a:lnTo>
                  <a:pt x="21294" y="7998"/>
                </a:lnTo>
                <a:lnTo>
                  <a:pt x="20989" y="7104"/>
                </a:lnTo>
                <a:lnTo>
                  <a:pt x="20581" y="6226"/>
                </a:lnTo>
                <a:lnTo>
                  <a:pt x="20174" y="5396"/>
                </a:lnTo>
                <a:lnTo>
                  <a:pt x="19664" y="4598"/>
                </a:lnTo>
                <a:lnTo>
                  <a:pt x="19053" y="3847"/>
                </a:lnTo>
                <a:lnTo>
                  <a:pt x="18442" y="3161"/>
                </a:lnTo>
                <a:lnTo>
                  <a:pt x="17728" y="2522"/>
                </a:lnTo>
                <a:lnTo>
                  <a:pt x="17015" y="1948"/>
                </a:lnTo>
                <a:lnTo>
                  <a:pt x="16200" y="1437"/>
                </a:lnTo>
                <a:lnTo>
                  <a:pt x="15385" y="1006"/>
                </a:lnTo>
                <a:lnTo>
                  <a:pt x="14468" y="639"/>
                </a:lnTo>
                <a:lnTo>
                  <a:pt x="13653" y="351"/>
                </a:lnTo>
                <a:lnTo>
                  <a:pt x="12736" y="160"/>
                </a:lnTo>
                <a:lnTo>
                  <a:pt x="11717" y="32"/>
                </a:lnTo>
                <a:lnTo>
                  <a:pt x="10800" y="0"/>
                </a:lnTo>
                <a:lnTo>
                  <a:pt x="9883" y="32"/>
                </a:lnTo>
                <a:lnTo>
                  <a:pt x="8966" y="160"/>
                </a:lnTo>
                <a:lnTo>
                  <a:pt x="8049" y="351"/>
                </a:lnTo>
                <a:lnTo>
                  <a:pt x="7132" y="639"/>
                </a:lnTo>
                <a:lnTo>
                  <a:pt x="6215" y="1006"/>
                </a:lnTo>
                <a:lnTo>
                  <a:pt x="5400" y="1437"/>
                </a:lnTo>
                <a:lnTo>
                  <a:pt x="4687" y="1948"/>
                </a:lnTo>
                <a:lnTo>
                  <a:pt x="3872" y="2522"/>
                </a:lnTo>
                <a:lnTo>
                  <a:pt x="3260" y="3161"/>
                </a:lnTo>
                <a:lnTo>
                  <a:pt x="2547" y="3847"/>
                </a:lnTo>
                <a:lnTo>
                  <a:pt x="2038" y="4598"/>
                </a:lnTo>
                <a:lnTo>
                  <a:pt x="1426" y="5396"/>
                </a:lnTo>
                <a:lnTo>
                  <a:pt x="1019" y="6226"/>
                </a:lnTo>
                <a:lnTo>
                  <a:pt x="713" y="7104"/>
                </a:lnTo>
                <a:lnTo>
                  <a:pt x="408" y="7998"/>
                </a:lnTo>
                <a:lnTo>
                  <a:pt x="204" y="8924"/>
                </a:lnTo>
                <a:lnTo>
                  <a:pt x="102" y="9850"/>
                </a:lnTo>
                <a:lnTo>
                  <a:pt x="0" y="10808"/>
                </a:lnTo>
                <a:lnTo>
                  <a:pt x="102" y="11734"/>
                </a:lnTo>
                <a:lnTo>
                  <a:pt x="204" y="12676"/>
                </a:lnTo>
                <a:lnTo>
                  <a:pt x="408" y="13586"/>
                </a:lnTo>
                <a:lnTo>
                  <a:pt x="713" y="14496"/>
                </a:lnTo>
                <a:lnTo>
                  <a:pt x="1019" y="15358"/>
                </a:lnTo>
                <a:lnTo>
                  <a:pt x="1426" y="16204"/>
                </a:lnTo>
                <a:lnTo>
                  <a:pt x="2038" y="16986"/>
                </a:lnTo>
                <a:lnTo>
                  <a:pt x="2547" y="17753"/>
                </a:lnTo>
                <a:lnTo>
                  <a:pt x="3260" y="18439"/>
                </a:lnTo>
                <a:lnTo>
                  <a:pt x="3872" y="19078"/>
                </a:lnTo>
                <a:lnTo>
                  <a:pt x="4687" y="19652"/>
                </a:lnTo>
                <a:lnTo>
                  <a:pt x="5400" y="20147"/>
                </a:lnTo>
                <a:lnTo>
                  <a:pt x="6215" y="20578"/>
                </a:lnTo>
                <a:lnTo>
                  <a:pt x="7132" y="20945"/>
                </a:lnTo>
                <a:lnTo>
                  <a:pt x="8049" y="21233"/>
                </a:lnTo>
                <a:lnTo>
                  <a:pt x="8966" y="21440"/>
                </a:lnTo>
                <a:lnTo>
                  <a:pt x="9883" y="21568"/>
                </a:lnTo>
                <a:lnTo>
                  <a:pt x="10800" y="21600"/>
                </a:lnTo>
                <a:lnTo>
                  <a:pt x="11717" y="21568"/>
                </a:lnTo>
                <a:lnTo>
                  <a:pt x="12736" y="21440"/>
                </a:lnTo>
                <a:lnTo>
                  <a:pt x="13653" y="21233"/>
                </a:lnTo>
                <a:lnTo>
                  <a:pt x="14468" y="20945"/>
                </a:lnTo>
                <a:lnTo>
                  <a:pt x="15385" y="20578"/>
                </a:lnTo>
                <a:lnTo>
                  <a:pt x="16200" y="20147"/>
                </a:lnTo>
                <a:lnTo>
                  <a:pt x="17015" y="19652"/>
                </a:lnTo>
                <a:lnTo>
                  <a:pt x="17728" y="19078"/>
                </a:lnTo>
                <a:lnTo>
                  <a:pt x="18442" y="18439"/>
                </a:lnTo>
                <a:lnTo>
                  <a:pt x="19053" y="17753"/>
                </a:lnTo>
                <a:lnTo>
                  <a:pt x="19664" y="16986"/>
                </a:lnTo>
                <a:lnTo>
                  <a:pt x="20174" y="16204"/>
                </a:lnTo>
                <a:lnTo>
                  <a:pt x="20581" y="15358"/>
                </a:lnTo>
                <a:lnTo>
                  <a:pt x="20989" y="14496"/>
                </a:lnTo>
                <a:lnTo>
                  <a:pt x="21294" y="13586"/>
                </a:lnTo>
                <a:lnTo>
                  <a:pt x="21396" y="12676"/>
                </a:lnTo>
                <a:lnTo>
                  <a:pt x="21498" y="11734"/>
                </a:lnTo>
                <a:lnTo>
                  <a:pt x="21600" y="10808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451" name="Rectangle 13"/>
          <p:cNvSpPr txBox="1"/>
          <p:nvPr/>
        </p:nvSpPr>
        <p:spPr>
          <a:xfrm>
            <a:off x="4922837" y="5943600"/>
            <a:ext cx="14605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r>
              <a:t>Many-to-Many</a:t>
            </a:r>
          </a:p>
        </p:txBody>
      </p:sp>
      <p:sp>
        <p:nvSpPr>
          <p:cNvPr id="1049452" name="Freeform 14"/>
          <p:cNvSpPr/>
          <p:nvPr/>
        </p:nvSpPr>
        <p:spPr>
          <a:xfrm>
            <a:off x="4954587" y="3752850"/>
            <a:ext cx="336551" cy="214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8"/>
                </a:moveTo>
                <a:lnTo>
                  <a:pt x="21498" y="9850"/>
                </a:lnTo>
                <a:lnTo>
                  <a:pt x="21396" y="8924"/>
                </a:lnTo>
                <a:lnTo>
                  <a:pt x="21192" y="7998"/>
                </a:lnTo>
                <a:lnTo>
                  <a:pt x="20887" y="7104"/>
                </a:lnTo>
                <a:lnTo>
                  <a:pt x="20581" y="6226"/>
                </a:lnTo>
                <a:lnTo>
                  <a:pt x="20072" y="5396"/>
                </a:lnTo>
                <a:lnTo>
                  <a:pt x="19664" y="4598"/>
                </a:lnTo>
                <a:lnTo>
                  <a:pt x="19053" y="3847"/>
                </a:lnTo>
                <a:lnTo>
                  <a:pt x="18442" y="3161"/>
                </a:lnTo>
                <a:lnTo>
                  <a:pt x="17728" y="2522"/>
                </a:lnTo>
                <a:lnTo>
                  <a:pt x="17015" y="1948"/>
                </a:lnTo>
                <a:lnTo>
                  <a:pt x="16200" y="1437"/>
                </a:lnTo>
                <a:lnTo>
                  <a:pt x="15385" y="1006"/>
                </a:lnTo>
                <a:lnTo>
                  <a:pt x="14468" y="639"/>
                </a:lnTo>
                <a:lnTo>
                  <a:pt x="13551" y="351"/>
                </a:lnTo>
                <a:lnTo>
                  <a:pt x="12634" y="160"/>
                </a:lnTo>
                <a:lnTo>
                  <a:pt x="11717" y="32"/>
                </a:lnTo>
                <a:lnTo>
                  <a:pt x="10800" y="0"/>
                </a:lnTo>
                <a:lnTo>
                  <a:pt x="9883" y="32"/>
                </a:lnTo>
                <a:lnTo>
                  <a:pt x="8966" y="160"/>
                </a:lnTo>
                <a:lnTo>
                  <a:pt x="8049" y="351"/>
                </a:lnTo>
                <a:lnTo>
                  <a:pt x="7132" y="639"/>
                </a:lnTo>
                <a:lnTo>
                  <a:pt x="6215" y="1006"/>
                </a:lnTo>
                <a:lnTo>
                  <a:pt x="5400" y="1437"/>
                </a:lnTo>
                <a:lnTo>
                  <a:pt x="4585" y="1948"/>
                </a:lnTo>
                <a:lnTo>
                  <a:pt x="3872" y="2522"/>
                </a:lnTo>
                <a:lnTo>
                  <a:pt x="3158" y="3161"/>
                </a:lnTo>
                <a:lnTo>
                  <a:pt x="2547" y="3847"/>
                </a:lnTo>
                <a:lnTo>
                  <a:pt x="1936" y="4598"/>
                </a:lnTo>
                <a:lnTo>
                  <a:pt x="1426" y="5396"/>
                </a:lnTo>
                <a:lnTo>
                  <a:pt x="1019" y="6226"/>
                </a:lnTo>
                <a:lnTo>
                  <a:pt x="713" y="7104"/>
                </a:lnTo>
                <a:lnTo>
                  <a:pt x="408" y="7998"/>
                </a:lnTo>
                <a:lnTo>
                  <a:pt x="0" y="9850"/>
                </a:lnTo>
                <a:lnTo>
                  <a:pt x="0" y="11734"/>
                </a:lnTo>
                <a:lnTo>
                  <a:pt x="204" y="12676"/>
                </a:lnTo>
                <a:lnTo>
                  <a:pt x="408" y="13586"/>
                </a:lnTo>
                <a:lnTo>
                  <a:pt x="713" y="14496"/>
                </a:lnTo>
                <a:lnTo>
                  <a:pt x="1019" y="15358"/>
                </a:lnTo>
                <a:lnTo>
                  <a:pt x="1426" y="16204"/>
                </a:lnTo>
                <a:lnTo>
                  <a:pt x="1936" y="16986"/>
                </a:lnTo>
                <a:lnTo>
                  <a:pt x="2547" y="17753"/>
                </a:lnTo>
                <a:lnTo>
                  <a:pt x="3158" y="18439"/>
                </a:lnTo>
                <a:lnTo>
                  <a:pt x="3872" y="19078"/>
                </a:lnTo>
                <a:lnTo>
                  <a:pt x="4585" y="19652"/>
                </a:lnTo>
                <a:lnTo>
                  <a:pt x="5400" y="20147"/>
                </a:lnTo>
                <a:lnTo>
                  <a:pt x="6215" y="20578"/>
                </a:lnTo>
                <a:lnTo>
                  <a:pt x="7132" y="20945"/>
                </a:lnTo>
                <a:lnTo>
                  <a:pt x="8049" y="21233"/>
                </a:lnTo>
                <a:lnTo>
                  <a:pt x="8966" y="21440"/>
                </a:lnTo>
                <a:lnTo>
                  <a:pt x="9883" y="21568"/>
                </a:lnTo>
                <a:lnTo>
                  <a:pt x="10800" y="21600"/>
                </a:lnTo>
                <a:lnTo>
                  <a:pt x="11717" y="21568"/>
                </a:lnTo>
                <a:lnTo>
                  <a:pt x="12634" y="21440"/>
                </a:lnTo>
                <a:lnTo>
                  <a:pt x="13551" y="21233"/>
                </a:lnTo>
                <a:lnTo>
                  <a:pt x="14468" y="20945"/>
                </a:lnTo>
                <a:lnTo>
                  <a:pt x="15385" y="20578"/>
                </a:lnTo>
                <a:lnTo>
                  <a:pt x="16200" y="20147"/>
                </a:lnTo>
                <a:lnTo>
                  <a:pt x="17015" y="19652"/>
                </a:lnTo>
                <a:lnTo>
                  <a:pt x="17728" y="19078"/>
                </a:lnTo>
                <a:lnTo>
                  <a:pt x="18442" y="18439"/>
                </a:lnTo>
                <a:lnTo>
                  <a:pt x="19053" y="17753"/>
                </a:lnTo>
                <a:lnTo>
                  <a:pt x="19664" y="16986"/>
                </a:lnTo>
                <a:lnTo>
                  <a:pt x="20072" y="16204"/>
                </a:lnTo>
                <a:lnTo>
                  <a:pt x="20581" y="15358"/>
                </a:lnTo>
                <a:lnTo>
                  <a:pt x="20887" y="14496"/>
                </a:lnTo>
                <a:lnTo>
                  <a:pt x="21192" y="13586"/>
                </a:lnTo>
                <a:lnTo>
                  <a:pt x="21396" y="12676"/>
                </a:lnTo>
                <a:lnTo>
                  <a:pt x="21498" y="11734"/>
                </a:lnTo>
                <a:lnTo>
                  <a:pt x="21600" y="10808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453" name="Freeform 15"/>
          <p:cNvSpPr/>
          <p:nvPr/>
        </p:nvSpPr>
        <p:spPr>
          <a:xfrm>
            <a:off x="5597525" y="3752850"/>
            <a:ext cx="336551" cy="214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8"/>
                </a:moveTo>
                <a:lnTo>
                  <a:pt x="21498" y="9850"/>
                </a:lnTo>
                <a:lnTo>
                  <a:pt x="21396" y="8924"/>
                </a:lnTo>
                <a:lnTo>
                  <a:pt x="21192" y="7998"/>
                </a:lnTo>
                <a:lnTo>
                  <a:pt x="20887" y="7104"/>
                </a:lnTo>
                <a:lnTo>
                  <a:pt x="20581" y="6226"/>
                </a:lnTo>
                <a:lnTo>
                  <a:pt x="20072" y="5396"/>
                </a:lnTo>
                <a:lnTo>
                  <a:pt x="19562" y="4598"/>
                </a:lnTo>
                <a:lnTo>
                  <a:pt x="19053" y="3847"/>
                </a:lnTo>
                <a:lnTo>
                  <a:pt x="18442" y="3161"/>
                </a:lnTo>
                <a:lnTo>
                  <a:pt x="17728" y="2522"/>
                </a:lnTo>
                <a:lnTo>
                  <a:pt x="16913" y="1948"/>
                </a:lnTo>
                <a:lnTo>
                  <a:pt x="16200" y="1437"/>
                </a:lnTo>
                <a:lnTo>
                  <a:pt x="15283" y="1006"/>
                </a:lnTo>
                <a:lnTo>
                  <a:pt x="14468" y="639"/>
                </a:lnTo>
                <a:lnTo>
                  <a:pt x="13551" y="351"/>
                </a:lnTo>
                <a:lnTo>
                  <a:pt x="12634" y="160"/>
                </a:lnTo>
                <a:lnTo>
                  <a:pt x="11717" y="32"/>
                </a:lnTo>
                <a:lnTo>
                  <a:pt x="10800" y="0"/>
                </a:lnTo>
                <a:lnTo>
                  <a:pt x="9781" y="32"/>
                </a:lnTo>
                <a:lnTo>
                  <a:pt x="8864" y="160"/>
                </a:lnTo>
                <a:lnTo>
                  <a:pt x="7947" y="351"/>
                </a:lnTo>
                <a:lnTo>
                  <a:pt x="7030" y="639"/>
                </a:lnTo>
                <a:lnTo>
                  <a:pt x="6215" y="1006"/>
                </a:lnTo>
                <a:lnTo>
                  <a:pt x="5400" y="1437"/>
                </a:lnTo>
                <a:lnTo>
                  <a:pt x="4585" y="1948"/>
                </a:lnTo>
                <a:lnTo>
                  <a:pt x="3872" y="2522"/>
                </a:lnTo>
                <a:lnTo>
                  <a:pt x="3158" y="3161"/>
                </a:lnTo>
                <a:lnTo>
                  <a:pt x="2445" y="3847"/>
                </a:lnTo>
                <a:lnTo>
                  <a:pt x="1936" y="4598"/>
                </a:lnTo>
                <a:lnTo>
                  <a:pt x="1426" y="5396"/>
                </a:lnTo>
                <a:lnTo>
                  <a:pt x="1019" y="6226"/>
                </a:lnTo>
                <a:lnTo>
                  <a:pt x="611" y="7104"/>
                </a:lnTo>
                <a:lnTo>
                  <a:pt x="306" y="7998"/>
                </a:lnTo>
                <a:lnTo>
                  <a:pt x="102" y="8924"/>
                </a:lnTo>
                <a:lnTo>
                  <a:pt x="0" y="9850"/>
                </a:lnTo>
                <a:lnTo>
                  <a:pt x="0" y="11734"/>
                </a:lnTo>
                <a:lnTo>
                  <a:pt x="102" y="12676"/>
                </a:lnTo>
                <a:lnTo>
                  <a:pt x="306" y="13586"/>
                </a:lnTo>
                <a:lnTo>
                  <a:pt x="611" y="14496"/>
                </a:lnTo>
                <a:lnTo>
                  <a:pt x="1019" y="15358"/>
                </a:lnTo>
                <a:lnTo>
                  <a:pt x="1426" y="16204"/>
                </a:lnTo>
                <a:lnTo>
                  <a:pt x="1936" y="16986"/>
                </a:lnTo>
                <a:lnTo>
                  <a:pt x="2445" y="17753"/>
                </a:lnTo>
                <a:lnTo>
                  <a:pt x="3158" y="18439"/>
                </a:lnTo>
                <a:lnTo>
                  <a:pt x="3872" y="19078"/>
                </a:lnTo>
                <a:lnTo>
                  <a:pt x="4585" y="19652"/>
                </a:lnTo>
                <a:lnTo>
                  <a:pt x="5400" y="20147"/>
                </a:lnTo>
                <a:lnTo>
                  <a:pt x="6215" y="20578"/>
                </a:lnTo>
                <a:lnTo>
                  <a:pt x="7030" y="20945"/>
                </a:lnTo>
                <a:lnTo>
                  <a:pt x="7947" y="21233"/>
                </a:lnTo>
                <a:lnTo>
                  <a:pt x="8864" y="21440"/>
                </a:lnTo>
                <a:lnTo>
                  <a:pt x="9781" y="21568"/>
                </a:lnTo>
                <a:lnTo>
                  <a:pt x="10800" y="21600"/>
                </a:lnTo>
                <a:lnTo>
                  <a:pt x="11717" y="21568"/>
                </a:lnTo>
                <a:lnTo>
                  <a:pt x="12634" y="21440"/>
                </a:lnTo>
                <a:lnTo>
                  <a:pt x="13551" y="21233"/>
                </a:lnTo>
                <a:lnTo>
                  <a:pt x="14468" y="20945"/>
                </a:lnTo>
                <a:lnTo>
                  <a:pt x="15283" y="20578"/>
                </a:lnTo>
                <a:lnTo>
                  <a:pt x="16200" y="20147"/>
                </a:lnTo>
                <a:lnTo>
                  <a:pt x="16913" y="19652"/>
                </a:lnTo>
                <a:lnTo>
                  <a:pt x="17728" y="19078"/>
                </a:lnTo>
                <a:lnTo>
                  <a:pt x="18442" y="18439"/>
                </a:lnTo>
                <a:lnTo>
                  <a:pt x="19053" y="17753"/>
                </a:lnTo>
                <a:lnTo>
                  <a:pt x="19562" y="16986"/>
                </a:lnTo>
                <a:lnTo>
                  <a:pt x="20072" y="16204"/>
                </a:lnTo>
                <a:lnTo>
                  <a:pt x="20581" y="15358"/>
                </a:lnTo>
                <a:lnTo>
                  <a:pt x="20887" y="14496"/>
                </a:lnTo>
                <a:lnTo>
                  <a:pt x="21192" y="13586"/>
                </a:lnTo>
                <a:lnTo>
                  <a:pt x="21396" y="12676"/>
                </a:lnTo>
                <a:lnTo>
                  <a:pt x="21498" y="11734"/>
                </a:lnTo>
                <a:lnTo>
                  <a:pt x="21600" y="10808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454" name="Rectangle 16"/>
          <p:cNvSpPr txBox="1"/>
          <p:nvPr/>
        </p:nvSpPr>
        <p:spPr>
          <a:xfrm>
            <a:off x="655637" y="5943600"/>
            <a:ext cx="6731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r>
              <a:t>1-to-1</a:t>
            </a:r>
          </a:p>
        </p:txBody>
      </p:sp>
      <p:sp>
        <p:nvSpPr>
          <p:cNvPr id="1049455" name="Rectangle 17"/>
          <p:cNvSpPr txBox="1"/>
          <p:nvPr/>
        </p:nvSpPr>
        <p:spPr>
          <a:xfrm>
            <a:off x="2019301" y="5943600"/>
            <a:ext cx="1054099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r>
              <a:t>1-to Many</a:t>
            </a:r>
          </a:p>
        </p:txBody>
      </p:sp>
      <p:sp>
        <p:nvSpPr>
          <p:cNvPr id="1049456" name="Rectangle 18"/>
          <p:cNvSpPr txBox="1"/>
          <p:nvPr/>
        </p:nvSpPr>
        <p:spPr>
          <a:xfrm>
            <a:off x="3470275" y="5943600"/>
            <a:ext cx="10668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r>
              <a:t>Many-to-1</a:t>
            </a:r>
          </a:p>
        </p:txBody>
      </p:sp>
      <p:sp>
        <p:nvSpPr>
          <p:cNvPr id="1049457" name="Line 19"/>
          <p:cNvSpPr/>
          <p:nvPr/>
        </p:nvSpPr>
        <p:spPr>
          <a:xfrm>
            <a:off x="690563" y="4105275"/>
            <a:ext cx="609601" cy="87314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458" name="Line 20"/>
          <p:cNvSpPr/>
          <p:nvPr/>
        </p:nvSpPr>
        <p:spPr>
          <a:xfrm>
            <a:off x="671512" y="4465637"/>
            <a:ext cx="649288" cy="12700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459" name="Line 21"/>
          <p:cNvSpPr/>
          <p:nvPr/>
        </p:nvSpPr>
        <p:spPr>
          <a:xfrm flipV="1">
            <a:off x="671512" y="4984749"/>
            <a:ext cx="649289" cy="635002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460" name="Line 22"/>
          <p:cNvSpPr/>
          <p:nvPr/>
        </p:nvSpPr>
        <p:spPr>
          <a:xfrm>
            <a:off x="2174875" y="4084637"/>
            <a:ext cx="630239" cy="10795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461" name="Line 23"/>
          <p:cNvSpPr/>
          <p:nvPr/>
        </p:nvSpPr>
        <p:spPr>
          <a:xfrm>
            <a:off x="2155824" y="4465637"/>
            <a:ext cx="628651" cy="147638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462" name="Line 24"/>
          <p:cNvSpPr/>
          <p:nvPr/>
        </p:nvSpPr>
        <p:spPr>
          <a:xfrm>
            <a:off x="2174875" y="4486275"/>
            <a:ext cx="609600" cy="928689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463" name="Line 25"/>
          <p:cNvSpPr/>
          <p:nvPr/>
        </p:nvSpPr>
        <p:spPr>
          <a:xfrm flipH="1">
            <a:off x="2122488" y="5006975"/>
            <a:ext cx="674688" cy="588964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464" name="Line 26"/>
          <p:cNvSpPr/>
          <p:nvPr/>
        </p:nvSpPr>
        <p:spPr>
          <a:xfrm>
            <a:off x="3600449" y="4084637"/>
            <a:ext cx="708026" cy="10795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465" name="Line 27"/>
          <p:cNvSpPr/>
          <p:nvPr/>
        </p:nvSpPr>
        <p:spPr>
          <a:xfrm>
            <a:off x="3659188" y="4465637"/>
            <a:ext cx="609601" cy="10795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466" name="Line 28"/>
          <p:cNvSpPr/>
          <p:nvPr/>
        </p:nvSpPr>
        <p:spPr>
          <a:xfrm>
            <a:off x="3640137" y="4846637"/>
            <a:ext cx="649288" cy="168276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467" name="Line 29"/>
          <p:cNvSpPr/>
          <p:nvPr/>
        </p:nvSpPr>
        <p:spPr>
          <a:xfrm flipV="1">
            <a:off x="3617912" y="4954587"/>
            <a:ext cx="649288" cy="67310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468" name="Line 30"/>
          <p:cNvSpPr/>
          <p:nvPr/>
        </p:nvSpPr>
        <p:spPr>
          <a:xfrm>
            <a:off x="5103812" y="4105275"/>
            <a:ext cx="630238" cy="87314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469" name="Line 31"/>
          <p:cNvSpPr/>
          <p:nvPr/>
        </p:nvSpPr>
        <p:spPr>
          <a:xfrm>
            <a:off x="5145087" y="4486275"/>
            <a:ext cx="649288" cy="87314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470" name="Line 32"/>
          <p:cNvSpPr/>
          <p:nvPr/>
        </p:nvSpPr>
        <p:spPr>
          <a:xfrm flipV="1">
            <a:off x="5124450" y="4152899"/>
            <a:ext cx="609601" cy="1054102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471" name="Line 33"/>
          <p:cNvSpPr/>
          <p:nvPr/>
        </p:nvSpPr>
        <p:spPr>
          <a:xfrm>
            <a:off x="5103812" y="4465637"/>
            <a:ext cx="669926" cy="930276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472" name="Oval 34"/>
          <p:cNvSpPr/>
          <p:nvPr/>
        </p:nvSpPr>
        <p:spPr>
          <a:xfrm>
            <a:off x="604837" y="4064000"/>
            <a:ext cx="87313" cy="104777"/>
          </a:xfrm>
          <a:prstGeom prst="ellipse">
            <a:avLst/>
          </a:prstGeom>
          <a:solidFill>
            <a:srgbClr val="1F497D"/>
          </a:solidFill>
          <a:ln w="12700">
            <a:solidFill>
              <a:srgbClr val="1F497D"/>
            </a:solidFill>
          </a:ln>
        </p:spPr>
        <p:txBody>
          <a:bodyPr lIns="45719" rIns="45719" anchor="ctr"/>
          <a:p/>
        </p:txBody>
      </p:sp>
      <p:sp>
        <p:nvSpPr>
          <p:cNvPr id="1049473" name="Oval 35"/>
          <p:cNvSpPr/>
          <p:nvPr/>
        </p:nvSpPr>
        <p:spPr>
          <a:xfrm>
            <a:off x="604837" y="4440237"/>
            <a:ext cx="87313" cy="104777"/>
          </a:xfrm>
          <a:prstGeom prst="ellipse">
            <a:avLst/>
          </a:prstGeom>
          <a:solidFill>
            <a:srgbClr val="1F497D"/>
          </a:solidFill>
          <a:ln w="12700">
            <a:solidFill>
              <a:srgbClr val="1F497D"/>
            </a:solidFill>
          </a:ln>
        </p:spPr>
        <p:txBody>
          <a:bodyPr lIns="45719" rIns="45719" anchor="ctr"/>
          <a:p/>
        </p:txBody>
      </p:sp>
      <p:sp>
        <p:nvSpPr>
          <p:cNvPr id="1049474" name="Oval 36"/>
          <p:cNvSpPr/>
          <p:nvPr/>
        </p:nvSpPr>
        <p:spPr>
          <a:xfrm>
            <a:off x="604837" y="4806950"/>
            <a:ext cx="87313" cy="104777"/>
          </a:xfrm>
          <a:prstGeom prst="ellipse">
            <a:avLst/>
          </a:prstGeom>
          <a:solidFill>
            <a:srgbClr val="1F497D"/>
          </a:solidFill>
          <a:ln w="12700">
            <a:solidFill>
              <a:srgbClr val="1F497D"/>
            </a:solidFill>
          </a:ln>
        </p:spPr>
        <p:txBody>
          <a:bodyPr lIns="45719" rIns="45719" anchor="ctr"/>
          <a:p/>
        </p:txBody>
      </p:sp>
      <p:sp>
        <p:nvSpPr>
          <p:cNvPr id="1049475" name="Oval 37"/>
          <p:cNvSpPr/>
          <p:nvPr/>
        </p:nvSpPr>
        <p:spPr>
          <a:xfrm>
            <a:off x="604837" y="5176837"/>
            <a:ext cx="87313" cy="104777"/>
          </a:xfrm>
          <a:prstGeom prst="ellipse">
            <a:avLst/>
          </a:prstGeom>
          <a:solidFill>
            <a:srgbClr val="1F497D"/>
          </a:solidFill>
          <a:ln w="12700">
            <a:solidFill>
              <a:srgbClr val="1F497D"/>
            </a:solidFill>
          </a:ln>
        </p:spPr>
        <p:txBody>
          <a:bodyPr lIns="45719" rIns="45719" anchor="ctr"/>
          <a:p/>
        </p:txBody>
      </p:sp>
      <p:sp>
        <p:nvSpPr>
          <p:cNvPr id="1049476" name="Oval 38"/>
          <p:cNvSpPr/>
          <p:nvPr/>
        </p:nvSpPr>
        <p:spPr>
          <a:xfrm>
            <a:off x="604837" y="5545137"/>
            <a:ext cx="87313" cy="104777"/>
          </a:xfrm>
          <a:prstGeom prst="ellipse">
            <a:avLst/>
          </a:prstGeom>
          <a:solidFill>
            <a:srgbClr val="1F497D"/>
          </a:solidFill>
          <a:ln w="12700">
            <a:solidFill>
              <a:srgbClr val="1F497D"/>
            </a:solidFill>
          </a:ln>
        </p:spPr>
        <p:txBody>
          <a:bodyPr lIns="45719" rIns="45719" anchor="ctr"/>
          <a:p/>
        </p:txBody>
      </p:sp>
      <p:grpSp>
        <p:nvGrpSpPr>
          <p:cNvPr id="160" name="Group 39"/>
          <p:cNvGrpSpPr/>
          <p:nvPr/>
        </p:nvGrpSpPr>
        <p:grpSpPr>
          <a:xfrm>
            <a:off x="2108200" y="4041774"/>
            <a:ext cx="87315" cy="1585915"/>
            <a:chOff x="0" y="0"/>
            <a:chExt cx="87313" cy="1585914"/>
          </a:xfrm>
        </p:grpSpPr>
        <p:sp>
          <p:nvSpPr>
            <p:cNvPr id="1049477" name="Oval 40"/>
            <p:cNvSpPr/>
            <p:nvPr/>
          </p:nvSpPr>
          <p:spPr>
            <a:xfrm>
              <a:off x="0" y="-1"/>
              <a:ext cx="87315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78" name="Oval 41"/>
            <p:cNvSpPr/>
            <p:nvPr/>
          </p:nvSpPr>
          <p:spPr>
            <a:xfrm>
              <a:off x="0" y="376237"/>
              <a:ext cx="87315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79" name="Oval 42"/>
            <p:cNvSpPr/>
            <p:nvPr/>
          </p:nvSpPr>
          <p:spPr>
            <a:xfrm>
              <a:off x="0" y="742950"/>
              <a:ext cx="87315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80" name="Oval 43"/>
            <p:cNvSpPr/>
            <p:nvPr/>
          </p:nvSpPr>
          <p:spPr>
            <a:xfrm>
              <a:off x="0" y="1112837"/>
              <a:ext cx="87315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81" name="Oval 44"/>
            <p:cNvSpPr/>
            <p:nvPr/>
          </p:nvSpPr>
          <p:spPr>
            <a:xfrm>
              <a:off x="0" y="1481137"/>
              <a:ext cx="87315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</p:grpSp>
      <p:grpSp>
        <p:nvGrpSpPr>
          <p:cNvPr id="161" name="Group 45"/>
          <p:cNvGrpSpPr/>
          <p:nvPr/>
        </p:nvGrpSpPr>
        <p:grpSpPr>
          <a:xfrm>
            <a:off x="3568700" y="4046537"/>
            <a:ext cx="87315" cy="1585912"/>
            <a:chOff x="0" y="0"/>
            <a:chExt cx="87313" cy="1585911"/>
          </a:xfrm>
        </p:grpSpPr>
        <p:sp>
          <p:nvSpPr>
            <p:cNvPr id="1049482" name="Oval 46"/>
            <p:cNvSpPr/>
            <p:nvPr/>
          </p:nvSpPr>
          <p:spPr>
            <a:xfrm>
              <a:off x="0" y="-1"/>
              <a:ext cx="87315" cy="104776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83" name="Oval 47"/>
            <p:cNvSpPr/>
            <p:nvPr/>
          </p:nvSpPr>
          <p:spPr>
            <a:xfrm>
              <a:off x="0" y="376237"/>
              <a:ext cx="87315" cy="104775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84" name="Oval 48"/>
            <p:cNvSpPr/>
            <p:nvPr/>
          </p:nvSpPr>
          <p:spPr>
            <a:xfrm>
              <a:off x="0" y="742949"/>
              <a:ext cx="87315" cy="104775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85" name="Oval 49"/>
            <p:cNvSpPr/>
            <p:nvPr/>
          </p:nvSpPr>
          <p:spPr>
            <a:xfrm>
              <a:off x="0" y="1112837"/>
              <a:ext cx="87315" cy="104775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86" name="Oval 50"/>
            <p:cNvSpPr/>
            <p:nvPr/>
          </p:nvSpPr>
          <p:spPr>
            <a:xfrm>
              <a:off x="0" y="1481137"/>
              <a:ext cx="87315" cy="104775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</p:grpSp>
      <p:grpSp>
        <p:nvGrpSpPr>
          <p:cNvPr id="162" name="Group 51"/>
          <p:cNvGrpSpPr/>
          <p:nvPr/>
        </p:nvGrpSpPr>
        <p:grpSpPr>
          <a:xfrm>
            <a:off x="5062537" y="4049712"/>
            <a:ext cx="87313" cy="1585912"/>
            <a:chOff x="0" y="0"/>
            <a:chExt cx="87312" cy="1585911"/>
          </a:xfrm>
        </p:grpSpPr>
        <p:sp>
          <p:nvSpPr>
            <p:cNvPr id="1049487" name="Oval 52"/>
            <p:cNvSpPr/>
            <p:nvPr/>
          </p:nvSpPr>
          <p:spPr>
            <a:xfrm>
              <a:off x="-1" y="-1"/>
              <a:ext cx="87314" cy="104776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88" name="Oval 53"/>
            <p:cNvSpPr/>
            <p:nvPr/>
          </p:nvSpPr>
          <p:spPr>
            <a:xfrm>
              <a:off x="-1" y="376237"/>
              <a:ext cx="87314" cy="104775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89" name="Oval 54"/>
            <p:cNvSpPr/>
            <p:nvPr/>
          </p:nvSpPr>
          <p:spPr>
            <a:xfrm>
              <a:off x="-1" y="742949"/>
              <a:ext cx="87314" cy="104775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90" name="Oval 55"/>
            <p:cNvSpPr/>
            <p:nvPr/>
          </p:nvSpPr>
          <p:spPr>
            <a:xfrm>
              <a:off x="-1" y="1112837"/>
              <a:ext cx="87314" cy="104775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91" name="Oval 56"/>
            <p:cNvSpPr/>
            <p:nvPr/>
          </p:nvSpPr>
          <p:spPr>
            <a:xfrm>
              <a:off x="-1" y="1481137"/>
              <a:ext cx="87314" cy="104775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</p:grpSp>
      <p:grpSp>
        <p:nvGrpSpPr>
          <p:cNvPr id="163" name="Group 57"/>
          <p:cNvGrpSpPr/>
          <p:nvPr/>
        </p:nvGrpSpPr>
        <p:grpSpPr>
          <a:xfrm>
            <a:off x="1258887" y="4143375"/>
            <a:ext cx="87313" cy="1295401"/>
            <a:chOff x="0" y="0"/>
            <a:chExt cx="87312" cy="1295401"/>
          </a:xfrm>
        </p:grpSpPr>
        <p:sp>
          <p:nvSpPr>
            <p:cNvPr id="1049492" name="Oval 58"/>
            <p:cNvSpPr/>
            <p:nvPr/>
          </p:nvSpPr>
          <p:spPr>
            <a:xfrm>
              <a:off x="-1" y="-1"/>
              <a:ext cx="87314" cy="104778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93" name="Oval 59"/>
            <p:cNvSpPr/>
            <p:nvPr/>
          </p:nvSpPr>
          <p:spPr>
            <a:xfrm>
              <a:off x="-1" y="392112"/>
              <a:ext cx="87314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94" name="Oval 60"/>
            <p:cNvSpPr/>
            <p:nvPr/>
          </p:nvSpPr>
          <p:spPr>
            <a:xfrm>
              <a:off x="-1" y="793750"/>
              <a:ext cx="87314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95" name="Oval 61"/>
            <p:cNvSpPr/>
            <p:nvPr/>
          </p:nvSpPr>
          <p:spPr>
            <a:xfrm>
              <a:off x="-1" y="1190625"/>
              <a:ext cx="87314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</p:grpSp>
      <p:grpSp>
        <p:nvGrpSpPr>
          <p:cNvPr id="164" name="Group 62"/>
          <p:cNvGrpSpPr/>
          <p:nvPr/>
        </p:nvGrpSpPr>
        <p:grpSpPr>
          <a:xfrm>
            <a:off x="2752725" y="4154487"/>
            <a:ext cx="87315" cy="1295402"/>
            <a:chOff x="0" y="0"/>
            <a:chExt cx="87313" cy="1295401"/>
          </a:xfrm>
        </p:grpSpPr>
        <p:sp>
          <p:nvSpPr>
            <p:cNvPr id="1049496" name="Oval 63"/>
            <p:cNvSpPr/>
            <p:nvPr/>
          </p:nvSpPr>
          <p:spPr>
            <a:xfrm>
              <a:off x="0" y="-1"/>
              <a:ext cx="87315" cy="104778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97" name="Oval 64"/>
            <p:cNvSpPr/>
            <p:nvPr/>
          </p:nvSpPr>
          <p:spPr>
            <a:xfrm>
              <a:off x="0" y="392112"/>
              <a:ext cx="87315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98" name="Oval 65"/>
            <p:cNvSpPr/>
            <p:nvPr/>
          </p:nvSpPr>
          <p:spPr>
            <a:xfrm>
              <a:off x="0" y="793750"/>
              <a:ext cx="87315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499" name="Oval 66"/>
            <p:cNvSpPr/>
            <p:nvPr/>
          </p:nvSpPr>
          <p:spPr>
            <a:xfrm>
              <a:off x="0" y="1190625"/>
              <a:ext cx="87315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</p:grpSp>
      <p:grpSp>
        <p:nvGrpSpPr>
          <p:cNvPr id="165" name="Group 67"/>
          <p:cNvGrpSpPr/>
          <p:nvPr/>
        </p:nvGrpSpPr>
        <p:grpSpPr>
          <a:xfrm>
            <a:off x="4262437" y="4140200"/>
            <a:ext cx="87313" cy="1295401"/>
            <a:chOff x="0" y="0"/>
            <a:chExt cx="87312" cy="1295401"/>
          </a:xfrm>
        </p:grpSpPr>
        <p:sp>
          <p:nvSpPr>
            <p:cNvPr id="1049500" name="Oval 68"/>
            <p:cNvSpPr/>
            <p:nvPr/>
          </p:nvSpPr>
          <p:spPr>
            <a:xfrm>
              <a:off x="-1" y="-1"/>
              <a:ext cx="87314" cy="104778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501" name="Oval 69"/>
            <p:cNvSpPr/>
            <p:nvPr/>
          </p:nvSpPr>
          <p:spPr>
            <a:xfrm>
              <a:off x="-1" y="392112"/>
              <a:ext cx="87314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502" name="Oval 70"/>
            <p:cNvSpPr/>
            <p:nvPr/>
          </p:nvSpPr>
          <p:spPr>
            <a:xfrm>
              <a:off x="-1" y="793750"/>
              <a:ext cx="87314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503" name="Oval 71"/>
            <p:cNvSpPr/>
            <p:nvPr/>
          </p:nvSpPr>
          <p:spPr>
            <a:xfrm>
              <a:off x="-1" y="1190625"/>
              <a:ext cx="87314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</p:grpSp>
      <p:grpSp>
        <p:nvGrpSpPr>
          <p:cNvPr id="166" name="Group 72"/>
          <p:cNvGrpSpPr/>
          <p:nvPr/>
        </p:nvGrpSpPr>
        <p:grpSpPr>
          <a:xfrm>
            <a:off x="5732462" y="4133850"/>
            <a:ext cx="87313" cy="1295401"/>
            <a:chOff x="0" y="0"/>
            <a:chExt cx="87312" cy="1295401"/>
          </a:xfrm>
        </p:grpSpPr>
        <p:sp>
          <p:nvSpPr>
            <p:cNvPr id="1049504" name="Oval 73"/>
            <p:cNvSpPr/>
            <p:nvPr/>
          </p:nvSpPr>
          <p:spPr>
            <a:xfrm>
              <a:off x="-1" y="-1"/>
              <a:ext cx="87314" cy="104778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505" name="Oval 74"/>
            <p:cNvSpPr/>
            <p:nvPr/>
          </p:nvSpPr>
          <p:spPr>
            <a:xfrm>
              <a:off x="-1" y="392112"/>
              <a:ext cx="87314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506" name="Oval 75"/>
            <p:cNvSpPr/>
            <p:nvPr/>
          </p:nvSpPr>
          <p:spPr>
            <a:xfrm>
              <a:off x="-1" y="793750"/>
              <a:ext cx="87314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  <p:sp>
          <p:nvSpPr>
            <p:cNvPr id="1049507" name="Oval 76"/>
            <p:cNvSpPr/>
            <p:nvPr/>
          </p:nvSpPr>
          <p:spPr>
            <a:xfrm>
              <a:off x="-1" y="1190625"/>
              <a:ext cx="87314" cy="104777"/>
            </a:xfrm>
            <a:prstGeom prst="ellipse">
              <a:avLst/>
            </a:prstGeom>
            <a:solidFill>
              <a:srgbClr val="1F497D"/>
            </a:solidFill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p/>
          </p:txBody>
        </p:sp>
      </p:grpSp>
      <p:grpSp>
        <p:nvGrpSpPr>
          <p:cNvPr id="167" name="Group 77"/>
          <p:cNvGrpSpPr/>
          <p:nvPr/>
        </p:nvGrpSpPr>
        <p:grpSpPr>
          <a:xfrm>
            <a:off x="3349625" y="1377950"/>
            <a:ext cx="5792788" cy="2157415"/>
            <a:chOff x="0" y="0"/>
            <a:chExt cx="5792788" cy="2157414"/>
          </a:xfrm>
        </p:grpSpPr>
        <p:sp>
          <p:nvSpPr>
            <p:cNvPr id="1049508" name="Freeform 78"/>
            <p:cNvSpPr/>
            <p:nvPr/>
          </p:nvSpPr>
          <p:spPr>
            <a:xfrm>
              <a:off x="3562350" y="685800"/>
              <a:ext cx="719138" cy="517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505" y="9806"/>
                  </a:lnTo>
                  <a:lnTo>
                    <a:pt x="21219" y="7951"/>
                  </a:lnTo>
                  <a:lnTo>
                    <a:pt x="20932" y="7023"/>
                  </a:lnTo>
                  <a:lnTo>
                    <a:pt x="20551" y="6228"/>
                  </a:lnTo>
                  <a:lnTo>
                    <a:pt x="20122" y="5301"/>
                  </a:lnTo>
                  <a:lnTo>
                    <a:pt x="19597" y="4506"/>
                  </a:lnTo>
                  <a:lnTo>
                    <a:pt x="19025" y="3777"/>
                  </a:lnTo>
                  <a:lnTo>
                    <a:pt x="18405" y="3114"/>
                  </a:lnTo>
                  <a:lnTo>
                    <a:pt x="17738" y="2452"/>
                  </a:lnTo>
                  <a:lnTo>
                    <a:pt x="16975" y="1921"/>
                  </a:lnTo>
                  <a:lnTo>
                    <a:pt x="16164" y="1391"/>
                  </a:lnTo>
                  <a:lnTo>
                    <a:pt x="15354" y="994"/>
                  </a:lnTo>
                  <a:lnTo>
                    <a:pt x="14448" y="596"/>
                  </a:lnTo>
                  <a:lnTo>
                    <a:pt x="13589" y="331"/>
                  </a:lnTo>
                  <a:lnTo>
                    <a:pt x="12636" y="66"/>
                  </a:lnTo>
                  <a:lnTo>
                    <a:pt x="11730" y="0"/>
                  </a:lnTo>
                  <a:lnTo>
                    <a:pt x="9823" y="0"/>
                  </a:lnTo>
                  <a:lnTo>
                    <a:pt x="8869" y="66"/>
                  </a:lnTo>
                  <a:lnTo>
                    <a:pt x="7057" y="596"/>
                  </a:lnTo>
                  <a:lnTo>
                    <a:pt x="6199" y="994"/>
                  </a:lnTo>
                  <a:lnTo>
                    <a:pt x="5388" y="1391"/>
                  </a:lnTo>
                  <a:lnTo>
                    <a:pt x="4577" y="1921"/>
                  </a:lnTo>
                  <a:lnTo>
                    <a:pt x="3815" y="2452"/>
                  </a:lnTo>
                  <a:lnTo>
                    <a:pt x="3099" y="3114"/>
                  </a:lnTo>
                  <a:lnTo>
                    <a:pt x="2527" y="3777"/>
                  </a:lnTo>
                  <a:lnTo>
                    <a:pt x="1907" y="4506"/>
                  </a:lnTo>
                  <a:lnTo>
                    <a:pt x="1383" y="5301"/>
                  </a:lnTo>
                  <a:lnTo>
                    <a:pt x="1001" y="6228"/>
                  </a:lnTo>
                  <a:lnTo>
                    <a:pt x="620" y="7023"/>
                  </a:lnTo>
                  <a:lnTo>
                    <a:pt x="334" y="7951"/>
                  </a:lnTo>
                  <a:lnTo>
                    <a:pt x="143" y="8879"/>
                  </a:lnTo>
                  <a:lnTo>
                    <a:pt x="48" y="9806"/>
                  </a:lnTo>
                  <a:lnTo>
                    <a:pt x="0" y="10800"/>
                  </a:lnTo>
                  <a:lnTo>
                    <a:pt x="48" y="11728"/>
                  </a:lnTo>
                  <a:lnTo>
                    <a:pt x="143" y="12655"/>
                  </a:lnTo>
                  <a:lnTo>
                    <a:pt x="334" y="13583"/>
                  </a:lnTo>
                  <a:lnTo>
                    <a:pt x="620" y="14378"/>
                  </a:lnTo>
                  <a:lnTo>
                    <a:pt x="1001" y="15306"/>
                  </a:lnTo>
                  <a:lnTo>
                    <a:pt x="1383" y="16167"/>
                  </a:lnTo>
                  <a:lnTo>
                    <a:pt x="1907" y="16896"/>
                  </a:lnTo>
                  <a:lnTo>
                    <a:pt x="2527" y="17625"/>
                  </a:lnTo>
                  <a:lnTo>
                    <a:pt x="3099" y="18420"/>
                  </a:lnTo>
                  <a:lnTo>
                    <a:pt x="3815" y="19082"/>
                  </a:lnTo>
                  <a:lnTo>
                    <a:pt x="4577" y="19612"/>
                  </a:lnTo>
                  <a:lnTo>
                    <a:pt x="6199" y="20540"/>
                  </a:lnTo>
                  <a:lnTo>
                    <a:pt x="7057" y="20937"/>
                  </a:lnTo>
                  <a:lnTo>
                    <a:pt x="7963" y="21202"/>
                  </a:lnTo>
                  <a:lnTo>
                    <a:pt x="8869" y="21401"/>
                  </a:lnTo>
                  <a:lnTo>
                    <a:pt x="9823" y="21600"/>
                  </a:lnTo>
                  <a:lnTo>
                    <a:pt x="11730" y="21600"/>
                  </a:lnTo>
                  <a:lnTo>
                    <a:pt x="12636" y="21401"/>
                  </a:lnTo>
                  <a:lnTo>
                    <a:pt x="13589" y="21202"/>
                  </a:lnTo>
                  <a:lnTo>
                    <a:pt x="14448" y="20937"/>
                  </a:lnTo>
                  <a:lnTo>
                    <a:pt x="15354" y="20540"/>
                  </a:lnTo>
                  <a:lnTo>
                    <a:pt x="16975" y="19612"/>
                  </a:lnTo>
                  <a:lnTo>
                    <a:pt x="17738" y="19082"/>
                  </a:lnTo>
                  <a:lnTo>
                    <a:pt x="18405" y="18420"/>
                  </a:lnTo>
                  <a:lnTo>
                    <a:pt x="19025" y="17625"/>
                  </a:lnTo>
                  <a:lnTo>
                    <a:pt x="19597" y="16896"/>
                  </a:lnTo>
                  <a:lnTo>
                    <a:pt x="20122" y="16167"/>
                  </a:lnTo>
                  <a:lnTo>
                    <a:pt x="20551" y="15306"/>
                  </a:lnTo>
                  <a:lnTo>
                    <a:pt x="20932" y="14378"/>
                  </a:lnTo>
                  <a:lnTo>
                    <a:pt x="21219" y="13583"/>
                  </a:lnTo>
                  <a:lnTo>
                    <a:pt x="21505" y="11728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509" name="Freeform 79"/>
            <p:cNvSpPr/>
            <p:nvPr/>
          </p:nvSpPr>
          <p:spPr>
            <a:xfrm>
              <a:off x="4881562" y="708025"/>
              <a:ext cx="911226" cy="49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8" y="11700"/>
                  </a:lnTo>
                  <a:lnTo>
                    <a:pt x="188" y="12600"/>
                  </a:lnTo>
                  <a:lnTo>
                    <a:pt x="339" y="13569"/>
                  </a:lnTo>
                  <a:lnTo>
                    <a:pt x="640" y="14400"/>
                  </a:lnTo>
                  <a:lnTo>
                    <a:pt x="1054" y="15300"/>
                  </a:lnTo>
                  <a:lnTo>
                    <a:pt x="1430" y="16200"/>
                  </a:lnTo>
                  <a:lnTo>
                    <a:pt x="1957" y="16892"/>
                  </a:lnTo>
                  <a:lnTo>
                    <a:pt x="2521" y="17654"/>
                  </a:lnTo>
                  <a:lnTo>
                    <a:pt x="3161" y="18415"/>
                  </a:lnTo>
                  <a:lnTo>
                    <a:pt x="3876" y="19038"/>
                  </a:lnTo>
                  <a:lnTo>
                    <a:pt x="4629" y="19592"/>
                  </a:lnTo>
                  <a:lnTo>
                    <a:pt x="5381" y="20077"/>
                  </a:lnTo>
                  <a:lnTo>
                    <a:pt x="6209" y="20562"/>
                  </a:lnTo>
                  <a:lnTo>
                    <a:pt x="7112" y="20908"/>
                  </a:lnTo>
                  <a:lnTo>
                    <a:pt x="8015" y="21185"/>
                  </a:lnTo>
                  <a:lnTo>
                    <a:pt x="8918" y="21392"/>
                  </a:lnTo>
                  <a:lnTo>
                    <a:pt x="9859" y="21600"/>
                  </a:lnTo>
                  <a:lnTo>
                    <a:pt x="11703" y="21600"/>
                  </a:lnTo>
                  <a:lnTo>
                    <a:pt x="12682" y="21392"/>
                  </a:lnTo>
                  <a:lnTo>
                    <a:pt x="13585" y="21185"/>
                  </a:lnTo>
                  <a:lnTo>
                    <a:pt x="14488" y="20908"/>
                  </a:lnTo>
                  <a:lnTo>
                    <a:pt x="15353" y="20562"/>
                  </a:lnTo>
                  <a:lnTo>
                    <a:pt x="16219" y="20077"/>
                  </a:lnTo>
                  <a:lnTo>
                    <a:pt x="16971" y="19592"/>
                  </a:lnTo>
                  <a:lnTo>
                    <a:pt x="17724" y="19038"/>
                  </a:lnTo>
                  <a:lnTo>
                    <a:pt x="18439" y="18415"/>
                  </a:lnTo>
                  <a:lnTo>
                    <a:pt x="19643" y="16892"/>
                  </a:lnTo>
                  <a:lnTo>
                    <a:pt x="20170" y="16200"/>
                  </a:lnTo>
                  <a:lnTo>
                    <a:pt x="20584" y="15300"/>
                  </a:lnTo>
                  <a:lnTo>
                    <a:pt x="20923" y="14400"/>
                  </a:lnTo>
                  <a:lnTo>
                    <a:pt x="21224" y="13569"/>
                  </a:lnTo>
                  <a:lnTo>
                    <a:pt x="21412" y="12600"/>
                  </a:lnTo>
                  <a:lnTo>
                    <a:pt x="21525" y="11700"/>
                  </a:lnTo>
                  <a:lnTo>
                    <a:pt x="21600" y="10800"/>
                  </a:lnTo>
                  <a:lnTo>
                    <a:pt x="21525" y="9762"/>
                  </a:lnTo>
                  <a:lnTo>
                    <a:pt x="21412" y="8931"/>
                  </a:lnTo>
                  <a:lnTo>
                    <a:pt x="21224" y="7892"/>
                  </a:lnTo>
                  <a:lnTo>
                    <a:pt x="20923" y="7062"/>
                  </a:lnTo>
                  <a:lnTo>
                    <a:pt x="20584" y="6231"/>
                  </a:lnTo>
                  <a:lnTo>
                    <a:pt x="20170" y="5262"/>
                  </a:lnTo>
                  <a:lnTo>
                    <a:pt x="19643" y="4500"/>
                  </a:lnTo>
                  <a:lnTo>
                    <a:pt x="18439" y="3115"/>
                  </a:lnTo>
                  <a:lnTo>
                    <a:pt x="17724" y="2492"/>
                  </a:lnTo>
                  <a:lnTo>
                    <a:pt x="16971" y="1800"/>
                  </a:lnTo>
                  <a:lnTo>
                    <a:pt x="16219" y="1385"/>
                  </a:lnTo>
                  <a:lnTo>
                    <a:pt x="14488" y="554"/>
                  </a:lnTo>
                  <a:lnTo>
                    <a:pt x="13585" y="346"/>
                  </a:lnTo>
                  <a:lnTo>
                    <a:pt x="12682" y="69"/>
                  </a:lnTo>
                  <a:lnTo>
                    <a:pt x="11703" y="0"/>
                  </a:lnTo>
                  <a:lnTo>
                    <a:pt x="9859" y="0"/>
                  </a:lnTo>
                  <a:lnTo>
                    <a:pt x="8918" y="69"/>
                  </a:lnTo>
                  <a:lnTo>
                    <a:pt x="7978" y="346"/>
                  </a:lnTo>
                  <a:lnTo>
                    <a:pt x="7112" y="623"/>
                  </a:lnTo>
                  <a:lnTo>
                    <a:pt x="6209" y="969"/>
                  </a:lnTo>
                  <a:lnTo>
                    <a:pt x="5381" y="1385"/>
                  </a:lnTo>
                  <a:lnTo>
                    <a:pt x="4629" y="1938"/>
                  </a:lnTo>
                  <a:lnTo>
                    <a:pt x="3838" y="2492"/>
                  </a:lnTo>
                  <a:lnTo>
                    <a:pt x="3161" y="3115"/>
                  </a:lnTo>
                  <a:lnTo>
                    <a:pt x="2521" y="3808"/>
                  </a:lnTo>
                  <a:lnTo>
                    <a:pt x="1957" y="4500"/>
                  </a:lnTo>
                  <a:lnTo>
                    <a:pt x="1430" y="5400"/>
                  </a:lnTo>
                  <a:lnTo>
                    <a:pt x="1054" y="6231"/>
                  </a:lnTo>
                  <a:lnTo>
                    <a:pt x="640" y="7062"/>
                  </a:lnTo>
                  <a:lnTo>
                    <a:pt x="339" y="7962"/>
                  </a:lnTo>
                  <a:lnTo>
                    <a:pt x="188" y="8931"/>
                  </a:lnTo>
                  <a:lnTo>
                    <a:pt x="38" y="9831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grpSp>
          <p:nvGrpSpPr>
            <p:cNvPr id="168" name="Group 80"/>
            <p:cNvGrpSpPr/>
            <p:nvPr/>
          </p:nvGrpSpPr>
          <p:grpSpPr>
            <a:xfrm>
              <a:off x="4132262" y="304800"/>
              <a:ext cx="938215" cy="517525"/>
              <a:chOff x="0" y="0"/>
              <a:chExt cx="938213" cy="517525"/>
            </a:xfrm>
          </p:grpSpPr>
          <p:sp>
            <p:nvSpPr>
              <p:cNvPr id="1049510" name="Freeform 81"/>
              <p:cNvSpPr/>
              <p:nvPr/>
            </p:nvSpPr>
            <p:spPr>
              <a:xfrm>
                <a:off x="0" y="0"/>
                <a:ext cx="938213" cy="5175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lnTo>
                      <a:pt x="21527" y="9806"/>
                    </a:lnTo>
                    <a:lnTo>
                      <a:pt x="21417" y="8812"/>
                    </a:lnTo>
                    <a:lnTo>
                      <a:pt x="21235" y="7951"/>
                    </a:lnTo>
                    <a:lnTo>
                      <a:pt x="20942" y="7023"/>
                    </a:lnTo>
                    <a:lnTo>
                      <a:pt x="20577" y="6228"/>
                    </a:lnTo>
                    <a:lnTo>
                      <a:pt x="20102" y="5367"/>
                    </a:lnTo>
                    <a:lnTo>
                      <a:pt x="19663" y="4506"/>
                    </a:lnTo>
                    <a:lnTo>
                      <a:pt x="19042" y="3777"/>
                    </a:lnTo>
                    <a:lnTo>
                      <a:pt x="18457" y="3048"/>
                    </a:lnTo>
                    <a:lnTo>
                      <a:pt x="17726" y="2452"/>
                    </a:lnTo>
                    <a:lnTo>
                      <a:pt x="16995" y="1921"/>
                    </a:lnTo>
                    <a:lnTo>
                      <a:pt x="16154" y="1391"/>
                    </a:lnTo>
                    <a:lnTo>
                      <a:pt x="15350" y="928"/>
                    </a:lnTo>
                    <a:lnTo>
                      <a:pt x="14437" y="596"/>
                    </a:lnTo>
                    <a:lnTo>
                      <a:pt x="13596" y="265"/>
                    </a:lnTo>
                    <a:lnTo>
                      <a:pt x="12682" y="66"/>
                    </a:lnTo>
                    <a:lnTo>
                      <a:pt x="11732" y="0"/>
                    </a:lnTo>
                    <a:lnTo>
                      <a:pt x="9831" y="0"/>
                    </a:lnTo>
                    <a:lnTo>
                      <a:pt x="8881" y="66"/>
                    </a:lnTo>
                    <a:lnTo>
                      <a:pt x="7968" y="265"/>
                    </a:lnTo>
                    <a:lnTo>
                      <a:pt x="7127" y="596"/>
                    </a:lnTo>
                    <a:lnTo>
                      <a:pt x="6213" y="928"/>
                    </a:lnTo>
                    <a:lnTo>
                      <a:pt x="5409" y="1391"/>
                    </a:lnTo>
                    <a:lnTo>
                      <a:pt x="4569" y="1921"/>
                    </a:lnTo>
                    <a:lnTo>
                      <a:pt x="3838" y="2452"/>
                    </a:lnTo>
                    <a:lnTo>
                      <a:pt x="3107" y="3048"/>
                    </a:lnTo>
                    <a:lnTo>
                      <a:pt x="1937" y="4506"/>
                    </a:lnTo>
                    <a:lnTo>
                      <a:pt x="987" y="6228"/>
                    </a:lnTo>
                    <a:lnTo>
                      <a:pt x="621" y="7023"/>
                    </a:lnTo>
                    <a:lnTo>
                      <a:pt x="329" y="7951"/>
                    </a:lnTo>
                    <a:lnTo>
                      <a:pt x="146" y="8812"/>
                    </a:lnTo>
                    <a:lnTo>
                      <a:pt x="37" y="9806"/>
                    </a:lnTo>
                    <a:lnTo>
                      <a:pt x="0" y="10800"/>
                    </a:lnTo>
                    <a:lnTo>
                      <a:pt x="37" y="11728"/>
                    </a:lnTo>
                    <a:lnTo>
                      <a:pt x="146" y="12655"/>
                    </a:lnTo>
                    <a:lnTo>
                      <a:pt x="329" y="13583"/>
                    </a:lnTo>
                    <a:lnTo>
                      <a:pt x="621" y="14510"/>
                    </a:lnTo>
                    <a:lnTo>
                      <a:pt x="987" y="15306"/>
                    </a:lnTo>
                    <a:lnTo>
                      <a:pt x="1937" y="17028"/>
                    </a:lnTo>
                    <a:lnTo>
                      <a:pt x="2522" y="17757"/>
                    </a:lnTo>
                    <a:lnTo>
                      <a:pt x="3107" y="18420"/>
                    </a:lnTo>
                    <a:lnTo>
                      <a:pt x="3838" y="19082"/>
                    </a:lnTo>
                    <a:lnTo>
                      <a:pt x="4569" y="19612"/>
                    </a:lnTo>
                    <a:lnTo>
                      <a:pt x="5409" y="20142"/>
                    </a:lnTo>
                    <a:lnTo>
                      <a:pt x="6213" y="20540"/>
                    </a:lnTo>
                    <a:lnTo>
                      <a:pt x="7127" y="20937"/>
                    </a:lnTo>
                    <a:lnTo>
                      <a:pt x="7968" y="21202"/>
                    </a:lnTo>
                    <a:lnTo>
                      <a:pt x="8881" y="21467"/>
                    </a:lnTo>
                    <a:lnTo>
                      <a:pt x="9831" y="21600"/>
                    </a:lnTo>
                    <a:lnTo>
                      <a:pt x="11732" y="21600"/>
                    </a:lnTo>
                    <a:lnTo>
                      <a:pt x="12682" y="21467"/>
                    </a:lnTo>
                    <a:lnTo>
                      <a:pt x="13596" y="21202"/>
                    </a:lnTo>
                    <a:lnTo>
                      <a:pt x="14437" y="20937"/>
                    </a:lnTo>
                    <a:lnTo>
                      <a:pt x="15350" y="20540"/>
                    </a:lnTo>
                    <a:lnTo>
                      <a:pt x="16154" y="20142"/>
                    </a:lnTo>
                    <a:lnTo>
                      <a:pt x="16995" y="19612"/>
                    </a:lnTo>
                    <a:lnTo>
                      <a:pt x="17726" y="19082"/>
                    </a:lnTo>
                    <a:lnTo>
                      <a:pt x="18457" y="18420"/>
                    </a:lnTo>
                    <a:lnTo>
                      <a:pt x="19042" y="17757"/>
                    </a:lnTo>
                    <a:lnTo>
                      <a:pt x="19663" y="17028"/>
                    </a:lnTo>
                    <a:lnTo>
                      <a:pt x="20102" y="16167"/>
                    </a:lnTo>
                    <a:lnTo>
                      <a:pt x="20577" y="15306"/>
                    </a:lnTo>
                    <a:lnTo>
                      <a:pt x="20942" y="14510"/>
                    </a:lnTo>
                    <a:lnTo>
                      <a:pt x="21235" y="13583"/>
                    </a:lnTo>
                    <a:lnTo>
                      <a:pt x="21417" y="12655"/>
                    </a:lnTo>
                    <a:lnTo>
                      <a:pt x="21527" y="11728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511" name="Rectangle 82"/>
              <p:cNvSpPr txBox="1"/>
              <p:nvPr/>
            </p:nvSpPr>
            <p:spPr>
              <a:xfrm>
                <a:off x="90488" y="68262"/>
                <a:ext cx="711198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dname</a:t>
                </a:r>
              </a:p>
            </p:txBody>
          </p:sp>
        </p:grpSp>
        <p:sp>
          <p:nvSpPr>
            <p:cNvPr id="1049512" name="Rectangle 83"/>
            <p:cNvSpPr txBox="1"/>
            <p:nvPr/>
          </p:nvSpPr>
          <p:spPr>
            <a:xfrm>
              <a:off x="4983163" y="755650"/>
              <a:ext cx="7365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budget</a:t>
              </a:r>
            </a:p>
          </p:txBody>
        </p:sp>
        <p:sp>
          <p:nvSpPr>
            <p:cNvPr id="1049513" name="Rectangle 84"/>
            <p:cNvSpPr txBox="1"/>
            <p:nvPr/>
          </p:nvSpPr>
          <p:spPr>
            <a:xfrm>
              <a:off x="3713163" y="769937"/>
              <a:ext cx="368300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 u="sng"/>
              </a:lvl1pPr>
            </a:lstStyle>
            <a:p>
              <a:r>
                <a:t>did</a:t>
              </a:r>
            </a:p>
          </p:txBody>
        </p:sp>
        <p:grpSp>
          <p:nvGrpSpPr>
            <p:cNvPr id="169" name="Group 85"/>
            <p:cNvGrpSpPr/>
            <p:nvPr/>
          </p:nvGrpSpPr>
          <p:grpSpPr>
            <a:xfrm>
              <a:off x="2465387" y="0"/>
              <a:ext cx="719140" cy="517525"/>
              <a:chOff x="0" y="0"/>
              <a:chExt cx="719138" cy="517525"/>
            </a:xfrm>
          </p:grpSpPr>
          <p:sp>
            <p:nvSpPr>
              <p:cNvPr id="1049514" name="Freeform 86"/>
              <p:cNvSpPr/>
              <p:nvPr/>
            </p:nvSpPr>
            <p:spPr>
              <a:xfrm>
                <a:off x="0" y="0"/>
                <a:ext cx="719138" cy="5175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8" y="11728"/>
                    </a:lnTo>
                    <a:lnTo>
                      <a:pt x="143" y="12721"/>
                    </a:lnTo>
                    <a:lnTo>
                      <a:pt x="381" y="13583"/>
                    </a:lnTo>
                    <a:lnTo>
                      <a:pt x="620" y="14510"/>
                    </a:lnTo>
                    <a:lnTo>
                      <a:pt x="1001" y="15306"/>
                    </a:lnTo>
                    <a:lnTo>
                      <a:pt x="1430" y="16167"/>
                    </a:lnTo>
                    <a:lnTo>
                      <a:pt x="1955" y="17028"/>
                    </a:lnTo>
                    <a:lnTo>
                      <a:pt x="2527" y="17757"/>
                    </a:lnTo>
                    <a:lnTo>
                      <a:pt x="3147" y="18420"/>
                    </a:lnTo>
                    <a:lnTo>
                      <a:pt x="3815" y="19082"/>
                    </a:lnTo>
                    <a:lnTo>
                      <a:pt x="4577" y="19612"/>
                    </a:lnTo>
                    <a:lnTo>
                      <a:pt x="5388" y="20142"/>
                    </a:lnTo>
                    <a:lnTo>
                      <a:pt x="6246" y="20606"/>
                    </a:lnTo>
                    <a:lnTo>
                      <a:pt x="7105" y="20937"/>
                    </a:lnTo>
                    <a:lnTo>
                      <a:pt x="7963" y="21202"/>
                    </a:lnTo>
                    <a:lnTo>
                      <a:pt x="8869" y="21467"/>
                    </a:lnTo>
                    <a:lnTo>
                      <a:pt x="9823" y="21600"/>
                    </a:lnTo>
                    <a:lnTo>
                      <a:pt x="11730" y="21600"/>
                    </a:lnTo>
                    <a:lnTo>
                      <a:pt x="12683" y="21401"/>
                    </a:lnTo>
                    <a:lnTo>
                      <a:pt x="13589" y="21202"/>
                    </a:lnTo>
                    <a:lnTo>
                      <a:pt x="14495" y="20937"/>
                    </a:lnTo>
                    <a:lnTo>
                      <a:pt x="16212" y="20142"/>
                    </a:lnTo>
                    <a:lnTo>
                      <a:pt x="17738" y="19082"/>
                    </a:lnTo>
                    <a:lnTo>
                      <a:pt x="18453" y="18420"/>
                    </a:lnTo>
                    <a:lnTo>
                      <a:pt x="19025" y="17625"/>
                    </a:lnTo>
                    <a:lnTo>
                      <a:pt x="19645" y="17028"/>
                    </a:lnTo>
                    <a:lnTo>
                      <a:pt x="20170" y="16167"/>
                    </a:lnTo>
                    <a:lnTo>
                      <a:pt x="20551" y="15306"/>
                    </a:lnTo>
                    <a:lnTo>
                      <a:pt x="20932" y="14510"/>
                    </a:lnTo>
                    <a:lnTo>
                      <a:pt x="21219" y="13583"/>
                    </a:lnTo>
                    <a:lnTo>
                      <a:pt x="21600" y="11728"/>
                    </a:lnTo>
                    <a:lnTo>
                      <a:pt x="21600" y="9806"/>
                    </a:lnTo>
                    <a:lnTo>
                      <a:pt x="21219" y="7951"/>
                    </a:lnTo>
                    <a:lnTo>
                      <a:pt x="20932" y="7023"/>
                    </a:lnTo>
                    <a:lnTo>
                      <a:pt x="20551" y="6228"/>
                    </a:lnTo>
                    <a:lnTo>
                      <a:pt x="20122" y="5367"/>
                    </a:lnTo>
                    <a:lnTo>
                      <a:pt x="19645" y="4506"/>
                    </a:lnTo>
                    <a:lnTo>
                      <a:pt x="19025" y="3777"/>
                    </a:lnTo>
                    <a:lnTo>
                      <a:pt x="18453" y="3114"/>
                    </a:lnTo>
                    <a:lnTo>
                      <a:pt x="17738" y="2452"/>
                    </a:lnTo>
                    <a:lnTo>
                      <a:pt x="16975" y="1921"/>
                    </a:lnTo>
                    <a:lnTo>
                      <a:pt x="16164" y="1391"/>
                    </a:lnTo>
                    <a:lnTo>
                      <a:pt x="15354" y="994"/>
                    </a:lnTo>
                    <a:lnTo>
                      <a:pt x="14495" y="596"/>
                    </a:lnTo>
                    <a:lnTo>
                      <a:pt x="12683" y="66"/>
                    </a:lnTo>
                    <a:lnTo>
                      <a:pt x="11730" y="0"/>
                    </a:lnTo>
                    <a:lnTo>
                      <a:pt x="9823" y="0"/>
                    </a:lnTo>
                    <a:lnTo>
                      <a:pt x="8869" y="66"/>
                    </a:lnTo>
                    <a:lnTo>
                      <a:pt x="7963" y="331"/>
                    </a:lnTo>
                    <a:lnTo>
                      <a:pt x="7105" y="596"/>
                    </a:lnTo>
                    <a:lnTo>
                      <a:pt x="5388" y="1391"/>
                    </a:lnTo>
                    <a:lnTo>
                      <a:pt x="4577" y="1921"/>
                    </a:lnTo>
                    <a:lnTo>
                      <a:pt x="3815" y="2452"/>
                    </a:lnTo>
                    <a:lnTo>
                      <a:pt x="3147" y="3114"/>
                    </a:lnTo>
                    <a:lnTo>
                      <a:pt x="2527" y="3777"/>
                    </a:lnTo>
                    <a:lnTo>
                      <a:pt x="1955" y="4506"/>
                    </a:lnTo>
                    <a:lnTo>
                      <a:pt x="1430" y="5367"/>
                    </a:lnTo>
                    <a:lnTo>
                      <a:pt x="1001" y="6228"/>
                    </a:lnTo>
                    <a:lnTo>
                      <a:pt x="620" y="7023"/>
                    </a:lnTo>
                    <a:lnTo>
                      <a:pt x="143" y="8879"/>
                    </a:lnTo>
                    <a:lnTo>
                      <a:pt x="48" y="9806"/>
                    </a:lnTo>
                    <a:lnTo>
                      <a:pt x="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515" name="Rectangle 87"/>
              <p:cNvSpPr txBox="1"/>
              <p:nvPr/>
            </p:nvSpPr>
            <p:spPr>
              <a:xfrm>
                <a:off x="50800" y="98425"/>
                <a:ext cx="584198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since</a:t>
                </a:r>
              </a:p>
            </p:txBody>
          </p:sp>
        </p:grpSp>
        <p:grpSp>
          <p:nvGrpSpPr>
            <p:cNvPr id="170" name="Group 88"/>
            <p:cNvGrpSpPr/>
            <p:nvPr/>
          </p:nvGrpSpPr>
          <p:grpSpPr>
            <a:xfrm>
              <a:off x="0" y="288925"/>
              <a:ext cx="2038352" cy="898525"/>
              <a:chOff x="0" y="0"/>
              <a:chExt cx="2038351" cy="898525"/>
            </a:xfrm>
          </p:grpSpPr>
          <p:sp>
            <p:nvSpPr>
              <p:cNvPr id="1049516" name="Freeform 89"/>
              <p:cNvSpPr/>
              <p:nvPr/>
            </p:nvSpPr>
            <p:spPr>
              <a:xfrm>
                <a:off x="646112" y="0"/>
                <a:ext cx="719139" cy="5175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lnTo>
                      <a:pt x="21600" y="9806"/>
                    </a:lnTo>
                    <a:lnTo>
                      <a:pt x="21219" y="7951"/>
                    </a:lnTo>
                    <a:lnTo>
                      <a:pt x="20932" y="7023"/>
                    </a:lnTo>
                    <a:lnTo>
                      <a:pt x="20551" y="6228"/>
                    </a:lnTo>
                    <a:lnTo>
                      <a:pt x="20122" y="5367"/>
                    </a:lnTo>
                    <a:lnTo>
                      <a:pt x="19645" y="4506"/>
                    </a:lnTo>
                    <a:lnTo>
                      <a:pt x="19025" y="3777"/>
                    </a:lnTo>
                    <a:lnTo>
                      <a:pt x="18453" y="3114"/>
                    </a:lnTo>
                    <a:lnTo>
                      <a:pt x="17738" y="2452"/>
                    </a:lnTo>
                    <a:lnTo>
                      <a:pt x="16975" y="1921"/>
                    </a:lnTo>
                    <a:lnTo>
                      <a:pt x="16164" y="1391"/>
                    </a:lnTo>
                    <a:lnTo>
                      <a:pt x="15354" y="994"/>
                    </a:lnTo>
                    <a:lnTo>
                      <a:pt x="14495" y="596"/>
                    </a:lnTo>
                    <a:lnTo>
                      <a:pt x="13589" y="331"/>
                    </a:lnTo>
                    <a:lnTo>
                      <a:pt x="12683" y="133"/>
                    </a:lnTo>
                    <a:lnTo>
                      <a:pt x="11730" y="0"/>
                    </a:lnTo>
                    <a:lnTo>
                      <a:pt x="9823" y="0"/>
                    </a:lnTo>
                    <a:lnTo>
                      <a:pt x="8917" y="133"/>
                    </a:lnTo>
                    <a:lnTo>
                      <a:pt x="7963" y="331"/>
                    </a:lnTo>
                    <a:lnTo>
                      <a:pt x="7105" y="596"/>
                    </a:lnTo>
                    <a:lnTo>
                      <a:pt x="5388" y="1391"/>
                    </a:lnTo>
                    <a:lnTo>
                      <a:pt x="4577" y="1921"/>
                    </a:lnTo>
                    <a:lnTo>
                      <a:pt x="3862" y="2452"/>
                    </a:lnTo>
                    <a:lnTo>
                      <a:pt x="3147" y="3114"/>
                    </a:lnTo>
                    <a:lnTo>
                      <a:pt x="2527" y="3777"/>
                    </a:lnTo>
                    <a:lnTo>
                      <a:pt x="1955" y="4506"/>
                    </a:lnTo>
                    <a:lnTo>
                      <a:pt x="1430" y="5367"/>
                    </a:lnTo>
                    <a:lnTo>
                      <a:pt x="1001" y="6228"/>
                    </a:lnTo>
                    <a:lnTo>
                      <a:pt x="620" y="7023"/>
                    </a:lnTo>
                    <a:lnTo>
                      <a:pt x="143" y="8879"/>
                    </a:lnTo>
                    <a:lnTo>
                      <a:pt x="48" y="9806"/>
                    </a:lnTo>
                    <a:lnTo>
                      <a:pt x="0" y="10800"/>
                    </a:lnTo>
                    <a:lnTo>
                      <a:pt x="48" y="11728"/>
                    </a:lnTo>
                    <a:lnTo>
                      <a:pt x="143" y="12655"/>
                    </a:lnTo>
                    <a:lnTo>
                      <a:pt x="620" y="14510"/>
                    </a:lnTo>
                    <a:lnTo>
                      <a:pt x="1001" y="15306"/>
                    </a:lnTo>
                    <a:lnTo>
                      <a:pt x="1430" y="16167"/>
                    </a:lnTo>
                    <a:lnTo>
                      <a:pt x="1955" y="17028"/>
                    </a:lnTo>
                    <a:lnTo>
                      <a:pt x="2527" y="17757"/>
                    </a:lnTo>
                    <a:lnTo>
                      <a:pt x="3147" y="18420"/>
                    </a:lnTo>
                    <a:lnTo>
                      <a:pt x="3862" y="19082"/>
                    </a:lnTo>
                    <a:lnTo>
                      <a:pt x="4577" y="19612"/>
                    </a:lnTo>
                    <a:lnTo>
                      <a:pt x="5388" y="20142"/>
                    </a:lnTo>
                    <a:lnTo>
                      <a:pt x="7105" y="20937"/>
                    </a:lnTo>
                    <a:lnTo>
                      <a:pt x="7963" y="21202"/>
                    </a:lnTo>
                    <a:lnTo>
                      <a:pt x="8917" y="21467"/>
                    </a:lnTo>
                    <a:lnTo>
                      <a:pt x="9823" y="21600"/>
                    </a:lnTo>
                    <a:lnTo>
                      <a:pt x="11730" y="21600"/>
                    </a:lnTo>
                    <a:lnTo>
                      <a:pt x="12683" y="21467"/>
                    </a:lnTo>
                    <a:lnTo>
                      <a:pt x="14495" y="20937"/>
                    </a:lnTo>
                    <a:lnTo>
                      <a:pt x="15354" y="20540"/>
                    </a:lnTo>
                    <a:lnTo>
                      <a:pt x="16164" y="20142"/>
                    </a:lnTo>
                    <a:lnTo>
                      <a:pt x="16975" y="19612"/>
                    </a:lnTo>
                    <a:lnTo>
                      <a:pt x="17738" y="19082"/>
                    </a:lnTo>
                    <a:lnTo>
                      <a:pt x="18453" y="18420"/>
                    </a:lnTo>
                    <a:lnTo>
                      <a:pt x="19025" y="17757"/>
                    </a:lnTo>
                    <a:lnTo>
                      <a:pt x="19645" y="17028"/>
                    </a:lnTo>
                    <a:lnTo>
                      <a:pt x="20122" y="16167"/>
                    </a:lnTo>
                    <a:lnTo>
                      <a:pt x="20551" y="15306"/>
                    </a:lnTo>
                    <a:lnTo>
                      <a:pt x="20932" y="14510"/>
                    </a:lnTo>
                    <a:lnTo>
                      <a:pt x="21219" y="13583"/>
                    </a:lnTo>
                    <a:lnTo>
                      <a:pt x="21600" y="11728"/>
                    </a:lnTo>
                    <a:lnTo>
                      <a:pt x="21600" y="1080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517" name="Freeform 90"/>
              <p:cNvSpPr/>
              <p:nvPr/>
            </p:nvSpPr>
            <p:spPr>
              <a:xfrm>
                <a:off x="0" y="382587"/>
                <a:ext cx="719138" cy="515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67"/>
                    </a:moveTo>
                    <a:lnTo>
                      <a:pt x="21409" y="8906"/>
                    </a:lnTo>
                    <a:lnTo>
                      <a:pt x="21219" y="7975"/>
                    </a:lnTo>
                    <a:lnTo>
                      <a:pt x="20932" y="7045"/>
                    </a:lnTo>
                    <a:lnTo>
                      <a:pt x="20551" y="6181"/>
                    </a:lnTo>
                    <a:lnTo>
                      <a:pt x="20122" y="5383"/>
                    </a:lnTo>
                    <a:lnTo>
                      <a:pt x="19597" y="4519"/>
                    </a:lnTo>
                    <a:lnTo>
                      <a:pt x="19025" y="3788"/>
                    </a:lnTo>
                    <a:lnTo>
                      <a:pt x="18405" y="3124"/>
                    </a:lnTo>
                    <a:lnTo>
                      <a:pt x="17738" y="2459"/>
                    </a:lnTo>
                    <a:lnTo>
                      <a:pt x="16975" y="1927"/>
                    </a:lnTo>
                    <a:lnTo>
                      <a:pt x="16164" y="1396"/>
                    </a:lnTo>
                    <a:lnTo>
                      <a:pt x="15354" y="997"/>
                    </a:lnTo>
                    <a:lnTo>
                      <a:pt x="14495" y="598"/>
                    </a:lnTo>
                    <a:lnTo>
                      <a:pt x="13589" y="332"/>
                    </a:lnTo>
                    <a:lnTo>
                      <a:pt x="12636" y="66"/>
                    </a:lnTo>
                    <a:lnTo>
                      <a:pt x="11730" y="0"/>
                    </a:lnTo>
                    <a:lnTo>
                      <a:pt x="9823" y="0"/>
                    </a:lnTo>
                    <a:lnTo>
                      <a:pt x="8869" y="66"/>
                    </a:lnTo>
                    <a:lnTo>
                      <a:pt x="7057" y="598"/>
                    </a:lnTo>
                    <a:lnTo>
                      <a:pt x="6199" y="997"/>
                    </a:lnTo>
                    <a:lnTo>
                      <a:pt x="5388" y="1396"/>
                    </a:lnTo>
                    <a:lnTo>
                      <a:pt x="4577" y="1927"/>
                    </a:lnTo>
                    <a:lnTo>
                      <a:pt x="3815" y="2459"/>
                    </a:lnTo>
                    <a:lnTo>
                      <a:pt x="3147" y="3124"/>
                    </a:lnTo>
                    <a:lnTo>
                      <a:pt x="2527" y="3788"/>
                    </a:lnTo>
                    <a:lnTo>
                      <a:pt x="1955" y="4519"/>
                    </a:lnTo>
                    <a:lnTo>
                      <a:pt x="1430" y="5383"/>
                    </a:lnTo>
                    <a:lnTo>
                      <a:pt x="1001" y="6181"/>
                    </a:lnTo>
                    <a:lnTo>
                      <a:pt x="620" y="7045"/>
                    </a:lnTo>
                    <a:lnTo>
                      <a:pt x="334" y="7975"/>
                    </a:lnTo>
                    <a:lnTo>
                      <a:pt x="143" y="8906"/>
                    </a:lnTo>
                    <a:lnTo>
                      <a:pt x="48" y="9836"/>
                    </a:lnTo>
                    <a:lnTo>
                      <a:pt x="0" y="10767"/>
                    </a:lnTo>
                    <a:lnTo>
                      <a:pt x="48" y="11697"/>
                    </a:lnTo>
                    <a:lnTo>
                      <a:pt x="143" y="12628"/>
                    </a:lnTo>
                    <a:lnTo>
                      <a:pt x="334" y="13558"/>
                    </a:lnTo>
                    <a:lnTo>
                      <a:pt x="620" y="14489"/>
                    </a:lnTo>
                    <a:lnTo>
                      <a:pt x="1001" y="15353"/>
                    </a:lnTo>
                    <a:lnTo>
                      <a:pt x="1430" y="16150"/>
                    </a:lnTo>
                    <a:lnTo>
                      <a:pt x="1955" y="17014"/>
                    </a:lnTo>
                    <a:lnTo>
                      <a:pt x="2527" y="17679"/>
                    </a:lnTo>
                    <a:lnTo>
                      <a:pt x="3147" y="18410"/>
                    </a:lnTo>
                    <a:lnTo>
                      <a:pt x="3815" y="19074"/>
                    </a:lnTo>
                    <a:lnTo>
                      <a:pt x="4577" y="19606"/>
                    </a:lnTo>
                    <a:lnTo>
                      <a:pt x="5388" y="20138"/>
                    </a:lnTo>
                    <a:lnTo>
                      <a:pt x="6199" y="20537"/>
                    </a:lnTo>
                    <a:lnTo>
                      <a:pt x="7057" y="20935"/>
                    </a:lnTo>
                    <a:lnTo>
                      <a:pt x="7963" y="21201"/>
                    </a:lnTo>
                    <a:lnTo>
                      <a:pt x="8869" y="21401"/>
                    </a:lnTo>
                    <a:lnTo>
                      <a:pt x="9823" y="21600"/>
                    </a:lnTo>
                    <a:lnTo>
                      <a:pt x="11730" y="21600"/>
                    </a:lnTo>
                    <a:lnTo>
                      <a:pt x="12636" y="21401"/>
                    </a:lnTo>
                    <a:lnTo>
                      <a:pt x="13589" y="21201"/>
                    </a:lnTo>
                    <a:lnTo>
                      <a:pt x="14495" y="20935"/>
                    </a:lnTo>
                    <a:lnTo>
                      <a:pt x="15354" y="20537"/>
                    </a:lnTo>
                    <a:lnTo>
                      <a:pt x="16164" y="20138"/>
                    </a:lnTo>
                    <a:lnTo>
                      <a:pt x="16975" y="19606"/>
                    </a:lnTo>
                    <a:lnTo>
                      <a:pt x="17738" y="19074"/>
                    </a:lnTo>
                    <a:lnTo>
                      <a:pt x="18405" y="18410"/>
                    </a:lnTo>
                    <a:lnTo>
                      <a:pt x="19025" y="17679"/>
                    </a:lnTo>
                    <a:lnTo>
                      <a:pt x="19597" y="17014"/>
                    </a:lnTo>
                    <a:lnTo>
                      <a:pt x="20122" y="16150"/>
                    </a:lnTo>
                    <a:lnTo>
                      <a:pt x="20551" y="15353"/>
                    </a:lnTo>
                    <a:lnTo>
                      <a:pt x="20932" y="14489"/>
                    </a:lnTo>
                    <a:lnTo>
                      <a:pt x="21219" y="13558"/>
                    </a:lnTo>
                    <a:lnTo>
                      <a:pt x="21409" y="12628"/>
                    </a:lnTo>
                    <a:lnTo>
                      <a:pt x="21600" y="1076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518" name="Freeform 91"/>
              <p:cNvSpPr/>
              <p:nvPr/>
            </p:nvSpPr>
            <p:spPr>
              <a:xfrm>
                <a:off x="1322387" y="382587"/>
                <a:ext cx="715964" cy="515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67"/>
                    </a:moveTo>
                    <a:lnTo>
                      <a:pt x="0" y="11697"/>
                    </a:lnTo>
                    <a:lnTo>
                      <a:pt x="144" y="12628"/>
                    </a:lnTo>
                    <a:lnTo>
                      <a:pt x="335" y="13558"/>
                    </a:lnTo>
                    <a:lnTo>
                      <a:pt x="623" y="14489"/>
                    </a:lnTo>
                    <a:lnTo>
                      <a:pt x="1006" y="15353"/>
                    </a:lnTo>
                    <a:lnTo>
                      <a:pt x="1389" y="16150"/>
                    </a:lnTo>
                    <a:lnTo>
                      <a:pt x="1916" y="17014"/>
                    </a:lnTo>
                    <a:lnTo>
                      <a:pt x="2490" y="17745"/>
                    </a:lnTo>
                    <a:lnTo>
                      <a:pt x="3113" y="18476"/>
                    </a:lnTo>
                    <a:lnTo>
                      <a:pt x="3831" y="19074"/>
                    </a:lnTo>
                    <a:lnTo>
                      <a:pt x="5364" y="20138"/>
                    </a:lnTo>
                    <a:lnTo>
                      <a:pt x="7088" y="20935"/>
                    </a:lnTo>
                    <a:lnTo>
                      <a:pt x="7998" y="21201"/>
                    </a:lnTo>
                    <a:lnTo>
                      <a:pt x="8908" y="21401"/>
                    </a:lnTo>
                    <a:lnTo>
                      <a:pt x="9866" y="21600"/>
                    </a:lnTo>
                    <a:lnTo>
                      <a:pt x="11734" y="21600"/>
                    </a:lnTo>
                    <a:lnTo>
                      <a:pt x="13554" y="21201"/>
                    </a:lnTo>
                    <a:lnTo>
                      <a:pt x="14464" y="20935"/>
                    </a:lnTo>
                    <a:lnTo>
                      <a:pt x="16188" y="20138"/>
                    </a:lnTo>
                    <a:lnTo>
                      <a:pt x="17721" y="19074"/>
                    </a:lnTo>
                    <a:lnTo>
                      <a:pt x="18439" y="18410"/>
                    </a:lnTo>
                    <a:lnTo>
                      <a:pt x="19062" y="17679"/>
                    </a:lnTo>
                    <a:lnTo>
                      <a:pt x="20163" y="16150"/>
                    </a:lnTo>
                    <a:lnTo>
                      <a:pt x="20546" y="15353"/>
                    </a:lnTo>
                    <a:lnTo>
                      <a:pt x="20929" y="14422"/>
                    </a:lnTo>
                    <a:lnTo>
                      <a:pt x="21217" y="13558"/>
                    </a:lnTo>
                    <a:lnTo>
                      <a:pt x="21600" y="11697"/>
                    </a:lnTo>
                    <a:lnTo>
                      <a:pt x="21600" y="9836"/>
                    </a:lnTo>
                    <a:lnTo>
                      <a:pt x="21217" y="7975"/>
                    </a:lnTo>
                    <a:lnTo>
                      <a:pt x="20929" y="7045"/>
                    </a:lnTo>
                    <a:lnTo>
                      <a:pt x="20546" y="6181"/>
                    </a:lnTo>
                    <a:lnTo>
                      <a:pt x="20163" y="5383"/>
                    </a:lnTo>
                    <a:lnTo>
                      <a:pt x="19636" y="4519"/>
                    </a:lnTo>
                    <a:lnTo>
                      <a:pt x="19062" y="3788"/>
                    </a:lnTo>
                    <a:lnTo>
                      <a:pt x="18439" y="3124"/>
                    </a:lnTo>
                    <a:lnTo>
                      <a:pt x="17721" y="2459"/>
                    </a:lnTo>
                    <a:lnTo>
                      <a:pt x="16188" y="1396"/>
                    </a:lnTo>
                    <a:lnTo>
                      <a:pt x="14464" y="598"/>
                    </a:lnTo>
                    <a:lnTo>
                      <a:pt x="12644" y="66"/>
                    </a:lnTo>
                    <a:lnTo>
                      <a:pt x="11734" y="0"/>
                    </a:lnTo>
                    <a:lnTo>
                      <a:pt x="9866" y="0"/>
                    </a:lnTo>
                    <a:lnTo>
                      <a:pt x="8908" y="66"/>
                    </a:lnTo>
                    <a:lnTo>
                      <a:pt x="7088" y="598"/>
                    </a:lnTo>
                    <a:lnTo>
                      <a:pt x="5364" y="1396"/>
                    </a:lnTo>
                    <a:lnTo>
                      <a:pt x="3831" y="2459"/>
                    </a:lnTo>
                    <a:lnTo>
                      <a:pt x="3113" y="3124"/>
                    </a:lnTo>
                    <a:lnTo>
                      <a:pt x="2490" y="3788"/>
                    </a:lnTo>
                    <a:lnTo>
                      <a:pt x="1916" y="4519"/>
                    </a:lnTo>
                    <a:lnTo>
                      <a:pt x="1389" y="5383"/>
                    </a:lnTo>
                    <a:lnTo>
                      <a:pt x="1006" y="6181"/>
                    </a:lnTo>
                    <a:lnTo>
                      <a:pt x="623" y="7045"/>
                    </a:lnTo>
                    <a:lnTo>
                      <a:pt x="335" y="7975"/>
                    </a:lnTo>
                    <a:lnTo>
                      <a:pt x="144" y="8906"/>
                    </a:lnTo>
                    <a:lnTo>
                      <a:pt x="0" y="9836"/>
                    </a:lnTo>
                    <a:lnTo>
                      <a:pt x="0" y="1076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519" name="Rectangle 92"/>
              <p:cNvSpPr txBox="1"/>
              <p:nvPr/>
            </p:nvSpPr>
            <p:spPr>
              <a:xfrm>
                <a:off x="1492250" y="481012"/>
                <a:ext cx="3428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lot</a:t>
                </a:r>
              </a:p>
            </p:txBody>
          </p:sp>
          <p:sp>
            <p:nvSpPr>
              <p:cNvPr id="1049520" name="Rectangle 93"/>
              <p:cNvSpPr txBox="1"/>
              <p:nvPr/>
            </p:nvSpPr>
            <p:spPr>
              <a:xfrm>
                <a:off x="688975" y="68262"/>
                <a:ext cx="5968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name</a:t>
                </a:r>
              </a:p>
            </p:txBody>
          </p:sp>
          <p:sp>
            <p:nvSpPr>
              <p:cNvPr id="1049521" name="Rectangle 94"/>
              <p:cNvSpPr txBox="1"/>
              <p:nvPr/>
            </p:nvSpPr>
            <p:spPr>
              <a:xfrm>
                <a:off x="134937" y="469900"/>
                <a:ext cx="4063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 u="sng"/>
                </a:lvl1pPr>
              </a:lstStyle>
              <a:p>
                <a:r>
                  <a:t>ssn</a:t>
                </a:r>
              </a:p>
            </p:txBody>
          </p:sp>
        </p:grpSp>
        <p:grpSp>
          <p:nvGrpSpPr>
            <p:cNvPr id="171" name="Group 95"/>
            <p:cNvGrpSpPr/>
            <p:nvPr/>
          </p:nvGrpSpPr>
          <p:grpSpPr>
            <a:xfrm>
              <a:off x="2201862" y="1238250"/>
              <a:ext cx="1219202" cy="919164"/>
              <a:chOff x="0" y="0"/>
              <a:chExt cx="1219201" cy="919163"/>
            </a:xfrm>
          </p:grpSpPr>
          <p:sp>
            <p:nvSpPr>
              <p:cNvPr id="1049522" name="Rectangle 96"/>
              <p:cNvSpPr txBox="1"/>
              <p:nvPr/>
            </p:nvSpPr>
            <p:spPr>
              <a:xfrm>
                <a:off x="157163" y="344487"/>
                <a:ext cx="939799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Manages</a:t>
                </a:r>
              </a:p>
            </p:txBody>
          </p:sp>
          <p:sp>
            <p:nvSpPr>
              <p:cNvPr id="1049523" name="Freeform 97"/>
              <p:cNvSpPr/>
              <p:nvPr/>
            </p:nvSpPr>
            <p:spPr>
              <a:xfrm>
                <a:off x="0" y="0"/>
                <a:ext cx="1219201" cy="9191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19"/>
                    </a:moveTo>
                    <a:lnTo>
                      <a:pt x="10631" y="0"/>
                    </a:lnTo>
                    <a:lnTo>
                      <a:pt x="21600" y="11192"/>
                    </a:lnTo>
                    <a:lnTo>
                      <a:pt x="10631" y="21600"/>
                    </a:lnTo>
                    <a:lnTo>
                      <a:pt x="0" y="108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</p:grpSp>
        <p:sp>
          <p:nvSpPr>
            <p:cNvPr id="1049524" name="Freeform 98"/>
            <p:cNvSpPr/>
            <p:nvPr/>
          </p:nvSpPr>
          <p:spPr>
            <a:xfrm>
              <a:off x="3979862" y="1524000"/>
              <a:ext cx="1293814" cy="4778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grpSp>
          <p:nvGrpSpPr>
            <p:cNvPr id="172" name="Group 99"/>
            <p:cNvGrpSpPr/>
            <p:nvPr/>
          </p:nvGrpSpPr>
          <p:grpSpPr>
            <a:xfrm>
              <a:off x="411162" y="1508125"/>
              <a:ext cx="1290640" cy="466725"/>
              <a:chOff x="0" y="0"/>
              <a:chExt cx="1290638" cy="466725"/>
            </a:xfrm>
          </p:grpSpPr>
          <p:sp>
            <p:nvSpPr>
              <p:cNvPr id="1049525" name="Freeform 100"/>
              <p:cNvSpPr/>
              <p:nvPr/>
            </p:nvSpPr>
            <p:spPr>
              <a:xfrm>
                <a:off x="0" y="0"/>
                <a:ext cx="1290638" cy="4667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p/>
            </p:txBody>
          </p:sp>
          <p:sp>
            <p:nvSpPr>
              <p:cNvPr id="1049526" name="Rectangle 101"/>
              <p:cNvSpPr txBox="1"/>
              <p:nvPr/>
            </p:nvSpPr>
            <p:spPr>
              <a:xfrm>
                <a:off x="65088" y="69850"/>
                <a:ext cx="1092198" cy="3555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4450" tIns="44450" rIns="44450" bIns="44450" numCol="1" anchor="t">
                <a:spAutoFit/>
              </a:bodyPr>
              <a:lstStyle>
                <a:lvl1pPr>
                  <a:defRPr sz="1600" b="1"/>
                </a:lvl1pPr>
              </a:lstStyle>
              <a:p>
                <a:r>
                  <a:t>Employees</a:t>
                </a:r>
              </a:p>
            </p:txBody>
          </p:sp>
        </p:grpSp>
        <p:sp>
          <p:nvSpPr>
            <p:cNvPr id="1049527" name="Rectangle 102"/>
            <p:cNvSpPr txBox="1"/>
            <p:nvPr/>
          </p:nvSpPr>
          <p:spPr>
            <a:xfrm>
              <a:off x="3944938" y="1593850"/>
              <a:ext cx="12953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Departments</a:t>
              </a:r>
            </a:p>
          </p:txBody>
        </p:sp>
        <p:sp>
          <p:nvSpPr>
            <p:cNvPr id="1049528" name="Line 103"/>
            <p:cNvSpPr/>
            <p:nvPr/>
          </p:nvSpPr>
          <p:spPr>
            <a:xfrm flipH="1">
              <a:off x="1662112" y="1695450"/>
              <a:ext cx="546101" cy="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529" name="Line 104"/>
            <p:cNvSpPr/>
            <p:nvPr/>
          </p:nvSpPr>
          <p:spPr>
            <a:xfrm>
              <a:off x="3427412" y="1695450"/>
              <a:ext cx="520701" cy="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530" name="Line 105"/>
            <p:cNvSpPr/>
            <p:nvPr/>
          </p:nvSpPr>
          <p:spPr>
            <a:xfrm flipH="1">
              <a:off x="1433512" y="1168399"/>
              <a:ext cx="241301" cy="292102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531" name="Line 106"/>
            <p:cNvSpPr/>
            <p:nvPr/>
          </p:nvSpPr>
          <p:spPr>
            <a:xfrm flipH="1">
              <a:off x="982662" y="787400"/>
              <a:ext cx="1" cy="6731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532" name="Line 107"/>
            <p:cNvSpPr/>
            <p:nvPr/>
          </p:nvSpPr>
          <p:spPr>
            <a:xfrm>
              <a:off x="455612" y="1168399"/>
              <a:ext cx="139701" cy="292102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533" name="Line 108"/>
            <p:cNvSpPr/>
            <p:nvPr/>
          </p:nvSpPr>
          <p:spPr>
            <a:xfrm>
              <a:off x="2811462" y="558800"/>
              <a:ext cx="1" cy="6731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534" name="Line 109"/>
            <p:cNvSpPr/>
            <p:nvPr/>
          </p:nvSpPr>
          <p:spPr>
            <a:xfrm>
              <a:off x="4037012" y="1168399"/>
              <a:ext cx="215901" cy="368302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535" name="Line 110"/>
            <p:cNvSpPr/>
            <p:nvPr/>
          </p:nvSpPr>
          <p:spPr>
            <a:xfrm>
              <a:off x="4564062" y="863600"/>
              <a:ext cx="1" cy="673100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  <p:sp>
          <p:nvSpPr>
            <p:cNvPr id="1049536" name="Line 111"/>
            <p:cNvSpPr/>
            <p:nvPr/>
          </p:nvSpPr>
          <p:spPr>
            <a:xfrm flipH="1">
              <a:off x="4938713" y="1168399"/>
              <a:ext cx="165101" cy="368302"/>
            </a:xfrm>
            <a:prstGeom prst="line">
              <a:avLst/>
            </a:prstGeom>
            <a:noFill/>
            <a:ln w="127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7" name="Rectangle 4"/>
          <p:cNvSpPr txBox="1"/>
          <p:nvPr>
            <p:ph type="title"/>
          </p:nvPr>
        </p:nvSpPr>
        <p:spPr>
          <a:xfrm>
            <a:off x="548808" y="160484"/>
            <a:ext cx="8229601" cy="1104901"/>
          </a:xfrm>
          <a:prstGeom prst="rect">
            <a:avLst/>
          </a:prstGeom>
        </p:spPr>
        <p:txBody>
          <a:bodyPr lIns="44450" tIns="44450" rIns="44450" bIns="44450">
            <a:normAutofit fontScale="90000"/>
          </a:bodyPr>
          <a:lstStyle>
            <a:lvl1pPr>
              <a:defRPr sz="39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Translating ER with Key Constraints</a:t>
            </a:r>
          </a:p>
        </p:txBody>
      </p:sp>
      <p:sp>
        <p:nvSpPr>
          <p:cNvPr id="1049538" name="Rectangle 5"/>
          <p:cNvSpPr txBox="1"/>
          <p:nvPr>
            <p:ph type="body" sz="quarter" idx="1"/>
          </p:nvPr>
        </p:nvSpPr>
        <p:spPr>
          <a:xfrm>
            <a:off x="136525" y="4113200"/>
            <a:ext cx="9067800" cy="1287081"/>
          </a:xfrm>
          <a:prstGeom prst="rect">
            <a:avLst/>
          </a:prstGeom>
        </p:spPr>
        <p:txBody>
          <a:bodyPr lIns="44450" tIns="44450" rIns="44450" bIns="44450">
            <a:normAutofit fontScale="95833" lnSpcReduction="20000"/>
          </a:bodyPr>
          <a:p>
            <a:pPr marL="0" indent="0">
              <a:lnSpc>
                <a:spcPct val="90000"/>
              </a:lnSpc>
              <a:buSzTx/>
              <a:buNone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Since each department has a unique manager, 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 we could instead combine Manages and Departments.</a:t>
            </a:r>
          </a:p>
        </p:txBody>
      </p:sp>
      <p:sp>
        <p:nvSpPr>
          <p:cNvPr id="1049539" name="Freeform 10"/>
          <p:cNvSpPr/>
          <p:nvPr/>
        </p:nvSpPr>
        <p:spPr>
          <a:xfrm>
            <a:off x="5137773" y="2466735"/>
            <a:ext cx="597171" cy="384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505" y="9806"/>
                </a:lnTo>
                <a:lnTo>
                  <a:pt x="21219" y="7951"/>
                </a:lnTo>
                <a:lnTo>
                  <a:pt x="20932" y="7023"/>
                </a:lnTo>
                <a:lnTo>
                  <a:pt x="20551" y="6228"/>
                </a:lnTo>
                <a:lnTo>
                  <a:pt x="20122" y="5301"/>
                </a:lnTo>
                <a:lnTo>
                  <a:pt x="19597" y="4506"/>
                </a:lnTo>
                <a:lnTo>
                  <a:pt x="19025" y="3777"/>
                </a:lnTo>
                <a:lnTo>
                  <a:pt x="18405" y="3114"/>
                </a:lnTo>
                <a:lnTo>
                  <a:pt x="17738" y="2452"/>
                </a:lnTo>
                <a:lnTo>
                  <a:pt x="16975" y="1921"/>
                </a:lnTo>
                <a:lnTo>
                  <a:pt x="16164" y="1391"/>
                </a:lnTo>
                <a:lnTo>
                  <a:pt x="15354" y="994"/>
                </a:lnTo>
                <a:lnTo>
                  <a:pt x="14448" y="596"/>
                </a:lnTo>
                <a:lnTo>
                  <a:pt x="13589" y="331"/>
                </a:lnTo>
                <a:lnTo>
                  <a:pt x="12636" y="66"/>
                </a:lnTo>
                <a:lnTo>
                  <a:pt x="11730" y="0"/>
                </a:lnTo>
                <a:lnTo>
                  <a:pt x="9823" y="0"/>
                </a:lnTo>
                <a:lnTo>
                  <a:pt x="8869" y="66"/>
                </a:lnTo>
                <a:lnTo>
                  <a:pt x="7057" y="596"/>
                </a:lnTo>
                <a:lnTo>
                  <a:pt x="6199" y="994"/>
                </a:lnTo>
                <a:lnTo>
                  <a:pt x="5388" y="1391"/>
                </a:lnTo>
                <a:lnTo>
                  <a:pt x="4577" y="1921"/>
                </a:lnTo>
                <a:lnTo>
                  <a:pt x="3815" y="2452"/>
                </a:lnTo>
                <a:lnTo>
                  <a:pt x="3099" y="3114"/>
                </a:lnTo>
                <a:lnTo>
                  <a:pt x="2527" y="3777"/>
                </a:lnTo>
                <a:lnTo>
                  <a:pt x="1907" y="4506"/>
                </a:lnTo>
                <a:lnTo>
                  <a:pt x="1383" y="5301"/>
                </a:lnTo>
                <a:lnTo>
                  <a:pt x="1001" y="6228"/>
                </a:lnTo>
                <a:lnTo>
                  <a:pt x="620" y="7023"/>
                </a:lnTo>
                <a:lnTo>
                  <a:pt x="334" y="7951"/>
                </a:lnTo>
                <a:lnTo>
                  <a:pt x="143" y="8879"/>
                </a:lnTo>
                <a:lnTo>
                  <a:pt x="48" y="9806"/>
                </a:lnTo>
                <a:lnTo>
                  <a:pt x="0" y="10800"/>
                </a:lnTo>
                <a:lnTo>
                  <a:pt x="48" y="11728"/>
                </a:lnTo>
                <a:lnTo>
                  <a:pt x="143" y="12655"/>
                </a:lnTo>
                <a:lnTo>
                  <a:pt x="334" y="13583"/>
                </a:lnTo>
                <a:lnTo>
                  <a:pt x="620" y="14378"/>
                </a:lnTo>
                <a:lnTo>
                  <a:pt x="1001" y="15306"/>
                </a:lnTo>
                <a:lnTo>
                  <a:pt x="1383" y="16167"/>
                </a:lnTo>
                <a:lnTo>
                  <a:pt x="1907" y="16896"/>
                </a:lnTo>
                <a:lnTo>
                  <a:pt x="2527" y="17625"/>
                </a:lnTo>
                <a:lnTo>
                  <a:pt x="3099" y="18420"/>
                </a:lnTo>
                <a:lnTo>
                  <a:pt x="3815" y="19082"/>
                </a:lnTo>
                <a:lnTo>
                  <a:pt x="4577" y="19612"/>
                </a:lnTo>
                <a:lnTo>
                  <a:pt x="6199" y="20540"/>
                </a:lnTo>
                <a:lnTo>
                  <a:pt x="7057" y="20937"/>
                </a:lnTo>
                <a:lnTo>
                  <a:pt x="7963" y="21202"/>
                </a:lnTo>
                <a:lnTo>
                  <a:pt x="8869" y="21401"/>
                </a:lnTo>
                <a:lnTo>
                  <a:pt x="9823" y="21600"/>
                </a:lnTo>
                <a:lnTo>
                  <a:pt x="11730" y="21600"/>
                </a:lnTo>
                <a:lnTo>
                  <a:pt x="12636" y="21401"/>
                </a:lnTo>
                <a:lnTo>
                  <a:pt x="13589" y="21202"/>
                </a:lnTo>
                <a:lnTo>
                  <a:pt x="14448" y="20937"/>
                </a:lnTo>
                <a:lnTo>
                  <a:pt x="15354" y="20540"/>
                </a:lnTo>
                <a:lnTo>
                  <a:pt x="16975" y="19612"/>
                </a:lnTo>
                <a:lnTo>
                  <a:pt x="17738" y="19082"/>
                </a:lnTo>
                <a:lnTo>
                  <a:pt x="18405" y="18420"/>
                </a:lnTo>
                <a:lnTo>
                  <a:pt x="19025" y="17625"/>
                </a:lnTo>
                <a:lnTo>
                  <a:pt x="19597" y="16896"/>
                </a:lnTo>
                <a:lnTo>
                  <a:pt x="20122" y="16167"/>
                </a:lnTo>
                <a:lnTo>
                  <a:pt x="20551" y="15306"/>
                </a:lnTo>
                <a:lnTo>
                  <a:pt x="20932" y="14378"/>
                </a:lnTo>
                <a:lnTo>
                  <a:pt x="21219" y="13583"/>
                </a:lnTo>
                <a:lnTo>
                  <a:pt x="21505" y="11728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>
            <a:pPr>
              <a:defRPr sz="1600"/>
            </a:pPr>
          </a:p>
        </p:txBody>
      </p:sp>
      <p:sp>
        <p:nvSpPr>
          <p:cNvPr id="1049540" name="Freeform 11"/>
          <p:cNvSpPr/>
          <p:nvPr/>
        </p:nvSpPr>
        <p:spPr>
          <a:xfrm>
            <a:off x="6231561" y="2484197"/>
            <a:ext cx="755921" cy="367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38" y="11700"/>
                </a:lnTo>
                <a:lnTo>
                  <a:pt x="188" y="12600"/>
                </a:lnTo>
                <a:lnTo>
                  <a:pt x="339" y="13569"/>
                </a:lnTo>
                <a:lnTo>
                  <a:pt x="640" y="14400"/>
                </a:lnTo>
                <a:lnTo>
                  <a:pt x="1054" y="15300"/>
                </a:lnTo>
                <a:lnTo>
                  <a:pt x="1430" y="16200"/>
                </a:lnTo>
                <a:lnTo>
                  <a:pt x="1957" y="16892"/>
                </a:lnTo>
                <a:lnTo>
                  <a:pt x="2521" y="17654"/>
                </a:lnTo>
                <a:lnTo>
                  <a:pt x="3161" y="18415"/>
                </a:lnTo>
                <a:lnTo>
                  <a:pt x="3876" y="19038"/>
                </a:lnTo>
                <a:lnTo>
                  <a:pt x="4629" y="19592"/>
                </a:lnTo>
                <a:lnTo>
                  <a:pt x="5381" y="20077"/>
                </a:lnTo>
                <a:lnTo>
                  <a:pt x="6209" y="20562"/>
                </a:lnTo>
                <a:lnTo>
                  <a:pt x="7112" y="20908"/>
                </a:lnTo>
                <a:lnTo>
                  <a:pt x="8015" y="21185"/>
                </a:lnTo>
                <a:lnTo>
                  <a:pt x="8918" y="21392"/>
                </a:lnTo>
                <a:lnTo>
                  <a:pt x="9859" y="21600"/>
                </a:lnTo>
                <a:lnTo>
                  <a:pt x="11703" y="21600"/>
                </a:lnTo>
                <a:lnTo>
                  <a:pt x="12682" y="21392"/>
                </a:lnTo>
                <a:lnTo>
                  <a:pt x="13585" y="21185"/>
                </a:lnTo>
                <a:lnTo>
                  <a:pt x="14488" y="20908"/>
                </a:lnTo>
                <a:lnTo>
                  <a:pt x="15353" y="20562"/>
                </a:lnTo>
                <a:lnTo>
                  <a:pt x="16219" y="20077"/>
                </a:lnTo>
                <a:lnTo>
                  <a:pt x="16971" y="19592"/>
                </a:lnTo>
                <a:lnTo>
                  <a:pt x="17724" y="19038"/>
                </a:lnTo>
                <a:lnTo>
                  <a:pt x="18439" y="18415"/>
                </a:lnTo>
                <a:lnTo>
                  <a:pt x="19643" y="16892"/>
                </a:lnTo>
                <a:lnTo>
                  <a:pt x="20170" y="16200"/>
                </a:lnTo>
                <a:lnTo>
                  <a:pt x="20584" y="15300"/>
                </a:lnTo>
                <a:lnTo>
                  <a:pt x="20923" y="14400"/>
                </a:lnTo>
                <a:lnTo>
                  <a:pt x="21224" y="13569"/>
                </a:lnTo>
                <a:lnTo>
                  <a:pt x="21412" y="12600"/>
                </a:lnTo>
                <a:lnTo>
                  <a:pt x="21525" y="11700"/>
                </a:lnTo>
                <a:lnTo>
                  <a:pt x="21600" y="10800"/>
                </a:lnTo>
                <a:lnTo>
                  <a:pt x="21525" y="9762"/>
                </a:lnTo>
                <a:lnTo>
                  <a:pt x="21412" y="8931"/>
                </a:lnTo>
                <a:lnTo>
                  <a:pt x="21224" y="7892"/>
                </a:lnTo>
                <a:lnTo>
                  <a:pt x="20923" y="7062"/>
                </a:lnTo>
                <a:lnTo>
                  <a:pt x="20584" y="6231"/>
                </a:lnTo>
                <a:lnTo>
                  <a:pt x="20170" y="5262"/>
                </a:lnTo>
                <a:lnTo>
                  <a:pt x="19643" y="4500"/>
                </a:lnTo>
                <a:lnTo>
                  <a:pt x="18439" y="3115"/>
                </a:lnTo>
                <a:lnTo>
                  <a:pt x="17724" y="2492"/>
                </a:lnTo>
                <a:lnTo>
                  <a:pt x="16971" y="1800"/>
                </a:lnTo>
                <a:lnTo>
                  <a:pt x="16219" y="1385"/>
                </a:lnTo>
                <a:lnTo>
                  <a:pt x="14488" y="554"/>
                </a:lnTo>
                <a:lnTo>
                  <a:pt x="13585" y="346"/>
                </a:lnTo>
                <a:lnTo>
                  <a:pt x="12682" y="69"/>
                </a:lnTo>
                <a:lnTo>
                  <a:pt x="11703" y="0"/>
                </a:lnTo>
                <a:lnTo>
                  <a:pt x="9859" y="0"/>
                </a:lnTo>
                <a:lnTo>
                  <a:pt x="8918" y="69"/>
                </a:lnTo>
                <a:lnTo>
                  <a:pt x="7978" y="346"/>
                </a:lnTo>
                <a:lnTo>
                  <a:pt x="7112" y="623"/>
                </a:lnTo>
                <a:lnTo>
                  <a:pt x="6209" y="969"/>
                </a:lnTo>
                <a:lnTo>
                  <a:pt x="5381" y="1385"/>
                </a:lnTo>
                <a:lnTo>
                  <a:pt x="4629" y="1938"/>
                </a:lnTo>
                <a:lnTo>
                  <a:pt x="3838" y="2492"/>
                </a:lnTo>
                <a:lnTo>
                  <a:pt x="3161" y="3115"/>
                </a:lnTo>
                <a:lnTo>
                  <a:pt x="2521" y="3808"/>
                </a:lnTo>
                <a:lnTo>
                  <a:pt x="1957" y="4500"/>
                </a:lnTo>
                <a:lnTo>
                  <a:pt x="1430" y="5400"/>
                </a:lnTo>
                <a:lnTo>
                  <a:pt x="1054" y="6231"/>
                </a:lnTo>
                <a:lnTo>
                  <a:pt x="640" y="7062"/>
                </a:lnTo>
                <a:lnTo>
                  <a:pt x="339" y="7962"/>
                </a:lnTo>
                <a:lnTo>
                  <a:pt x="188" y="8931"/>
                </a:lnTo>
                <a:lnTo>
                  <a:pt x="38" y="9831"/>
                </a:lnTo>
                <a:lnTo>
                  <a:pt x="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>
            <a:pPr>
              <a:defRPr sz="1600"/>
            </a:pPr>
          </a:p>
        </p:txBody>
      </p:sp>
      <p:grpSp>
        <p:nvGrpSpPr>
          <p:cNvPr id="174" name="Group 12"/>
          <p:cNvGrpSpPr/>
          <p:nvPr/>
        </p:nvGrpSpPr>
        <p:grpSpPr>
          <a:xfrm>
            <a:off x="5610848" y="2184161"/>
            <a:ext cx="794131" cy="406327"/>
            <a:chOff x="0" y="0"/>
            <a:chExt cx="794129" cy="406326"/>
          </a:xfrm>
        </p:grpSpPr>
        <p:sp>
          <p:nvSpPr>
            <p:cNvPr id="1049541" name="Freeform 13"/>
            <p:cNvSpPr/>
            <p:nvPr/>
          </p:nvSpPr>
          <p:spPr>
            <a:xfrm>
              <a:off x="0" y="0"/>
              <a:ext cx="778717" cy="38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527" y="9806"/>
                  </a:lnTo>
                  <a:lnTo>
                    <a:pt x="21417" y="8812"/>
                  </a:lnTo>
                  <a:lnTo>
                    <a:pt x="21235" y="7951"/>
                  </a:lnTo>
                  <a:lnTo>
                    <a:pt x="20942" y="7023"/>
                  </a:lnTo>
                  <a:lnTo>
                    <a:pt x="20577" y="6228"/>
                  </a:lnTo>
                  <a:lnTo>
                    <a:pt x="20102" y="5367"/>
                  </a:lnTo>
                  <a:lnTo>
                    <a:pt x="19663" y="4506"/>
                  </a:lnTo>
                  <a:lnTo>
                    <a:pt x="19042" y="3777"/>
                  </a:lnTo>
                  <a:lnTo>
                    <a:pt x="18457" y="3048"/>
                  </a:lnTo>
                  <a:lnTo>
                    <a:pt x="17726" y="2452"/>
                  </a:lnTo>
                  <a:lnTo>
                    <a:pt x="16995" y="1921"/>
                  </a:lnTo>
                  <a:lnTo>
                    <a:pt x="16154" y="1391"/>
                  </a:lnTo>
                  <a:lnTo>
                    <a:pt x="15350" y="928"/>
                  </a:lnTo>
                  <a:lnTo>
                    <a:pt x="14437" y="596"/>
                  </a:lnTo>
                  <a:lnTo>
                    <a:pt x="13596" y="265"/>
                  </a:lnTo>
                  <a:lnTo>
                    <a:pt x="12682" y="66"/>
                  </a:lnTo>
                  <a:lnTo>
                    <a:pt x="11732" y="0"/>
                  </a:lnTo>
                  <a:lnTo>
                    <a:pt x="9831" y="0"/>
                  </a:lnTo>
                  <a:lnTo>
                    <a:pt x="8881" y="66"/>
                  </a:lnTo>
                  <a:lnTo>
                    <a:pt x="7968" y="265"/>
                  </a:lnTo>
                  <a:lnTo>
                    <a:pt x="7127" y="596"/>
                  </a:lnTo>
                  <a:lnTo>
                    <a:pt x="6213" y="928"/>
                  </a:lnTo>
                  <a:lnTo>
                    <a:pt x="5409" y="1391"/>
                  </a:lnTo>
                  <a:lnTo>
                    <a:pt x="4569" y="1921"/>
                  </a:lnTo>
                  <a:lnTo>
                    <a:pt x="3838" y="2452"/>
                  </a:lnTo>
                  <a:lnTo>
                    <a:pt x="3107" y="3048"/>
                  </a:lnTo>
                  <a:lnTo>
                    <a:pt x="1937" y="4506"/>
                  </a:lnTo>
                  <a:lnTo>
                    <a:pt x="987" y="6228"/>
                  </a:lnTo>
                  <a:lnTo>
                    <a:pt x="621" y="7023"/>
                  </a:lnTo>
                  <a:lnTo>
                    <a:pt x="329" y="7951"/>
                  </a:lnTo>
                  <a:lnTo>
                    <a:pt x="146" y="8812"/>
                  </a:lnTo>
                  <a:lnTo>
                    <a:pt x="37" y="9806"/>
                  </a:lnTo>
                  <a:lnTo>
                    <a:pt x="0" y="10800"/>
                  </a:lnTo>
                  <a:lnTo>
                    <a:pt x="37" y="11728"/>
                  </a:lnTo>
                  <a:lnTo>
                    <a:pt x="146" y="12655"/>
                  </a:lnTo>
                  <a:lnTo>
                    <a:pt x="329" y="13583"/>
                  </a:lnTo>
                  <a:lnTo>
                    <a:pt x="621" y="14510"/>
                  </a:lnTo>
                  <a:lnTo>
                    <a:pt x="987" y="15306"/>
                  </a:lnTo>
                  <a:lnTo>
                    <a:pt x="1937" y="17028"/>
                  </a:lnTo>
                  <a:lnTo>
                    <a:pt x="2522" y="17757"/>
                  </a:lnTo>
                  <a:lnTo>
                    <a:pt x="3107" y="18420"/>
                  </a:lnTo>
                  <a:lnTo>
                    <a:pt x="3838" y="19082"/>
                  </a:lnTo>
                  <a:lnTo>
                    <a:pt x="4569" y="19612"/>
                  </a:lnTo>
                  <a:lnTo>
                    <a:pt x="5409" y="20142"/>
                  </a:lnTo>
                  <a:lnTo>
                    <a:pt x="6213" y="20540"/>
                  </a:lnTo>
                  <a:lnTo>
                    <a:pt x="7127" y="20937"/>
                  </a:lnTo>
                  <a:lnTo>
                    <a:pt x="7968" y="21202"/>
                  </a:lnTo>
                  <a:lnTo>
                    <a:pt x="8881" y="21467"/>
                  </a:lnTo>
                  <a:lnTo>
                    <a:pt x="9831" y="21600"/>
                  </a:lnTo>
                  <a:lnTo>
                    <a:pt x="11732" y="21600"/>
                  </a:lnTo>
                  <a:lnTo>
                    <a:pt x="12682" y="21467"/>
                  </a:lnTo>
                  <a:lnTo>
                    <a:pt x="13596" y="21202"/>
                  </a:lnTo>
                  <a:lnTo>
                    <a:pt x="14437" y="20937"/>
                  </a:lnTo>
                  <a:lnTo>
                    <a:pt x="15350" y="20540"/>
                  </a:lnTo>
                  <a:lnTo>
                    <a:pt x="16154" y="20142"/>
                  </a:lnTo>
                  <a:lnTo>
                    <a:pt x="16995" y="19612"/>
                  </a:lnTo>
                  <a:lnTo>
                    <a:pt x="17726" y="19082"/>
                  </a:lnTo>
                  <a:lnTo>
                    <a:pt x="18457" y="18420"/>
                  </a:lnTo>
                  <a:lnTo>
                    <a:pt x="19042" y="17757"/>
                  </a:lnTo>
                  <a:lnTo>
                    <a:pt x="19663" y="17028"/>
                  </a:lnTo>
                  <a:lnTo>
                    <a:pt x="20102" y="16167"/>
                  </a:lnTo>
                  <a:lnTo>
                    <a:pt x="20577" y="15306"/>
                  </a:lnTo>
                  <a:lnTo>
                    <a:pt x="20942" y="14510"/>
                  </a:lnTo>
                  <a:lnTo>
                    <a:pt x="21235" y="13583"/>
                  </a:lnTo>
                  <a:lnTo>
                    <a:pt x="21417" y="12655"/>
                  </a:lnTo>
                  <a:lnTo>
                    <a:pt x="21527" y="11728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>
              <a:pPr>
                <a:defRPr sz="1600"/>
              </a:pPr>
            </a:p>
          </p:txBody>
        </p:sp>
        <p:sp>
          <p:nvSpPr>
            <p:cNvPr id="1049542" name="Rectangle 14"/>
            <p:cNvSpPr txBox="1"/>
            <p:nvPr/>
          </p:nvSpPr>
          <p:spPr>
            <a:xfrm>
              <a:off x="82931" y="50727"/>
              <a:ext cx="711198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dname</a:t>
              </a:r>
            </a:p>
          </p:txBody>
        </p:sp>
      </p:grpSp>
      <p:sp>
        <p:nvSpPr>
          <p:cNvPr id="1049543" name="Rectangle 15"/>
          <p:cNvSpPr txBox="1"/>
          <p:nvPr/>
        </p:nvSpPr>
        <p:spPr>
          <a:xfrm>
            <a:off x="6323636" y="2519122"/>
            <a:ext cx="7366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budget</a:t>
            </a:r>
          </a:p>
        </p:txBody>
      </p:sp>
      <p:sp>
        <p:nvSpPr>
          <p:cNvPr id="1049544" name="Rectangle 16"/>
          <p:cNvSpPr txBox="1"/>
          <p:nvPr/>
        </p:nvSpPr>
        <p:spPr>
          <a:xfrm>
            <a:off x="5271124" y="2528647"/>
            <a:ext cx="3683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 u="sng"/>
            </a:lvl1pPr>
          </a:lstStyle>
          <a:p>
            <a:r>
              <a:t>did</a:t>
            </a:r>
          </a:p>
        </p:txBody>
      </p:sp>
      <p:grpSp>
        <p:nvGrpSpPr>
          <p:cNvPr id="175" name="Group 17"/>
          <p:cNvGrpSpPr/>
          <p:nvPr/>
        </p:nvGrpSpPr>
        <p:grpSpPr>
          <a:xfrm>
            <a:off x="3997402" y="1788344"/>
            <a:ext cx="632869" cy="428741"/>
            <a:chOff x="0" y="0"/>
            <a:chExt cx="632868" cy="428739"/>
          </a:xfrm>
        </p:grpSpPr>
        <p:sp>
          <p:nvSpPr>
            <p:cNvPr id="1049545" name="Freeform 18"/>
            <p:cNvSpPr/>
            <p:nvPr/>
          </p:nvSpPr>
          <p:spPr>
            <a:xfrm>
              <a:off x="0" y="0"/>
              <a:ext cx="596069" cy="38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8" y="11728"/>
                  </a:lnTo>
                  <a:lnTo>
                    <a:pt x="143" y="12721"/>
                  </a:lnTo>
                  <a:lnTo>
                    <a:pt x="381" y="13583"/>
                  </a:lnTo>
                  <a:lnTo>
                    <a:pt x="620" y="14510"/>
                  </a:lnTo>
                  <a:lnTo>
                    <a:pt x="1001" y="15306"/>
                  </a:lnTo>
                  <a:lnTo>
                    <a:pt x="1430" y="16167"/>
                  </a:lnTo>
                  <a:lnTo>
                    <a:pt x="1955" y="17028"/>
                  </a:lnTo>
                  <a:lnTo>
                    <a:pt x="2527" y="17757"/>
                  </a:lnTo>
                  <a:lnTo>
                    <a:pt x="3147" y="18420"/>
                  </a:lnTo>
                  <a:lnTo>
                    <a:pt x="3815" y="19082"/>
                  </a:lnTo>
                  <a:lnTo>
                    <a:pt x="4577" y="19612"/>
                  </a:lnTo>
                  <a:lnTo>
                    <a:pt x="5388" y="20142"/>
                  </a:lnTo>
                  <a:lnTo>
                    <a:pt x="6246" y="20606"/>
                  </a:lnTo>
                  <a:lnTo>
                    <a:pt x="7105" y="20937"/>
                  </a:lnTo>
                  <a:lnTo>
                    <a:pt x="7963" y="21202"/>
                  </a:lnTo>
                  <a:lnTo>
                    <a:pt x="8869" y="21467"/>
                  </a:lnTo>
                  <a:lnTo>
                    <a:pt x="9823" y="21600"/>
                  </a:lnTo>
                  <a:lnTo>
                    <a:pt x="11730" y="21600"/>
                  </a:lnTo>
                  <a:lnTo>
                    <a:pt x="12683" y="21401"/>
                  </a:lnTo>
                  <a:lnTo>
                    <a:pt x="13589" y="21202"/>
                  </a:lnTo>
                  <a:lnTo>
                    <a:pt x="14495" y="20937"/>
                  </a:lnTo>
                  <a:lnTo>
                    <a:pt x="16212" y="20142"/>
                  </a:lnTo>
                  <a:lnTo>
                    <a:pt x="17738" y="19082"/>
                  </a:lnTo>
                  <a:lnTo>
                    <a:pt x="18453" y="18420"/>
                  </a:lnTo>
                  <a:lnTo>
                    <a:pt x="19025" y="17625"/>
                  </a:lnTo>
                  <a:lnTo>
                    <a:pt x="19645" y="17028"/>
                  </a:lnTo>
                  <a:lnTo>
                    <a:pt x="20170" y="16167"/>
                  </a:lnTo>
                  <a:lnTo>
                    <a:pt x="20551" y="15306"/>
                  </a:lnTo>
                  <a:lnTo>
                    <a:pt x="20932" y="14510"/>
                  </a:lnTo>
                  <a:lnTo>
                    <a:pt x="21219" y="13583"/>
                  </a:lnTo>
                  <a:lnTo>
                    <a:pt x="21600" y="11728"/>
                  </a:lnTo>
                  <a:lnTo>
                    <a:pt x="21600" y="9806"/>
                  </a:lnTo>
                  <a:lnTo>
                    <a:pt x="21219" y="7951"/>
                  </a:lnTo>
                  <a:lnTo>
                    <a:pt x="20932" y="7023"/>
                  </a:lnTo>
                  <a:lnTo>
                    <a:pt x="20551" y="6228"/>
                  </a:lnTo>
                  <a:lnTo>
                    <a:pt x="20122" y="5367"/>
                  </a:lnTo>
                  <a:lnTo>
                    <a:pt x="19645" y="4506"/>
                  </a:lnTo>
                  <a:lnTo>
                    <a:pt x="19025" y="3777"/>
                  </a:lnTo>
                  <a:lnTo>
                    <a:pt x="18453" y="3114"/>
                  </a:lnTo>
                  <a:lnTo>
                    <a:pt x="17738" y="2452"/>
                  </a:lnTo>
                  <a:lnTo>
                    <a:pt x="16975" y="1921"/>
                  </a:lnTo>
                  <a:lnTo>
                    <a:pt x="16164" y="1391"/>
                  </a:lnTo>
                  <a:lnTo>
                    <a:pt x="15354" y="994"/>
                  </a:lnTo>
                  <a:lnTo>
                    <a:pt x="14495" y="596"/>
                  </a:lnTo>
                  <a:lnTo>
                    <a:pt x="12683" y="66"/>
                  </a:lnTo>
                  <a:lnTo>
                    <a:pt x="11730" y="0"/>
                  </a:lnTo>
                  <a:lnTo>
                    <a:pt x="9823" y="0"/>
                  </a:lnTo>
                  <a:lnTo>
                    <a:pt x="8869" y="66"/>
                  </a:lnTo>
                  <a:lnTo>
                    <a:pt x="7963" y="331"/>
                  </a:lnTo>
                  <a:lnTo>
                    <a:pt x="7105" y="596"/>
                  </a:lnTo>
                  <a:lnTo>
                    <a:pt x="5388" y="1391"/>
                  </a:lnTo>
                  <a:lnTo>
                    <a:pt x="4577" y="1921"/>
                  </a:lnTo>
                  <a:lnTo>
                    <a:pt x="3815" y="2452"/>
                  </a:lnTo>
                  <a:lnTo>
                    <a:pt x="3147" y="3114"/>
                  </a:lnTo>
                  <a:lnTo>
                    <a:pt x="2527" y="3777"/>
                  </a:lnTo>
                  <a:lnTo>
                    <a:pt x="1955" y="4506"/>
                  </a:lnTo>
                  <a:lnTo>
                    <a:pt x="1430" y="5367"/>
                  </a:lnTo>
                  <a:lnTo>
                    <a:pt x="1001" y="6228"/>
                  </a:lnTo>
                  <a:lnTo>
                    <a:pt x="620" y="7023"/>
                  </a:lnTo>
                  <a:lnTo>
                    <a:pt x="143" y="8879"/>
                  </a:lnTo>
                  <a:lnTo>
                    <a:pt x="48" y="9806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>
              <a:pPr>
                <a:defRPr sz="1600"/>
              </a:pPr>
            </a:p>
          </p:txBody>
        </p:sp>
        <p:sp>
          <p:nvSpPr>
            <p:cNvPr id="1049546" name="Rectangle 19"/>
            <p:cNvSpPr txBox="1"/>
            <p:nvPr/>
          </p:nvSpPr>
          <p:spPr>
            <a:xfrm>
              <a:off x="48669" y="73141"/>
              <a:ext cx="584199" cy="355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since</a:t>
              </a:r>
            </a:p>
          </p:txBody>
        </p:sp>
      </p:grpSp>
      <p:grpSp>
        <p:nvGrpSpPr>
          <p:cNvPr id="176" name="Group 20"/>
          <p:cNvGrpSpPr/>
          <p:nvPr/>
        </p:nvGrpSpPr>
        <p:grpSpPr>
          <a:xfrm>
            <a:off x="1828799" y="2095597"/>
            <a:ext cx="1689375" cy="713081"/>
            <a:chOff x="0" y="0"/>
            <a:chExt cx="1689373" cy="713080"/>
          </a:xfrm>
        </p:grpSpPr>
        <p:sp>
          <p:nvSpPr>
            <p:cNvPr id="1049547" name="Freeform 21"/>
            <p:cNvSpPr/>
            <p:nvPr/>
          </p:nvSpPr>
          <p:spPr>
            <a:xfrm>
              <a:off x="535494" y="0"/>
              <a:ext cx="596018" cy="38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600" y="9806"/>
                  </a:lnTo>
                  <a:lnTo>
                    <a:pt x="21219" y="7951"/>
                  </a:lnTo>
                  <a:lnTo>
                    <a:pt x="20932" y="7023"/>
                  </a:lnTo>
                  <a:lnTo>
                    <a:pt x="20551" y="6228"/>
                  </a:lnTo>
                  <a:lnTo>
                    <a:pt x="20122" y="5367"/>
                  </a:lnTo>
                  <a:lnTo>
                    <a:pt x="19645" y="4506"/>
                  </a:lnTo>
                  <a:lnTo>
                    <a:pt x="19025" y="3777"/>
                  </a:lnTo>
                  <a:lnTo>
                    <a:pt x="18453" y="3114"/>
                  </a:lnTo>
                  <a:lnTo>
                    <a:pt x="17738" y="2452"/>
                  </a:lnTo>
                  <a:lnTo>
                    <a:pt x="16975" y="1921"/>
                  </a:lnTo>
                  <a:lnTo>
                    <a:pt x="16164" y="1391"/>
                  </a:lnTo>
                  <a:lnTo>
                    <a:pt x="15354" y="994"/>
                  </a:lnTo>
                  <a:lnTo>
                    <a:pt x="14495" y="596"/>
                  </a:lnTo>
                  <a:lnTo>
                    <a:pt x="13589" y="331"/>
                  </a:lnTo>
                  <a:lnTo>
                    <a:pt x="12683" y="133"/>
                  </a:lnTo>
                  <a:lnTo>
                    <a:pt x="11730" y="0"/>
                  </a:lnTo>
                  <a:lnTo>
                    <a:pt x="9823" y="0"/>
                  </a:lnTo>
                  <a:lnTo>
                    <a:pt x="8917" y="133"/>
                  </a:lnTo>
                  <a:lnTo>
                    <a:pt x="7963" y="331"/>
                  </a:lnTo>
                  <a:lnTo>
                    <a:pt x="7105" y="596"/>
                  </a:lnTo>
                  <a:lnTo>
                    <a:pt x="5388" y="1391"/>
                  </a:lnTo>
                  <a:lnTo>
                    <a:pt x="4577" y="1921"/>
                  </a:lnTo>
                  <a:lnTo>
                    <a:pt x="3862" y="2452"/>
                  </a:lnTo>
                  <a:lnTo>
                    <a:pt x="3147" y="3114"/>
                  </a:lnTo>
                  <a:lnTo>
                    <a:pt x="2527" y="3777"/>
                  </a:lnTo>
                  <a:lnTo>
                    <a:pt x="1955" y="4506"/>
                  </a:lnTo>
                  <a:lnTo>
                    <a:pt x="1430" y="5367"/>
                  </a:lnTo>
                  <a:lnTo>
                    <a:pt x="1001" y="6228"/>
                  </a:lnTo>
                  <a:lnTo>
                    <a:pt x="620" y="7023"/>
                  </a:lnTo>
                  <a:lnTo>
                    <a:pt x="143" y="8879"/>
                  </a:lnTo>
                  <a:lnTo>
                    <a:pt x="48" y="9806"/>
                  </a:lnTo>
                  <a:lnTo>
                    <a:pt x="0" y="10800"/>
                  </a:lnTo>
                  <a:lnTo>
                    <a:pt x="48" y="11728"/>
                  </a:lnTo>
                  <a:lnTo>
                    <a:pt x="143" y="12655"/>
                  </a:lnTo>
                  <a:lnTo>
                    <a:pt x="620" y="14510"/>
                  </a:lnTo>
                  <a:lnTo>
                    <a:pt x="1001" y="15306"/>
                  </a:lnTo>
                  <a:lnTo>
                    <a:pt x="1430" y="16167"/>
                  </a:lnTo>
                  <a:lnTo>
                    <a:pt x="1955" y="17028"/>
                  </a:lnTo>
                  <a:lnTo>
                    <a:pt x="2527" y="17757"/>
                  </a:lnTo>
                  <a:lnTo>
                    <a:pt x="3147" y="18420"/>
                  </a:lnTo>
                  <a:lnTo>
                    <a:pt x="3862" y="19082"/>
                  </a:lnTo>
                  <a:lnTo>
                    <a:pt x="4577" y="19612"/>
                  </a:lnTo>
                  <a:lnTo>
                    <a:pt x="5388" y="20142"/>
                  </a:lnTo>
                  <a:lnTo>
                    <a:pt x="7105" y="20937"/>
                  </a:lnTo>
                  <a:lnTo>
                    <a:pt x="7963" y="21202"/>
                  </a:lnTo>
                  <a:lnTo>
                    <a:pt x="8917" y="21467"/>
                  </a:lnTo>
                  <a:lnTo>
                    <a:pt x="9823" y="21600"/>
                  </a:lnTo>
                  <a:lnTo>
                    <a:pt x="11730" y="21600"/>
                  </a:lnTo>
                  <a:lnTo>
                    <a:pt x="12683" y="21467"/>
                  </a:lnTo>
                  <a:lnTo>
                    <a:pt x="14495" y="20937"/>
                  </a:lnTo>
                  <a:lnTo>
                    <a:pt x="15354" y="20540"/>
                  </a:lnTo>
                  <a:lnTo>
                    <a:pt x="16164" y="20142"/>
                  </a:lnTo>
                  <a:lnTo>
                    <a:pt x="16975" y="19612"/>
                  </a:lnTo>
                  <a:lnTo>
                    <a:pt x="17738" y="19082"/>
                  </a:lnTo>
                  <a:lnTo>
                    <a:pt x="18453" y="18420"/>
                  </a:lnTo>
                  <a:lnTo>
                    <a:pt x="19025" y="17757"/>
                  </a:lnTo>
                  <a:lnTo>
                    <a:pt x="19645" y="17028"/>
                  </a:lnTo>
                  <a:lnTo>
                    <a:pt x="20122" y="16167"/>
                  </a:lnTo>
                  <a:lnTo>
                    <a:pt x="20551" y="15306"/>
                  </a:lnTo>
                  <a:lnTo>
                    <a:pt x="20932" y="14510"/>
                  </a:lnTo>
                  <a:lnTo>
                    <a:pt x="21219" y="13583"/>
                  </a:lnTo>
                  <a:lnTo>
                    <a:pt x="21600" y="11728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>
              <a:pPr>
                <a:defRPr sz="1600"/>
              </a:pPr>
            </a:p>
          </p:txBody>
        </p:sp>
        <p:sp>
          <p:nvSpPr>
            <p:cNvPr id="1049548" name="Freeform 22"/>
            <p:cNvSpPr/>
            <p:nvPr/>
          </p:nvSpPr>
          <p:spPr>
            <a:xfrm>
              <a:off x="0" y="283398"/>
              <a:ext cx="596017" cy="382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67"/>
                  </a:moveTo>
                  <a:lnTo>
                    <a:pt x="21409" y="8906"/>
                  </a:lnTo>
                  <a:lnTo>
                    <a:pt x="21219" y="7975"/>
                  </a:lnTo>
                  <a:lnTo>
                    <a:pt x="20932" y="7045"/>
                  </a:lnTo>
                  <a:lnTo>
                    <a:pt x="20551" y="6181"/>
                  </a:lnTo>
                  <a:lnTo>
                    <a:pt x="20122" y="5383"/>
                  </a:lnTo>
                  <a:lnTo>
                    <a:pt x="19597" y="4519"/>
                  </a:lnTo>
                  <a:lnTo>
                    <a:pt x="19025" y="3788"/>
                  </a:lnTo>
                  <a:lnTo>
                    <a:pt x="18405" y="3124"/>
                  </a:lnTo>
                  <a:lnTo>
                    <a:pt x="17738" y="2459"/>
                  </a:lnTo>
                  <a:lnTo>
                    <a:pt x="16975" y="1927"/>
                  </a:lnTo>
                  <a:lnTo>
                    <a:pt x="16164" y="1396"/>
                  </a:lnTo>
                  <a:lnTo>
                    <a:pt x="15354" y="997"/>
                  </a:lnTo>
                  <a:lnTo>
                    <a:pt x="14495" y="598"/>
                  </a:lnTo>
                  <a:lnTo>
                    <a:pt x="13589" y="332"/>
                  </a:lnTo>
                  <a:lnTo>
                    <a:pt x="12636" y="66"/>
                  </a:lnTo>
                  <a:lnTo>
                    <a:pt x="11730" y="0"/>
                  </a:lnTo>
                  <a:lnTo>
                    <a:pt x="9823" y="0"/>
                  </a:lnTo>
                  <a:lnTo>
                    <a:pt x="8869" y="66"/>
                  </a:lnTo>
                  <a:lnTo>
                    <a:pt x="7057" y="598"/>
                  </a:lnTo>
                  <a:lnTo>
                    <a:pt x="6199" y="997"/>
                  </a:lnTo>
                  <a:lnTo>
                    <a:pt x="5388" y="1396"/>
                  </a:lnTo>
                  <a:lnTo>
                    <a:pt x="4577" y="1927"/>
                  </a:lnTo>
                  <a:lnTo>
                    <a:pt x="3815" y="2459"/>
                  </a:lnTo>
                  <a:lnTo>
                    <a:pt x="3147" y="3124"/>
                  </a:lnTo>
                  <a:lnTo>
                    <a:pt x="2527" y="3788"/>
                  </a:lnTo>
                  <a:lnTo>
                    <a:pt x="1955" y="4519"/>
                  </a:lnTo>
                  <a:lnTo>
                    <a:pt x="1430" y="5383"/>
                  </a:lnTo>
                  <a:lnTo>
                    <a:pt x="1001" y="6181"/>
                  </a:lnTo>
                  <a:lnTo>
                    <a:pt x="620" y="7045"/>
                  </a:lnTo>
                  <a:lnTo>
                    <a:pt x="334" y="7975"/>
                  </a:lnTo>
                  <a:lnTo>
                    <a:pt x="143" y="8906"/>
                  </a:lnTo>
                  <a:lnTo>
                    <a:pt x="48" y="9836"/>
                  </a:lnTo>
                  <a:lnTo>
                    <a:pt x="0" y="10767"/>
                  </a:lnTo>
                  <a:lnTo>
                    <a:pt x="48" y="11697"/>
                  </a:lnTo>
                  <a:lnTo>
                    <a:pt x="143" y="12628"/>
                  </a:lnTo>
                  <a:lnTo>
                    <a:pt x="334" y="13558"/>
                  </a:lnTo>
                  <a:lnTo>
                    <a:pt x="620" y="14489"/>
                  </a:lnTo>
                  <a:lnTo>
                    <a:pt x="1001" y="15353"/>
                  </a:lnTo>
                  <a:lnTo>
                    <a:pt x="1430" y="16150"/>
                  </a:lnTo>
                  <a:lnTo>
                    <a:pt x="1955" y="17014"/>
                  </a:lnTo>
                  <a:lnTo>
                    <a:pt x="2527" y="17679"/>
                  </a:lnTo>
                  <a:lnTo>
                    <a:pt x="3147" y="18410"/>
                  </a:lnTo>
                  <a:lnTo>
                    <a:pt x="3815" y="19074"/>
                  </a:lnTo>
                  <a:lnTo>
                    <a:pt x="4577" y="19606"/>
                  </a:lnTo>
                  <a:lnTo>
                    <a:pt x="5388" y="20138"/>
                  </a:lnTo>
                  <a:lnTo>
                    <a:pt x="6199" y="20537"/>
                  </a:lnTo>
                  <a:lnTo>
                    <a:pt x="7057" y="20935"/>
                  </a:lnTo>
                  <a:lnTo>
                    <a:pt x="7963" y="21201"/>
                  </a:lnTo>
                  <a:lnTo>
                    <a:pt x="8869" y="21401"/>
                  </a:lnTo>
                  <a:lnTo>
                    <a:pt x="9823" y="21600"/>
                  </a:lnTo>
                  <a:lnTo>
                    <a:pt x="11730" y="21600"/>
                  </a:lnTo>
                  <a:lnTo>
                    <a:pt x="12636" y="21401"/>
                  </a:lnTo>
                  <a:lnTo>
                    <a:pt x="13589" y="21201"/>
                  </a:lnTo>
                  <a:lnTo>
                    <a:pt x="14495" y="20935"/>
                  </a:lnTo>
                  <a:lnTo>
                    <a:pt x="15354" y="20537"/>
                  </a:lnTo>
                  <a:lnTo>
                    <a:pt x="16164" y="20138"/>
                  </a:lnTo>
                  <a:lnTo>
                    <a:pt x="16975" y="19606"/>
                  </a:lnTo>
                  <a:lnTo>
                    <a:pt x="17738" y="19074"/>
                  </a:lnTo>
                  <a:lnTo>
                    <a:pt x="18405" y="18410"/>
                  </a:lnTo>
                  <a:lnTo>
                    <a:pt x="19025" y="17679"/>
                  </a:lnTo>
                  <a:lnTo>
                    <a:pt x="19597" y="17014"/>
                  </a:lnTo>
                  <a:lnTo>
                    <a:pt x="20122" y="16150"/>
                  </a:lnTo>
                  <a:lnTo>
                    <a:pt x="20551" y="15353"/>
                  </a:lnTo>
                  <a:lnTo>
                    <a:pt x="20932" y="14489"/>
                  </a:lnTo>
                  <a:lnTo>
                    <a:pt x="21219" y="13558"/>
                  </a:lnTo>
                  <a:lnTo>
                    <a:pt x="21409" y="12628"/>
                  </a:lnTo>
                  <a:lnTo>
                    <a:pt x="21600" y="107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>
              <a:pPr>
                <a:defRPr sz="1600"/>
              </a:pPr>
            </a:p>
          </p:txBody>
        </p:sp>
        <p:sp>
          <p:nvSpPr>
            <p:cNvPr id="1049549" name="Freeform 23"/>
            <p:cNvSpPr/>
            <p:nvPr/>
          </p:nvSpPr>
          <p:spPr>
            <a:xfrm>
              <a:off x="1095986" y="283398"/>
              <a:ext cx="593387" cy="382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67"/>
                  </a:moveTo>
                  <a:lnTo>
                    <a:pt x="0" y="11697"/>
                  </a:lnTo>
                  <a:lnTo>
                    <a:pt x="144" y="12628"/>
                  </a:lnTo>
                  <a:lnTo>
                    <a:pt x="335" y="13558"/>
                  </a:lnTo>
                  <a:lnTo>
                    <a:pt x="623" y="14489"/>
                  </a:lnTo>
                  <a:lnTo>
                    <a:pt x="1006" y="15353"/>
                  </a:lnTo>
                  <a:lnTo>
                    <a:pt x="1389" y="16150"/>
                  </a:lnTo>
                  <a:lnTo>
                    <a:pt x="1916" y="17014"/>
                  </a:lnTo>
                  <a:lnTo>
                    <a:pt x="2490" y="17745"/>
                  </a:lnTo>
                  <a:lnTo>
                    <a:pt x="3113" y="18476"/>
                  </a:lnTo>
                  <a:lnTo>
                    <a:pt x="3831" y="19074"/>
                  </a:lnTo>
                  <a:lnTo>
                    <a:pt x="5364" y="20138"/>
                  </a:lnTo>
                  <a:lnTo>
                    <a:pt x="7088" y="20935"/>
                  </a:lnTo>
                  <a:lnTo>
                    <a:pt x="7998" y="21201"/>
                  </a:lnTo>
                  <a:lnTo>
                    <a:pt x="8908" y="21401"/>
                  </a:lnTo>
                  <a:lnTo>
                    <a:pt x="9866" y="21600"/>
                  </a:lnTo>
                  <a:lnTo>
                    <a:pt x="11734" y="21600"/>
                  </a:lnTo>
                  <a:lnTo>
                    <a:pt x="13554" y="21201"/>
                  </a:lnTo>
                  <a:lnTo>
                    <a:pt x="14464" y="20935"/>
                  </a:lnTo>
                  <a:lnTo>
                    <a:pt x="16188" y="20138"/>
                  </a:lnTo>
                  <a:lnTo>
                    <a:pt x="17721" y="19074"/>
                  </a:lnTo>
                  <a:lnTo>
                    <a:pt x="18439" y="18410"/>
                  </a:lnTo>
                  <a:lnTo>
                    <a:pt x="19062" y="17679"/>
                  </a:lnTo>
                  <a:lnTo>
                    <a:pt x="20163" y="16150"/>
                  </a:lnTo>
                  <a:lnTo>
                    <a:pt x="20546" y="15353"/>
                  </a:lnTo>
                  <a:lnTo>
                    <a:pt x="20929" y="14422"/>
                  </a:lnTo>
                  <a:lnTo>
                    <a:pt x="21217" y="13558"/>
                  </a:lnTo>
                  <a:lnTo>
                    <a:pt x="21600" y="11697"/>
                  </a:lnTo>
                  <a:lnTo>
                    <a:pt x="21600" y="9836"/>
                  </a:lnTo>
                  <a:lnTo>
                    <a:pt x="21217" y="7975"/>
                  </a:lnTo>
                  <a:lnTo>
                    <a:pt x="20929" y="7045"/>
                  </a:lnTo>
                  <a:lnTo>
                    <a:pt x="20546" y="6181"/>
                  </a:lnTo>
                  <a:lnTo>
                    <a:pt x="20163" y="5383"/>
                  </a:lnTo>
                  <a:lnTo>
                    <a:pt x="19636" y="4519"/>
                  </a:lnTo>
                  <a:lnTo>
                    <a:pt x="19062" y="3788"/>
                  </a:lnTo>
                  <a:lnTo>
                    <a:pt x="18439" y="3124"/>
                  </a:lnTo>
                  <a:lnTo>
                    <a:pt x="17721" y="2459"/>
                  </a:lnTo>
                  <a:lnTo>
                    <a:pt x="16188" y="1396"/>
                  </a:lnTo>
                  <a:lnTo>
                    <a:pt x="14464" y="598"/>
                  </a:lnTo>
                  <a:lnTo>
                    <a:pt x="12644" y="66"/>
                  </a:lnTo>
                  <a:lnTo>
                    <a:pt x="11734" y="0"/>
                  </a:lnTo>
                  <a:lnTo>
                    <a:pt x="9866" y="0"/>
                  </a:lnTo>
                  <a:lnTo>
                    <a:pt x="8908" y="66"/>
                  </a:lnTo>
                  <a:lnTo>
                    <a:pt x="7088" y="598"/>
                  </a:lnTo>
                  <a:lnTo>
                    <a:pt x="5364" y="1396"/>
                  </a:lnTo>
                  <a:lnTo>
                    <a:pt x="3831" y="2459"/>
                  </a:lnTo>
                  <a:lnTo>
                    <a:pt x="3113" y="3124"/>
                  </a:lnTo>
                  <a:lnTo>
                    <a:pt x="2490" y="3788"/>
                  </a:lnTo>
                  <a:lnTo>
                    <a:pt x="1916" y="4519"/>
                  </a:lnTo>
                  <a:lnTo>
                    <a:pt x="1389" y="5383"/>
                  </a:lnTo>
                  <a:lnTo>
                    <a:pt x="1006" y="6181"/>
                  </a:lnTo>
                  <a:lnTo>
                    <a:pt x="623" y="7045"/>
                  </a:lnTo>
                  <a:lnTo>
                    <a:pt x="335" y="7975"/>
                  </a:lnTo>
                  <a:lnTo>
                    <a:pt x="144" y="8906"/>
                  </a:lnTo>
                  <a:lnTo>
                    <a:pt x="0" y="9836"/>
                  </a:lnTo>
                  <a:lnTo>
                    <a:pt x="0" y="1076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>
              <a:pPr>
                <a:defRPr sz="1600"/>
              </a:pPr>
            </a:p>
          </p:txBody>
        </p:sp>
        <p:sp>
          <p:nvSpPr>
            <p:cNvPr id="1049550" name="Rectangle 24"/>
            <p:cNvSpPr txBox="1"/>
            <p:nvPr/>
          </p:nvSpPr>
          <p:spPr>
            <a:xfrm>
              <a:off x="1244650" y="357481"/>
              <a:ext cx="3428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lot</a:t>
              </a:r>
            </a:p>
          </p:txBody>
        </p:sp>
        <p:sp>
          <p:nvSpPr>
            <p:cNvPr id="1049551" name="Rectangle 25"/>
            <p:cNvSpPr txBox="1"/>
            <p:nvPr/>
          </p:nvSpPr>
          <p:spPr>
            <a:xfrm>
              <a:off x="578900" y="50564"/>
              <a:ext cx="5968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name</a:t>
              </a:r>
            </a:p>
          </p:txBody>
        </p:sp>
        <p:sp>
          <p:nvSpPr>
            <p:cNvPr id="1049552" name="Rectangle 26"/>
            <p:cNvSpPr txBox="1"/>
            <p:nvPr/>
          </p:nvSpPr>
          <p:spPr>
            <a:xfrm>
              <a:off x="119717" y="348073"/>
              <a:ext cx="4063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 u="sng"/>
              </a:lvl1pPr>
            </a:lstStyle>
            <a:p>
              <a:r>
                <a:t>ssn</a:t>
              </a:r>
            </a:p>
          </p:txBody>
        </p:sp>
      </p:grpSp>
      <p:grpSp>
        <p:nvGrpSpPr>
          <p:cNvPr id="177" name="Group 27"/>
          <p:cNvGrpSpPr/>
          <p:nvPr/>
        </p:nvGrpSpPr>
        <p:grpSpPr>
          <a:xfrm>
            <a:off x="3658396" y="2722380"/>
            <a:ext cx="1343899" cy="994375"/>
            <a:chOff x="0" y="0"/>
            <a:chExt cx="1343898" cy="994373"/>
          </a:xfrm>
        </p:grpSpPr>
        <p:sp>
          <p:nvSpPr>
            <p:cNvPr id="1049553" name="Rectangle 28"/>
            <p:cNvSpPr txBox="1"/>
            <p:nvPr/>
          </p:nvSpPr>
          <p:spPr>
            <a:xfrm>
              <a:off x="168528" y="372675"/>
              <a:ext cx="9397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Manages</a:t>
              </a:r>
            </a:p>
          </p:txBody>
        </p:sp>
        <p:sp>
          <p:nvSpPr>
            <p:cNvPr id="1049554" name="Freeform 29"/>
            <p:cNvSpPr/>
            <p:nvPr/>
          </p:nvSpPr>
          <p:spPr>
            <a:xfrm>
              <a:off x="0" y="0"/>
              <a:ext cx="1343898" cy="99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19"/>
                  </a:moveTo>
                  <a:lnTo>
                    <a:pt x="10631" y="0"/>
                  </a:lnTo>
                  <a:lnTo>
                    <a:pt x="21600" y="11192"/>
                  </a:lnTo>
                  <a:lnTo>
                    <a:pt x="10631" y="21600"/>
                  </a:lnTo>
                  <a:lnTo>
                    <a:pt x="0" y="1081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>
              <a:pPr>
                <a:defRPr sz="1600"/>
              </a:pPr>
            </a:p>
          </p:txBody>
        </p:sp>
      </p:grpSp>
      <p:sp>
        <p:nvSpPr>
          <p:cNvPr id="1049555" name="Freeform 30"/>
          <p:cNvSpPr/>
          <p:nvPr/>
        </p:nvSpPr>
        <p:spPr>
          <a:xfrm>
            <a:off x="5454460" y="3073544"/>
            <a:ext cx="1501521" cy="527987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>
            <a:pPr>
              <a:defRPr sz="1600"/>
            </a:pPr>
          </a:p>
        </p:txBody>
      </p:sp>
      <p:grpSp>
        <p:nvGrpSpPr>
          <p:cNvPr id="178" name="Group 31"/>
          <p:cNvGrpSpPr/>
          <p:nvPr/>
        </p:nvGrpSpPr>
        <p:grpSpPr>
          <a:xfrm>
            <a:off x="1828800" y="2998886"/>
            <a:ext cx="1396230" cy="570357"/>
            <a:chOff x="0" y="0"/>
            <a:chExt cx="1396229" cy="570355"/>
          </a:xfrm>
        </p:grpSpPr>
        <p:sp>
          <p:nvSpPr>
            <p:cNvPr id="1049556" name="Freeform 32"/>
            <p:cNvSpPr/>
            <p:nvPr/>
          </p:nvSpPr>
          <p:spPr>
            <a:xfrm>
              <a:off x="0" y="0"/>
              <a:ext cx="1396229" cy="57035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>
              <a:pPr>
                <a:defRPr sz="1600"/>
              </a:pPr>
            </a:p>
          </p:txBody>
        </p:sp>
        <p:sp>
          <p:nvSpPr>
            <p:cNvPr id="1049557" name="Rectangle 33"/>
            <p:cNvSpPr txBox="1"/>
            <p:nvPr/>
          </p:nvSpPr>
          <p:spPr>
            <a:xfrm>
              <a:off x="66646" y="87299"/>
              <a:ext cx="1092199" cy="355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1600" b="1"/>
              </a:lvl1pPr>
            </a:lstStyle>
            <a:p>
              <a:r>
                <a:t>Employees</a:t>
              </a:r>
            </a:p>
          </p:txBody>
        </p:sp>
      </p:grpSp>
      <p:sp>
        <p:nvSpPr>
          <p:cNvPr id="1049558" name="Rectangle 34"/>
          <p:cNvSpPr txBox="1"/>
          <p:nvPr/>
        </p:nvSpPr>
        <p:spPr>
          <a:xfrm>
            <a:off x="5463211" y="3139835"/>
            <a:ext cx="1295399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Departments</a:t>
            </a:r>
          </a:p>
        </p:txBody>
      </p:sp>
      <p:sp>
        <p:nvSpPr>
          <p:cNvPr id="1049559" name="Line 35"/>
          <p:cNvSpPr/>
          <p:nvPr/>
        </p:nvSpPr>
        <p:spPr>
          <a:xfrm flipH="1">
            <a:off x="3206750" y="3231525"/>
            <a:ext cx="452438" cy="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560" name="Line 36"/>
          <p:cNvSpPr/>
          <p:nvPr/>
        </p:nvSpPr>
        <p:spPr>
          <a:xfrm>
            <a:off x="5011161" y="3262505"/>
            <a:ext cx="431801" cy="1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p/>
        </p:txBody>
      </p:sp>
      <p:sp>
        <p:nvSpPr>
          <p:cNvPr id="1049561" name="Line 37"/>
          <p:cNvSpPr/>
          <p:nvPr/>
        </p:nvSpPr>
        <p:spPr>
          <a:xfrm flipH="1">
            <a:off x="3017838" y="2748059"/>
            <a:ext cx="200026" cy="21590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562" name="Line 38"/>
          <p:cNvSpPr/>
          <p:nvPr/>
        </p:nvSpPr>
        <p:spPr>
          <a:xfrm>
            <a:off x="2643188" y="2465484"/>
            <a:ext cx="1" cy="498476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563" name="Line 39"/>
          <p:cNvSpPr/>
          <p:nvPr/>
        </p:nvSpPr>
        <p:spPr>
          <a:xfrm>
            <a:off x="2206625" y="2748059"/>
            <a:ext cx="115889" cy="21590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564" name="Line 40"/>
          <p:cNvSpPr/>
          <p:nvPr/>
        </p:nvSpPr>
        <p:spPr>
          <a:xfrm>
            <a:off x="4283154" y="2202682"/>
            <a:ext cx="1" cy="498476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565" name="Line 41"/>
          <p:cNvSpPr/>
          <p:nvPr/>
        </p:nvSpPr>
        <p:spPr>
          <a:xfrm>
            <a:off x="5531474" y="2825510"/>
            <a:ext cx="179389" cy="271464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566" name="Line 42"/>
          <p:cNvSpPr/>
          <p:nvPr/>
        </p:nvSpPr>
        <p:spPr>
          <a:xfrm>
            <a:off x="5969623" y="2598497"/>
            <a:ext cx="1" cy="498476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567" name="Line 43"/>
          <p:cNvSpPr/>
          <p:nvPr/>
        </p:nvSpPr>
        <p:spPr>
          <a:xfrm flipH="1">
            <a:off x="6279186" y="2825510"/>
            <a:ext cx="136526" cy="271464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68" name="Rectangle 6"/>
          <p:cNvSpPr txBox="1"/>
          <p:nvPr/>
        </p:nvSpPr>
        <p:spPr>
          <a:xfrm>
            <a:off x="64462" y="473271"/>
            <a:ext cx="4474083" cy="212090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p>
            <a:pPr>
              <a:defRPr sz="2400"/>
            </a:pPr>
            <a:r>
              <a:t>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CREATE TABLE Employees </a:t>
            </a:r>
            <a:endParaRPr>
              <a:latin typeface="Lucida Console" panose="020B0609040504020204"/>
              <a:ea typeface="Lucida Console" panose="020B0609040504020204"/>
              <a:cs typeface="Lucida Console" panose="020B0609040504020204"/>
              <a:sym typeface="Lucida Console" panose="020B0609040504020204"/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(ssn CHAR(11),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name CHAR(20),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lot  INTEGER,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</a:t>
            </a:r>
            <a:r>
              <a:rPr>
                <a:solidFill>
                  <a:schemeClr val="accent2"/>
                </a:solidFill>
              </a:rPr>
              <a:t>PRIMARY KEY  (ssn)</a:t>
            </a:r>
            <a:r>
              <a:t>);</a:t>
            </a:r>
          </a:p>
        </p:txBody>
      </p:sp>
      <p:sp>
        <p:nvSpPr>
          <p:cNvPr id="1049569" name="Rectangle 6"/>
          <p:cNvSpPr/>
          <p:nvPr/>
        </p:nvSpPr>
        <p:spPr>
          <a:xfrm>
            <a:off x="1178087" y="2984709"/>
            <a:ext cx="5636836" cy="37465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4450" tIns="44450" rIns="44450" bIns="44450">
            <a:spAutoFit/>
          </a:bodyPr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TABLE  Manages(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434FD6"/>
                </a:solidFill>
              </a:rPr>
              <a:t>ssn  CHAR(11),</a:t>
            </a:r>
            <a:endParaRPr>
              <a:solidFill>
                <a:srgbClr val="434FD6"/>
              </a:solidFill>
            </a:endParaRPr>
          </a:p>
          <a:p>
            <a:pPr>
              <a:defRPr sz="2400">
                <a:solidFill>
                  <a:srgbClr val="434FD6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did  INTEGER,</a:t>
            </a:r>
          </a:p>
          <a:p>
            <a:pPr>
              <a:defRPr sz="2400">
                <a:solidFill>
                  <a:srgbClr val="434FD6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since  DATE,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PRIMARY KEY  (did)</a:t>
            </a:r>
            <a:r>
              <a:t>,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800080"/>
                </a:solidFill>
              </a:rPr>
              <a:t>FOREIGN KEY (ssn)   REFERENCES Employees(ssn),</a:t>
            </a:r>
            <a:endParaRPr>
              <a:solidFill>
                <a:srgbClr val="800080"/>
              </a:solidFill>
            </a:endParaRPr>
          </a:p>
          <a:p>
            <a:pPr>
              <a:defRPr sz="2400">
                <a:solidFill>
                  <a:srgbClr val="80008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FOREIGN KEY (did) REFERENCES Departments(did)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9570" name="Rectangle 6"/>
          <p:cNvSpPr txBox="1"/>
          <p:nvPr/>
        </p:nvSpPr>
        <p:spPr>
          <a:xfrm>
            <a:off x="4519102" y="515241"/>
            <a:ext cx="4891796" cy="212090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p>
            <a:pPr>
              <a:defRPr sz="2400"/>
            </a:pPr>
            <a:r>
              <a:t>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CREATE TABLE Departments</a:t>
            </a:r>
            <a:endParaRPr>
              <a:latin typeface="Lucida Console" panose="020B0609040504020204"/>
              <a:ea typeface="Lucida Console" panose="020B0609040504020204"/>
              <a:cs typeface="Lucida Console" panose="020B0609040504020204"/>
              <a:sym typeface="Lucida Console" panose="020B0609040504020204"/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(</a:t>
            </a:r>
            <a:r>
              <a:rPr>
                <a:solidFill>
                  <a:srgbClr val="434FD6"/>
                </a:solidFill>
              </a:rPr>
              <a:t>did  INTEGER,</a:t>
            </a:r>
            <a:endParaRPr>
              <a:solidFill>
                <a:srgbClr val="434FD6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</a:t>
            </a:r>
            <a:r>
              <a:rPr>
                <a:solidFill>
                  <a:srgbClr val="800080"/>
                </a:solidFill>
              </a:rPr>
              <a:t>dname  CHAR(20),</a:t>
            </a:r>
            <a:endParaRPr>
              <a:solidFill>
                <a:srgbClr val="800080"/>
              </a:solidFill>
            </a:endParaRPr>
          </a:p>
          <a:p>
            <a:pPr>
              <a:defRPr sz="2400">
                <a:solidFill>
                  <a:srgbClr val="80008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budget  REAL,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</a:t>
            </a:r>
            <a:r>
              <a:rPr>
                <a:solidFill>
                  <a:schemeClr val="accent2"/>
                </a:solidFill>
              </a:rPr>
              <a:t>PRIMARY KEY  (did)</a:t>
            </a:r>
            <a:r>
              <a:t>);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ectangle 4"/>
          <p:cNvSpPr txBox="1"/>
          <p:nvPr>
            <p:ph type="title"/>
          </p:nvPr>
        </p:nvSpPr>
        <p:spPr>
          <a:xfrm>
            <a:off x="1066800" y="76200"/>
            <a:ext cx="7772400" cy="1143000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Levels of Abstraction</a:t>
            </a:r>
          </a:p>
        </p:txBody>
      </p:sp>
      <p:sp>
        <p:nvSpPr>
          <p:cNvPr id="1048591" name="Rectangle 5"/>
          <p:cNvSpPr txBox="1"/>
          <p:nvPr>
            <p:ph type="body" sz="half" idx="1"/>
          </p:nvPr>
        </p:nvSpPr>
        <p:spPr>
          <a:xfrm>
            <a:off x="395108" y="1371600"/>
            <a:ext cx="4648201" cy="4076700"/>
          </a:xfrm>
          <a:prstGeom prst="rect">
            <a:avLst/>
          </a:prstGeom>
        </p:spPr>
        <p:txBody>
          <a:bodyPr lIns="46037" tIns="46037" rIns="46037" bIns="46037">
            <a:normAutofit fontScale="95833" lnSpcReduction="20000"/>
          </a:bodyPr>
          <a:p>
            <a:pPr>
              <a:lnSpc>
                <a:spcPct val="72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Views describe how users see the data.                                        </a:t>
            </a:r>
          </a:p>
          <a:p>
            <a:pPr>
              <a:lnSpc>
                <a:spcPct val="72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>
              <a:lnSpc>
                <a:spcPct val="72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>
              <a:lnSpc>
                <a:spcPct val="72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>
              <a:lnSpc>
                <a:spcPct val="72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Conceptual schema defines logical structure</a:t>
            </a:r>
          </a:p>
          <a:p>
            <a:pPr>
              <a:lnSpc>
                <a:spcPct val="72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>
              <a:lnSpc>
                <a:spcPct val="72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>
              <a:lnSpc>
                <a:spcPct val="72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>
              <a:lnSpc>
                <a:spcPct val="72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Physical schema describes the files and indexes used.</a:t>
            </a:r>
          </a:p>
        </p:txBody>
      </p:sp>
      <p:sp>
        <p:nvSpPr>
          <p:cNvPr id="1048592" name="Oval 8"/>
          <p:cNvSpPr/>
          <p:nvPr/>
        </p:nvSpPr>
        <p:spPr>
          <a:xfrm>
            <a:off x="6337300" y="4940300"/>
            <a:ext cx="1041400" cy="203200"/>
          </a:xfrm>
          <a:prstGeom prst="ellipse">
            <a:avLst/>
          </a:prstGeom>
          <a:ln w="25400">
            <a:solidFill>
              <a:srgbClr val="1F497D"/>
            </a:solidFill>
          </a:ln>
        </p:spPr>
        <p:txBody>
          <a:bodyPr lIns="45719" rIns="45719" anchor="ctr"/>
          <a:p/>
        </p:txBody>
      </p:sp>
      <p:sp>
        <p:nvSpPr>
          <p:cNvPr id="1048593" name="Line 9"/>
          <p:cNvSpPr/>
          <p:nvPr/>
        </p:nvSpPr>
        <p:spPr>
          <a:xfrm>
            <a:off x="6321425" y="5037137"/>
            <a:ext cx="3176" cy="957263"/>
          </a:xfrm>
          <a:prstGeom prst="line">
            <a:avLst/>
          </a:prstGeom>
          <a:ln w="254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594" name="Oval 10"/>
          <p:cNvSpPr/>
          <p:nvPr/>
        </p:nvSpPr>
        <p:spPr>
          <a:xfrm>
            <a:off x="6337300" y="5854700"/>
            <a:ext cx="1041400" cy="203200"/>
          </a:xfrm>
          <a:prstGeom prst="ellipse">
            <a:avLst/>
          </a:prstGeom>
          <a:ln w="25400">
            <a:solidFill>
              <a:srgbClr val="1F497D"/>
            </a:solidFill>
          </a:ln>
        </p:spPr>
        <p:txBody>
          <a:bodyPr lIns="45719" rIns="45719" anchor="ctr"/>
          <a:p/>
        </p:txBody>
      </p:sp>
      <p:sp>
        <p:nvSpPr>
          <p:cNvPr id="1048595" name="Line 11"/>
          <p:cNvSpPr/>
          <p:nvPr/>
        </p:nvSpPr>
        <p:spPr>
          <a:xfrm>
            <a:off x="7391400" y="5080000"/>
            <a:ext cx="0" cy="838200"/>
          </a:xfrm>
          <a:prstGeom prst="line">
            <a:avLst/>
          </a:prstGeom>
          <a:ln w="254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8596" name="Rectangle 12"/>
          <p:cNvSpPr txBox="1"/>
          <p:nvPr/>
        </p:nvSpPr>
        <p:spPr>
          <a:xfrm>
            <a:off x="5743575" y="4302125"/>
            <a:ext cx="2428874" cy="498473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>
                <a:solidFill>
                  <a:srgbClr val="1F497D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Physical Schema</a:t>
            </a:r>
          </a:p>
        </p:txBody>
      </p:sp>
      <p:sp>
        <p:nvSpPr>
          <p:cNvPr id="1048597" name="Rectangle 13"/>
          <p:cNvSpPr txBox="1"/>
          <p:nvPr/>
        </p:nvSpPr>
        <p:spPr>
          <a:xfrm>
            <a:off x="5507037" y="3336925"/>
            <a:ext cx="2886073" cy="498473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>
                <a:solidFill>
                  <a:srgbClr val="1F497D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Conceptual Schema</a:t>
            </a:r>
          </a:p>
        </p:txBody>
      </p:sp>
      <p:sp>
        <p:nvSpPr>
          <p:cNvPr id="1048598" name="Rectangle 14"/>
          <p:cNvSpPr txBox="1"/>
          <p:nvPr/>
        </p:nvSpPr>
        <p:spPr>
          <a:xfrm>
            <a:off x="5056187" y="2498725"/>
            <a:ext cx="1069974" cy="498474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>
                <a:solidFill>
                  <a:srgbClr val="1F497D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View 1</a:t>
            </a:r>
          </a:p>
        </p:txBody>
      </p:sp>
      <p:sp>
        <p:nvSpPr>
          <p:cNvPr id="1048599" name="Rectangle 15"/>
          <p:cNvSpPr txBox="1"/>
          <p:nvPr/>
        </p:nvSpPr>
        <p:spPr>
          <a:xfrm>
            <a:off x="6351587" y="2498725"/>
            <a:ext cx="1069974" cy="498474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>
                <a:solidFill>
                  <a:srgbClr val="1F497D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View 2</a:t>
            </a:r>
          </a:p>
        </p:txBody>
      </p:sp>
      <p:sp>
        <p:nvSpPr>
          <p:cNvPr id="1048600" name="Rectangle 16"/>
          <p:cNvSpPr txBox="1"/>
          <p:nvPr/>
        </p:nvSpPr>
        <p:spPr>
          <a:xfrm>
            <a:off x="7648575" y="2498725"/>
            <a:ext cx="1069973" cy="498474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400">
                <a:solidFill>
                  <a:srgbClr val="1F497D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View 3</a:t>
            </a:r>
          </a:p>
        </p:txBody>
      </p:sp>
      <p:sp>
        <p:nvSpPr>
          <p:cNvPr id="1048601" name="Rectangle 17"/>
          <p:cNvSpPr/>
          <p:nvPr/>
        </p:nvSpPr>
        <p:spPr>
          <a:xfrm>
            <a:off x="5041900" y="2527300"/>
            <a:ext cx="1041400" cy="355600"/>
          </a:xfrm>
          <a:prstGeom prst="rect">
            <a:avLst/>
          </a:prstGeom>
          <a:ln w="25400">
            <a:solidFill>
              <a:srgbClr val="1F497D"/>
            </a:solidFill>
            <a:miter/>
          </a:ln>
        </p:spPr>
        <p:txBody>
          <a:bodyPr lIns="45719" rIns="45719" anchor="ctr"/>
          <a:p/>
        </p:txBody>
      </p:sp>
      <p:sp>
        <p:nvSpPr>
          <p:cNvPr id="1048602" name="Rectangle 18"/>
          <p:cNvSpPr/>
          <p:nvPr/>
        </p:nvSpPr>
        <p:spPr>
          <a:xfrm>
            <a:off x="6337300" y="2527300"/>
            <a:ext cx="1041400" cy="355600"/>
          </a:xfrm>
          <a:prstGeom prst="rect">
            <a:avLst/>
          </a:prstGeom>
          <a:ln w="25400">
            <a:solidFill>
              <a:srgbClr val="1F497D"/>
            </a:solidFill>
            <a:miter/>
          </a:ln>
        </p:spPr>
        <p:txBody>
          <a:bodyPr lIns="45719" rIns="45719" anchor="ctr"/>
          <a:p/>
        </p:txBody>
      </p:sp>
      <p:sp>
        <p:nvSpPr>
          <p:cNvPr id="1048603" name="Rectangle 19"/>
          <p:cNvSpPr/>
          <p:nvPr/>
        </p:nvSpPr>
        <p:spPr>
          <a:xfrm>
            <a:off x="7632700" y="2527300"/>
            <a:ext cx="1041400" cy="355600"/>
          </a:xfrm>
          <a:prstGeom prst="rect">
            <a:avLst/>
          </a:prstGeom>
          <a:ln w="25400">
            <a:solidFill>
              <a:srgbClr val="1F497D"/>
            </a:solidFill>
            <a:miter/>
          </a:ln>
        </p:spPr>
        <p:txBody>
          <a:bodyPr lIns="45719" rIns="45719" anchor="ctr"/>
          <a:p/>
        </p:txBody>
      </p:sp>
      <p:sp>
        <p:nvSpPr>
          <p:cNvPr id="1048604" name="Rectangle 20"/>
          <p:cNvSpPr/>
          <p:nvPr/>
        </p:nvSpPr>
        <p:spPr>
          <a:xfrm>
            <a:off x="5499100" y="3365500"/>
            <a:ext cx="2794000" cy="355600"/>
          </a:xfrm>
          <a:prstGeom prst="rect">
            <a:avLst/>
          </a:prstGeom>
          <a:ln w="25400">
            <a:solidFill>
              <a:srgbClr val="1F497D"/>
            </a:solidFill>
            <a:miter/>
          </a:ln>
        </p:spPr>
        <p:txBody>
          <a:bodyPr lIns="45719" rIns="45719" anchor="ctr"/>
          <a:p/>
        </p:txBody>
      </p:sp>
      <p:sp>
        <p:nvSpPr>
          <p:cNvPr id="1048605" name="Rectangle 21"/>
          <p:cNvSpPr/>
          <p:nvPr/>
        </p:nvSpPr>
        <p:spPr>
          <a:xfrm>
            <a:off x="5727700" y="4330700"/>
            <a:ext cx="2336800" cy="355600"/>
          </a:xfrm>
          <a:prstGeom prst="rect">
            <a:avLst/>
          </a:prstGeom>
          <a:ln w="25400">
            <a:solidFill>
              <a:srgbClr val="1F497D"/>
            </a:solidFill>
            <a:miter/>
          </a:ln>
        </p:spPr>
        <p:txBody>
          <a:bodyPr lIns="45719" rIns="45719" anchor="ctr"/>
          <a:p/>
        </p:txBody>
      </p:sp>
      <p:sp>
        <p:nvSpPr>
          <p:cNvPr id="1048606" name="Line 22"/>
          <p:cNvSpPr/>
          <p:nvPr/>
        </p:nvSpPr>
        <p:spPr>
          <a:xfrm>
            <a:off x="5562600" y="2895600"/>
            <a:ext cx="533401" cy="457200"/>
          </a:xfrm>
          <a:prstGeom prst="line">
            <a:avLst/>
          </a:prstGeom>
          <a:ln w="12700">
            <a:solidFill>
              <a:srgbClr val="1F497D"/>
            </a:solidFill>
            <a:headEnd type="stealth"/>
            <a:tailEnd type="stealth"/>
          </a:ln>
        </p:spPr>
        <p:txBody>
          <a:bodyPr lIns="45719" rIns="45719"/>
          <a:p/>
        </p:txBody>
      </p:sp>
      <p:sp>
        <p:nvSpPr>
          <p:cNvPr id="1048607" name="Line 23"/>
          <p:cNvSpPr/>
          <p:nvPr/>
        </p:nvSpPr>
        <p:spPr>
          <a:xfrm>
            <a:off x="6858000" y="2895600"/>
            <a:ext cx="0" cy="457200"/>
          </a:xfrm>
          <a:prstGeom prst="line">
            <a:avLst/>
          </a:prstGeom>
          <a:ln w="12700">
            <a:solidFill>
              <a:srgbClr val="1F497D"/>
            </a:solidFill>
            <a:headEnd type="stealth"/>
            <a:tailEnd type="stealth"/>
          </a:ln>
        </p:spPr>
        <p:txBody>
          <a:bodyPr lIns="45719" rIns="45719"/>
          <a:p/>
        </p:txBody>
      </p:sp>
      <p:sp>
        <p:nvSpPr>
          <p:cNvPr id="1048608" name="Line 24"/>
          <p:cNvSpPr/>
          <p:nvPr/>
        </p:nvSpPr>
        <p:spPr>
          <a:xfrm flipH="1">
            <a:off x="7620000" y="2895600"/>
            <a:ext cx="533401" cy="457200"/>
          </a:xfrm>
          <a:prstGeom prst="line">
            <a:avLst/>
          </a:prstGeom>
          <a:ln w="12700">
            <a:solidFill>
              <a:srgbClr val="1F497D"/>
            </a:solidFill>
            <a:headEnd type="stealth"/>
            <a:tailEnd type="stealth"/>
          </a:ln>
        </p:spPr>
        <p:txBody>
          <a:bodyPr lIns="45719" rIns="45719"/>
          <a:p/>
        </p:txBody>
      </p:sp>
      <p:sp>
        <p:nvSpPr>
          <p:cNvPr id="1048609" name="Line 25"/>
          <p:cNvSpPr/>
          <p:nvPr/>
        </p:nvSpPr>
        <p:spPr>
          <a:xfrm>
            <a:off x="6858000" y="3733800"/>
            <a:ext cx="0" cy="619125"/>
          </a:xfrm>
          <a:prstGeom prst="line">
            <a:avLst/>
          </a:prstGeom>
          <a:ln w="12700">
            <a:solidFill>
              <a:srgbClr val="1F497D"/>
            </a:solidFill>
            <a:headEnd type="stealth"/>
            <a:tailEnd type="stealth"/>
          </a:ln>
        </p:spPr>
        <p:txBody>
          <a:bodyPr lIns="45719" rIns="45719"/>
          <a:p/>
        </p:txBody>
      </p:sp>
      <p:sp>
        <p:nvSpPr>
          <p:cNvPr id="1048610" name="Line 26"/>
          <p:cNvSpPr/>
          <p:nvPr/>
        </p:nvSpPr>
        <p:spPr>
          <a:xfrm>
            <a:off x="6858000" y="4699000"/>
            <a:ext cx="0" cy="381000"/>
          </a:xfrm>
          <a:prstGeom prst="line">
            <a:avLst/>
          </a:prstGeom>
          <a:ln w="12700">
            <a:solidFill>
              <a:srgbClr val="1F497D"/>
            </a:solidFill>
            <a:headEnd type="stealth"/>
            <a:tailEnd type="stealth"/>
          </a:ln>
        </p:spPr>
        <p:txBody>
          <a:bodyPr lIns="45719" rIns="45719"/>
          <a:p/>
        </p:txBody>
      </p:sp>
      <p:sp>
        <p:nvSpPr>
          <p:cNvPr id="1048611" name="Text Box 27"/>
          <p:cNvSpPr txBox="1"/>
          <p:nvPr/>
        </p:nvSpPr>
        <p:spPr>
          <a:xfrm>
            <a:off x="6510019" y="5232400"/>
            <a:ext cx="624838" cy="6375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CF0E3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DB</a:t>
            </a:r>
          </a:p>
        </p:txBody>
      </p:sp>
      <p:grpSp>
        <p:nvGrpSpPr>
          <p:cNvPr id="65" name="Group 42"/>
          <p:cNvGrpSpPr/>
          <p:nvPr/>
        </p:nvGrpSpPr>
        <p:grpSpPr>
          <a:xfrm>
            <a:off x="284163" y="1365602"/>
            <a:ext cx="8653463" cy="1611315"/>
            <a:chOff x="0" y="0"/>
            <a:chExt cx="8653461" cy="1611313"/>
          </a:xfrm>
        </p:grpSpPr>
        <p:sp>
          <p:nvSpPr>
            <p:cNvPr id="1048612" name="Rectangle 37"/>
            <p:cNvSpPr/>
            <p:nvPr/>
          </p:nvSpPr>
          <p:spPr>
            <a:xfrm>
              <a:off x="-1" y="-1"/>
              <a:ext cx="4049486" cy="991578"/>
            </a:xfrm>
            <a:prstGeom prst="rect">
              <a:avLst/>
            </a:prstGeom>
            <a:solidFill>
              <a:srgbClr val="3366FF">
                <a:alpha val="3411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p>
              <a:pPr defTabSz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</a:p>
          </p:txBody>
        </p:sp>
        <p:sp>
          <p:nvSpPr>
            <p:cNvPr id="1048613" name="Rectangle 38"/>
            <p:cNvSpPr/>
            <p:nvPr/>
          </p:nvSpPr>
          <p:spPr>
            <a:xfrm>
              <a:off x="4368737" y="909675"/>
              <a:ext cx="4284725" cy="588750"/>
            </a:xfrm>
            <a:prstGeom prst="rect">
              <a:avLst/>
            </a:prstGeom>
            <a:solidFill>
              <a:srgbClr val="3366FF">
                <a:alpha val="3411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p>
              <a:pPr defTabSz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</a:p>
          </p:txBody>
        </p:sp>
        <p:sp>
          <p:nvSpPr>
            <p:cNvPr id="1048614" name="Freeform 41"/>
            <p:cNvSpPr/>
            <p:nvPr/>
          </p:nvSpPr>
          <p:spPr>
            <a:xfrm>
              <a:off x="4032680" y="0"/>
              <a:ext cx="352860" cy="1611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571" y="13915"/>
                  </a:lnTo>
                  <a:lnTo>
                    <a:pt x="21600" y="21600"/>
                  </a:lnTo>
                  <a:lnTo>
                    <a:pt x="0" y="13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>
                <a:alpha val="3411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grpSp>
        <p:nvGrpSpPr>
          <p:cNvPr id="66" name="Group 47"/>
          <p:cNvGrpSpPr/>
          <p:nvPr/>
        </p:nvGrpSpPr>
        <p:grpSpPr>
          <a:xfrm>
            <a:off x="857956" y="2535016"/>
            <a:ext cx="7545741" cy="1648953"/>
            <a:chOff x="0" y="0"/>
            <a:chExt cx="7545740" cy="1648951"/>
          </a:xfrm>
        </p:grpSpPr>
        <p:sp>
          <p:nvSpPr>
            <p:cNvPr id="1048615" name="Rectangle 43"/>
            <p:cNvSpPr/>
            <p:nvPr/>
          </p:nvSpPr>
          <p:spPr>
            <a:xfrm>
              <a:off x="0" y="0"/>
              <a:ext cx="3614132" cy="1410452"/>
            </a:xfrm>
            <a:prstGeom prst="rect">
              <a:avLst/>
            </a:prstGeom>
            <a:solidFill>
              <a:srgbClr val="800804">
                <a:alpha val="411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p>
              <a:pPr defTabSz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</a:p>
          </p:txBody>
        </p:sp>
        <p:sp>
          <p:nvSpPr>
            <p:cNvPr id="1048616" name="Rectangle 44"/>
            <p:cNvSpPr/>
            <p:nvPr/>
          </p:nvSpPr>
          <p:spPr>
            <a:xfrm>
              <a:off x="4465871" y="517489"/>
              <a:ext cx="3079870" cy="681977"/>
            </a:xfrm>
            <a:prstGeom prst="rect">
              <a:avLst/>
            </a:prstGeom>
            <a:solidFill>
              <a:srgbClr val="800804">
                <a:alpha val="411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p>
              <a:pPr defTabSz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</a:p>
          </p:txBody>
        </p:sp>
        <p:sp>
          <p:nvSpPr>
            <p:cNvPr id="1048617" name="Freeform 46"/>
            <p:cNvSpPr/>
            <p:nvPr/>
          </p:nvSpPr>
          <p:spPr>
            <a:xfrm>
              <a:off x="3570195" y="223000"/>
              <a:ext cx="895677" cy="1425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461"/>
                  </a:lnTo>
                  <a:lnTo>
                    <a:pt x="21600" y="14791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804">
                <a:alpha val="411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  <p:grpSp>
        <p:nvGrpSpPr>
          <p:cNvPr id="67" name="Group 54"/>
          <p:cNvGrpSpPr/>
          <p:nvPr/>
        </p:nvGrpSpPr>
        <p:grpSpPr>
          <a:xfrm>
            <a:off x="636058" y="4128558"/>
            <a:ext cx="7526868" cy="2060576"/>
            <a:chOff x="0" y="0"/>
            <a:chExt cx="7526865" cy="2060575"/>
          </a:xfrm>
        </p:grpSpPr>
        <p:sp>
          <p:nvSpPr>
            <p:cNvPr id="1048618" name="Rectangle 48"/>
            <p:cNvSpPr/>
            <p:nvPr/>
          </p:nvSpPr>
          <p:spPr>
            <a:xfrm>
              <a:off x="0" y="211884"/>
              <a:ext cx="3661596" cy="1409868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p>
              <a:pPr defTabSz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</a:p>
          </p:txBody>
        </p:sp>
        <p:sp>
          <p:nvSpPr>
            <p:cNvPr id="1048619" name="Rectangle 49"/>
            <p:cNvSpPr/>
            <p:nvPr/>
          </p:nvSpPr>
          <p:spPr>
            <a:xfrm>
              <a:off x="4971024" y="15494"/>
              <a:ext cx="2555842" cy="557750"/>
            </a:xfrm>
            <a:prstGeom prst="rect">
              <a:avLst/>
            </a:prstGeom>
            <a:solidFill>
              <a:srgbClr val="008000">
                <a:alpha val="309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p>
              <a:pPr defTabSz="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</a:p>
          </p:txBody>
        </p:sp>
        <p:sp>
          <p:nvSpPr>
            <p:cNvPr id="1048620" name="Freeform 53"/>
            <p:cNvSpPr/>
            <p:nvPr/>
          </p:nvSpPr>
          <p:spPr>
            <a:xfrm>
              <a:off x="3576929" y="-1"/>
              <a:ext cx="1440566" cy="2060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659"/>
                  </a:moveTo>
                  <a:lnTo>
                    <a:pt x="21600" y="0"/>
                  </a:lnTo>
                  <a:lnTo>
                    <a:pt x="21368" y="6009"/>
                  </a:lnTo>
                  <a:lnTo>
                    <a:pt x="0" y="21600"/>
                  </a:lnTo>
                </a:path>
              </a:pathLst>
            </a:custGeom>
            <a:solidFill>
              <a:srgbClr val="008000">
                <a:alpha val="34117"/>
              </a:srgbClr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p/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1" animBg="1" advAuto="0"/>
      <p:bldP spid="66" grpId="2" animBg="1" advAuto="0"/>
      <p:bldP spid="67" grpId="3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1" name="Title 1"/>
          <p:cNvSpPr txBox="1"/>
          <p:nvPr>
            <p:ph type="title"/>
          </p:nvPr>
        </p:nvSpPr>
        <p:spPr>
          <a:xfrm>
            <a:off x="2510343" y="-3227"/>
            <a:ext cx="7162801" cy="1143001"/>
          </a:xfrm>
          <a:prstGeom prst="rect">
            <a:avLst/>
          </a:prstGeom>
        </p:spPr>
        <p:txBody>
          <a:bodyPr/>
          <a:p>
            <a:r>
              <a:t>OR</a:t>
            </a:r>
          </a:p>
        </p:txBody>
      </p:sp>
      <p:sp>
        <p:nvSpPr>
          <p:cNvPr id="1049572" name="Rectangle 6"/>
          <p:cNvSpPr txBox="1"/>
          <p:nvPr/>
        </p:nvSpPr>
        <p:spPr>
          <a:xfrm>
            <a:off x="82871" y="657321"/>
            <a:ext cx="4688002" cy="2120900"/>
          </a:xfrm>
          <a:prstGeom prst="rect">
            <a:avLst/>
          </a:prstGeom>
          <a:ln w="12700">
            <a:miter lim="400000"/>
          </a:ln>
        </p:spPr>
        <p:txBody>
          <a:bodyPr lIns="44450" tIns="44450" rIns="44450" bIns="44450">
            <a:spAutoFit/>
          </a:bodyPr>
          <a:p>
            <a:pPr>
              <a:defRPr sz="2400"/>
            </a:pPr>
            <a:r>
              <a:t>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CREATE TABLE Employees </a:t>
            </a:r>
            <a:endParaRPr>
              <a:latin typeface="Lucida Console" panose="020B0609040504020204"/>
              <a:ea typeface="Lucida Console" panose="020B0609040504020204"/>
              <a:cs typeface="Lucida Console" panose="020B0609040504020204"/>
              <a:sym typeface="Lucida Console" panose="020B0609040504020204"/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(ssn CHAR(11),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name CHAR(20),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lot  INTEGER,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</a:t>
            </a:r>
            <a:r>
              <a:rPr>
                <a:solidFill>
                  <a:schemeClr val="accent2"/>
                </a:solidFill>
              </a:rPr>
              <a:t>PRIMARY KEY  (ssn)</a:t>
            </a:r>
            <a:r>
              <a:t>);</a:t>
            </a:r>
          </a:p>
        </p:txBody>
      </p:sp>
      <p:sp>
        <p:nvSpPr>
          <p:cNvPr id="1049573" name="Rectangle 7"/>
          <p:cNvSpPr/>
          <p:nvPr/>
        </p:nvSpPr>
        <p:spPr>
          <a:xfrm>
            <a:off x="2510343" y="2855872"/>
            <a:ext cx="5048027" cy="37465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4450" tIns="44450" rIns="44450" bIns="44450">
            <a:spAutoFit/>
          </a:bodyPr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TABLE  Dept_Mgr(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434FD6"/>
                </a:solidFill>
              </a:rPr>
              <a:t>did  INTEGER,</a:t>
            </a:r>
            <a:endParaRPr>
              <a:solidFill>
                <a:srgbClr val="434FD6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800080"/>
                </a:solidFill>
              </a:rPr>
              <a:t>dname  CHAR(20),</a:t>
            </a:r>
            <a:endParaRPr>
              <a:solidFill>
                <a:srgbClr val="800080"/>
              </a:solidFill>
            </a:endParaRPr>
          </a:p>
          <a:p>
            <a:pPr>
              <a:defRPr sz="2400">
                <a:solidFill>
                  <a:srgbClr val="80008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budget  REAL,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434FD6"/>
                </a:solidFill>
              </a:rPr>
              <a:t>ssn  CHAR(11),</a:t>
            </a:r>
            <a:endParaRPr>
              <a:solidFill>
                <a:srgbClr val="434FD6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434FD6"/>
                </a:solidFill>
              </a:rPr>
              <a:t>since  DATE,</a:t>
            </a:r>
            <a:endParaRPr>
              <a:solidFill>
                <a:srgbClr val="434FD6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434FD6"/>
                </a:solidFill>
              </a:rPr>
              <a:t>PRIMARY KEY  (did),</a:t>
            </a:r>
            <a:endParaRPr>
              <a:solidFill>
                <a:srgbClr val="434FD6"/>
              </a:solidFill>
            </a:endParaRPr>
          </a:p>
          <a:p>
            <a:pPr>
              <a:defRPr sz="2400">
                <a:solidFill>
                  <a:srgbClr val="434FD6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FOREIGN KEY (ssn) </a:t>
            </a:r>
          </a:p>
          <a:p>
            <a:pPr>
              <a:defRPr sz="2400">
                <a:solidFill>
                  <a:srgbClr val="434FD6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REFERENCES Employees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4" name="Rectangle 4"/>
          <p:cNvSpPr txBox="1"/>
          <p:nvPr>
            <p:ph type="title"/>
          </p:nvPr>
        </p:nvSpPr>
        <p:spPr>
          <a:xfrm>
            <a:off x="1066800" y="0"/>
            <a:ext cx="7772400" cy="1104900"/>
          </a:xfrm>
          <a:prstGeom prst="rect">
            <a:avLst/>
          </a:prstGeom>
        </p:spPr>
        <p:txBody>
          <a:bodyPr lIns="44450" tIns="44450" rIns="44450" bIns="44450">
            <a:normAutofit fontScale="90000"/>
          </a:bodyPr>
          <a:lstStyle>
            <a:lvl1pPr>
              <a:defRPr sz="39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Review: Participation Constraints</a:t>
            </a:r>
          </a:p>
        </p:txBody>
      </p:sp>
      <p:sp>
        <p:nvSpPr>
          <p:cNvPr id="1049575" name="Rectangle 5"/>
          <p:cNvSpPr txBox="1"/>
          <p:nvPr>
            <p:ph type="body" idx="1"/>
          </p:nvPr>
        </p:nvSpPr>
        <p:spPr>
          <a:xfrm>
            <a:off x="0" y="1143000"/>
            <a:ext cx="8991600" cy="4876800"/>
          </a:xfrm>
          <a:prstGeom prst="rect">
            <a:avLst/>
          </a:prstGeom>
        </p:spPr>
        <p:txBody>
          <a:bodyPr lIns="44450" tIns="44450" rIns="44450" bIns="44450"/>
          <a:p>
            <a:pPr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Does every department have a manager?</a:t>
            </a:r>
          </a:p>
          <a:p>
            <a:pPr marL="742950" lvl="1" indent="-285750"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If so, this is a </a:t>
            </a:r>
            <a:r>
              <a:rPr u="sng">
                <a:solidFill>
                  <a:schemeClr val="accent2"/>
                </a:solidFill>
              </a:rPr>
              <a:t>participation constraint</a:t>
            </a:r>
            <a:r>
              <a:t>:  the participation of Departments in Manages is said to be </a:t>
            </a:r>
            <a:r>
              <a:rPr>
                <a:solidFill>
                  <a:schemeClr val="accent2"/>
                </a:solidFill>
              </a:rPr>
              <a:t>total (vs. partial)</a:t>
            </a:r>
            <a:r>
              <a:t>.</a:t>
            </a:r>
            <a:endParaRPr sz="2800"/>
          </a:p>
          <a:p>
            <a:pPr marL="1143000" lvl="2" indent="-228600"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Every did value in Departments table must appear in a row of the Manages table (with a non-null ssn value!)</a:t>
            </a:r>
          </a:p>
        </p:txBody>
      </p:sp>
      <p:sp>
        <p:nvSpPr>
          <p:cNvPr id="1049576" name="Freeform 6"/>
          <p:cNvSpPr/>
          <p:nvPr/>
        </p:nvSpPr>
        <p:spPr>
          <a:xfrm>
            <a:off x="5051425" y="3994150"/>
            <a:ext cx="1055688" cy="36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lnTo>
                  <a:pt x="21503" y="9827"/>
                </a:lnTo>
                <a:lnTo>
                  <a:pt x="21373" y="8900"/>
                </a:lnTo>
                <a:lnTo>
                  <a:pt x="21178" y="7973"/>
                </a:lnTo>
                <a:lnTo>
                  <a:pt x="20918" y="7138"/>
                </a:lnTo>
                <a:lnTo>
                  <a:pt x="20561" y="6304"/>
                </a:lnTo>
                <a:lnTo>
                  <a:pt x="20138" y="5377"/>
                </a:lnTo>
                <a:lnTo>
                  <a:pt x="19619" y="4635"/>
                </a:lnTo>
                <a:lnTo>
                  <a:pt x="19034" y="3894"/>
                </a:lnTo>
                <a:lnTo>
                  <a:pt x="18384" y="3152"/>
                </a:lnTo>
                <a:lnTo>
                  <a:pt x="17735" y="2503"/>
                </a:lnTo>
                <a:lnTo>
                  <a:pt x="16955" y="1947"/>
                </a:lnTo>
                <a:lnTo>
                  <a:pt x="15331" y="1020"/>
                </a:lnTo>
                <a:lnTo>
                  <a:pt x="14454" y="649"/>
                </a:lnTo>
                <a:lnTo>
                  <a:pt x="13610" y="371"/>
                </a:lnTo>
                <a:lnTo>
                  <a:pt x="12668" y="185"/>
                </a:lnTo>
                <a:lnTo>
                  <a:pt x="11693" y="93"/>
                </a:lnTo>
                <a:lnTo>
                  <a:pt x="10751" y="0"/>
                </a:lnTo>
                <a:lnTo>
                  <a:pt x="9874" y="93"/>
                </a:lnTo>
                <a:lnTo>
                  <a:pt x="8900" y="185"/>
                </a:lnTo>
                <a:lnTo>
                  <a:pt x="8023" y="371"/>
                </a:lnTo>
                <a:lnTo>
                  <a:pt x="7081" y="649"/>
                </a:lnTo>
                <a:lnTo>
                  <a:pt x="6204" y="1020"/>
                </a:lnTo>
                <a:lnTo>
                  <a:pt x="5359" y="1483"/>
                </a:lnTo>
                <a:lnTo>
                  <a:pt x="4580" y="1947"/>
                </a:lnTo>
                <a:lnTo>
                  <a:pt x="3833" y="2503"/>
                </a:lnTo>
                <a:lnTo>
                  <a:pt x="3183" y="3152"/>
                </a:lnTo>
                <a:lnTo>
                  <a:pt x="2501" y="3894"/>
                </a:lnTo>
                <a:lnTo>
                  <a:pt x="1949" y="4635"/>
                </a:lnTo>
                <a:lnTo>
                  <a:pt x="1429" y="5377"/>
                </a:lnTo>
                <a:lnTo>
                  <a:pt x="1007" y="6304"/>
                </a:lnTo>
                <a:lnTo>
                  <a:pt x="650" y="7138"/>
                </a:lnTo>
                <a:lnTo>
                  <a:pt x="325" y="7973"/>
                </a:lnTo>
                <a:lnTo>
                  <a:pt x="195" y="8900"/>
                </a:lnTo>
                <a:lnTo>
                  <a:pt x="32" y="9827"/>
                </a:lnTo>
                <a:lnTo>
                  <a:pt x="0" y="10846"/>
                </a:lnTo>
                <a:lnTo>
                  <a:pt x="32" y="11773"/>
                </a:lnTo>
                <a:lnTo>
                  <a:pt x="195" y="12700"/>
                </a:lnTo>
                <a:lnTo>
                  <a:pt x="325" y="13627"/>
                </a:lnTo>
                <a:lnTo>
                  <a:pt x="650" y="14462"/>
                </a:lnTo>
                <a:lnTo>
                  <a:pt x="1007" y="15389"/>
                </a:lnTo>
                <a:lnTo>
                  <a:pt x="1429" y="16223"/>
                </a:lnTo>
                <a:lnTo>
                  <a:pt x="1949" y="16965"/>
                </a:lnTo>
                <a:lnTo>
                  <a:pt x="2501" y="17706"/>
                </a:lnTo>
                <a:lnTo>
                  <a:pt x="3183" y="18448"/>
                </a:lnTo>
                <a:lnTo>
                  <a:pt x="3833" y="19004"/>
                </a:lnTo>
                <a:lnTo>
                  <a:pt x="4580" y="19653"/>
                </a:lnTo>
                <a:lnTo>
                  <a:pt x="5359" y="20117"/>
                </a:lnTo>
                <a:lnTo>
                  <a:pt x="6204" y="20580"/>
                </a:lnTo>
                <a:lnTo>
                  <a:pt x="7081" y="20951"/>
                </a:lnTo>
                <a:lnTo>
                  <a:pt x="8023" y="21229"/>
                </a:lnTo>
                <a:lnTo>
                  <a:pt x="8900" y="21415"/>
                </a:lnTo>
                <a:lnTo>
                  <a:pt x="9874" y="21507"/>
                </a:lnTo>
                <a:lnTo>
                  <a:pt x="10751" y="21600"/>
                </a:lnTo>
                <a:lnTo>
                  <a:pt x="11693" y="21507"/>
                </a:lnTo>
                <a:lnTo>
                  <a:pt x="12668" y="21415"/>
                </a:lnTo>
                <a:lnTo>
                  <a:pt x="13610" y="21229"/>
                </a:lnTo>
                <a:lnTo>
                  <a:pt x="14454" y="20951"/>
                </a:lnTo>
                <a:lnTo>
                  <a:pt x="15331" y="20580"/>
                </a:lnTo>
                <a:lnTo>
                  <a:pt x="16955" y="19653"/>
                </a:lnTo>
                <a:lnTo>
                  <a:pt x="17735" y="19004"/>
                </a:lnTo>
                <a:lnTo>
                  <a:pt x="18384" y="18448"/>
                </a:lnTo>
                <a:lnTo>
                  <a:pt x="19034" y="17706"/>
                </a:lnTo>
                <a:lnTo>
                  <a:pt x="19619" y="16965"/>
                </a:lnTo>
                <a:lnTo>
                  <a:pt x="20138" y="16223"/>
                </a:lnTo>
                <a:lnTo>
                  <a:pt x="20561" y="15389"/>
                </a:lnTo>
                <a:lnTo>
                  <a:pt x="20918" y="14462"/>
                </a:lnTo>
                <a:lnTo>
                  <a:pt x="21178" y="13627"/>
                </a:lnTo>
                <a:lnTo>
                  <a:pt x="21373" y="12700"/>
                </a:lnTo>
                <a:lnTo>
                  <a:pt x="21503" y="11773"/>
                </a:lnTo>
                <a:lnTo>
                  <a:pt x="21600" y="1084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577" name="Freeform 7"/>
          <p:cNvSpPr/>
          <p:nvPr/>
        </p:nvSpPr>
        <p:spPr>
          <a:xfrm>
            <a:off x="6991350" y="3994150"/>
            <a:ext cx="1184276" cy="36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46"/>
                </a:moveTo>
                <a:lnTo>
                  <a:pt x="29" y="11773"/>
                </a:lnTo>
                <a:lnTo>
                  <a:pt x="145" y="12700"/>
                </a:lnTo>
                <a:lnTo>
                  <a:pt x="347" y="13627"/>
                </a:lnTo>
                <a:lnTo>
                  <a:pt x="608" y="14462"/>
                </a:lnTo>
                <a:lnTo>
                  <a:pt x="1013" y="15389"/>
                </a:lnTo>
                <a:lnTo>
                  <a:pt x="1419" y="16223"/>
                </a:lnTo>
                <a:lnTo>
                  <a:pt x="1911" y="16965"/>
                </a:lnTo>
                <a:lnTo>
                  <a:pt x="3127" y="18448"/>
                </a:lnTo>
                <a:lnTo>
                  <a:pt x="3851" y="19004"/>
                </a:lnTo>
                <a:lnTo>
                  <a:pt x="4604" y="19653"/>
                </a:lnTo>
                <a:lnTo>
                  <a:pt x="5386" y="20117"/>
                </a:lnTo>
                <a:lnTo>
                  <a:pt x="6225" y="20580"/>
                </a:lnTo>
                <a:lnTo>
                  <a:pt x="7094" y="20951"/>
                </a:lnTo>
                <a:lnTo>
                  <a:pt x="7991" y="21229"/>
                </a:lnTo>
                <a:lnTo>
                  <a:pt x="8889" y="21415"/>
                </a:lnTo>
                <a:lnTo>
                  <a:pt x="10800" y="21600"/>
                </a:lnTo>
                <a:lnTo>
                  <a:pt x="11727" y="21507"/>
                </a:lnTo>
                <a:lnTo>
                  <a:pt x="12624" y="21415"/>
                </a:lnTo>
                <a:lnTo>
                  <a:pt x="13580" y="21229"/>
                </a:lnTo>
                <a:lnTo>
                  <a:pt x="14477" y="20951"/>
                </a:lnTo>
                <a:lnTo>
                  <a:pt x="15346" y="20580"/>
                </a:lnTo>
                <a:lnTo>
                  <a:pt x="16186" y="20117"/>
                </a:lnTo>
                <a:lnTo>
                  <a:pt x="16967" y="19653"/>
                </a:lnTo>
                <a:lnTo>
                  <a:pt x="17720" y="19004"/>
                </a:lnTo>
                <a:lnTo>
                  <a:pt x="18444" y="18355"/>
                </a:lnTo>
                <a:lnTo>
                  <a:pt x="19052" y="17706"/>
                </a:lnTo>
                <a:lnTo>
                  <a:pt x="19602" y="16965"/>
                </a:lnTo>
                <a:lnTo>
                  <a:pt x="20123" y="16223"/>
                </a:lnTo>
                <a:lnTo>
                  <a:pt x="20558" y="15389"/>
                </a:lnTo>
                <a:lnTo>
                  <a:pt x="20905" y="14462"/>
                </a:lnTo>
                <a:lnTo>
                  <a:pt x="21224" y="13535"/>
                </a:lnTo>
                <a:lnTo>
                  <a:pt x="21426" y="12700"/>
                </a:lnTo>
                <a:lnTo>
                  <a:pt x="21542" y="11681"/>
                </a:lnTo>
                <a:lnTo>
                  <a:pt x="21600" y="10846"/>
                </a:lnTo>
                <a:lnTo>
                  <a:pt x="21542" y="9827"/>
                </a:lnTo>
                <a:lnTo>
                  <a:pt x="21426" y="8900"/>
                </a:lnTo>
                <a:lnTo>
                  <a:pt x="21224" y="7973"/>
                </a:lnTo>
                <a:lnTo>
                  <a:pt x="20905" y="7138"/>
                </a:lnTo>
                <a:lnTo>
                  <a:pt x="20558" y="6211"/>
                </a:lnTo>
                <a:lnTo>
                  <a:pt x="20123" y="5377"/>
                </a:lnTo>
                <a:lnTo>
                  <a:pt x="19602" y="4635"/>
                </a:lnTo>
                <a:lnTo>
                  <a:pt x="19052" y="3894"/>
                </a:lnTo>
                <a:lnTo>
                  <a:pt x="18444" y="3152"/>
                </a:lnTo>
                <a:lnTo>
                  <a:pt x="17720" y="2503"/>
                </a:lnTo>
                <a:lnTo>
                  <a:pt x="16967" y="1947"/>
                </a:lnTo>
                <a:lnTo>
                  <a:pt x="16186" y="1483"/>
                </a:lnTo>
                <a:lnTo>
                  <a:pt x="15346" y="1020"/>
                </a:lnTo>
                <a:lnTo>
                  <a:pt x="14477" y="649"/>
                </a:lnTo>
                <a:lnTo>
                  <a:pt x="13580" y="371"/>
                </a:lnTo>
                <a:lnTo>
                  <a:pt x="12624" y="185"/>
                </a:lnTo>
                <a:lnTo>
                  <a:pt x="11727" y="93"/>
                </a:lnTo>
                <a:lnTo>
                  <a:pt x="10800" y="0"/>
                </a:lnTo>
                <a:lnTo>
                  <a:pt x="8889" y="185"/>
                </a:lnTo>
                <a:lnTo>
                  <a:pt x="7991" y="371"/>
                </a:lnTo>
                <a:lnTo>
                  <a:pt x="7094" y="649"/>
                </a:lnTo>
                <a:lnTo>
                  <a:pt x="6225" y="1020"/>
                </a:lnTo>
                <a:lnTo>
                  <a:pt x="5386" y="1483"/>
                </a:lnTo>
                <a:lnTo>
                  <a:pt x="4604" y="1947"/>
                </a:lnTo>
                <a:lnTo>
                  <a:pt x="3822" y="2596"/>
                </a:lnTo>
                <a:lnTo>
                  <a:pt x="3127" y="3152"/>
                </a:lnTo>
                <a:lnTo>
                  <a:pt x="1911" y="4635"/>
                </a:lnTo>
                <a:lnTo>
                  <a:pt x="1419" y="5377"/>
                </a:lnTo>
                <a:lnTo>
                  <a:pt x="1013" y="6304"/>
                </a:lnTo>
                <a:lnTo>
                  <a:pt x="608" y="7138"/>
                </a:lnTo>
                <a:lnTo>
                  <a:pt x="347" y="7973"/>
                </a:lnTo>
                <a:lnTo>
                  <a:pt x="145" y="8992"/>
                </a:lnTo>
                <a:lnTo>
                  <a:pt x="29" y="9827"/>
                </a:lnTo>
                <a:lnTo>
                  <a:pt x="0" y="1084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578" name="Freeform 8"/>
          <p:cNvSpPr/>
          <p:nvPr/>
        </p:nvSpPr>
        <p:spPr>
          <a:xfrm>
            <a:off x="831850" y="3983037"/>
            <a:ext cx="1054101" cy="369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lnTo>
                  <a:pt x="21535" y="9827"/>
                </a:lnTo>
                <a:lnTo>
                  <a:pt x="21437" y="8992"/>
                </a:lnTo>
                <a:lnTo>
                  <a:pt x="21242" y="7973"/>
                </a:lnTo>
                <a:lnTo>
                  <a:pt x="20949" y="7138"/>
                </a:lnTo>
                <a:lnTo>
                  <a:pt x="20592" y="6304"/>
                </a:lnTo>
                <a:lnTo>
                  <a:pt x="20169" y="5377"/>
                </a:lnTo>
                <a:lnTo>
                  <a:pt x="19648" y="4635"/>
                </a:lnTo>
                <a:lnTo>
                  <a:pt x="19063" y="3894"/>
                </a:lnTo>
                <a:lnTo>
                  <a:pt x="18445" y="3152"/>
                </a:lnTo>
                <a:lnTo>
                  <a:pt x="17761" y="2596"/>
                </a:lnTo>
                <a:lnTo>
                  <a:pt x="16981" y="1947"/>
                </a:lnTo>
                <a:lnTo>
                  <a:pt x="16200" y="1483"/>
                </a:lnTo>
                <a:lnTo>
                  <a:pt x="15354" y="1020"/>
                </a:lnTo>
                <a:lnTo>
                  <a:pt x="14476" y="649"/>
                </a:lnTo>
                <a:lnTo>
                  <a:pt x="13598" y="464"/>
                </a:lnTo>
                <a:lnTo>
                  <a:pt x="12687" y="185"/>
                </a:lnTo>
                <a:lnTo>
                  <a:pt x="10800" y="0"/>
                </a:lnTo>
                <a:lnTo>
                  <a:pt x="9824" y="93"/>
                </a:lnTo>
                <a:lnTo>
                  <a:pt x="8946" y="185"/>
                </a:lnTo>
                <a:lnTo>
                  <a:pt x="8035" y="464"/>
                </a:lnTo>
                <a:lnTo>
                  <a:pt x="7092" y="649"/>
                </a:lnTo>
                <a:lnTo>
                  <a:pt x="6213" y="1020"/>
                </a:lnTo>
                <a:lnTo>
                  <a:pt x="4587" y="1947"/>
                </a:lnTo>
                <a:lnTo>
                  <a:pt x="3839" y="2596"/>
                </a:lnTo>
                <a:lnTo>
                  <a:pt x="3123" y="3152"/>
                </a:lnTo>
                <a:lnTo>
                  <a:pt x="2505" y="3894"/>
                </a:lnTo>
                <a:lnTo>
                  <a:pt x="1952" y="4635"/>
                </a:lnTo>
                <a:lnTo>
                  <a:pt x="1431" y="5377"/>
                </a:lnTo>
                <a:lnTo>
                  <a:pt x="1008" y="6304"/>
                </a:lnTo>
                <a:lnTo>
                  <a:pt x="651" y="7138"/>
                </a:lnTo>
                <a:lnTo>
                  <a:pt x="325" y="7973"/>
                </a:lnTo>
                <a:lnTo>
                  <a:pt x="130" y="8992"/>
                </a:lnTo>
                <a:lnTo>
                  <a:pt x="33" y="9827"/>
                </a:lnTo>
                <a:lnTo>
                  <a:pt x="0" y="10846"/>
                </a:lnTo>
                <a:lnTo>
                  <a:pt x="33" y="11773"/>
                </a:lnTo>
                <a:lnTo>
                  <a:pt x="130" y="12700"/>
                </a:lnTo>
                <a:lnTo>
                  <a:pt x="325" y="13627"/>
                </a:lnTo>
                <a:lnTo>
                  <a:pt x="651" y="14462"/>
                </a:lnTo>
                <a:lnTo>
                  <a:pt x="1008" y="15389"/>
                </a:lnTo>
                <a:lnTo>
                  <a:pt x="1431" y="16223"/>
                </a:lnTo>
                <a:lnTo>
                  <a:pt x="1952" y="16965"/>
                </a:lnTo>
                <a:lnTo>
                  <a:pt x="2505" y="17706"/>
                </a:lnTo>
                <a:lnTo>
                  <a:pt x="3123" y="18448"/>
                </a:lnTo>
                <a:lnTo>
                  <a:pt x="3839" y="19097"/>
                </a:lnTo>
                <a:lnTo>
                  <a:pt x="4587" y="19653"/>
                </a:lnTo>
                <a:lnTo>
                  <a:pt x="6213" y="20580"/>
                </a:lnTo>
                <a:lnTo>
                  <a:pt x="7092" y="20951"/>
                </a:lnTo>
                <a:lnTo>
                  <a:pt x="8035" y="21229"/>
                </a:lnTo>
                <a:lnTo>
                  <a:pt x="8946" y="21415"/>
                </a:lnTo>
                <a:lnTo>
                  <a:pt x="9824" y="21507"/>
                </a:lnTo>
                <a:lnTo>
                  <a:pt x="10800" y="21600"/>
                </a:lnTo>
                <a:lnTo>
                  <a:pt x="12687" y="21415"/>
                </a:lnTo>
                <a:lnTo>
                  <a:pt x="13598" y="21229"/>
                </a:lnTo>
                <a:lnTo>
                  <a:pt x="14476" y="20951"/>
                </a:lnTo>
                <a:lnTo>
                  <a:pt x="15354" y="20580"/>
                </a:lnTo>
                <a:lnTo>
                  <a:pt x="16200" y="20117"/>
                </a:lnTo>
                <a:lnTo>
                  <a:pt x="16981" y="19653"/>
                </a:lnTo>
                <a:lnTo>
                  <a:pt x="17761" y="19097"/>
                </a:lnTo>
                <a:lnTo>
                  <a:pt x="18445" y="18448"/>
                </a:lnTo>
                <a:lnTo>
                  <a:pt x="19063" y="17706"/>
                </a:lnTo>
                <a:lnTo>
                  <a:pt x="19648" y="16965"/>
                </a:lnTo>
                <a:lnTo>
                  <a:pt x="20169" y="16223"/>
                </a:lnTo>
                <a:lnTo>
                  <a:pt x="20592" y="15389"/>
                </a:lnTo>
                <a:lnTo>
                  <a:pt x="20949" y="14462"/>
                </a:lnTo>
                <a:lnTo>
                  <a:pt x="21242" y="13627"/>
                </a:lnTo>
                <a:lnTo>
                  <a:pt x="21437" y="12700"/>
                </a:lnTo>
                <a:lnTo>
                  <a:pt x="21535" y="11773"/>
                </a:lnTo>
                <a:lnTo>
                  <a:pt x="21600" y="1084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579" name="Freeform 9"/>
          <p:cNvSpPr/>
          <p:nvPr/>
        </p:nvSpPr>
        <p:spPr>
          <a:xfrm>
            <a:off x="1781175" y="3713162"/>
            <a:ext cx="1055688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535" y="9869"/>
                </a:lnTo>
                <a:lnTo>
                  <a:pt x="21438" y="8845"/>
                </a:lnTo>
                <a:lnTo>
                  <a:pt x="21178" y="8007"/>
                </a:lnTo>
                <a:lnTo>
                  <a:pt x="20918" y="7076"/>
                </a:lnTo>
                <a:lnTo>
                  <a:pt x="20561" y="6145"/>
                </a:lnTo>
                <a:lnTo>
                  <a:pt x="20138" y="5400"/>
                </a:lnTo>
                <a:lnTo>
                  <a:pt x="19651" y="4562"/>
                </a:lnTo>
                <a:lnTo>
                  <a:pt x="19066" y="3817"/>
                </a:lnTo>
                <a:lnTo>
                  <a:pt x="18449" y="3166"/>
                </a:lnTo>
                <a:lnTo>
                  <a:pt x="17735" y="2514"/>
                </a:lnTo>
                <a:lnTo>
                  <a:pt x="16988" y="1955"/>
                </a:lnTo>
                <a:lnTo>
                  <a:pt x="16208" y="1397"/>
                </a:lnTo>
                <a:lnTo>
                  <a:pt x="15331" y="931"/>
                </a:lnTo>
                <a:lnTo>
                  <a:pt x="14454" y="652"/>
                </a:lnTo>
                <a:lnTo>
                  <a:pt x="13610" y="279"/>
                </a:lnTo>
                <a:lnTo>
                  <a:pt x="12700" y="93"/>
                </a:lnTo>
                <a:lnTo>
                  <a:pt x="11758" y="0"/>
                </a:lnTo>
                <a:lnTo>
                  <a:pt x="9874" y="0"/>
                </a:lnTo>
                <a:lnTo>
                  <a:pt x="8900" y="93"/>
                </a:lnTo>
                <a:lnTo>
                  <a:pt x="8023" y="279"/>
                </a:lnTo>
                <a:lnTo>
                  <a:pt x="7113" y="652"/>
                </a:lnTo>
                <a:lnTo>
                  <a:pt x="6236" y="931"/>
                </a:lnTo>
                <a:lnTo>
                  <a:pt x="5359" y="1397"/>
                </a:lnTo>
                <a:lnTo>
                  <a:pt x="4580" y="1955"/>
                </a:lnTo>
                <a:lnTo>
                  <a:pt x="3865" y="2514"/>
                </a:lnTo>
                <a:lnTo>
                  <a:pt x="3183" y="3166"/>
                </a:lnTo>
                <a:lnTo>
                  <a:pt x="2534" y="3817"/>
                </a:lnTo>
                <a:lnTo>
                  <a:pt x="1949" y="4562"/>
                </a:lnTo>
                <a:lnTo>
                  <a:pt x="1494" y="5400"/>
                </a:lnTo>
                <a:lnTo>
                  <a:pt x="1007" y="6145"/>
                </a:lnTo>
                <a:lnTo>
                  <a:pt x="650" y="7076"/>
                </a:lnTo>
                <a:lnTo>
                  <a:pt x="390" y="8007"/>
                </a:lnTo>
                <a:lnTo>
                  <a:pt x="195" y="8845"/>
                </a:lnTo>
                <a:lnTo>
                  <a:pt x="32" y="9869"/>
                </a:lnTo>
                <a:lnTo>
                  <a:pt x="0" y="10800"/>
                </a:lnTo>
                <a:lnTo>
                  <a:pt x="32" y="11731"/>
                </a:lnTo>
                <a:lnTo>
                  <a:pt x="195" y="12662"/>
                </a:lnTo>
                <a:lnTo>
                  <a:pt x="390" y="13593"/>
                </a:lnTo>
                <a:lnTo>
                  <a:pt x="650" y="14431"/>
                </a:lnTo>
                <a:lnTo>
                  <a:pt x="1007" y="15362"/>
                </a:lnTo>
                <a:lnTo>
                  <a:pt x="1494" y="16200"/>
                </a:lnTo>
                <a:lnTo>
                  <a:pt x="1949" y="16945"/>
                </a:lnTo>
                <a:lnTo>
                  <a:pt x="2534" y="17690"/>
                </a:lnTo>
                <a:lnTo>
                  <a:pt x="3183" y="18434"/>
                </a:lnTo>
                <a:lnTo>
                  <a:pt x="3865" y="19086"/>
                </a:lnTo>
                <a:lnTo>
                  <a:pt x="4580" y="19645"/>
                </a:lnTo>
                <a:lnTo>
                  <a:pt x="5359" y="20203"/>
                </a:lnTo>
                <a:lnTo>
                  <a:pt x="7113" y="20948"/>
                </a:lnTo>
                <a:lnTo>
                  <a:pt x="8023" y="21228"/>
                </a:lnTo>
                <a:lnTo>
                  <a:pt x="8900" y="21414"/>
                </a:lnTo>
                <a:lnTo>
                  <a:pt x="9874" y="21600"/>
                </a:lnTo>
                <a:lnTo>
                  <a:pt x="11758" y="21600"/>
                </a:lnTo>
                <a:lnTo>
                  <a:pt x="12700" y="21414"/>
                </a:lnTo>
                <a:lnTo>
                  <a:pt x="13610" y="21228"/>
                </a:lnTo>
                <a:lnTo>
                  <a:pt x="14454" y="20948"/>
                </a:lnTo>
                <a:lnTo>
                  <a:pt x="16208" y="20203"/>
                </a:lnTo>
                <a:lnTo>
                  <a:pt x="16988" y="19645"/>
                </a:lnTo>
                <a:lnTo>
                  <a:pt x="17735" y="19086"/>
                </a:lnTo>
                <a:lnTo>
                  <a:pt x="18449" y="18434"/>
                </a:lnTo>
                <a:lnTo>
                  <a:pt x="19066" y="17690"/>
                </a:lnTo>
                <a:lnTo>
                  <a:pt x="19651" y="16945"/>
                </a:lnTo>
                <a:lnTo>
                  <a:pt x="20138" y="16200"/>
                </a:lnTo>
                <a:lnTo>
                  <a:pt x="20561" y="15362"/>
                </a:lnTo>
                <a:lnTo>
                  <a:pt x="20918" y="14431"/>
                </a:lnTo>
                <a:lnTo>
                  <a:pt x="21178" y="13593"/>
                </a:lnTo>
                <a:lnTo>
                  <a:pt x="21438" y="12662"/>
                </a:lnTo>
                <a:lnTo>
                  <a:pt x="21535" y="11731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580" name="Freeform 10"/>
          <p:cNvSpPr/>
          <p:nvPr/>
        </p:nvSpPr>
        <p:spPr>
          <a:xfrm>
            <a:off x="3890962" y="6219825"/>
            <a:ext cx="1054101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33" y="11731"/>
                </a:lnTo>
                <a:lnTo>
                  <a:pt x="130" y="12662"/>
                </a:lnTo>
                <a:lnTo>
                  <a:pt x="651" y="14524"/>
                </a:lnTo>
                <a:lnTo>
                  <a:pt x="1008" y="15362"/>
                </a:lnTo>
                <a:lnTo>
                  <a:pt x="1431" y="16200"/>
                </a:lnTo>
                <a:lnTo>
                  <a:pt x="1952" y="17038"/>
                </a:lnTo>
                <a:lnTo>
                  <a:pt x="2505" y="17783"/>
                </a:lnTo>
                <a:lnTo>
                  <a:pt x="3123" y="18434"/>
                </a:lnTo>
                <a:lnTo>
                  <a:pt x="3839" y="19086"/>
                </a:lnTo>
                <a:lnTo>
                  <a:pt x="4587" y="19645"/>
                </a:lnTo>
                <a:lnTo>
                  <a:pt x="5433" y="20203"/>
                </a:lnTo>
                <a:lnTo>
                  <a:pt x="6246" y="20576"/>
                </a:lnTo>
                <a:lnTo>
                  <a:pt x="7124" y="20948"/>
                </a:lnTo>
                <a:lnTo>
                  <a:pt x="7970" y="21228"/>
                </a:lnTo>
                <a:lnTo>
                  <a:pt x="8946" y="21507"/>
                </a:lnTo>
                <a:lnTo>
                  <a:pt x="9824" y="21600"/>
                </a:lnTo>
                <a:lnTo>
                  <a:pt x="11743" y="21600"/>
                </a:lnTo>
                <a:lnTo>
                  <a:pt x="12687" y="21507"/>
                </a:lnTo>
                <a:lnTo>
                  <a:pt x="13598" y="21228"/>
                </a:lnTo>
                <a:lnTo>
                  <a:pt x="14476" y="20948"/>
                </a:lnTo>
                <a:lnTo>
                  <a:pt x="16233" y="20203"/>
                </a:lnTo>
                <a:lnTo>
                  <a:pt x="17013" y="19645"/>
                </a:lnTo>
                <a:lnTo>
                  <a:pt x="17761" y="19086"/>
                </a:lnTo>
                <a:lnTo>
                  <a:pt x="18445" y="18434"/>
                </a:lnTo>
                <a:lnTo>
                  <a:pt x="19095" y="17783"/>
                </a:lnTo>
                <a:lnTo>
                  <a:pt x="19648" y="17038"/>
                </a:lnTo>
                <a:lnTo>
                  <a:pt x="20169" y="16200"/>
                </a:lnTo>
                <a:lnTo>
                  <a:pt x="20592" y="15362"/>
                </a:lnTo>
                <a:lnTo>
                  <a:pt x="20949" y="14524"/>
                </a:lnTo>
                <a:lnTo>
                  <a:pt x="21242" y="13593"/>
                </a:lnTo>
                <a:lnTo>
                  <a:pt x="21437" y="12662"/>
                </a:lnTo>
                <a:lnTo>
                  <a:pt x="21600" y="11731"/>
                </a:lnTo>
                <a:lnTo>
                  <a:pt x="21600" y="9869"/>
                </a:lnTo>
                <a:lnTo>
                  <a:pt x="21437" y="8938"/>
                </a:lnTo>
                <a:lnTo>
                  <a:pt x="21242" y="8007"/>
                </a:lnTo>
                <a:lnTo>
                  <a:pt x="20949" y="7076"/>
                </a:lnTo>
                <a:lnTo>
                  <a:pt x="20592" y="6238"/>
                </a:lnTo>
                <a:lnTo>
                  <a:pt x="20136" y="5400"/>
                </a:lnTo>
                <a:lnTo>
                  <a:pt x="19648" y="4562"/>
                </a:lnTo>
                <a:lnTo>
                  <a:pt x="19095" y="3817"/>
                </a:lnTo>
                <a:lnTo>
                  <a:pt x="18445" y="3166"/>
                </a:lnTo>
                <a:lnTo>
                  <a:pt x="17761" y="2514"/>
                </a:lnTo>
                <a:lnTo>
                  <a:pt x="17013" y="1955"/>
                </a:lnTo>
                <a:lnTo>
                  <a:pt x="16200" y="1397"/>
                </a:lnTo>
                <a:lnTo>
                  <a:pt x="15354" y="1024"/>
                </a:lnTo>
                <a:lnTo>
                  <a:pt x="14476" y="652"/>
                </a:lnTo>
                <a:lnTo>
                  <a:pt x="13598" y="372"/>
                </a:lnTo>
                <a:lnTo>
                  <a:pt x="12687" y="186"/>
                </a:lnTo>
                <a:lnTo>
                  <a:pt x="11743" y="0"/>
                </a:lnTo>
                <a:lnTo>
                  <a:pt x="9824" y="0"/>
                </a:lnTo>
                <a:lnTo>
                  <a:pt x="8946" y="186"/>
                </a:lnTo>
                <a:lnTo>
                  <a:pt x="7970" y="372"/>
                </a:lnTo>
                <a:lnTo>
                  <a:pt x="7124" y="652"/>
                </a:lnTo>
                <a:lnTo>
                  <a:pt x="6246" y="1024"/>
                </a:lnTo>
                <a:lnTo>
                  <a:pt x="5400" y="1397"/>
                </a:lnTo>
                <a:lnTo>
                  <a:pt x="4587" y="1955"/>
                </a:lnTo>
                <a:lnTo>
                  <a:pt x="3839" y="2514"/>
                </a:lnTo>
                <a:lnTo>
                  <a:pt x="3123" y="3166"/>
                </a:lnTo>
                <a:lnTo>
                  <a:pt x="2505" y="3910"/>
                </a:lnTo>
                <a:lnTo>
                  <a:pt x="1952" y="4655"/>
                </a:lnTo>
                <a:lnTo>
                  <a:pt x="1431" y="5400"/>
                </a:lnTo>
                <a:lnTo>
                  <a:pt x="1008" y="6238"/>
                </a:lnTo>
                <a:lnTo>
                  <a:pt x="651" y="7169"/>
                </a:lnTo>
                <a:lnTo>
                  <a:pt x="390" y="8007"/>
                </a:lnTo>
                <a:lnTo>
                  <a:pt x="130" y="8938"/>
                </a:lnTo>
                <a:lnTo>
                  <a:pt x="33" y="9869"/>
                </a:lnTo>
                <a:lnTo>
                  <a:pt x="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581" name="Freeform 11"/>
          <p:cNvSpPr/>
          <p:nvPr/>
        </p:nvSpPr>
        <p:spPr>
          <a:xfrm>
            <a:off x="3890962" y="3505200"/>
            <a:ext cx="1054101" cy="36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46"/>
                </a:moveTo>
                <a:lnTo>
                  <a:pt x="33" y="11773"/>
                </a:lnTo>
                <a:lnTo>
                  <a:pt x="130" y="12700"/>
                </a:lnTo>
                <a:lnTo>
                  <a:pt x="651" y="14555"/>
                </a:lnTo>
                <a:lnTo>
                  <a:pt x="1008" y="15389"/>
                </a:lnTo>
                <a:lnTo>
                  <a:pt x="1431" y="16223"/>
                </a:lnTo>
                <a:lnTo>
                  <a:pt x="1952" y="16965"/>
                </a:lnTo>
                <a:lnTo>
                  <a:pt x="2505" y="17706"/>
                </a:lnTo>
                <a:lnTo>
                  <a:pt x="3123" y="18448"/>
                </a:lnTo>
                <a:lnTo>
                  <a:pt x="3839" y="19097"/>
                </a:lnTo>
                <a:lnTo>
                  <a:pt x="4587" y="19653"/>
                </a:lnTo>
                <a:lnTo>
                  <a:pt x="5433" y="20117"/>
                </a:lnTo>
                <a:lnTo>
                  <a:pt x="6246" y="20580"/>
                </a:lnTo>
                <a:lnTo>
                  <a:pt x="7124" y="20951"/>
                </a:lnTo>
                <a:lnTo>
                  <a:pt x="7970" y="21229"/>
                </a:lnTo>
                <a:lnTo>
                  <a:pt x="8946" y="21415"/>
                </a:lnTo>
                <a:lnTo>
                  <a:pt x="9824" y="21507"/>
                </a:lnTo>
                <a:lnTo>
                  <a:pt x="10833" y="21600"/>
                </a:lnTo>
                <a:lnTo>
                  <a:pt x="11743" y="21507"/>
                </a:lnTo>
                <a:lnTo>
                  <a:pt x="12687" y="21415"/>
                </a:lnTo>
                <a:lnTo>
                  <a:pt x="13598" y="21229"/>
                </a:lnTo>
                <a:lnTo>
                  <a:pt x="14476" y="20951"/>
                </a:lnTo>
                <a:lnTo>
                  <a:pt x="15354" y="20580"/>
                </a:lnTo>
                <a:lnTo>
                  <a:pt x="16233" y="20117"/>
                </a:lnTo>
                <a:lnTo>
                  <a:pt x="17013" y="19653"/>
                </a:lnTo>
                <a:lnTo>
                  <a:pt x="17761" y="19097"/>
                </a:lnTo>
                <a:lnTo>
                  <a:pt x="18445" y="18448"/>
                </a:lnTo>
                <a:lnTo>
                  <a:pt x="19095" y="17706"/>
                </a:lnTo>
                <a:lnTo>
                  <a:pt x="19648" y="16965"/>
                </a:lnTo>
                <a:lnTo>
                  <a:pt x="20169" y="16223"/>
                </a:lnTo>
                <a:lnTo>
                  <a:pt x="20592" y="15389"/>
                </a:lnTo>
                <a:lnTo>
                  <a:pt x="20949" y="14555"/>
                </a:lnTo>
                <a:lnTo>
                  <a:pt x="21242" y="13627"/>
                </a:lnTo>
                <a:lnTo>
                  <a:pt x="21437" y="12700"/>
                </a:lnTo>
                <a:lnTo>
                  <a:pt x="21600" y="11773"/>
                </a:lnTo>
                <a:lnTo>
                  <a:pt x="21600" y="9827"/>
                </a:lnTo>
                <a:lnTo>
                  <a:pt x="21437" y="8992"/>
                </a:lnTo>
                <a:lnTo>
                  <a:pt x="21242" y="8065"/>
                </a:lnTo>
                <a:lnTo>
                  <a:pt x="20949" y="7138"/>
                </a:lnTo>
                <a:lnTo>
                  <a:pt x="20592" y="6304"/>
                </a:lnTo>
                <a:lnTo>
                  <a:pt x="20136" y="5470"/>
                </a:lnTo>
                <a:lnTo>
                  <a:pt x="19648" y="4635"/>
                </a:lnTo>
                <a:lnTo>
                  <a:pt x="19095" y="3894"/>
                </a:lnTo>
                <a:lnTo>
                  <a:pt x="18445" y="3152"/>
                </a:lnTo>
                <a:lnTo>
                  <a:pt x="17761" y="2596"/>
                </a:lnTo>
                <a:lnTo>
                  <a:pt x="17013" y="1947"/>
                </a:lnTo>
                <a:lnTo>
                  <a:pt x="16200" y="1483"/>
                </a:lnTo>
                <a:lnTo>
                  <a:pt x="15354" y="1112"/>
                </a:lnTo>
                <a:lnTo>
                  <a:pt x="14476" y="649"/>
                </a:lnTo>
                <a:lnTo>
                  <a:pt x="13598" y="464"/>
                </a:lnTo>
                <a:lnTo>
                  <a:pt x="12687" y="278"/>
                </a:lnTo>
                <a:lnTo>
                  <a:pt x="11743" y="93"/>
                </a:lnTo>
                <a:lnTo>
                  <a:pt x="10800" y="0"/>
                </a:lnTo>
                <a:lnTo>
                  <a:pt x="9824" y="93"/>
                </a:lnTo>
                <a:lnTo>
                  <a:pt x="8946" y="278"/>
                </a:lnTo>
                <a:lnTo>
                  <a:pt x="7970" y="464"/>
                </a:lnTo>
                <a:lnTo>
                  <a:pt x="7124" y="742"/>
                </a:lnTo>
                <a:lnTo>
                  <a:pt x="6246" y="1112"/>
                </a:lnTo>
                <a:lnTo>
                  <a:pt x="5400" y="1483"/>
                </a:lnTo>
                <a:lnTo>
                  <a:pt x="4587" y="2039"/>
                </a:lnTo>
                <a:lnTo>
                  <a:pt x="3839" y="2596"/>
                </a:lnTo>
                <a:lnTo>
                  <a:pt x="3123" y="3245"/>
                </a:lnTo>
                <a:lnTo>
                  <a:pt x="2505" y="3894"/>
                </a:lnTo>
                <a:lnTo>
                  <a:pt x="1952" y="4635"/>
                </a:lnTo>
                <a:lnTo>
                  <a:pt x="1431" y="5470"/>
                </a:lnTo>
                <a:lnTo>
                  <a:pt x="1008" y="6304"/>
                </a:lnTo>
                <a:lnTo>
                  <a:pt x="651" y="7138"/>
                </a:lnTo>
                <a:lnTo>
                  <a:pt x="130" y="8992"/>
                </a:lnTo>
                <a:lnTo>
                  <a:pt x="33" y="9919"/>
                </a:lnTo>
                <a:lnTo>
                  <a:pt x="0" y="1084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582" name="Freeform 12"/>
          <p:cNvSpPr/>
          <p:nvPr/>
        </p:nvSpPr>
        <p:spPr>
          <a:xfrm>
            <a:off x="2771775" y="3983037"/>
            <a:ext cx="1054101" cy="369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46"/>
                </a:moveTo>
                <a:lnTo>
                  <a:pt x="33" y="11773"/>
                </a:lnTo>
                <a:lnTo>
                  <a:pt x="130" y="12700"/>
                </a:lnTo>
                <a:lnTo>
                  <a:pt x="325" y="13627"/>
                </a:lnTo>
                <a:lnTo>
                  <a:pt x="618" y="14462"/>
                </a:lnTo>
                <a:lnTo>
                  <a:pt x="1008" y="15389"/>
                </a:lnTo>
                <a:lnTo>
                  <a:pt x="1399" y="16223"/>
                </a:lnTo>
                <a:lnTo>
                  <a:pt x="1919" y="16965"/>
                </a:lnTo>
                <a:lnTo>
                  <a:pt x="2505" y="17706"/>
                </a:lnTo>
                <a:lnTo>
                  <a:pt x="3123" y="18448"/>
                </a:lnTo>
                <a:lnTo>
                  <a:pt x="3839" y="19097"/>
                </a:lnTo>
                <a:lnTo>
                  <a:pt x="4587" y="19653"/>
                </a:lnTo>
                <a:lnTo>
                  <a:pt x="6213" y="20580"/>
                </a:lnTo>
                <a:lnTo>
                  <a:pt x="7092" y="20951"/>
                </a:lnTo>
                <a:lnTo>
                  <a:pt x="7970" y="21229"/>
                </a:lnTo>
                <a:lnTo>
                  <a:pt x="8881" y="21415"/>
                </a:lnTo>
                <a:lnTo>
                  <a:pt x="9824" y="21507"/>
                </a:lnTo>
                <a:lnTo>
                  <a:pt x="10800" y="21600"/>
                </a:lnTo>
                <a:lnTo>
                  <a:pt x="11743" y="21507"/>
                </a:lnTo>
                <a:lnTo>
                  <a:pt x="12622" y="21415"/>
                </a:lnTo>
                <a:lnTo>
                  <a:pt x="13598" y="21229"/>
                </a:lnTo>
                <a:lnTo>
                  <a:pt x="14476" y="20951"/>
                </a:lnTo>
                <a:lnTo>
                  <a:pt x="15354" y="20580"/>
                </a:lnTo>
                <a:lnTo>
                  <a:pt x="16200" y="20117"/>
                </a:lnTo>
                <a:lnTo>
                  <a:pt x="16981" y="19653"/>
                </a:lnTo>
                <a:lnTo>
                  <a:pt x="17729" y="19004"/>
                </a:lnTo>
                <a:lnTo>
                  <a:pt x="18380" y="18448"/>
                </a:lnTo>
                <a:lnTo>
                  <a:pt x="19063" y="17706"/>
                </a:lnTo>
                <a:lnTo>
                  <a:pt x="19616" y="16965"/>
                </a:lnTo>
                <a:lnTo>
                  <a:pt x="20136" y="16223"/>
                </a:lnTo>
                <a:lnTo>
                  <a:pt x="20559" y="15389"/>
                </a:lnTo>
                <a:lnTo>
                  <a:pt x="20917" y="14462"/>
                </a:lnTo>
                <a:lnTo>
                  <a:pt x="21242" y="13627"/>
                </a:lnTo>
                <a:lnTo>
                  <a:pt x="21437" y="12700"/>
                </a:lnTo>
                <a:lnTo>
                  <a:pt x="21535" y="11773"/>
                </a:lnTo>
                <a:lnTo>
                  <a:pt x="21600" y="10846"/>
                </a:lnTo>
                <a:lnTo>
                  <a:pt x="21535" y="9827"/>
                </a:lnTo>
                <a:lnTo>
                  <a:pt x="21437" y="8900"/>
                </a:lnTo>
                <a:lnTo>
                  <a:pt x="21242" y="7973"/>
                </a:lnTo>
                <a:lnTo>
                  <a:pt x="20917" y="7138"/>
                </a:lnTo>
                <a:lnTo>
                  <a:pt x="20559" y="6304"/>
                </a:lnTo>
                <a:lnTo>
                  <a:pt x="20136" y="5377"/>
                </a:lnTo>
                <a:lnTo>
                  <a:pt x="19616" y="4635"/>
                </a:lnTo>
                <a:lnTo>
                  <a:pt x="19063" y="3894"/>
                </a:lnTo>
                <a:lnTo>
                  <a:pt x="18380" y="3152"/>
                </a:lnTo>
                <a:lnTo>
                  <a:pt x="17729" y="2596"/>
                </a:lnTo>
                <a:lnTo>
                  <a:pt x="16981" y="1947"/>
                </a:lnTo>
                <a:lnTo>
                  <a:pt x="16200" y="1483"/>
                </a:lnTo>
                <a:lnTo>
                  <a:pt x="15354" y="1020"/>
                </a:lnTo>
                <a:lnTo>
                  <a:pt x="14476" y="649"/>
                </a:lnTo>
                <a:lnTo>
                  <a:pt x="13533" y="464"/>
                </a:lnTo>
                <a:lnTo>
                  <a:pt x="12622" y="185"/>
                </a:lnTo>
                <a:lnTo>
                  <a:pt x="11743" y="93"/>
                </a:lnTo>
                <a:lnTo>
                  <a:pt x="10800" y="0"/>
                </a:lnTo>
                <a:lnTo>
                  <a:pt x="9824" y="93"/>
                </a:lnTo>
                <a:lnTo>
                  <a:pt x="8881" y="185"/>
                </a:lnTo>
                <a:lnTo>
                  <a:pt x="7970" y="464"/>
                </a:lnTo>
                <a:lnTo>
                  <a:pt x="7092" y="649"/>
                </a:lnTo>
                <a:lnTo>
                  <a:pt x="6213" y="1112"/>
                </a:lnTo>
                <a:lnTo>
                  <a:pt x="5400" y="1483"/>
                </a:lnTo>
                <a:lnTo>
                  <a:pt x="4587" y="1947"/>
                </a:lnTo>
                <a:lnTo>
                  <a:pt x="3806" y="2596"/>
                </a:lnTo>
                <a:lnTo>
                  <a:pt x="3123" y="3245"/>
                </a:lnTo>
                <a:lnTo>
                  <a:pt x="2505" y="3894"/>
                </a:lnTo>
                <a:lnTo>
                  <a:pt x="1919" y="4635"/>
                </a:lnTo>
                <a:lnTo>
                  <a:pt x="1399" y="5377"/>
                </a:lnTo>
                <a:lnTo>
                  <a:pt x="1008" y="6304"/>
                </a:lnTo>
                <a:lnTo>
                  <a:pt x="618" y="7138"/>
                </a:lnTo>
                <a:lnTo>
                  <a:pt x="325" y="7973"/>
                </a:lnTo>
                <a:lnTo>
                  <a:pt x="130" y="8992"/>
                </a:lnTo>
                <a:lnTo>
                  <a:pt x="33" y="9919"/>
                </a:lnTo>
                <a:lnTo>
                  <a:pt x="0" y="10846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583" name="Freeform 13"/>
          <p:cNvSpPr/>
          <p:nvPr/>
        </p:nvSpPr>
        <p:spPr>
          <a:xfrm>
            <a:off x="3838575" y="4440237"/>
            <a:ext cx="1174751" cy="608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72"/>
                </a:moveTo>
                <a:lnTo>
                  <a:pt x="10654" y="0"/>
                </a:lnTo>
                <a:lnTo>
                  <a:pt x="21600" y="11167"/>
                </a:lnTo>
                <a:lnTo>
                  <a:pt x="10654" y="21600"/>
                </a:lnTo>
                <a:lnTo>
                  <a:pt x="0" y="10772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584" name="Freeform 14"/>
          <p:cNvSpPr/>
          <p:nvPr/>
        </p:nvSpPr>
        <p:spPr>
          <a:xfrm>
            <a:off x="1781175" y="4581525"/>
            <a:ext cx="1247776" cy="33020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585" name="Freeform 15"/>
          <p:cNvSpPr/>
          <p:nvPr/>
        </p:nvSpPr>
        <p:spPr>
          <a:xfrm>
            <a:off x="5999162" y="3722687"/>
            <a:ext cx="1057276" cy="369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lnTo>
                  <a:pt x="21535" y="9919"/>
                </a:lnTo>
                <a:lnTo>
                  <a:pt x="21438" y="8900"/>
                </a:lnTo>
                <a:lnTo>
                  <a:pt x="21243" y="7973"/>
                </a:lnTo>
                <a:lnTo>
                  <a:pt x="20951" y="7138"/>
                </a:lnTo>
                <a:lnTo>
                  <a:pt x="20562" y="6211"/>
                </a:lnTo>
                <a:lnTo>
                  <a:pt x="20141" y="5377"/>
                </a:lnTo>
                <a:lnTo>
                  <a:pt x="19654" y="4635"/>
                </a:lnTo>
                <a:lnTo>
                  <a:pt x="19070" y="3894"/>
                </a:lnTo>
                <a:lnTo>
                  <a:pt x="18422" y="3245"/>
                </a:lnTo>
                <a:lnTo>
                  <a:pt x="17741" y="2596"/>
                </a:lnTo>
                <a:lnTo>
                  <a:pt x="16995" y="1947"/>
                </a:lnTo>
                <a:lnTo>
                  <a:pt x="15373" y="1020"/>
                </a:lnTo>
                <a:lnTo>
                  <a:pt x="14497" y="649"/>
                </a:lnTo>
                <a:lnTo>
                  <a:pt x="13589" y="371"/>
                </a:lnTo>
                <a:lnTo>
                  <a:pt x="12681" y="185"/>
                </a:lnTo>
                <a:lnTo>
                  <a:pt x="10800" y="0"/>
                </a:lnTo>
                <a:lnTo>
                  <a:pt x="8919" y="185"/>
                </a:lnTo>
                <a:lnTo>
                  <a:pt x="8011" y="371"/>
                </a:lnTo>
                <a:lnTo>
                  <a:pt x="7103" y="649"/>
                </a:lnTo>
                <a:lnTo>
                  <a:pt x="6227" y="1020"/>
                </a:lnTo>
                <a:lnTo>
                  <a:pt x="5416" y="1483"/>
                </a:lnTo>
                <a:lnTo>
                  <a:pt x="4638" y="1947"/>
                </a:lnTo>
                <a:lnTo>
                  <a:pt x="3892" y="2596"/>
                </a:lnTo>
                <a:lnTo>
                  <a:pt x="3178" y="3245"/>
                </a:lnTo>
                <a:lnTo>
                  <a:pt x="2530" y="3894"/>
                </a:lnTo>
                <a:lnTo>
                  <a:pt x="1946" y="4635"/>
                </a:lnTo>
                <a:lnTo>
                  <a:pt x="1492" y="5377"/>
                </a:lnTo>
                <a:lnTo>
                  <a:pt x="1005" y="6211"/>
                </a:lnTo>
                <a:lnTo>
                  <a:pt x="649" y="7138"/>
                </a:lnTo>
                <a:lnTo>
                  <a:pt x="389" y="7973"/>
                </a:lnTo>
                <a:lnTo>
                  <a:pt x="195" y="8900"/>
                </a:lnTo>
                <a:lnTo>
                  <a:pt x="65" y="9919"/>
                </a:lnTo>
                <a:lnTo>
                  <a:pt x="0" y="10754"/>
                </a:lnTo>
                <a:lnTo>
                  <a:pt x="65" y="11773"/>
                </a:lnTo>
                <a:lnTo>
                  <a:pt x="195" y="12700"/>
                </a:lnTo>
                <a:lnTo>
                  <a:pt x="389" y="13627"/>
                </a:lnTo>
                <a:lnTo>
                  <a:pt x="649" y="14462"/>
                </a:lnTo>
                <a:lnTo>
                  <a:pt x="1005" y="15389"/>
                </a:lnTo>
                <a:lnTo>
                  <a:pt x="1492" y="16223"/>
                </a:lnTo>
                <a:lnTo>
                  <a:pt x="1946" y="16965"/>
                </a:lnTo>
                <a:lnTo>
                  <a:pt x="2530" y="17706"/>
                </a:lnTo>
                <a:lnTo>
                  <a:pt x="3178" y="18448"/>
                </a:lnTo>
                <a:lnTo>
                  <a:pt x="3892" y="19097"/>
                </a:lnTo>
                <a:lnTo>
                  <a:pt x="4638" y="19653"/>
                </a:lnTo>
                <a:lnTo>
                  <a:pt x="5416" y="20117"/>
                </a:lnTo>
                <a:lnTo>
                  <a:pt x="6227" y="20580"/>
                </a:lnTo>
                <a:lnTo>
                  <a:pt x="7103" y="20951"/>
                </a:lnTo>
                <a:lnTo>
                  <a:pt x="8011" y="21229"/>
                </a:lnTo>
                <a:lnTo>
                  <a:pt x="8919" y="21415"/>
                </a:lnTo>
                <a:lnTo>
                  <a:pt x="10800" y="21600"/>
                </a:lnTo>
                <a:lnTo>
                  <a:pt x="12681" y="21415"/>
                </a:lnTo>
                <a:lnTo>
                  <a:pt x="13589" y="21229"/>
                </a:lnTo>
                <a:lnTo>
                  <a:pt x="14497" y="20951"/>
                </a:lnTo>
                <a:lnTo>
                  <a:pt x="15373" y="20580"/>
                </a:lnTo>
                <a:lnTo>
                  <a:pt x="16995" y="19653"/>
                </a:lnTo>
                <a:lnTo>
                  <a:pt x="17741" y="19097"/>
                </a:lnTo>
                <a:lnTo>
                  <a:pt x="18422" y="18448"/>
                </a:lnTo>
                <a:lnTo>
                  <a:pt x="19070" y="17706"/>
                </a:lnTo>
                <a:lnTo>
                  <a:pt x="19654" y="16965"/>
                </a:lnTo>
                <a:lnTo>
                  <a:pt x="20141" y="16223"/>
                </a:lnTo>
                <a:lnTo>
                  <a:pt x="20562" y="15389"/>
                </a:lnTo>
                <a:lnTo>
                  <a:pt x="20951" y="14462"/>
                </a:lnTo>
                <a:lnTo>
                  <a:pt x="21243" y="13627"/>
                </a:lnTo>
                <a:lnTo>
                  <a:pt x="21438" y="12700"/>
                </a:lnTo>
                <a:lnTo>
                  <a:pt x="21535" y="11773"/>
                </a:lnTo>
                <a:lnTo>
                  <a:pt x="21600" y="10754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586" name="Rectangle 16"/>
          <p:cNvSpPr txBox="1"/>
          <p:nvPr/>
        </p:nvSpPr>
        <p:spPr>
          <a:xfrm>
            <a:off x="3136901" y="3984625"/>
            <a:ext cx="342899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lot</a:t>
            </a:r>
          </a:p>
        </p:txBody>
      </p:sp>
      <p:sp>
        <p:nvSpPr>
          <p:cNvPr id="1049587" name="Freeform 17"/>
          <p:cNvSpPr/>
          <p:nvPr/>
        </p:nvSpPr>
        <p:spPr>
          <a:xfrm>
            <a:off x="5999162" y="4591050"/>
            <a:ext cx="1473201" cy="36036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588" name="Freeform 18"/>
          <p:cNvSpPr/>
          <p:nvPr/>
        </p:nvSpPr>
        <p:spPr>
          <a:xfrm>
            <a:off x="3838575" y="5253037"/>
            <a:ext cx="1403351" cy="608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28"/>
                </a:moveTo>
                <a:lnTo>
                  <a:pt x="10653" y="0"/>
                </a:lnTo>
                <a:lnTo>
                  <a:pt x="21600" y="11167"/>
                </a:lnTo>
                <a:lnTo>
                  <a:pt x="10653" y="21600"/>
                </a:lnTo>
                <a:lnTo>
                  <a:pt x="0" y="10828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589" name="Rectangle 19"/>
          <p:cNvSpPr txBox="1"/>
          <p:nvPr/>
        </p:nvSpPr>
        <p:spPr>
          <a:xfrm>
            <a:off x="2066926" y="3690937"/>
            <a:ext cx="596899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name</a:t>
            </a:r>
          </a:p>
        </p:txBody>
      </p:sp>
      <p:sp>
        <p:nvSpPr>
          <p:cNvPr id="1049590" name="Rectangle 20"/>
          <p:cNvSpPr txBox="1"/>
          <p:nvPr/>
        </p:nvSpPr>
        <p:spPr>
          <a:xfrm>
            <a:off x="6248400" y="3700462"/>
            <a:ext cx="7112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dname</a:t>
            </a:r>
          </a:p>
        </p:txBody>
      </p:sp>
      <p:sp>
        <p:nvSpPr>
          <p:cNvPr id="1049591" name="Rectangle 21"/>
          <p:cNvSpPr txBox="1"/>
          <p:nvPr/>
        </p:nvSpPr>
        <p:spPr>
          <a:xfrm>
            <a:off x="7264401" y="3983037"/>
            <a:ext cx="736599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budget</a:t>
            </a:r>
          </a:p>
        </p:txBody>
      </p:sp>
      <p:sp>
        <p:nvSpPr>
          <p:cNvPr id="1049592" name="Rectangle 22"/>
          <p:cNvSpPr txBox="1"/>
          <p:nvPr/>
        </p:nvSpPr>
        <p:spPr>
          <a:xfrm>
            <a:off x="5389562" y="3983037"/>
            <a:ext cx="3683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did</a:t>
            </a:r>
          </a:p>
        </p:txBody>
      </p:sp>
      <p:sp>
        <p:nvSpPr>
          <p:cNvPr id="1049593" name="Rectangle 23"/>
          <p:cNvSpPr txBox="1"/>
          <p:nvPr/>
        </p:nvSpPr>
        <p:spPr>
          <a:xfrm>
            <a:off x="4189412" y="3505200"/>
            <a:ext cx="5842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since</a:t>
            </a:r>
          </a:p>
        </p:txBody>
      </p:sp>
      <p:sp>
        <p:nvSpPr>
          <p:cNvPr id="1049594" name="Rectangle 24"/>
          <p:cNvSpPr txBox="1"/>
          <p:nvPr/>
        </p:nvSpPr>
        <p:spPr>
          <a:xfrm>
            <a:off x="2066926" y="3690937"/>
            <a:ext cx="596899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name</a:t>
            </a:r>
          </a:p>
        </p:txBody>
      </p:sp>
      <p:sp>
        <p:nvSpPr>
          <p:cNvPr id="1049595" name="Rectangle 25"/>
          <p:cNvSpPr txBox="1"/>
          <p:nvPr/>
        </p:nvSpPr>
        <p:spPr>
          <a:xfrm>
            <a:off x="6248400" y="3700462"/>
            <a:ext cx="7112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dname</a:t>
            </a:r>
          </a:p>
        </p:txBody>
      </p:sp>
      <p:sp>
        <p:nvSpPr>
          <p:cNvPr id="1049596" name="Rectangle 26"/>
          <p:cNvSpPr txBox="1"/>
          <p:nvPr/>
        </p:nvSpPr>
        <p:spPr>
          <a:xfrm>
            <a:off x="7264401" y="3983037"/>
            <a:ext cx="736599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budget</a:t>
            </a:r>
          </a:p>
        </p:txBody>
      </p:sp>
      <p:sp>
        <p:nvSpPr>
          <p:cNvPr id="1049597" name="Rectangle 27"/>
          <p:cNvSpPr txBox="1"/>
          <p:nvPr/>
        </p:nvSpPr>
        <p:spPr>
          <a:xfrm>
            <a:off x="5389562" y="3983037"/>
            <a:ext cx="3683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 u="sng"/>
            </a:lvl1pPr>
          </a:lstStyle>
          <a:p>
            <a:r>
              <a:t>did</a:t>
            </a:r>
          </a:p>
        </p:txBody>
      </p:sp>
      <p:sp>
        <p:nvSpPr>
          <p:cNvPr id="1049598" name="Rectangle 28"/>
          <p:cNvSpPr txBox="1"/>
          <p:nvPr/>
        </p:nvSpPr>
        <p:spPr>
          <a:xfrm>
            <a:off x="4189412" y="3505200"/>
            <a:ext cx="5842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since</a:t>
            </a:r>
          </a:p>
        </p:txBody>
      </p:sp>
      <p:sp>
        <p:nvSpPr>
          <p:cNvPr id="1049599" name="Rectangle 29"/>
          <p:cNvSpPr txBox="1"/>
          <p:nvPr/>
        </p:nvSpPr>
        <p:spPr>
          <a:xfrm>
            <a:off x="3929062" y="4597400"/>
            <a:ext cx="939799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Manages</a:t>
            </a:r>
          </a:p>
        </p:txBody>
      </p:sp>
      <p:sp>
        <p:nvSpPr>
          <p:cNvPr id="1049600" name="Rectangle 30"/>
          <p:cNvSpPr txBox="1"/>
          <p:nvPr/>
        </p:nvSpPr>
        <p:spPr>
          <a:xfrm>
            <a:off x="4191000" y="6218237"/>
            <a:ext cx="5842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since</a:t>
            </a:r>
          </a:p>
        </p:txBody>
      </p:sp>
      <p:sp>
        <p:nvSpPr>
          <p:cNvPr id="1049601" name="Rectangle 31"/>
          <p:cNvSpPr txBox="1"/>
          <p:nvPr/>
        </p:nvSpPr>
        <p:spPr>
          <a:xfrm>
            <a:off x="6103937" y="4579937"/>
            <a:ext cx="1295399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Departments</a:t>
            </a:r>
          </a:p>
        </p:txBody>
      </p:sp>
      <p:sp>
        <p:nvSpPr>
          <p:cNvPr id="1049602" name="Rectangle 32"/>
          <p:cNvSpPr txBox="1"/>
          <p:nvPr/>
        </p:nvSpPr>
        <p:spPr>
          <a:xfrm>
            <a:off x="1909763" y="4581525"/>
            <a:ext cx="10922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Employees</a:t>
            </a:r>
          </a:p>
        </p:txBody>
      </p:sp>
      <p:sp>
        <p:nvSpPr>
          <p:cNvPr id="1049603" name="Rectangle 33"/>
          <p:cNvSpPr txBox="1"/>
          <p:nvPr/>
        </p:nvSpPr>
        <p:spPr>
          <a:xfrm>
            <a:off x="1144587" y="3973512"/>
            <a:ext cx="4064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 u="sng"/>
            </a:lvl1pPr>
          </a:lstStyle>
          <a:p>
            <a:r>
              <a:t>ssn</a:t>
            </a:r>
          </a:p>
        </p:txBody>
      </p:sp>
      <p:sp>
        <p:nvSpPr>
          <p:cNvPr id="1049604" name="Rectangle 34"/>
          <p:cNvSpPr txBox="1"/>
          <p:nvPr/>
        </p:nvSpPr>
        <p:spPr>
          <a:xfrm>
            <a:off x="4098925" y="5383212"/>
            <a:ext cx="952499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Works_In</a:t>
            </a:r>
          </a:p>
        </p:txBody>
      </p:sp>
      <p:sp>
        <p:nvSpPr>
          <p:cNvPr id="1049605" name="Line 35"/>
          <p:cNvSpPr/>
          <p:nvPr/>
        </p:nvSpPr>
        <p:spPr>
          <a:xfrm>
            <a:off x="1357312" y="4376737"/>
            <a:ext cx="646113" cy="207962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606" name="Line 36"/>
          <p:cNvSpPr/>
          <p:nvPr/>
        </p:nvSpPr>
        <p:spPr>
          <a:xfrm>
            <a:off x="2300288" y="4095750"/>
            <a:ext cx="1" cy="488950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607" name="Line 37"/>
          <p:cNvSpPr/>
          <p:nvPr/>
        </p:nvSpPr>
        <p:spPr>
          <a:xfrm flipH="1">
            <a:off x="2611438" y="4376737"/>
            <a:ext cx="668338" cy="207962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608" name="Line 38"/>
          <p:cNvSpPr/>
          <p:nvPr/>
        </p:nvSpPr>
        <p:spPr>
          <a:xfrm flipV="1">
            <a:off x="4416425" y="3840162"/>
            <a:ext cx="1" cy="595313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609" name="Line 39"/>
          <p:cNvSpPr/>
          <p:nvPr/>
        </p:nvSpPr>
        <p:spPr>
          <a:xfrm>
            <a:off x="5565775" y="4376737"/>
            <a:ext cx="838201" cy="207962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610" name="Line 40"/>
          <p:cNvSpPr/>
          <p:nvPr/>
        </p:nvSpPr>
        <p:spPr>
          <a:xfrm>
            <a:off x="6530975" y="4095750"/>
            <a:ext cx="0" cy="488950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611" name="Line 41"/>
          <p:cNvSpPr/>
          <p:nvPr/>
        </p:nvSpPr>
        <p:spPr>
          <a:xfrm flipH="1">
            <a:off x="6986588" y="4376737"/>
            <a:ext cx="547688" cy="227012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612" name="Line 42"/>
          <p:cNvSpPr/>
          <p:nvPr/>
        </p:nvSpPr>
        <p:spPr>
          <a:xfrm flipH="1">
            <a:off x="4410074" y="5859462"/>
            <a:ext cx="133351" cy="36830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613" name="Line 43"/>
          <p:cNvSpPr/>
          <p:nvPr/>
        </p:nvSpPr>
        <p:spPr>
          <a:xfrm>
            <a:off x="5024437" y="4751387"/>
            <a:ext cx="920751" cy="1"/>
          </a:xfrm>
          <a:prstGeom prst="line">
            <a:avLst/>
          </a:prstGeom>
          <a:ln w="50800">
            <a:solidFill>
              <a:srgbClr val="000000"/>
            </a:solidFill>
            <a:headEnd type="stealth"/>
          </a:ln>
        </p:spPr>
        <p:txBody>
          <a:bodyPr lIns="45719" rIns="45719"/>
          <a:p/>
        </p:txBody>
      </p:sp>
      <p:sp>
        <p:nvSpPr>
          <p:cNvPr id="1049614" name="Line 44"/>
          <p:cNvSpPr/>
          <p:nvPr/>
        </p:nvSpPr>
        <p:spPr>
          <a:xfrm flipH="1">
            <a:off x="3048000" y="4751387"/>
            <a:ext cx="766764" cy="1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615" name="Line 45"/>
          <p:cNvSpPr/>
          <p:nvPr/>
        </p:nvSpPr>
        <p:spPr>
          <a:xfrm flipH="1" flipV="1">
            <a:off x="3001963" y="4803775"/>
            <a:ext cx="830263" cy="773114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616" name="Line 46"/>
          <p:cNvSpPr/>
          <p:nvPr/>
        </p:nvSpPr>
        <p:spPr>
          <a:xfrm flipV="1">
            <a:off x="5243512" y="4946649"/>
            <a:ext cx="1066801" cy="650877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9" rIns="45719"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7" name="Rectangle 4"/>
          <p:cNvSpPr txBox="1"/>
          <p:nvPr>
            <p:ph type="title"/>
          </p:nvPr>
        </p:nvSpPr>
        <p:spPr>
          <a:xfrm>
            <a:off x="1143000" y="0"/>
            <a:ext cx="7772400" cy="11430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 sz="39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Participation Constraints in SQL</a:t>
            </a:r>
          </a:p>
        </p:txBody>
      </p:sp>
      <p:sp>
        <p:nvSpPr>
          <p:cNvPr id="1049618" name="Rectangle 5"/>
          <p:cNvSpPr txBox="1"/>
          <p:nvPr>
            <p:ph type="body" idx="1"/>
          </p:nvPr>
        </p:nvSpPr>
        <p:spPr>
          <a:xfrm>
            <a:off x="0" y="1447800"/>
            <a:ext cx="9067800" cy="4876800"/>
          </a:xfrm>
          <a:prstGeom prst="rect">
            <a:avLst/>
          </a:prstGeom>
        </p:spPr>
        <p:txBody>
          <a:bodyPr lIns="44450" tIns="44450" rIns="44450" bIns="44450"/>
          <a:p>
            <a:pPr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We can capture participation constraints involving one entity set in a binary relationship, but little else (without resorting to </a:t>
            </a:r>
            <a:r>
              <a:rPr sz="1600"/>
              <a:t>CHECK</a:t>
            </a:r>
            <a:r>
              <a:t> constraints).</a:t>
            </a:r>
          </a:p>
        </p:txBody>
      </p:sp>
      <p:sp>
        <p:nvSpPr>
          <p:cNvPr id="1049619" name="Rectangle 6"/>
          <p:cNvSpPr/>
          <p:nvPr/>
        </p:nvSpPr>
        <p:spPr>
          <a:xfrm>
            <a:off x="154885" y="2865438"/>
            <a:ext cx="8989115" cy="37465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4450" tIns="44450" rIns="44450" bIns="44450">
            <a:spAutoFit/>
          </a:bodyPr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TABLE  Dept_Mgr(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</a:t>
            </a:r>
            <a:r>
              <a:rPr>
                <a:solidFill>
                  <a:srgbClr val="434FD6"/>
                </a:solidFill>
              </a:rPr>
              <a:t>did  INTEGER,</a:t>
            </a:r>
            <a:endParaRPr>
              <a:solidFill>
                <a:srgbClr val="434FD6"/>
              </a:solidFill>
            </a:endParaRPr>
          </a:p>
          <a:p>
            <a:pPr>
              <a:defRPr sz="2400">
                <a:solidFill>
                  <a:srgbClr val="434FD6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dname  CHAR(20),</a:t>
            </a:r>
          </a:p>
          <a:p>
            <a:pPr>
              <a:defRPr sz="2400">
                <a:solidFill>
                  <a:srgbClr val="434FD6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budget  REAL,</a:t>
            </a:r>
          </a:p>
          <a:p>
            <a:pPr>
              <a:defRPr sz="2400">
                <a:solidFill>
                  <a:srgbClr val="434FD6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ssn  CHAR(11) </a:t>
            </a:r>
            <a:r>
              <a:rPr>
                <a:solidFill>
                  <a:schemeClr val="accent2"/>
                </a:solidFill>
              </a:rPr>
              <a:t>NOT NULL</a:t>
            </a:r>
            <a:r>
              <a:t>,</a:t>
            </a:r>
          </a:p>
          <a:p>
            <a:pPr>
              <a:defRPr sz="2400">
                <a:solidFill>
                  <a:srgbClr val="434FD6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since  DATE,</a:t>
            </a:r>
          </a:p>
          <a:p>
            <a:pPr>
              <a:defRPr sz="2400">
                <a:solidFill>
                  <a:srgbClr val="434FD6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</a:t>
            </a:r>
            <a:r>
              <a:rPr>
                <a:solidFill>
                  <a:srgbClr val="800080"/>
                </a:solidFill>
              </a:rPr>
              <a:t>PRIMARY KEY  (did),</a:t>
            </a:r>
            <a:endParaRPr>
              <a:solidFill>
                <a:srgbClr val="800080"/>
              </a:solidFill>
            </a:endParaRPr>
          </a:p>
          <a:p>
            <a:pPr>
              <a:defRPr sz="2400">
                <a:solidFill>
                  <a:srgbClr val="80008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FOREIGN KEY  (ssn) REFERENCES Employees(ssn)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ON DELETE NO ACTION</a:t>
            </a:r>
            <a:r>
              <a:t>)</a:t>
            </a:r>
          </a:p>
        </p:txBody>
      </p:sp>
      <p:sp>
        <p:nvSpPr>
          <p:cNvPr id="1049620" name="Oval 7"/>
          <p:cNvSpPr/>
          <p:nvPr/>
        </p:nvSpPr>
        <p:spPr>
          <a:xfrm>
            <a:off x="2441487" y="4243387"/>
            <a:ext cx="2209801" cy="685801"/>
          </a:xfrm>
          <a:prstGeom prst="ellipse">
            <a:avLst/>
          </a:prstGeom>
          <a:ln w="31750">
            <a:solidFill>
              <a:srgbClr val="800080"/>
            </a:solidFill>
          </a:ln>
        </p:spPr>
        <p:txBody>
          <a:bodyPr lIns="45719" rIns="45719" anchor="ctr"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4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20" grpId="1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1" name="Rectang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Review: Weak Entities</a:t>
            </a:r>
          </a:p>
        </p:txBody>
      </p:sp>
      <p:sp>
        <p:nvSpPr>
          <p:cNvPr id="1049622" name="Rectangle 5"/>
          <p:cNvSpPr txBox="1"/>
          <p:nvPr>
            <p:ph type="body" idx="1"/>
          </p:nvPr>
        </p:nvSpPr>
        <p:spPr>
          <a:xfrm>
            <a:off x="0" y="1600200"/>
            <a:ext cx="9067800" cy="4953000"/>
          </a:xfrm>
          <a:prstGeom prst="rect">
            <a:avLst/>
          </a:prstGeom>
        </p:spPr>
        <p:txBody>
          <a:bodyPr lIns="44450" tIns="44450" rIns="44450" bIns="44450"/>
          <a:p>
            <a:pPr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 </a:t>
            </a:r>
            <a:r>
              <a:rPr>
                <a:solidFill>
                  <a:schemeClr val="accent2"/>
                </a:solidFill>
              </a:rPr>
              <a:t>weak entity </a:t>
            </a:r>
            <a:r>
              <a:t>can be identified uniquely only by considering the primary key of another (owner) entity.</a:t>
            </a:r>
          </a:p>
          <a:p>
            <a:pPr marL="742950" lvl="1" indent="-285750"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Owner entity set and weak entity set must participate in a one-to-many relationship set (1 owner, many weak entities).</a:t>
            </a:r>
            <a:endParaRPr sz="2800"/>
          </a:p>
          <a:p>
            <a:pPr marL="742950" lvl="1" indent="-285750"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Weak entity set must have total participation in this </a:t>
            </a:r>
            <a:r>
              <a:rPr>
                <a:solidFill>
                  <a:schemeClr val="accent2"/>
                </a:solidFill>
              </a:rPr>
              <a:t>identifying </a:t>
            </a:r>
            <a:r>
              <a:t>relationship set.  </a:t>
            </a:r>
          </a:p>
        </p:txBody>
      </p:sp>
      <p:sp>
        <p:nvSpPr>
          <p:cNvPr id="1049623" name="Freeform 6"/>
          <p:cNvSpPr/>
          <p:nvPr/>
        </p:nvSpPr>
        <p:spPr>
          <a:xfrm>
            <a:off x="5845175" y="4722812"/>
            <a:ext cx="1252538" cy="528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2"/>
                </a:moveTo>
                <a:lnTo>
                  <a:pt x="21573" y="9924"/>
                </a:lnTo>
                <a:lnTo>
                  <a:pt x="21436" y="8951"/>
                </a:lnTo>
                <a:lnTo>
                  <a:pt x="21217" y="8043"/>
                </a:lnTo>
                <a:lnTo>
                  <a:pt x="20943" y="7135"/>
                </a:lnTo>
                <a:lnTo>
                  <a:pt x="20587" y="6292"/>
                </a:lnTo>
                <a:lnTo>
                  <a:pt x="20149" y="5384"/>
                </a:lnTo>
                <a:lnTo>
                  <a:pt x="19656" y="4605"/>
                </a:lnTo>
                <a:lnTo>
                  <a:pt x="19081" y="3892"/>
                </a:lnTo>
                <a:lnTo>
                  <a:pt x="18452" y="3243"/>
                </a:lnTo>
                <a:lnTo>
                  <a:pt x="17740" y="2595"/>
                </a:lnTo>
                <a:lnTo>
                  <a:pt x="17001" y="1946"/>
                </a:lnTo>
                <a:lnTo>
                  <a:pt x="16207" y="1492"/>
                </a:lnTo>
                <a:lnTo>
                  <a:pt x="15358" y="1103"/>
                </a:lnTo>
                <a:lnTo>
                  <a:pt x="14482" y="649"/>
                </a:lnTo>
                <a:lnTo>
                  <a:pt x="13606" y="389"/>
                </a:lnTo>
                <a:lnTo>
                  <a:pt x="12675" y="195"/>
                </a:lnTo>
                <a:lnTo>
                  <a:pt x="11744" y="65"/>
                </a:lnTo>
                <a:lnTo>
                  <a:pt x="10786" y="0"/>
                </a:lnTo>
                <a:lnTo>
                  <a:pt x="9856" y="65"/>
                </a:lnTo>
                <a:lnTo>
                  <a:pt x="8925" y="195"/>
                </a:lnTo>
                <a:lnTo>
                  <a:pt x="8021" y="389"/>
                </a:lnTo>
                <a:lnTo>
                  <a:pt x="7118" y="649"/>
                </a:lnTo>
                <a:lnTo>
                  <a:pt x="6242" y="1103"/>
                </a:lnTo>
                <a:lnTo>
                  <a:pt x="5393" y="1492"/>
                </a:lnTo>
                <a:lnTo>
                  <a:pt x="4627" y="1946"/>
                </a:lnTo>
                <a:lnTo>
                  <a:pt x="3887" y="2595"/>
                </a:lnTo>
                <a:lnTo>
                  <a:pt x="3176" y="3243"/>
                </a:lnTo>
                <a:lnTo>
                  <a:pt x="2546" y="3892"/>
                </a:lnTo>
                <a:lnTo>
                  <a:pt x="1971" y="4605"/>
                </a:lnTo>
                <a:lnTo>
                  <a:pt x="1478" y="5384"/>
                </a:lnTo>
                <a:lnTo>
                  <a:pt x="1040" y="6292"/>
                </a:lnTo>
                <a:lnTo>
                  <a:pt x="657" y="7135"/>
                </a:lnTo>
                <a:lnTo>
                  <a:pt x="383" y="8043"/>
                </a:lnTo>
                <a:lnTo>
                  <a:pt x="192" y="8951"/>
                </a:lnTo>
                <a:lnTo>
                  <a:pt x="55" y="9924"/>
                </a:lnTo>
                <a:lnTo>
                  <a:pt x="0" y="10832"/>
                </a:lnTo>
                <a:lnTo>
                  <a:pt x="55" y="11741"/>
                </a:lnTo>
                <a:lnTo>
                  <a:pt x="192" y="12714"/>
                </a:lnTo>
                <a:lnTo>
                  <a:pt x="383" y="13622"/>
                </a:lnTo>
                <a:lnTo>
                  <a:pt x="657" y="14530"/>
                </a:lnTo>
                <a:lnTo>
                  <a:pt x="1040" y="15373"/>
                </a:lnTo>
                <a:lnTo>
                  <a:pt x="1478" y="16216"/>
                </a:lnTo>
                <a:lnTo>
                  <a:pt x="1971" y="16995"/>
                </a:lnTo>
                <a:lnTo>
                  <a:pt x="2546" y="17773"/>
                </a:lnTo>
                <a:lnTo>
                  <a:pt x="3176" y="18422"/>
                </a:lnTo>
                <a:lnTo>
                  <a:pt x="3887" y="19070"/>
                </a:lnTo>
                <a:lnTo>
                  <a:pt x="4627" y="19654"/>
                </a:lnTo>
                <a:lnTo>
                  <a:pt x="5393" y="20173"/>
                </a:lnTo>
                <a:lnTo>
                  <a:pt x="6242" y="20562"/>
                </a:lnTo>
                <a:lnTo>
                  <a:pt x="7118" y="20951"/>
                </a:lnTo>
                <a:lnTo>
                  <a:pt x="8925" y="21470"/>
                </a:lnTo>
                <a:lnTo>
                  <a:pt x="10786" y="21600"/>
                </a:lnTo>
                <a:lnTo>
                  <a:pt x="11744" y="21535"/>
                </a:lnTo>
                <a:lnTo>
                  <a:pt x="12675" y="21470"/>
                </a:lnTo>
                <a:lnTo>
                  <a:pt x="13606" y="21211"/>
                </a:lnTo>
                <a:lnTo>
                  <a:pt x="14482" y="20951"/>
                </a:lnTo>
                <a:lnTo>
                  <a:pt x="15358" y="20562"/>
                </a:lnTo>
                <a:lnTo>
                  <a:pt x="16207" y="20173"/>
                </a:lnTo>
                <a:lnTo>
                  <a:pt x="17001" y="19654"/>
                </a:lnTo>
                <a:lnTo>
                  <a:pt x="17740" y="19070"/>
                </a:lnTo>
                <a:lnTo>
                  <a:pt x="18452" y="18422"/>
                </a:lnTo>
                <a:lnTo>
                  <a:pt x="19081" y="17773"/>
                </a:lnTo>
                <a:lnTo>
                  <a:pt x="19656" y="16995"/>
                </a:lnTo>
                <a:lnTo>
                  <a:pt x="20149" y="16216"/>
                </a:lnTo>
                <a:lnTo>
                  <a:pt x="20587" y="15373"/>
                </a:lnTo>
                <a:lnTo>
                  <a:pt x="20943" y="14530"/>
                </a:lnTo>
                <a:lnTo>
                  <a:pt x="21217" y="13622"/>
                </a:lnTo>
                <a:lnTo>
                  <a:pt x="21436" y="12714"/>
                </a:lnTo>
                <a:lnTo>
                  <a:pt x="21573" y="11741"/>
                </a:lnTo>
                <a:lnTo>
                  <a:pt x="21600" y="10832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624" name="Freeform 7"/>
          <p:cNvSpPr/>
          <p:nvPr/>
        </p:nvSpPr>
        <p:spPr>
          <a:xfrm>
            <a:off x="7378700" y="4738687"/>
            <a:ext cx="1252538" cy="528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32"/>
                </a:moveTo>
                <a:lnTo>
                  <a:pt x="55" y="11741"/>
                </a:lnTo>
                <a:lnTo>
                  <a:pt x="164" y="12714"/>
                </a:lnTo>
                <a:lnTo>
                  <a:pt x="356" y="13622"/>
                </a:lnTo>
                <a:lnTo>
                  <a:pt x="657" y="14530"/>
                </a:lnTo>
                <a:lnTo>
                  <a:pt x="1040" y="15373"/>
                </a:lnTo>
                <a:lnTo>
                  <a:pt x="1451" y="16216"/>
                </a:lnTo>
                <a:lnTo>
                  <a:pt x="1971" y="16995"/>
                </a:lnTo>
                <a:lnTo>
                  <a:pt x="2546" y="17773"/>
                </a:lnTo>
                <a:lnTo>
                  <a:pt x="3176" y="18422"/>
                </a:lnTo>
                <a:lnTo>
                  <a:pt x="3860" y="19070"/>
                </a:lnTo>
                <a:lnTo>
                  <a:pt x="4627" y="19654"/>
                </a:lnTo>
                <a:lnTo>
                  <a:pt x="5393" y="20173"/>
                </a:lnTo>
                <a:lnTo>
                  <a:pt x="7090" y="20951"/>
                </a:lnTo>
                <a:lnTo>
                  <a:pt x="8021" y="21211"/>
                </a:lnTo>
                <a:lnTo>
                  <a:pt x="8925" y="21470"/>
                </a:lnTo>
                <a:lnTo>
                  <a:pt x="10786" y="21600"/>
                </a:lnTo>
                <a:lnTo>
                  <a:pt x="11744" y="21535"/>
                </a:lnTo>
                <a:lnTo>
                  <a:pt x="12675" y="21470"/>
                </a:lnTo>
                <a:lnTo>
                  <a:pt x="13606" y="21211"/>
                </a:lnTo>
                <a:lnTo>
                  <a:pt x="14482" y="20951"/>
                </a:lnTo>
                <a:lnTo>
                  <a:pt x="15358" y="20562"/>
                </a:lnTo>
                <a:lnTo>
                  <a:pt x="16179" y="20173"/>
                </a:lnTo>
                <a:lnTo>
                  <a:pt x="17001" y="19654"/>
                </a:lnTo>
                <a:lnTo>
                  <a:pt x="17740" y="19070"/>
                </a:lnTo>
                <a:lnTo>
                  <a:pt x="18424" y="18422"/>
                </a:lnTo>
                <a:lnTo>
                  <a:pt x="19054" y="17773"/>
                </a:lnTo>
                <a:lnTo>
                  <a:pt x="19629" y="16995"/>
                </a:lnTo>
                <a:lnTo>
                  <a:pt x="20149" y="16216"/>
                </a:lnTo>
                <a:lnTo>
                  <a:pt x="20587" y="15373"/>
                </a:lnTo>
                <a:lnTo>
                  <a:pt x="20943" y="14530"/>
                </a:lnTo>
                <a:lnTo>
                  <a:pt x="21217" y="13622"/>
                </a:lnTo>
                <a:lnTo>
                  <a:pt x="21408" y="12649"/>
                </a:lnTo>
                <a:lnTo>
                  <a:pt x="21545" y="11741"/>
                </a:lnTo>
                <a:lnTo>
                  <a:pt x="21600" y="10832"/>
                </a:lnTo>
                <a:lnTo>
                  <a:pt x="21545" y="9859"/>
                </a:lnTo>
                <a:lnTo>
                  <a:pt x="21408" y="8886"/>
                </a:lnTo>
                <a:lnTo>
                  <a:pt x="21217" y="8043"/>
                </a:lnTo>
                <a:lnTo>
                  <a:pt x="20943" y="7135"/>
                </a:lnTo>
                <a:lnTo>
                  <a:pt x="20560" y="6292"/>
                </a:lnTo>
                <a:lnTo>
                  <a:pt x="20149" y="5384"/>
                </a:lnTo>
                <a:lnTo>
                  <a:pt x="19629" y="4605"/>
                </a:lnTo>
                <a:lnTo>
                  <a:pt x="19054" y="3892"/>
                </a:lnTo>
                <a:lnTo>
                  <a:pt x="18424" y="3178"/>
                </a:lnTo>
                <a:lnTo>
                  <a:pt x="17740" y="2595"/>
                </a:lnTo>
                <a:lnTo>
                  <a:pt x="16973" y="1946"/>
                </a:lnTo>
                <a:lnTo>
                  <a:pt x="16179" y="1492"/>
                </a:lnTo>
                <a:lnTo>
                  <a:pt x="15358" y="1038"/>
                </a:lnTo>
                <a:lnTo>
                  <a:pt x="14482" y="649"/>
                </a:lnTo>
                <a:lnTo>
                  <a:pt x="13579" y="389"/>
                </a:lnTo>
                <a:lnTo>
                  <a:pt x="12675" y="195"/>
                </a:lnTo>
                <a:lnTo>
                  <a:pt x="11744" y="65"/>
                </a:lnTo>
                <a:lnTo>
                  <a:pt x="10786" y="0"/>
                </a:lnTo>
                <a:lnTo>
                  <a:pt x="9856" y="65"/>
                </a:lnTo>
                <a:lnTo>
                  <a:pt x="8925" y="195"/>
                </a:lnTo>
                <a:lnTo>
                  <a:pt x="8021" y="454"/>
                </a:lnTo>
                <a:lnTo>
                  <a:pt x="7090" y="649"/>
                </a:lnTo>
                <a:lnTo>
                  <a:pt x="6242" y="1038"/>
                </a:lnTo>
                <a:lnTo>
                  <a:pt x="5393" y="1492"/>
                </a:lnTo>
                <a:lnTo>
                  <a:pt x="4627" y="1946"/>
                </a:lnTo>
                <a:lnTo>
                  <a:pt x="3860" y="2595"/>
                </a:lnTo>
                <a:lnTo>
                  <a:pt x="3176" y="3243"/>
                </a:lnTo>
                <a:lnTo>
                  <a:pt x="2546" y="3892"/>
                </a:lnTo>
                <a:lnTo>
                  <a:pt x="1971" y="4605"/>
                </a:lnTo>
                <a:lnTo>
                  <a:pt x="1451" y="5384"/>
                </a:lnTo>
                <a:lnTo>
                  <a:pt x="1040" y="6292"/>
                </a:lnTo>
                <a:lnTo>
                  <a:pt x="657" y="7135"/>
                </a:lnTo>
                <a:lnTo>
                  <a:pt x="356" y="8043"/>
                </a:lnTo>
                <a:lnTo>
                  <a:pt x="164" y="8951"/>
                </a:lnTo>
                <a:lnTo>
                  <a:pt x="55" y="9859"/>
                </a:lnTo>
                <a:lnTo>
                  <a:pt x="0" y="10832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625" name="Freeform 8"/>
          <p:cNvSpPr/>
          <p:nvPr/>
        </p:nvSpPr>
        <p:spPr>
          <a:xfrm>
            <a:off x="496887" y="4754562"/>
            <a:ext cx="1252539" cy="528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2"/>
                </a:moveTo>
                <a:lnTo>
                  <a:pt x="21545" y="9859"/>
                </a:lnTo>
                <a:lnTo>
                  <a:pt x="21436" y="8886"/>
                </a:lnTo>
                <a:lnTo>
                  <a:pt x="21244" y="8043"/>
                </a:lnTo>
                <a:lnTo>
                  <a:pt x="20943" y="7135"/>
                </a:lnTo>
                <a:lnTo>
                  <a:pt x="20587" y="6227"/>
                </a:lnTo>
                <a:lnTo>
                  <a:pt x="20149" y="5384"/>
                </a:lnTo>
                <a:lnTo>
                  <a:pt x="19629" y="4605"/>
                </a:lnTo>
                <a:lnTo>
                  <a:pt x="19054" y="3892"/>
                </a:lnTo>
                <a:lnTo>
                  <a:pt x="18424" y="3178"/>
                </a:lnTo>
                <a:lnTo>
                  <a:pt x="17740" y="2530"/>
                </a:lnTo>
                <a:lnTo>
                  <a:pt x="16973" y="1946"/>
                </a:lnTo>
                <a:lnTo>
                  <a:pt x="16207" y="1492"/>
                </a:lnTo>
                <a:lnTo>
                  <a:pt x="15358" y="1038"/>
                </a:lnTo>
                <a:lnTo>
                  <a:pt x="14510" y="649"/>
                </a:lnTo>
                <a:lnTo>
                  <a:pt x="13606" y="389"/>
                </a:lnTo>
                <a:lnTo>
                  <a:pt x="12675" y="195"/>
                </a:lnTo>
                <a:lnTo>
                  <a:pt x="11744" y="65"/>
                </a:lnTo>
                <a:lnTo>
                  <a:pt x="10814" y="0"/>
                </a:lnTo>
                <a:lnTo>
                  <a:pt x="9856" y="65"/>
                </a:lnTo>
                <a:lnTo>
                  <a:pt x="8925" y="195"/>
                </a:lnTo>
                <a:lnTo>
                  <a:pt x="8021" y="389"/>
                </a:lnTo>
                <a:lnTo>
                  <a:pt x="7118" y="649"/>
                </a:lnTo>
                <a:lnTo>
                  <a:pt x="6242" y="1038"/>
                </a:lnTo>
                <a:lnTo>
                  <a:pt x="5421" y="1492"/>
                </a:lnTo>
                <a:lnTo>
                  <a:pt x="4627" y="1946"/>
                </a:lnTo>
                <a:lnTo>
                  <a:pt x="3887" y="2530"/>
                </a:lnTo>
                <a:lnTo>
                  <a:pt x="3176" y="3178"/>
                </a:lnTo>
                <a:lnTo>
                  <a:pt x="2546" y="3892"/>
                </a:lnTo>
                <a:lnTo>
                  <a:pt x="1971" y="4605"/>
                </a:lnTo>
                <a:lnTo>
                  <a:pt x="1451" y="5384"/>
                </a:lnTo>
                <a:lnTo>
                  <a:pt x="1040" y="6227"/>
                </a:lnTo>
                <a:lnTo>
                  <a:pt x="657" y="7135"/>
                </a:lnTo>
                <a:lnTo>
                  <a:pt x="383" y="8043"/>
                </a:lnTo>
                <a:lnTo>
                  <a:pt x="192" y="8886"/>
                </a:lnTo>
                <a:lnTo>
                  <a:pt x="55" y="9859"/>
                </a:lnTo>
                <a:lnTo>
                  <a:pt x="0" y="10832"/>
                </a:lnTo>
                <a:lnTo>
                  <a:pt x="55" y="11741"/>
                </a:lnTo>
                <a:lnTo>
                  <a:pt x="192" y="12649"/>
                </a:lnTo>
                <a:lnTo>
                  <a:pt x="383" y="13622"/>
                </a:lnTo>
                <a:lnTo>
                  <a:pt x="657" y="14530"/>
                </a:lnTo>
                <a:lnTo>
                  <a:pt x="1040" y="15373"/>
                </a:lnTo>
                <a:lnTo>
                  <a:pt x="1451" y="16216"/>
                </a:lnTo>
                <a:lnTo>
                  <a:pt x="1971" y="16995"/>
                </a:lnTo>
                <a:lnTo>
                  <a:pt x="2546" y="17708"/>
                </a:lnTo>
                <a:lnTo>
                  <a:pt x="3176" y="18422"/>
                </a:lnTo>
                <a:lnTo>
                  <a:pt x="3887" y="19070"/>
                </a:lnTo>
                <a:lnTo>
                  <a:pt x="4627" y="19654"/>
                </a:lnTo>
                <a:lnTo>
                  <a:pt x="5421" y="20173"/>
                </a:lnTo>
                <a:lnTo>
                  <a:pt x="6242" y="20562"/>
                </a:lnTo>
                <a:lnTo>
                  <a:pt x="7118" y="20951"/>
                </a:lnTo>
                <a:lnTo>
                  <a:pt x="8021" y="21211"/>
                </a:lnTo>
                <a:lnTo>
                  <a:pt x="8925" y="21405"/>
                </a:lnTo>
                <a:lnTo>
                  <a:pt x="9856" y="21535"/>
                </a:lnTo>
                <a:lnTo>
                  <a:pt x="10814" y="21600"/>
                </a:lnTo>
                <a:lnTo>
                  <a:pt x="11744" y="21535"/>
                </a:lnTo>
                <a:lnTo>
                  <a:pt x="12675" y="21405"/>
                </a:lnTo>
                <a:lnTo>
                  <a:pt x="13606" y="21211"/>
                </a:lnTo>
                <a:lnTo>
                  <a:pt x="14510" y="20951"/>
                </a:lnTo>
                <a:lnTo>
                  <a:pt x="16207" y="20173"/>
                </a:lnTo>
                <a:lnTo>
                  <a:pt x="16973" y="19654"/>
                </a:lnTo>
                <a:lnTo>
                  <a:pt x="17740" y="19070"/>
                </a:lnTo>
                <a:lnTo>
                  <a:pt x="18424" y="18422"/>
                </a:lnTo>
                <a:lnTo>
                  <a:pt x="19054" y="17708"/>
                </a:lnTo>
                <a:lnTo>
                  <a:pt x="19629" y="16995"/>
                </a:lnTo>
                <a:lnTo>
                  <a:pt x="20149" y="16216"/>
                </a:lnTo>
                <a:lnTo>
                  <a:pt x="20587" y="15373"/>
                </a:lnTo>
                <a:lnTo>
                  <a:pt x="20943" y="14530"/>
                </a:lnTo>
                <a:lnTo>
                  <a:pt x="21244" y="13622"/>
                </a:lnTo>
                <a:lnTo>
                  <a:pt x="21436" y="12649"/>
                </a:lnTo>
                <a:lnTo>
                  <a:pt x="21545" y="11741"/>
                </a:lnTo>
                <a:lnTo>
                  <a:pt x="21600" y="10832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626" name="Freeform 9"/>
          <p:cNvSpPr/>
          <p:nvPr/>
        </p:nvSpPr>
        <p:spPr>
          <a:xfrm>
            <a:off x="2797175" y="4754562"/>
            <a:ext cx="1250951" cy="528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32"/>
                </a:moveTo>
                <a:lnTo>
                  <a:pt x="55" y="11741"/>
                </a:lnTo>
                <a:lnTo>
                  <a:pt x="164" y="12649"/>
                </a:lnTo>
                <a:lnTo>
                  <a:pt x="356" y="13622"/>
                </a:lnTo>
                <a:lnTo>
                  <a:pt x="658" y="14530"/>
                </a:lnTo>
                <a:lnTo>
                  <a:pt x="1014" y="15373"/>
                </a:lnTo>
                <a:lnTo>
                  <a:pt x="1453" y="16216"/>
                </a:lnTo>
                <a:lnTo>
                  <a:pt x="1946" y="16995"/>
                </a:lnTo>
                <a:lnTo>
                  <a:pt x="2522" y="17773"/>
                </a:lnTo>
                <a:lnTo>
                  <a:pt x="3180" y="18422"/>
                </a:lnTo>
                <a:lnTo>
                  <a:pt x="3865" y="19070"/>
                </a:lnTo>
                <a:lnTo>
                  <a:pt x="4605" y="19654"/>
                </a:lnTo>
                <a:lnTo>
                  <a:pt x="5400" y="20173"/>
                </a:lnTo>
                <a:lnTo>
                  <a:pt x="6222" y="20562"/>
                </a:lnTo>
                <a:lnTo>
                  <a:pt x="7099" y="20951"/>
                </a:lnTo>
                <a:lnTo>
                  <a:pt x="8031" y="21211"/>
                </a:lnTo>
                <a:lnTo>
                  <a:pt x="8936" y="21405"/>
                </a:lnTo>
                <a:lnTo>
                  <a:pt x="9868" y="21535"/>
                </a:lnTo>
                <a:lnTo>
                  <a:pt x="10800" y="21600"/>
                </a:lnTo>
                <a:lnTo>
                  <a:pt x="11732" y="21535"/>
                </a:lnTo>
                <a:lnTo>
                  <a:pt x="12664" y="21405"/>
                </a:lnTo>
                <a:lnTo>
                  <a:pt x="13623" y="21211"/>
                </a:lnTo>
                <a:lnTo>
                  <a:pt x="14501" y="20951"/>
                </a:lnTo>
                <a:lnTo>
                  <a:pt x="15378" y="20562"/>
                </a:lnTo>
                <a:lnTo>
                  <a:pt x="16200" y="20173"/>
                </a:lnTo>
                <a:lnTo>
                  <a:pt x="16995" y="19589"/>
                </a:lnTo>
                <a:lnTo>
                  <a:pt x="17762" y="19070"/>
                </a:lnTo>
                <a:lnTo>
                  <a:pt x="18448" y="18422"/>
                </a:lnTo>
                <a:lnTo>
                  <a:pt x="19078" y="17708"/>
                </a:lnTo>
                <a:lnTo>
                  <a:pt x="19654" y="16930"/>
                </a:lnTo>
                <a:lnTo>
                  <a:pt x="20175" y="16216"/>
                </a:lnTo>
                <a:lnTo>
                  <a:pt x="20586" y="15373"/>
                </a:lnTo>
                <a:lnTo>
                  <a:pt x="20942" y="14465"/>
                </a:lnTo>
                <a:lnTo>
                  <a:pt x="21244" y="13557"/>
                </a:lnTo>
                <a:lnTo>
                  <a:pt x="21436" y="12649"/>
                </a:lnTo>
                <a:lnTo>
                  <a:pt x="21573" y="11676"/>
                </a:lnTo>
                <a:lnTo>
                  <a:pt x="21600" y="10832"/>
                </a:lnTo>
                <a:lnTo>
                  <a:pt x="21573" y="9859"/>
                </a:lnTo>
                <a:lnTo>
                  <a:pt x="21436" y="8886"/>
                </a:lnTo>
                <a:lnTo>
                  <a:pt x="21244" y="8043"/>
                </a:lnTo>
                <a:lnTo>
                  <a:pt x="20942" y="7135"/>
                </a:lnTo>
                <a:lnTo>
                  <a:pt x="20586" y="6227"/>
                </a:lnTo>
                <a:lnTo>
                  <a:pt x="20175" y="5384"/>
                </a:lnTo>
                <a:lnTo>
                  <a:pt x="19654" y="4605"/>
                </a:lnTo>
                <a:lnTo>
                  <a:pt x="19078" y="3892"/>
                </a:lnTo>
                <a:lnTo>
                  <a:pt x="18448" y="3178"/>
                </a:lnTo>
                <a:lnTo>
                  <a:pt x="17735" y="2530"/>
                </a:lnTo>
                <a:lnTo>
                  <a:pt x="16995" y="1946"/>
                </a:lnTo>
                <a:lnTo>
                  <a:pt x="16200" y="1492"/>
                </a:lnTo>
                <a:lnTo>
                  <a:pt x="15378" y="1038"/>
                </a:lnTo>
                <a:lnTo>
                  <a:pt x="14501" y="649"/>
                </a:lnTo>
                <a:lnTo>
                  <a:pt x="13596" y="389"/>
                </a:lnTo>
                <a:lnTo>
                  <a:pt x="12664" y="195"/>
                </a:lnTo>
                <a:lnTo>
                  <a:pt x="11732" y="65"/>
                </a:lnTo>
                <a:lnTo>
                  <a:pt x="10800" y="0"/>
                </a:lnTo>
                <a:lnTo>
                  <a:pt x="9868" y="65"/>
                </a:lnTo>
                <a:lnTo>
                  <a:pt x="8936" y="195"/>
                </a:lnTo>
                <a:lnTo>
                  <a:pt x="8004" y="389"/>
                </a:lnTo>
                <a:lnTo>
                  <a:pt x="7099" y="649"/>
                </a:lnTo>
                <a:lnTo>
                  <a:pt x="6222" y="1038"/>
                </a:lnTo>
                <a:lnTo>
                  <a:pt x="5400" y="1492"/>
                </a:lnTo>
                <a:lnTo>
                  <a:pt x="4605" y="1946"/>
                </a:lnTo>
                <a:lnTo>
                  <a:pt x="3838" y="2530"/>
                </a:lnTo>
                <a:lnTo>
                  <a:pt x="3180" y="3178"/>
                </a:lnTo>
                <a:lnTo>
                  <a:pt x="2522" y="3892"/>
                </a:lnTo>
                <a:lnTo>
                  <a:pt x="1946" y="4605"/>
                </a:lnTo>
                <a:lnTo>
                  <a:pt x="1453" y="5384"/>
                </a:lnTo>
                <a:lnTo>
                  <a:pt x="1014" y="6292"/>
                </a:lnTo>
                <a:lnTo>
                  <a:pt x="658" y="7135"/>
                </a:lnTo>
                <a:lnTo>
                  <a:pt x="356" y="8043"/>
                </a:lnTo>
                <a:lnTo>
                  <a:pt x="164" y="8886"/>
                </a:lnTo>
                <a:lnTo>
                  <a:pt x="55" y="9859"/>
                </a:lnTo>
                <a:lnTo>
                  <a:pt x="0" y="10832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627" name="Freeform 10"/>
          <p:cNvSpPr/>
          <p:nvPr/>
        </p:nvSpPr>
        <p:spPr>
          <a:xfrm>
            <a:off x="4344987" y="4630737"/>
            <a:ext cx="1250951" cy="52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5" y="11776"/>
                </a:lnTo>
                <a:lnTo>
                  <a:pt x="164" y="12687"/>
                </a:lnTo>
                <a:lnTo>
                  <a:pt x="384" y="13598"/>
                </a:lnTo>
                <a:lnTo>
                  <a:pt x="658" y="14508"/>
                </a:lnTo>
                <a:lnTo>
                  <a:pt x="1042" y="15419"/>
                </a:lnTo>
                <a:lnTo>
                  <a:pt x="1453" y="16200"/>
                </a:lnTo>
                <a:lnTo>
                  <a:pt x="1974" y="17046"/>
                </a:lnTo>
                <a:lnTo>
                  <a:pt x="2549" y="17761"/>
                </a:lnTo>
                <a:lnTo>
                  <a:pt x="3180" y="18477"/>
                </a:lnTo>
                <a:lnTo>
                  <a:pt x="3865" y="19128"/>
                </a:lnTo>
                <a:lnTo>
                  <a:pt x="5400" y="20169"/>
                </a:lnTo>
                <a:lnTo>
                  <a:pt x="6250" y="20624"/>
                </a:lnTo>
                <a:lnTo>
                  <a:pt x="7099" y="20949"/>
                </a:lnTo>
                <a:lnTo>
                  <a:pt x="8004" y="21275"/>
                </a:lnTo>
                <a:lnTo>
                  <a:pt x="8909" y="21470"/>
                </a:lnTo>
                <a:lnTo>
                  <a:pt x="9868" y="21600"/>
                </a:lnTo>
                <a:lnTo>
                  <a:pt x="11759" y="21600"/>
                </a:lnTo>
                <a:lnTo>
                  <a:pt x="12691" y="21470"/>
                </a:lnTo>
                <a:lnTo>
                  <a:pt x="13596" y="21275"/>
                </a:lnTo>
                <a:lnTo>
                  <a:pt x="14501" y="20949"/>
                </a:lnTo>
                <a:lnTo>
                  <a:pt x="15350" y="20624"/>
                </a:lnTo>
                <a:lnTo>
                  <a:pt x="16200" y="20169"/>
                </a:lnTo>
                <a:lnTo>
                  <a:pt x="16995" y="19648"/>
                </a:lnTo>
                <a:lnTo>
                  <a:pt x="17735" y="19063"/>
                </a:lnTo>
                <a:lnTo>
                  <a:pt x="18448" y="18477"/>
                </a:lnTo>
                <a:lnTo>
                  <a:pt x="19078" y="17761"/>
                </a:lnTo>
                <a:lnTo>
                  <a:pt x="19626" y="17046"/>
                </a:lnTo>
                <a:lnTo>
                  <a:pt x="20147" y="16200"/>
                </a:lnTo>
                <a:lnTo>
                  <a:pt x="20586" y="15354"/>
                </a:lnTo>
                <a:lnTo>
                  <a:pt x="20970" y="14508"/>
                </a:lnTo>
                <a:lnTo>
                  <a:pt x="21244" y="13598"/>
                </a:lnTo>
                <a:lnTo>
                  <a:pt x="21436" y="12687"/>
                </a:lnTo>
                <a:lnTo>
                  <a:pt x="21545" y="11776"/>
                </a:lnTo>
                <a:lnTo>
                  <a:pt x="21600" y="10800"/>
                </a:lnTo>
                <a:lnTo>
                  <a:pt x="21545" y="9824"/>
                </a:lnTo>
                <a:lnTo>
                  <a:pt x="21436" y="8913"/>
                </a:lnTo>
                <a:lnTo>
                  <a:pt x="21244" y="8002"/>
                </a:lnTo>
                <a:lnTo>
                  <a:pt x="20970" y="7092"/>
                </a:lnTo>
                <a:lnTo>
                  <a:pt x="20586" y="6246"/>
                </a:lnTo>
                <a:lnTo>
                  <a:pt x="20147" y="5400"/>
                </a:lnTo>
                <a:lnTo>
                  <a:pt x="19626" y="4619"/>
                </a:lnTo>
                <a:lnTo>
                  <a:pt x="19051" y="3839"/>
                </a:lnTo>
                <a:lnTo>
                  <a:pt x="18420" y="3123"/>
                </a:lnTo>
                <a:lnTo>
                  <a:pt x="17735" y="2537"/>
                </a:lnTo>
                <a:lnTo>
                  <a:pt x="16995" y="1952"/>
                </a:lnTo>
                <a:lnTo>
                  <a:pt x="16200" y="1431"/>
                </a:lnTo>
                <a:lnTo>
                  <a:pt x="15350" y="976"/>
                </a:lnTo>
                <a:lnTo>
                  <a:pt x="14501" y="651"/>
                </a:lnTo>
                <a:lnTo>
                  <a:pt x="13596" y="390"/>
                </a:lnTo>
                <a:lnTo>
                  <a:pt x="12664" y="130"/>
                </a:lnTo>
                <a:lnTo>
                  <a:pt x="10800" y="0"/>
                </a:lnTo>
                <a:lnTo>
                  <a:pt x="9868" y="65"/>
                </a:lnTo>
                <a:lnTo>
                  <a:pt x="8909" y="195"/>
                </a:lnTo>
                <a:lnTo>
                  <a:pt x="8004" y="390"/>
                </a:lnTo>
                <a:lnTo>
                  <a:pt x="7099" y="651"/>
                </a:lnTo>
                <a:lnTo>
                  <a:pt x="5400" y="1431"/>
                </a:lnTo>
                <a:lnTo>
                  <a:pt x="4632" y="1952"/>
                </a:lnTo>
                <a:lnTo>
                  <a:pt x="3865" y="2537"/>
                </a:lnTo>
                <a:lnTo>
                  <a:pt x="3180" y="3188"/>
                </a:lnTo>
                <a:lnTo>
                  <a:pt x="2549" y="3904"/>
                </a:lnTo>
                <a:lnTo>
                  <a:pt x="1974" y="4619"/>
                </a:lnTo>
                <a:lnTo>
                  <a:pt x="1453" y="5400"/>
                </a:lnTo>
                <a:lnTo>
                  <a:pt x="1042" y="6246"/>
                </a:lnTo>
                <a:lnTo>
                  <a:pt x="658" y="7092"/>
                </a:lnTo>
                <a:lnTo>
                  <a:pt x="384" y="8002"/>
                </a:lnTo>
                <a:lnTo>
                  <a:pt x="164" y="8978"/>
                </a:lnTo>
                <a:lnTo>
                  <a:pt x="55" y="9889"/>
                </a:lnTo>
                <a:lnTo>
                  <a:pt x="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628" name="Freeform 11"/>
          <p:cNvSpPr/>
          <p:nvPr/>
        </p:nvSpPr>
        <p:spPr>
          <a:xfrm>
            <a:off x="6627813" y="5624512"/>
            <a:ext cx="1447800" cy="542926"/>
          </a:xfrm>
          <a:prstGeom prst="rect">
            <a:avLst/>
          </a:prstGeom>
          <a:ln w="508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629" name="Freeform 12"/>
          <p:cNvSpPr/>
          <p:nvPr/>
        </p:nvSpPr>
        <p:spPr>
          <a:xfrm>
            <a:off x="1624012" y="5608637"/>
            <a:ext cx="1250951" cy="54292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630" name="Freeform 13"/>
          <p:cNvSpPr/>
          <p:nvPr/>
        </p:nvSpPr>
        <p:spPr>
          <a:xfrm>
            <a:off x="1624012" y="4367212"/>
            <a:ext cx="1250951" cy="52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573" y="9824"/>
                </a:lnTo>
                <a:lnTo>
                  <a:pt x="21436" y="8913"/>
                </a:lnTo>
                <a:lnTo>
                  <a:pt x="21244" y="8002"/>
                </a:lnTo>
                <a:lnTo>
                  <a:pt x="20970" y="7092"/>
                </a:lnTo>
                <a:lnTo>
                  <a:pt x="20586" y="6246"/>
                </a:lnTo>
                <a:lnTo>
                  <a:pt x="20147" y="5400"/>
                </a:lnTo>
                <a:lnTo>
                  <a:pt x="19654" y="4554"/>
                </a:lnTo>
                <a:lnTo>
                  <a:pt x="19078" y="3839"/>
                </a:lnTo>
                <a:lnTo>
                  <a:pt x="18448" y="3188"/>
                </a:lnTo>
                <a:lnTo>
                  <a:pt x="17735" y="2537"/>
                </a:lnTo>
                <a:lnTo>
                  <a:pt x="16995" y="1952"/>
                </a:lnTo>
                <a:lnTo>
                  <a:pt x="16200" y="1431"/>
                </a:lnTo>
                <a:lnTo>
                  <a:pt x="15378" y="1041"/>
                </a:lnTo>
                <a:lnTo>
                  <a:pt x="14501" y="651"/>
                </a:lnTo>
                <a:lnTo>
                  <a:pt x="13596" y="390"/>
                </a:lnTo>
                <a:lnTo>
                  <a:pt x="12691" y="195"/>
                </a:lnTo>
                <a:lnTo>
                  <a:pt x="11759" y="0"/>
                </a:lnTo>
                <a:lnTo>
                  <a:pt x="9868" y="0"/>
                </a:lnTo>
                <a:lnTo>
                  <a:pt x="8909" y="195"/>
                </a:lnTo>
                <a:lnTo>
                  <a:pt x="8004" y="390"/>
                </a:lnTo>
                <a:lnTo>
                  <a:pt x="7127" y="651"/>
                </a:lnTo>
                <a:lnTo>
                  <a:pt x="6250" y="1041"/>
                </a:lnTo>
                <a:lnTo>
                  <a:pt x="5400" y="1431"/>
                </a:lnTo>
                <a:lnTo>
                  <a:pt x="4605" y="1952"/>
                </a:lnTo>
                <a:lnTo>
                  <a:pt x="3865" y="2537"/>
                </a:lnTo>
                <a:lnTo>
                  <a:pt x="3152" y="3188"/>
                </a:lnTo>
                <a:lnTo>
                  <a:pt x="2522" y="3839"/>
                </a:lnTo>
                <a:lnTo>
                  <a:pt x="1946" y="4554"/>
                </a:lnTo>
                <a:lnTo>
                  <a:pt x="1453" y="5400"/>
                </a:lnTo>
                <a:lnTo>
                  <a:pt x="1014" y="6246"/>
                </a:lnTo>
                <a:lnTo>
                  <a:pt x="658" y="7092"/>
                </a:lnTo>
                <a:lnTo>
                  <a:pt x="384" y="8002"/>
                </a:lnTo>
                <a:lnTo>
                  <a:pt x="164" y="8913"/>
                </a:lnTo>
                <a:lnTo>
                  <a:pt x="27" y="9824"/>
                </a:lnTo>
                <a:lnTo>
                  <a:pt x="0" y="10800"/>
                </a:lnTo>
                <a:lnTo>
                  <a:pt x="27" y="11711"/>
                </a:lnTo>
                <a:lnTo>
                  <a:pt x="164" y="12687"/>
                </a:lnTo>
                <a:lnTo>
                  <a:pt x="384" y="13598"/>
                </a:lnTo>
                <a:lnTo>
                  <a:pt x="658" y="14508"/>
                </a:lnTo>
                <a:lnTo>
                  <a:pt x="1014" y="15354"/>
                </a:lnTo>
                <a:lnTo>
                  <a:pt x="1453" y="16200"/>
                </a:lnTo>
                <a:lnTo>
                  <a:pt x="1946" y="16981"/>
                </a:lnTo>
                <a:lnTo>
                  <a:pt x="2522" y="17761"/>
                </a:lnTo>
                <a:lnTo>
                  <a:pt x="3152" y="18477"/>
                </a:lnTo>
                <a:lnTo>
                  <a:pt x="3865" y="19128"/>
                </a:lnTo>
                <a:lnTo>
                  <a:pt x="4605" y="19648"/>
                </a:lnTo>
                <a:lnTo>
                  <a:pt x="5400" y="20169"/>
                </a:lnTo>
                <a:lnTo>
                  <a:pt x="6250" y="20624"/>
                </a:lnTo>
                <a:lnTo>
                  <a:pt x="8004" y="21275"/>
                </a:lnTo>
                <a:lnTo>
                  <a:pt x="8909" y="21470"/>
                </a:lnTo>
                <a:lnTo>
                  <a:pt x="9868" y="21535"/>
                </a:lnTo>
                <a:lnTo>
                  <a:pt x="10800" y="21600"/>
                </a:lnTo>
                <a:lnTo>
                  <a:pt x="11759" y="21535"/>
                </a:lnTo>
                <a:lnTo>
                  <a:pt x="12691" y="21470"/>
                </a:lnTo>
                <a:lnTo>
                  <a:pt x="13596" y="21275"/>
                </a:lnTo>
                <a:lnTo>
                  <a:pt x="14501" y="20949"/>
                </a:lnTo>
                <a:lnTo>
                  <a:pt x="15378" y="20624"/>
                </a:lnTo>
                <a:lnTo>
                  <a:pt x="16200" y="20169"/>
                </a:lnTo>
                <a:lnTo>
                  <a:pt x="16995" y="19648"/>
                </a:lnTo>
                <a:lnTo>
                  <a:pt x="17735" y="19128"/>
                </a:lnTo>
                <a:lnTo>
                  <a:pt x="18448" y="18477"/>
                </a:lnTo>
                <a:lnTo>
                  <a:pt x="19078" y="17761"/>
                </a:lnTo>
                <a:lnTo>
                  <a:pt x="19654" y="16981"/>
                </a:lnTo>
                <a:lnTo>
                  <a:pt x="20147" y="16200"/>
                </a:lnTo>
                <a:lnTo>
                  <a:pt x="20586" y="15354"/>
                </a:lnTo>
                <a:lnTo>
                  <a:pt x="20970" y="14508"/>
                </a:lnTo>
                <a:lnTo>
                  <a:pt x="21244" y="13598"/>
                </a:lnTo>
                <a:lnTo>
                  <a:pt x="21436" y="12687"/>
                </a:lnTo>
                <a:lnTo>
                  <a:pt x="21573" y="11711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631" name="Rectangle 14"/>
          <p:cNvSpPr txBox="1"/>
          <p:nvPr/>
        </p:nvSpPr>
        <p:spPr>
          <a:xfrm>
            <a:off x="3286126" y="4867275"/>
            <a:ext cx="3429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lot</a:t>
            </a:r>
          </a:p>
        </p:txBody>
      </p:sp>
      <p:sp>
        <p:nvSpPr>
          <p:cNvPr id="1049632" name="Freeform 15"/>
          <p:cNvSpPr/>
          <p:nvPr/>
        </p:nvSpPr>
        <p:spPr>
          <a:xfrm>
            <a:off x="4360862" y="5546725"/>
            <a:ext cx="1250951" cy="620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28"/>
                </a:moveTo>
                <a:lnTo>
                  <a:pt x="10800" y="0"/>
                </a:lnTo>
                <a:lnTo>
                  <a:pt x="21600" y="10828"/>
                </a:lnTo>
                <a:lnTo>
                  <a:pt x="10800" y="21600"/>
                </a:lnTo>
                <a:lnTo>
                  <a:pt x="0" y="10828"/>
                </a:lnTo>
              </a:path>
            </a:pathLst>
          </a:custGeom>
          <a:ln w="50800" cap="rnd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9633" name="Rectangle 16"/>
          <p:cNvSpPr txBox="1"/>
          <p:nvPr/>
        </p:nvSpPr>
        <p:spPr>
          <a:xfrm>
            <a:off x="2019301" y="4448175"/>
            <a:ext cx="596899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name</a:t>
            </a:r>
          </a:p>
        </p:txBody>
      </p:sp>
      <p:sp>
        <p:nvSpPr>
          <p:cNvPr id="1049634" name="Rectangle 17"/>
          <p:cNvSpPr txBox="1"/>
          <p:nvPr/>
        </p:nvSpPr>
        <p:spPr>
          <a:xfrm>
            <a:off x="7850188" y="4821237"/>
            <a:ext cx="431799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age</a:t>
            </a:r>
          </a:p>
        </p:txBody>
      </p:sp>
      <p:sp>
        <p:nvSpPr>
          <p:cNvPr id="1049635" name="Rectangle 18"/>
          <p:cNvSpPr txBox="1"/>
          <p:nvPr/>
        </p:nvSpPr>
        <p:spPr>
          <a:xfrm>
            <a:off x="6192837" y="4805362"/>
            <a:ext cx="711199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pname</a:t>
            </a:r>
          </a:p>
        </p:txBody>
      </p:sp>
      <p:sp>
        <p:nvSpPr>
          <p:cNvPr id="1049636" name="Rectangle 19"/>
          <p:cNvSpPr txBox="1"/>
          <p:nvPr/>
        </p:nvSpPr>
        <p:spPr>
          <a:xfrm>
            <a:off x="6788151" y="5705475"/>
            <a:ext cx="12065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Dependents</a:t>
            </a:r>
          </a:p>
        </p:txBody>
      </p:sp>
      <p:sp>
        <p:nvSpPr>
          <p:cNvPr id="1049637" name="Rectangle 20"/>
          <p:cNvSpPr txBox="1"/>
          <p:nvPr/>
        </p:nvSpPr>
        <p:spPr>
          <a:xfrm>
            <a:off x="1665288" y="5722937"/>
            <a:ext cx="10922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Employees</a:t>
            </a:r>
          </a:p>
        </p:txBody>
      </p:sp>
      <p:sp>
        <p:nvSpPr>
          <p:cNvPr id="1049638" name="Rectangle 21"/>
          <p:cNvSpPr txBox="1"/>
          <p:nvPr/>
        </p:nvSpPr>
        <p:spPr>
          <a:xfrm>
            <a:off x="923925" y="4852987"/>
            <a:ext cx="406400" cy="355599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 u="sng"/>
            </a:lvl1pPr>
          </a:lstStyle>
          <a:p>
            <a:r>
              <a:t>ssn</a:t>
            </a:r>
          </a:p>
        </p:txBody>
      </p:sp>
      <p:sp>
        <p:nvSpPr>
          <p:cNvPr id="1049639" name="Rectangle 22"/>
          <p:cNvSpPr txBox="1"/>
          <p:nvPr/>
        </p:nvSpPr>
        <p:spPr>
          <a:xfrm>
            <a:off x="4640262" y="5705475"/>
            <a:ext cx="660400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Policy</a:t>
            </a:r>
          </a:p>
        </p:txBody>
      </p:sp>
      <p:sp>
        <p:nvSpPr>
          <p:cNvPr id="1049640" name="Rectangle 23"/>
          <p:cNvSpPr txBox="1"/>
          <p:nvPr/>
        </p:nvSpPr>
        <p:spPr>
          <a:xfrm>
            <a:off x="4754562" y="4743450"/>
            <a:ext cx="507999" cy="355600"/>
          </a:xfrm>
          <a:prstGeom prst="rect">
            <a:avLst/>
          </a:prstGeom>
          <a:ln w="12700">
            <a:miter lim="400000"/>
          </a:ln>
        </p:spPr>
        <p:txBody>
          <a:bodyPr wrap="none" lIns="44450" tIns="44450" rIns="44450" bIns="44450">
            <a:spAutoFit/>
          </a:bodyPr>
          <a:lstStyle>
            <a:lvl1pPr>
              <a:defRPr sz="1600" b="1"/>
            </a:lvl1pPr>
          </a:lstStyle>
          <a:p>
            <a:r>
              <a:t>cost</a:t>
            </a:r>
          </a:p>
        </p:txBody>
      </p:sp>
      <p:sp>
        <p:nvSpPr>
          <p:cNvPr id="1049641" name="Line 24"/>
          <p:cNvSpPr/>
          <p:nvPr/>
        </p:nvSpPr>
        <p:spPr>
          <a:xfrm flipH="1">
            <a:off x="6237287" y="5108575"/>
            <a:ext cx="609601" cy="0"/>
          </a:xfrm>
          <a:prstGeom prst="line">
            <a:avLst/>
          </a:prstGeom>
          <a:ln w="12700">
            <a:solidFill>
              <a:srgbClr val="1F497D"/>
            </a:solidFill>
            <a:prstDash val="dash"/>
          </a:ln>
        </p:spPr>
        <p:txBody>
          <a:bodyPr lIns="45719" rIns="45719"/>
          <a:p/>
        </p:txBody>
      </p:sp>
      <p:sp>
        <p:nvSpPr>
          <p:cNvPr id="1049642" name="Line 25"/>
          <p:cNvSpPr/>
          <p:nvPr/>
        </p:nvSpPr>
        <p:spPr>
          <a:xfrm>
            <a:off x="2265363" y="4919662"/>
            <a:ext cx="1" cy="668338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643" name="Line 26"/>
          <p:cNvSpPr/>
          <p:nvPr/>
        </p:nvSpPr>
        <p:spPr>
          <a:xfrm>
            <a:off x="1108075" y="5299075"/>
            <a:ext cx="809626" cy="309564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644" name="Line 27"/>
          <p:cNvSpPr/>
          <p:nvPr/>
        </p:nvSpPr>
        <p:spPr>
          <a:xfrm flipH="1">
            <a:off x="2600325" y="5280025"/>
            <a:ext cx="814389" cy="328614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645" name="Line 28"/>
          <p:cNvSpPr/>
          <p:nvPr/>
        </p:nvSpPr>
        <p:spPr>
          <a:xfrm flipV="1">
            <a:off x="4973638" y="5145087"/>
            <a:ext cx="1" cy="414338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646" name="Line 29"/>
          <p:cNvSpPr/>
          <p:nvPr/>
        </p:nvSpPr>
        <p:spPr>
          <a:xfrm>
            <a:off x="6483350" y="5280025"/>
            <a:ext cx="369889" cy="347664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647" name="Line 30"/>
          <p:cNvSpPr/>
          <p:nvPr/>
        </p:nvSpPr>
        <p:spPr>
          <a:xfrm flipH="1">
            <a:off x="7473949" y="5280025"/>
            <a:ext cx="514351" cy="347664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648" name="Line 31"/>
          <p:cNvSpPr/>
          <p:nvPr/>
        </p:nvSpPr>
        <p:spPr>
          <a:xfrm flipH="1">
            <a:off x="2881313" y="5854700"/>
            <a:ext cx="1416051" cy="0"/>
          </a:xfrm>
          <a:prstGeom prst="line">
            <a:avLst/>
          </a:prstGeom>
          <a:ln w="12700">
            <a:solidFill>
              <a:srgbClr val="1F497D"/>
            </a:solidFill>
          </a:ln>
        </p:spPr>
        <p:txBody>
          <a:bodyPr lIns="45719" rIns="45719"/>
          <a:p/>
        </p:txBody>
      </p:sp>
      <p:sp>
        <p:nvSpPr>
          <p:cNvPr id="1049649" name="Line 32"/>
          <p:cNvSpPr/>
          <p:nvPr/>
        </p:nvSpPr>
        <p:spPr>
          <a:xfrm>
            <a:off x="5640387" y="5854700"/>
            <a:ext cx="931863" cy="0"/>
          </a:xfrm>
          <a:prstGeom prst="line">
            <a:avLst/>
          </a:prstGeom>
          <a:ln w="50800">
            <a:solidFill>
              <a:srgbClr val="1F497D"/>
            </a:solidFill>
            <a:headEnd type="stealth"/>
          </a:ln>
        </p:spPr>
        <p:txBody>
          <a:bodyPr lIns="45719" rIns="45719"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0" name="Rectang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Translating Weak Entity Sets</a:t>
            </a:r>
          </a:p>
        </p:txBody>
      </p:sp>
      <p:sp>
        <p:nvSpPr>
          <p:cNvPr id="1049651" name="Rectangle 5"/>
          <p:cNvSpPr txBox="1"/>
          <p:nvPr>
            <p:ph type="body" idx="1"/>
          </p:nvPr>
        </p:nvSpPr>
        <p:spPr>
          <a:xfrm>
            <a:off x="685800" y="1371600"/>
            <a:ext cx="7772400" cy="40767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742950" indent="-285750">
              <a:spcBef>
                <a:spcPts val="500"/>
              </a:spcBef>
              <a:defRPr sz="2400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</a:lstStyle>
          <a:p>
            <a:r>
              <a:t>Weak entity set and identifying relationship set are translated into a single table.</a:t>
            </a:r>
          </a:p>
          <a:p>
            <a:pPr lvl="1"/>
            <a:r>
              <a:t>When the owner entity is deleted, all owned weak entities must also be deleted.</a:t>
            </a:r>
          </a:p>
        </p:txBody>
      </p:sp>
      <p:sp>
        <p:nvSpPr>
          <p:cNvPr id="1049652" name="Rectangle 6"/>
          <p:cNvSpPr/>
          <p:nvPr/>
        </p:nvSpPr>
        <p:spPr>
          <a:xfrm>
            <a:off x="498474" y="3225800"/>
            <a:ext cx="6908801" cy="3340100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wrap="none" lIns="44450" tIns="44450" rIns="44450" bIns="44450">
            <a:spAutoFit/>
          </a:bodyPr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TABLE  Dep_Policy (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</a:t>
            </a:r>
            <a:r>
              <a:rPr>
                <a:solidFill>
                  <a:srgbClr val="434FD6"/>
                </a:solidFill>
              </a:rPr>
              <a:t>pname  CHAR(20),</a:t>
            </a:r>
            <a:endParaRPr>
              <a:solidFill>
                <a:srgbClr val="434FD6"/>
              </a:solidFill>
            </a:endParaRPr>
          </a:p>
          <a:p>
            <a:pPr>
              <a:defRPr sz="2400">
                <a:solidFill>
                  <a:srgbClr val="434FD6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age  INTEGER,</a:t>
            </a:r>
          </a:p>
          <a:p>
            <a:pPr>
              <a:defRPr sz="2400">
                <a:solidFill>
                  <a:srgbClr val="434FD6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cost  REAL,</a:t>
            </a:r>
          </a:p>
          <a:p>
            <a:pPr>
              <a:defRPr sz="2400">
                <a:solidFill>
                  <a:srgbClr val="434FD6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ssn  CHAR(11) NOT NULL,</a:t>
            </a:r>
          </a:p>
          <a:p>
            <a:pPr>
              <a:defRPr sz="2400">
                <a:solidFill>
                  <a:srgbClr val="434FD6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</a:t>
            </a:r>
            <a:r>
              <a:rPr>
                <a:solidFill>
                  <a:srgbClr val="800080"/>
                </a:solidFill>
              </a:rPr>
              <a:t>PRIMARY KEY  (pname, ssn),</a:t>
            </a:r>
            <a:endParaRPr>
              <a:solidFill>
                <a:srgbClr val="800080"/>
              </a:solidFill>
            </a:endParaRPr>
          </a:p>
          <a:p>
            <a:pPr>
              <a:defRPr sz="2400">
                <a:solidFill>
                  <a:srgbClr val="80008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FOREIGN KEY  (ssn) REFERENCES Employees</a:t>
            </a:r>
          </a:p>
          <a:p>
            <a:pPr>
              <a:defRPr sz="2400">
                <a:solidFill>
                  <a:srgbClr val="80008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ON DELETE CASCADE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3" name="Rectangle 4"/>
          <p:cNvSpPr txBox="1"/>
          <p:nvPr>
            <p:ph type="title"/>
          </p:nvPr>
        </p:nvSpPr>
        <p:spPr>
          <a:xfrm>
            <a:off x="1066800" y="0"/>
            <a:ext cx="7772400" cy="11430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 sz="39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Summary of Conceptual Design</a:t>
            </a:r>
          </a:p>
        </p:txBody>
      </p:sp>
      <p:sp>
        <p:nvSpPr>
          <p:cNvPr id="1049654" name="Rectangle 5"/>
          <p:cNvSpPr txBox="1"/>
          <p:nvPr>
            <p:ph type="body" idx="1"/>
          </p:nvPr>
        </p:nvSpPr>
        <p:spPr>
          <a:xfrm>
            <a:off x="228600" y="1143000"/>
            <a:ext cx="8610600" cy="5181600"/>
          </a:xfrm>
          <a:prstGeom prst="rect">
            <a:avLst/>
          </a:prstGeom>
        </p:spPr>
        <p:txBody>
          <a:bodyPr lIns="44450" tIns="44450" rIns="44450" bIns="44450"/>
          <a:p>
            <a:pPr>
              <a:spcBef>
                <a:spcPts val="500"/>
              </a:spcBef>
              <a:defRPr sz="2400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Conceptual design</a:t>
            </a:r>
            <a:r>
              <a:rPr>
                <a:solidFill>
                  <a:srgbClr val="000000"/>
                </a:solidFill>
              </a:rPr>
              <a:t> follows </a:t>
            </a:r>
            <a:r>
              <a:t>requirements analysis</a:t>
            </a:r>
            <a:r>
              <a:rPr>
                <a:solidFill>
                  <a:srgbClr val="000000"/>
                </a:solidFill>
              </a:rPr>
              <a:t>, </a:t>
            </a:r>
            <a:endParaRPr>
              <a:solidFill>
                <a:srgbClr val="000000"/>
              </a:solidFill>
            </a:endParaRPr>
          </a:p>
          <a:p>
            <a:pPr marL="742950" lvl="1" indent="-285750"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Yields a high-level description of data to be stored </a:t>
            </a:r>
            <a:endParaRPr sz="2800"/>
          </a:p>
          <a:p>
            <a:pPr marL="742950" lvl="1" indent="-285750"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You may want to postpone it for read-only “schema on use”</a:t>
            </a:r>
          </a:p>
          <a:p>
            <a:pPr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ER model popular for conceptual design</a:t>
            </a:r>
          </a:p>
          <a:p>
            <a:pPr marL="742950" lvl="1" indent="-285750"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Constructs are expressive, close to the way people think about their applications.</a:t>
            </a:r>
            <a:endParaRPr sz="2800"/>
          </a:p>
          <a:p>
            <a:pPr marL="742950" lvl="1" indent="-285750"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Note: There are many variations on ER model</a:t>
            </a:r>
            <a:endParaRPr sz="2800"/>
          </a:p>
          <a:p>
            <a:pPr marL="1143000" lvl="2" indent="-228600">
              <a:spcBef>
                <a:spcPts val="400"/>
              </a:spcBef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Both graphically and conceptually</a:t>
            </a:r>
            <a:endParaRPr sz="2400"/>
          </a:p>
          <a:p>
            <a:pPr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Basic constructs: </a:t>
            </a:r>
            <a:r>
              <a:rPr>
                <a:solidFill>
                  <a:schemeClr val="accent2"/>
                </a:solidFill>
              </a:rPr>
              <a:t>entities, relationships</a:t>
            </a:r>
            <a:r>
              <a:t>, and </a:t>
            </a:r>
            <a:r>
              <a:rPr>
                <a:solidFill>
                  <a:schemeClr val="accent2"/>
                </a:solidFill>
              </a:rPr>
              <a:t>attributes </a:t>
            </a:r>
            <a:r>
              <a:t>(of entities and relationships).</a:t>
            </a:r>
          </a:p>
          <a:p>
            <a:pPr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Some additional constructs: </a:t>
            </a:r>
            <a:r>
              <a:rPr>
                <a:solidFill>
                  <a:schemeClr val="accent2"/>
                </a:solidFill>
              </a:rPr>
              <a:t>weak entities, ISA hierarchies</a:t>
            </a:r>
            <a:r>
              <a:t>, and </a:t>
            </a:r>
            <a:r>
              <a:rPr>
                <a:solidFill>
                  <a:schemeClr val="accent2"/>
                </a:solidFill>
              </a:rPr>
              <a:t>aggregation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5" name="Rectangle 4"/>
          <p:cNvSpPr txBox="1"/>
          <p:nvPr>
            <p:ph type="title"/>
          </p:nvPr>
        </p:nvSpPr>
        <p:spPr>
          <a:xfrm>
            <a:off x="1066800" y="0"/>
            <a:ext cx="7772400" cy="11430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Summary of ER (Cont.)</a:t>
            </a:r>
          </a:p>
        </p:txBody>
      </p:sp>
      <p:sp>
        <p:nvSpPr>
          <p:cNvPr id="1049656" name="Rectangle 5"/>
          <p:cNvSpPr txBox="1"/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 lIns="44450" tIns="44450" rIns="44450" bIns="44450">
            <a:normAutofit fontScale="96429" lnSpcReduction="20000"/>
          </a:bodyPr>
          <a:p>
            <a:pPr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Several kinds of integrity constraints: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key constraints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participation constraints</a:t>
            </a:r>
          </a:p>
          <a:p>
            <a:pPr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Some </a:t>
            </a:r>
            <a:r>
              <a:rPr>
                <a:solidFill>
                  <a:srgbClr val="FF0000"/>
                </a:solidFill>
              </a:rPr>
              <a:t>foreign key constraints</a:t>
            </a:r>
            <a:r>
              <a:t> are also implicit in the definition of a relationship set.</a:t>
            </a:r>
          </a:p>
          <a:p>
            <a:pPr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Many other constraints (notably, </a:t>
            </a:r>
            <a:r>
              <a:rPr>
                <a:solidFill>
                  <a:schemeClr val="accent2"/>
                </a:solidFill>
              </a:rPr>
              <a:t>functional dependencies</a:t>
            </a:r>
            <a:r>
              <a:t>) cannot be expressed.</a:t>
            </a:r>
          </a:p>
          <a:p>
            <a:pPr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Constraints play an important role in determining the best database design for an enterprise.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7" name="Rectangle 4"/>
          <p:cNvSpPr txBox="1"/>
          <p:nvPr>
            <p:ph type="title"/>
          </p:nvPr>
        </p:nvSpPr>
        <p:spPr>
          <a:xfrm>
            <a:off x="1066800" y="0"/>
            <a:ext cx="7772400" cy="1143000"/>
          </a:xfrm>
          <a:prstGeom prst="rect">
            <a:avLst/>
          </a:prstGeom>
        </p:spPr>
        <p:txBody>
          <a:bodyPr lIns="44450" tIns="44450" rIns="44450" bIns="44450"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Summary of ER (Cont.)</a:t>
            </a:r>
          </a:p>
        </p:txBody>
      </p:sp>
      <p:sp>
        <p:nvSpPr>
          <p:cNvPr id="1049658" name="Rectangle 5"/>
          <p:cNvSpPr txBox="1"/>
          <p:nvPr>
            <p:ph type="body" idx="1"/>
          </p:nvPr>
        </p:nvSpPr>
        <p:spPr>
          <a:xfrm>
            <a:off x="304800" y="1219200"/>
            <a:ext cx="8534400" cy="4572000"/>
          </a:xfrm>
          <a:prstGeom prst="rect">
            <a:avLst/>
          </a:prstGeom>
        </p:spPr>
        <p:txBody>
          <a:bodyPr lIns="44450" tIns="44450" rIns="44450" bIns="44450">
            <a:normAutofit fontScale="95833" lnSpcReduction="20000"/>
          </a:bodyPr>
          <a:p>
            <a:pPr>
              <a:lnSpc>
                <a:spcPct val="81000"/>
              </a:lnSpc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ER design is </a:t>
            </a:r>
            <a:r>
              <a:rPr>
                <a:solidFill>
                  <a:schemeClr val="accent2"/>
                </a:solidFill>
              </a:rPr>
              <a:t>subjective</a:t>
            </a:r>
            <a:r>
              <a:t>.  There are often many ways to model a given scenario!</a:t>
            </a:r>
          </a:p>
          <a:p>
            <a:pPr>
              <a:lnSpc>
                <a:spcPct val="81000"/>
              </a:lnSpc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Analyzing alternatives can be tricky, especially for a large enterprise.  Common choices include:</a:t>
            </a:r>
          </a:p>
          <a:p>
            <a:pPr marL="742950" lvl="1" indent="-285750">
              <a:lnSpc>
                <a:spcPct val="81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Entity vs. attribute, entity vs. relationship, binary or n-ary relationship, whether or not to use ISA hierarchies, aggregation.</a:t>
            </a:r>
            <a:endParaRPr sz="2800"/>
          </a:p>
          <a:p>
            <a:pPr>
              <a:lnSpc>
                <a:spcPct val="81000"/>
              </a:lnSpc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Ensuring good database design: resulting relational schema should be analyzed and refined further. </a:t>
            </a:r>
          </a:p>
          <a:p>
            <a:pPr marL="742950" lvl="1" indent="-285750">
              <a:lnSpc>
                <a:spcPct val="81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Functional Dependency information and normalization techniques are especially useful.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Modern pattern: “Schema on Use”</a:t>
            </a:r>
          </a:p>
        </p:txBody>
      </p:sp>
      <p:sp>
        <p:nvSpPr>
          <p:cNvPr id="104966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857" lnSpcReduction="20000"/>
          </a:bodyPr>
          <a:p>
            <a:pPr>
              <a:lnSpc>
                <a:spcPct val="90000"/>
              </a:lnSpc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What about more agile, less governed environments?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Don’t let the lack of schema prevent storing data!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Just use binary, text, CSV, JSON, xlsx, etc.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Can shove into a DBMS, or just a filesystem (e.g. HDFS)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Most database engines can query files directly these days</a:t>
            </a:r>
            <a:endParaRPr sz="2800"/>
          </a:p>
          <a:p>
            <a:pPr>
              <a:lnSpc>
                <a:spcPct val="90000"/>
              </a:lnSpc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Wrangle the data into shape as needed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Essentially defining views over the raw data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This amounts to database design, at the view level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What about integrity constraints?</a:t>
            </a:r>
            <a:endParaRPr sz="2800"/>
          </a:p>
          <a:p>
            <a:pPr marL="1143000" lvl="2" indent="-228600">
              <a:lnSpc>
                <a:spcPct val="90000"/>
              </a:lnSpc>
              <a:spcBef>
                <a:spcPts val="300"/>
              </a:spcBef>
              <a:defRPr sz="1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Instead, define “anomaly indicator” columns – or queries</a:t>
            </a:r>
            <a:endParaRPr sz="2400"/>
          </a:p>
          <a:p>
            <a:pPr>
              <a:lnSpc>
                <a:spcPct val="90000"/>
              </a:lnSpc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Fits well with read/append-only data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E.g. Big Data, a la Hadoop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1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Less of a fit with update-heavy data</a:t>
            </a:r>
            <a:endParaRPr sz="2800"/>
          </a:p>
          <a:p>
            <a:pPr>
              <a:lnSpc>
                <a:spcPct val="90000"/>
              </a:lnSpc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Analogies to strong vs. loose typing in PL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4"/>
          <p:cNvSpPr txBox="1"/>
          <p:nvPr>
            <p:ph type="title"/>
          </p:nvPr>
        </p:nvSpPr>
        <p:spPr>
          <a:xfrm>
            <a:off x="1066800" y="76200"/>
            <a:ext cx="7772400" cy="1143000"/>
          </a:xfrm>
          <a:prstGeom prst="rect">
            <a:avLst/>
          </a:prstGeom>
        </p:spPr>
        <p:txBody>
          <a:bodyPr lIns="46037" tIns="46037" rIns="46037" bIns="46037">
            <a:normAutofit fontScale="90000"/>
          </a:bodyPr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Example: University Database</a:t>
            </a:r>
          </a:p>
        </p:txBody>
      </p:sp>
      <p:sp>
        <p:nvSpPr>
          <p:cNvPr id="1048622" name="Rectangle 5"/>
          <p:cNvSpPr txBox="1"/>
          <p:nvPr>
            <p:ph type="body" idx="1"/>
          </p:nvPr>
        </p:nvSpPr>
        <p:spPr>
          <a:xfrm>
            <a:off x="685800" y="1396997"/>
            <a:ext cx="7526867" cy="3619501"/>
          </a:xfrm>
          <a:prstGeom prst="rect">
            <a:avLst/>
          </a:prstGeom>
        </p:spPr>
        <p:txBody>
          <a:bodyPr lIns="46037" tIns="46037" rIns="46037" bIns="46037"/>
          <a:p>
            <a:pPr marL="342900" indent="-342900">
              <a:lnSpc>
                <a:spcPct val="72000"/>
              </a:lnSpc>
              <a:spcBef>
                <a:spcPts val="400"/>
              </a:spcBef>
              <a:defRPr sz="19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Conceptual schema:                  </a:t>
            </a:r>
            <a:endParaRPr sz="2200"/>
          </a:p>
          <a:p>
            <a:pPr marL="742950" lvl="1" indent="-285750">
              <a:lnSpc>
                <a:spcPct val="72000"/>
              </a:lnSpc>
              <a:spcBef>
                <a:spcPts val="300"/>
              </a:spcBef>
              <a:defRPr sz="16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Students(sid text, name text, login text, age integer, </a:t>
            </a:r>
            <a:br/>
            <a:r>
              <a:t>         gpa float)</a:t>
            </a:r>
            <a:endParaRPr sz="1900"/>
          </a:p>
          <a:p>
            <a:pPr marL="742950" lvl="1" indent="-285750">
              <a:lnSpc>
                <a:spcPct val="72000"/>
              </a:lnSpc>
              <a:spcBef>
                <a:spcPts val="300"/>
              </a:spcBef>
              <a:defRPr sz="16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Courses(cid text, cname text, credits integer) </a:t>
            </a:r>
            <a:endParaRPr sz="1900"/>
          </a:p>
          <a:p>
            <a:pPr marL="742950" lvl="1" indent="-285750">
              <a:lnSpc>
                <a:spcPct val="72000"/>
              </a:lnSpc>
              <a:spcBef>
                <a:spcPts val="300"/>
              </a:spcBef>
              <a:defRPr sz="16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Enrolled(sid text, cid text, grade text)</a:t>
            </a:r>
          </a:p>
          <a:p>
            <a:pPr marL="742950" lvl="1" indent="-285750">
              <a:lnSpc>
                <a:spcPct val="72000"/>
              </a:lnSpc>
              <a:spcBef>
                <a:spcPts val="300"/>
              </a:spcBef>
              <a:defRPr sz="16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endParaRPr sz="1900"/>
          </a:p>
          <a:p>
            <a:pPr marL="342900" indent="-342900">
              <a:lnSpc>
                <a:spcPct val="72000"/>
              </a:lnSpc>
              <a:spcBef>
                <a:spcPts val="400"/>
              </a:spcBef>
              <a:defRPr sz="19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Physical schema:</a:t>
            </a:r>
            <a:endParaRPr sz="2200"/>
          </a:p>
          <a:p>
            <a:pPr marL="742950" lvl="1" indent="-285750">
              <a:lnSpc>
                <a:spcPct val="72000"/>
              </a:lnSpc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Relations stored as unordered files. </a:t>
            </a:r>
            <a:endParaRPr sz="1900"/>
          </a:p>
          <a:p>
            <a:pPr marL="742950" lvl="1" indent="-285750">
              <a:lnSpc>
                <a:spcPct val="72000"/>
              </a:lnSpc>
              <a:spcBef>
                <a:spcPts val="300"/>
              </a:spcBef>
              <a:defRPr sz="16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Index on first column of Students.</a:t>
            </a:r>
            <a:endParaRPr sz="1900"/>
          </a:p>
          <a:p>
            <a:pPr marL="742950" lvl="1" indent="-285750">
              <a:lnSpc>
                <a:spcPct val="72000"/>
              </a:lnSpc>
              <a:spcBef>
                <a:spcPts val="4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 marL="342900" indent="-342900">
              <a:lnSpc>
                <a:spcPct val="72000"/>
              </a:lnSpc>
              <a:spcBef>
                <a:spcPts val="400"/>
              </a:spcBef>
              <a:defRPr sz="19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External Schema (View): </a:t>
            </a:r>
            <a:endParaRPr sz="2200"/>
          </a:p>
          <a:p>
            <a:pPr marL="742950" lvl="1" indent="-285750">
              <a:lnSpc>
                <a:spcPct val="72000"/>
              </a:lnSpc>
              <a:spcBef>
                <a:spcPts val="300"/>
              </a:spcBef>
              <a:defRPr sz="16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t>Course_info(cid text, enrollment integer)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2"/>
          <p:cNvSpPr txBox="1"/>
          <p:nvPr>
            <p:ph type="title"/>
          </p:nvPr>
        </p:nvSpPr>
        <p:spPr>
          <a:xfrm>
            <a:off x="1254125" y="76200"/>
            <a:ext cx="7585075" cy="1143000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Data Independence</a:t>
            </a:r>
          </a:p>
        </p:txBody>
      </p:sp>
      <p:sp>
        <p:nvSpPr>
          <p:cNvPr id="1048624" name="Rectangle 3"/>
          <p:cNvSpPr txBox="1"/>
          <p:nvPr>
            <p:ph type="body" idx="1"/>
          </p:nvPr>
        </p:nvSpPr>
        <p:spPr>
          <a:xfrm>
            <a:off x="381000" y="1295400"/>
            <a:ext cx="8305800" cy="4114800"/>
          </a:xfrm>
          <a:prstGeom prst="rect">
            <a:avLst/>
          </a:prstGeom>
        </p:spPr>
        <p:txBody>
          <a:bodyPr lIns="46037" tIns="46037" rIns="46037" bIns="46037">
            <a:normAutofit fontScale="96357" lnSpcReduction="20000"/>
          </a:bodyPr>
          <a:p>
            <a:pPr marL="335915" indent="-335915" defTabSz="447675">
              <a:lnSpc>
                <a:spcPct val="90000"/>
              </a:lnSpc>
              <a:defRPr sz="313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Insulate apps from structure of data</a:t>
            </a:r>
          </a:p>
          <a:p>
            <a:pPr marL="335915" indent="-335915" defTabSz="447675">
              <a:lnSpc>
                <a:spcPct val="90000"/>
              </a:lnSpc>
              <a:defRPr sz="313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 marL="335915" indent="-335915" defTabSz="447675">
              <a:lnSpc>
                <a:spcPct val="90000"/>
              </a:lnSpc>
              <a:defRPr sz="3135" u="sng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Logical</a:t>
            </a:r>
            <a:r>
              <a:rPr u="none"/>
              <a:t> data independence:  </a:t>
            </a:r>
            <a:endParaRPr u="none"/>
          </a:p>
          <a:p>
            <a:pPr marL="728345" lvl="1" indent="-280035" defTabSz="447675">
              <a:lnSpc>
                <a:spcPct val="90000"/>
              </a:lnSpc>
              <a:spcBef>
                <a:spcPts val="600"/>
              </a:spcBef>
              <a:defRPr sz="274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Protection from changes in logical structure</a:t>
            </a:r>
          </a:p>
          <a:p>
            <a:pPr marL="335915" indent="-335915" defTabSz="447675">
              <a:lnSpc>
                <a:spcPct val="90000"/>
              </a:lnSpc>
              <a:defRPr sz="3135" u="sng">
                <a:solidFill>
                  <a:schemeClr val="accent2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Physical</a:t>
            </a:r>
            <a:r>
              <a:rPr u="none"/>
              <a:t> data independence:   </a:t>
            </a:r>
            <a:endParaRPr u="none"/>
          </a:p>
          <a:p>
            <a:pPr marL="728345" lvl="1" indent="-280035" defTabSz="447675">
              <a:lnSpc>
                <a:spcPct val="90000"/>
              </a:lnSpc>
              <a:spcBef>
                <a:spcPts val="600"/>
              </a:spcBef>
              <a:defRPr sz="274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Protection from changes in physical structure</a:t>
            </a:r>
          </a:p>
          <a:p>
            <a:pPr marL="728345" lvl="1" indent="-280035" defTabSz="447675">
              <a:lnSpc>
                <a:spcPct val="90000"/>
              </a:lnSpc>
              <a:spcBef>
                <a:spcPts val="600"/>
              </a:spcBef>
              <a:defRPr sz="274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 marL="335915" indent="-335915" defTabSz="447675">
              <a:lnSpc>
                <a:spcPct val="90000"/>
              </a:lnSpc>
              <a:defRPr sz="3135">
                <a:solidFill>
                  <a:srgbClr val="80008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Q: Why particularly important for DBMS? </a:t>
            </a:r>
          </a:p>
        </p:txBody>
      </p:sp>
      <p:sp>
        <p:nvSpPr>
          <p:cNvPr id="1048625" name="Text Box 4"/>
          <p:cNvSpPr txBox="1"/>
          <p:nvPr/>
        </p:nvSpPr>
        <p:spPr>
          <a:xfrm>
            <a:off x="1874838" y="5675312"/>
            <a:ext cx="5257801" cy="1056640"/>
          </a:xfrm>
          <a:prstGeom prst="rect">
            <a:avLst/>
          </a:prstGeom>
          <a:ln w="25400">
            <a:solidFill>
              <a:srgbClr val="800080"/>
            </a:solidFill>
            <a:miter/>
          </a:ln>
        </p:spPr>
        <p:txBody>
          <a:bodyPr lIns="45719" rIns="45719">
            <a:spAutoFit/>
          </a:bodyPr>
          <a:lstStyle>
            <a:lvl1pPr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Because databases and their associated applications persist.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097152" name="墨迹 1"/>
              <p14:cNvContentPartPr/>
              <p14:nvPr/>
            </p14:nvContentPartPr>
            <p14:xfrm>
              <a:off x="6158535" y="2253901"/>
              <a:ext cx="132018" cy="280778"/>
            </p14:xfrm>
          </p:contentPart>
        </mc:Choice>
        <mc:Fallback xmlns="">
          <p:pic>
            <p:nvPicPr>
              <p:cNvPr id="2097152" name="墨迹 1"/>
            </p:nvPicPr>
            <p:blipFill>
              <a:blip r:embed="rId2"/>
            </p:blipFill>
            <p:spPr>
              <a:xfrm>
                <a:off x="6158535" y="2253901"/>
                <a:ext cx="132018" cy="2807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097153" name="墨迹 2"/>
              <p14:cNvContentPartPr/>
              <p14:nvPr/>
            </p14:nvContentPartPr>
            <p14:xfrm>
              <a:off x="6086735" y="2474440"/>
              <a:ext cx="111173" cy="139014"/>
            </p14:xfrm>
          </p:contentPart>
        </mc:Choice>
        <mc:Fallback xmlns="">
          <p:pic>
            <p:nvPicPr>
              <p:cNvPr id="2097153" name="墨迹 2"/>
            </p:nvPicPr>
            <p:blipFill>
              <a:blip r:embed="rId4"/>
            </p:blipFill>
            <p:spPr>
              <a:xfrm>
                <a:off x="6086735" y="2474440"/>
                <a:ext cx="111173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097154" name="墨迹 3"/>
              <p14:cNvContentPartPr/>
              <p14:nvPr/>
            </p14:nvContentPartPr>
            <p14:xfrm>
              <a:off x="6380302" y="2100262"/>
              <a:ext cx="306306" cy="240957"/>
            </p14:xfrm>
          </p:contentPart>
        </mc:Choice>
        <mc:Fallback xmlns="">
          <p:pic>
            <p:nvPicPr>
              <p:cNvPr id="2097154" name="墨迹 3"/>
            </p:nvPicPr>
            <p:blipFill>
              <a:blip r:embed="rId6"/>
            </p:blipFill>
            <p:spPr>
              <a:xfrm>
                <a:off x="6380302" y="2100262"/>
                <a:ext cx="306306" cy="240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097155" name="墨迹 4"/>
              <p14:cNvContentPartPr/>
              <p14:nvPr/>
            </p14:nvContentPartPr>
            <p14:xfrm>
              <a:off x="6679659" y="2106054"/>
              <a:ext cx="352049" cy="241681"/>
            </p14:xfrm>
          </p:contentPart>
        </mc:Choice>
        <mc:Fallback xmlns="">
          <p:pic>
            <p:nvPicPr>
              <p:cNvPr id="2097155" name="墨迹 4"/>
            </p:nvPicPr>
            <p:blipFill>
              <a:blip r:embed="rId8"/>
            </p:blipFill>
            <p:spPr>
              <a:xfrm>
                <a:off x="6679659" y="2106054"/>
                <a:ext cx="352049" cy="241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097156" name="墨迹 5"/>
              <p14:cNvContentPartPr/>
              <p14:nvPr/>
            </p14:nvContentPartPr>
            <p14:xfrm>
              <a:off x="7221629" y="2079410"/>
              <a:ext cx="105382" cy="185351"/>
            </p14:xfrm>
          </p:contentPart>
        </mc:Choice>
        <mc:Fallback xmlns="">
          <p:pic>
            <p:nvPicPr>
              <p:cNvPr id="2097156" name="墨迹 5"/>
            </p:nvPicPr>
            <p:blipFill>
              <a:blip r:embed="rId10"/>
            </p:blipFill>
            <p:spPr>
              <a:xfrm>
                <a:off x="7221629" y="2079410"/>
                <a:ext cx="105382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097157" name="墨迹 6"/>
              <p14:cNvContentPartPr/>
              <p14:nvPr/>
            </p14:nvContentPartPr>
            <p14:xfrm>
              <a:off x="7329907" y="2160936"/>
              <a:ext cx="171971" cy="67914"/>
            </p14:xfrm>
          </p:contentPart>
        </mc:Choice>
        <mc:Fallback xmlns="">
          <p:pic>
            <p:nvPicPr>
              <p:cNvPr id="2097157" name="墨迹 6"/>
            </p:nvPicPr>
            <p:blipFill>
              <a:blip r:embed="rId12"/>
            </p:blipFill>
            <p:spPr>
              <a:xfrm>
                <a:off x="7329907" y="2160936"/>
                <a:ext cx="171971" cy="67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097158" name="墨迹 7"/>
              <p14:cNvContentPartPr/>
              <p14:nvPr/>
            </p14:nvContentPartPr>
            <p14:xfrm>
              <a:off x="7496088" y="2114598"/>
              <a:ext cx="49796" cy="121781"/>
            </p14:xfrm>
          </p:contentPart>
        </mc:Choice>
        <mc:Fallback xmlns="">
          <p:pic>
            <p:nvPicPr>
              <p:cNvPr id="2097158" name="墨迹 7"/>
            </p:nvPicPr>
            <p:blipFill>
              <a:blip r:embed="rId14"/>
            </p:blipFill>
            <p:spPr>
              <a:xfrm>
                <a:off x="7496088" y="2114598"/>
                <a:ext cx="49796" cy="1217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097159" name="墨迹 8"/>
              <p14:cNvContentPartPr/>
              <p14:nvPr/>
            </p14:nvContentPartPr>
            <p14:xfrm>
              <a:off x="7570203" y="2159343"/>
              <a:ext cx="184131" cy="240522"/>
            </p14:xfrm>
          </p:contentPart>
        </mc:Choice>
        <mc:Fallback xmlns="">
          <p:pic>
            <p:nvPicPr>
              <p:cNvPr id="2097159" name="墨迹 8"/>
            </p:nvPicPr>
            <p:blipFill>
              <a:blip r:embed="rId16"/>
            </p:blipFill>
            <p:spPr>
              <a:xfrm>
                <a:off x="7570203" y="2159343"/>
                <a:ext cx="184131" cy="240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097160" name="墨迹 9"/>
              <p14:cNvContentPartPr/>
              <p14:nvPr/>
            </p14:nvContentPartPr>
            <p14:xfrm>
              <a:off x="7717276" y="2050449"/>
              <a:ext cx="122754" cy="76457"/>
            </p14:xfrm>
          </p:contentPart>
        </mc:Choice>
        <mc:Fallback xmlns="">
          <p:pic>
            <p:nvPicPr>
              <p:cNvPr id="2097160" name="墨迹 9"/>
            </p:nvPicPr>
            <p:blipFill>
              <a:blip r:embed="rId18"/>
            </p:blipFill>
            <p:spPr>
              <a:xfrm>
                <a:off x="7717276" y="2050449"/>
                <a:ext cx="122754" cy="76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97161" name="墨迹 10"/>
              <p14:cNvContentPartPr/>
              <p14:nvPr/>
            </p14:nvContentPartPr>
            <p14:xfrm>
              <a:off x="7777495" y="2038864"/>
              <a:ext cx="50954" cy="197371"/>
            </p14:xfrm>
          </p:contentPart>
        </mc:Choice>
        <mc:Fallback xmlns="">
          <p:pic>
            <p:nvPicPr>
              <p:cNvPr id="2097161" name="墨迹 10"/>
            </p:nvPicPr>
            <p:blipFill>
              <a:blip r:embed="rId20"/>
            </p:blipFill>
            <p:spPr>
              <a:xfrm>
                <a:off x="7777495" y="2038864"/>
                <a:ext cx="50954" cy="1973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097162" name="墨迹 11"/>
              <p14:cNvContentPartPr/>
              <p14:nvPr/>
            </p14:nvContentPartPr>
            <p14:xfrm>
              <a:off x="7828449" y="2154854"/>
              <a:ext cx="62536" cy="77036"/>
            </p14:xfrm>
          </p:contentPart>
        </mc:Choice>
        <mc:Fallback xmlns="">
          <p:pic>
            <p:nvPicPr>
              <p:cNvPr id="2097162" name="墨迹 11"/>
            </p:nvPicPr>
            <p:blipFill>
              <a:blip r:embed="rId22"/>
            </p:blipFill>
            <p:spPr>
              <a:xfrm>
                <a:off x="7828449" y="2154854"/>
                <a:ext cx="62536" cy="770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097163" name="墨迹 12"/>
              <p14:cNvContentPartPr/>
              <p14:nvPr/>
            </p14:nvContentPartPr>
            <p14:xfrm>
              <a:off x="7916461" y="1940396"/>
              <a:ext cx="148231" cy="279186"/>
            </p14:xfrm>
          </p:contentPart>
        </mc:Choice>
        <mc:Fallback xmlns="">
          <p:pic>
            <p:nvPicPr>
              <p:cNvPr id="2097163" name="墨迹 12"/>
            </p:nvPicPr>
            <p:blipFill>
              <a:blip r:embed="rId24"/>
            </p:blipFill>
            <p:spPr>
              <a:xfrm>
                <a:off x="7916461" y="1940396"/>
                <a:ext cx="148231" cy="2791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097164" name="墨迹 13"/>
              <p14:cNvContentPartPr/>
              <p14:nvPr/>
            </p14:nvContentPartPr>
            <p14:xfrm>
              <a:off x="8194395" y="2101420"/>
              <a:ext cx="88012" cy="127430"/>
            </p14:xfrm>
          </p:contentPart>
        </mc:Choice>
        <mc:Fallback xmlns="">
          <p:pic>
            <p:nvPicPr>
              <p:cNvPr id="2097164" name="墨迹 13"/>
            </p:nvPicPr>
            <p:blipFill>
              <a:blip r:embed="rId26"/>
            </p:blipFill>
            <p:spPr>
              <a:xfrm>
                <a:off x="8194395" y="2101420"/>
                <a:ext cx="88012" cy="127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97165" name="墨迹 14"/>
              <p14:cNvContentPartPr/>
              <p14:nvPr/>
            </p14:nvContentPartPr>
            <p14:xfrm>
              <a:off x="8287039" y="2154709"/>
              <a:ext cx="13897" cy="64873"/>
            </p14:xfrm>
          </p:contentPart>
        </mc:Choice>
        <mc:Fallback xmlns="">
          <p:pic>
            <p:nvPicPr>
              <p:cNvPr id="2097165" name="墨迹 14"/>
            </p:nvPicPr>
            <p:blipFill>
              <a:blip r:embed="rId28"/>
            </p:blipFill>
            <p:spPr>
              <a:xfrm>
                <a:off x="8287039" y="2154709"/>
                <a:ext cx="13897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97166" name="墨迹 15"/>
              <p14:cNvContentPartPr/>
              <p14:nvPr/>
            </p14:nvContentPartPr>
            <p14:xfrm>
              <a:off x="8310200" y="2089836"/>
              <a:ext cx="18529" cy="23169"/>
            </p14:xfrm>
          </p:contentPart>
        </mc:Choice>
        <mc:Fallback xmlns="">
          <p:pic>
            <p:nvPicPr>
              <p:cNvPr id="2097166" name="墨迹 15"/>
            </p:nvPicPr>
            <p:blipFill>
              <a:blip r:embed="rId30"/>
            </p:blipFill>
            <p:spPr>
              <a:xfrm>
                <a:off x="8310200" y="2089836"/>
                <a:ext cx="18529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97167" name="墨迹 16"/>
              <p14:cNvContentPartPr/>
              <p14:nvPr/>
            </p14:nvContentPartPr>
            <p14:xfrm>
              <a:off x="8344363" y="2133422"/>
              <a:ext cx="44585" cy="81526"/>
            </p14:xfrm>
          </p:contentPart>
        </mc:Choice>
        <mc:Fallback xmlns="">
          <p:pic>
            <p:nvPicPr>
              <p:cNvPr id="2097167" name="墨迹 16"/>
            </p:nvPicPr>
            <p:blipFill>
              <a:blip r:embed="rId32"/>
            </p:blipFill>
            <p:spPr>
              <a:xfrm>
                <a:off x="8344363" y="2133422"/>
                <a:ext cx="44585" cy="815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97168" name="墨迹 17"/>
              <p14:cNvContentPartPr/>
              <p14:nvPr/>
            </p14:nvContentPartPr>
            <p14:xfrm>
              <a:off x="8476960" y="2140808"/>
              <a:ext cx="157495" cy="62990"/>
            </p14:xfrm>
          </p:contentPart>
        </mc:Choice>
        <mc:Fallback xmlns="">
          <p:pic>
            <p:nvPicPr>
              <p:cNvPr id="2097168" name="墨迹 17"/>
            </p:nvPicPr>
            <p:blipFill>
              <a:blip r:embed="rId34"/>
            </p:blipFill>
            <p:spPr>
              <a:xfrm>
                <a:off x="8476960" y="2140808"/>
                <a:ext cx="157495" cy="629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97169" name="墨迹 18"/>
              <p14:cNvContentPartPr/>
              <p14:nvPr/>
            </p14:nvContentPartPr>
            <p14:xfrm>
              <a:off x="6444574" y="2607372"/>
              <a:ext cx="222347" cy="94124"/>
            </p14:xfrm>
          </p:contentPart>
        </mc:Choice>
        <mc:Fallback xmlns="">
          <p:pic>
            <p:nvPicPr>
              <p:cNvPr id="2097169" name="墨迹 18"/>
            </p:nvPicPr>
            <p:blipFill>
              <a:blip r:embed="rId36"/>
            </p:blipFill>
            <p:spPr>
              <a:xfrm>
                <a:off x="6444574" y="2607372"/>
                <a:ext cx="222347" cy="941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97170" name="墨迹 19"/>
              <p14:cNvContentPartPr/>
              <p14:nvPr/>
            </p14:nvContentPartPr>
            <p14:xfrm>
              <a:off x="6605544" y="2626196"/>
              <a:ext cx="78747" cy="104260"/>
            </p14:xfrm>
          </p:contentPart>
        </mc:Choice>
        <mc:Fallback xmlns="">
          <p:pic>
            <p:nvPicPr>
              <p:cNvPr id="2097170" name="墨迹 19"/>
            </p:nvPicPr>
            <p:blipFill>
              <a:blip r:embed="rId38"/>
            </p:blipFill>
            <p:spPr>
              <a:xfrm>
                <a:off x="6605544" y="2626196"/>
                <a:ext cx="78747" cy="104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097171" name="墨迹 20"/>
              <p14:cNvContentPartPr/>
              <p14:nvPr/>
            </p14:nvContentPartPr>
            <p14:xfrm>
              <a:off x="6694714" y="2508469"/>
              <a:ext cx="147073" cy="211562"/>
            </p14:xfrm>
          </p:contentPart>
        </mc:Choice>
        <mc:Fallback xmlns="">
          <p:pic>
            <p:nvPicPr>
              <p:cNvPr id="2097171" name="墨迹 20"/>
            </p:nvPicPr>
            <p:blipFill>
              <a:blip r:embed="rId40"/>
            </p:blipFill>
            <p:spPr>
              <a:xfrm>
                <a:off x="6694714" y="2508469"/>
                <a:ext cx="147073" cy="2115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097172" name="墨迹 21"/>
              <p14:cNvContentPartPr/>
              <p14:nvPr/>
            </p14:nvContentPartPr>
            <p14:xfrm>
              <a:off x="7014337" y="2489500"/>
              <a:ext cx="158653" cy="202728"/>
            </p14:xfrm>
          </p:contentPart>
        </mc:Choice>
        <mc:Fallback xmlns="">
          <p:pic>
            <p:nvPicPr>
              <p:cNvPr id="2097172" name="墨迹 21"/>
            </p:nvPicPr>
            <p:blipFill>
              <a:blip r:embed="rId42"/>
            </p:blipFill>
            <p:spPr>
              <a:xfrm>
                <a:off x="7014337" y="2489500"/>
                <a:ext cx="158653" cy="2027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097173" name="墨迹 22"/>
              <p14:cNvContentPartPr/>
              <p14:nvPr/>
            </p14:nvContentPartPr>
            <p14:xfrm>
              <a:off x="7245948" y="2591878"/>
              <a:ext cx="105383" cy="61687"/>
            </p14:xfrm>
          </p:contentPart>
        </mc:Choice>
        <mc:Fallback xmlns="">
          <p:pic>
            <p:nvPicPr>
              <p:cNvPr id="2097173" name="墨迹 22"/>
            </p:nvPicPr>
            <p:blipFill>
              <a:blip r:embed="rId44"/>
            </p:blipFill>
            <p:spPr>
              <a:xfrm>
                <a:off x="7245948" y="2591878"/>
                <a:ext cx="105383" cy="61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097174" name="墨迹 23"/>
              <p14:cNvContentPartPr/>
              <p14:nvPr/>
            </p14:nvContentPartPr>
            <p14:xfrm>
              <a:off x="7369860" y="2491238"/>
              <a:ext cx="92644" cy="173187"/>
            </p14:xfrm>
          </p:contentPart>
        </mc:Choice>
        <mc:Fallback xmlns="">
          <p:pic>
            <p:nvPicPr>
              <p:cNvPr id="2097174" name="墨迹 23"/>
            </p:nvPicPr>
            <p:blipFill>
              <a:blip r:embed="rId46"/>
            </p:blipFill>
            <p:spPr>
              <a:xfrm>
                <a:off x="7369860" y="2491238"/>
                <a:ext cx="92644" cy="1731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097175" name="墨迹 24"/>
              <p14:cNvContentPartPr/>
              <p14:nvPr/>
            </p14:nvContentPartPr>
            <p14:xfrm>
              <a:off x="7434711" y="2496161"/>
              <a:ext cx="64851" cy="156680"/>
            </p14:xfrm>
          </p:contentPart>
        </mc:Choice>
        <mc:Fallback xmlns="">
          <p:pic>
            <p:nvPicPr>
              <p:cNvPr id="2097175" name="墨迹 24"/>
            </p:nvPicPr>
            <p:blipFill>
              <a:blip r:embed="rId48"/>
            </p:blipFill>
            <p:spPr>
              <a:xfrm>
                <a:off x="7434711" y="2496161"/>
                <a:ext cx="64851" cy="15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097176" name="墨迹 25"/>
              <p14:cNvContentPartPr/>
              <p14:nvPr/>
            </p14:nvContentPartPr>
            <p14:xfrm>
              <a:off x="7527355" y="2557848"/>
              <a:ext cx="71800" cy="128153"/>
            </p14:xfrm>
          </p:contentPart>
        </mc:Choice>
        <mc:Fallback xmlns="">
          <p:pic>
            <p:nvPicPr>
              <p:cNvPr id="2097176" name="墨迹 25"/>
            </p:nvPicPr>
            <p:blipFill>
              <a:blip r:embed="rId50"/>
            </p:blipFill>
            <p:spPr>
              <a:xfrm>
                <a:off x="7527355" y="2557848"/>
                <a:ext cx="71800" cy="1281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097177" name="墨迹 26"/>
              <p14:cNvContentPartPr/>
              <p14:nvPr/>
            </p14:nvContentPartPr>
            <p14:xfrm>
              <a:off x="7708011" y="2479074"/>
              <a:ext cx="92645" cy="183614"/>
            </p14:xfrm>
          </p:contentPart>
        </mc:Choice>
        <mc:Fallback xmlns="">
          <p:pic>
            <p:nvPicPr>
              <p:cNvPr id="2097177" name="墨迹 26"/>
            </p:nvPicPr>
            <p:blipFill>
              <a:blip r:embed="rId52"/>
            </p:blipFill>
            <p:spPr>
              <a:xfrm>
                <a:off x="7708011" y="2479074"/>
                <a:ext cx="92645" cy="1836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097178" name="墨迹 27"/>
              <p14:cNvContentPartPr/>
              <p14:nvPr/>
            </p14:nvContentPartPr>
            <p14:xfrm>
              <a:off x="7796024" y="2554373"/>
              <a:ext cx="69484" cy="79933"/>
            </p14:xfrm>
          </p:contentPart>
        </mc:Choice>
        <mc:Fallback xmlns="">
          <p:pic>
            <p:nvPicPr>
              <p:cNvPr id="2097178" name="墨迹 27"/>
            </p:nvPicPr>
            <p:blipFill>
              <a:blip r:embed="rId54"/>
            </p:blipFill>
            <p:spPr>
              <a:xfrm>
                <a:off x="7796024" y="2554373"/>
                <a:ext cx="69484" cy="799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097179" name="墨迹 28"/>
              <p14:cNvContentPartPr/>
              <p14:nvPr/>
            </p14:nvContentPartPr>
            <p14:xfrm>
              <a:off x="7987826" y="2476612"/>
              <a:ext cx="88447" cy="186220"/>
            </p14:xfrm>
          </p:contentPart>
        </mc:Choice>
        <mc:Fallback xmlns="">
          <p:pic>
            <p:nvPicPr>
              <p:cNvPr id="2097179" name="墨迹 28"/>
            </p:nvPicPr>
            <p:blipFill>
              <a:blip r:embed="rId56"/>
            </p:blipFill>
            <p:spPr>
              <a:xfrm>
                <a:off x="7987826" y="2476612"/>
                <a:ext cx="88447" cy="186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2097180" name="墨迹 29"/>
              <p14:cNvContentPartPr/>
              <p14:nvPr/>
            </p14:nvContentPartPr>
            <p14:xfrm>
              <a:off x="8115647" y="2574066"/>
              <a:ext cx="44006" cy="70231"/>
            </p14:xfrm>
          </p:contentPart>
        </mc:Choice>
        <mc:Fallback xmlns="">
          <p:pic>
            <p:nvPicPr>
              <p:cNvPr id="2097180" name="墨迹 29"/>
            </p:nvPicPr>
            <p:blipFill>
              <a:blip r:embed="rId58"/>
            </p:blipFill>
            <p:spPr>
              <a:xfrm>
                <a:off x="8115647" y="2574066"/>
                <a:ext cx="44006" cy="702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2097181" name="墨迹 30"/>
              <p14:cNvContentPartPr/>
              <p14:nvPr/>
            </p14:nvContentPartPr>
            <p14:xfrm>
              <a:off x="8194395" y="2530045"/>
              <a:ext cx="199185" cy="284399"/>
            </p14:xfrm>
          </p:contentPart>
        </mc:Choice>
        <mc:Fallback xmlns="">
          <p:pic>
            <p:nvPicPr>
              <p:cNvPr id="2097181" name="墨迹 30"/>
            </p:nvPicPr>
            <p:blipFill>
              <a:blip r:embed="rId60"/>
            </p:blipFill>
            <p:spPr>
              <a:xfrm>
                <a:off x="8194395" y="2530045"/>
                <a:ext cx="199185" cy="284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2097182" name="墨迹 31"/>
              <p14:cNvContentPartPr/>
              <p14:nvPr/>
            </p14:nvContentPartPr>
            <p14:xfrm>
              <a:off x="7471769" y="2826608"/>
              <a:ext cx="141282" cy="139013"/>
            </p14:xfrm>
          </p:contentPart>
        </mc:Choice>
        <mc:Fallback xmlns="">
          <p:pic>
            <p:nvPicPr>
              <p:cNvPr id="2097182" name="墨迹 31"/>
            </p:nvPicPr>
            <p:blipFill>
              <a:blip r:embed="rId62"/>
            </p:blipFill>
            <p:spPr>
              <a:xfrm>
                <a:off x="7471769" y="2826608"/>
                <a:ext cx="141282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2097183" name="墨迹 32"/>
              <p14:cNvContentPartPr/>
              <p14:nvPr/>
            </p14:nvContentPartPr>
            <p14:xfrm>
              <a:off x="7615367" y="2850356"/>
              <a:ext cx="48638" cy="71244"/>
            </p14:xfrm>
          </p:contentPart>
        </mc:Choice>
        <mc:Fallback xmlns="">
          <p:pic>
            <p:nvPicPr>
              <p:cNvPr id="2097183" name="墨迹 32"/>
            </p:nvPicPr>
            <p:blipFill>
              <a:blip r:embed="rId64"/>
            </p:blipFill>
            <p:spPr>
              <a:xfrm>
                <a:off x="7615367" y="2850356"/>
                <a:ext cx="48638" cy="712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2097184" name="墨迹 33"/>
              <p14:cNvContentPartPr/>
              <p14:nvPr/>
            </p14:nvContentPartPr>
            <p14:xfrm>
              <a:off x="7559781" y="2821974"/>
              <a:ext cx="97276" cy="139013"/>
            </p14:xfrm>
          </p:contentPart>
        </mc:Choice>
        <mc:Fallback xmlns="">
          <p:pic>
            <p:nvPicPr>
              <p:cNvPr id="2097184" name="墨迹 33"/>
            </p:nvPicPr>
            <p:blipFill>
              <a:blip r:embed="rId66"/>
            </p:blipFill>
            <p:spPr>
              <a:xfrm>
                <a:off x="7559781" y="2821974"/>
                <a:ext cx="97276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2097185" name="墨迹 34"/>
              <p14:cNvContentPartPr/>
              <p14:nvPr/>
            </p14:nvContentPartPr>
            <p14:xfrm>
              <a:off x="7661689" y="2772595"/>
              <a:ext cx="59061" cy="137421"/>
            </p14:xfrm>
          </p:contentPart>
        </mc:Choice>
        <mc:Fallback xmlns="">
          <p:pic>
            <p:nvPicPr>
              <p:cNvPr id="2097185" name="墨迹 34"/>
            </p:nvPicPr>
            <p:blipFill>
              <a:blip r:embed="rId68"/>
            </p:blipFill>
            <p:spPr>
              <a:xfrm>
                <a:off x="7661689" y="2772595"/>
                <a:ext cx="59061" cy="1374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2097186" name="墨迹 35"/>
              <p14:cNvContentPartPr/>
              <p14:nvPr/>
            </p14:nvContentPartPr>
            <p14:xfrm>
              <a:off x="7726541" y="2824291"/>
              <a:ext cx="111173" cy="73127"/>
            </p14:xfrm>
          </p:contentPart>
        </mc:Choice>
        <mc:Fallback xmlns="">
          <p:pic>
            <p:nvPicPr>
              <p:cNvPr id="2097186" name="墨迹 35"/>
            </p:nvPicPr>
            <p:blipFill>
              <a:blip r:embed="rId70"/>
            </p:blipFill>
            <p:spPr>
              <a:xfrm>
                <a:off x="7726541" y="2824291"/>
                <a:ext cx="111173" cy="731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2097187" name="墨迹 36"/>
              <p14:cNvContentPartPr/>
              <p14:nvPr/>
            </p14:nvContentPartPr>
            <p14:xfrm>
              <a:off x="7884036" y="2819222"/>
              <a:ext cx="67167" cy="72838"/>
            </p14:xfrm>
          </p:contentPart>
        </mc:Choice>
        <mc:Fallback xmlns="">
          <p:pic>
            <p:nvPicPr>
              <p:cNvPr id="2097187" name="墨迹 36"/>
            </p:nvPicPr>
            <p:blipFill>
              <a:blip r:embed="rId72"/>
            </p:blipFill>
            <p:spPr>
              <a:xfrm>
                <a:off x="7884036" y="2819222"/>
                <a:ext cx="67167" cy="728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2097188" name="墨迹 37"/>
              <p14:cNvContentPartPr/>
              <p14:nvPr/>
            </p14:nvContentPartPr>
            <p14:xfrm>
              <a:off x="8004473" y="2805032"/>
              <a:ext cx="69484" cy="70230"/>
            </p14:xfrm>
          </p:contentPart>
        </mc:Choice>
        <mc:Fallback xmlns="">
          <p:pic>
            <p:nvPicPr>
              <p:cNvPr id="2097188" name="墨迹 37"/>
            </p:nvPicPr>
            <p:blipFill>
              <a:blip r:embed="rId74"/>
            </p:blipFill>
            <p:spPr>
              <a:xfrm>
                <a:off x="8004473" y="2805032"/>
                <a:ext cx="69484" cy="70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2097189" name="墨迹 38"/>
              <p14:cNvContentPartPr/>
              <p14:nvPr/>
            </p14:nvContentPartPr>
            <p14:xfrm>
              <a:off x="8087854" y="2726402"/>
              <a:ext cx="9264" cy="165079"/>
            </p14:xfrm>
          </p:contentPart>
        </mc:Choice>
        <mc:Fallback xmlns="">
          <p:pic>
            <p:nvPicPr>
              <p:cNvPr id="2097189" name="墨迹 38"/>
            </p:nvPicPr>
            <p:blipFill>
              <a:blip r:embed="rId76"/>
            </p:blipFill>
            <p:spPr>
              <a:xfrm>
                <a:off x="8087854" y="2726402"/>
                <a:ext cx="9264" cy="1650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2097190" name="墨迹 39"/>
              <p14:cNvContentPartPr/>
              <p14:nvPr/>
            </p14:nvContentPartPr>
            <p14:xfrm>
              <a:off x="8231452" y="2821974"/>
              <a:ext cx="94961" cy="106577"/>
            </p14:xfrm>
          </p:contentPart>
        </mc:Choice>
        <mc:Fallback xmlns="">
          <p:pic>
            <p:nvPicPr>
              <p:cNvPr id="2097190" name="墨迹 39"/>
            </p:nvPicPr>
            <p:blipFill>
              <a:blip r:embed="rId78"/>
            </p:blipFill>
            <p:spPr>
              <a:xfrm>
                <a:off x="8231452" y="2821974"/>
                <a:ext cx="94961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2097191" name="墨迹 40"/>
              <p14:cNvContentPartPr/>
              <p14:nvPr/>
            </p14:nvContentPartPr>
            <p14:xfrm>
              <a:off x="8351890" y="2840509"/>
              <a:ext cx="9265" cy="48655"/>
            </p14:xfrm>
          </p:contentPart>
        </mc:Choice>
        <mc:Fallback xmlns="">
          <p:pic>
            <p:nvPicPr>
              <p:cNvPr id="2097191" name="墨迹 40"/>
            </p:nvPicPr>
            <p:blipFill>
              <a:blip r:embed="rId80"/>
            </p:blipFill>
            <p:spPr>
              <a:xfrm>
                <a:off x="8351890" y="2840509"/>
                <a:ext cx="9265" cy="48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2097192" name="墨迹 41"/>
              <p14:cNvContentPartPr/>
              <p14:nvPr/>
            </p14:nvContentPartPr>
            <p14:xfrm>
              <a:off x="8375051" y="2758983"/>
              <a:ext cx="13897" cy="21287"/>
            </p14:xfrm>
          </p:contentPart>
        </mc:Choice>
        <mc:Fallback xmlns="">
          <p:pic>
            <p:nvPicPr>
              <p:cNvPr id="2097192" name="墨迹 41"/>
            </p:nvPicPr>
            <p:blipFill>
              <a:blip r:embed="rId82"/>
            </p:blipFill>
            <p:spPr>
              <a:xfrm>
                <a:off x="8375051" y="2758983"/>
                <a:ext cx="13897" cy="21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2097193" name="墨迹 42"/>
              <p14:cNvContentPartPr/>
              <p14:nvPr/>
            </p14:nvContentPartPr>
            <p14:xfrm>
              <a:off x="8393580" y="2812706"/>
              <a:ext cx="46322" cy="77182"/>
            </p14:xfrm>
          </p:contentPart>
        </mc:Choice>
        <mc:Fallback xmlns="">
          <p:pic>
            <p:nvPicPr>
              <p:cNvPr id="2097193" name="墨迹 42"/>
            </p:nvPicPr>
            <p:blipFill>
              <a:blip r:embed="rId84"/>
            </p:blipFill>
            <p:spPr>
              <a:xfrm>
                <a:off x="8393580" y="2812706"/>
                <a:ext cx="46322" cy="77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2097194" name="墨迹 43"/>
              <p14:cNvContentPartPr/>
              <p14:nvPr/>
            </p14:nvContentPartPr>
            <p14:xfrm>
              <a:off x="8495489" y="2777953"/>
              <a:ext cx="101909" cy="102522"/>
            </p14:xfrm>
          </p:contentPart>
        </mc:Choice>
        <mc:Fallback xmlns="">
          <p:pic>
            <p:nvPicPr>
              <p:cNvPr id="2097194" name="墨迹 43"/>
            </p:nvPicPr>
            <p:blipFill>
              <a:blip r:embed="rId86"/>
            </p:blipFill>
            <p:spPr>
              <a:xfrm>
                <a:off x="8495489" y="2777953"/>
                <a:ext cx="101909" cy="102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2097195" name="墨迹 44"/>
              <p14:cNvContentPartPr/>
              <p14:nvPr/>
            </p14:nvContentPartPr>
            <p14:xfrm>
              <a:off x="6426769" y="3416691"/>
              <a:ext cx="257522" cy="220829"/>
            </p14:xfrm>
          </p:contentPart>
        </mc:Choice>
        <mc:Fallback xmlns="">
          <p:pic>
            <p:nvPicPr>
              <p:cNvPr id="2097195" name="墨迹 44"/>
            </p:nvPicPr>
            <p:blipFill>
              <a:blip r:embed="rId88"/>
            </p:blipFill>
            <p:spPr>
              <a:xfrm>
                <a:off x="6426769" y="3416691"/>
                <a:ext cx="257522" cy="2208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2097196" name="墨迹 45"/>
              <p14:cNvContentPartPr/>
              <p14:nvPr/>
            </p14:nvContentPartPr>
            <p14:xfrm>
              <a:off x="6675027" y="3521675"/>
              <a:ext cx="236243" cy="194619"/>
            </p14:xfrm>
          </p:contentPart>
        </mc:Choice>
        <mc:Fallback xmlns="">
          <p:pic>
            <p:nvPicPr>
              <p:cNvPr id="2097196" name="墨迹 45"/>
            </p:nvPicPr>
            <p:blipFill>
              <a:blip r:embed="rId90"/>
            </p:blipFill>
            <p:spPr>
              <a:xfrm>
                <a:off x="6675027" y="3521675"/>
                <a:ext cx="236243" cy="19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2097197" name="墨迹 46"/>
              <p14:cNvContentPartPr/>
              <p14:nvPr/>
            </p14:nvContentPartPr>
            <p14:xfrm>
              <a:off x="6966857" y="3521675"/>
              <a:ext cx="13897" cy="57922"/>
            </p14:xfrm>
          </p:contentPart>
        </mc:Choice>
        <mc:Fallback xmlns="">
          <p:pic>
            <p:nvPicPr>
              <p:cNvPr id="2097197" name="墨迹 46"/>
            </p:nvPicPr>
            <p:blipFill>
              <a:blip r:embed="rId92"/>
            </p:blipFill>
            <p:spPr>
              <a:xfrm>
                <a:off x="6966857" y="3521675"/>
                <a:ext cx="13897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2097198" name="墨迹 47"/>
              <p14:cNvContentPartPr/>
              <p14:nvPr/>
            </p14:nvContentPartPr>
            <p14:xfrm>
              <a:off x="6977279" y="3461436"/>
              <a:ext cx="112331" cy="106577"/>
            </p14:xfrm>
          </p:contentPart>
        </mc:Choice>
        <mc:Fallback xmlns="">
          <p:pic>
            <p:nvPicPr>
              <p:cNvPr id="2097198" name="墨迹 47"/>
            </p:nvPicPr>
            <p:blipFill>
              <a:blip r:embed="rId94"/>
            </p:blipFill>
            <p:spPr>
              <a:xfrm>
                <a:off x="6977279" y="3461436"/>
                <a:ext cx="112331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2097199" name="墨迹 48"/>
              <p14:cNvContentPartPr/>
              <p14:nvPr/>
            </p14:nvContentPartPr>
            <p14:xfrm>
              <a:off x="7207732" y="3500099"/>
              <a:ext cx="55587" cy="146688"/>
            </p14:xfrm>
          </p:contentPart>
        </mc:Choice>
        <mc:Fallback xmlns="">
          <p:pic>
            <p:nvPicPr>
              <p:cNvPr id="2097199" name="墨迹 48"/>
            </p:nvPicPr>
            <p:blipFill>
              <a:blip r:embed="rId96"/>
            </p:blipFill>
            <p:spPr>
              <a:xfrm>
                <a:off x="7207732" y="3500099"/>
                <a:ext cx="55587" cy="1466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2097200" name="墨迹 49"/>
              <p14:cNvContentPartPr/>
              <p14:nvPr/>
            </p14:nvContentPartPr>
            <p14:xfrm>
              <a:off x="7249422" y="3466070"/>
              <a:ext cx="44006" cy="101943"/>
            </p14:xfrm>
          </p:contentPart>
        </mc:Choice>
        <mc:Fallback xmlns="">
          <p:pic>
            <p:nvPicPr>
              <p:cNvPr id="2097200" name="墨迹 49"/>
            </p:nvPicPr>
            <p:blipFill>
              <a:blip r:embed="rId98"/>
            </p:blipFill>
            <p:spPr>
              <a:xfrm>
                <a:off x="7249422" y="3466070"/>
                <a:ext cx="44006" cy="101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2097201" name="墨迹 50"/>
              <p14:cNvContentPartPr/>
              <p14:nvPr/>
            </p14:nvContentPartPr>
            <p14:xfrm>
              <a:off x="7305008" y="3535577"/>
              <a:ext cx="46323" cy="46338"/>
            </p14:xfrm>
          </p:contentPart>
        </mc:Choice>
        <mc:Fallback xmlns="">
          <p:pic>
            <p:nvPicPr>
              <p:cNvPr id="2097201" name="墨迹 50"/>
            </p:nvPicPr>
            <p:blipFill>
              <a:blip r:embed="rId100"/>
            </p:blipFill>
            <p:spPr>
              <a:xfrm>
                <a:off x="7305008" y="3535577"/>
                <a:ext cx="46323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2097202" name="墨迹 51"/>
              <p14:cNvContentPartPr/>
              <p14:nvPr/>
            </p14:nvContentPartPr>
            <p14:xfrm>
              <a:off x="7374492" y="3517041"/>
              <a:ext cx="22003" cy="141331"/>
            </p14:xfrm>
          </p:contentPart>
        </mc:Choice>
        <mc:Fallback xmlns="">
          <p:pic>
            <p:nvPicPr>
              <p:cNvPr id="2097202" name="墨迹 51"/>
            </p:nvPicPr>
            <p:blipFill>
              <a:blip r:embed="rId102"/>
            </p:blipFill>
            <p:spPr>
              <a:xfrm>
                <a:off x="7374492" y="3517041"/>
                <a:ext cx="22003" cy="1413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2097203" name="墨迹 52"/>
              <p14:cNvContentPartPr/>
              <p14:nvPr/>
            </p14:nvContentPartPr>
            <p14:xfrm>
              <a:off x="7434711" y="3500099"/>
              <a:ext cx="32425" cy="93400"/>
            </p14:xfrm>
          </p:contentPart>
        </mc:Choice>
        <mc:Fallback xmlns="">
          <p:pic>
            <p:nvPicPr>
              <p:cNvPr id="2097203" name="墨迹 52"/>
            </p:nvPicPr>
            <p:blipFill>
              <a:blip r:embed="rId104"/>
            </p:blipFill>
            <p:spPr>
              <a:xfrm>
                <a:off x="7434711" y="3500099"/>
                <a:ext cx="32425" cy="9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2097204" name="墨迹 53"/>
              <p14:cNvContentPartPr/>
              <p14:nvPr/>
            </p14:nvContentPartPr>
            <p14:xfrm>
              <a:off x="7513458" y="3521675"/>
              <a:ext cx="360" cy="46338"/>
            </p14:xfrm>
          </p:contentPart>
        </mc:Choice>
        <mc:Fallback xmlns="">
          <p:pic>
            <p:nvPicPr>
              <p:cNvPr id="2097204" name="墨迹 53"/>
            </p:nvPicPr>
            <p:blipFill>
              <a:blip r:embed="rId106"/>
            </p:blipFill>
            <p:spPr>
              <a:xfrm>
                <a:off x="7513458" y="3521675"/>
                <a:ext cx="360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2097205" name="墨迹 54"/>
              <p14:cNvContentPartPr/>
              <p14:nvPr/>
            </p14:nvContentPartPr>
            <p14:xfrm>
              <a:off x="7513458" y="3475337"/>
              <a:ext cx="18530" cy="25486"/>
            </p14:xfrm>
          </p:contentPart>
        </mc:Choice>
        <mc:Fallback xmlns="">
          <p:pic>
            <p:nvPicPr>
              <p:cNvPr id="2097205" name="墨迹 54"/>
            </p:nvPicPr>
            <p:blipFill>
              <a:blip r:embed="rId108"/>
            </p:blipFill>
            <p:spPr>
              <a:xfrm>
                <a:off x="7513458" y="3475337"/>
                <a:ext cx="18530" cy="25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2097206" name="墨迹 55"/>
              <p14:cNvContentPartPr/>
              <p14:nvPr/>
            </p14:nvContentPartPr>
            <p14:xfrm>
              <a:off x="7528948" y="3493872"/>
              <a:ext cx="67891" cy="88042"/>
            </p14:xfrm>
          </p:contentPart>
        </mc:Choice>
        <mc:Fallback xmlns="">
          <p:pic>
            <p:nvPicPr>
              <p:cNvPr id="2097206" name="墨迹 55"/>
            </p:nvPicPr>
            <p:blipFill>
              <a:blip r:embed="rId110"/>
            </p:blipFill>
            <p:spPr>
              <a:xfrm>
                <a:off x="7528948" y="3493872"/>
                <a:ext cx="67891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2097207" name="墨迹 56"/>
              <p14:cNvContentPartPr/>
              <p14:nvPr/>
            </p14:nvContentPartPr>
            <p14:xfrm>
              <a:off x="7592206" y="3381214"/>
              <a:ext cx="129702" cy="194908"/>
            </p14:xfrm>
          </p:contentPart>
        </mc:Choice>
        <mc:Fallback xmlns="">
          <p:pic>
            <p:nvPicPr>
              <p:cNvPr id="2097207" name="墨迹 56"/>
            </p:nvPicPr>
            <p:blipFill>
              <a:blip r:embed="rId112"/>
            </p:blipFill>
            <p:spPr>
              <a:xfrm>
                <a:off x="7592206" y="3381214"/>
                <a:ext cx="129702" cy="1949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2097208" name="墨迹 57"/>
              <p14:cNvContentPartPr/>
              <p14:nvPr/>
            </p14:nvContentPartPr>
            <p14:xfrm>
              <a:off x="7857401" y="3429000"/>
              <a:ext cx="68325" cy="115844"/>
            </p14:xfrm>
          </p:contentPart>
        </mc:Choice>
        <mc:Fallback xmlns="">
          <p:pic>
            <p:nvPicPr>
              <p:cNvPr id="2097208" name="墨迹 57"/>
            </p:nvPicPr>
            <p:blipFill>
              <a:blip r:embed="rId114"/>
            </p:blipFill>
            <p:spPr>
              <a:xfrm>
                <a:off x="7857401" y="3429000"/>
                <a:ext cx="68325" cy="115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2097209" name="墨迹 58"/>
              <p14:cNvContentPartPr/>
              <p14:nvPr/>
            </p14:nvContentPartPr>
            <p14:xfrm>
              <a:off x="7939623" y="3404382"/>
              <a:ext cx="203817" cy="143503"/>
            </p14:xfrm>
          </p:contentPart>
        </mc:Choice>
        <mc:Fallback xmlns="">
          <p:pic>
            <p:nvPicPr>
              <p:cNvPr id="2097209" name="墨迹 58"/>
            </p:nvPicPr>
            <p:blipFill>
              <a:blip r:embed="rId116"/>
            </p:blipFill>
            <p:spPr>
              <a:xfrm>
                <a:off x="7939623" y="3404382"/>
                <a:ext cx="203817" cy="143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2097210" name="墨迹 59"/>
              <p14:cNvContentPartPr/>
              <p14:nvPr/>
            </p14:nvContentPartPr>
            <p14:xfrm>
              <a:off x="8189763" y="3479971"/>
              <a:ext cx="129701" cy="63715"/>
            </p14:xfrm>
          </p:contentPart>
        </mc:Choice>
        <mc:Fallback xmlns="">
          <p:pic>
            <p:nvPicPr>
              <p:cNvPr id="2097210" name="墨迹 59"/>
            </p:nvPicPr>
            <p:blipFill>
              <a:blip r:embed="rId118"/>
            </p:blipFill>
            <p:spPr>
              <a:xfrm>
                <a:off x="8189763" y="3479971"/>
                <a:ext cx="129701" cy="63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2097211" name="墨迹 60"/>
              <p14:cNvContentPartPr/>
              <p14:nvPr/>
            </p14:nvContentPartPr>
            <p14:xfrm>
              <a:off x="8337994" y="3449417"/>
              <a:ext cx="74115" cy="76892"/>
            </p14:xfrm>
          </p:contentPart>
        </mc:Choice>
        <mc:Fallback xmlns="">
          <p:pic>
            <p:nvPicPr>
              <p:cNvPr id="2097211" name="墨迹 60"/>
            </p:nvPicPr>
            <p:blipFill>
              <a:blip r:embed="rId120"/>
            </p:blipFill>
            <p:spPr>
              <a:xfrm>
                <a:off x="8337994" y="3449417"/>
                <a:ext cx="74115" cy="76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2097212" name="墨迹 61"/>
              <p14:cNvContentPartPr/>
              <p14:nvPr/>
            </p14:nvContentPartPr>
            <p14:xfrm>
              <a:off x="6851051" y="3766686"/>
              <a:ext cx="257088" cy="146544"/>
            </p14:xfrm>
          </p:contentPart>
        </mc:Choice>
        <mc:Fallback xmlns="">
          <p:pic>
            <p:nvPicPr>
              <p:cNvPr id="2097212" name="墨迹 61"/>
            </p:nvPicPr>
            <p:blipFill>
              <a:blip r:embed="rId122"/>
            </p:blipFill>
            <p:spPr>
              <a:xfrm>
                <a:off x="6851051" y="3766686"/>
                <a:ext cx="257088" cy="1465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2097213" name="墨迹 62"/>
              <p14:cNvContentPartPr/>
              <p14:nvPr/>
            </p14:nvContentPartPr>
            <p14:xfrm>
              <a:off x="7078030" y="3796227"/>
              <a:ext cx="27793" cy="17377"/>
            </p14:xfrm>
          </p:contentPart>
        </mc:Choice>
        <mc:Fallback xmlns="">
          <p:pic>
            <p:nvPicPr>
              <p:cNvPr id="2097213" name="墨迹 62"/>
            </p:nvPicPr>
            <p:blipFill>
              <a:blip r:embed="rId124"/>
            </p:blipFill>
            <p:spPr>
              <a:xfrm>
                <a:off x="7078030" y="3796227"/>
                <a:ext cx="27793" cy="173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2097214" name="墨迹 63"/>
              <p14:cNvContentPartPr/>
              <p14:nvPr/>
            </p14:nvContentPartPr>
            <p14:xfrm>
              <a:off x="7128985" y="3748731"/>
              <a:ext cx="32425" cy="178400"/>
            </p14:xfrm>
          </p:contentPart>
        </mc:Choice>
        <mc:Fallback xmlns="">
          <p:pic>
            <p:nvPicPr>
              <p:cNvPr id="2097214" name="墨迹 63"/>
            </p:nvPicPr>
            <p:blipFill>
              <a:blip r:embed="rId126"/>
            </p:blipFill>
            <p:spPr>
              <a:xfrm>
                <a:off x="7128985" y="3748731"/>
                <a:ext cx="32425" cy="178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2097215" name="墨迹 64"/>
              <p14:cNvContentPartPr/>
              <p14:nvPr/>
            </p14:nvContentPartPr>
            <p14:xfrm>
              <a:off x="7195573" y="3836772"/>
              <a:ext cx="127965" cy="64873"/>
            </p14:xfrm>
          </p:contentPart>
        </mc:Choice>
        <mc:Fallback xmlns="">
          <p:pic>
            <p:nvPicPr>
              <p:cNvPr id="2097215" name="墨迹 64"/>
            </p:nvPicPr>
            <p:blipFill>
              <a:blip r:embed="rId128"/>
            </p:blipFill>
            <p:spPr>
              <a:xfrm>
                <a:off x="7195573" y="3836772"/>
                <a:ext cx="127965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2097216" name="墨迹 65"/>
              <p14:cNvContentPartPr/>
              <p14:nvPr/>
            </p14:nvContentPartPr>
            <p14:xfrm>
              <a:off x="7504194" y="3737146"/>
              <a:ext cx="127386" cy="181008"/>
            </p14:xfrm>
          </p:contentPart>
        </mc:Choice>
        <mc:Fallback xmlns="">
          <p:pic>
            <p:nvPicPr>
              <p:cNvPr id="2097216" name="墨迹 65"/>
            </p:nvPicPr>
            <p:blipFill>
              <a:blip r:embed="rId130"/>
            </p:blipFill>
            <p:spPr>
              <a:xfrm>
                <a:off x="7504194" y="3737146"/>
                <a:ext cx="127386" cy="1810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2097217" name="墨迹 66"/>
              <p14:cNvContentPartPr/>
              <p14:nvPr/>
            </p14:nvContentPartPr>
            <p14:xfrm>
              <a:off x="7629264" y="3762632"/>
              <a:ext cx="55587" cy="40546"/>
            </p14:xfrm>
          </p:contentPart>
        </mc:Choice>
        <mc:Fallback xmlns="">
          <p:pic>
            <p:nvPicPr>
              <p:cNvPr id="2097217" name="墨迹 66"/>
            </p:nvPicPr>
            <p:blipFill>
              <a:blip r:embed="rId132"/>
            </p:blipFill>
            <p:spPr>
              <a:xfrm>
                <a:off x="7629264" y="3762632"/>
                <a:ext cx="55587" cy="405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2097218" name="墨迹 67"/>
              <p14:cNvContentPartPr/>
              <p14:nvPr/>
            </p14:nvContentPartPr>
            <p14:xfrm>
              <a:off x="7691799" y="3699496"/>
              <a:ext cx="39374" cy="109473"/>
            </p14:xfrm>
          </p:contentPart>
        </mc:Choice>
        <mc:Fallback xmlns="">
          <p:pic>
            <p:nvPicPr>
              <p:cNvPr id="2097218" name="墨迹 67"/>
            </p:nvPicPr>
            <p:blipFill>
              <a:blip r:embed="rId134"/>
            </p:blipFill>
            <p:spPr>
              <a:xfrm>
                <a:off x="7691799" y="3699496"/>
                <a:ext cx="39374" cy="1094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2097219" name="墨迹 68"/>
              <p14:cNvContentPartPr/>
              <p14:nvPr/>
            </p14:nvContentPartPr>
            <p14:xfrm>
              <a:off x="7749123" y="3730195"/>
              <a:ext cx="51533" cy="60239"/>
            </p14:xfrm>
          </p:contentPart>
        </mc:Choice>
        <mc:Fallback xmlns="">
          <p:pic>
            <p:nvPicPr>
              <p:cNvPr id="2097219" name="墨迹 68"/>
            </p:nvPicPr>
            <p:blipFill>
              <a:blip r:embed="rId136"/>
            </p:blipFill>
            <p:spPr>
              <a:xfrm>
                <a:off x="7749123" y="3730195"/>
                <a:ext cx="51533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2097220" name="墨迹 69"/>
              <p14:cNvContentPartPr/>
              <p14:nvPr/>
            </p14:nvContentPartPr>
            <p14:xfrm>
              <a:off x="7852769" y="3707027"/>
              <a:ext cx="69772" cy="77181"/>
            </p14:xfrm>
          </p:contentPart>
        </mc:Choice>
        <mc:Fallback xmlns="">
          <p:pic>
            <p:nvPicPr>
              <p:cNvPr id="2097220" name="墨迹 69"/>
            </p:nvPicPr>
            <p:blipFill>
              <a:blip r:embed="rId138"/>
            </p:blipFill>
            <p:spPr>
              <a:xfrm>
                <a:off x="7852769" y="3707027"/>
                <a:ext cx="69772" cy="771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2097221" name="墨迹 70"/>
              <p14:cNvContentPartPr/>
              <p14:nvPr/>
            </p14:nvContentPartPr>
            <p14:xfrm>
              <a:off x="7899525" y="3644036"/>
              <a:ext cx="53994" cy="130180"/>
            </p14:xfrm>
          </p:contentPart>
        </mc:Choice>
        <mc:Fallback xmlns="">
          <p:pic>
            <p:nvPicPr>
              <p:cNvPr id="2097221" name="墨迹 70"/>
            </p:nvPicPr>
            <p:blipFill>
              <a:blip r:embed="rId140"/>
            </p:blipFill>
            <p:spPr>
              <a:xfrm>
                <a:off x="7899525" y="3644036"/>
                <a:ext cx="53994" cy="13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2097222" name="墨迹 71"/>
              <p14:cNvContentPartPr/>
              <p14:nvPr/>
            </p14:nvContentPartPr>
            <p14:xfrm>
              <a:off x="7976680" y="3716294"/>
              <a:ext cx="13897" cy="32437"/>
            </p14:xfrm>
          </p:contentPart>
        </mc:Choice>
        <mc:Fallback xmlns="">
          <p:pic>
            <p:nvPicPr>
              <p:cNvPr id="2097222" name="墨迹 71"/>
            </p:nvPicPr>
            <p:blipFill>
              <a:blip r:embed="rId142"/>
            </p:blipFill>
            <p:spPr>
              <a:xfrm>
                <a:off x="7976680" y="3716294"/>
                <a:ext cx="13897" cy="32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2097223" name="墨迹 72"/>
              <p14:cNvContentPartPr/>
              <p14:nvPr/>
            </p14:nvContentPartPr>
            <p14:xfrm>
              <a:off x="7995209" y="3653014"/>
              <a:ext cx="6949" cy="19259"/>
            </p14:xfrm>
          </p:contentPart>
        </mc:Choice>
        <mc:Fallback xmlns="">
          <p:pic>
            <p:nvPicPr>
              <p:cNvPr id="2097223" name="墨迹 72"/>
            </p:nvPicPr>
            <p:blipFill>
              <a:blip r:embed="rId144"/>
            </p:blipFill>
            <p:spPr>
              <a:xfrm>
                <a:off x="7995209" y="3653014"/>
                <a:ext cx="6949" cy="192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2097224" name="墨迹 73"/>
              <p14:cNvContentPartPr/>
              <p14:nvPr/>
            </p14:nvContentPartPr>
            <p14:xfrm>
              <a:off x="8018370" y="3671549"/>
              <a:ext cx="106541" cy="155956"/>
            </p14:xfrm>
          </p:contentPart>
        </mc:Choice>
        <mc:Fallback xmlns="">
          <p:pic>
            <p:nvPicPr>
              <p:cNvPr id="2097224" name="墨迹 73"/>
            </p:nvPicPr>
            <p:blipFill>
              <a:blip r:embed="rId146"/>
            </p:blipFill>
            <p:spPr>
              <a:xfrm>
                <a:off x="8018370" y="3671549"/>
                <a:ext cx="106541" cy="155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2097225" name="墨迹 74"/>
              <p14:cNvContentPartPr/>
              <p14:nvPr/>
            </p14:nvContentPartPr>
            <p14:xfrm>
              <a:off x="8254614" y="3708619"/>
              <a:ext cx="83380" cy="123520"/>
            </p14:xfrm>
          </p:contentPart>
        </mc:Choice>
        <mc:Fallback xmlns="">
          <p:pic>
            <p:nvPicPr>
              <p:cNvPr id="2097225" name="墨迹 74"/>
            </p:nvPicPr>
            <p:blipFill>
              <a:blip r:embed="rId148"/>
            </p:blipFill>
            <p:spPr>
              <a:xfrm>
                <a:off x="8254614" y="3708619"/>
                <a:ext cx="83380" cy="1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2097226" name="墨迹 75"/>
              <p14:cNvContentPartPr/>
              <p14:nvPr/>
            </p14:nvContentPartPr>
            <p14:xfrm>
              <a:off x="8319464" y="3776533"/>
              <a:ext cx="37058" cy="40546"/>
            </p14:xfrm>
          </p:contentPart>
        </mc:Choice>
        <mc:Fallback xmlns="">
          <p:pic>
            <p:nvPicPr>
              <p:cNvPr id="2097226" name="墨迹 75"/>
            </p:nvPicPr>
            <p:blipFill>
              <a:blip r:embed="rId150"/>
            </p:blipFill>
            <p:spPr>
              <a:xfrm>
                <a:off x="8319464" y="3776533"/>
                <a:ext cx="37058" cy="405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2097227" name="墨迹 76"/>
              <p14:cNvContentPartPr/>
              <p14:nvPr/>
            </p14:nvContentPartPr>
            <p14:xfrm>
              <a:off x="8372301" y="3771900"/>
              <a:ext cx="69917" cy="30843"/>
            </p14:xfrm>
          </p:contentPart>
        </mc:Choice>
        <mc:Fallback xmlns="">
          <p:pic>
            <p:nvPicPr>
              <p:cNvPr id="2097227" name="墨迹 76"/>
            </p:nvPicPr>
            <p:blipFill>
              <a:blip r:embed="rId152"/>
            </p:blipFill>
            <p:spPr>
              <a:xfrm>
                <a:off x="8372301" y="3771900"/>
                <a:ext cx="69917" cy="308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2097228" name="墨迹 77"/>
              <p14:cNvContentPartPr/>
              <p14:nvPr/>
            </p14:nvContentPartPr>
            <p14:xfrm>
              <a:off x="8421373" y="3728458"/>
              <a:ext cx="39953" cy="89779"/>
            </p14:xfrm>
          </p:contentPart>
        </mc:Choice>
        <mc:Fallback xmlns="">
          <p:pic>
            <p:nvPicPr>
              <p:cNvPr id="2097228" name="墨迹 77"/>
            </p:nvPicPr>
            <p:blipFill>
              <a:blip r:embed="rId154"/>
            </p:blipFill>
            <p:spPr>
              <a:xfrm>
                <a:off x="8421373" y="3728458"/>
                <a:ext cx="39953" cy="897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2097229" name="墨迹 78"/>
              <p14:cNvContentPartPr/>
              <p14:nvPr/>
            </p14:nvContentPartPr>
            <p14:xfrm>
              <a:off x="8463063" y="3720928"/>
              <a:ext cx="128110" cy="223869"/>
            </p14:xfrm>
          </p:contentPart>
        </mc:Choice>
        <mc:Fallback xmlns="">
          <p:pic>
            <p:nvPicPr>
              <p:cNvPr id="2097229" name="墨迹 78"/>
            </p:nvPicPr>
            <p:blipFill>
              <a:blip r:embed="rId156"/>
            </p:blipFill>
            <p:spPr>
              <a:xfrm>
                <a:off x="8463063" y="3720928"/>
                <a:ext cx="128110" cy="223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2097230" name="墨迹 79"/>
              <p14:cNvContentPartPr/>
              <p14:nvPr/>
            </p14:nvContentPartPr>
            <p14:xfrm>
              <a:off x="8592766" y="3711660"/>
              <a:ext cx="37057" cy="12743"/>
            </p14:xfrm>
          </p:contentPart>
        </mc:Choice>
        <mc:Fallback xmlns="">
          <p:pic>
            <p:nvPicPr>
              <p:cNvPr id="2097230" name="墨迹 79"/>
            </p:nvPicPr>
            <p:blipFill>
              <a:blip r:embed="rId158"/>
            </p:blipFill>
            <p:spPr>
              <a:xfrm>
                <a:off x="8592766" y="3711660"/>
                <a:ext cx="37057" cy="127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2097231" name="墨迹 80"/>
              <p14:cNvContentPartPr/>
              <p14:nvPr/>
            </p14:nvContentPartPr>
            <p14:xfrm>
              <a:off x="8602030" y="3669956"/>
              <a:ext cx="32425" cy="132787"/>
            </p14:xfrm>
          </p:contentPart>
        </mc:Choice>
        <mc:Fallback xmlns="">
          <p:pic>
            <p:nvPicPr>
              <p:cNvPr id="2097231" name="墨迹 80"/>
            </p:nvPicPr>
            <p:blipFill>
              <a:blip r:embed="rId160"/>
            </p:blipFill>
            <p:spPr>
              <a:xfrm>
                <a:off x="8602030" y="3669956"/>
                <a:ext cx="32425" cy="1327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2097232" name="墨迹 81"/>
              <p14:cNvContentPartPr/>
              <p14:nvPr/>
            </p14:nvContentPartPr>
            <p14:xfrm>
              <a:off x="8639088" y="3739463"/>
              <a:ext cx="25477" cy="30120"/>
            </p14:xfrm>
          </p:contentPart>
        </mc:Choice>
        <mc:Fallback xmlns="">
          <p:pic>
            <p:nvPicPr>
              <p:cNvPr id="2097232" name="墨迹 81"/>
            </p:nvPicPr>
            <p:blipFill>
              <a:blip r:embed="rId162"/>
            </p:blipFill>
            <p:spPr>
              <a:xfrm>
                <a:off x="8639088" y="3739463"/>
                <a:ext cx="25477" cy="30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2097233" name="墨迹 82"/>
              <p14:cNvContentPartPr/>
              <p14:nvPr/>
            </p14:nvContentPartPr>
            <p14:xfrm>
              <a:off x="8680778" y="3625211"/>
              <a:ext cx="94960" cy="162907"/>
            </p14:xfrm>
          </p:contentPart>
        </mc:Choice>
        <mc:Fallback xmlns="">
          <p:pic>
            <p:nvPicPr>
              <p:cNvPr id="2097233" name="墨迹 82"/>
            </p:nvPicPr>
            <p:blipFill>
              <a:blip r:embed="rId164"/>
            </p:blipFill>
            <p:spPr>
              <a:xfrm>
                <a:off x="8680778" y="3625211"/>
                <a:ext cx="94960" cy="162907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5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Data Models</a:t>
            </a:r>
          </a:p>
        </p:txBody>
      </p:sp>
      <p:sp>
        <p:nvSpPr>
          <p:cNvPr id="1048627" name="Rectangle 3"/>
          <p:cNvSpPr txBox="1"/>
          <p:nvPr>
            <p:ph type="body" sz="half" idx="1"/>
          </p:nvPr>
        </p:nvSpPr>
        <p:spPr>
          <a:xfrm>
            <a:off x="609600" y="1981200"/>
            <a:ext cx="4038600" cy="4076700"/>
          </a:xfrm>
          <a:prstGeom prst="rect">
            <a:avLst/>
          </a:prstGeom>
        </p:spPr>
        <p:txBody>
          <a:bodyPr>
            <a:normAutofit fontScale="95000" lnSpcReduction="20000"/>
          </a:bodyPr>
          <a:p>
            <a:pPr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Connect concepts to bits!</a:t>
            </a:r>
          </a:p>
          <a:p>
            <a:pPr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Many models exist</a:t>
            </a:r>
          </a:p>
          <a:p>
            <a:pPr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We will ground ourselves in the Relational model</a:t>
            </a:r>
          </a:p>
          <a:p>
            <a:pPr marL="742950" lvl="1" indent="-285750"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clean and common</a:t>
            </a:r>
            <a:endParaRPr sz="2800"/>
          </a:p>
          <a:p>
            <a:pPr marL="742950" lvl="1" indent="-285750"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generalization of key/value</a:t>
            </a:r>
            <a:endParaRPr sz="2800"/>
          </a:p>
          <a:p>
            <a:pPr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Entity-Relationship model also handy for design</a:t>
            </a:r>
          </a:p>
          <a:p>
            <a:pPr marL="742950" lvl="1" indent="-285750">
              <a:spcBef>
                <a:spcPts val="400"/>
              </a:spcBef>
              <a:defRPr sz="20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Translates down to Relational</a:t>
            </a:r>
          </a:p>
        </p:txBody>
      </p:sp>
      <p:pic>
        <p:nvPicPr>
          <p:cNvPr id="2097234" name="Object 4" descr="Object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0" y="838200"/>
            <a:ext cx="677863" cy="2057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48628" name="Oval 5"/>
          <p:cNvSpPr/>
          <p:nvPr/>
        </p:nvSpPr>
        <p:spPr>
          <a:xfrm>
            <a:off x="6934200" y="533400"/>
            <a:ext cx="1219200" cy="609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p/>
        </p:txBody>
      </p:sp>
      <p:sp>
        <p:nvSpPr>
          <p:cNvPr id="1048629" name="Oval 6"/>
          <p:cNvSpPr/>
          <p:nvPr/>
        </p:nvSpPr>
        <p:spPr>
          <a:xfrm>
            <a:off x="6781800" y="839787"/>
            <a:ext cx="155577" cy="15557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p/>
        </p:txBody>
      </p:sp>
      <p:sp>
        <p:nvSpPr>
          <p:cNvPr id="1048630" name="Oval 7"/>
          <p:cNvSpPr/>
          <p:nvPr/>
        </p:nvSpPr>
        <p:spPr>
          <a:xfrm>
            <a:off x="6705600" y="9144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p/>
        </p:txBody>
      </p:sp>
      <p:pic>
        <p:nvPicPr>
          <p:cNvPr id="2097235" name="Object 8" descr="Objec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57200"/>
            <a:ext cx="319089" cy="685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48631" name="Oval 9"/>
          <p:cNvSpPr/>
          <p:nvPr/>
        </p:nvSpPr>
        <p:spPr>
          <a:xfrm>
            <a:off x="6172200" y="5410200"/>
            <a:ext cx="914400" cy="1524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p>
            <a:pPr algn="just">
              <a:defRPr sz="2400"/>
            </a:pPr>
          </a:p>
        </p:txBody>
      </p:sp>
      <p:sp>
        <p:nvSpPr>
          <p:cNvPr id="1048632" name="Oval 10"/>
          <p:cNvSpPr/>
          <p:nvPr/>
        </p:nvSpPr>
        <p:spPr>
          <a:xfrm>
            <a:off x="6172200" y="6019800"/>
            <a:ext cx="914400" cy="1524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p>
            <a:pPr algn="just">
              <a:defRPr sz="2400"/>
            </a:pPr>
          </a:p>
        </p:txBody>
      </p:sp>
      <p:sp>
        <p:nvSpPr>
          <p:cNvPr id="1048633" name="Line 11"/>
          <p:cNvSpPr/>
          <p:nvPr/>
        </p:nvSpPr>
        <p:spPr>
          <a:xfrm>
            <a:off x="6172200" y="5486400"/>
            <a:ext cx="0" cy="60960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634" name="Line 12"/>
          <p:cNvSpPr/>
          <p:nvPr/>
        </p:nvSpPr>
        <p:spPr>
          <a:xfrm>
            <a:off x="7086600" y="5486400"/>
            <a:ext cx="0" cy="60960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p/>
        </p:txBody>
      </p:sp>
      <p:sp>
        <p:nvSpPr>
          <p:cNvPr id="1048635" name="Text Box 13"/>
          <p:cNvSpPr txBox="1"/>
          <p:nvPr/>
        </p:nvSpPr>
        <p:spPr>
          <a:xfrm>
            <a:off x="6217920" y="5410200"/>
            <a:ext cx="899161" cy="777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1010111101</a:t>
            </a:r>
          </a:p>
        </p:txBody>
      </p:sp>
      <p:sp>
        <p:nvSpPr>
          <p:cNvPr id="1048636" name="Text Box 14"/>
          <p:cNvSpPr txBox="1"/>
          <p:nvPr/>
        </p:nvSpPr>
        <p:spPr>
          <a:xfrm>
            <a:off x="4770120" y="3733800"/>
            <a:ext cx="4328160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p>
            <a:pPr>
              <a:spcBef>
                <a:spcPts val="1000"/>
              </a:spcBef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Student </a:t>
            </a:r>
            <a:r>
              <a:rPr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(sid: string, name: string, login: string, age: integer, gpa:real)</a:t>
            </a:r>
            <a:endParaRPr sz="1200"/>
          </a:p>
        </p:txBody>
      </p:sp>
      <p:sp>
        <p:nvSpPr>
          <p:cNvPr id="1048637" name="Line 15"/>
          <p:cNvSpPr/>
          <p:nvPr/>
        </p:nvSpPr>
        <p:spPr>
          <a:xfrm>
            <a:off x="6629400" y="4495800"/>
            <a:ext cx="0" cy="762000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p/>
        </p:txBody>
      </p:sp>
      <p:sp>
        <p:nvSpPr>
          <p:cNvPr id="1048638" name="Line 16"/>
          <p:cNvSpPr/>
          <p:nvPr/>
        </p:nvSpPr>
        <p:spPr>
          <a:xfrm>
            <a:off x="6629400" y="3048000"/>
            <a:ext cx="0" cy="762000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p/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Entity-Relationship Model</a:t>
            </a:r>
          </a:p>
        </p:txBody>
      </p:sp>
      <p:sp>
        <p:nvSpPr>
          <p:cNvPr id="104864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6357" lnSpcReduction="20000"/>
          </a:bodyPr>
          <a:p>
            <a:pPr marL="335915" indent="-335915" defTabSz="447675">
              <a:lnSpc>
                <a:spcPct val="90000"/>
              </a:lnSpc>
              <a:defRPr sz="313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Relational model is a great formalism</a:t>
            </a:r>
          </a:p>
          <a:p>
            <a:pPr marL="728345" lvl="1" indent="-280035" defTabSz="447675">
              <a:lnSpc>
                <a:spcPct val="90000"/>
              </a:lnSpc>
              <a:spcBef>
                <a:spcPts val="600"/>
              </a:spcBef>
              <a:defRPr sz="274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and a clean system framework</a:t>
            </a:r>
          </a:p>
          <a:p>
            <a:pPr marL="335915" indent="-335915" defTabSz="447675">
              <a:lnSpc>
                <a:spcPct val="90000"/>
              </a:lnSpc>
              <a:defRPr sz="313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But a bit detailed for design time</a:t>
            </a:r>
          </a:p>
          <a:p>
            <a:pPr marL="728345" lvl="1" indent="-280035" defTabSz="447675">
              <a:lnSpc>
                <a:spcPct val="90000"/>
              </a:lnSpc>
              <a:spcBef>
                <a:spcPts val="600"/>
              </a:spcBef>
              <a:defRPr sz="274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a bit fussy for brainstorming</a:t>
            </a:r>
          </a:p>
          <a:p>
            <a:pPr marL="728345" lvl="1" indent="-280035" defTabSz="447675">
              <a:lnSpc>
                <a:spcPct val="90000"/>
              </a:lnSpc>
              <a:spcBef>
                <a:spcPts val="600"/>
              </a:spcBef>
              <a:defRPr sz="274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hard to communicate to customers</a:t>
            </a:r>
          </a:p>
          <a:p>
            <a:pPr marL="335915" indent="-335915" defTabSz="447675">
              <a:lnSpc>
                <a:spcPct val="90000"/>
              </a:lnSpc>
              <a:defRPr sz="313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</a:p>
          <a:p>
            <a:pPr marL="335915" indent="-335915" defTabSz="447675">
              <a:lnSpc>
                <a:spcPct val="90000"/>
              </a:lnSpc>
              <a:defRPr sz="313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Entity-Relationship model is a popular “shim” over relational model</a:t>
            </a:r>
          </a:p>
          <a:p>
            <a:pPr marL="728345" lvl="1" indent="-280035" defTabSz="447675">
              <a:lnSpc>
                <a:spcPct val="90000"/>
              </a:lnSpc>
              <a:spcBef>
                <a:spcPts val="600"/>
              </a:spcBef>
              <a:defRPr sz="274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graphical, slightly higher level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 txBox="1"/>
          <p:nvPr>
            <p:ph type="title"/>
          </p:nvPr>
        </p:nvSpPr>
        <p:spPr>
          <a:xfrm>
            <a:off x="1066800" y="410069"/>
            <a:ext cx="7772400" cy="8382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785">
              <a:defRPr sz="3745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</a:lstStyle>
          <a:p>
            <a:r>
              <a:t>Steps in Traditional Database Design</a:t>
            </a:r>
          </a:p>
        </p:txBody>
      </p:sp>
      <p:sp>
        <p:nvSpPr>
          <p:cNvPr id="1048642" name="Rectangle 3"/>
          <p:cNvSpPr txBox="1"/>
          <p:nvPr>
            <p:ph type="body" idx="1"/>
          </p:nvPr>
        </p:nvSpPr>
        <p:spPr>
          <a:xfrm>
            <a:off x="304800" y="1479450"/>
            <a:ext cx="8839200" cy="5029201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500"/>
              </a:spcBef>
              <a:defRPr sz="2400">
                <a:solidFill>
                  <a:srgbClr val="80008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Requirements Analysis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 user needs; what must database do?</a:t>
            </a:r>
            <a:endParaRPr sz="2800"/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solidFill>
                  <a:srgbClr val="80008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Conceptual Design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 high level description (often done w/ER model)</a:t>
            </a:r>
            <a:endParaRPr sz="2800"/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solidFill>
                  <a:srgbClr val="80008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Logical Design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 translate ER into DBMS data model</a:t>
            </a:r>
            <a:endParaRPr sz="2800"/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solidFill>
                  <a:srgbClr val="80008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Schema Refinement 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 </a:t>
            </a:r>
            <a:r>
              <a: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consistency, normalization</a:t>
            </a:r>
            <a:endParaRPr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solidFill>
                  <a:srgbClr val="80008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Physical Design</a:t>
            </a:r>
            <a:r>
              <a:rPr>
                <a:solidFill>
                  <a:srgbClr val="000000"/>
                </a:solidFill>
              </a:rPr>
              <a:t> - indexes, disk layout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solidFill>
                  <a:srgbClr val="80008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Security Design</a:t>
            </a:r>
            <a:r>
              <a:rPr>
                <a:solidFill>
                  <a:srgbClr val="000000"/>
                </a:solidFill>
              </a:rPr>
              <a:t> - who accesses what, and how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>
          <a:srgbClr val="00000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>
          <a:srgbClr val="000000"/>
        </a:fontRef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>
          <a:srgbClr val="000000"/>
        </a:fontRef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>
          <a:srgbClr val="00000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>
          <a:srgbClr val="000000"/>
        </a:fontRef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>
          <a:srgbClr val="000000"/>
        </a:fontRef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14847</Words>
  <Application>WPS 演示</Application>
  <PresentationFormat/>
  <Paragraphs>1045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6" baseType="lpstr">
      <vt:lpstr>Arial</vt:lpstr>
      <vt:lpstr>SimSun</vt:lpstr>
      <vt:lpstr>Wingdings</vt:lpstr>
      <vt:lpstr>Calibri</vt:lpstr>
      <vt:lpstr>Tahoma</vt:lpstr>
      <vt:lpstr>Book Antiqua</vt:lpstr>
      <vt:lpstr>Courier New</vt:lpstr>
      <vt:lpstr>Times New Roman</vt:lpstr>
      <vt:lpstr>Tahoma Bold</vt:lpstr>
      <vt:lpstr>Tahoma</vt:lpstr>
      <vt:lpstr>Microsoft YaHei</vt:lpstr>
      <vt:lpstr>Arial Unicode MS</vt:lpstr>
      <vt:lpstr>Symbol</vt:lpstr>
      <vt:lpstr>Arial Black</vt:lpstr>
      <vt:lpstr>Lucida Console</vt:lpstr>
      <vt:lpstr>Arial</vt:lpstr>
      <vt:lpstr>Calibri</vt:lpstr>
      <vt:lpstr>Office Theme</vt:lpstr>
      <vt:lpstr>PowerPoint 演示文稿</vt:lpstr>
      <vt:lpstr>Announcements</vt:lpstr>
      <vt:lpstr>Describing Data: Data Models</vt:lpstr>
      <vt:lpstr>Levels of Abstraction</vt:lpstr>
      <vt:lpstr>Example: University Database</vt:lpstr>
      <vt:lpstr>Data Independence</vt:lpstr>
      <vt:lpstr>Data Models</vt:lpstr>
      <vt:lpstr>Entity-Relationship Model</vt:lpstr>
      <vt:lpstr>Steps in Traditional Database Design</vt:lpstr>
      <vt:lpstr>Conceptual Design</vt:lpstr>
      <vt:lpstr>ER Model Basics</vt:lpstr>
      <vt:lpstr>ER Model Basics (Contd.)</vt:lpstr>
      <vt:lpstr>ER Model Basics (Cont.)</vt:lpstr>
      <vt:lpstr>Key Constraints</vt:lpstr>
      <vt:lpstr>Participation Constraints</vt:lpstr>
      <vt:lpstr>Alternative: Crow’s Foot Notation</vt:lpstr>
      <vt:lpstr>Summary so far</vt:lpstr>
      <vt:lpstr>Weak Entities</vt:lpstr>
      <vt:lpstr>Binary vs. Ternary Relationships</vt:lpstr>
      <vt:lpstr>Binary vs. Ternary Relationships (Contd.)</vt:lpstr>
      <vt:lpstr>Binary vs. Ternary Relationships (Contd.)</vt:lpstr>
      <vt:lpstr>Aggregation</vt:lpstr>
      <vt:lpstr>PowerPoint 演示文稿</vt:lpstr>
      <vt:lpstr>PowerPoint 演示文稿</vt:lpstr>
      <vt:lpstr>Conceptual Design Using the ER Model</vt:lpstr>
      <vt:lpstr>Entity vs. Attribute</vt:lpstr>
      <vt:lpstr>Entity vs. Attribute (Cont.)</vt:lpstr>
      <vt:lpstr>Entity vs. Relationship</vt:lpstr>
      <vt:lpstr>E-R Diagram as Wallpaper</vt:lpstr>
      <vt:lpstr>Converting ER to Relational </vt:lpstr>
      <vt:lpstr>Logical DB Design: ER to Relational</vt:lpstr>
      <vt:lpstr>Primary Keys</vt:lpstr>
      <vt:lpstr>Foreign Keys </vt:lpstr>
      <vt:lpstr>Foreign Key, Referential Integrity</vt:lpstr>
      <vt:lpstr>Relationship Sets to Tables</vt:lpstr>
      <vt:lpstr>Example of Foreign Keys</vt:lpstr>
      <vt:lpstr>Review: Key Constraints</vt:lpstr>
      <vt:lpstr>Translating ER with Key Constraints</vt:lpstr>
      <vt:lpstr>PowerPoint 演示文稿</vt:lpstr>
      <vt:lpstr>OR</vt:lpstr>
      <vt:lpstr>Review: Participation Constraints</vt:lpstr>
      <vt:lpstr>Participation Constraints in SQL</vt:lpstr>
      <vt:lpstr>Review: Weak Entities</vt:lpstr>
      <vt:lpstr>Translating Weak Entity Sets</vt:lpstr>
      <vt:lpstr>Summary of Conceptual Design</vt:lpstr>
      <vt:lpstr>Summary of ER (Cont.)</vt:lpstr>
      <vt:lpstr>Summary of ER (Cont.)</vt:lpstr>
      <vt:lpstr>Modern pattern: “Schema on Use”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IN2010</dc:creator>
  <cp:lastModifiedBy>仇嘉盛</cp:lastModifiedBy>
  <cp:revision>2</cp:revision>
  <dcterms:created xsi:type="dcterms:W3CDTF">2022-02-01T21:05:00Z</dcterms:created>
  <dcterms:modified xsi:type="dcterms:W3CDTF">2022-02-04T16:56:52Z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C9ED138B45702117704BF061465990DE</vt:lpwstr>
  </property>
  <property fmtid="{D5CDD505-2E9C-101B-9397-08002B2CF9AE}" pid="3" name="KSOProductBuildVer">
    <vt:lpwstr>2052-11.1.0.11294</vt:lpwstr>
  </property>
</Properties>
</file>