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Can 24"/>
          <p:cNvGrpSpPr/>
          <p:nvPr/>
        </p:nvGrpSpPr>
        <p:grpSpPr>
          <a:xfrm>
            <a:off x="2600322" y="2086678"/>
            <a:ext cx="3457579" cy="2556878"/>
            <a:chOff x="-1" y="0"/>
            <a:chExt cx="3457577" cy="2556877"/>
          </a:xfrm>
        </p:grpSpPr>
        <p:sp>
          <p:nvSpPr>
            <p:cNvPr id="94" name="Shape"/>
            <p:cNvSpPr/>
            <p:nvPr/>
          </p:nvSpPr>
          <p:spPr>
            <a:xfrm>
              <a:off x="-1" y="-1"/>
              <a:ext cx="3457577" cy="2556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11"/>
                  </a:moveTo>
                  <a:cubicBezTo>
                    <a:pt x="0" y="632"/>
                    <a:pt x="4835" y="0"/>
                    <a:pt x="10800" y="0"/>
                  </a:cubicBezTo>
                  <a:cubicBezTo>
                    <a:pt x="16765" y="0"/>
                    <a:pt x="21600" y="632"/>
                    <a:pt x="21600" y="1411"/>
                  </a:cubicBezTo>
                  <a:lnTo>
                    <a:pt x="21600" y="20189"/>
                  </a:lnTo>
                  <a:cubicBezTo>
                    <a:pt x="21600" y="20968"/>
                    <a:pt x="16765" y="21600"/>
                    <a:pt x="10800" y="21600"/>
                  </a:cubicBezTo>
                  <a:cubicBezTo>
                    <a:pt x="4835" y="21600"/>
                    <a:pt x="0" y="20968"/>
                    <a:pt x="0" y="2018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A6DB"/>
                </a:gs>
                <a:gs pos="50000">
                  <a:srgbClr val="559BDB"/>
                </a:gs>
                <a:gs pos="100000">
                  <a:srgbClr val="448AC9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" name="Oval"/>
            <p:cNvSpPr/>
            <p:nvPr/>
          </p:nvSpPr>
          <p:spPr>
            <a:xfrm>
              <a:off x="-1" y="-1"/>
              <a:ext cx="3457578" cy="334057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" name="Line"/>
            <p:cNvSpPr/>
            <p:nvPr/>
          </p:nvSpPr>
          <p:spPr>
            <a:xfrm>
              <a:off x="-2" y="-1"/>
              <a:ext cx="3457578" cy="2556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11"/>
                  </a:moveTo>
                  <a:cubicBezTo>
                    <a:pt x="21600" y="2190"/>
                    <a:pt x="16765" y="2822"/>
                    <a:pt x="10800" y="2822"/>
                  </a:cubicBezTo>
                  <a:cubicBezTo>
                    <a:pt x="4835" y="2822"/>
                    <a:pt x="0" y="2190"/>
                    <a:pt x="0" y="1411"/>
                  </a:cubicBezTo>
                  <a:cubicBezTo>
                    <a:pt x="0" y="632"/>
                    <a:pt x="4835" y="0"/>
                    <a:pt x="10800" y="0"/>
                  </a:cubicBezTo>
                  <a:cubicBezTo>
                    <a:pt x="16765" y="0"/>
                    <a:pt x="21600" y="632"/>
                    <a:pt x="21600" y="1411"/>
                  </a:cubicBezTo>
                  <a:lnTo>
                    <a:pt x="21600" y="20189"/>
                  </a:lnTo>
                  <a:cubicBezTo>
                    <a:pt x="21600" y="20968"/>
                    <a:pt x="16765" y="21600"/>
                    <a:pt x="10800" y="21600"/>
                  </a:cubicBezTo>
                  <a:cubicBezTo>
                    <a:pt x="4835" y="21600"/>
                    <a:pt x="0" y="20968"/>
                    <a:pt x="0" y="20189"/>
                  </a:cubicBezTo>
                  <a:lnTo>
                    <a:pt x="0" y="1411"/>
                  </a:lnTo>
                </a:path>
              </a:pathLst>
            </a:cu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98" name="Title 1"/>
          <p:cNvSpPr txBox="1"/>
          <p:nvPr>
            <p:ph type="title"/>
          </p:nvPr>
        </p:nvSpPr>
        <p:spPr>
          <a:xfrm>
            <a:off x="838200" y="26458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External Merge Sort Algorithm</a:t>
            </a:r>
          </a:p>
        </p:txBody>
      </p:sp>
      <p:sp>
        <p:nvSpPr>
          <p:cNvPr id="99" name="Rounded Rectangle 28"/>
          <p:cNvSpPr/>
          <p:nvPr/>
        </p:nvSpPr>
        <p:spPr>
          <a:xfrm>
            <a:off x="2699249" y="2851020"/>
            <a:ext cx="3296833" cy="1295941"/>
          </a:xfrm>
          <a:prstGeom prst="roundRect">
            <a:avLst>
              <a:gd name="adj" fmla="val 16667"/>
            </a:avLst>
          </a:prstGeom>
          <a:solidFill>
            <a:srgbClr val="FBE5D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TextBox 34"/>
          <p:cNvSpPr txBox="1"/>
          <p:nvPr/>
        </p:nvSpPr>
        <p:spPr>
          <a:xfrm>
            <a:off x="3916753" y="3655364"/>
            <a:ext cx="868745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27,24</a:t>
            </a:r>
          </a:p>
        </p:txBody>
      </p:sp>
      <p:sp>
        <p:nvSpPr>
          <p:cNvPr id="101" name="TextBox 35"/>
          <p:cNvSpPr txBox="1"/>
          <p:nvPr/>
        </p:nvSpPr>
        <p:spPr>
          <a:xfrm>
            <a:off x="4903216" y="3655364"/>
            <a:ext cx="954133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3,1</a:t>
            </a:r>
          </a:p>
        </p:txBody>
      </p:sp>
      <p:sp>
        <p:nvSpPr>
          <p:cNvPr id="102" name="TextBox 42"/>
          <p:cNvSpPr txBox="1"/>
          <p:nvPr/>
        </p:nvSpPr>
        <p:spPr>
          <a:xfrm>
            <a:off x="228617" y="1734843"/>
            <a:ext cx="2204147" cy="1129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Example: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3 Buffer pages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6-page file</a:t>
            </a:r>
          </a:p>
        </p:txBody>
      </p:sp>
      <p:sp>
        <p:nvSpPr>
          <p:cNvPr id="103" name="TextBox 44"/>
          <p:cNvSpPr txBox="1"/>
          <p:nvPr/>
        </p:nvSpPr>
        <p:spPr>
          <a:xfrm>
            <a:off x="3844752" y="1691924"/>
            <a:ext cx="1680593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Disk</a:t>
            </a:r>
          </a:p>
        </p:txBody>
      </p:sp>
      <p:grpSp>
        <p:nvGrpSpPr>
          <p:cNvPr id="112" name="Group 51"/>
          <p:cNvGrpSpPr/>
          <p:nvPr/>
        </p:nvGrpSpPr>
        <p:grpSpPr>
          <a:xfrm>
            <a:off x="7474136" y="1690688"/>
            <a:ext cx="4259924" cy="2456274"/>
            <a:chOff x="0" y="0"/>
            <a:chExt cx="4259923" cy="2456272"/>
          </a:xfrm>
        </p:grpSpPr>
        <p:grpSp>
          <p:nvGrpSpPr>
            <p:cNvPr id="108" name="Group 18"/>
            <p:cNvGrpSpPr/>
            <p:nvPr/>
          </p:nvGrpSpPr>
          <p:grpSpPr>
            <a:xfrm>
              <a:off x="-1" y="-1"/>
              <a:ext cx="4259925" cy="2456274"/>
              <a:chOff x="0" y="0"/>
              <a:chExt cx="4259923" cy="2456272"/>
            </a:xfrm>
          </p:grpSpPr>
          <p:sp>
            <p:nvSpPr>
              <p:cNvPr id="104" name="Rectangle 19"/>
              <p:cNvSpPr/>
              <p:nvPr/>
            </p:nvSpPr>
            <p:spPr>
              <a:xfrm>
                <a:off x="-1" y="-1"/>
                <a:ext cx="4252692" cy="2440509"/>
              </a:xfrm>
              <a:prstGeom prst="rect">
                <a:avLst/>
              </a:prstGeom>
              <a:solidFill>
                <a:srgbClr val="FFF2CC"/>
              </a:solidFill>
              <a:ln w="6350" cap="flat">
                <a:solidFill>
                  <a:srgbClr val="808080"/>
                </a:solidFill>
                <a:prstDash val="solid"/>
                <a:miter lim="800000"/>
              </a:ln>
              <a:effectLst>
                <a:outerShdw sx="100000" sy="100000" kx="0" ky="0" algn="b" rotWithShape="0" blurRad="50800" dist="12700" dir="27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3000"/>
                </a:pPr>
              </a:p>
            </p:txBody>
          </p:sp>
          <p:sp>
            <p:nvSpPr>
              <p:cNvPr id="105" name="Rectangle 20"/>
              <p:cNvSpPr/>
              <p:nvPr/>
            </p:nvSpPr>
            <p:spPr>
              <a:xfrm>
                <a:off x="303590" y="941174"/>
                <a:ext cx="3956333" cy="1515099"/>
              </a:xfrm>
              <a:prstGeom prst="rect">
                <a:avLst/>
              </a:prstGeom>
              <a:solidFill>
                <a:srgbClr val="B4C7E7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106" name="TextBox 21"/>
              <p:cNvSpPr txBox="1"/>
              <p:nvPr/>
            </p:nvSpPr>
            <p:spPr>
              <a:xfrm>
                <a:off x="203640" y="182655"/>
                <a:ext cx="1871922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Main Memory</a:t>
                </a:r>
              </a:p>
            </p:txBody>
          </p:sp>
          <p:sp>
            <p:nvSpPr>
              <p:cNvPr id="107" name="TextBox 22"/>
              <p:cNvSpPr txBox="1"/>
              <p:nvPr/>
            </p:nvSpPr>
            <p:spPr>
              <a:xfrm>
                <a:off x="415847" y="961703"/>
                <a:ext cx="863463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Buffer</a:t>
                </a:r>
              </a:p>
            </p:txBody>
          </p:sp>
        </p:grpSp>
        <p:sp>
          <p:nvSpPr>
            <p:cNvPr id="109" name="Rounded Rectangle 45"/>
            <p:cNvSpPr/>
            <p:nvPr/>
          </p:nvSpPr>
          <p:spPr>
            <a:xfrm>
              <a:off x="439940" y="1602654"/>
              <a:ext cx="1127271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0" name="Rounded Rectangle 49"/>
            <p:cNvSpPr/>
            <p:nvPr/>
          </p:nvSpPr>
          <p:spPr>
            <a:xfrm>
              <a:off x="1651324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" name="Rounded Rectangle 50"/>
            <p:cNvSpPr/>
            <p:nvPr/>
          </p:nvSpPr>
          <p:spPr>
            <a:xfrm>
              <a:off x="2862708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13" name="Right Arrow 52"/>
          <p:cNvSpPr/>
          <p:nvPr/>
        </p:nvSpPr>
        <p:spPr>
          <a:xfrm>
            <a:off x="6187073" y="3205895"/>
            <a:ext cx="1461478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14" name="Right Arrow 53"/>
          <p:cNvSpPr/>
          <p:nvPr/>
        </p:nvSpPr>
        <p:spPr>
          <a:xfrm rot="10800000">
            <a:off x="6187073" y="3657050"/>
            <a:ext cx="1461479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15" name="TextBox 33"/>
          <p:cNvSpPr txBox="1"/>
          <p:nvPr/>
        </p:nvSpPr>
        <p:spPr>
          <a:xfrm>
            <a:off x="2844926" y="3655364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18,22</a:t>
            </a:r>
          </a:p>
        </p:txBody>
      </p:sp>
      <p:sp>
        <p:nvSpPr>
          <p:cNvPr id="116" name="TextBox 54"/>
          <p:cNvSpPr txBox="1"/>
          <p:nvPr/>
        </p:nvSpPr>
        <p:spPr>
          <a:xfrm>
            <a:off x="2262359" y="2966228"/>
            <a:ext cx="286418" cy="37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1</a:t>
            </a:r>
          </a:p>
        </p:txBody>
      </p:sp>
      <p:sp>
        <p:nvSpPr>
          <p:cNvPr id="117" name="TextBox 55"/>
          <p:cNvSpPr txBox="1"/>
          <p:nvPr/>
        </p:nvSpPr>
        <p:spPr>
          <a:xfrm>
            <a:off x="2261946" y="3655364"/>
            <a:ext cx="286418" cy="37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2</a:t>
            </a:r>
          </a:p>
        </p:txBody>
      </p:sp>
      <p:grpSp>
        <p:nvGrpSpPr>
          <p:cNvPr id="121" name="Group 2"/>
          <p:cNvGrpSpPr/>
          <p:nvPr/>
        </p:nvGrpSpPr>
        <p:grpSpPr>
          <a:xfrm>
            <a:off x="2844928" y="2929564"/>
            <a:ext cx="3012422" cy="396241"/>
            <a:chOff x="0" y="0"/>
            <a:chExt cx="3012421" cy="396240"/>
          </a:xfrm>
        </p:grpSpPr>
        <p:sp>
          <p:nvSpPr>
            <p:cNvPr id="118" name="TextBox 30"/>
            <p:cNvSpPr txBox="1"/>
            <p:nvPr/>
          </p:nvSpPr>
          <p:spPr>
            <a:xfrm>
              <a:off x="1029169" y="0"/>
              <a:ext cx="954083" cy="396240"/>
            </a:xfrm>
            <a:prstGeom prst="rect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solidFill>
                    <a:schemeClr val="accent4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pPr/>
              <a:r>
                <a:t>33,12</a:t>
              </a:r>
            </a:p>
          </p:txBody>
        </p:sp>
        <p:sp>
          <p:nvSpPr>
            <p:cNvPr id="119" name="TextBox 31"/>
            <p:cNvSpPr txBox="1"/>
            <p:nvPr/>
          </p:nvSpPr>
          <p:spPr>
            <a:xfrm>
              <a:off x="2058314" y="0"/>
              <a:ext cx="954108" cy="396240"/>
            </a:xfrm>
            <a:prstGeom prst="rect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solidFill>
                    <a:schemeClr val="accent4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pPr/>
              <a:r>
                <a:t>55,31</a:t>
              </a:r>
            </a:p>
          </p:txBody>
        </p:sp>
        <p:sp>
          <p:nvSpPr>
            <p:cNvPr id="120" name="TextBox 29"/>
            <p:cNvSpPr txBox="1"/>
            <p:nvPr/>
          </p:nvSpPr>
          <p:spPr>
            <a:xfrm>
              <a:off x="0" y="0"/>
              <a:ext cx="954107" cy="396240"/>
            </a:xfrm>
            <a:prstGeom prst="rect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solidFill>
                    <a:schemeClr val="accent4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pPr/>
              <a:r>
                <a:t>44,10</a:t>
              </a:r>
            </a:p>
          </p:txBody>
        </p:sp>
      </p:grpSp>
      <p:sp>
        <p:nvSpPr>
          <p:cNvPr id="122" name="Content Placeholder 2"/>
          <p:cNvSpPr txBox="1"/>
          <p:nvPr>
            <p:ph type="body" sz="quarter" idx="1"/>
          </p:nvPr>
        </p:nvSpPr>
        <p:spPr>
          <a:xfrm>
            <a:off x="1218460" y="5217876"/>
            <a:ext cx="10515601" cy="541451"/>
          </a:xfrm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 startAt="1"/>
              <a:defRPr sz="3200"/>
            </a:pPr>
            <a:r>
              <a:t>Split into chunks small enough to </a:t>
            </a:r>
            <a:r>
              <a:rPr b="1"/>
              <a:t>sort in memory</a:t>
            </a:r>
          </a:p>
        </p:txBody>
      </p:sp>
      <p:sp>
        <p:nvSpPr>
          <p:cNvPr id="123" name="TextBox 4"/>
          <p:cNvSpPr txBox="1"/>
          <p:nvPr/>
        </p:nvSpPr>
        <p:spPr>
          <a:xfrm>
            <a:off x="182898" y="3603573"/>
            <a:ext cx="1832169" cy="760770"/>
          </a:xfrm>
          <a:prstGeom prst="rect">
            <a:avLst/>
          </a:prstGeom>
          <a:solidFill>
            <a:srgbClr val="FBE5D6"/>
          </a:solidFill>
          <a:ln w="12700">
            <a:miter lim="400000"/>
          </a:ln>
          <a:effectLst>
            <a:outerShdw sx="100000" sy="100000" kx="0" ky="0" algn="b" rotWithShape="0" blurRad="50800" dist="127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Orange file = unsorted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External Merge Algorithm</a:t>
            </a:r>
          </a:p>
        </p:txBody>
      </p:sp>
      <p:grpSp>
        <p:nvGrpSpPr>
          <p:cNvPr id="384" name="Can 24"/>
          <p:cNvGrpSpPr/>
          <p:nvPr/>
        </p:nvGrpSpPr>
        <p:grpSpPr>
          <a:xfrm>
            <a:off x="2600322" y="1793053"/>
            <a:ext cx="3457579" cy="4190050"/>
            <a:chOff x="-1" y="0"/>
            <a:chExt cx="3457577" cy="4190048"/>
          </a:xfrm>
        </p:grpSpPr>
        <p:sp>
          <p:nvSpPr>
            <p:cNvPr id="381" name="Shape"/>
            <p:cNvSpPr/>
            <p:nvPr/>
          </p:nvSpPr>
          <p:spPr>
            <a:xfrm>
              <a:off x="-1" y="0"/>
              <a:ext cx="3457577" cy="419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64"/>
                  </a:moveTo>
                  <a:cubicBezTo>
                    <a:pt x="0" y="521"/>
                    <a:pt x="4835" y="0"/>
                    <a:pt x="10800" y="0"/>
                  </a:cubicBezTo>
                  <a:cubicBezTo>
                    <a:pt x="16765" y="0"/>
                    <a:pt x="21600" y="521"/>
                    <a:pt x="21600" y="1164"/>
                  </a:cubicBezTo>
                  <a:lnTo>
                    <a:pt x="21600" y="20436"/>
                  </a:lnTo>
                  <a:cubicBezTo>
                    <a:pt x="21600" y="21079"/>
                    <a:pt x="16765" y="21600"/>
                    <a:pt x="10800" y="21600"/>
                  </a:cubicBezTo>
                  <a:cubicBezTo>
                    <a:pt x="4835" y="21600"/>
                    <a:pt x="0" y="21079"/>
                    <a:pt x="0" y="2043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A6DB"/>
                </a:gs>
                <a:gs pos="50000">
                  <a:srgbClr val="559BDB"/>
                </a:gs>
                <a:gs pos="100000">
                  <a:srgbClr val="448AC9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2" name="Oval"/>
            <p:cNvSpPr/>
            <p:nvPr/>
          </p:nvSpPr>
          <p:spPr>
            <a:xfrm>
              <a:off x="-1" y="-1"/>
              <a:ext cx="3457578" cy="45173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3" name="Line"/>
            <p:cNvSpPr/>
            <p:nvPr/>
          </p:nvSpPr>
          <p:spPr>
            <a:xfrm>
              <a:off x="-2" y="0"/>
              <a:ext cx="3457578" cy="419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164"/>
                  </a:moveTo>
                  <a:cubicBezTo>
                    <a:pt x="21600" y="1807"/>
                    <a:pt x="16765" y="2329"/>
                    <a:pt x="10800" y="2329"/>
                  </a:cubicBezTo>
                  <a:cubicBezTo>
                    <a:pt x="4835" y="2329"/>
                    <a:pt x="0" y="1807"/>
                    <a:pt x="0" y="1164"/>
                  </a:cubicBezTo>
                  <a:cubicBezTo>
                    <a:pt x="0" y="521"/>
                    <a:pt x="4835" y="0"/>
                    <a:pt x="10800" y="0"/>
                  </a:cubicBezTo>
                  <a:cubicBezTo>
                    <a:pt x="16765" y="0"/>
                    <a:pt x="21600" y="521"/>
                    <a:pt x="21600" y="1164"/>
                  </a:cubicBezTo>
                  <a:lnTo>
                    <a:pt x="21600" y="20436"/>
                  </a:lnTo>
                  <a:cubicBezTo>
                    <a:pt x="21600" y="21079"/>
                    <a:pt x="16765" y="21600"/>
                    <a:pt x="10800" y="21600"/>
                  </a:cubicBezTo>
                  <a:cubicBezTo>
                    <a:pt x="4835" y="21600"/>
                    <a:pt x="0" y="21079"/>
                    <a:pt x="0" y="20436"/>
                  </a:cubicBezTo>
                  <a:lnTo>
                    <a:pt x="0" y="1164"/>
                  </a:lnTo>
                </a:path>
              </a:pathLst>
            </a:cu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85" name="Rounded Rectangle 28"/>
          <p:cNvSpPr/>
          <p:nvPr/>
        </p:nvSpPr>
        <p:spPr>
          <a:xfrm>
            <a:off x="2699249" y="2544333"/>
            <a:ext cx="3296833" cy="583325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6" name="TextBox 30"/>
          <p:cNvSpPr txBox="1"/>
          <p:nvPr/>
        </p:nvSpPr>
        <p:spPr>
          <a:xfrm>
            <a:off x="3874096" y="2635940"/>
            <a:ext cx="954083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7,11</a:t>
            </a:r>
          </a:p>
        </p:txBody>
      </p:sp>
      <p:sp>
        <p:nvSpPr>
          <p:cNvPr id="387" name="TextBox 31"/>
          <p:cNvSpPr txBox="1"/>
          <p:nvPr/>
        </p:nvSpPr>
        <p:spPr>
          <a:xfrm>
            <a:off x="4903242" y="2635940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20,31</a:t>
            </a:r>
          </a:p>
        </p:txBody>
      </p:sp>
      <p:sp>
        <p:nvSpPr>
          <p:cNvPr id="388" name="Rounded Rectangle 32"/>
          <p:cNvSpPr/>
          <p:nvPr/>
        </p:nvSpPr>
        <p:spPr>
          <a:xfrm>
            <a:off x="2699248" y="3270132"/>
            <a:ext cx="3296833" cy="583325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9" name="TextBox 34"/>
          <p:cNvSpPr txBox="1"/>
          <p:nvPr/>
        </p:nvSpPr>
        <p:spPr>
          <a:xfrm>
            <a:off x="3916753" y="3361740"/>
            <a:ext cx="868745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23,24</a:t>
            </a:r>
          </a:p>
        </p:txBody>
      </p:sp>
      <p:sp>
        <p:nvSpPr>
          <p:cNvPr id="390" name="TextBox 35"/>
          <p:cNvSpPr txBox="1"/>
          <p:nvPr/>
        </p:nvSpPr>
        <p:spPr>
          <a:xfrm>
            <a:off x="4945898" y="3361740"/>
            <a:ext cx="868745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25,30</a:t>
            </a:r>
          </a:p>
        </p:txBody>
      </p:sp>
      <p:sp>
        <p:nvSpPr>
          <p:cNvPr id="391" name="Rounded Rectangle 38"/>
          <p:cNvSpPr/>
          <p:nvPr/>
        </p:nvSpPr>
        <p:spPr>
          <a:xfrm>
            <a:off x="2680693" y="4221465"/>
            <a:ext cx="3296834" cy="1109070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2" name="TextBox 44"/>
          <p:cNvSpPr txBox="1"/>
          <p:nvPr/>
        </p:nvSpPr>
        <p:spPr>
          <a:xfrm>
            <a:off x="3931742" y="6085468"/>
            <a:ext cx="1407339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Disk</a:t>
            </a:r>
          </a:p>
        </p:txBody>
      </p:sp>
      <p:grpSp>
        <p:nvGrpSpPr>
          <p:cNvPr id="401" name="Group 51"/>
          <p:cNvGrpSpPr/>
          <p:nvPr/>
        </p:nvGrpSpPr>
        <p:grpSpPr>
          <a:xfrm>
            <a:off x="7474136" y="1397064"/>
            <a:ext cx="4259924" cy="2456273"/>
            <a:chOff x="0" y="0"/>
            <a:chExt cx="4259923" cy="2456272"/>
          </a:xfrm>
        </p:grpSpPr>
        <p:grpSp>
          <p:nvGrpSpPr>
            <p:cNvPr id="397" name="Group 18"/>
            <p:cNvGrpSpPr/>
            <p:nvPr/>
          </p:nvGrpSpPr>
          <p:grpSpPr>
            <a:xfrm>
              <a:off x="-1" y="-1"/>
              <a:ext cx="4259925" cy="2456274"/>
              <a:chOff x="0" y="0"/>
              <a:chExt cx="4259923" cy="2456272"/>
            </a:xfrm>
          </p:grpSpPr>
          <p:sp>
            <p:nvSpPr>
              <p:cNvPr id="393" name="Rectangle 19"/>
              <p:cNvSpPr/>
              <p:nvPr/>
            </p:nvSpPr>
            <p:spPr>
              <a:xfrm>
                <a:off x="-1" y="-1"/>
                <a:ext cx="4252692" cy="2440509"/>
              </a:xfrm>
              <a:prstGeom prst="rect">
                <a:avLst/>
              </a:prstGeom>
              <a:solidFill>
                <a:srgbClr val="FFF2CC"/>
              </a:solidFill>
              <a:ln w="6350" cap="flat">
                <a:solidFill>
                  <a:srgbClr val="808080"/>
                </a:solidFill>
                <a:prstDash val="solid"/>
                <a:miter lim="800000"/>
              </a:ln>
              <a:effectLst>
                <a:outerShdw sx="100000" sy="100000" kx="0" ky="0" algn="b" rotWithShape="0" blurRad="50800" dist="12700" dir="27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3000"/>
                </a:pPr>
              </a:p>
            </p:txBody>
          </p:sp>
          <p:sp>
            <p:nvSpPr>
              <p:cNvPr id="394" name="Rectangle 20"/>
              <p:cNvSpPr/>
              <p:nvPr/>
            </p:nvSpPr>
            <p:spPr>
              <a:xfrm>
                <a:off x="303590" y="941174"/>
                <a:ext cx="3956333" cy="1515099"/>
              </a:xfrm>
              <a:prstGeom prst="rect">
                <a:avLst/>
              </a:prstGeom>
              <a:solidFill>
                <a:srgbClr val="B4C7E7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395" name="TextBox 21"/>
              <p:cNvSpPr txBox="1"/>
              <p:nvPr/>
            </p:nvSpPr>
            <p:spPr>
              <a:xfrm>
                <a:off x="203640" y="182655"/>
                <a:ext cx="1871922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Main Memory</a:t>
                </a:r>
              </a:p>
            </p:txBody>
          </p:sp>
          <p:sp>
            <p:nvSpPr>
              <p:cNvPr id="396" name="TextBox 22"/>
              <p:cNvSpPr txBox="1"/>
              <p:nvPr/>
            </p:nvSpPr>
            <p:spPr>
              <a:xfrm>
                <a:off x="415847" y="961703"/>
                <a:ext cx="863463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Buffer</a:t>
                </a:r>
              </a:p>
            </p:txBody>
          </p:sp>
        </p:grpSp>
        <p:sp>
          <p:nvSpPr>
            <p:cNvPr id="398" name="Rounded Rectangle 45"/>
            <p:cNvSpPr/>
            <p:nvPr/>
          </p:nvSpPr>
          <p:spPr>
            <a:xfrm>
              <a:off x="439940" y="1602654"/>
              <a:ext cx="1127271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9" name="Rounded Rectangle 49"/>
            <p:cNvSpPr/>
            <p:nvPr/>
          </p:nvSpPr>
          <p:spPr>
            <a:xfrm>
              <a:off x="1651324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0" name="Rounded Rectangle 50"/>
            <p:cNvSpPr/>
            <p:nvPr/>
          </p:nvSpPr>
          <p:spPr>
            <a:xfrm>
              <a:off x="2862708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02" name="Right Arrow 52"/>
          <p:cNvSpPr/>
          <p:nvPr/>
        </p:nvSpPr>
        <p:spPr>
          <a:xfrm>
            <a:off x="6244416" y="3067169"/>
            <a:ext cx="1461478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03" name="Right Arrow 53"/>
          <p:cNvSpPr/>
          <p:nvPr/>
        </p:nvSpPr>
        <p:spPr>
          <a:xfrm rot="9359953">
            <a:off x="6093202" y="4265976"/>
            <a:ext cx="1767819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04" name="TextBox 29"/>
          <p:cNvSpPr txBox="1"/>
          <p:nvPr/>
        </p:nvSpPr>
        <p:spPr>
          <a:xfrm>
            <a:off x="8000659" y="3088227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05" name="TextBox 33"/>
          <p:cNvSpPr txBox="1"/>
          <p:nvPr/>
        </p:nvSpPr>
        <p:spPr>
          <a:xfrm>
            <a:off x="9212043" y="3088227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406" name="TextBox 37"/>
          <p:cNvSpPr txBox="1"/>
          <p:nvPr/>
        </p:nvSpPr>
        <p:spPr>
          <a:xfrm>
            <a:off x="2804161" y="4305051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1,2</a:t>
            </a:r>
          </a:p>
        </p:txBody>
      </p:sp>
      <p:sp>
        <p:nvSpPr>
          <p:cNvPr id="407" name="TextBox 36"/>
          <p:cNvSpPr txBox="1"/>
          <p:nvPr/>
        </p:nvSpPr>
        <p:spPr>
          <a:xfrm>
            <a:off x="646775" y="2653008"/>
            <a:ext cx="1744042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Input:</a:t>
            </a:r>
          </a:p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Two sorted files</a:t>
            </a:r>
          </a:p>
        </p:txBody>
      </p:sp>
      <p:sp>
        <p:nvSpPr>
          <p:cNvPr id="408" name="TextBox 39"/>
          <p:cNvSpPr txBox="1"/>
          <p:nvPr/>
        </p:nvSpPr>
        <p:spPr>
          <a:xfrm>
            <a:off x="646775" y="4130206"/>
            <a:ext cx="1744042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Output:</a:t>
            </a:r>
          </a:p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One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merged</a:t>
            </a:r>
            <a:r>
              <a:t> sorted file</a:t>
            </a:r>
          </a:p>
        </p:txBody>
      </p:sp>
      <p:sp>
        <p:nvSpPr>
          <p:cNvPr id="409" name="TextBox 40"/>
          <p:cNvSpPr txBox="1"/>
          <p:nvPr/>
        </p:nvSpPr>
        <p:spPr>
          <a:xfrm>
            <a:off x="2262359" y="2672603"/>
            <a:ext cx="286418" cy="376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1</a:t>
            </a:r>
          </a:p>
        </p:txBody>
      </p:sp>
      <p:sp>
        <p:nvSpPr>
          <p:cNvPr id="410" name="TextBox 41"/>
          <p:cNvSpPr txBox="1"/>
          <p:nvPr/>
        </p:nvSpPr>
        <p:spPr>
          <a:xfrm>
            <a:off x="2261946" y="3361740"/>
            <a:ext cx="286418" cy="37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98962 -0.002552" origin="layout" pathEditMode="relative">
                                      <p:cBhvr>
                                        <p:cTn id="6" dur="2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External Merge Algorithm</a:t>
            </a:r>
          </a:p>
        </p:txBody>
      </p:sp>
      <p:grpSp>
        <p:nvGrpSpPr>
          <p:cNvPr id="416" name="Can 24"/>
          <p:cNvGrpSpPr/>
          <p:nvPr/>
        </p:nvGrpSpPr>
        <p:grpSpPr>
          <a:xfrm>
            <a:off x="2600322" y="1793053"/>
            <a:ext cx="3457579" cy="4190050"/>
            <a:chOff x="-1" y="0"/>
            <a:chExt cx="3457577" cy="4190048"/>
          </a:xfrm>
        </p:grpSpPr>
        <p:sp>
          <p:nvSpPr>
            <p:cNvPr id="413" name="Shape"/>
            <p:cNvSpPr/>
            <p:nvPr/>
          </p:nvSpPr>
          <p:spPr>
            <a:xfrm>
              <a:off x="-1" y="0"/>
              <a:ext cx="3457577" cy="419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64"/>
                  </a:moveTo>
                  <a:cubicBezTo>
                    <a:pt x="0" y="521"/>
                    <a:pt x="4835" y="0"/>
                    <a:pt x="10800" y="0"/>
                  </a:cubicBezTo>
                  <a:cubicBezTo>
                    <a:pt x="16765" y="0"/>
                    <a:pt x="21600" y="521"/>
                    <a:pt x="21600" y="1164"/>
                  </a:cubicBezTo>
                  <a:lnTo>
                    <a:pt x="21600" y="20436"/>
                  </a:lnTo>
                  <a:cubicBezTo>
                    <a:pt x="21600" y="21079"/>
                    <a:pt x="16765" y="21600"/>
                    <a:pt x="10800" y="21600"/>
                  </a:cubicBezTo>
                  <a:cubicBezTo>
                    <a:pt x="4835" y="21600"/>
                    <a:pt x="0" y="21079"/>
                    <a:pt x="0" y="2043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A6DB"/>
                </a:gs>
                <a:gs pos="50000">
                  <a:srgbClr val="559BDB"/>
                </a:gs>
                <a:gs pos="100000">
                  <a:srgbClr val="448AC9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4" name="Oval"/>
            <p:cNvSpPr/>
            <p:nvPr/>
          </p:nvSpPr>
          <p:spPr>
            <a:xfrm>
              <a:off x="-1" y="-1"/>
              <a:ext cx="3457578" cy="45173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5" name="Line"/>
            <p:cNvSpPr/>
            <p:nvPr/>
          </p:nvSpPr>
          <p:spPr>
            <a:xfrm>
              <a:off x="-2" y="0"/>
              <a:ext cx="3457578" cy="419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164"/>
                  </a:moveTo>
                  <a:cubicBezTo>
                    <a:pt x="21600" y="1807"/>
                    <a:pt x="16765" y="2329"/>
                    <a:pt x="10800" y="2329"/>
                  </a:cubicBezTo>
                  <a:cubicBezTo>
                    <a:pt x="4835" y="2329"/>
                    <a:pt x="0" y="1807"/>
                    <a:pt x="0" y="1164"/>
                  </a:cubicBezTo>
                  <a:cubicBezTo>
                    <a:pt x="0" y="521"/>
                    <a:pt x="4835" y="0"/>
                    <a:pt x="10800" y="0"/>
                  </a:cubicBezTo>
                  <a:cubicBezTo>
                    <a:pt x="16765" y="0"/>
                    <a:pt x="21600" y="521"/>
                    <a:pt x="21600" y="1164"/>
                  </a:cubicBezTo>
                  <a:lnTo>
                    <a:pt x="21600" y="20436"/>
                  </a:lnTo>
                  <a:cubicBezTo>
                    <a:pt x="21600" y="21079"/>
                    <a:pt x="16765" y="21600"/>
                    <a:pt x="10800" y="21600"/>
                  </a:cubicBezTo>
                  <a:cubicBezTo>
                    <a:pt x="4835" y="21600"/>
                    <a:pt x="0" y="21079"/>
                    <a:pt x="0" y="20436"/>
                  </a:cubicBezTo>
                  <a:lnTo>
                    <a:pt x="0" y="1164"/>
                  </a:lnTo>
                </a:path>
              </a:pathLst>
            </a:cu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17" name="Rounded Rectangle 28"/>
          <p:cNvSpPr/>
          <p:nvPr/>
        </p:nvSpPr>
        <p:spPr>
          <a:xfrm>
            <a:off x="2699249" y="2544333"/>
            <a:ext cx="3296833" cy="583325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8" name="TextBox 31"/>
          <p:cNvSpPr txBox="1"/>
          <p:nvPr/>
        </p:nvSpPr>
        <p:spPr>
          <a:xfrm>
            <a:off x="4903242" y="2635940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20,31</a:t>
            </a:r>
          </a:p>
        </p:txBody>
      </p:sp>
      <p:sp>
        <p:nvSpPr>
          <p:cNvPr id="419" name="Rounded Rectangle 32"/>
          <p:cNvSpPr/>
          <p:nvPr/>
        </p:nvSpPr>
        <p:spPr>
          <a:xfrm>
            <a:off x="2699248" y="3270132"/>
            <a:ext cx="3296833" cy="583325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0" name="TextBox 34"/>
          <p:cNvSpPr txBox="1"/>
          <p:nvPr/>
        </p:nvSpPr>
        <p:spPr>
          <a:xfrm>
            <a:off x="3916753" y="3361740"/>
            <a:ext cx="868745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23,24</a:t>
            </a:r>
          </a:p>
        </p:txBody>
      </p:sp>
      <p:sp>
        <p:nvSpPr>
          <p:cNvPr id="421" name="TextBox 35"/>
          <p:cNvSpPr txBox="1"/>
          <p:nvPr/>
        </p:nvSpPr>
        <p:spPr>
          <a:xfrm>
            <a:off x="4945898" y="3361740"/>
            <a:ext cx="868745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25,30</a:t>
            </a:r>
          </a:p>
        </p:txBody>
      </p:sp>
      <p:sp>
        <p:nvSpPr>
          <p:cNvPr id="422" name="Rounded Rectangle 38"/>
          <p:cNvSpPr/>
          <p:nvPr/>
        </p:nvSpPr>
        <p:spPr>
          <a:xfrm>
            <a:off x="2680693" y="4221465"/>
            <a:ext cx="3296834" cy="1109070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3" name="TextBox 44"/>
          <p:cNvSpPr txBox="1"/>
          <p:nvPr/>
        </p:nvSpPr>
        <p:spPr>
          <a:xfrm>
            <a:off x="3931742" y="6085468"/>
            <a:ext cx="1051739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Disk</a:t>
            </a:r>
          </a:p>
        </p:txBody>
      </p:sp>
      <p:grpSp>
        <p:nvGrpSpPr>
          <p:cNvPr id="432" name="Group 51"/>
          <p:cNvGrpSpPr/>
          <p:nvPr/>
        </p:nvGrpSpPr>
        <p:grpSpPr>
          <a:xfrm>
            <a:off x="7474136" y="1397064"/>
            <a:ext cx="4259924" cy="2456273"/>
            <a:chOff x="0" y="0"/>
            <a:chExt cx="4259923" cy="2456272"/>
          </a:xfrm>
        </p:grpSpPr>
        <p:grpSp>
          <p:nvGrpSpPr>
            <p:cNvPr id="428" name="Group 18"/>
            <p:cNvGrpSpPr/>
            <p:nvPr/>
          </p:nvGrpSpPr>
          <p:grpSpPr>
            <a:xfrm>
              <a:off x="-1" y="-1"/>
              <a:ext cx="4259925" cy="2456274"/>
              <a:chOff x="0" y="0"/>
              <a:chExt cx="4259923" cy="2456272"/>
            </a:xfrm>
          </p:grpSpPr>
          <p:sp>
            <p:nvSpPr>
              <p:cNvPr id="424" name="Rectangle 19"/>
              <p:cNvSpPr/>
              <p:nvPr/>
            </p:nvSpPr>
            <p:spPr>
              <a:xfrm>
                <a:off x="-1" y="-1"/>
                <a:ext cx="4252692" cy="2440509"/>
              </a:xfrm>
              <a:prstGeom prst="rect">
                <a:avLst/>
              </a:prstGeom>
              <a:solidFill>
                <a:srgbClr val="FFF2CC"/>
              </a:solidFill>
              <a:ln w="6350" cap="flat">
                <a:solidFill>
                  <a:srgbClr val="808080"/>
                </a:solidFill>
                <a:prstDash val="solid"/>
                <a:miter lim="800000"/>
              </a:ln>
              <a:effectLst>
                <a:outerShdw sx="100000" sy="100000" kx="0" ky="0" algn="b" rotWithShape="0" blurRad="50800" dist="12700" dir="27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3000"/>
                </a:pPr>
              </a:p>
            </p:txBody>
          </p:sp>
          <p:sp>
            <p:nvSpPr>
              <p:cNvPr id="425" name="Rectangle 20"/>
              <p:cNvSpPr/>
              <p:nvPr/>
            </p:nvSpPr>
            <p:spPr>
              <a:xfrm>
                <a:off x="303590" y="941174"/>
                <a:ext cx="3956333" cy="1515099"/>
              </a:xfrm>
              <a:prstGeom prst="rect">
                <a:avLst/>
              </a:prstGeom>
              <a:solidFill>
                <a:srgbClr val="B4C7E7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426" name="TextBox 21"/>
              <p:cNvSpPr txBox="1"/>
              <p:nvPr/>
            </p:nvSpPr>
            <p:spPr>
              <a:xfrm>
                <a:off x="203640" y="182655"/>
                <a:ext cx="1871922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Main Memory</a:t>
                </a:r>
              </a:p>
            </p:txBody>
          </p:sp>
          <p:sp>
            <p:nvSpPr>
              <p:cNvPr id="427" name="TextBox 22"/>
              <p:cNvSpPr txBox="1"/>
              <p:nvPr/>
            </p:nvSpPr>
            <p:spPr>
              <a:xfrm>
                <a:off x="415847" y="961703"/>
                <a:ext cx="863463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Buffer</a:t>
                </a:r>
              </a:p>
            </p:txBody>
          </p:sp>
        </p:grpSp>
        <p:sp>
          <p:nvSpPr>
            <p:cNvPr id="429" name="Rounded Rectangle 45"/>
            <p:cNvSpPr/>
            <p:nvPr/>
          </p:nvSpPr>
          <p:spPr>
            <a:xfrm>
              <a:off x="439940" y="1602654"/>
              <a:ext cx="1127271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0" name="Rounded Rectangle 49"/>
            <p:cNvSpPr/>
            <p:nvPr/>
          </p:nvSpPr>
          <p:spPr>
            <a:xfrm>
              <a:off x="1651324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1" name="Rounded Rectangle 50"/>
            <p:cNvSpPr/>
            <p:nvPr/>
          </p:nvSpPr>
          <p:spPr>
            <a:xfrm>
              <a:off x="2862708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33" name="Right Arrow 52"/>
          <p:cNvSpPr/>
          <p:nvPr/>
        </p:nvSpPr>
        <p:spPr>
          <a:xfrm>
            <a:off x="6244416" y="3067169"/>
            <a:ext cx="1461478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34" name="Right Arrow 53"/>
          <p:cNvSpPr/>
          <p:nvPr/>
        </p:nvSpPr>
        <p:spPr>
          <a:xfrm rot="9359953">
            <a:off x="6093202" y="4265976"/>
            <a:ext cx="1767819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35" name="TextBox 29"/>
          <p:cNvSpPr txBox="1"/>
          <p:nvPr/>
        </p:nvSpPr>
        <p:spPr>
          <a:xfrm>
            <a:off x="10423428" y="3095787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36" name="TextBox 33"/>
          <p:cNvSpPr txBox="1"/>
          <p:nvPr/>
        </p:nvSpPr>
        <p:spPr>
          <a:xfrm>
            <a:off x="9212043" y="3088227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437" name="TextBox 37"/>
          <p:cNvSpPr txBox="1"/>
          <p:nvPr/>
        </p:nvSpPr>
        <p:spPr>
          <a:xfrm>
            <a:off x="2804161" y="4305051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1,2</a:t>
            </a:r>
          </a:p>
        </p:txBody>
      </p:sp>
      <p:sp>
        <p:nvSpPr>
          <p:cNvPr id="438" name="TextBox 39"/>
          <p:cNvSpPr txBox="1"/>
          <p:nvPr/>
        </p:nvSpPr>
        <p:spPr>
          <a:xfrm>
            <a:off x="646775" y="2653008"/>
            <a:ext cx="1744042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Input:</a:t>
            </a:r>
          </a:p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Two sorted files</a:t>
            </a:r>
          </a:p>
        </p:txBody>
      </p:sp>
      <p:sp>
        <p:nvSpPr>
          <p:cNvPr id="439" name="TextBox 40"/>
          <p:cNvSpPr txBox="1"/>
          <p:nvPr/>
        </p:nvSpPr>
        <p:spPr>
          <a:xfrm>
            <a:off x="646775" y="4130206"/>
            <a:ext cx="1744042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Output:</a:t>
            </a:r>
          </a:p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One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merged</a:t>
            </a:r>
            <a:r>
              <a:t> sorted file</a:t>
            </a:r>
          </a:p>
        </p:txBody>
      </p:sp>
      <p:sp>
        <p:nvSpPr>
          <p:cNvPr id="440" name="TextBox 41"/>
          <p:cNvSpPr txBox="1"/>
          <p:nvPr/>
        </p:nvSpPr>
        <p:spPr>
          <a:xfrm>
            <a:off x="2262359" y="2672603"/>
            <a:ext cx="286418" cy="376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1</a:t>
            </a:r>
          </a:p>
        </p:txBody>
      </p:sp>
      <p:sp>
        <p:nvSpPr>
          <p:cNvPr id="441" name="TextBox 46"/>
          <p:cNvSpPr txBox="1"/>
          <p:nvPr/>
        </p:nvSpPr>
        <p:spPr>
          <a:xfrm>
            <a:off x="2261946" y="3361740"/>
            <a:ext cx="286418" cy="37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2</a:t>
            </a:r>
          </a:p>
        </p:txBody>
      </p:sp>
      <p:sp>
        <p:nvSpPr>
          <p:cNvPr id="442" name="TextBox 30"/>
          <p:cNvSpPr txBox="1"/>
          <p:nvPr/>
        </p:nvSpPr>
        <p:spPr>
          <a:xfrm>
            <a:off x="8000672" y="3095787"/>
            <a:ext cx="954083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7,11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External Merge Algorithm</a:t>
            </a:r>
          </a:p>
        </p:txBody>
      </p:sp>
      <p:grpSp>
        <p:nvGrpSpPr>
          <p:cNvPr id="448" name="Can 24"/>
          <p:cNvGrpSpPr/>
          <p:nvPr/>
        </p:nvGrpSpPr>
        <p:grpSpPr>
          <a:xfrm>
            <a:off x="2600322" y="1793053"/>
            <a:ext cx="3457579" cy="4190050"/>
            <a:chOff x="-1" y="0"/>
            <a:chExt cx="3457577" cy="4190048"/>
          </a:xfrm>
        </p:grpSpPr>
        <p:sp>
          <p:nvSpPr>
            <p:cNvPr id="445" name="Shape"/>
            <p:cNvSpPr/>
            <p:nvPr/>
          </p:nvSpPr>
          <p:spPr>
            <a:xfrm>
              <a:off x="-1" y="0"/>
              <a:ext cx="3457577" cy="419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64"/>
                  </a:moveTo>
                  <a:cubicBezTo>
                    <a:pt x="0" y="521"/>
                    <a:pt x="4835" y="0"/>
                    <a:pt x="10800" y="0"/>
                  </a:cubicBezTo>
                  <a:cubicBezTo>
                    <a:pt x="16765" y="0"/>
                    <a:pt x="21600" y="521"/>
                    <a:pt x="21600" y="1164"/>
                  </a:cubicBezTo>
                  <a:lnTo>
                    <a:pt x="21600" y="20436"/>
                  </a:lnTo>
                  <a:cubicBezTo>
                    <a:pt x="21600" y="21079"/>
                    <a:pt x="16765" y="21600"/>
                    <a:pt x="10800" y="21600"/>
                  </a:cubicBezTo>
                  <a:cubicBezTo>
                    <a:pt x="4835" y="21600"/>
                    <a:pt x="0" y="21079"/>
                    <a:pt x="0" y="2043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A6DB"/>
                </a:gs>
                <a:gs pos="50000">
                  <a:srgbClr val="559BDB"/>
                </a:gs>
                <a:gs pos="100000">
                  <a:srgbClr val="448AC9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6" name="Oval"/>
            <p:cNvSpPr/>
            <p:nvPr/>
          </p:nvSpPr>
          <p:spPr>
            <a:xfrm>
              <a:off x="-1" y="-1"/>
              <a:ext cx="3457578" cy="45173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7" name="Line"/>
            <p:cNvSpPr/>
            <p:nvPr/>
          </p:nvSpPr>
          <p:spPr>
            <a:xfrm>
              <a:off x="-2" y="0"/>
              <a:ext cx="3457578" cy="419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164"/>
                  </a:moveTo>
                  <a:cubicBezTo>
                    <a:pt x="21600" y="1807"/>
                    <a:pt x="16765" y="2329"/>
                    <a:pt x="10800" y="2329"/>
                  </a:cubicBezTo>
                  <a:cubicBezTo>
                    <a:pt x="4835" y="2329"/>
                    <a:pt x="0" y="1807"/>
                    <a:pt x="0" y="1164"/>
                  </a:cubicBezTo>
                  <a:cubicBezTo>
                    <a:pt x="0" y="521"/>
                    <a:pt x="4835" y="0"/>
                    <a:pt x="10800" y="0"/>
                  </a:cubicBezTo>
                  <a:cubicBezTo>
                    <a:pt x="16765" y="0"/>
                    <a:pt x="21600" y="521"/>
                    <a:pt x="21600" y="1164"/>
                  </a:cubicBezTo>
                  <a:lnTo>
                    <a:pt x="21600" y="20436"/>
                  </a:lnTo>
                  <a:cubicBezTo>
                    <a:pt x="21600" y="21079"/>
                    <a:pt x="16765" y="21600"/>
                    <a:pt x="10800" y="21600"/>
                  </a:cubicBezTo>
                  <a:cubicBezTo>
                    <a:pt x="4835" y="21600"/>
                    <a:pt x="0" y="21079"/>
                    <a:pt x="0" y="20436"/>
                  </a:cubicBezTo>
                  <a:lnTo>
                    <a:pt x="0" y="1164"/>
                  </a:lnTo>
                </a:path>
              </a:pathLst>
            </a:cu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49" name="Rounded Rectangle 28"/>
          <p:cNvSpPr/>
          <p:nvPr/>
        </p:nvSpPr>
        <p:spPr>
          <a:xfrm>
            <a:off x="2699249" y="2544333"/>
            <a:ext cx="3296833" cy="583325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0" name="TextBox 31"/>
          <p:cNvSpPr txBox="1"/>
          <p:nvPr/>
        </p:nvSpPr>
        <p:spPr>
          <a:xfrm>
            <a:off x="4903242" y="2635940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20,31</a:t>
            </a:r>
          </a:p>
        </p:txBody>
      </p:sp>
      <p:sp>
        <p:nvSpPr>
          <p:cNvPr id="451" name="Rounded Rectangle 32"/>
          <p:cNvSpPr/>
          <p:nvPr/>
        </p:nvSpPr>
        <p:spPr>
          <a:xfrm>
            <a:off x="2699248" y="3270132"/>
            <a:ext cx="3296833" cy="583325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2" name="TextBox 34"/>
          <p:cNvSpPr txBox="1"/>
          <p:nvPr/>
        </p:nvSpPr>
        <p:spPr>
          <a:xfrm>
            <a:off x="3916753" y="3361740"/>
            <a:ext cx="868745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23,24</a:t>
            </a:r>
          </a:p>
        </p:txBody>
      </p:sp>
      <p:sp>
        <p:nvSpPr>
          <p:cNvPr id="453" name="TextBox 35"/>
          <p:cNvSpPr txBox="1"/>
          <p:nvPr/>
        </p:nvSpPr>
        <p:spPr>
          <a:xfrm>
            <a:off x="4945898" y="3361740"/>
            <a:ext cx="868745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25,30</a:t>
            </a:r>
          </a:p>
        </p:txBody>
      </p:sp>
      <p:sp>
        <p:nvSpPr>
          <p:cNvPr id="454" name="Rounded Rectangle 38"/>
          <p:cNvSpPr/>
          <p:nvPr/>
        </p:nvSpPr>
        <p:spPr>
          <a:xfrm>
            <a:off x="2680693" y="4221465"/>
            <a:ext cx="3296834" cy="1109070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55" name="TextBox 44"/>
          <p:cNvSpPr txBox="1"/>
          <p:nvPr/>
        </p:nvSpPr>
        <p:spPr>
          <a:xfrm>
            <a:off x="3931741" y="6085468"/>
            <a:ext cx="1271872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Disk</a:t>
            </a:r>
          </a:p>
        </p:txBody>
      </p:sp>
      <p:grpSp>
        <p:nvGrpSpPr>
          <p:cNvPr id="464" name="Group 51"/>
          <p:cNvGrpSpPr/>
          <p:nvPr/>
        </p:nvGrpSpPr>
        <p:grpSpPr>
          <a:xfrm>
            <a:off x="7474136" y="1397064"/>
            <a:ext cx="4259924" cy="2456273"/>
            <a:chOff x="0" y="0"/>
            <a:chExt cx="4259923" cy="2456272"/>
          </a:xfrm>
        </p:grpSpPr>
        <p:grpSp>
          <p:nvGrpSpPr>
            <p:cNvPr id="460" name="Group 18"/>
            <p:cNvGrpSpPr/>
            <p:nvPr/>
          </p:nvGrpSpPr>
          <p:grpSpPr>
            <a:xfrm>
              <a:off x="-1" y="-1"/>
              <a:ext cx="4259925" cy="2456274"/>
              <a:chOff x="0" y="0"/>
              <a:chExt cx="4259923" cy="2456272"/>
            </a:xfrm>
          </p:grpSpPr>
          <p:sp>
            <p:nvSpPr>
              <p:cNvPr id="456" name="Rectangle 19"/>
              <p:cNvSpPr/>
              <p:nvPr/>
            </p:nvSpPr>
            <p:spPr>
              <a:xfrm>
                <a:off x="-1" y="-1"/>
                <a:ext cx="4252692" cy="2440509"/>
              </a:xfrm>
              <a:prstGeom prst="rect">
                <a:avLst/>
              </a:prstGeom>
              <a:solidFill>
                <a:srgbClr val="FFF2CC"/>
              </a:solidFill>
              <a:ln w="6350" cap="flat">
                <a:solidFill>
                  <a:srgbClr val="808080"/>
                </a:solidFill>
                <a:prstDash val="solid"/>
                <a:miter lim="800000"/>
              </a:ln>
              <a:effectLst>
                <a:outerShdw sx="100000" sy="100000" kx="0" ky="0" algn="b" rotWithShape="0" blurRad="50800" dist="12700" dir="27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3000"/>
                </a:pPr>
              </a:p>
            </p:txBody>
          </p:sp>
          <p:sp>
            <p:nvSpPr>
              <p:cNvPr id="457" name="Rectangle 20"/>
              <p:cNvSpPr/>
              <p:nvPr/>
            </p:nvSpPr>
            <p:spPr>
              <a:xfrm>
                <a:off x="303590" y="941174"/>
                <a:ext cx="3956333" cy="1515099"/>
              </a:xfrm>
              <a:prstGeom prst="rect">
                <a:avLst/>
              </a:prstGeom>
              <a:solidFill>
                <a:srgbClr val="B4C7E7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458" name="TextBox 21"/>
              <p:cNvSpPr txBox="1"/>
              <p:nvPr/>
            </p:nvSpPr>
            <p:spPr>
              <a:xfrm>
                <a:off x="203640" y="182655"/>
                <a:ext cx="1871922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Main Memory</a:t>
                </a:r>
              </a:p>
            </p:txBody>
          </p:sp>
          <p:sp>
            <p:nvSpPr>
              <p:cNvPr id="459" name="TextBox 22"/>
              <p:cNvSpPr txBox="1"/>
              <p:nvPr/>
            </p:nvSpPr>
            <p:spPr>
              <a:xfrm>
                <a:off x="415847" y="961703"/>
                <a:ext cx="863463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Buffer</a:t>
                </a:r>
              </a:p>
            </p:txBody>
          </p:sp>
        </p:grpSp>
        <p:sp>
          <p:nvSpPr>
            <p:cNvPr id="461" name="Rounded Rectangle 45"/>
            <p:cNvSpPr/>
            <p:nvPr/>
          </p:nvSpPr>
          <p:spPr>
            <a:xfrm>
              <a:off x="439940" y="1602654"/>
              <a:ext cx="1127271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2" name="Rounded Rectangle 49"/>
            <p:cNvSpPr/>
            <p:nvPr/>
          </p:nvSpPr>
          <p:spPr>
            <a:xfrm>
              <a:off x="1651324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3" name="Rounded Rectangle 50"/>
            <p:cNvSpPr/>
            <p:nvPr/>
          </p:nvSpPr>
          <p:spPr>
            <a:xfrm>
              <a:off x="2862708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65" name="Right Arrow 52"/>
          <p:cNvSpPr/>
          <p:nvPr/>
        </p:nvSpPr>
        <p:spPr>
          <a:xfrm>
            <a:off x="6244416" y="3067169"/>
            <a:ext cx="1461478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66" name="Right Arrow 53"/>
          <p:cNvSpPr/>
          <p:nvPr/>
        </p:nvSpPr>
        <p:spPr>
          <a:xfrm rot="9359953">
            <a:off x="6093202" y="4265976"/>
            <a:ext cx="1767819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67" name="TextBox 29"/>
          <p:cNvSpPr txBox="1"/>
          <p:nvPr/>
        </p:nvSpPr>
        <p:spPr>
          <a:xfrm>
            <a:off x="10423428" y="3095787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5,7</a:t>
            </a:r>
          </a:p>
        </p:txBody>
      </p:sp>
      <p:sp>
        <p:nvSpPr>
          <p:cNvPr id="468" name="TextBox 33"/>
          <p:cNvSpPr txBox="1"/>
          <p:nvPr/>
        </p:nvSpPr>
        <p:spPr>
          <a:xfrm>
            <a:off x="9212043" y="3088227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469" name="TextBox 37"/>
          <p:cNvSpPr txBox="1"/>
          <p:nvPr/>
        </p:nvSpPr>
        <p:spPr>
          <a:xfrm>
            <a:off x="2804161" y="4305051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1,2</a:t>
            </a:r>
          </a:p>
        </p:txBody>
      </p:sp>
      <p:sp>
        <p:nvSpPr>
          <p:cNvPr id="470" name="TextBox 39"/>
          <p:cNvSpPr txBox="1"/>
          <p:nvPr/>
        </p:nvSpPr>
        <p:spPr>
          <a:xfrm>
            <a:off x="646775" y="2653008"/>
            <a:ext cx="1744042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Input:</a:t>
            </a:r>
          </a:p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Two sorted files</a:t>
            </a:r>
          </a:p>
        </p:txBody>
      </p:sp>
      <p:sp>
        <p:nvSpPr>
          <p:cNvPr id="471" name="TextBox 40"/>
          <p:cNvSpPr txBox="1"/>
          <p:nvPr/>
        </p:nvSpPr>
        <p:spPr>
          <a:xfrm>
            <a:off x="646775" y="4130206"/>
            <a:ext cx="1744042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Output:</a:t>
            </a:r>
          </a:p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One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merged</a:t>
            </a:r>
            <a:r>
              <a:t> sorted file</a:t>
            </a:r>
          </a:p>
        </p:txBody>
      </p:sp>
      <p:sp>
        <p:nvSpPr>
          <p:cNvPr id="472" name="TextBox 41"/>
          <p:cNvSpPr txBox="1"/>
          <p:nvPr/>
        </p:nvSpPr>
        <p:spPr>
          <a:xfrm>
            <a:off x="2262359" y="2672603"/>
            <a:ext cx="286418" cy="376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1</a:t>
            </a:r>
          </a:p>
        </p:txBody>
      </p:sp>
      <p:sp>
        <p:nvSpPr>
          <p:cNvPr id="473" name="TextBox 46"/>
          <p:cNvSpPr txBox="1"/>
          <p:nvPr/>
        </p:nvSpPr>
        <p:spPr>
          <a:xfrm>
            <a:off x="2261946" y="3361740"/>
            <a:ext cx="286418" cy="37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2</a:t>
            </a:r>
          </a:p>
        </p:txBody>
      </p:sp>
      <p:sp>
        <p:nvSpPr>
          <p:cNvPr id="474" name="TextBox 30"/>
          <p:cNvSpPr txBox="1"/>
          <p:nvPr/>
        </p:nvSpPr>
        <p:spPr>
          <a:xfrm>
            <a:off x="8000672" y="3095787"/>
            <a:ext cx="954083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540880 0.175456" origin="layout" pathEditMode="relative">
                                      <p:cBhvr>
                                        <p:cTn id="6" dur="20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External Merge Algorithm</a:t>
            </a:r>
          </a:p>
        </p:txBody>
      </p:sp>
      <p:grpSp>
        <p:nvGrpSpPr>
          <p:cNvPr id="480" name="Can 24"/>
          <p:cNvGrpSpPr/>
          <p:nvPr/>
        </p:nvGrpSpPr>
        <p:grpSpPr>
          <a:xfrm>
            <a:off x="2600322" y="1793053"/>
            <a:ext cx="3457579" cy="4190050"/>
            <a:chOff x="-1" y="0"/>
            <a:chExt cx="3457577" cy="4190048"/>
          </a:xfrm>
        </p:grpSpPr>
        <p:sp>
          <p:nvSpPr>
            <p:cNvPr id="477" name="Shape"/>
            <p:cNvSpPr/>
            <p:nvPr/>
          </p:nvSpPr>
          <p:spPr>
            <a:xfrm>
              <a:off x="-1" y="0"/>
              <a:ext cx="3457577" cy="419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64"/>
                  </a:moveTo>
                  <a:cubicBezTo>
                    <a:pt x="0" y="521"/>
                    <a:pt x="4835" y="0"/>
                    <a:pt x="10800" y="0"/>
                  </a:cubicBezTo>
                  <a:cubicBezTo>
                    <a:pt x="16765" y="0"/>
                    <a:pt x="21600" y="521"/>
                    <a:pt x="21600" y="1164"/>
                  </a:cubicBezTo>
                  <a:lnTo>
                    <a:pt x="21600" y="20436"/>
                  </a:lnTo>
                  <a:cubicBezTo>
                    <a:pt x="21600" y="21079"/>
                    <a:pt x="16765" y="21600"/>
                    <a:pt x="10800" y="21600"/>
                  </a:cubicBezTo>
                  <a:cubicBezTo>
                    <a:pt x="4835" y="21600"/>
                    <a:pt x="0" y="21079"/>
                    <a:pt x="0" y="2043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A6DB"/>
                </a:gs>
                <a:gs pos="50000">
                  <a:srgbClr val="559BDB"/>
                </a:gs>
                <a:gs pos="100000">
                  <a:srgbClr val="448AC9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8" name="Oval"/>
            <p:cNvSpPr/>
            <p:nvPr/>
          </p:nvSpPr>
          <p:spPr>
            <a:xfrm>
              <a:off x="-1" y="-1"/>
              <a:ext cx="3457578" cy="45173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9" name="Line"/>
            <p:cNvSpPr/>
            <p:nvPr/>
          </p:nvSpPr>
          <p:spPr>
            <a:xfrm>
              <a:off x="-2" y="0"/>
              <a:ext cx="3457578" cy="419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164"/>
                  </a:moveTo>
                  <a:cubicBezTo>
                    <a:pt x="21600" y="1807"/>
                    <a:pt x="16765" y="2329"/>
                    <a:pt x="10800" y="2329"/>
                  </a:cubicBezTo>
                  <a:cubicBezTo>
                    <a:pt x="4835" y="2329"/>
                    <a:pt x="0" y="1807"/>
                    <a:pt x="0" y="1164"/>
                  </a:cubicBezTo>
                  <a:cubicBezTo>
                    <a:pt x="0" y="521"/>
                    <a:pt x="4835" y="0"/>
                    <a:pt x="10800" y="0"/>
                  </a:cubicBezTo>
                  <a:cubicBezTo>
                    <a:pt x="16765" y="0"/>
                    <a:pt x="21600" y="521"/>
                    <a:pt x="21600" y="1164"/>
                  </a:cubicBezTo>
                  <a:lnTo>
                    <a:pt x="21600" y="20436"/>
                  </a:lnTo>
                  <a:cubicBezTo>
                    <a:pt x="21600" y="21079"/>
                    <a:pt x="16765" y="21600"/>
                    <a:pt x="10800" y="21600"/>
                  </a:cubicBezTo>
                  <a:cubicBezTo>
                    <a:pt x="4835" y="21600"/>
                    <a:pt x="0" y="21079"/>
                    <a:pt x="0" y="20436"/>
                  </a:cubicBezTo>
                  <a:lnTo>
                    <a:pt x="0" y="1164"/>
                  </a:lnTo>
                </a:path>
              </a:pathLst>
            </a:cu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81" name="Rounded Rectangle 28"/>
          <p:cNvSpPr/>
          <p:nvPr/>
        </p:nvSpPr>
        <p:spPr>
          <a:xfrm>
            <a:off x="2699249" y="2544333"/>
            <a:ext cx="3296833" cy="583325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2" name="TextBox 31"/>
          <p:cNvSpPr txBox="1"/>
          <p:nvPr/>
        </p:nvSpPr>
        <p:spPr>
          <a:xfrm>
            <a:off x="4903242" y="2635940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20,31</a:t>
            </a:r>
          </a:p>
        </p:txBody>
      </p:sp>
      <p:sp>
        <p:nvSpPr>
          <p:cNvPr id="483" name="Rounded Rectangle 32"/>
          <p:cNvSpPr/>
          <p:nvPr/>
        </p:nvSpPr>
        <p:spPr>
          <a:xfrm>
            <a:off x="2699248" y="3270132"/>
            <a:ext cx="3296833" cy="583325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4" name="TextBox 34"/>
          <p:cNvSpPr txBox="1"/>
          <p:nvPr/>
        </p:nvSpPr>
        <p:spPr>
          <a:xfrm>
            <a:off x="3916753" y="3361740"/>
            <a:ext cx="868745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23,24</a:t>
            </a:r>
          </a:p>
        </p:txBody>
      </p:sp>
      <p:sp>
        <p:nvSpPr>
          <p:cNvPr id="485" name="TextBox 35"/>
          <p:cNvSpPr txBox="1"/>
          <p:nvPr/>
        </p:nvSpPr>
        <p:spPr>
          <a:xfrm>
            <a:off x="4945898" y="3361740"/>
            <a:ext cx="868745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25,30</a:t>
            </a:r>
          </a:p>
        </p:txBody>
      </p:sp>
      <p:sp>
        <p:nvSpPr>
          <p:cNvPr id="486" name="Rounded Rectangle 38"/>
          <p:cNvSpPr/>
          <p:nvPr/>
        </p:nvSpPr>
        <p:spPr>
          <a:xfrm>
            <a:off x="2680693" y="4221465"/>
            <a:ext cx="3296834" cy="1109070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7" name="TextBox 44"/>
          <p:cNvSpPr txBox="1"/>
          <p:nvPr/>
        </p:nvSpPr>
        <p:spPr>
          <a:xfrm>
            <a:off x="3931742" y="6085468"/>
            <a:ext cx="1508939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Disk</a:t>
            </a:r>
          </a:p>
        </p:txBody>
      </p:sp>
      <p:grpSp>
        <p:nvGrpSpPr>
          <p:cNvPr id="496" name="Group 51"/>
          <p:cNvGrpSpPr/>
          <p:nvPr/>
        </p:nvGrpSpPr>
        <p:grpSpPr>
          <a:xfrm>
            <a:off x="7474136" y="1397064"/>
            <a:ext cx="4259924" cy="2456273"/>
            <a:chOff x="0" y="0"/>
            <a:chExt cx="4259923" cy="2456272"/>
          </a:xfrm>
        </p:grpSpPr>
        <p:grpSp>
          <p:nvGrpSpPr>
            <p:cNvPr id="492" name="Group 18"/>
            <p:cNvGrpSpPr/>
            <p:nvPr/>
          </p:nvGrpSpPr>
          <p:grpSpPr>
            <a:xfrm>
              <a:off x="-1" y="-1"/>
              <a:ext cx="4259925" cy="2456274"/>
              <a:chOff x="0" y="0"/>
              <a:chExt cx="4259923" cy="2456272"/>
            </a:xfrm>
          </p:grpSpPr>
          <p:sp>
            <p:nvSpPr>
              <p:cNvPr id="488" name="Rectangle 19"/>
              <p:cNvSpPr/>
              <p:nvPr/>
            </p:nvSpPr>
            <p:spPr>
              <a:xfrm>
                <a:off x="-1" y="-1"/>
                <a:ext cx="4252692" cy="2440509"/>
              </a:xfrm>
              <a:prstGeom prst="rect">
                <a:avLst/>
              </a:prstGeom>
              <a:solidFill>
                <a:srgbClr val="FFF2CC"/>
              </a:solidFill>
              <a:ln w="6350" cap="flat">
                <a:solidFill>
                  <a:srgbClr val="808080"/>
                </a:solidFill>
                <a:prstDash val="solid"/>
                <a:miter lim="800000"/>
              </a:ln>
              <a:effectLst>
                <a:outerShdw sx="100000" sy="100000" kx="0" ky="0" algn="b" rotWithShape="0" blurRad="50800" dist="12700" dir="27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3000"/>
                </a:pPr>
              </a:p>
            </p:txBody>
          </p:sp>
          <p:sp>
            <p:nvSpPr>
              <p:cNvPr id="489" name="Rectangle 20"/>
              <p:cNvSpPr/>
              <p:nvPr/>
            </p:nvSpPr>
            <p:spPr>
              <a:xfrm>
                <a:off x="303590" y="941174"/>
                <a:ext cx="3956333" cy="1515099"/>
              </a:xfrm>
              <a:prstGeom prst="rect">
                <a:avLst/>
              </a:prstGeom>
              <a:solidFill>
                <a:srgbClr val="B4C7E7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490" name="TextBox 21"/>
              <p:cNvSpPr txBox="1"/>
              <p:nvPr/>
            </p:nvSpPr>
            <p:spPr>
              <a:xfrm>
                <a:off x="203640" y="182655"/>
                <a:ext cx="1871922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Main Memory</a:t>
                </a:r>
              </a:p>
            </p:txBody>
          </p:sp>
          <p:sp>
            <p:nvSpPr>
              <p:cNvPr id="491" name="TextBox 22"/>
              <p:cNvSpPr txBox="1"/>
              <p:nvPr/>
            </p:nvSpPr>
            <p:spPr>
              <a:xfrm>
                <a:off x="415847" y="961703"/>
                <a:ext cx="863463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Buffer</a:t>
                </a:r>
              </a:p>
            </p:txBody>
          </p:sp>
        </p:grpSp>
        <p:sp>
          <p:nvSpPr>
            <p:cNvPr id="493" name="Rounded Rectangle 45"/>
            <p:cNvSpPr/>
            <p:nvPr/>
          </p:nvSpPr>
          <p:spPr>
            <a:xfrm>
              <a:off x="439940" y="1602654"/>
              <a:ext cx="1127271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4" name="Rounded Rectangle 49"/>
            <p:cNvSpPr/>
            <p:nvPr/>
          </p:nvSpPr>
          <p:spPr>
            <a:xfrm>
              <a:off x="1651324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5" name="Rounded Rectangle 50"/>
            <p:cNvSpPr/>
            <p:nvPr/>
          </p:nvSpPr>
          <p:spPr>
            <a:xfrm>
              <a:off x="2862708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97" name="Right Arrow 52"/>
          <p:cNvSpPr/>
          <p:nvPr/>
        </p:nvSpPr>
        <p:spPr>
          <a:xfrm>
            <a:off x="6244416" y="3067169"/>
            <a:ext cx="1461478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98" name="Right Arrow 53"/>
          <p:cNvSpPr/>
          <p:nvPr/>
        </p:nvSpPr>
        <p:spPr>
          <a:xfrm rot="9359953">
            <a:off x="6093202" y="4265976"/>
            <a:ext cx="1767819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499" name="TextBox 29"/>
          <p:cNvSpPr txBox="1"/>
          <p:nvPr/>
        </p:nvSpPr>
        <p:spPr>
          <a:xfrm>
            <a:off x="3852057" y="4318115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5,7</a:t>
            </a:r>
          </a:p>
        </p:txBody>
      </p:sp>
      <p:sp>
        <p:nvSpPr>
          <p:cNvPr id="500" name="TextBox 33"/>
          <p:cNvSpPr txBox="1"/>
          <p:nvPr/>
        </p:nvSpPr>
        <p:spPr>
          <a:xfrm>
            <a:off x="9212043" y="3088227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501" name="TextBox 37"/>
          <p:cNvSpPr txBox="1"/>
          <p:nvPr/>
        </p:nvSpPr>
        <p:spPr>
          <a:xfrm>
            <a:off x="2804161" y="4305051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1,2</a:t>
            </a:r>
          </a:p>
        </p:txBody>
      </p:sp>
      <p:sp>
        <p:nvSpPr>
          <p:cNvPr id="502" name="TextBox 39"/>
          <p:cNvSpPr txBox="1"/>
          <p:nvPr/>
        </p:nvSpPr>
        <p:spPr>
          <a:xfrm>
            <a:off x="646775" y="2653008"/>
            <a:ext cx="1744042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Input:</a:t>
            </a:r>
          </a:p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Two sorted files</a:t>
            </a:r>
          </a:p>
        </p:txBody>
      </p:sp>
      <p:sp>
        <p:nvSpPr>
          <p:cNvPr id="503" name="TextBox 40"/>
          <p:cNvSpPr txBox="1"/>
          <p:nvPr/>
        </p:nvSpPr>
        <p:spPr>
          <a:xfrm>
            <a:off x="646775" y="4130206"/>
            <a:ext cx="1744042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Output:</a:t>
            </a:r>
          </a:p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One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merged</a:t>
            </a:r>
            <a:r>
              <a:t> sorted file</a:t>
            </a:r>
          </a:p>
        </p:txBody>
      </p:sp>
      <p:sp>
        <p:nvSpPr>
          <p:cNvPr id="504" name="TextBox 41"/>
          <p:cNvSpPr txBox="1"/>
          <p:nvPr/>
        </p:nvSpPr>
        <p:spPr>
          <a:xfrm>
            <a:off x="2262359" y="2672603"/>
            <a:ext cx="286418" cy="376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1</a:t>
            </a:r>
          </a:p>
        </p:txBody>
      </p:sp>
      <p:sp>
        <p:nvSpPr>
          <p:cNvPr id="505" name="TextBox 46"/>
          <p:cNvSpPr txBox="1"/>
          <p:nvPr/>
        </p:nvSpPr>
        <p:spPr>
          <a:xfrm>
            <a:off x="2261946" y="3361740"/>
            <a:ext cx="286418" cy="37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2</a:t>
            </a:r>
          </a:p>
        </p:txBody>
      </p:sp>
      <p:sp>
        <p:nvSpPr>
          <p:cNvPr id="506" name="TextBox 30"/>
          <p:cNvSpPr txBox="1"/>
          <p:nvPr/>
        </p:nvSpPr>
        <p:spPr>
          <a:xfrm>
            <a:off x="8000672" y="3095787"/>
            <a:ext cx="954083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97662 -0.003714" origin="layout" pathEditMode="relative">
                                      <p:cBhvr>
                                        <p:cTn id="6" dur="20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External Merge Algorithm</a:t>
            </a:r>
          </a:p>
        </p:txBody>
      </p:sp>
      <p:grpSp>
        <p:nvGrpSpPr>
          <p:cNvPr id="512" name="Can 24"/>
          <p:cNvGrpSpPr/>
          <p:nvPr/>
        </p:nvGrpSpPr>
        <p:grpSpPr>
          <a:xfrm>
            <a:off x="2600322" y="1793053"/>
            <a:ext cx="3457579" cy="4190050"/>
            <a:chOff x="-1" y="0"/>
            <a:chExt cx="3457577" cy="4190048"/>
          </a:xfrm>
        </p:grpSpPr>
        <p:sp>
          <p:nvSpPr>
            <p:cNvPr id="509" name="Shape"/>
            <p:cNvSpPr/>
            <p:nvPr/>
          </p:nvSpPr>
          <p:spPr>
            <a:xfrm>
              <a:off x="-1" y="0"/>
              <a:ext cx="3457577" cy="419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64"/>
                  </a:moveTo>
                  <a:cubicBezTo>
                    <a:pt x="0" y="521"/>
                    <a:pt x="4835" y="0"/>
                    <a:pt x="10800" y="0"/>
                  </a:cubicBezTo>
                  <a:cubicBezTo>
                    <a:pt x="16765" y="0"/>
                    <a:pt x="21600" y="521"/>
                    <a:pt x="21600" y="1164"/>
                  </a:cubicBezTo>
                  <a:lnTo>
                    <a:pt x="21600" y="20436"/>
                  </a:lnTo>
                  <a:cubicBezTo>
                    <a:pt x="21600" y="21079"/>
                    <a:pt x="16765" y="21600"/>
                    <a:pt x="10800" y="21600"/>
                  </a:cubicBezTo>
                  <a:cubicBezTo>
                    <a:pt x="4835" y="21600"/>
                    <a:pt x="0" y="21079"/>
                    <a:pt x="0" y="2043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A6DB"/>
                </a:gs>
                <a:gs pos="50000">
                  <a:srgbClr val="559BDB"/>
                </a:gs>
                <a:gs pos="100000">
                  <a:srgbClr val="448AC9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0" name="Oval"/>
            <p:cNvSpPr/>
            <p:nvPr/>
          </p:nvSpPr>
          <p:spPr>
            <a:xfrm>
              <a:off x="-1" y="-1"/>
              <a:ext cx="3457578" cy="45173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1" name="Line"/>
            <p:cNvSpPr/>
            <p:nvPr/>
          </p:nvSpPr>
          <p:spPr>
            <a:xfrm>
              <a:off x="-2" y="0"/>
              <a:ext cx="3457578" cy="419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164"/>
                  </a:moveTo>
                  <a:cubicBezTo>
                    <a:pt x="21600" y="1807"/>
                    <a:pt x="16765" y="2329"/>
                    <a:pt x="10800" y="2329"/>
                  </a:cubicBezTo>
                  <a:cubicBezTo>
                    <a:pt x="4835" y="2329"/>
                    <a:pt x="0" y="1807"/>
                    <a:pt x="0" y="1164"/>
                  </a:cubicBezTo>
                  <a:cubicBezTo>
                    <a:pt x="0" y="521"/>
                    <a:pt x="4835" y="0"/>
                    <a:pt x="10800" y="0"/>
                  </a:cubicBezTo>
                  <a:cubicBezTo>
                    <a:pt x="16765" y="0"/>
                    <a:pt x="21600" y="521"/>
                    <a:pt x="21600" y="1164"/>
                  </a:cubicBezTo>
                  <a:lnTo>
                    <a:pt x="21600" y="20436"/>
                  </a:lnTo>
                  <a:cubicBezTo>
                    <a:pt x="21600" y="21079"/>
                    <a:pt x="16765" y="21600"/>
                    <a:pt x="10800" y="21600"/>
                  </a:cubicBezTo>
                  <a:cubicBezTo>
                    <a:pt x="4835" y="21600"/>
                    <a:pt x="0" y="21079"/>
                    <a:pt x="0" y="20436"/>
                  </a:cubicBezTo>
                  <a:lnTo>
                    <a:pt x="0" y="1164"/>
                  </a:lnTo>
                </a:path>
              </a:pathLst>
            </a:cu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513" name="Rounded Rectangle 28"/>
          <p:cNvSpPr/>
          <p:nvPr/>
        </p:nvSpPr>
        <p:spPr>
          <a:xfrm>
            <a:off x="2699249" y="2544333"/>
            <a:ext cx="3296833" cy="583325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4" name="Rounded Rectangle 32"/>
          <p:cNvSpPr/>
          <p:nvPr/>
        </p:nvSpPr>
        <p:spPr>
          <a:xfrm>
            <a:off x="2699248" y="3270132"/>
            <a:ext cx="3296833" cy="583325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5" name="TextBox 34"/>
          <p:cNvSpPr txBox="1"/>
          <p:nvPr/>
        </p:nvSpPr>
        <p:spPr>
          <a:xfrm>
            <a:off x="3916753" y="3361740"/>
            <a:ext cx="868745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23,24</a:t>
            </a:r>
          </a:p>
        </p:txBody>
      </p:sp>
      <p:sp>
        <p:nvSpPr>
          <p:cNvPr id="516" name="TextBox 35"/>
          <p:cNvSpPr txBox="1"/>
          <p:nvPr/>
        </p:nvSpPr>
        <p:spPr>
          <a:xfrm>
            <a:off x="4945898" y="3361740"/>
            <a:ext cx="868745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25,30</a:t>
            </a:r>
          </a:p>
        </p:txBody>
      </p:sp>
      <p:sp>
        <p:nvSpPr>
          <p:cNvPr id="517" name="Rounded Rectangle 38"/>
          <p:cNvSpPr/>
          <p:nvPr/>
        </p:nvSpPr>
        <p:spPr>
          <a:xfrm>
            <a:off x="2680693" y="4221465"/>
            <a:ext cx="3296834" cy="1109070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8" name="TextBox 44"/>
          <p:cNvSpPr txBox="1"/>
          <p:nvPr/>
        </p:nvSpPr>
        <p:spPr>
          <a:xfrm>
            <a:off x="3931741" y="6085468"/>
            <a:ext cx="1373472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Disk</a:t>
            </a:r>
          </a:p>
        </p:txBody>
      </p:sp>
      <p:grpSp>
        <p:nvGrpSpPr>
          <p:cNvPr id="527" name="Group 51"/>
          <p:cNvGrpSpPr/>
          <p:nvPr/>
        </p:nvGrpSpPr>
        <p:grpSpPr>
          <a:xfrm>
            <a:off x="7474136" y="1397064"/>
            <a:ext cx="4259924" cy="2456273"/>
            <a:chOff x="0" y="0"/>
            <a:chExt cx="4259923" cy="2456272"/>
          </a:xfrm>
        </p:grpSpPr>
        <p:grpSp>
          <p:nvGrpSpPr>
            <p:cNvPr id="523" name="Group 18"/>
            <p:cNvGrpSpPr/>
            <p:nvPr/>
          </p:nvGrpSpPr>
          <p:grpSpPr>
            <a:xfrm>
              <a:off x="-1" y="-1"/>
              <a:ext cx="4259925" cy="2456274"/>
              <a:chOff x="0" y="0"/>
              <a:chExt cx="4259923" cy="2456272"/>
            </a:xfrm>
          </p:grpSpPr>
          <p:sp>
            <p:nvSpPr>
              <p:cNvPr id="519" name="Rectangle 19"/>
              <p:cNvSpPr/>
              <p:nvPr/>
            </p:nvSpPr>
            <p:spPr>
              <a:xfrm>
                <a:off x="-1" y="-1"/>
                <a:ext cx="4252692" cy="2440509"/>
              </a:xfrm>
              <a:prstGeom prst="rect">
                <a:avLst/>
              </a:prstGeom>
              <a:solidFill>
                <a:srgbClr val="FFF2CC"/>
              </a:solidFill>
              <a:ln w="6350" cap="flat">
                <a:solidFill>
                  <a:srgbClr val="808080"/>
                </a:solidFill>
                <a:prstDash val="solid"/>
                <a:miter lim="800000"/>
              </a:ln>
              <a:effectLst>
                <a:outerShdw sx="100000" sy="100000" kx="0" ky="0" algn="b" rotWithShape="0" blurRad="50800" dist="12700" dir="27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3000"/>
                </a:pPr>
              </a:p>
            </p:txBody>
          </p:sp>
          <p:sp>
            <p:nvSpPr>
              <p:cNvPr id="520" name="Rectangle 20"/>
              <p:cNvSpPr/>
              <p:nvPr/>
            </p:nvSpPr>
            <p:spPr>
              <a:xfrm>
                <a:off x="303590" y="941174"/>
                <a:ext cx="3956333" cy="1515099"/>
              </a:xfrm>
              <a:prstGeom prst="rect">
                <a:avLst/>
              </a:prstGeom>
              <a:solidFill>
                <a:srgbClr val="B4C7E7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521" name="TextBox 21"/>
              <p:cNvSpPr txBox="1"/>
              <p:nvPr/>
            </p:nvSpPr>
            <p:spPr>
              <a:xfrm>
                <a:off x="203640" y="182655"/>
                <a:ext cx="1871922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Main Memory</a:t>
                </a:r>
              </a:p>
            </p:txBody>
          </p:sp>
          <p:sp>
            <p:nvSpPr>
              <p:cNvPr id="522" name="TextBox 22"/>
              <p:cNvSpPr txBox="1"/>
              <p:nvPr/>
            </p:nvSpPr>
            <p:spPr>
              <a:xfrm>
                <a:off x="415847" y="961703"/>
                <a:ext cx="863463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Buffer</a:t>
                </a:r>
              </a:p>
            </p:txBody>
          </p:sp>
        </p:grpSp>
        <p:sp>
          <p:nvSpPr>
            <p:cNvPr id="524" name="Rounded Rectangle 45"/>
            <p:cNvSpPr/>
            <p:nvPr/>
          </p:nvSpPr>
          <p:spPr>
            <a:xfrm>
              <a:off x="439940" y="1602654"/>
              <a:ext cx="1127271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5" name="Rounded Rectangle 49"/>
            <p:cNvSpPr/>
            <p:nvPr/>
          </p:nvSpPr>
          <p:spPr>
            <a:xfrm>
              <a:off x="1651324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6" name="Rounded Rectangle 50"/>
            <p:cNvSpPr/>
            <p:nvPr/>
          </p:nvSpPr>
          <p:spPr>
            <a:xfrm>
              <a:off x="2862708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528" name="Right Arrow 52"/>
          <p:cNvSpPr/>
          <p:nvPr/>
        </p:nvSpPr>
        <p:spPr>
          <a:xfrm>
            <a:off x="6244416" y="3067169"/>
            <a:ext cx="1461478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529" name="Right Arrow 53"/>
          <p:cNvSpPr/>
          <p:nvPr/>
        </p:nvSpPr>
        <p:spPr>
          <a:xfrm rot="9359953">
            <a:off x="6093202" y="4265976"/>
            <a:ext cx="1767819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530" name="TextBox 29"/>
          <p:cNvSpPr txBox="1"/>
          <p:nvPr/>
        </p:nvSpPr>
        <p:spPr>
          <a:xfrm>
            <a:off x="3852057" y="4318115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5,7</a:t>
            </a:r>
          </a:p>
        </p:txBody>
      </p:sp>
      <p:sp>
        <p:nvSpPr>
          <p:cNvPr id="531" name="TextBox 33"/>
          <p:cNvSpPr txBox="1"/>
          <p:nvPr/>
        </p:nvSpPr>
        <p:spPr>
          <a:xfrm>
            <a:off x="9212043" y="3088227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532" name="TextBox 37"/>
          <p:cNvSpPr txBox="1"/>
          <p:nvPr/>
        </p:nvSpPr>
        <p:spPr>
          <a:xfrm>
            <a:off x="2804161" y="4305051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1,2</a:t>
            </a:r>
          </a:p>
        </p:txBody>
      </p:sp>
      <p:sp>
        <p:nvSpPr>
          <p:cNvPr id="533" name="TextBox 39"/>
          <p:cNvSpPr txBox="1"/>
          <p:nvPr/>
        </p:nvSpPr>
        <p:spPr>
          <a:xfrm>
            <a:off x="646775" y="2653008"/>
            <a:ext cx="1744042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Input:</a:t>
            </a:r>
          </a:p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Two sorted files</a:t>
            </a:r>
          </a:p>
        </p:txBody>
      </p:sp>
      <p:sp>
        <p:nvSpPr>
          <p:cNvPr id="534" name="TextBox 40"/>
          <p:cNvSpPr txBox="1"/>
          <p:nvPr/>
        </p:nvSpPr>
        <p:spPr>
          <a:xfrm>
            <a:off x="646775" y="4130206"/>
            <a:ext cx="1744042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Output:</a:t>
            </a:r>
          </a:p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One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merged</a:t>
            </a:r>
            <a:r>
              <a:t> sorted file</a:t>
            </a:r>
          </a:p>
        </p:txBody>
      </p:sp>
      <p:sp>
        <p:nvSpPr>
          <p:cNvPr id="535" name="TextBox 41"/>
          <p:cNvSpPr txBox="1"/>
          <p:nvPr/>
        </p:nvSpPr>
        <p:spPr>
          <a:xfrm>
            <a:off x="2262359" y="2672603"/>
            <a:ext cx="286418" cy="376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1</a:t>
            </a:r>
          </a:p>
        </p:txBody>
      </p:sp>
      <p:sp>
        <p:nvSpPr>
          <p:cNvPr id="536" name="TextBox 46"/>
          <p:cNvSpPr txBox="1"/>
          <p:nvPr/>
        </p:nvSpPr>
        <p:spPr>
          <a:xfrm>
            <a:off x="2261946" y="3361740"/>
            <a:ext cx="286418" cy="37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2</a:t>
            </a:r>
          </a:p>
        </p:txBody>
      </p:sp>
      <p:sp>
        <p:nvSpPr>
          <p:cNvPr id="537" name="TextBox 30"/>
          <p:cNvSpPr txBox="1"/>
          <p:nvPr/>
        </p:nvSpPr>
        <p:spPr>
          <a:xfrm>
            <a:off x="10434293" y="3088227"/>
            <a:ext cx="954083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538" name="TextBox 31"/>
          <p:cNvSpPr txBox="1"/>
          <p:nvPr/>
        </p:nvSpPr>
        <p:spPr>
          <a:xfrm>
            <a:off x="4903242" y="2635940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20,31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53636 0.064346" origin="layout" pathEditMode="relative">
                                      <p:cBhvr>
                                        <p:cTn id="6" dur="20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External Merge Algorithm</a:t>
            </a:r>
          </a:p>
        </p:txBody>
      </p:sp>
      <p:grpSp>
        <p:nvGrpSpPr>
          <p:cNvPr id="544" name="Can 24"/>
          <p:cNvGrpSpPr/>
          <p:nvPr/>
        </p:nvGrpSpPr>
        <p:grpSpPr>
          <a:xfrm>
            <a:off x="2600322" y="1793053"/>
            <a:ext cx="3457579" cy="4190050"/>
            <a:chOff x="-1" y="0"/>
            <a:chExt cx="3457577" cy="4190048"/>
          </a:xfrm>
        </p:grpSpPr>
        <p:sp>
          <p:nvSpPr>
            <p:cNvPr id="541" name="Shape"/>
            <p:cNvSpPr/>
            <p:nvPr/>
          </p:nvSpPr>
          <p:spPr>
            <a:xfrm>
              <a:off x="-1" y="0"/>
              <a:ext cx="3457577" cy="419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64"/>
                  </a:moveTo>
                  <a:cubicBezTo>
                    <a:pt x="0" y="521"/>
                    <a:pt x="4835" y="0"/>
                    <a:pt x="10800" y="0"/>
                  </a:cubicBezTo>
                  <a:cubicBezTo>
                    <a:pt x="16765" y="0"/>
                    <a:pt x="21600" y="521"/>
                    <a:pt x="21600" y="1164"/>
                  </a:cubicBezTo>
                  <a:lnTo>
                    <a:pt x="21600" y="20436"/>
                  </a:lnTo>
                  <a:cubicBezTo>
                    <a:pt x="21600" y="21079"/>
                    <a:pt x="16765" y="21600"/>
                    <a:pt x="10800" y="21600"/>
                  </a:cubicBezTo>
                  <a:cubicBezTo>
                    <a:pt x="4835" y="21600"/>
                    <a:pt x="0" y="21079"/>
                    <a:pt x="0" y="2043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A6DB"/>
                </a:gs>
                <a:gs pos="50000">
                  <a:srgbClr val="559BDB"/>
                </a:gs>
                <a:gs pos="100000">
                  <a:srgbClr val="448AC9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2" name="Oval"/>
            <p:cNvSpPr/>
            <p:nvPr/>
          </p:nvSpPr>
          <p:spPr>
            <a:xfrm>
              <a:off x="-1" y="-1"/>
              <a:ext cx="3457578" cy="45173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3" name="Line"/>
            <p:cNvSpPr/>
            <p:nvPr/>
          </p:nvSpPr>
          <p:spPr>
            <a:xfrm>
              <a:off x="-2" y="0"/>
              <a:ext cx="3457578" cy="419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164"/>
                  </a:moveTo>
                  <a:cubicBezTo>
                    <a:pt x="21600" y="1807"/>
                    <a:pt x="16765" y="2329"/>
                    <a:pt x="10800" y="2329"/>
                  </a:cubicBezTo>
                  <a:cubicBezTo>
                    <a:pt x="4835" y="2329"/>
                    <a:pt x="0" y="1807"/>
                    <a:pt x="0" y="1164"/>
                  </a:cubicBezTo>
                  <a:cubicBezTo>
                    <a:pt x="0" y="521"/>
                    <a:pt x="4835" y="0"/>
                    <a:pt x="10800" y="0"/>
                  </a:cubicBezTo>
                  <a:cubicBezTo>
                    <a:pt x="16765" y="0"/>
                    <a:pt x="21600" y="521"/>
                    <a:pt x="21600" y="1164"/>
                  </a:cubicBezTo>
                  <a:lnTo>
                    <a:pt x="21600" y="20436"/>
                  </a:lnTo>
                  <a:cubicBezTo>
                    <a:pt x="21600" y="21079"/>
                    <a:pt x="16765" y="21600"/>
                    <a:pt x="10800" y="21600"/>
                  </a:cubicBezTo>
                  <a:cubicBezTo>
                    <a:pt x="4835" y="21600"/>
                    <a:pt x="0" y="21079"/>
                    <a:pt x="0" y="20436"/>
                  </a:cubicBezTo>
                  <a:lnTo>
                    <a:pt x="0" y="1164"/>
                  </a:lnTo>
                </a:path>
              </a:pathLst>
            </a:cu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545" name="Rounded Rectangle 28"/>
          <p:cNvSpPr/>
          <p:nvPr/>
        </p:nvSpPr>
        <p:spPr>
          <a:xfrm>
            <a:off x="2699249" y="2544333"/>
            <a:ext cx="3296833" cy="583325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6" name="Rounded Rectangle 32"/>
          <p:cNvSpPr/>
          <p:nvPr/>
        </p:nvSpPr>
        <p:spPr>
          <a:xfrm>
            <a:off x="2699248" y="3270132"/>
            <a:ext cx="3296833" cy="583325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7" name="TextBox 34"/>
          <p:cNvSpPr txBox="1"/>
          <p:nvPr/>
        </p:nvSpPr>
        <p:spPr>
          <a:xfrm>
            <a:off x="3916753" y="3361740"/>
            <a:ext cx="868745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23,24</a:t>
            </a:r>
          </a:p>
        </p:txBody>
      </p:sp>
      <p:sp>
        <p:nvSpPr>
          <p:cNvPr id="548" name="TextBox 35"/>
          <p:cNvSpPr txBox="1"/>
          <p:nvPr/>
        </p:nvSpPr>
        <p:spPr>
          <a:xfrm>
            <a:off x="4945898" y="3361740"/>
            <a:ext cx="868745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25,30</a:t>
            </a:r>
          </a:p>
        </p:txBody>
      </p:sp>
      <p:sp>
        <p:nvSpPr>
          <p:cNvPr id="549" name="Rounded Rectangle 38"/>
          <p:cNvSpPr/>
          <p:nvPr/>
        </p:nvSpPr>
        <p:spPr>
          <a:xfrm>
            <a:off x="2680693" y="4221465"/>
            <a:ext cx="3296834" cy="1109070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50" name="TextBox 44"/>
          <p:cNvSpPr txBox="1"/>
          <p:nvPr/>
        </p:nvSpPr>
        <p:spPr>
          <a:xfrm>
            <a:off x="3931741" y="6085468"/>
            <a:ext cx="1373472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Disk</a:t>
            </a:r>
          </a:p>
        </p:txBody>
      </p:sp>
      <p:grpSp>
        <p:nvGrpSpPr>
          <p:cNvPr id="559" name="Group 51"/>
          <p:cNvGrpSpPr/>
          <p:nvPr/>
        </p:nvGrpSpPr>
        <p:grpSpPr>
          <a:xfrm>
            <a:off x="7474136" y="1397064"/>
            <a:ext cx="4259924" cy="2456273"/>
            <a:chOff x="0" y="0"/>
            <a:chExt cx="4259923" cy="2456272"/>
          </a:xfrm>
        </p:grpSpPr>
        <p:grpSp>
          <p:nvGrpSpPr>
            <p:cNvPr id="555" name="Group 18"/>
            <p:cNvGrpSpPr/>
            <p:nvPr/>
          </p:nvGrpSpPr>
          <p:grpSpPr>
            <a:xfrm>
              <a:off x="-1" y="-1"/>
              <a:ext cx="4259925" cy="2456274"/>
              <a:chOff x="0" y="0"/>
              <a:chExt cx="4259923" cy="2456272"/>
            </a:xfrm>
          </p:grpSpPr>
          <p:sp>
            <p:nvSpPr>
              <p:cNvPr id="551" name="Rectangle 19"/>
              <p:cNvSpPr/>
              <p:nvPr/>
            </p:nvSpPr>
            <p:spPr>
              <a:xfrm>
                <a:off x="-1" y="-1"/>
                <a:ext cx="4252692" cy="2440509"/>
              </a:xfrm>
              <a:prstGeom prst="rect">
                <a:avLst/>
              </a:prstGeom>
              <a:solidFill>
                <a:srgbClr val="FFF2CC"/>
              </a:solidFill>
              <a:ln w="6350" cap="flat">
                <a:solidFill>
                  <a:srgbClr val="808080"/>
                </a:solidFill>
                <a:prstDash val="solid"/>
                <a:miter lim="800000"/>
              </a:ln>
              <a:effectLst>
                <a:outerShdw sx="100000" sy="100000" kx="0" ky="0" algn="b" rotWithShape="0" blurRad="50800" dist="12700" dir="27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3000"/>
                </a:pPr>
              </a:p>
            </p:txBody>
          </p:sp>
          <p:sp>
            <p:nvSpPr>
              <p:cNvPr id="552" name="Rectangle 20"/>
              <p:cNvSpPr/>
              <p:nvPr/>
            </p:nvSpPr>
            <p:spPr>
              <a:xfrm>
                <a:off x="303590" y="941174"/>
                <a:ext cx="3956333" cy="1515099"/>
              </a:xfrm>
              <a:prstGeom prst="rect">
                <a:avLst/>
              </a:prstGeom>
              <a:solidFill>
                <a:srgbClr val="B4C7E7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553" name="TextBox 21"/>
              <p:cNvSpPr txBox="1"/>
              <p:nvPr/>
            </p:nvSpPr>
            <p:spPr>
              <a:xfrm>
                <a:off x="203640" y="182655"/>
                <a:ext cx="1871922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Main Memory</a:t>
                </a:r>
              </a:p>
            </p:txBody>
          </p:sp>
          <p:sp>
            <p:nvSpPr>
              <p:cNvPr id="554" name="TextBox 22"/>
              <p:cNvSpPr txBox="1"/>
              <p:nvPr/>
            </p:nvSpPr>
            <p:spPr>
              <a:xfrm>
                <a:off x="415847" y="961703"/>
                <a:ext cx="863463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Buffer</a:t>
                </a:r>
              </a:p>
            </p:txBody>
          </p:sp>
        </p:grpSp>
        <p:sp>
          <p:nvSpPr>
            <p:cNvPr id="556" name="Rounded Rectangle 45"/>
            <p:cNvSpPr/>
            <p:nvPr/>
          </p:nvSpPr>
          <p:spPr>
            <a:xfrm>
              <a:off x="439940" y="1602654"/>
              <a:ext cx="1127271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7" name="Rounded Rectangle 49"/>
            <p:cNvSpPr/>
            <p:nvPr/>
          </p:nvSpPr>
          <p:spPr>
            <a:xfrm>
              <a:off x="1651324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8" name="Rounded Rectangle 50"/>
            <p:cNvSpPr/>
            <p:nvPr/>
          </p:nvSpPr>
          <p:spPr>
            <a:xfrm>
              <a:off x="2862708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560" name="Right Arrow 52"/>
          <p:cNvSpPr/>
          <p:nvPr/>
        </p:nvSpPr>
        <p:spPr>
          <a:xfrm>
            <a:off x="6244416" y="3067169"/>
            <a:ext cx="1461478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561" name="Right Arrow 53"/>
          <p:cNvSpPr/>
          <p:nvPr/>
        </p:nvSpPr>
        <p:spPr>
          <a:xfrm rot="9359953">
            <a:off x="6093202" y="4265976"/>
            <a:ext cx="1767819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562" name="TextBox 29"/>
          <p:cNvSpPr txBox="1"/>
          <p:nvPr/>
        </p:nvSpPr>
        <p:spPr>
          <a:xfrm>
            <a:off x="3852057" y="4318115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5,7</a:t>
            </a:r>
          </a:p>
        </p:txBody>
      </p:sp>
      <p:sp>
        <p:nvSpPr>
          <p:cNvPr id="563" name="TextBox 33"/>
          <p:cNvSpPr txBox="1"/>
          <p:nvPr/>
        </p:nvSpPr>
        <p:spPr>
          <a:xfrm>
            <a:off x="9212043" y="3088227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564" name="TextBox 37"/>
          <p:cNvSpPr txBox="1"/>
          <p:nvPr/>
        </p:nvSpPr>
        <p:spPr>
          <a:xfrm>
            <a:off x="2804161" y="4305051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1,2</a:t>
            </a:r>
          </a:p>
        </p:txBody>
      </p:sp>
      <p:sp>
        <p:nvSpPr>
          <p:cNvPr id="565" name="TextBox 39"/>
          <p:cNvSpPr txBox="1"/>
          <p:nvPr/>
        </p:nvSpPr>
        <p:spPr>
          <a:xfrm>
            <a:off x="646775" y="2653008"/>
            <a:ext cx="1744042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Input:</a:t>
            </a:r>
          </a:p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Two sorted files</a:t>
            </a:r>
          </a:p>
        </p:txBody>
      </p:sp>
      <p:sp>
        <p:nvSpPr>
          <p:cNvPr id="566" name="TextBox 40"/>
          <p:cNvSpPr txBox="1"/>
          <p:nvPr/>
        </p:nvSpPr>
        <p:spPr>
          <a:xfrm>
            <a:off x="646775" y="4130206"/>
            <a:ext cx="1744042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Output:</a:t>
            </a:r>
          </a:p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One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merged</a:t>
            </a:r>
            <a:r>
              <a:t> sorted file</a:t>
            </a:r>
          </a:p>
        </p:txBody>
      </p:sp>
      <p:sp>
        <p:nvSpPr>
          <p:cNvPr id="567" name="TextBox 41"/>
          <p:cNvSpPr txBox="1"/>
          <p:nvPr/>
        </p:nvSpPr>
        <p:spPr>
          <a:xfrm>
            <a:off x="2262359" y="2672603"/>
            <a:ext cx="286418" cy="376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1</a:t>
            </a:r>
          </a:p>
        </p:txBody>
      </p:sp>
      <p:sp>
        <p:nvSpPr>
          <p:cNvPr id="568" name="TextBox 46"/>
          <p:cNvSpPr txBox="1"/>
          <p:nvPr/>
        </p:nvSpPr>
        <p:spPr>
          <a:xfrm>
            <a:off x="2261946" y="3361740"/>
            <a:ext cx="286418" cy="37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2</a:t>
            </a:r>
          </a:p>
        </p:txBody>
      </p:sp>
      <p:sp>
        <p:nvSpPr>
          <p:cNvPr id="569" name="TextBox 30"/>
          <p:cNvSpPr txBox="1"/>
          <p:nvPr/>
        </p:nvSpPr>
        <p:spPr>
          <a:xfrm>
            <a:off x="10434293" y="3088227"/>
            <a:ext cx="954083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570" name="TextBox 31"/>
          <p:cNvSpPr txBox="1"/>
          <p:nvPr/>
        </p:nvSpPr>
        <p:spPr>
          <a:xfrm>
            <a:off x="7989792" y="3088227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20,31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External Merge Algorithm</a:t>
            </a:r>
          </a:p>
        </p:txBody>
      </p:sp>
      <p:grpSp>
        <p:nvGrpSpPr>
          <p:cNvPr id="576" name="Can 24"/>
          <p:cNvGrpSpPr/>
          <p:nvPr/>
        </p:nvGrpSpPr>
        <p:grpSpPr>
          <a:xfrm>
            <a:off x="2600322" y="1793053"/>
            <a:ext cx="3457579" cy="4190050"/>
            <a:chOff x="-1" y="0"/>
            <a:chExt cx="3457577" cy="4190048"/>
          </a:xfrm>
        </p:grpSpPr>
        <p:sp>
          <p:nvSpPr>
            <p:cNvPr id="573" name="Shape"/>
            <p:cNvSpPr/>
            <p:nvPr/>
          </p:nvSpPr>
          <p:spPr>
            <a:xfrm>
              <a:off x="-1" y="0"/>
              <a:ext cx="3457577" cy="419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64"/>
                  </a:moveTo>
                  <a:cubicBezTo>
                    <a:pt x="0" y="521"/>
                    <a:pt x="4835" y="0"/>
                    <a:pt x="10800" y="0"/>
                  </a:cubicBezTo>
                  <a:cubicBezTo>
                    <a:pt x="16765" y="0"/>
                    <a:pt x="21600" y="521"/>
                    <a:pt x="21600" y="1164"/>
                  </a:cubicBezTo>
                  <a:lnTo>
                    <a:pt x="21600" y="20436"/>
                  </a:lnTo>
                  <a:cubicBezTo>
                    <a:pt x="21600" y="21079"/>
                    <a:pt x="16765" y="21600"/>
                    <a:pt x="10800" y="21600"/>
                  </a:cubicBezTo>
                  <a:cubicBezTo>
                    <a:pt x="4835" y="21600"/>
                    <a:pt x="0" y="21079"/>
                    <a:pt x="0" y="2043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A6DB"/>
                </a:gs>
                <a:gs pos="50000">
                  <a:srgbClr val="559BDB"/>
                </a:gs>
                <a:gs pos="100000">
                  <a:srgbClr val="448AC9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4" name="Oval"/>
            <p:cNvSpPr/>
            <p:nvPr/>
          </p:nvSpPr>
          <p:spPr>
            <a:xfrm>
              <a:off x="-1" y="-1"/>
              <a:ext cx="3457578" cy="45173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5" name="Line"/>
            <p:cNvSpPr/>
            <p:nvPr/>
          </p:nvSpPr>
          <p:spPr>
            <a:xfrm>
              <a:off x="-2" y="0"/>
              <a:ext cx="3457578" cy="419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164"/>
                  </a:moveTo>
                  <a:cubicBezTo>
                    <a:pt x="21600" y="1807"/>
                    <a:pt x="16765" y="2329"/>
                    <a:pt x="10800" y="2329"/>
                  </a:cubicBezTo>
                  <a:cubicBezTo>
                    <a:pt x="4835" y="2329"/>
                    <a:pt x="0" y="1807"/>
                    <a:pt x="0" y="1164"/>
                  </a:cubicBezTo>
                  <a:cubicBezTo>
                    <a:pt x="0" y="521"/>
                    <a:pt x="4835" y="0"/>
                    <a:pt x="10800" y="0"/>
                  </a:cubicBezTo>
                  <a:cubicBezTo>
                    <a:pt x="16765" y="0"/>
                    <a:pt x="21600" y="521"/>
                    <a:pt x="21600" y="1164"/>
                  </a:cubicBezTo>
                  <a:lnTo>
                    <a:pt x="21600" y="20436"/>
                  </a:lnTo>
                  <a:cubicBezTo>
                    <a:pt x="21600" y="21079"/>
                    <a:pt x="16765" y="21600"/>
                    <a:pt x="10800" y="21600"/>
                  </a:cubicBezTo>
                  <a:cubicBezTo>
                    <a:pt x="4835" y="21600"/>
                    <a:pt x="0" y="21079"/>
                    <a:pt x="0" y="20436"/>
                  </a:cubicBezTo>
                  <a:lnTo>
                    <a:pt x="0" y="1164"/>
                  </a:lnTo>
                </a:path>
              </a:pathLst>
            </a:cu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577" name="Rounded Rectangle 28"/>
          <p:cNvSpPr/>
          <p:nvPr/>
        </p:nvSpPr>
        <p:spPr>
          <a:xfrm>
            <a:off x="2699249" y="2544333"/>
            <a:ext cx="3296833" cy="583325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8" name="Rounded Rectangle 32"/>
          <p:cNvSpPr/>
          <p:nvPr/>
        </p:nvSpPr>
        <p:spPr>
          <a:xfrm>
            <a:off x="2699248" y="3270132"/>
            <a:ext cx="3296833" cy="583325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9" name="TextBox 34"/>
          <p:cNvSpPr txBox="1"/>
          <p:nvPr/>
        </p:nvSpPr>
        <p:spPr>
          <a:xfrm>
            <a:off x="3916753" y="3361740"/>
            <a:ext cx="868745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23,24</a:t>
            </a:r>
          </a:p>
        </p:txBody>
      </p:sp>
      <p:sp>
        <p:nvSpPr>
          <p:cNvPr id="580" name="TextBox 35"/>
          <p:cNvSpPr txBox="1"/>
          <p:nvPr/>
        </p:nvSpPr>
        <p:spPr>
          <a:xfrm>
            <a:off x="4945898" y="3361740"/>
            <a:ext cx="868745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25,30</a:t>
            </a:r>
          </a:p>
        </p:txBody>
      </p:sp>
      <p:sp>
        <p:nvSpPr>
          <p:cNvPr id="581" name="Rounded Rectangle 38"/>
          <p:cNvSpPr/>
          <p:nvPr/>
        </p:nvSpPr>
        <p:spPr>
          <a:xfrm>
            <a:off x="2680693" y="4221465"/>
            <a:ext cx="3296834" cy="1109070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2" name="TextBox 44"/>
          <p:cNvSpPr txBox="1"/>
          <p:nvPr/>
        </p:nvSpPr>
        <p:spPr>
          <a:xfrm>
            <a:off x="3931741" y="6085468"/>
            <a:ext cx="1373472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Disk</a:t>
            </a:r>
          </a:p>
        </p:txBody>
      </p:sp>
      <p:grpSp>
        <p:nvGrpSpPr>
          <p:cNvPr id="591" name="Group 51"/>
          <p:cNvGrpSpPr/>
          <p:nvPr/>
        </p:nvGrpSpPr>
        <p:grpSpPr>
          <a:xfrm>
            <a:off x="7474136" y="1397064"/>
            <a:ext cx="4259924" cy="2456273"/>
            <a:chOff x="0" y="0"/>
            <a:chExt cx="4259923" cy="2456272"/>
          </a:xfrm>
        </p:grpSpPr>
        <p:grpSp>
          <p:nvGrpSpPr>
            <p:cNvPr id="587" name="Group 18"/>
            <p:cNvGrpSpPr/>
            <p:nvPr/>
          </p:nvGrpSpPr>
          <p:grpSpPr>
            <a:xfrm>
              <a:off x="-1" y="-1"/>
              <a:ext cx="4259925" cy="2456274"/>
              <a:chOff x="0" y="0"/>
              <a:chExt cx="4259923" cy="2456272"/>
            </a:xfrm>
          </p:grpSpPr>
          <p:sp>
            <p:nvSpPr>
              <p:cNvPr id="583" name="Rectangle 19"/>
              <p:cNvSpPr/>
              <p:nvPr/>
            </p:nvSpPr>
            <p:spPr>
              <a:xfrm>
                <a:off x="-1" y="-1"/>
                <a:ext cx="4252692" cy="2440509"/>
              </a:xfrm>
              <a:prstGeom prst="rect">
                <a:avLst/>
              </a:prstGeom>
              <a:solidFill>
                <a:srgbClr val="FFF2CC"/>
              </a:solidFill>
              <a:ln w="6350" cap="flat">
                <a:solidFill>
                  <a:srgbClr val="808080"/>
                </a:solidFill>
                <a:prstDash val="solid"/>
                <a:miter lim="800000"/>
              </a:ln>
              <a:effectLst>
                <a:outerShdw sx="100000" sy="100000" kx="0" ky="0" algn="b" rotWithShape="0" blurRad="50800" dist="12700" dir="27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3000"/>
                </a:pPr>
              </a:p>
            </p:txBody>
          </p:sp>
          <p:sp>
            <p:nvSpPr>
              <p:cNvPr id="584" name="Rectangle 20"/>
              <p:cNvSpPr/>
              <p:nvPr/>
            </p:nvSpPr>
            <p:spPr>
              <a:xfrm>
                <a:off x="303590" y="941174"/>
                <a:ext cx="3956333" cy="1515099"/>
              </a:xfrm>
              <a:prstGeom prst="rect">
                <a:avLst/>
              </a:prstGeom>
              <a:solidFill>
                <a:srgbClr val="B4C7E7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585" name="TextBox 21"/>
              <p:cNvSpPr txBox="1"/>
              <p:nvPr/>
            </p:nvSpPr>
            <p:spPr>
              <a:xfrm>
                <a:off x="203640" y="182655"/>
                <a:ext cx="1871922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Main Memory</a:t>
                </a:r>
              </a:p>
            </p:txBody>
          </p:sp>
          <p:sp>
            <p:nvSpPr>
              <p:cNvPr id="586" name="TextBox 22"/>
              <p:cNvSpPr txBox="1"/>
              <p:nvPr/>
            </p:nvSpPr>
            <p:spPr>
              <a:xfrm>
                <a:off x="415847" y="961703"/>
                <a:ext cx="863463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Buffer</a:t>
                </a:r>
              </a:p>
            </p:txBody>
          </p:sp>
        </p:grpSp>
        <p:sp>
          <p:nvSpPr>
            <p:cNvPr id="588" name="Rounded Rectangle 45"/>
            <p:cNvSpPr/>
            <p:nvPr/>
          </p:nvSpPr>
          <p:spPr>
            <a:xfrm>
              <a:off x="439940" y="1602654"/>
              <a:ext cx="1127271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9" name="Rounded Rectangle 49"/>
            <p:cNvSpPr/>
            <p:nvPr/>
          </p:nvSpPr>
          <p:spPr>
            <a:xfrm>
              <a:off x="1651324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0" name="Rounded Rectangle 50"/>
            <p:cNvSpPr/>
            <p:nvPr/>
          </p:nvSpPr>
          <p:spPr>
            <a:xfrm>
              <a:off x="2862708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592" name="Right Arrow 52"/>
          <p:cNvSpPr/>
          <p:nvPr/>
        </p:nvSpPr>
        <p:spPr>
          <a:xfrm>
            <a:off x="6244416" y="3067169"/>
            <a:ext cx="1461478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593" name="Right Arrow 53"/>
          <p:cNvSpPr/>
          <p:nvPr/>
        </p:nvSpPr>
        <p:spPr>
          <a:xfrm rot="9359953">
            <a:off x="6093202" y="4265976"/>
            <a:ext cx="1767819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594" name="TextBox 29"/>
          <p:cNvSpPr txBox="1"/>
          <p:nvPr/>
        </p:nvSpPr>
        <p:spPr>
          <a:xfrm>
            <a:off x="3852057" y="4318115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5,7</a:t>
            </a:r>
          </a:p>
        </p:txBody>
      </p:sp>
      <p:sp>
        <p:nvSpPr>
          <p:cNvPr id="595" name="TextBox 33"/>
          <p:cNvSpPr txBox="1"/>
          <p:nvPr/>
        </p:nvSpPr>
        <p:spPr>
          <a:xfrm>
            <a:off x="9212043" y="3088227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596" name="TextBox 37"/>
          <p:cNvSpPr txBox="1"/>
          <p:nvPr/>
        </p:nvSpPr>
        <p:spPr>
          <a:xfrm>
            <a:off x="2804161" y="4305051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1,2</a:t>
            </a:r>
          </a:p>
        </p:txBody>
      </p:sp>
      <p:sp>
        <p:nvSpPr>
          <p:cNvPr id="597" name="TextBox 39"/>
          <p:cNvSpPr txBox="1"/>
          <p:nvPr/>
        </p:nvSpPr>
        <p:spPr>
          <a:xfrm>
            <a:off x="646775" y="2653008"/>
            <a:ext cx="1744042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Input:</a:t>
            </a:r>
          </a:p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Two sorted files</a:t>
            </a:r>
          </a:p>
        </p:txBody>
      </p:sp>
      <p:sp>
        <p:nvSpPr>
          <p:cNvPr id="598" name="TextBox 40"/>
          <p:cNvSpPr txBox="1"/>
          <p:nvPr/>
        </p:nvSpPr>
        <p:spPr>
          <a:xfrm>
            <a:off x="646775" y="4130206"/>
            <a:ext cx="1744042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Output:</a:t>
            </a:r>
          </a:p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One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merged</a:t>
            </a:r>
            <a:r>
              <a:t> sorted file</a:t>
            </a:r>
          </a:p>
        </p:txBody>
      </p:sp>
      <p:sp>
        <p:nvSpPr>
          <p:cNvPr id="599" name="TextBox 41"/>
          <p:cNvSpPr txBox="1"/>
          <p:nvPr/>
        </p:nvSpPr>
        <p:spPr>
          <a:xfrm>
            <a:off x="2262359" y="2672603"/>
            <a:ext cx="286418" cy="376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1</a:t>
            </a:r>
          </a:p>
        </p:txBody>
      </p:sp>
      <p:sp>
        <p:nvSpPr>
          <p:cNvPr id="600" name="TextBox 46"/>
          <p:cNvSpPr txBox="1"/>
          <p:nvPr/>
        </p:nvSpPr>
        <p:spPr>
          <a:xfrm>
            <a:off x="2261946" y="3361740"/>
            <a:ext cx="286418" cy="37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2</a:t>
            </a:r>
          </a:p>
        </p:txBody>
      </p:sp>
      <p:sp>
        <p:nvSpPr>
          <p:cNvPr id="601" name="TextBox 30"/>
          <p:cNvSpPr txBox="1"/>
          <p:nvPr/>
        </p:nvSpPr>
        <p:spPr>
          <a:xfrm>
            <a:off x="10434293" y="3088227"/>
            <a:ext cx="954083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11,20</a:t>
            </a:r>
          </a:p>
        </p:txBody>
      </p:sp>
      <p:sp>
        <p:nvSpPr>
          <p:cNvPr id="602" name="TextBox 31"/>
          <p:cNvSpPr txBox="1"/>
          <p:nvPr/>
        </p:nvSpPr>
        <p:spPr>
          <a:xfrm>
            <a:off x="7984159" y="3059504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31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External Merge Algorithm</a:t>
            </a:r>
          </a:p>
        </p:txBody>
      </p:sp>
      <p:grpSp>
        <p:nvGrpSpPr>
          <p:cNvPr id="608" name="Can 24"/>
          <p:cNvGrpSpPr/>
          <p:nvPr/>
        </p:nvGrpSpPr>
        <p:grpSpPr>
          <a:xfrm>
            <a:off x="2600322" y="1793053"/>
            <a:ext cx="3457579" cy="4190050"/>
            <a:chOff x="-1" y="0"/>
            <a:chExt cx="3457577" cy="4190048"/>
          </a:xfrm>
        </p:grpSpPr>
        <p:sp>
          <p:nvSpPr>
            <p:cNvPr id="605" name="Shape"/>
            <p:cNvSpPr/>
            <p:nvPr/>
          </p:nvSpPr>
          <p:spPr>
            <a:xfrm>
              <a:off x="-1" y="0"/>
              <a:ext cx="3457577" cy="419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64"/>
                  </a:moveTo>
                  <a:cubicBezTo>
                    <a:pt x="0" y="521"/>
                    <a:pt x="4835" y="0"/>
                    <a:pt x="10800" y="0"/>
                  </a:cubicBezTo>
                  <a:cubicBezTo>
                    <a:pt x="16765" y="0"/>
                    <a:pt x="21600" y="521"/>
                    <a:pt x="21600" y="1164"/>
                  </a:cubicBezTo>
                  <a:lnTo>
                    <a:pt x="21600" y="20436"/>
                  </a:lnTo>
                  <a:cubicBezTo>
                    <a:pt x="21600" y="21079"/>
                    <a:pt x="16765" y="21600"/>
                    <a:pt x="10800" y="21600"/>
                  </a:cubicBezTo>
                  <a:cubicBezTo>
                    <a:pt x="4835" y="21600"/>
                    <a:pt x="0" y="21079"/>
                    <a:pt x="0" y="2043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A6DB"/>
                </a:gs>
                <a:gs pos="50000">
                  <a:srgbClr val="559BDB"/>
                </a:gs>
                <a:gs pos="100000">
                  <a:srgbClr val="448AC9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6" name="Oval"/>
            <p:cNvSpPr/>
            <p:nvPr/>
          </p:nvSpPr>
          <p:spPr>
            <a:xfrm>
              <a:off x="-1" y="-1"/>
              <a:ext cx="3457578" cy="45173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7" name="Line"/>
            <p:cNvSpPr/>
            <p:nvPr/>
          </p:nvSpPr>
          <p:spPr>
            <a:xfrm>
              <a:off x="-2" y="0"/>
              <a:ext cx="3457578" cy="419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164"/>
                  </a:moveTo>
                  <a:cubicBezTo>
                    <a:pt x="21600" y="1807"/>
                    <a:pt x="16765" y="2329"/>
                    <a:pt x="10800" y="2329"/>
                  </a:cubicBezTo>
                  <a:cubicBezTo>
                    <a:pt x="4835" y="2329"/>
                    <a:pt x="0" y="1807"/>
                    <a:pt x="0" y="1164"/>
                  </a:cubicBezTo>
                  <a:cubicBezTo>
                    <a:pt x="0" y="521"/>
                    <a:pt x="4835" y="0"/>
                    <a:pt x="10800" y="0"/>
                  </a:cubicBezTo>
                  <a:cubicBezTo>
                    <a:pt x="16765" y="0"/>
                    <a:pt x="21600" y="521"/>
                    <a:pt x="21600" y="1164"/>
                  </a:cubicBezTo>
                  <a:lnTo>
                    <a:pt x="21600" y="20436"/>
                  </a:lnTo>
                  <a:cubicBezTo>
                    <a:pt x="21600" y="21079"/>
                    <a:pt x="16765" y="21600"/>
                    <a:pt x="10800" y="21600"/>
                  </a:cubicBezTo>
                  <a:cubicBezTo>
                    <a:pt x="4835" y="21600"/>
                    <a:pt x="0" y="21079"/>
                    <a:pt x="0" y="20436"/>
                  </a:cubicBezTo>
                  <a:lnTo>
                    <a:pt x="0" y="1164"/>
                  </a:lnTo>
                </a:path>
              </a:pathLst>
            </a:cu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09" name="Rounded Rectangle 28"/>
          <p:cNvSpPr/>
          <p:nvPr/>
        </p:nvSpPr>
        <p:spPr>
          <a:xfrm>
            <a:off x="2699249" y="2544333"/>
            <a:ext cx="3296833" cy="583325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0" name="Rounded Rectangle 32"/>
          <p:cNvSpPr/>
          <p:nvPr/>
        </p:nvSpPr>
        <p:spPr>
          <a:xfrm>
            <a:off x="2699248" y="3270132"/>
            <a:ext cx="3296833" cy="583325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1" name="TextBox 34"/>
          <p:cNvSpPr txBox="1"/>
          <p:nvPr/>
        </p:nvSpPr>
        <p:spPr>
          <a:xfrm>
            <a:off x="3916753" y="3361740"/>
            <a:ext cx="868745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23,24</a:t>
            </a:r>
          </a:p>
        </p:txBody>
      </p:sp>
      <p:sp>
        <p:nvSpPr>
          <p:cNvPr id="612" name="TextBox 35"/>
          <p:cNvSpPr txBox="1"/>
          <p:nvPr/>
        </p:nvSpPr>
        <p:spPr>
          <a:xfrm>
            <a:off x="4945898" y="3361740"/>
            <a:ext cx="868745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25,30</a:t>
            </a:r>
          </a:p>
        </p:txBody>
      </p:sp>
      <p:sp>
        <p:nvSpPr>
          <p:cNvPr id="613" name="Rounded Rectangle 38"/>
          <p:cNvSpPr/>
          <p:nvPr/>
        </p:nvSpPr>
        <p:spPr>
          <a:xfrm>
            <a:off x="2680693" y="4221465"/>
            <a:ext cx="3296834" cy="1109070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4" name="TextBox 44"/>
          <p:cNvSpPr txBox="1"/>
          <p:nvPr/>
        </p:nvSpPr>
        <p:spPr>
          <a:xfrm>
            <a:off x="3931741" y="6085468"/>
            <a:ext cx="1373472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Disk</a:t>
            </a:r>
          </a:p>
        </p:txBody>
      </p:sp>
      <p:grpSp>
        <p:nvGrpSpPr>
          <p:cNvPr id="623" name="Group 51"/>
          <p:cNvGrpSpPr/>
          <p:nvPr/>
        </p:nvGrpSpPr>
        <p:grpSpPr>
          <a:xfrm>
            <a:off x="7474136" y="1397064"/>
            <a:ext cx="4259924" cy="2456273"/>
            <a:chOff x="0" y="0"/>
            <a:chExt cx="4259923" cy="2456272"/>
          </a:xfrm>
        </p:grpSpPr>
        <p:grpSp>
          <p:nvGrpSpPr>
            <p:cNvPr id="619" name="Group 18"/>
            <p:cNvGrpSpPr/>
            <p:nvPr/>
          </p:nvGrpSpPr>
          <p:grpSpPr>
            <a:xfrm>
              <a:off x="-1" y="-1"/>
              <a:ext cx="4259925" cy="2456274"/>
              <a:chOff x="0" y="0"/>
              <a:chExt cx="4259923" cy="2456272"/>
            </a:xfrm>
          </p:grpSpPr>
          <p:sp>
            <p:nvSpPr>
              <p:cNvPr id="615" name="Rectangle 19"/>
              <p:cNvSpPr/>
              <p:nvPr/>
            </p:nvSpPr>
            <p:spPr>
              <a:xfrm>
                <a:off x="-1" y="-1"/>
                <a:ext cx="4252692" cy="2440509"/>
              </a:xfrm>
              <a:prstGeom prst="rect">
                <a:avLst/>
              </a:prstGeom>
              <a:solidFill>
                <a:srgbClr val="FFF2CC"/>
              </a:solidFill>
              <a:ln w="6350" cap="flat">
                <a:solidFill>
                  <a:srgbClr val="808080"/>
                </a:solidFill>
                <a:prstDash val="solid"/>
                <a:miter lim="800000"/>
              </a:ln>
              <a:effectLst>
                <a:outerShdw sx="100000" sy="100000" kx="0" ky="0" algn="b" rotWithShape="0" blurRad="50800" dist="12700" dir="27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3000"/>
                </a:pPr>
              </a:p>
            </p:txBody>
          </p:sp>
          <p:sp>
            <p:nvSpPr>
              <p:cNvPr id="616" name="Rectangle 20"/>
              <p:cNvSpPr/>
              <p:nvPr/>
            </p:nvSpPr>
            <p:spPr>
              <a:xfrm>
                <a:off x="303590" y="941174"/>
                <a:ext cx="3956333" cy="1515099"/>
              </a:xfrm>
              <a:prstGeom prst="rect">
                <a:avLst/>
              </a:prstGeom>
              <a:solidFill>
                <a:srgbClr val="B4C7E7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617" name="TextBox 21"/>
              <p:cNvSpPr txBox="1"/>
              <p:nvPr/>
            </p:nvSpPr>
            <p:spPr>
              <a:xfrm>
                <a:off x="203640" y="182655"/>
                <a:ext cx="1871922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Main Memory</a:t>
                </a:r>
              </a:p>
            </p:txBody>
          </p:sp>
          <p:sp>
            <p:nvSpPr>
              <p:cNvPr id="618" name="TextBox 22"/>
              <p:cNvSpPr txBox="1"/>
              <p:nvPr/>
            </p:nvSpPr>
            <p:spPr>
              <a:xfrm>
                <a:off x="415847" y="961703"/>
                <a:ext cx="863463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Buffer</a:t>
                </a:r>
              </a:p>
            </p:txBody>
          </p:sp>
        </p:grpSp>
        <p:sp>
          <p:nvSpPr>
            <p:cNvPr id="620" name="Rounded Rectangle 45"/>
            <p:cNvSpPr/>
            <p:nvPr/>
          </p:nvSpPr>
          <p:spPr>
            <a:xfrm>
              <a:off x="439940" y="1602654"/>
              <a:ext cx="1127271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1" name="Rounded Rectangle 49"/>
            <p:cNvSpPr/>
            <p:nvPr/>
          </p:nvSpPr>
          <p:spPr>
            <a:xfrm>
              <a:off x="1651324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2" name="Rounded Rectangle 50"/>
            <p:cNvSpPr/>
            <p:nvPr/>
          </p:nvSpPr>
          <p:spPr>
            <a:xfrm>
              <a:off x="2862708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24" name="Right Arrow 52"/>
          <p:cNvSpPr/>
          <p:nvPr/>
        </p:nvSpPr>
        <p:spPr>
          <a:xfrm>
            <a:off x="6244416" y="3067169"/>
            <a:ext cx="1461478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25" name="Right Arrow 53"/>
          <p:cNvSpPr/>
          <p:nvPr/>
        </p:nvSpPr>
        <p:spPr>
          <a:xfrm rot="9359953">
            <a:off x="6093202" y="4265976"/>
            <a:ext cx="1767819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26" name="TextBox 29"/>
          <p:cNvSpPr txBox="1"/>
          <p:nvPr/>
        </p:nvSpPr>
        <p:spPr>
          <a:xfrm>
            <a:off x="3852057" y="4318115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5,7</a:t>
            </a:r>
          </a:p>
        </p:txBody>
      </p:sp>
      <p:sp>
        <p:nvSpPr>
          <p:cNvPr id="627" name="TextBox 33"/>
          <p:cNvSpPr txBox="1"/>
          <p:nvPr/>
        </p:nvSpPr>
        <p:spPr>
          <a:xfrm>
            <a:off x="9212043" y="3088227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628" name="TextBox 37"/>
          <p:cNvSpPr txBox="1"/>
          <p:nvPr/>
        </p:nvSpPr>
        <p:spPr>
          <a:xfrm>
            <a:off x="2804161" y="4305051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1,2</a:t>
            </a:r>
          </a:p>
        </p:txBody>
      </p:sp>
      <p:sp>
        <p:nvSpPr>
          <p:cNvPr id="629" name="TextBox 39"/>
          <p:cNvSpPr txBox="1"/>
          <p:nvPr/>
        </p:nvSpPr>
        <p:spPr>
          <a:xfrm>
            <a:off x="646775" y="2653008"/>
            <a:ext cx="1744042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Input:</a:t>
            </a:r>
          </a:p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Two sorted files</a:t>
            </a:r>
          </a:p>
        </p:txBody>
      </p:sp>
      <p:sp>
        <p:nvSpPr>
          <p:cNvPr id="630" name="TextBox 40"/>
          <p:cNvSpPr txBox="1"/>
          <p:nvPr/>
        </p:nvSpPr>
        <p:spPr>
          <a:xfrm>
            <a:off x="646775" y="4130206"/>
            <a:ext cx="1744042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Output:</a:t>
            </a:r>
          </a:p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One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merged</a:t>
            </a:r>
            <a:r>
              <a:t> sorted file</a:t>
            </a:r>
          </a:p>
        </p:txBody>
      </p:sp>
      <p:sp>
        <p:nvSpPr>
          <p:cNvPr id="631" name="TextBox 41"/>
          <p:cNvSpPr txBox="1"/>
          <p:nvPr/>
        </p:nvSpPr>
        <p:spPr>
          <a:xfrm>
            <a:off x="2262359" y="2672603"/>
            <a:ext cx="286418" cy="376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1</a:t>
            </a:r>
          </a:p>
        </p:txBody>
      </p:sp>
      <p:sp>
        <p:nvSpPr>
          <p:cNvPr id="632" name="TextBox 46"/>
          <p:cNvSpPr txBox="1"/>
          <p:nvPr/>
        </p:nvSpPr>
        <p:spPr>
          <a:xfrm>
            <a:off x="2261946" y="3361740"/>
            <a:ext cx="286418" cy="37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2</a:t>
            </a:r>
          </a:p>
        </p:txBody>
      </p:sp>
      <p:sp>
        <p:nvSpPr>
          <p:cNvPr id="633" name="TextBox 30"/>
          <p:cNvSpPr txBox="1"/>
          <p:nvPr/>
        </p:nvSpPr>
        <p:spPr>
          <a:xfrm>
            <a:off x="4903229" y="4318115"/>
            <a:ext cx="954083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11,20</a:t>
            </a:r>
          </a:p>
        </p:txBody>
      </p:sp>
      <p:sp>
        <p:nvSpPr>
          <p:cNvPr id="634" name="TextBox 31"/>
          <p:cNvSpPr txBox="1"/>
          <p:nvPr/>
        </p:nvSpPr>
        <p:spPr>
          <a:xfrm>
            <a:off x="7984159" y="3059504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31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External Merge Algorithm</a:t>
            </a:r>
          </a:p>
        </p:txBody>
      </p:sp>
      <p:grpSp>
        <p:nvGrpSpPr>
          <p:cNvPr id="640" name="Can 24"/>
          <p:cNvGrpSpPr/>
          <p:nvPr/>
        </p:nvGrpSpPr>
        <p:grpSpPr>
          <a:xfrm>
            <a:off x="2600322" y="1793053"/>
            <a:ext cx="3457579" cy="4190050"/>
            <a:chOff x="-1" y="0"/>
            <a:chExt cx="3457577" cy="4190048"/>
          </a:xfrm>
        </p:grpSpPr>
        <p:sp>
          <p:nvSpPr>
            <p:cNvPr id="637" name="Shape"/>
            <p:cNvSpPr/>
            <p:nvPr/>
          </p:nvSpPr>
          <p:spPr>
            <a:xfrm>
              <a:off x="-1" y="0"/>
              <a:ext cx="3457577" cy="419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64"/>
                  </a:moveTo>
                  <a:cubicBezTo>
                    <a:pt x="0" y="521"/>
                    <a:pt x="4835" y="0"/>
                    <a:pt x="10800" y="0"/>
                  </a:cubicBezTo>
                  <a:cubicBezTo>
                    <a:pt x="16765" y="0"/>
                    <a:pt x="21600" y="521"/>
                    <a:pt x="21600" y="1164"/>
                  </a:cubicBezTo>
                  <a:lnTo>
                    <a:pt x="21600" y="20436"/>
                  </a:lnTo>
                  <a:cubicBezTo>
                    <a:pt x="21600" y="21079"/>
                    <a:pt x="16765" y="21600"/>
                    <a:pt x="10800" y="21600"/>
                  </a:cubicBezTo>
                  <a:cubicBezTo>
                    <a:pt x="4835" y="21600"/>
                    <a:pt x="0" y="21079"/>
                    <a:pt x="0" y="2043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A6DB"/>
                </a:gs>
                <a:gs pos="50000">
                  <a:srgbClr val="559BDB"/>
                </a:gs>
                <a:gs pos="100000">
                  <a:srgbClr val="448AC9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8" name="Oval"/>
            <p:cNvSpPr/>
            <p:nvPr/>
          </p:nvSpPr>
          <p:spPr>
            <a:xfrm>
              <a:off x="-1" y="-1"/>
              <a:ext cx="3457578" cy="45173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9" name="Line"/>
            <p:cNvSpPr/>
            <p:nvPr/>
          </p:nvSpPr>
          <p:spPr>
            <a:xfrm>
              <a:off x="-2" y="0"/>
              <a:ext cx="3457578" cy="419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164"/>
                  </a:moveTo>
                  <a:cubicBezTo>
                    <a:pt x="21600" y="1807"/>
                    <a:pt x="16765" y="2329"/>
                    <a:pt x="10800" y="2329"/>
                  </a:cubicBezTo>
                  <a:cubicBezTo>
                    <a:pt x="4835" y="2329"/>
                    <a:pt x="0" y="1807"/>
                    <a:pt x="0" y="1164"/>
                  </a:cubicBezTo>
                  <a:cubicBezTo>
                    <a:pt x="0" y="521"/>
                    <a:pt x="4835" y="0"/>
                    <a:pt x="10800" y="0"/>
                  </a:cubicBezTo>
                  <a:cubicBezTo>
                    <a:pt x="16765" y="0"/>
                    <a:pt x="21600" y="521"/>
                    <a:pt x="21600" y="1164"/>
                  </a:cubicBezTo>
                  <a:lnTo>
                    <a:pt x="21600" y="20436"/>
                  </a:lnTo>
                  <a:cubicBezTo>
                    <a:pt x="21600" y="21079"/>
                    <a:pt x="16765" y="21600"/>
                    <a:pt x="10800" y="21600"/>
                  </a:cubicBezTo>
                  <a:cubicBezTo>
                    <a:pt x="4835" y="21600"/>
                    <a:pt x="0" y="21079"/>
                    <a:pt x="0" y="20436"/>
                  </a:cubicBezTo>
                  <a:lnTo>
                    <a:pt x="0" y="1164"/>
                  </a:lnTo>
                </a:path>
              </a:pathLst>
            </a:cu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41" name="Rounded Rectangle 28"/>
          <p:cNvSpPr/>
          <p:nvPr/>
        </p:nvSpPr>
        <p:spPr>
          <a:xfrm>
            <a:off x="2699249" y="2544333"/>
            <a:ext cx="3296833" cy="583325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2" name="Rounded Rectangle 32"/>
          <p:cNvSpPr/>
          <p:nvPr/>
        </p:nvSpPr>
        <p:spPr>
          <a:xfrm>
            <a:off x="2699248" y="3270132"/>
            <a:ext cx="3296833" cy="583325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3" name="TextBox 34"/>
          <p:cNvSpPr txBox="1"/>
          <p:nvPr/>
        </p:nvSpPr>
        <p:spPr>
          <a:xfrm>
            <a:off x="3916753" y="3361740"/>
            <a:ext cx="868745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23,24</a:t>
            </a:r>
          </a:p>
        </p:txBody>
      </p:sp>
      <p:sp>
        <p:nvSpPr>
          <p:cNvPr id="644" name="TextBox 35"/>
          <p:cNvSpPr txBox="1"/>
          <p:nvPr/>
        </p:nvSpPr>
        <p:spPr>
          <a:xfrm>
            <a:off x="4945898" y="3361740"/>
            <a:ext cx="868745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25,30</a:t>
            </a:r>
          </a:p>
        </p:txBody>
      </p:sp>
      <p:sp>
        <p:nvSpPr>
          <p:cNvPr id="645" name="Rounded Rectangle 38"/>
          <p:cNvSpPr/>
          <p:nvPr/>
        </p:nvSpPr>
        <p:spPr>
          <a:xfrm>
            <a:off x="2680693" y="4221465"/>
            <a:ext cx="3296834" cy="1109070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6" name="TextBox 44"/>
          <p:cNvSpPr txBox="1"/>
          <p:nvPr/>
        </p:nvSpPr>
        <p:spPr>
          <a:xfrm>
            <a:off x="3931741" y="6085468"/>
            <a:ext cx="1373472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Disk</a:t>
            </a:r>
          </a:p>
        </p:txBody>
      </p:sp>
      <p:grpSp>
        <p:nvGrpSpPr>
          <p:cNvPr id="655" name="Group 51"/>
          <p:cNvGrpSpPr/>
          <p:nvPr/>
        </p:nvGrpSpPr>
        <p:grpSpPr>
          <a:xfrm>
            <a:off x="7474136" y="1397064"/>
            <a:ext cx="4259924" cy="2456273"/>
            <a:chOff x="0" y="0"/>
            <a:chExt cx="4259923" cy="2456272"/>
          </a:xfrm>
        </p:grpSpPr>
        <p:grpSp>
          <p:nvGrpSpPr>
            <p:cNvPr id="651" name="Group 18"/>
            <p:cNvGrpSpPr/>
            <p:nvPr/>
          </p:nvGrpSpPr>
          <p:grpSpPr>
            <a:xfrm>
              <a:off x="-1" y="-1"/>
              <a:ext cx="4259925" cy="2456274"/>
              <a:chOff x="0" y="0"/>
              <a:chExt cx="4259923" cy="2456272"/>
            </a:xfrm>
          </p:grpSpPr>
          <p:sp>
            <p:nvSpPr>
              <p:cNvPr id="647" name="Rectangle 19"/>
              <p:cNvSpPr/>
              <p:nvPr/>
            </p:nvSpPr>
            <p:spPr>
              <a:xfrm>
                <a:off x="-1" y="-1"/>
                <a:ext cx="4252692" cy="2440509"/>
              </a:xfrm>
              <a:prstGeom prst="rect">
                <a:avLst/>
              </a:prstGeom>
              <a:solidFill>
                <a:srgbClr val="FFF2CC"/>
              </a:solidFill>
              <a:ln w="6350" cap="flat">
                <a:solidFill>
                  <a:srgbClr val="808080"/>
                </a:solidFill>
                <a:prstDash val="solid"/>
                <a:miter lim="800000"/>
              </a:ln>
              <a:effectLst>
                <a:outerShdw sx="100000" sy="100000" kx="0" ky="0" algn="b" rotWithShape="0" blurRad="50800" dist="12700" dir="27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3000"/>
                </a:pPr>
              </a:p>
            </p:txBody>
          </p:sp>
          <p:sp>
            <p:nvSpPr>
              <p:cNvPr id="648" name="Rectangle 20"/>
              <p:cNvSpPr/>
              <p:nvPr/>
            </p:nvSpPr>
            <p:spPr>
              <a:xfrm>
                <a:off x="303590" y="941174"/>
                <a:ext cx="3956333" cy="1515099"/>
              </a:xfrm>
              <a:prstGeom prst="rect">
                <a:avLst/>
              </a:prstGeom>
              <a:solidFill>
                <a:srgbClr val="B4C7E7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649" name="TextBox 21"/>
              <p:cNvSpPr txBox="1"/>
              <p:nvPr/>
            </p:nvSpPr>
            <p:spPr>
              <a:xfrm>
                <a:off x="203640" y="182655"/>
                <a:ext cx="1871922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Main Memory</a:t>
                </a:r>
              </a:p>
            </p:txBody>
          </p:sp>
          <p:sp>
            <p:nvSpPr>
              <p:cNvPr id="650" name="TextBox 22"/>
              <p:cNvSpPr txBox="1"/>
              <p:nvPr/>
            </p:nvSpPr>
            <p:spPr>
              <a:xfrm>
                <a:off x="415847" y="961703"/>
                <a:ext cx="863463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Buffer</a:t>
                </a:r>
              </a:p>
            </p:txBody>
          </p:sp>
        </p:grpSp>
        <p:sp>
          <p:nvSpPr>
            <p:cNvPr id="652" name="Rounded Rectangle 45"/>
            <p:cNvSpPr/>
            <p:nvPr/>
          </p:nvSpPr>
          <p:spPr>
            <a:xfrm>
              <a:off x="439940" y="1602654"/>
              <a:ext cx="1127271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3" name="Rounded Rectangle 49"/>
            <p:cNvSpPr/>
            <p:nvPr/>
          </p:nvSpPr>
          <p:spPr>
            <a:xfrm>
              <a:off x="1651324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4" name="Rounded Rectangle 50"/>
            <p:cNvSpPr/>
            <p:nvPr/>
          </p:nvSpPr>
          <p:spPr>
            <a:xfrm>
              <a:off x="2862708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56" name="Right Arrow 52"/>
          <p:cNvSpPr/>
          <p:nvPr/>
        </p:nvSpPr>
        <p:spPr>
          <a:xfrm>
            <a:off x="6244416" y="3067169"/>
            <a:ext cx="1461478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57" name="Right Arrow 53"/>
          <p:cNvSpPr/>
          <p:nvPr/>
        </p:nvSpPr>
        <p:spPr>
          <a:xfrm rot="9359953">
            <a:off x="6093202" y="4265976"/>
            <a:ext cx="1767819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58" name="TextBox 29"/>
          <p:cNvSpPr txBox="1"/>
          <p:nvPr/>
        </p:nvSpPr>
        <p:spPr>
          <a:xfrm>
            <a:off x="3852057" y="4318115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5,7</a:t>
            </a:r>
          </a:p>
        </p:txBody>
      </p:sp>
      <p:sp>
        <p:nvSpPr>
          <p:cNvPr id="659" name="TextBox 33"/>
          <p:cNvSpPr txBox="1"/>
          <p:nvPr/>
        </p:nvSpPr>
        <p:spPr>
          <a:xfrm>
            <a:off x="10443943" y="3061801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660" name="TextBox 37"/>
          <p:cNvSpPr txBox="1"/>
          <p:nvPr/>
        </p:nvSpPr>
        <p:spPr>
          <a:xfrm>
            <a:off x="2804161" y="4305051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1,2</a:t>
            </a:r>
          </a:p>
        </p:txBody>
      </p:sp>
      <p:sp>
        <p:nvSpPr>
          <p:cNvPr id="661" name="TextBox 39"/>
          <p:cNvSpPr txBox="1"/>
          <p:nvPr/>
        </p:nvSpPr>
        <p:spPr>
          <a:xfrm>
            <a:off x="646775" y="2653008"/>
            <a:ext cx="1744042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Input:</a:t>
            </a:r>
          </a:p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Two sorted files</a:t>
            </a:r>
          </a:p>
        </p:txBody>
      </p:sp>
      <p:sp>
        <p:nvSpPr>
          <p:cNvPr id="662" name="TextBox 40"/>
          <p:cNvSpPr txBox="1"/>
          <p:nvPr/>
        </p:nvSpPr>
        <p:spPr>
          <a:xfrm>
            <a:off x="646775" y="4130206"/>
            <a:ext cx="1744042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Output:</a:t>
            </a:r>
          </a:p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One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merged</a:t>
            </a:r>
            <a:r>
              <a:t> sorted file</a:t>
            </a:r>
          </a:p>
        </p:txBody>
      </p:sp>
      <p:sp>
        <p:nvSpPr>
          <p:cNvPr id="663" name="TextBox 41"/>
          <p:cNvSpPr txBox="1"/>
          <p:nvPr/>
        </p:nvSpPr>
        <p:spPr>
          <a:xfrm>
            <a:off x="2262359" y="2672603"/>
            <a:ext cx="286418" cy="376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1</a:t>
            </a:r>
          </a:p>
        </p:txBody>
      </p:sp>
      <p:sp>
        <p:nvSpPr>
          <p:cNvPr id="664" name="TextBox 46"/>
          <p:cNvSpPr txBox="1"/>
          <p:nvPr/>
        </p:nvSpPr>
        <p:spPr>
          <a:xfrm>
            <a:off x="2261946" y="3361740"/>
            <a:ext cx="286418" cy="37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2</a:t>
            </a:r>
          </a:p>
        </p:txBody>
      </p:sp>
      <p:sp>
        <p:nvSpPr>
          <p:cNvPr id="665" name="TextBox 30"/>
          <p:cNvSpPr txBox="1"/>
          <p:nvPr/>
        </p:nvSpPr>
        <p:spPr>
          <a:xfrm>
            <a:off x="4903229" y="4318115"/>
            <a:ext cx="954083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11,20</a:t>
            </a:r>
          </a:p>
        </p:txBody>
      </p:sp>
      <p:sp>
        <p:nvSpPr>
          <p:cNvPr id="666" name="TextBox 31"/>
          <p:cNvSpPr txBox="1"/>
          <p:nvPr/>
        </p:nvSpPr>
        <p:spPr>
          <a:xfrm>
            <a:off x="7984159" y="3059504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31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External Merge Algorithm</a:t>
            </a:r>
          </a:p>
        </p:txBody>
      </p:sp>
      <p:grpSp>
        <p:nvGrpSpPr>
          <p:cNvPr id="672" name="Can 24"/>
          <p:cNvGrpSpPr/>
          <p:nvPr/>
        </p:nvGrpSpPr>
        <p:grpSpPr>
          <a:xfrm>
            <a:off x="2600322" y="1793053"/>
            <a:ext cx="3457579" cy="4190050"/>
            <a:chOff x="-1" y="0"/>
            <a:chExt cx="3457577" cy="4190048"/>
          </a:xfrm>
        </p:grpSpPr>
        <p:sp>
          <p:nvSpPr>
            <p:cNvPr id="669" name="Shape"/>
            <p:cNvSpPr/>
            <p:nvPr/>
          </p:nvSpPr>
          <p:spPr>
            <a:xfrm>
              <a:off x="-1" y="0"/>
              <a:ext cx="3457577" cy="419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64"/>
                  </a:moveTo>
                  <a:cubicBezTo>
                    <a:pt x="0" y="521"/>
                    <a:pt x="4835" y="0"/>
                    <a:pt x="10800" y="0"/>
                  </a:cubicBezTo>
                  <a:cubicBezTo>
                    <a:pt x="16765" y="0"/>
                    <a:pt x="21600" y="521"/>
                    <a:pt x="21600" y="1164"/>
                  </a:cubicBezTo>
                  <a:lnTo>
                    <a:pt x="21600" y="20436"/>
                  </a:lnTo>
                  <a:cubicBezTo>
                    <a:pt x="21600" y="21079"/>
                    <a:pt x="16765" y="21600"/>
                    <a:pt x="10800" y="21600"/>
                  </a:cubicBezTo>
                  <a:cubicBezTo>
                    <a:pt x="4835" y="21600"/>
                    <a:pt x="0" y="21079"/>
                    <a:pt x="0" y="2043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A6DB"/>
                </a:gs>
                <a:gs pos="50000">
                  <a:srgbClr val="559BDB"/>
                </a:gs>
                <a:gs pos="100000">
                  <a:srgbClr val="448AC9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0" name="Oval"/>
            <p:cNvSpPr/>
            <p:nvPr/>
          </p:nvSpPr>
          <p:spPr>
            <a:xfrm>
              <a:off x="-1" y="-1"/>
              <a:ext cx="3457578" cy="45173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1" name="Line"/>
            <p:cNvSpPr/>
            <p:nvPr/>
          </p:nvSpPr>
          <p:spPr>
            <a:xfrm>
              <a:off x="-2" y="0"/>
              <a:ext cx="3457578" cy="419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164"/>
                  </a:moveTo>
                  <a:cubicBezTo>
                    <a:pt x="21600" y="1807"/>
                    <a:pt x="16765" y="2329"/>
                    <a:pt x="10800" y="2329"/>
                  </a:cubicBezTo>
                  <a:cubicBezTo>
                    <a:pt x="4835" y="2329"/>
                    <a:pt x="0" y="1807"/>
                    <a:pt x="0" y="1164"/>
                  </a:cubicBezTo>
                  <a:cubicBezTo>
                    <a:pt x="0" y="521"/>
                    <a:pt x="4835" y="0"/>
                    <a:pt x="10800" y="0"/>
                  </a:cubicBezTo>
                  <a:cubicBezTo>
                    <a:pt x="16765" y="0"/>
                    <a:pt x="21600" y="521"/>
                    <a:pt x="21600" y="1164"/>
                  </a:cubicBezTo>
                  <a:lnTo>
                    <a:pt x="21600" y="20436"/>
                  </a:lnTo>
                  <a:cubicBezTo>
                    <a:pt x="21600" y="21079"/>
                    <a:pt x="16765" y="21600"/>
                    <a:pt x="10800" y="21600"/>
                  </a:cubicBezTo>
                  <a:cubicBezTo>
                    <a:pt x="4835" y="21600"/>
                    <a:pt x="0" y="21079"/>
                    <a:pt x="0" y="20436"/>
                  </a:cubicBezTo>
                  <a:lnTo>
                    <a:pt x="0" y="1164"/>
                  </a:lnTo>
                </a:path>
              </a:pathLst>
            </a:cu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73" name="Rounded Rectangle 28"/>
          <p:cNvSpPr/>
          <p:nvPr/>
        </p:nvSpPr>
        <p:spPr>
          <a:xfrm>
            <a:off x="2699249" y="2544333"/>
            <a:ext cx="3296833" cy="583325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4" name="Rounded Rectangle 32"/>
          <p:cNvSpPr/>
          <p:nvPr/>
        </p:nvSpPr>
        <p:spPr>
          <a:xfrm>
            <a:off x="2699248" y="3270132"/>
            <a:ext cx="3296833" cy="583325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5" name="TextBox 35"/>
          <p:cNvSpPr txBox="1"/>
          <p:nvPr/>
        </p:nvSpPr>
        <p:spPr>
          <a:xfrm>
            <a:off x="4945898" y="3361740"/>
            <a:ext cx="868745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25,30</a:t>
            </a:r>
          </a:p>
        </p:txBody>
      </p:sp>
      <p:sp>
        <p:nvSpPr>
          <p:cNvPr id="676" name="Rounded Rectangle 38"/>
          <p:cNvSpPr/>
          <p:nvPr/>
        </p:nvSpPr>
        <p:spPr>
          <a:xfrm>
            <a:off x="2680693" y="4221465"/>
            <a:ext cx="3296834" cy="1109070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77" name="TextBox 44"/>
          <p:cNvSpPr txBox="1"/>
          <p:nvPr/>
        </p:nvSpPr>
        <p:spPr>
          <a:xfrm>
            <a:off x="3931741" y="6085468"/>
            <a:ext cx="1373472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Disk</a:t>
            </a:r>
          </a:p>
        </p:txBody>
      </p:sp>
      <p:grpSp>
        <p:nvGrpSpPr>
          <p:cNvPr id="686" name="Group 51"/>
          <p:cNvGrpSpPr/>
          <p:nvPr/>
        </p:nvGrpSpPr>
        <p:grpSpPr>
          <a:xfrm>
            <a:off x="7474136" y="1397064"/>
            <a:ext cx="4259924" cy="2456273"/>
            <a:chOff x="0" y="0"/>
            <a:chExt cx="4259923" cy="2456272"/>
          </a:xfrm>
        </p:grpSpPr>
        <p:grpSp>
          <p:nvGrpSpPr>
            <p:cNvPr id="682" name="Group 18"/>
            <p:cNvGrpSpPr/>
            <p:nvPr/>
          </p:nvGrpSpPr>
          <p:grpSpPr>
            <a:xfrm>
              <a:off x="-1" y="-1"/>
              <a:ext cx="4259925" cy="2456274"/>
              <a:chOff x="0" y="0"/>
              <a:chExt cx="4259923" cy="2456272"/>
            </a:xfrm>
          </p:grpSpPr>
          <p:sp>
            <p:nvSpPr>
              <p:cNvPr id="678" name="Rectangle 19"/>
              <p:cNvSpPr/>
              <p:nvPr/>
            </p:nvSpPr>
            <p:spPr>
              <a:xfrm>
                <a:off x="-1" y="-1"/>
                <a:ext cx="4252692" cy="2440509"/>
              </a:xfrm>
              <a:prstGeom prst="rect">
                <a:avLst/>
              </a:prstGeom>
              <a:solidFill>
                <a:srgbClr val="FFF2CC"/>
              </a:solidFill>
              <a:ln w="6350" cap="flat">
                <a:solidFill>
                  <a:srgbClr val="808080"/>
                </a:solidFill>
                <a:prstDash val="solid"/>
                <a:miter lim="800000"/>
              </a:ln>
              <a:effectLst>
                <a:outerShdw sx="100000" sy="100000" kx="0" ky="0" algn="b" rotWithShape="0" blurRad="50800" dist="12700" dir="27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3000"/>
                </a:pPr>
              </a:p>
            </p:txBody>
          </p:sp>
          <p:sp>
            <p:nvSpPr>
              <p:cNvPr id="679" name="Rectangle 20"/>
              <p:cNvSpPr/>
              <p:nvPr/>
            </p:nvSpPr>
            <p:spPr>
              <a:xfrm>
                <a:off x="303590" y="941174"/>
                <a:ext cx="3956333" cy="1515099"/>
              </a:xfrm>
              <a:prstGeom prst="rect">
                <a:avLst/>
              </a:prstGeom>
              <a:solidFill>
                <a:srgbClr val="B4C7E7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680" name="TextBox 21"/>
              <p:cNvSpPr txBox="1"/>
              <p:nvPr/>
            </p:nvSpPr>
            <p:spPr>
              <a:xfrm>
                <a:off x="203640" y="182655"/>
                <a:ext cx="1871922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Main Memory</a:t>
                </a:r>
              </a:p>
            </p:txBody>
          </p:sp>
          <p:sp>
            <p:nvSpPr>
              <p:cNvPr id="681" name="TextBox 22"/>
              <p:cNvSpPr txBox="1"/>
              <p:nvPr/>
            </p:nvSpPr>
            <p:spPr>
              <a:xfrm>
                <a:off x="415847" y="961703"/>
                <a:ext cx="863463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Buffer</a:t>
                </a:r>
              </a:p>
            </p:txBody>
          </p:sp>
        </p:grpSp>
        <p:sp>
          <p:nvSpPr>
            <p:cNvPr id="683" name="Rounded Rectangle 45"/>
            <p:cNvSpPr/>
            <p:nvPr/>
          </p:nvSpPr>
          <p:spPr>
            <a:xfrm>
              <a:off x="439940" y="1602654"/>
              <a:ext cx="1127271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4" name="Rounded Rectangle 50"/>
            <p:cNvSpPr/>
            <p:nvPr/>
          </p:nvSpPr>
          <p:spPr>
            <a:xfrm>
              <a:off x="2862708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5" name="Rounded Rectangle 49"/>
            <p:cNvSpPr/>
            <p:nvPr/>
          </p:nvSpPr>
          <p:spPr>
            <a:xfrm>
              <a:off x="1651324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87" name="Right Arrow 52"/>
          <p:cNvSpPr/>
          <p:nvPr/>
        </p:nvSpPr>
        <p:spPr>
          <a:xfrm>
            <a:off x="6244416" y="3067169"/>
            <a:ext cx="1461478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88" name="Right Arrow 53"/>
          <p:cNvSpPr/>
          <p:nvPr/>
        </p:nvSpPr>
        <p:spPr>
          <a:xfrm rot="9359953">
            <a:off x="6093202" y="4265976"/>
            <a:ext cx="1767819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89" name="TextBox 29"/>
          <p:cNvSpPr txBox="1"/>
          <p:nvPr/>
        </p:nvSpPr>
        <p:spPr>
          <a:xfrm>
            <a:off x="3852057" y="4318115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5,7</a:t>
            </a:r>
          </a:p>
        </p:txBody>
      </p:sp>
      <p:sp>
        <p:nvSpPr>
          <p:cNvPr id="690" name="TextBox 33"/>
          <p:cNvSpPr txBox="1"/>
          <p:nvPr/>
        </p:nvSpPr>
        <p:spPr>
          <a:xfrm>
            <a:off x="10443943" y="3061801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691" name="TextBox 37"/>
          <p:cNvSpPr txBox="1"/>
          <p:nvPr/>
        </p:nvSpPr>
        <p:spPr>
          <a:xfrm>
            <a:off x="2804161" y="4305051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1,2</a:t>
            </a:r>
          </a:p>
        </p:txBody>
      </p:sp>
      <p:sp>
        <p:nvSpPr>
          <p:cNvPr id="692" name="TextBox 39"/>
          <p:cNvSpPr txBox="1"/>
          <p:nvPr/>
        </p:nvSpPr>
        <p:spPr>
          <a:xfrm>
            <a:off x="646775" y="2653008"/>
            <a:ext cx="1744042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Input:</a:t>
            </a:r>
          </a:p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Two sorted files</a:t>
            </a:r>
          </a:p>
        </p:txBody>
      </p:sp>
      <p:sp>
        <p:nvSpPr>
          <p:cNvPr id="693" name="TextBox 40"/>
          <p:cNvSpPr txBox="1"/>
          <p:nvPr/>
        </p:nvSpPr>
        <p:spPr>
          <a:xfrm>
            <a:off x="646775" y="4130206"/>
            <a:ext cx="1744042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Output:</a:t>
            </a:r>
          </a:p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One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merged</a:t>
            </a:r>
            <a:r>
              <a:t> sorted file</a:t>
            </a:r>
          </a:p>
        </p:txBody>
      </p:sp>
      <p:sp>
        <p:nvSpPr>
          <p:cNvPr id="694" name="TextBox 41"/>
          <p:cNvSpPr txBox="1"/>
          <p:nvPr/>
        </p:nvSpPr>
        <p:spPr>
          <a:xfrm>
            <a:off x="2262359" y="2672603"/>
            <a:ext cx="286418" cy="376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1</a:t>
            </a:r>
          </a:p>
        </p:txBody>
      </p:sp>
      <p:sp>
        <p:nvSpPr>
          <p:cNvPr id="695" name="TextBox 46"/>
          <p:cNvSpPr txBox="1"/>
          <p:nvPr/>
        </p:nvSpPr>
        <p:spPr>
          <a:xfrm>
            <a:off x="2261946" y="3361740"/>
            <a:ext cx="286418" cy="37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2</a:t>
            </a:r>
          </a:p>
        </p:txBody>
      </p:sp>
      <p:sp>
        <p:nvSpPr>
          <p:cNvPr id="696" name="TextBox 30"/>
          <p:cNvSpPr txBox="1"/>
          <p:nvPr/>
        </p:nvSpPr>
        <p:spPr>
          <a:xfrm>
            <a:off x="4903229" y="4318115"/>
            <a:ext cx="954083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11,20</a:t>
            </a:r>
          </a:p>
        </p:txBody>
      </p:sp>
      <p:sp>
        <p:nvSpPr>
          <p:cNvPr id="697" name="TextBox 31"/>
          <p:cNvSpPr txBox="1"/>
          <p:nvPr/>
        </p:nvSpPr>
        <p:spPr>
          <a:xfrm>
            <a:off x="7984159" y="3088227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31</a:t>
            </a:r>
          </a:p>
        </p:txBody>
      </p:sp>
      <p:sp>
        <p:nvSpPr>
          <p:cNvPr id="698" name="TextBox 34"/>
          <p:cNvSpPr txBox="1"/>
          <p:nvPr/>
        </p:nvSpPr>
        <p:spPr>
          <a:xfrm>
            <a:off x="9256733" y="3050060"/>
            <a:ext cx="868745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23,24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Can 24"/>
          <p:cNvGrpSpPr/>
          <p:nvPr/>
        </p:nvGrpSpPr>
        <p:grpSpPr>
          <a:xfrm>
            <a:off x="2600322" y="2086678"/>
            <a:ext cx="3457579" cy="2556878"/>
            <a:chOff x="-1" y="0"/>
            <a:chExt cx="3457577" cy="2556877"/>
          </a:xfrm>
        </p:grpSpPr>
        <p:sp>
          <p:nvSpPr>
            <p:cNvPr id="125" name="Shape"/>
            <p:cNvSpPr/>
            <p:nvPr/>
          </p:nvSpPr>
          <p:spPr>
            <a:xfrm>
              <a:off x="-1" y="-1"/>
              <a:ext cx="3457577" cy="2556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11"/>
                  </a:moveTo>
                  <a:cubicBezTo>
                    <a:pt x="0" y="632"/>
                    <a:pt x="4835" y="0"/>
                    <a:pt x="10800" y="0"/>
                  </a:cubicBezTo>
                  <a:cubicBezTo>
                    <a:pt x="16765" y="0"/>
                    <a:pt x="21600" y="632"/>
                    <a:pt x="21600" y="1411"/>
                  </a:cubicBezTo>
                  <a:lnTo>
                    <a:pt x="21600" y="20189"/>
                  </a:lnTo>
                  <a:cubicBezTo>
                    <a:pt x="21600" y="20968"/>
                    <a:pt x="16765" y="21600"/>
                    <a:pt x="10800" y="21600"/>
                  </a:cubicBezTo>
                  <a:cubicBezTo>
                    <a:pt x="4835" y="21600"/>
                    <a:pt x="0" y="20968"/>
                    <a:pt x="0" y="2018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A6DB"/>
                </a:gs>
                <a:gs pos="50000">
                  <a:srgbClr val="559BDB"/>
                </a:gs>
                <a:gs pos="100000">
                  <a:srgbClr val="448AC9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" name="Oval"/>
            <p:cNvSpPr/>
            <p:nvPr/>
          </p:nvSpPr>
          <p:spPr>
            <a:xfrm>
              <a:off x="-1" y="-1"/>
              <a:ext cx="3457578" cy="334057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" name="Line"/>
            <p:cNvSpPr/>
            <p:nvPr/>
          </p:nvSpPr>
          <p:spPr>
            <a:xfrm>
              <a:off x="-2" y="-1"/>
              <a:ext cx="3457578" cy="2556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11"/>
                  </a:moveTo>
                  <a:cubicBezTo>
                    <a:pt x="21600" y="2190"/>
                    <a:pt x="16765" y="2822"/>
                    <a:pt x="10800" y="2822"/>
                  </a:cubicBezTo>
                  <a:cubicBezTo>
                    <a:pt x="4835" y="2822"/>
                    <a:pt x="0" y="2190"/>
                    <a:pt x="0" y="1411"/>
                  </a:cubicBezTo>
                  <a:cubicBezTo>
                    <a:pt x="0" y="632"/>
                    <a:pt x="4835" y="0"/>
                    <a:pt x="10800" y="0"/>
                  </a:cubicBezTo>
                  <a:cubicBezTo>
                    <a:pt x="16765" y="0"/>
                    <a:pt x="21600" y="632"/>
                    <a:pt x="21600" y="1411"/>
                  </a:cubicBezTo>
                  <a:lnTo>
                    <a:pt x="21600" y="20189"/>
                  </a:lnTo>
                  <a:cubicBezTo>
                    <a:pt x="21600" y="20968"/>
                    <a:pt x="16765" y="21600"/>
                    <a:pt x="10800" y="21600"/>
                  </a:cubicBezTo>
                  <a:cubicBezTo>
                    <a:pt x="4835" y="21600"/>
                    <a:pt x="0" y="20968"/>
                    <a:pt x="0" y="20189"/>
                  </a:cubicBezTo>
                  <a:lnTo>
                    <a:pt x="0" y="1411"/>
                  </a:lnTo>
                </a:path>
              </a:pathLst>
            </a:cu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29" name="Rounded Rectangle 32"/>
          <p:cNvSpPr/>
          <p:nvPr/>
        </p:nvSpPr>
        <p:spPr>
          <a:xfrm>
            <a:off x="2697350" y="3567917"/>
            <a:ext cx="3296833" cy="525021"/>
          </a:xfrm>
          <a:prstGeom prst="roundRect">
            <a:avLst>
              <a:gd name="adj" fmla="val 16667"/>
            </a:avLst>
          </a:prstGeom>
          <a:solidFill>
            <a:srgbClr val="FBE5D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External Merge Sort Algorithm</a:t>
            </a:r>
          </a:p>
        </p:txBody>
      </p:sp>
      <p:sp>
        <p:nvSpPr>
          <p:cNvPr id="131" name="Rounded Rectangle 28"/>
          <p:cNvSpPr/>
          <p:nvPr/>
        </p:nvSpPr>
        <p:spPr>
          <a:xfrm>
            <a:off x="2699249" y="2851020"/>
            <a:ext cx="3296833" cy="525021"/>
          </a:xfrm>
          <a:prstGeom prst="roundRect">
            <a:avLst>
              <a:gd name="adj" fmla="val 16667"/>
            </a:avLst>
          </a:prstGeom>
          <a:solidFill>
            <a:srgbClr val="FBE5D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TextBox 34"/>
          <p:cNvSpPr txBox="1"/>
          <p:nvPr/>
        </p:nvSpPr>
        <p:spPr>
          <a:xfrm>
            <a:off x="3916753" y="3655364"/>
            <a:ext cx="868745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27,24</a:t>
            </a:r>
          </a:p>
        </p:txBody>
      </p:sp>
      <p:sp>
        <p:nvSpPr>
          <p:cNvPr id="133" name="TextBox 35"/>
          <p:cNvSpPr txBox="1"/>
          <p:nvPr/>
        </p:nvSpPr>
        <p:spPr>
          <a:xfrm>
            <a:off x="4903216" y="3655364"/>
            <a:ext cx="954133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3,1</a:t>
            </a:r>
          </a:p>
        </p:txBody>
      </p:sp>
      <p:sp>
        <p:nvSpPr>
          <p:cNvPr id="134" name="TextBox 44"/>
          <p:cNvSpPr txBox="1"/>
          <p:nvPr/>
        </p:nvSpPr>
        <p:spPr>
          <a:xfrm>
            <a:off x="3844752" y="1691924"/>
            <a:ext cx="1409660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Disk</a:t>
            </a:r>
          </a:p>
        </p:txBody>
      </p:sp>
      <p:grpSp>
        <p:nvGrpSpPr>
          <p:cNvPr id="143" name="Group 51"/>
          <p:cNvGrpSpPr/>
          <p:nvPr/>
        </p:nvGrpSpPr>
        <p:grpSpPr>
          <a:xfrm>
            <a:off x="7474136" y="1690688"/>
            <a:ext cx="4259924" cy="2456274"/>
            <a:chOff x="0" y="0"/>
            <a:chExt cx="4259923" cy="2456272"/>
          </a:xfrm>
        </p:grpSpPr>
        <p:grpSp>
          <p:nvGrpSpPr>
            <p:cNvPr id="139" name="Group 18"/>
            <p:cNvGrpSpPr/>
            <p:nvPr/>
          </p:nvGrpSpPr>
          <p:grpSpPr>
            <a:xfrm>
              <a:off x="-1" y="-1"/>
              <a:ext cx="4259925" cy="2456274"/>
              <a:chOff x="0" y="0"/>
              <a:chExt cx="4259923" cy="2456272"/>
            </a:xfrm>
          </p:grpSpPr>
          <p:sp>
            <p:nvSpPr>
              <p:cNvPr id="135" name="Rectangle 19"/>
              <p:cNvSpPr/>
              <p:nvPr/>
            </p:nvSpPr>
            <p:spPr>
              <a:xfrm>
                <a:off x="-1" y="-1"/>
                <a:ext cx="4252692" cy="2440509"/>
              </a:xfrm>
              <a:prstGeom prst="rect">
                <a:avLst/>
              </a:prstGeom>
              <a:solidFill>
                <a:srgbClr val="FFF2CC"/>
              </a:solidFill>
              <a:ln w="6350" cap="flat">
                <a:solidFill>
                  <a:srgbClr val="808080"/>
                </a:solidFill>
                <a:prstDash val="solid"/>
                <a:miter lim="800000"/>
              </a:ln>
              <a:effectLst>
                <a:outerShdw sx="100000" sy="100000" kx="0" ky="0" algn="b" rotWithShape="0" blurRad="50800" dist="12700" dir="27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3000"/>
                </a:pPr>
              </a:p>
            </p:txBody>
          </p:sp>
          <p:sp>
            <p:nvSpPr>
              <p:cNvPr id="136" name="Rectangle 20"/>
              <p:cNvSpPr/>
              <p:nvPr/>
            </p:nvSpPr>
            <p:spPr>
              <a:xfrm>
                <a:off x="303590" y="941174"/>
                <a:ext cx="3956333" cy="1515099"/>
              </a:xfrm>
              <a:prstGeom prst="rect">
                <a:avLst/>
              </a:prstGeom>
              <a:solidFill>
                <a:srgbClr val="B4C7E7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137" name="TextBox 21"/>
              <p:cNvSpPr txBox="1"/>
              <p:nvPr/>
            </p:nvSpPr>
            <p:spPr>
              <a:xfrm>
                <a:off x="203640" y="182655"/>
                <a:ext cx="1871922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Main Memory</a:t>
                </a:r>
              </a:p>
            </p:txBody>
          </p:sp>
          <p:sp>
            <p:nvSpPr>
              <p:cNvPr id="138" name="TextBox 22"/>
              <p:cNvSpPr txBox="1"/>
              <p:nvPr/>
            </p:nvSpPr>
            <p:spPr>
              <a:xfrm>
                <a:off x="415847" y="961703"/>
                <a:ext cx="863463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Buffer</a:t>
                </a:r>
              </a:p>
            </p:txBody>
          </p:sp>
        </p:grpSp>
        <p:sp>
          <p:nvSpPr>
            <p:cNvPr id="140" name="Rounded Rectangle 45"/>
            <p:cNvSpPr/>
            <p:nvPr/>
          </p:nvSpPr>
          <p:spPr>
            <a:xfrm>
              <a:off x="439940" y="1602654"/>
              <a:ext cx="1127271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1" name="Rounded Rectangle 49"/>
            <p:cNvSpPr/>
            <p:nvPr/>
          </p:nvSpPr>
          <p:spPr>
            <a:xfrm>
              <a:off x="1651324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" name="Rounded Rectangle 50"/>
            <p:cNvSpPr/>
            <p:nvPr/>
          </p:nvSpPr>
          <p:spPr>
            <a:xfrm>
              <a:off x="2862708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44" name="Right Arrow 52"/>
          <p:cNvSpPr/>
          <p:nvPr/>
        </p:nvSpPr>
        <p:spPr>
          <a:xfrm>
            <a:off x="6187073" y="3205895"/>
            <a:ext cx="1461478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45" name="Right Arrow 53"/>
          <p:cNvSpPr/>
          <p:nvPr/>
        </p:nvSpPr>
        <p:spPr>
          <a:xfrm rot="10800000">
            <a:off x="6187073" y="3657050"/>
            <a:ext cx="1461479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46" name="TextBox 33"/>
          <p:cNvSpPr txBox="1"/>
          <p:nvPr/>
        </p:nvSpPr>
        <p:spPr>
          <a:xfrm>
            <a:off x="2844926" y="3655364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18,22</a:t>
            </a:r>
          </a:p>
        </p:txBody>
      </p:sp>
      <p:sp>
        <p:nvSpPr>
          <p:cNvPr id="147" name="TextBox 54"/>
          <p:cNvSpPr txBox="1"/>
          <p:nvPr/>
        </p:nvSpPr>
        <p:spPr>
          <a:xfrm>
            <a:off x="2262359" y="2966228"/>
            <a:ext cx="286418" cy="37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1</a:t>
            </a:r>
          </a:p>
        </p:txBody>
      </p:sp>
      <p:sp>
        <p:nvSpPr>
          <p:cNvPr id="148" name="TextBox 55"/>
          <p:cNvSpPr txBox="1"/>
          <p:nvPr/>
        </p:nvSpPr>
        <p:spPr>
          <a:xfrm>
            <a:off x="2261946" y="3655364"/>
            <a:ext cx="286418" cy="37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2</a:t>
            </a:r>
          </a:p>
        </p:txBody>
      </p:sp>
      <p:grpSp>
        <p:nvGrpSpPr>
          <p:cNvPr id="152" name="Group 2"/>
          <p:cNvGrpSpPr/>
          <p:nvPr/>
        </p:nvGrpSpPr>
        <p:grpSpPr>
          <a:xfrm>
            <a:off x="2844928" y="2929564"/>
            <a:ext cx="3012422" cy="396241"/>
            <a:chOff x="0" y="0"/>
            <a:chExt cx="3012421" cy="396240"/>
          </a:xfrm>
        </p:grpSpPr>
        <p:sp>
          <p:nvSpPr>
            <p:cNvPr id="149" name="TextBox 30"/>
            <p:cNvSpPr txBox="1"/>
            <p:nvPr/>
          </p:nvSpPr>
          <p:spPr>
            <a:xfrm>
              <a:off x="1029169" y="0"/>
              <a:ext cx="954083" cy="396240"/>
            </a:xfrm>
            <a:prstGeom prst="rect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solidFill>
                    <a:schemeClr val="accent4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pPr/>
              <a:r>
                <a:t>33,12</a:t>
              </a:r>
            </a:p>
          </p:txBody>
        </p:sp>
        <p:sp>
          <p:nvSpPr>
            <p:cNvPr id="150" name="TextBox 31"/>
            <p:cNvSpPr txBox="1"/>
            <p:nvPr/>
          </p:nvSpPr>
          <p:spPr>
            <a:xfrm>
              <a:off x="2058314" y="0"/>
              <a:ext cx="954108" cy="396240"/>
            </a:xfrm>
            <a:prstGeom prst="rect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solidFill>
                    <a:schemeClr val="accent4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pPr/>
              <a:r>
                <a:t>55,31</a:t>
              </a:r>
            </a:p>
          </p:txBody>
        </p:sp>
        <p:sp>
          <p:nvSpPr>
            <p:cNvPr id="151" name="TextBox 29"/>
            <p:cNvSpPr txBox="1"/>
            <p:nvPr/>
          </p:nvSpPr>
          <p:spPr>
            <a:xfrm>
              <a:off x="0" y="0"/>
              <a:ext cx="954107" cy="396240"/>
            </a:xfrm>
            <a:prstGeom prst="rect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solidFill>
                    <a:schemeClr val="accent4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pPr/>
              <a:r>
                <a:t>44,10</a:t>
              </a:r>
            </a:p>
          </p:txBody>
        </p:sp>
      </p:grpSp>
      <p:sp>
        <p:nvSpPr>
          <p:cNvPr id="153" name="Content Placeholder 2"/>
          <p:cNvSpPr txBox="1"/>
          <p:nvPr>
            <p:ph type="body" sz="quarter" idx="1"/>
          </p:nvPr>
        </p:nvSpPr>
        <p:spPr>
          <a:xfrm>
            <a:off x="1218460" y="5217876"/>
            <a:ext cx="10515601" cy="541451"/>
          </a:xfrm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 startAt="1"/>
              <a:defRPr sz="3200"/>
            </a:pPr>
            <a:r>
              <a:t>Split into chunks small enough to </a:t>
            </a:r>
            <a:r>
              <a:rPr b="1"/>
              <a:t>sort in memory</a:t>
            </a:r>
          </a:p>
        </p:txBody>
      </p:sp>
      <p:sp>
        <p:nvSpPr>
          <p:cNvPr id="154" name="TextBox 38"/>
          <p:cNvSpPr txBox="1"/>
          <p:nvPr/>
        </p:nvSpPr>
        <p:spPr>
          <a:xfrm>
            <a:off x="228617" y="1734843"/>
            <a:ext cx="2204147" cy="1129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Example: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3 Buffer pages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6-page file</a:t>
            </a:r>
          </a:p>
        </p:txBody>
      </p:sp>
      <p:sp>
        <p:nvSpPr>
          <p:cNvPr id="155" name="TextBox 41"/>
          <p:cNvSpPr txBox="1"/>
          <p:nvPr/>
        </p:nvSpPr>
        <p:spPr>
          <a:xfrm>
            <a:off x="182898" y="3603573"/>
            <a:ext cx="1832169" cy="760770"/>
          </a:xfrm>
          <a:prstGeom prst="rect">
            <a:avLst/>
          </a:prstGeom>
          <a:solidFill>
            <a:srgbClr val="FBE5D6"/>
          </a:solidFill>
          <a:ln w="12700">
            <a:miter lim="400000"/>
          </a:ln>
          <a:effectLst>
            <a:outerShdw sx="100000" sy="100000" kx="0" ky="0" algn="b" rotWithShape="0" blurRad="50800" dist="127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Orange file = unsorted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442451 0.071300" origin="layout" pathEditMode="relative">
                                      <p:cBhvr>
                                        <p:cTn id="6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External Merge Algorithm</a:t>
            </a:r>
          </a:p>
        </p:txBody>
      </p:sp>
      <p:grpSp>
        <p:nvGrpSpPr>
          <p:cNvPr id="704" name="Can 24"/>
          <p:cNvGrpSpPr/>
          <p:nvPr/>
        </p:nvGrpSpPr>
        <p:grpSpPr>
          <a:xfrm>
            <a:off x="2600322" y="1793053"/>
            <a:ext cx="3457579" cy="4190050"/>
            <a:chOff x="-1" y="0"/>
            <a:chExt cx="3457577" cy="4190048"/>
          </a:xfrm>
        </p:grpSpPr>
        <p:sp>
          <p:nvSpPr>
            <p:cNvPr id="701" name="Shape"/>
            <p:cNvSpPr/>
            <p:nvPr/>
          </p:nvSpPr>
          <p:spPr>
            <a:xfrm>
              <a:off x="-1" y="0"/>
              <a:ext cx="3457577" cy="419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64"/>
                  </a:moveTo>
                  <a:cubicBezTo>
                    <a:pt x="0" y="521"/>
                    <a:pt x="4835" y="0"/>
                    <a:pt x="10800" y="0"/>
                  </a:cubicBezTo>
                  <a:cubicBezTo>
                    <a:pt x="16765" y="0"/>
                    <a:pt x="21600" y="521"/>
                    <a:pt x="21600" y="1164"/>
                  </a:cubicBezTo>
                  <a:lnTo>
                    <a:pt x="21600" y="20436"/>
                  </a:lnTo>
                  <a:cubicBezTo>
                    <a:pt x="21600" y="21079"/>
                    <a:pt x="16765" y="21600"/>
                    <a:pt x="10800" y="21600"/>
                  </a:cubicBezTo>
                  <a:cubicBezTo>
                    <a:pt x="4835" y="21600"/>
                    <a:pt x="0" y="21079"/>
                    <a:pt x="0" y="2043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A6DB"/>
                </a:gs>
                <a:gs pos="50000">
                  <a:srgbClr val="559BDB"/>
                </a:gs>
                <a:gs pos="100000">
                  <a:srgbClr val="448AC9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2" name="Oval"/>
            <p:cNvSpPr/>
            <p:nvPr/>
          </p:nvSpPr>
          <p:spPr>
            <a:xfrm>
              <a:off x="-1" y="-1"/>
              <a:ext cx="3457578" cy="45173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3" name="Line"/>
            <p:cNvSpPr/>
            <p:nvPr/>
          </p:nvSpPr>
          <p:spPr>
            <a:xfrm>
              <a:off x="-2" y="0"/>
              <a:ext cx="3457578" cy="419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164"/>
                  </a:moveTo>
                  <a:cubicBezTo>
                    <a:pt x="21600" y="1807"/>
                    <a:pt x="16765" y="2329"/>
                    <a:pt x="10800" y="2329"/>
                  </a:cubicBezTo>
                  <a:cubicBezTo>
                    <a:pt x="4835" y="2329"/>
                    <a:pt x="0" y="1807"/>
                    <a:pt x="0" y="1164"/>
                  </a:cubicBezTo>
                  <a:cubicBezTo>
                    <a:pt x="0" y="521"/>
                    <a:pt x="4835" y="0"/>
                    <a:pt x="10800" y="0"/>
                  </a:cubicBezTo>
                  <a:cubicBezTo>
                    <a:pt x="16765" y="0"/>
                    <a:pt x="21600" y="521"/>
                    <a:pt x="21600" y="1164"/>
                  </a:cubicBezTo>
                  <a:lnTo>
                    <a:pt x="21600" y="20436"/>
                  </a:lnTo>
                  <a:cubicBezTo>
                    <a:pt x="21600" y="21079"/>
                    <a:pt x="16765" y="21600"/>
                    <a:pt x="10800" y="21600"/>
                  </a:cubicBezTo>
                  <a:cubicBezTo>
                    <a:pt x="4835" y="21600"/>
                    <a:pt x="0" y="21079"/>
                    <a:pt x="0" y="20436"/>
                  </a:cubicBezTo>
                  <a:lnTo>
                    <a:pt x="0" y="1164"/>
                  </a:lnTo>
                </a:path>
              </a:pathLst>
            </a:cu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05" name="Rounded Rectangle 28"/>
          <p:cNvSpPr/>
          <p:nvPr/>
        </p:nvSpPr>
        <p:spPr>
          <a:xfrm>
            <a:off x="2699249" y="2544333"/>
            <a:ext cx="3296833" cy="583325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6" name="Rounded Rectangle 32"/>
          <p:cNvSpPr/>
          <p:nvPr/>
        </p:nvSpPr>
        <p:spPr>
          <a:xfrm>
            <a:off x="2699248" y="3270132"/>
            <a:ext cx="3296833" cy="583325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7" name="TextBox 35"/>
          <p:cNvSpPr txBox="1"/>
          <p:nvPr/>
        </p:nvSpPr>
        <p:spPr>
          <a:xfrm>
            <a:off x="4945898" y="3361740"/>
            <a:ext cx="868745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25,30</a:t>
            </a:r>
          </a:p>
        </p:txBody>
      </p:sp>
      <p:sp>
        <p:nvSpPr>
          <p:cNvPr id="708" name="Rounded Rectangle 38"/>
          <p:cNvSpPr/>
          <p:nvPr/>
        </p:nvSpPr>
        <p:spPr>
          <a:xfrm>
            <a:off x="2680693" y="4221465"/>
            <a:ext cx="3296834" cy="1109070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9" name="TextBox 44"/>
          <p:cNvSpPr txBox="1"/>
          <p:nvPr/>
        </p:nvSpPr>
        <p:spPr>
          <a:xfrm>
            <a:off x="3931741" y="6085468"/>
            <a:ext cx="1373472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Disk</a:t>
            </a:r>
          </a:p>
        </p:txBody>
      </p:sp>
      <p:grpSp>
        <p:nvGrpSpPr>
          <p:cNvPr id="718" name="Group 51"/>
          <p:cNvGrpSpPr/>
          <p:nvPr/>
        </p:nvGrpSpPr>
        <p:grpSpPr>
          <a:xfrm>
            <a:off x="7474136" y="1397064"/>
            <a:ext cx="4259924" cy="2456273"/>
            <a:chOff x="0" y="0"/>
            <a:chExt cx="4259923" cy="2456272"/>
          </a:xfrm>
        </p:grpSpPr>
        <p:grpSp>
          <p:nvGrpSpPr>
            <p:cNvPr id="714" name="Group 18"/>
            <p:cNvGrpSpPr/>
            <p:nvPr/>
          </p:nvGrpSpPr>
          <p:grpSpPr>
            <a:xfrm>
              <a:off x="-1" y="-1"/>
              <a:ext cx="4259925" cy="2456274"/>
              <a:chOff x="0" y="0"/>
              <a:chExt cx="4259923" cy="2456272"/>
            </a:xfrm>
          </p:grpSpPr>
          <p:sp>
            <p:nvSpPr>
              <p:cNvPr id="710" name="Rectangle 19"/>
              <p:cNvSpPr/>
              <p:nvPr/>
            </p:nvSpPr>
            <p:spPr>
              <a:xfrm>
                <a:off x="-1" y="-1"/>
                <a:ext cx="4252692" cy="2440509"/>
              </a:xfrm>
              <a:prstGeom prst="rect">
                <a:avLst/>
              </a:prstGeom>
              <a:solidFill>
                <a:srgbClr val="FFF2CC"/>
              </a:solidFill>
              <a:ln w="6350" cap="flat">
                <a:solidFill>
                  <a:srgbClr val="808080"/>
                </a:solidFill>
                <a:prstDash val="solid"/>
                <a:miter lim="800000"/>
              </a:ln>
              <a:effectLst>
                <a:outerShdw sx="100000" sy="100000" kx="0" ky="0" algn="b" rotWithShape="0" blurRad="50800" dist="12700" dir="27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3000"/>
                </a:pPr>
              </a:p>
            </p:txBody>
          </p:sp>
          <p:sp>
            <p:nvSpPr>
              <p:cNvPr id="711" name="Rectangle 20"/>
              <p:cNvSpPr/>
              <p:nvPr/>
            </p:nvSpPr>
            <p:spPr>
              <a:xfrm>
                <a:off x="303590" y="941174"/>
                <a:ext cx="3956333" cy="1515099"/>
              </a:xfrm>
              <a:prstGeom prst="rect">
                <a:avLst/>
              </a:prstGeom>
              <a:solidFill>
                <a:srgbClr val="B4C7E7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712" name="TextBox 21"/>
              <p:cNvSpPr txBox="1"/>
              <p:nvPr/>
            </p:nvSpPr>
            <p:spPr>
              <a:xfrm>
                <a:off x="203640" y="182655"/>
                <a:ext cx="1871922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Main Memory</a:t>
                </a:r>
              </a:p>
            </p:txBody>
          </p:sp>
          <p:sp>
            <p:nvSpPr>
              <p:cNvPr id="713" name="TextBox 22"/>
              <p:cNvSpPr txBox="1"/>
              <p:nvPr/>
            </p:nvSpPr>
            <p:spPr>
              <a:xfrm>
                <a:off x="415847" y="961703"/>
                <a:ext cx="863463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Buffer</a:t>
                </a:r>
              </a:p>
            </p:txBody>
          </p:sp>
        </p:grpSp>
        <p:sp>
          <p:nvSpPr>
            <p:cNvPr id="715" name="Rounded Rectangle 45"/>
            <p:cNvSpPr/>
            <p:nvPr/>
          </p:nvSpPr>
          <p:spPr>
            <a:xfrm>
              <a:off x="439940" y="1602654"/>
              <a:ext cx="1127271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6" name="Rounded Rectangle 50"/>
            <p:cNvSpPr/>
            <p:nvPr/>
          </p:nvSpPr>
          <p:spPr>
            <a:xfrm>
              <a:off x="2862708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7" name="Rounded Rectangle 49"/>
            <p:cNvSpPr/>
            <p:nvPr/>
          </p:nvSpPr>
          <p:spPr>
            <a:xfrm>
              <a:off x="1651324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19" name="Right Arrow 52"/>
          <p:cNvSpPr/>
          <p:nvPr/>
        </p:nvSpPr>
        <p:spPr>
          <a:xfrm>
            <a:off x="6244416" y="3067169"/>
            <a:ext cx="1461478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720" name="Right Arrow 53"/>
          <p:cNvSpPr/>
          <p:nvPr/>
        </p:nvSpPr>
        <p:spPr>
          <a:xfrm rot="9359953">
            <a:off x="6093202" y="4265976"/>
            <a:ext cx="1767819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721" name="TextBox 29"/>
          <p:cNvSpPr txBox="1"/>
          <p:nvPr/>
        </p:nvSpPr>
        <p:spPr>
          <a:xfrm>
            <a:off x="3852057" y="4318115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5,7</a:t>
            </a:r>
          </a:p>
        </p:txBody>
      </p:sp>
      <p:sp>
        <p:nvSpPr>
          <p:cNvPr id="722" name="TextBox 33"/>
          <p:cNvSpPr txBox="1"/>
          <p:nvPr/>
        </p:nvSpPr>
        <p:spPr>
          <a:xfrm>
            <a:off x="10443943" y="3061801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22,23</a:t>
            </a:r>
          </a:p>
        </p:txBody>
      </p:sp>
      <p:sp>
        <p:nvSpPr>
          <p:cNvPr id="723" name="TextBox 37"/>
          <p:cNvSpPr txBox="1"/>
          <p:nvPr/>
        </p:nvSpPr>
        <p:spPr>
          <a:xfrm>
            <a:off x="2804161" y="4305051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1,2</a:t>
            </a:r>
          </a:p>
        </p:txBody>
      </p:sp>
      <p:sp>
        <p:nvSpPr>
          <p:cNvPr id="724" name="TextBox 39"/>
          <p:cNvSpPr txBox="1"/>
          <p:nvPr/>
        </p:nvSpPr>
        <p:spPr>
          <a:xfrm>
            <a:off x="646775" y="2653008"/>
            <a:ext cx="1744042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Input:</a:t>
            </a:r>
          </a:p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Two sorted files</a:t>
            </a:r>
          </a:p>
        </p:txBody>
      </p:sp>
      <p:sp>
        <p:nvSpPr>
          <p:cNvPr id="725" name="TextBox 40"/>
          <p:cNvSpPr txBox="1"/>
          <p:nvPr/>
        </p:nvSpPr>
        <p:spPr>
          <a:xfrm>
            <a:off x="646775" y="4130206"/>
            <a:ext cx="1744042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Output:</a:t>
            </a:r>
          </a:p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One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merged</a:t>
            </a:r>
            <a:r>
              <a:t> sorted file</a:t>
            </a:r>
          </a:p>
        </p:txBody>
      </p:sp>
      <p:sp>
        <p:nvSpPr>
          <p:cNvPr id="726" name="TextBox 41"/>
          <p:cNvSpPr txBox="1"/>
          <p:nvPr/>
        </p:nvSpPr>
        <p:spPr>
          <a:xfrm>
            <a:off x="2262359" y="2672603"/>
            <a:ext cx="286418" cy="376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1</a:t>
            </a:r>
          </a:p>
        </p:txBody>
      </p:sp>
      <p:sp>
        <p:nvSpPr>
          <p:cNvPr id="727" name="TextBox 46"/>
          <p:cNvSpPr txBox="1"/>
          <p:nvPr/>
        </p:nvSpPr>
        <p:spPr>
          <a:xfrm>
            <a:off x="2261946" y="3361740"/>
            <a:ext cx="286418" cy="37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2</a:t>
            </a:r>
          </a:p>
        </p:txBody>
      </p:sp>
      <p:sp>
        <p:nvSpPr>
          <p:cNvPr id="728" name="TextBox 30"/>
          <p:cNvSpPr txBox="1"/>
          <p:nvPr/>
        </p:nvSpPr>
        <p:spPr>
          <a:xfrm>
            <a:off x="4903229" y="4318115"/>
            <a:ext cx="954083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11,20</a:t>
            </a:r>
          </a:p>
        </p:txBody>
      </p:sp>
      <p:sp>
        <p:nvSpPr>
          <p:cNvPr id="729" name="TextBox 31"/>
          <p:cNvSpPr txBox="1"/>
          <p:nvPr/>
        </p:nvSpPr>
        <p:spPr>
          <a:xfrm>
            <a:off x="7984159" y="3088227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31</a:t>
            </a:r>
          </a:p>
        </p:txBody>
      </p:sp>
      <p:sp>
        <p:nvSpPr>
          <p:cNvPr id="730" name="TextBox 34"/>
          <p:cNvSpPr txBox="1"/>
          <p:nvPr/>
        </p:nvSpPr>
        <p:spPr>
          <a:xfrm>
            <a:off x="9312099" y="3062760"/>
            <a:ext cx="758011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External Merge Algorithm</a:t>
            </a:r>
          </a:p>
        </p:txBody>
      </p:sp>
      <p:grpSp>
        <p:nvGrpSpPr>
          <p:cNvPr id="736" name="Can 24"/>
          <p:cNvGrpSpPr/>
          <p:nvPr/>
        </p:nvGrpSpPr>
        <p:grpSpPr>
          <a:xfrm>
            <a:off x="2600322" y="1793053"/>
            <a:ext cx="3457579" cy="4190050"/>
            <a:chOff x="-1" y="0"/>
            <a:chExt cx="3457577" cy="4190048"/>
          </a:xfrm>
        </p:grpSpPr>
        <p:sp>
          <p:nvSpPr>
            <p:cNvPr id="733" name="Shape"/>
            <p:cNvSpPr/>
            <p:nvPr/>
          </p:nvSpPr>
          <p:spPr>
            <a:xfrm>
              <a:off x="-1" y="0"/>
              <a:ext cx="3457577" cy="419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64"/>
                  </a:moveTo>
                  <a:cubicBezTo>
                    <a:pt x="0" y="521"/>
                    <a:pt x="4835" y="0"/>
                    <a:pt x="10800" y="0"/>
                  </a:cubicBezTo>
                  <a:cubicBezTo>
                    <a:pt x="16765" y="0"/>
                    <a:pt x="21600" y="521"/>
                    <a:pt x="21600" y="1164"/>
                  </a:cubicBezTo>
                  <a:lnTo>
                    <a:pt x="21600" y="20436"/>
                  </a:lnTo>
                  <a:cubicBezTo>
                    <a:pt x="21600" y="21079"/>
                    <a:pt x="16765" y="21600"/>
                    <a:pt x="10800" y="21600"/>
                  </a:cubicBezTo>
                  <a:cubicBezTo>
                    <a:pt x="4835" y="21600"/>
                    <a:pt x="0" y="21079"/>
                    <a:pt x="0" y="2043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A6DB"/>
                </a:gs>
                <a:gs pos="50000">
                  <a:srgbClr val="559BDB"/>
                </a:gs>
                <a:gs pos="100000">
                  <a:srgbClr val="448AC9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4" name="Oval"/>
            <p:cNvSpPr/>
            <p:nvPr/>
          </p:nvSpPr>
          <p:spPr>
            <a:xfrm>
              <a:off x="-1" y="-1"/>
              <a:ext cx="3457578" cy="45173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5" name="Line"/>
            <p:cNvSpPr/>
            <p:nvPr/>
          </p:nvSpPr>
          <p:spPr>
            <a:xfrm>
              <a:off x="-2" y="0"/>
              <a:ext cx="3457578" cy="419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164"/>
                  </a:moveTo>
                  <a:cubicBezTo>
                    <a:pt x="21600" y="1807"/>
                    <a:pt x="16765" y="2329"/>
                    <a:pt x="10800" y="2329"/>
                  </a:cubicBezTo>
                  <a:cubicBezTo>
                    <a:pt x="4835" y="2329"/>
                    <a:pt x="0" y="1807"/>
                    <a:pt x="0" y="1164"/>
                  </a:cubicBezTo>
                  <a:cubicBezTo>
                    <a:pt x="0" y="521"/>
                    <a:pt x="4835" y="0"/>
                    <a:pt x="10800" y="0"/>
                  </a:cubicBezTo>
                  <a:cubicBezTo>
                    <a:pt x="16765" y="0"/>
                    <a:pt x="21600" y="521"/>
                    <a:pt x="21600" y="1164"/>
                  </a:cubicBezTo>
                  <a:lnTo>
                    <a:pt x="21600" y="20436"/>
                  </a:lnTo>
                  <a:cubicBezTo>
                    <a:pt x="21600" y="21079"/>
                    <a:pt x="16765" y="21600"/>
                    <a:pt x="10800" y="21600"/>
                  </a:cubicBezTo>
                  <a:cubicBezTo>
                    <a:pt x="4835" y="21600"/>
                    <a:pt x="0" y="21079"/>
                    <a:pt x="0" y="20436"/>
                  </a:cubicBezTo>
                  <a:lnTo>
                    <a:pt x="0" y="1164"/>
                  </a:lnTo>
                </a:path>
              </a:pathLst>
            </a:cu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37" name="Rounded Rectangle 28"/>
          <p:cNvSpPr/>
          <p:nvPr/>
        </p:nvSpPr>
        <p:spPr>
          <a:xfrm>
            <a:off x="2699249" y="2544333"/>
            <a:ext cx="3296833" cy="583325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38" name="Rounded Rectangle 32"/>
          <p:cNvSpPr/>
          <p:nvPr/>
        </p:nvSpPr>
        <p:spPr>
          <a:xfrm>
            <a:off x="2699248" y="3270132"/>
            <a:ext cx="3296833" cy="583325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39" name="TextBox 35"/>
          <p:cNvSpPr txBox="1"/>
          <p:nvPr/>
        </p:nvSpPr>
        <p:spPr>
          <a:xfrm>
            <a:off x="4945898" y="3361740"/>
            <a:ext cx="868745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25,30</a:t>
            </a:r>
          </a:p>
        </p:txBody>
      </p:sp>
      <p:sp>
        <p:nvSpPr>
          <p:cNvPr id="740" name="Rounded Rectangle 38"/>
          <p:cNvSpPr/>
          <p:nvPr/>
        </p:nvSpPr>
        <p:spPr>
          <a:xfrm>
            <a:off x="2680693" y="4221465"/>
            <a:ext cx="3296834" cy="1109070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41" name="TextBox 44"/>
          <p:cNvSpPr txBox="1"/>
          <p:nvPr/>
        </p:nvSpPr>
        <p:spPr>
          <a:xfrm>
            <a:off x="3931741" y="6085468"/>
            <a:ext cx="1373472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Disk</a:t>
            </a:r>
          </a:p>
        </p:txBody>
      </p:sp>
      <p:grpSp>
        <p:nvGrpSpPr>
          <p:cNvPr id="750" name="Group 51"/>
          <p:cNvGrpSpPr/>
          <p:nvPr/>
        </p:nvGrpSpPr>
        <p:grpSpPr>
          <a:xfrm>
            <a:off x="7474136" y="1397064"/>
            <a:ext cx="4259924" cy="2456273"/>
            <a:chOff x="0" y="0"/>
            <a:chExt cx="4259923" cy="2456272"/>
          </a:xfrm>
        </p:grpSpPr>
        <p:grpSp>
          <p:nvGrpSpPr>
            <p:cNvPr id="746" name="Group 18"/>
            <p:cNvGrpSpPr/>
            <p:nvPr/>
          </p:nvGrpSpPr>
          <p:grpSpPr>
            <a:xfrm>
              <a:off x="-1" y="-1"/>
              <a:ext cx="4259925" cy="2456274"/>
              <a:chOff x="0" y="0"/>
              <a:chExt cx="4259923" cy="2456272"/>
            </a:xfrm>
          </p:grpSpPr>
          <p:sp>
            <p:nvSpPr>
              <p:cNvPr id="742" name="Rectangle 19"/>
              <p:cNvSpPr/>
              <p:nvPr/>
            </p:nvSpPr>
            <p:spPr>
              <a:xfrm>
                <a:off x="-1" y="-1"/>
                <a:ext cx="4252692" cy="2440509"/>
              </a:xfrm>
              <a:prstGeom prst="rect">
                <a:avLst/>
              </a:prstGeom>
              <a:solidFill>
                <a:srgbClr val="FFF2CC"/>
              </a:solidFill>
              <a:ln w="6350" cap="flat">
                <a:solidFill>
                  <a:srgbClr val="808080"/>
                </a:solidFill>
                <a:prstDash val="solid"/>
                <a:miter lim="800000"/>
              </a:ln>
              <a:effectLst>
                <a:outerShdw sx="100000" sy="100000" kx="0" ky="0" algn="b" rotWithShape="0" blurRad="50800" dist="12700" dir="27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3000"/>
                </a:pPr>
              </a:p>
            </p:txBody>
          </p:sp>
          <p:sp>
            <p:nvSpPr>
              <p:cNvPr id="743" name="Rectangle 20"/>
              <p:cNvSpPr/>
              <p:nvPr/>
            </p:nvSpPr>
            <p:spPr>
              <a:xfrm>
                <a:off x="303590" y="941174"/>
                <a:ext cx="3956333" cy="1515099"/>
              </a:xfrm>
              <a:prstGeom prst="rect">
                <a:avLst/>
              </a:prstGeom>
              <a:solidFill>
                <a:srgbClr val="B4C7E7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744" name="TextBox 21"/>
              <p:cNvSpPr txBox="1"/>
              <p:nvPr/>
            </p:nvSpPr>
            <p:spPr>
              <a:xfrm>
                <a:off x="203640" y="182655"/>
                <a:ext cx="1871922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Main Memory</a:t>
                </a:r>
              </a:p>
            </p:txBody>
          </p:sp>
          <p:sp>
            <p:nvSpPr>
              <p:cNvPr id="745" name="TextBox 22"/>
              <p:cNvSpPr txBox="1"/>
              <p:nvPr/>
            </p:nvSpPr>
            <p:spPr>
              <a:xfrm>
                <a:off x="415847" y="961703"/>
                <a:ext cx="863463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Buffer</a:t>
                </a:r>
              </a:p>
            </p:txBody>
          </p:sp>
        </p:grpSp>
        <p:sp>
          <p:nvSpPr>
            <p:cNvPr id="747" name="Rounded Rectangle 45"/>
            <p:cNvSpPr/>
            <p:nvPr/>
          </p:nvSpPr>
          <p:spPr>
            <a:xfrm>
              <a:off x="439940" y="1602654"/>
              <a:ext cx="1127271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8" name="Rounded Rectangle 50"/>
            <p:cNvSpPr/>
            <p:nvPr/>
          </p:nvSpPr>
          <p:spPr>
            <a:xfrm>
              <a:off x="2862708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9" name="Rounded Rectangle 49"/>
            <p:cNvSpPr/>
            <p:nvPr/>
          </p:nvSpPr>
          <p:spPr>
            <a:xfrm>
              <a:off x="1651324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51" name="Right Arrow 52"/>
          <p:cNvSpPr/>
          <p:nvPr/>
        </p:nvSpPr>
        <p:spPr>
          <a:xfrm>
            <a:off x="6244416" y="3067169"/>
            <a:ext cx="1461478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752" name="Right Arrow 53"/>
          <p:cNvSpPr/>
          <p:nvPr/>
        </p:nvSpPr>
        <p:spPr>
          <a:xfrm rot="9359953">
            <a:off x="6093202" y="4265976"/>
            <a:ext cx="1767819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753" name="TextBox 29"/>
          <p:cNvSpPr txBox="1"/>
          <p:nvPr/>
        </p:nvSpPr>
        <p:spPr>
          <a:xfrm>
            <a:off x="3852057" y="4318115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5,7</a:t>
            </a:r>
          </a:p>
        </p:txBody>
      </p:sp>
      <p:sp>
        <p:nvSpPr>
          <p:cNvPr id="754" name="TextBox 33"/>
          <p:cNvSpPr txBox="1"/>
          <p:nvPr/>
        </p:nvSpPr>
        <p:spPr>
          <a:xfrm>
            <a:off x="2804160" y="4814401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22,23</a:t>
            </a:r>
          </a:p>
        </p:txBody>
      </p:sp>
      <p:sp>
        <p:nvSpPr>
          <p:cNvPr id="755" name="TextBox 37"/>
          <p:cNvSpPr txBox="1"/>
          <p:nvPr/>
        </p:nvSpPr>
        <p:spPr>
          <a:xfrm>
            <a:off x="2804161" y="4305051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1,2</a:t>
            </a:r>
          </a:p>
        </p:txBody>
      </p:sp>
      <p:sp>
        <p:nvSpPr>
          <p:cNvPr id="756" name="TextBox 39"/>
          <p:cNvSpPr txBox="1"/>
          <p:nvPr/>
        </p:nvSpPr>
        <p:spPr>
          <a:xfrm>
            <a:off x="646775" y="2653008"/>
            <a:ext cx="1744042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Input:</a:t>
            </a:r>
          </a:p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Two sorted files</a:t>
            </a:r>
          </a:p>
        </p:txBody>
      </p:sp>
      <p:sp>
        <p:nvSpPr>
          <p:cNvPr id="757" name="TextBox 40"/>
          <p:cNvSpPr txBox="1"/>
          <p:nvPr/>
        </p:nvSpPr>
        <p:spPr>
          <a:xfrm>
            <a:off x="646775" y="4130206"/>
            <a:ext cx="1744042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Output:</a:t>
            </a:r>
          </a:p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One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merged</a:t>
            </a:r>
            <a:r>
              <a:t> sorted file</a:t>
            </a:r>
          </a:p>
        </p:txBody>
      </p:sp>
      <p:sp>
        <p:nvSpPr>
          <p:cNvPr id="758" name="TextBox 41"/>
          <p:cNvSpPr txBox="1"/>
          <p:nvPr/>
        </p:nvSpPr>
        <p:spPr>
          <a:xfrm>
            <a:off x="2262359" y="2672603"/>
            <a:ext cx="286418" cy="376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1</a:t>
            </a:r>
          </a:p>
        </p:txBody>
      </p:sp>
      <p:sp>
        <p:nvSpPr>
          <p:cNvPr id="759" name="TextBox 46"/>
          <p:cNvSpPr txBox="1"/>
          <p:nvPr/>
        </p:nvSpPr>
        <p:spPr>
          <a:xfrm>
            <a:off x="2261946" y="3361740"/>
            <a:ext cx="286418" cy="37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2</a:t>
            </a:r>
          </a:p>
        </p:txBody>
      </p:sp>
      <p:sp>
        <p:nvSpPr>
          <p:cNvPr id="760" name="TextBox 30"/>
          <p:cNvSpPr txBox="1"/>
          <p:nvPr/>
        </p:nvSpPr>
        <p:spPr>
          <a:xfrm>
            <a:off x="4903229" y="4318115"/>
            <a:ext cx="954083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11,20</a:t>
            </a:r>
          </a:p>
        </p:txBody>
      </p:sp>
      <p:sp>
        <p:nvSpPr>
          <p:cNvPr id="761" name="TextBox 31"/>
          <p:cNvSpPr txBox="1"/>
          <p:nvPr/>
        </p:nvSpPr>
        <p:spPr>
          <a:xfrm>
            <a:off x="7984159" y="3088227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31</a:t>
            </a:r>
          </a:p>
        </p:txBody>
      </p:sp>
      <p:sp>
        <p:nvSpPr>
          <p:cNvPr id="762" name="TextBox 34"/>
          <p:cNvSpPr txBox="1"/>
          <p:nvPr/>
        </p:nvSpPr>
        <p:spPr>
          <a:xfrm>
            <a:off x="9312099" y="3062760"/>
            <a:ext cx="758011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External Merge Algorithm</a:t>
            </a:r>
          </a:p>
        </p:txBody>
      </p:sp>
      <p:grpSp>
        <p:nvGrpSpPr>
          <p:cNvPr id="768" name="Can 24"/>
          <p:cNvGrpSpPr/>
          <p:nvPr/>
        </p:nvGrpSpPr>
        <p:grpSpPr>
          <a:xfrm>
            <a:off x="2600322" y="1793053"/>
            <a:ext cx="3457579" cy="4190050"/>
            <a:chOff x="-1" y="0"/>
            <a:chExt cx="3457577" cy="4190048"/>
          </a:xfrm>
        </p:grpSpPr>
        <p:sp>
          <p:nvSpPr>
            <p:cNvPr id="765" name="Shape"/>
            <p:cNvSpPr/>
            <p:nvPr/>
          </p:nvSpPr>
          <p:spPr>
            <a:xfrm>
              <a:off x="-1" y="0"/>
              <a:ext cx="3457577" cy="419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64"/>
                  </a:moveTo>
                  <a:cubicBezTo>
                    <a:pt x="0" y="521"/>
                    <a:pt x="4835" y="0"/>
                    <a:pt x="10800" y="0"/>
                  </a:cubicBezTo>
                  <a:cubicBezTo>
                    <a:pt x="16765" y="0"/>
                    <a:pt x="21600" y="521"/>
                    <a:pt x="21600" y="1164"/>
                  </a:cubicBezTo>
                  <a:lnTo>
                    <a:pt x="21600" y="20436"/>
                  </a:lnTo>
                  <a:cubicBezTo>
                    <a:pt x="21600" y="21079"/>
                    <a:pt x="16765" y="21600"/>
                    <a:pt x="10800" y="21600"/>
                  </a:cubicBezTo>
                  <a:cubicBezTo>
                    <a:pt x="4835" y="21600"/>
                    <a:pt x="0" y="21079"/>
                    <a:pt x="0" y="2043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A6DB"/>
                </a:gs>
                <a:gs pos="50000">
                  <a:srgbClr val="559BDB"/>
                </a:gs>
                <a:gs pos="100000">
                  <a:srgbClr val="448AC9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6" name="Oval"/>
            <p:cNvSpPr/>
            <p:nvPr/>
          </p:nvSpPr>
          <p:spPr>
            <a:xfrm>
              <a:off x="-1" y="-1"/>
              <a:ext cx="3457578" cy="45173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7" name="Line"/>
            <p:cNvSpPr/>
            <p:nvPr/>
          </p:nvSpPr>
          <p:spPr>
            <a:xfrm>
              <a:off x="-2" y="0"/>
              <a:ext cx="3457578" cy="419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164"/>
                  </a:moveTo>
                  <a:cubicBezTo>
                    <a:pt x="21600" y="1807"/>
                    <a:pt x="16765" y="2329"/>
                    <a:pt x="10800" y="2329"/>
                  </a:cubicBezTo>
                  <a:cubicBezTo>
                    <a:pt x="4835" y="2329"/>
                    <a:pt x="0" y="1807"/>
                    <a:pt x="0" y="1164"/>
                  </a:cubicBezTo>
                  <a:cubicBezTo>
                    <a:pt x="0" y="521"/>
                    <a:pt x="4835" y="0"/>
                    <a:pt x="10800" y="0"/>
                  </a:cubicBezTo>
                  <a:cubicBezTo>
                    <a:pt x="16765" y="0"/>
                    <a:pt x="21600" y="521"/>
                    <a:pt x="21600" y="1164"/>
                  </a:cubicBezTo>
                  <a:lnTo>
                    <a:pt x="21600" y="20436"/>
                  </a:lnTo>
                  <a:cubicBezTo>
                    <a:pt x="21600" y="21079"/>
                    <a:pt x="16765" y="21600"/>
                    <a:pt x="10800" y="21600"/>
                  </a:cubicBezTo>
                  <a:cubicBezTo>
                    <a:pt x="4835" y="21600"/>
                    <a:pt x="0" y="21079"/>
                    <a:pt x="0" y="20436"/>
                  </a:cubicBezTo>
                  <a:lnTo>
                    <a:pt x="0" y="1164"/>
                  </a:lnTo>
                </a:path>
              </a:pathLst>
            </a:cu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69" name="Rounded Rectangle 28"/>
          <p:cNvSpPr/>
          <p:nvPr/>
        </p:nvSpPr>
        <p:spPr>
          <a:xfrm>
            <a:off x="2699249" y="2544333"/>
            <a:ext cx="3296833" cy="583325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70" name="Rounded Rectangle 32"/>
          <p:cNvSpPr/>
          <p:nvPr/>
        </p:nvSpPr>
        <p:spPr>
          <a:xfrm>
            <a:off x="2699248" y="3270132"/>
            <a:ext cx="3296833" cy="583325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71" name="TextBox 35"/>
          <p:cNvSpPr txBox="1"/>
          <p:nvPr/>
        </p:nvSpPr>
        <p:spPr>
          <a:xfrm>
            <a:off x="4945898" y="3361740"/>
            <a:ext cx="868745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25,30</a:t>
            </a:r>
          </a:p>
        </p:txBody>
      </p:sp>
      <p:sp>
        <p:nvSpPr>
          <p:cNvPr id="772" name="Rounded Rectangle 38"/>
          <p:cNvSpPr/>
          <p:nvPr/>
        </p:nvSpPr>
        <p:spPr>
          <a:xfrm>
            <a:off x="2680693" y="4221465"/>
            <a:ext cx="3296834" cy="1109070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73" name="TextBox 44"/>
          <p:cNvSpPr txBox="1"/>
          <p:nvPr/>
        </p:nvSpPr>
        <p:spPr>
          <a:xfrm>
            <a:off x="3931741" y="6085468"/>
            <a:ext cx="1373472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Disk</a:t>
            </a:r>
          </a:p>
        </p:txBody>
      </p:sp>
      <p:grpSp>
        <p:nvGrpSpPr>
          <p:cNvPr id="782" name="Group 51"/>
          <p:cNvGrpSpPr/>
          <p:nvPr/>
        </p:nvGrpSpPr>
        <p:grpSpPr>
          <a:xfrm>
            <a:off x="7474136" y="1397064"/>
            <a:ext cx="4259924" cy="2456273"/>
            <a:chOff x="0" y="0"/>
            <a:chExt cx="4259923" cy="2456272"/>
          </a:xfrm>
        </p:grpSpPr>
        <p:grpSp>
          <p:nvGrpSpPr>
            <p:cNvPr id="778" name="Group 18"/>
            <p:cNvGrpSpPr/>
            <p:nvPr/>
          </p:nvGrpSpPr>
          <p:grpSpPr>
            <a:xfrm>
              <a:off x="-1" y="-1"/>
              <a:ext cx="4259925" cy="2456274"/>
              <a:chOff x="0" y="0"/>
              <a:chExt cx="4259923" cy="2456272"/>
            </a:xfrm>
          </p:grpSpPr>
          <p:sp>
            <p:nvSpPr>
              <p:cNvPr id="774" name="Rectangle 19"/>
              <p:cNvSpPr/>
              <p:nvPr/>
            </p:nvSpPr>
            <p:spPr>
              <a:xfrm>
                <a:off x="-1" y="-1"/>
                <a:ext cx="4252692" cy="2440509"/>
              </a:xfrm>
              <a:prstGeom prst="rect">
                <a:avLst/>
              </a:prstGeom>
              <a:solidFill>
                <a:srgbClr val="FFF2CC"/>
              </a:solidFill>
              <a:ln w="6350" cap="flat">
                <a:solidFill>
                  <a:srgbClr val="808080"/>
                </a:solidFill>
                <a:prstDash val="solid"/>
                <a:miter lim="800000"/>
              </a:ln>
              <a:effectLst>
                <a:outerShdw sx="100000" sy="100000" kx="0" ky="0" algn="b" rotWithShape="0" blurRad="50800" dist="12700" dir="27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3000"/>
                </a:pPr>
              </a:p>
            </p:txBody>
          </p:sp>
          <p:sp>
            <p:nvSpPr>
              <p:cNvPr id="775" name="Rectangle 20"/>
              <p:cNvSpPr/>
              <p:nvPr/>
            </p:nvSpPr>
            <p:spPr>
              <a:xfrm>
                <a:off x="303590" y="941174"/>
                <a:ext cx="3956333" cy="1515099"/>
              </a:xfrm>
              <a:prstGeom prst="rect">
                <a:avLst/>
              </a:prstGeom>
              <a:solidFill>
                <a:srgbClr val="B4C7E7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776" name="TextBox 21"/>
              <p:cNvSpPr txBox="1"/>
              <p:nvPr/>
            </p:nvSpPr>
            <p:spPr>
              <a:xfrm>
                <a:off x="203640" y="182655"/>
                <a:ext cx="1871922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Main Memory</a:t>
                </a:r>
              </a:p>
            </p:txBody>
          </p:sp>
          <p:sp>
            <p:nvSpPr>
              <p:cNvPr id="777" name="TextBox 22"/>
              <p:cNvSpPr txBox="1"/>
              <p:nvPr/>
            </p:nvSpPr>
            <p:spPr>
              <a:xfrm>
                <a:off x="415847" y="961703"/>
                <a:ext cx="863463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Buffer</a:t>
                </a:r>
              </a:p>
            </p:txBody>
          </p:sp>
        </p:grpSp>
        <p:sp>
          <p:nvSpPr>
            <p:cNvPr id="779" name="Rounded Rectangle 45"/>
            <p:cNvSpPr/>
            <p:nvPr/>
          </p:nvSpPr>
          <p:spPr>
            <a:xfrm>
              <a:off x="439940" y="1602654"/>
              <a:ext cx="1127271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0" name="Rounded Rectangle 50"/>
            <p:cNvSpPr/>
            <p:nvPr/>
          </p:nvSpPr>
          <p:spPr>
            <a:xfrm>
              <a:off x="2862708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1" name="Rounded Rectangle 49"/>
            <p:cNvSpPr/>
            <p:nvPr/>
          </p:nvSpPr>
          <p:spPr>
            <a:xfrm>
              <a:off x="1651324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83" name="Right Arrow 52"/>
          <p:cNvSpPr/>
          <p:nvPr/>
        </p:nvSpPr>
        <p:spPr>
          <a:xfrm>
            <a:off x="6244416" y="3067169"/>
            <a:ext cx="1461478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784" name="Right Arrow 53"/>
          <p:cNvSpPr/>
          <p:nvPr/>
        </p:nvSpPr>
        <p:spPr>
          <a:xfrm rot="9359953">
            <a:off x="6093202" y="4265976"/>
            <a:ext cx="1767819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785" name="TextBox 29"/>
          <p:cNvSpPr txBox="1"/>
          <p:nvPr/>
        </p:nvSpPr>
        <p:spPr>
          <a:xfrm>
            <a:off x="3852057" y="4318115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5,7</a:t>
            </a:r>
          </a:p>
        </p:txBody>
      </p:sp>
      <p:sp>
        <p:nvSpPr>
          <p:cNvPr id="786" name="TextBox 33"/>
          <p:cNvSpPr txBox="1"/>
          <p:nvPr/>
        </p:nvSpPr>
        <p:spPr>
          <a:xfrm>
            <a:off x="2804160" y="4814401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22,23</a:t>
            </a:r>
          </a:p>
        </p:txBody>
      </p:sp>
      <p:sp>
        <p:nvSpPr>
          <p:cNvPr id="787" name="TextBox 37"/>
          <p:cNvSpPr txBox="1"/>
          <p:nvPr/>
        </p:nvSpPr>
        <p:spPr>
          <a:xfrm>
            <a:off x="2804161" y="4305051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1,2</a:t>
            </a:r>
          </a:p>
        </p:txBody>
      </p:sp>
      <p:sp>
        <p:nvSpPr>
          <p:cNvPr id="788" name="TextBox 39"/>
          <p:cNvSpPr txBox="1"/>
          <p:nvPr/>
        </p:nvSpPr>
        <p:spPr>
          <a:xfrm>
            <a:off x="646775" y="2653008"/>
            <a:ext cx="1744042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Input:</a:t>
            </a:r>
          </a:p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Two sorted files</a:t>
            </a:r>
          </a:p>
        </p:txBody>
      </p:sp>
      <p:sp>
        <p:nvSpPr>
          <p:cNvPr id="789" name="TextBox 40"/>
          <p:cNvSpPr txBox="1"/>
          <p:nvPr/>
        </p:nvSpPr>
        <p:spPr>
          <a:xfrm>
            <a:off x="646775" y="4130206"/>
            <a:ext cx="1744042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Output:</a:t>
            </a:r>
          </a:p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One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merged</a:t>
            </a:r>
            <a:r>
              <a:t> sorted file</a:t>
            </a:r>
          </a:p>
        </p:txBody>
      </p:sp>
      <p:sp>
        <p:nvSpPr>
          <p:cNvPr id="790" name="TextBox 41"/>
          <p:cNvSpPr txBox="1"/>
          <p:nvPr/>
        </p:nvSpPr>
        <p:spPr>
          <a:xfrm>
            <a:off x="2262359" y="2672603"/>
            <a:ext cx="286418" cy="376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1</a:t>
            </a:r>
          </a:p>
        </p:txBody>
      </p:sp>
      <p:sp>
        <p:nvSpPr>
          <p:cNvPr id="791" name="TextBox 46"/>
          <p:cNvSpPr txBox="1"/>
          <p:nvPr/>
        </p:nvSpPr>
        <p:spPr>
          <a:xfrm>
            <a:off x="2261946" y="3361740"/>
            <a:ext cx="286418" cy="37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2</a:t>
            </a:r>
          </a:p>
        </p:txBody>
      </p:sp>
      <p:sp>
        <p:nvSpPr>
          <p:cNvPr id="792" name="TextBox 30"/>
          <p:cNvSpPr txBox="1"/>
          <p:nvPr/>
        </p:nvSpPr>
        <p:spPr>
          <a:xfrm>
            <a:off x="4903229" y="4318115"/>
            <a:ext cx="954083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11,20</a:t>
            </a:r>
          </a:p>
        </p:txBody>
      </p:sp>
      <p:sp>
        <p:nvSpPr>
          <p:cNvPr id="793" name="TextBox 31"/>
          <p:cNvSpPr txBox="1"/>
          <p:nvPr/>
        </p:nvSpPr>
        <p:spPr>
          <a:xfrm>
            <a:off x="7984159" y="3088227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31</a:t>
            </a:r>
          </a:p>
        </p:txBody>
      </p:sp>
      <p:sp>
        <p:nvSpPr>
          <p:cNvPr id="794" name="TextBox 34"/>
          <p:cNvSpPr txBox="1"/>
          <p:nvPr/>
        </p:nvSpPr>
        <p:spPr>
          <a:xfrm>
            <a:off x="10632899" y="3088227"/>
            <a:ext cx="758011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External Merge Algorithm</a:t>
            </a:r>
          </a:p>
        </p:txBody>
      </p:sp>
      <p:grpSp>
        <p:nvGrpSpPr>
          <p:cNvPr id="800" name="Can 24"/>
          <p:cNvGrpSpPr/>
          <p:nvPr/>
        </p:nvGrpSpPr>
        <p:grpSpPr>
          <a:xfrm>
            <a:off x="2600322" y="1793053"/>
            <a:ext cx="3457579" cy="4190050"/>
            <a:chOff x="-1" y="0"/>
            <a:chExt cx="3457577" cy="4190048"/>
          </a:xfrm>
        </p:grpSpPr>
        <p:sp>
          <p:nvSpPr>
            <p:cNvPr id="797" name="Shape"/>
            <p:cNvSpPr/>
            <p:nvPr/>
          </p:nvSpPr>
          <p:spPr>
            <a:xfrm>
              <a:off x="-1" y="0"/>
              <a:ext cx="3457577" cy="419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64"/>
                  </a:moveTo>
                  <a:cubicBezTo>
                    <a:pt x="0" y="521"/>
                    <a:pt x="4835" y="0"/>
                    <a:pt x="10800" y="0"/>
                  </a:cubicBezTo>
                  <a:cubicBezTo>
                    <a:pt x="16765" y="0"/>
                    <a:pt x="21600" y="521"/>
                    <a:pt x="21600" y="1164"/>
                  </a:cubicBezTo>
                  <a:lnTo>
                    <a:pt x="21600" y="20436"/>
                  </a:lnTo>
                  <a:cubicBezTo>
                    <a:pt x="21600" y="21079"/>
                    <a:pt x="16765" y="21600"/>
                    <a:pt x="10800" y="21600"/>
                  </a:cubicBezTo>
                  <a:cubicBezTo>
                    <a:pt x="4835" y="21600"/>
                    <a:pt x="0" y="21079"/>
                    <a:pt x="0" y="2043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A6DB"/>
                </a:gs>
                <a:gs pos="50000">
                  <a:srgbClr val="559BDB"/>
                </a:gs>
                <a:gs pos="100000">
                  <a:srgbClr val="448AC9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8" name="Oval"/>
            <p:cNvSpPr/>
            <p:nvPr/>
          </p:nvSpPr>
          <p:spPr>
            <a:xfrm>
              <a:off x="-1" y="-1"/>
              <a:ext cx="3457578" cy="45173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9" name="Line"/>
            <p:cNvSpPr/>
            <p:nvPr/>
          </p:nvSpPr>
          <p:spPr>
            <a:xfrm>
              <a:off x="-2" y="0"/>
              <a:ext cx="3457578" cy="419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164"/>
                  </a:moveTo>
                  <a:cubicBezTo>
                    <a:pt x="21600" y="1807"/>
                    <a:pt x="16765" y="2329"/>
                    <a:pt x="10800" y="2329"/>
                  </a:cubicBezTo>
                  <a:cubicBezTo>
                    <a:pt x="4835" y="2329"/>
                    <a:pt x="0" y="1807"/>
                    <a:pt x="0" y="1164"/>
                  </a:cubicBezTo>
                  <a:cubicBezTo>
                    <a:pt x="0" y="521"/>
                    <a:pt x="4835" y="0"/>
                    <a:pt x="10800" y="0"/>
                  </a:cubicBezTo>
                  <a:cubicBezTo>
                    <a:pt x="16765" y="0"/>
                    <a:pt x="21600" y="521"/>
                    <a:pt x="21600" y="1164"/>
                  </a:cubicBezTo>
                  <a:lnTo>
                    <a:pt x="21600" y="20436"/>
                  </a:lnTo>
                  <a:cubicBezTo>
                    <a:pt x="21600" y="21079"/>
                    <a:pt x="16765" y="21600"/>
                    <a:pt x="10800" y="21600"/>
                  </a:cubicBezTo>
                  <a:cubicBezTo>
                    <a:pt x="4835" y="21600"/>
                    <a:pt x="0" y="21079"/>
                    <a:pt x="0" y="20436"/>
                  </a:cubicBezTo>
                  <a:lnTo>
                    <a:pt x="0" y="1164"/>
                  </a:lnTo>
                </a:path>
              </a:pathLst>
            </a:cu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01" name="Rounded Rectangle 28"/>
          <p:cNvSpPr/>
          <p:nvPr/>
        </p:nvSpPr>
        <p:spPr>
          <a:xfrm>
            <a:off x="2699249" y="2544333"/>
            <a:ext cx="3296833" cy="583325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02" name="Rounded Rectangle 32"/>
          <p:cNvSpPr/>
          <p:nvPr/>
        </p:nvSpPr>
        <p:spPr>
          <a:xfrm>
            <a:off x="2699248" y="3270132"/>
            <a:ext cx="3296833" cy="583325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03" name="Rounded Rectangle 38"/>
          <p:cNvSpPr/>
          <p:nvPr/>
        </p:nvSpPr>
        <p:spPr>
          <a:xfrm>
            <a:off x="2680693" y="4221465"/>
            <a:ext cx="3296834" cy="1109070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04" name="TextBox 44"/>
          <p:cNvSpPr txBox="1"/>
          <p:nvPr/>
        </p:nvSpPr>
        <p:spPr>
          <a:xfrm>
            <a:off x="3931741" y="6085468"/>
            <a:ext cx="1373472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Disk</a:t>
            </a:r>
          </a:p>
        </p:txBody>
      </p:sp>
      <p:grpSp>
        <p:nvGrpSpPr>
          <p:cNvPr id="813" name="Group 51"/>
          <p:cNvGrpSpPr/>
          <p:nvPr/>
        </p:nvGrpSpPr>
        <p:grpSpPr>
          <a:xfrm>
            <a:off x="7474136" y="1397064"/>
            <a:ext cx="4259924" cy="2456273"/>
            <a:chOff x="0" y="0"/>
            <a:chExt cx="4259923" cy="2456272"/>
          </a:xfrm>
        </p:grpSpPr>
        <p:grpSp>
          <p:nvGrpSpPr>
            <p:cNvPr id="809" name="Group 18"/>
            <p:cNvGrpSpPr/>
            <p:nvPr/>
          </p:nvGrpSpPr>
          <p:grpSpPr>
            <a:xfrm>
              <a:off x="-1" y="-1"/>
              <a:ext cx="4259925" cy="2456274"/>
              <a:chOff x="0" y="0"/>
              <a:chExt cx="4259923" cy="2456272"/>
            </a:xfrm>
          </p:grpSpPr>
          <p:sp>
            <p:nvSpPr>
              <p:cNvPr id="805" name="Rectangle 19"/>
              <p:cNvSpPr/>
              <p:nvPr/>
            </p:nvSpPr>
            <p:spPr>
              <a:xfrm>
                <a:off x="-1" y="-1"/>
                <a:ext cx="4252692" cy="2440509"/>
              </a:xfrm>
              <a:prstGeom prst="rect">
                <a:avLst/>
              </a:prstGeom>
              <a:solidFill>
                <a:srgbClr val="FFF2CC"/>
              </a:solidFill>
              <a:ln w="6350" cap="flat">
                <a:solidFill>
                  <a:srgbClr val="808080"/>
                </a:solidFill>
                <a:prstDash val="solid"/>
                <a:miter lim="800000"/>
              </a:ln>
              <a:effectLst>
                <a:outerShdw sx="100000" sy="100000" kx="0" ky="0" algn="b" rotWithShape="0" blurRad="50800" dist="12700" dir="27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3000"/>
                </a:pPr>
              </a:p>
            </p:txBody>
          </p:sp>
          <p:sp>
            <p:nvSpPr>
              <p:cNvPr id="806" name="Rectangle 20"/>
              <p:cNvSpPr/>
              <p:nvPr/>
            </p:nvSpPr>
            <p:spPr>
              <a:xfrm>
                <a:off x="303590" y="941174"/>
                <a:ext cx="3956333" cy="1515099"/>
              </a:xfrm>
              <a:prstGeom prst="rect">
                <a:avLst/>
              </a:prstGeom>
              <a:solidFill>
                <a:srgbClr val="B4C7E7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807" name="TextBox 21"/>
              <p:cNvSpPr txBox="1"/>
              <p:nvPr/>
            </p:nvSpPr>
            <p:spPr>
              <a:xfrm>
                <a:off x="203640" y="182655"/>
                <a:ext cx="1871922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Main Memory</a:t>
                </a:r>
              </a:p>
            </p:txBody>
          </p:sp>
          <p:sp>
            <p:nvSpPr>
              <p:cNvPr id="808" name="TextBox 22"/>
              <p:cNvSpPr txBox="1"/>
              <p:nvPr/>
            </p:nvSpPr>
            <p:spPr>
              <a:xfrm>
                <a:off x="415847" y="961703"/>
                <a:ext cx="863463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Buffer</a:t>
                </a:r>
              </a:p>
            </p:txBody>
          </p:sp>
        </p:grpSp>
        <p:sp>
          <p:nvSpPr>
            <p:cNvPr id="810" name="Rounded Rectangle 45"/>
            <p:cNvSpPr/>
            <p:nvPr/>
          </p:nvSpPr>
          <p:spPr>
            <a:xfrm>
              <a:off x="439940" y="1602654"/>
              <a:ext cx="1127271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1" name="Rounded Rectangle 50"/>
            <p:cNvSpPr/>
            <p:nvPr/>
          </p:nvSpPr>
          <p:spPr>
            <a:xfrm>
              <a:off x="2862708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2" name="Rounded Rectangle 49"/>
            <p:cNvSpPr/>
            <p:nvPr/>
          </p:nvSpPr>
          <p:spPr>
            <a:xfrm>
              <a:off x="1651324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14" name="Right Arrow 52"/>
          <p:cNvSpPr/>
          <p:nvPr/>
        </p:nvSpPr>
        <p:spPr>
          <a:xfrm>
            <a:off x="6244416" y="3067169"/>
            <a:ext cx="1461478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815" name="Right Arrow 53"/>
          <p:cNvSpPr/>
          <p:nvPr/>
        </p:nvSpPr>
        <p:spPr>
          <a:xfrm rot="9359953">
            <a:off x="6093202" y="4265976"/>
            <a:ext cx="1767819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816" name="TextBox 29"/>
          <p:cNvSpPr txBox="1"/>
          <p:nvPr/>
        </p:nvSpPr>
        <p:spPr>
          <a:xfrm>
            <a:off x="3852057" y="4318115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5,7</a:t>
            </a:r>
          </a:p>
        </p:txBody>
      </p:sp>
      <p:sp>
        <p:nvSpPr>
          <p:cNvPr id="817" name="TextBox 33"/>
          <p:cNvSpPr txBox="1"/>
          <p:nvPr/>
        </p:nvSpPr>
        <p:spPr>
          <a:xfrm>
            <a:off x="2804160" y="4814401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22,23</a:t>
            </a:r>
          </a:p>
        </p:txBody>
      </p:sp>
      <p:sp>
        <p:nvSpPr>
          <p:cNvPr id="818" name="TextBox 37"/>
          <p:cNvSpPr txBox="1"/>
          <p:nvPr/>
        </p:nvSpPr>
        <p:spPr>
          <a:xfrm>
            <a:off x="2804161" y="4305051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1,2</a:t>
            </a:r>
          </a:p>
        </p:txBody>
      </p:sp>
      <p:sp>
        <p:nvSpPr>
          <p:cNvPr id="819" name="TextBox 39"/>
          <p:cNvSpPr txBox="1"/>
          <p:nvPr/>
        </p:nvSpPr>
        <p:spPr>
          <a:xfrm>
            <a:off x="646775" y="2653008"/>
            <a:ext cx="1744042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Input:</a:t>
            </a:r>
          </a:p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Two sorted files</a:t>
            </a:r>
          </a:p>
        </p:txBody>
      </p:sp>
      <p:sp>
        <p:nvSpPr>
          <p:cNvPr id="820" name="TextBox 40"/>
          <p:cNvSpPr txBox="1"/>
          <p:nvPr/>
        </p:nvSpPr>
        <p:spPr>
          <a:xfrm>
            <a:off x="646775" y="4130206"/>
            <a:ext cx="1744042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Output:</a:t>
            </a:r>
          </a:p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One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merged</a:t>
            </a:r>
            <a:r>
              <a:t> sorted file</a:t>
            </a:r>
          </a:p>
        </p:txBody>
      </p:sp>
      <p:sp>
        <p:nvSpPr>
          <p:cNvPr id="821" name="TextBox 41"/>
          <p:cNvSpPr txBox="1"/>
          <p:nvPr/>
        </p:nvSpPr>
        <p:spPr>
          <a:xfrm>
            <a:off x="2262359" y="2672603"/>
            <a:ext cx="286418" cy="376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1</a:t>
            </a:r>
          </a:p>
        </p:txBody>
      </p:sp>
      <p:sp>
        <p:nvSpPr>
          <p:cNvPr id="822" name="TextBox 46"/>
          <p:cNvSpPr txBox="1"/>
          <p:nvPr/>
        </p:nvSpPr>
        <p:spPr>
          <a:xfrm>
            <a:off x="2261946" y="3361740"/>
            <a:ext cx="286418" cy="37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2</a:t>
            </a:r>
          </a:p>
        </p:txBody>
      </p:sp>
      <p:sp>
        <p:nvSpPr>
          <p:cNvPr id="823" name="TextBox 30"/>
          <p:cNvSpPr txBox="1"/>
          <p:nvPr/>
        </p:nvSpPr>
        <p:spPr>
          <a:xfrm>
            <a:off x="4903229" y="4318115"/>
            <a:ext cx="954083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11,20</a:t>
            </a:r>
          </a:p>
        </p:txBody>
      </p:sp>
      <p:sp>
        <p:nvSpPr>
          <p:cNvPr id="824" name="TextBox 31"/>
          <p:cNvSpPr txBox="1"/>
          <p:nvPr/>
        </p:nvSpPr>
        <p:spPr>
          <a:xfrm>
            <a:off x="7984159" y="3088227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31</a:t>
            </a:r>
          </a:p>
        </p:txBody>
      </p:sp>
      <p:sp>
        <p:nvSpPr>
          <p:cNvPr id="825" name="TextBox 34"/>
          <p:cNvSpPr txBox="1"/>
          <p:nvPr/>
        </p:nvSpPr>
        <p:spPr>
          <a:xfrm>
            <a:off x="10436804" y="3088227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24</a:t>
            </a:r>
          </a:p>
        </p:txBody>
      </p:sp>
      <p:sp>
        <p:nvSpPr>
          <p:cNvPr id="826" name="TextBox 35"/>
          <p:cNvSpPr txBox="1"/>
          <p:nvPr/>
        </p:nvSpPr>
        <p:spPr>
          <a:xfrm>
            <a:off x="9212042" y="3088227"/>
            <a:ext cx="868746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25,30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External Merge Algorithm</a:t>
            </a:r>
          </a:p>
        </p:txBody>
      </p:sp>
      <p:grpSp>
        <p:nvGrpSpPr>
          <p:cNvPr id="832" name="Can 24"/>
          <p:cNvGrpSpPr/>
          <p:nvPr/>
        </p:nvGrpSpPr>
        <p:grpSpPr>
          <a:xfrm>
            <a:off x="2600322" y="1793053"/>
            <a:ext cx="3457579" cy="4190050"/>
            <a:chOff x="-1" y="0"/>
            <a:chExt cx="3457577" cy="4190048"/>
          </a:xfrm>
        </p:grpSpPr>
        <p:sp>
          <p:nvSpPr>
            <p:cNvPr id="829" name="Shape"/>
            <p:cNvSpPr/>
            <p:nvPr/>
          </p:nvSpPr>
          <p:spPr>
            <a:xfrm>
              <a:off x="-1" y="0"/>
              <a:ext cx="3457577" cy="419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64"/>
                  </a:moveTo>
                  <a:cubicBezTo>
                    <a:pt x="0" y="521"/>
                    <a:pt x="4835" y="0"/>
                    <a:pt x="10800" y="0"/>
                  </a:cubicBezTo>
                  <a:cubicBezTo>
                    <a:pt x="16765" y="0"/>
                    <a:pt x="21600" y="521"/>
                    <a:pt x="21600" y="1164"/>
                  </a:cubicBezTo>
                  <a:lnTo>
                    <a:pt x="21600" y="20436"/>
                  </a:lnTo>
                  <a:cubicBezTo>
                    <a:pt x="21600" y="21079"/>
                    <a:pt x="16765" y="21600"/>
                    <a:pt x="10800" y="21600"/>
                  </a:cubicBezTo>
                  <a:cubicBezTo>
                    <a:pt x="4835" y="21600"/>
                    <a:pt x="0" y="21079"/>
                    <a:pt x="0" y="2043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A6DB"/>
                </a:gs>
                <a:gs pos="50000">
                  <a:srgbClr val="559BDB"/>
                </a:gs>
                <a:gs pos="100000">
                  <a:srgbClr val="448AC9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30" name="Oval"/>
            <p:cNvSpPr/>
            <p:nvPr/>
          </p:nvSpPr>
          <p:spPr>
            <a:xfrm>
              <a:off x="-1" y="-1"/>
              <a:ext cx="3457578" cy="45173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31" name="Line"/>
            <p:cNvSpPr/>
            <p:nvPr/>
          </p:nvSpPr>
          <p:spPr>
            <a:xfrm>
              <a:off x="-2" y="0"/>
              <a:ext cx="3457578" cy="419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164"/>
                  </a:moveTo>
                  <a:cubicBezTo>
                    <a:pt x="21600" y="1807"/>
                    <a:pt x="16765" y="2329"/>
                    <a:pt x="10800" y="2329"/>
                  </a:cubicBezTo>
                  <a:cubicBezTo>
                    <a:pt x="4835" y="2329"/>
                    <a:pt x="0" y="1807"/>
                    <a:pt x="0" y="1164"/>
                  </a:cubicBezTo>
                  <a:cubicBezTo>
                    <a:pt x="0" y="521"/>
                    <a:pt x="4835" y="0"/>
                    <a:pt x="10800" y="0"/>
                  </a:cubicBezTo>
                  <a:cubicBezTo>
                    <a:pt x="16765" y="0"/>
                    <a:pt x="21600" y="521"/>
                    <a:pt x="21600" y="1164"/>
                  </a:cubicBezTo>
                  <a:lnTo>
                    <a:pt x="21600" y="20436"/>
                  </a:lnTo>
                  <a:cubicBezTo>
                    <a:pt x="21600" y="21079"/>
                    <a:pt x="16765" y="21600"/>
                    <a:pt x="10800" y="21600"/>
                  </a:cubicBezTo>
                  <a:cubicBezTo>
                    <a:pt x="4835" y="21600"/>
                    <a:pt x="0" y="21079"/>
                    <a:pt x="0" y="20436"/>
                  </a:cubicBezTo>
                  <a:lnTo>
                    <a:pt x="0" y="1164"/>
                  </a:lnTo>
                </a:path>
              </a:pathLst>
            </a:cu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33" name="Rounded Rectangle 28"/>
          <p:cNvSpPr/>
          <p:nvPr/>
        </p:nvSpPr>
        <p:spPr>
          <a:xfrm>
            <a:off x="2699249" y="2544333"/>
            <a:ext cx="3296833" cy="583325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34" name="Rounded Rectangle 32"/>
          <p:cNvSpPr/>
          <p:nvPr/>
        </p:nvSpPr>
        <p:spPr>
          <a:xfrm>
            <a:off x="2699248" y="3270132"/>
            <a:ext cx="3296833" cy="583325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35" name="Rounded Rectangle 38"/>
          <p:cNvSpPr/>
          <p:nvPr/>
        </p:nvSpPr>
        <p:spPr>
          <a:xfrm>
            <a:off x="2680693" y="4221465"/>
            <a:ext cx="3296834" cy="1109070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36" name="TextBox 44"/>
          <p:cNvSpPr txBox="1"/>
          <p:nvPr/>
        </p:nvSpPr>
        <p:spPr>
          <a:xfrm>
            <a:off x="3931741" y="6085468"/>
            <a:ext cx="1373472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Disk</a:t>
            </a:r>
          </a:p>
        </p:txBody>
      </p:sp>
      <p:grpSp>
        <p:nvGrpSpPr>
          <p:cNvPr id="845" name="Group 51"/>
          <p:cNvGrpSpPr/>
          <p:nvPr/>
        </p:nvGrpSpPr>
        <p:grpSpPr>
          <a:xfrm>
            <a:off x="7474136" y="1397064"/>
            <a:ext cx="4259924" cy="2456273"/>
            <a:chOff x="0" y="0"/>
            <a:chExt cx="4259923" cy="2456272"/>
          </a:xfrm>
        </p:grpSpPr>
        <p:grpSp>
          <p:nvGrpSpPr>
            <p:cNvPr id="841" name="Group 18"/>
            <p:cNvGrpSpPr/>
            <p:nvPr/>
          </p:nvGrpSpPr>
          <p:grpSpPr>
            <a:xfrm>
              <a:off x="-1" y="-1"/>
              <a:ext cx="4259925" cy="2456274"/>
              <a:chOff x="0" y="0"/>
              <a:chExt cx="4259923" cy="2456272"/>
            </a:xfrm>
          </p:grpSpPr>
          <p:sp>
            <p:nvSpPr>
              <p:cNvPr id="837" name="Rectangle 19"/>
              <p:cNvSpPr/>
              <p:nvPr/>
            </p:nvSpPr>
            <p:spPr>
              <a:xfrm>
                <a:off x="-1" y="-1"/>
                <a:ext cx="4252692" cy="2440509"/>
              </a:xfrm>
              <a:prstGeom prst="rect">
                <a:avLst/>
              </a:prstGeom>
              <a:solidFill>
                <a:srgbClr val="FFF2CC"/>
              </a:solidFill>
              <a:ln w="6350" cap="flat">
                <a:solidFill>
                  <a:srgbClr val="808080"/>
                </a:solidFill>
                <a:prstDash val="solid"/>
                <a:miter lim="800000"/>
              </a:ln>
              <a:effectLst>
                <a:outerShdw sx="100000" sy="100000" kx="0" ky="0" algn="b" rotWithShape="0" blurRad="50800" dist="12700" dir="27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3000"/>
                </a:pPr>
              </a:p>
            </p:txBody>
          </p:sp>
          <p:sp>
            <p:nvSpPr>
              <p:cNvPr id="838" name="Rectangle 20"/>
              <p:cNvSpPr/>
              <p:nvPr/>
            </p:nvSpPr>
            <p:spPr>
              <a:xfrm>
                <a:off x="303590" y="941174"/>
                <a:ext cx="3956333" cy="1515099"/>
              </a:xfrm>
              <a:prstGeom prst="rect">
                <a:avLst/>
              </a:prstGeom>
              <a:solidFill>
                <a:srgbClr val="B4C7E7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839" name="TextBox 21"/>
              <p:cNvSpPr txBox="1"/>
              <p:nvPr/>
            </p:nvSpPr>
            <p:spPr>
              <a:xfrm>
                <a:off x="203640" y="182655"/>
                <a:ext cx="1871922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Main Memory</a:t>
                </a:r>
              </a:p>
            </p:txBody>
          </p:sp>
          <p:sp>
            <p:nvSpPr>
              <p:cNvPr id="840" name="TextBox 22"/>
              <p:cNvSpPr txBox="1"/>
              <p:nvPr/>
            </p:nvSpPr>
            <p:spPr>
              <a:xfrm>
                <a:off x="415847" y="961703"/>
                <a:ext cx="863463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Buffer</a:t>
                </a:r>
              </a:p>
            </p:txBody>
          </p:sp>
        </p:grpSp>
        <p:sp>
          <p:nvSpPr>
            <p:cNvPr id="842" name="Rounded Rectangle 45"/>
            <p:cNvSpPr/>
            <p:nvPr/>
          </p:nvSpPr>
          <p:spPr>
            <a:xfrm>
              <a:off x="439940" y="1602654"/>
              <a:ext cx="1127271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3" name="Rounded Rectangle 50"/>
            <p:cNvSpPr/>
            <p:nvPr/>
          </p:nvSpPr>
          <p:spPr>
            <a:xfrm>
              <a:off x="2862708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4" name="Rounded Rectangle 49"/>
            <p:cNvSpPr/>
            <p:nvPr/>
          </p:nvSpPr>
          <p:spPr>
            <a:xfrm>
              <a:off x="1651324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46" name="Right Arrow 52"/>
          <p:cNvSpPr/>
          <p:nvPr/>
        </p:nvSpPr>
        <p:spPr>
          <a:xfrm>
            <a:off x="6244416" y="3067169"/>
            <a:ext cx="1461478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847" name="Right Arrow 53"/>
          <p:cNvSpPr/>
          <p:nvPr/>
        </p:nvSpPr>
        <p:spPr>
          <a:xfrm rot="9359953">
            <a:off x="6093202" y="4265976"/>
            <a:ext cx="1767819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848" name="TextBox 29"/>
          <p:cNvSpPr txBox="1"/>
          <p:nvPr/>
        </p:nvSpPr>
        <p:spPr>
          <a:xfrm>
            <a:off x="3852057" y="4318115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5,7</a:t>
            </a:r>
          </a:p>
        </p:txBody>
      </p:sp>
      <p:sp>
        <p:nvSpPr>
          <p:cNvPr id="849" name="TextBox 33"/>
          <p:cNvSpPr txBox="1"/>
          <p:nvPr/>
        </p:nvSpPr>
        <p:spPr>
          <a:xfrm>
            <a:off x="2804160" y="4814401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22,23</a:t>
            </a:r>
          </a:p>
        </p:txBody>
      </p:sp>
      <p:sp>
        <p:nvSpPr>
          <p:cNvPr id="850" name="TextBox 37"/>
          <p:cNvSpPr txBox="1"/>
          <p:nvPr/>
        </p:nvSpPr>
        <p:spPr>
          <a:xfrm>
            <a:off x="2804161" y="4305051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1,2</a:t>
            </a:r>
          </a:p>
        </p:txBody>
      </p:sp>
      <p:sp>
        <p:nvSpPr>
          <p:cNvPr id="851" name="TextBox 39"/>
          <p:cNvSpPr txBox="1"/>
          <p:nvPr/>
        </p:nvSpPr>
        <p:spPr>
          <a:xfrm>
            <a:off x="646775" y="2653008"/>
            <a:ext cx="1744042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Input:</a:t>
            </a:r>
          </a:p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Two sorted files</a:t>
            </a:r>
          </a:p>
        </p:txBody>
      </p:sp>
      <p:sp>
        <p:nvSpPr>
          <p:cNvPr id="852" name="TextBox 40"/>
          <p:cNvSpPr txBox="1"/>
          <p:nvPr/>
        </p:nvSpPr>
        <p:spPr>
          <a:xfrm>
            <a:off x="646775" y="4130206"/>
            <a:ext cx="1744042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Output:</a:t>
            </a:r>
          </a:p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One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merged</a:t>
            </a:r>
            <a:r>
              <a:t> sorted file</a:t>
            </a:r>
          </a:p>
        </p:txBody>
      </p:sp>
      <p:sp>
        <p:nvSpPr>
          <p:cNvPr id="853" name="TextBox 41"/>
          <p:cNvSpPr txBox="1"/>
          <p:nvPr/>
        </p:nvSpPr>
        <p:spPr>
          <a:xfrm>
            <a:off x="2262359" y="2672603"/>
            <a:ext cx="286418" cy="376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1</a:t>
            </a:r>
          </a:p>
        </p:txBody>
      </p:sp>
      <p:sp>
        <p:nvSpPr>
          <p:cNvPr id="854" name="TextBox 46"/>
          <p:cNvSpPr txBox="1"/>
          <p:nvPr/>
        </p:nvSpPr>
        <p:spPr>
          <a:xfrm>
            <a:off x="2261946" y="3361740"/>
            <a:ext cx="286418" cy="37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2</a:t>
            </a:r>
          </a:p>
        </p:txBody>
      </p:sp>
      <p:sp>
        <p:nvSpPr>
          <p:cNvPr id="855" name="TextBox 30"/>
          <p:cNvSpPr txBox="1"/>
          <p:nvPr/>
        </p:nvSpPr>
        <p:spPr>
          <a:xfrm>
            <a:off x="4903229" y="4318115"/>
            <a:ext cx="954083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11,20</a:t>
            </a:r>
          </a:p>
        </p:txBody>
      </p:sp>
      <p:sp>
        <p:nvSpPr>
          <p:cNvPr id="856" name="TextBox 34"/>
          <p:cNvSpPr txBox="1"/>
          <p:nvPr/>
        </p:nvSpPr>
        <p:spPr>
          <a:xfrm>
            <a:off x="10436804" y="3088227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24,25</a:t>
            </a:r>
          </a:p>
        </p:txBody>
      </p:sp>
      <p:sp>
        <p:nvSpPr>
          <p:cNvPr id="857" name="TextBox 35"/>
          <p:cNvSpPr txBox="1"/>
          <p:nvPr/>
        </p:nvSpPr>
        <p:spPr>
          <a:xfrm>
            <a:off x="9212043" y="3088227"/>
            <a:ext cx="950986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30</a:t>
            </a:r>
          </a:p>
        </p:txBody>
      </p:sp>
      <p:sp>
        <p:nvSpPr>
          <p:cNvPr id="858" name="TextBox 31"/>
          <p:cNvSpPr txBox="1"/>
          <p:nvPr/>
        </p:nvSpPr>
        <p:spPr>
          <a:xfrm>
            <a:off x="7984159" y="3088227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31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External Merge Algorithm</a:t>
            </a:r>
          </a:p>
        </p:txBody>
      </p:sp>
      <p:grpSp>
        <p:nvGrpSpPr>
          <p:cNvPr id="864" name="Can 24"/>
          <p:cNvGrpSpPr/>
          <p:nvPr/>
        </p:nvGrpSpPr>
        <p:grpSpPr>
          <a:xfrm>
            <a:off x="2600322" y="1793053"/>
            <a:ext cx="3457579" cy="4190050"/>
            <a:chOff x="-1" y="0"/>
            <a:chExt cx="3457577" cy="4190048"/>
          </a:xfrm>
        </p:grpSpPr>
        <p:sp>
          <p:nvSpPr>
            <p:cNvPr id="861" name="Shape"/>
            <p:cNvSpPr/>
            <p:nvPr/>
          </p:nvSpPr>
          <p:spPr>
            <a:xfrm>
              <a:off x="-1" y="0"/>
              <a:ext cx="3457577" cy="419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64"/>
                  </a:moveTo>
                  <a:cubicBezTo>
                    <a:pt x="0" y="521"/>
                    <a:pt x="4835" y="0"/>
                    <a:pt x="10800" y="0"/>
                  </a:cubicBezTo>
                  <a:cubicBezTo>
                    <a:pt x="16765" y="0"/>
                    <a:pt x="21600" y="521"/>
                    <a:pt x="21600" y="1164"/>
                  </a:cubicBezTo>
                  <a:lnTo>
                    <a:pt x="21600" y="20436"/>
                  </a:lnTo>
                  <a:cubicBezTo>
                    <a:pt x="21600" y="21079"/>
                    <a:pt x="16765" y="21600"/>
                    <a:pt x="10800" y="21600"/>
                  </a:cubicBezTo>
                  <a:cubicBezTo>
                    <a:pt x="4835" y="21600"/>
                    <a:pt x="0" y="21079"/>
                    <a:pt x="0" y="2043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A6DB"/>
                </a:gs>
                <a:gs pos="50000">
                  <a:srgbClr val="559BDB"/>
                </a:gs>
                <a:gs pos="100000">
                  <a:srgbClr val="448AC9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2" name="Oval"/>
            <p:cNvSpPr/>
            <p:nvPr/>
          </p:nvSpPr>
          <p:spPr>
            <a:xfrm>
              <a:off x="-1" y="-1"/>
              <a:ext cx="3457578" cy="45173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3" name="Line"/>
            <p:cNvSpPr/>
            <p:nvPr/>
          </p:nvSpPr>
          <p:spPr>
            <a:xfrm>
              <a:off x="-2" y="0"/>
              <a:ext cx="3457578" cy="419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164"/>
                  </a:moveTo>
                  <a:cubicBezTo>
                    <a:pt x="21600" y="1807"/>
                    <a:pt x="16765" y="2329"/>
                    <a:pt x="10800" y="2329"/>
                  </a:cubicBezTo>
                  <a:cubicBezTo>
                    <a:pt x="4835" y="2329"/>
                    <a:pt x="0" y="1807"/>
                    <a:pt x="0" y="1164"/>
                  </a:cubicBezTo>
                  <a:cubicBezTo>
                    <a:pt x="0" y="521"/>
                    <a:pt x="4835" y="0"/>
                    <a:pt x="10800" y="0"/>
                  </a:cubicBezTo>
                  <a:cubicBezTo>
                    <a:pt x="16765" y="0"/>
                    <a:pt x="21600" y="521"/>
                    <a:pt x="21600" y="1164"/>
                  </a:cubicBezTo>
                  <a:lnTo>
                    <a:pt x="21600" y="20436"/>
                  </a:lnTo>
                  <a:cubicBezTo>
                    <a:pt x="21600" y="21079"/>
                    <a:pt x="16765" y="21600"/>
                    <a:pt x="10800" y="21600"/>
                  </a:cubicBezTo>
                  <a:cubicBezTo>
                    <a:pt x="4835" y="21600"/>
                    <a:pt x="0" y="21079"/>
                    <a:pt x="0" y="20436"/>
                  </a:cubicBezTo>
                  <a:lnTo>
                    <a:pt x="0" y="1164"/>
                  </a:lnTo>
                </a:path>
              </a:pathLst>
            </a:cu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65" name="Rounded Rectangle 28"/>
          <p:cNvSpPr/>
          <p:nvPr/>
        </p:nvSpPr>
        <p:spPr>
          <a:xfrm>
            <a:off x="2699249" y="2544333"/>
            <a:ext cx="3296833" cy="583325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66" name="Rounded Rectangle 32"/>
          <p:cNvSpPr/>
          <p:nvPr/>
        </p:nvSpPr>
        <p:spPr>
          <a:xfrm>
            <a:off x="2699248" y="3270132"/>
            <a:ext cx="3296833" cy="583325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67" name="Rounded Rectangle 38"/>
          <p:cNvSpPr/>
          <p:nvPr/>
        </p:nvSpPr>
        <p:spPr>
          <a:xfrm>
            <a:off x="2680693" y="4221465"/>
            <a:ext cx="3296834" cy="1109070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68" name="TextBox 44"/>
          <p:cNvSpPr txBox="1"/>
          <p:nvPr/>
        </p:nvSpPr>
        <p:spPr>
          <a:xfrm>
            <a:off x="3931741" y="6085468"/>
            <a:ext cx="1373472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Disk</a:t>
            </a:r>
          </a:p>
        </p:txBody>
      </p:sp>
      <p:grpSp>
        <p:nvGrpSpPr>
          <p:cNvPr id="877" name="Group 51"/>
          <p:cNvGrpSpPr/>
          <p:nvPr/>
        </p:nvGrpSpPr>
        <p:grpSpPr>
          <a:xfrm>
            <a:off x="7474136" y="1397064"/>
            <a:ext cx="4259924" cy="2456273"/>
            <a:chOff x="0" y="0"/>
            <a:chExt cx="4259923" cy="2456272"/>
          </a:xfrm>
        </p:grpSpPr>
        <p:grpSp>
          <p:nvGrpSpPr>
            <p:cNvPr id="873" name="Group 18"/>
            <p:cNvGrpSpPr/>
            <p:nvPr/>
          </p:nvGrpSpPr>
          <p:grpSpPr>
            <a:xfrm>
              <a:off x="-1" y="-1"/>
              <a:ext cx="4259925" cy="2456274"/>
              <a:chOff x="0" y="0"/>
              <a:chExt cx="4259923" cy="2456272"/>
            </a:xfrm>
          </p:grpSpPr>
          <p:sp>
            <p:nvSpPr>
              <p:cNvPr id="869" name="Rectangle 19"/>
              <p:cNvSpPr/>
              <p:nvPr/>
            </p:nvSpPr>
            <p:spPr>
              <a:xfrm>
                <a:off x="-1" y="-1"/>
                <a:ext cx="4252692" cy="2440509"/>
              </a:xfrm>
              <a:prstGeom prst="rect">
                <a:avLst/>
              </a:prstGeom>
              <a:solidFill>
                <a:srgbClr val="FFF2CC"/>
              </a:solidFill>
              <a:ln w="6350" cap="flat">
                <a:solidFill>
                  <a:srgbClr val="808080"/>
                </a:solidFill>
                <a:prstDash val="solid"/>
                <a:miter lim="800000"/>
              </a:ln>
              <a:effectLst>
                <a:outerShdw sx="100000" sy="100000" kx="0" ky="0" algn="b" rotWithShape="0" blurRad="50800" dist="12700" dir="27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3000"/>
                </a:pPr>
              </a:p>
            </p:txBody>
          </p:sp>
          <p:sp>
            <p:nvSpPr>
              <p:cNvPr id="870" name="Rectangle 20"/>
              <p:cNvSpPr/>
              <p:nvPr/>
            </p:nvSpPr>
            <p:spPr>
              <a:xfrm>
                <a:off x="303590" y="941174"/>
                <a:ext cx="3956333" cy="1515099"/>
              </a:xfrm>
              <a:prstGeom prst="rect">
                <a:avLst/>
              </a:prstGeom>
              <a:solidFill>
                <a:srgbClr val="B4C7E7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871" name="TextBox 21"/>
              <p:cNvSpPr txBox="1"/>
              <p:nvPr/>
            </p:nvSpPr>
            <p:spPr>
              <a:xfrm>
                <a:off x="203640" y="182655"/>
                <a:ext cx="1871922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Main Memory</a:t>
                </a:r>
              </a:p>
            </p:txBody>
          </p:sp>
          <p:sp>
            <p:nvSpPr>
              <p:cNvPr id="872" name="TextBox 22"/>
              <p:cNvSpPr txBox="1"/>
              <p:nvPr/>
            </p:nvSpPr>
            <p:spPr>
              <a:xfrm>
                <a:off x="415847" y="961703"/>
                <a:ext cx="863463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Buffer</a:t>
                </a:r>
              </a:p>
            </p:txBody>
          </p:sp>
        </p:grpSp>
        <p:sp>
          <p:nvSpPr>
            <p:cNvPr id="874" name="Rounded Rectangle 45"/>
            <p:cNvSpPr/>
            <p:nvPr/>
          </p:nvSpPr>
          <p:spPr>
            <a:xfrm>
              <a:off x="439940" y="1602654"/>
              <a:ext cx="1127271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5" name="Rounded Rectangle 50"/>
            <p:cNvSpPr/>
            <p:nvPr/>
          </p:nvSpPr>
          <p:spPr>
            <a:xfrm>
              <a:off x="2862708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6" name="Rounded Rectangle 49"/>
            <p:cNvSpPr/>
            <p:nvPr/>
          </p:nvSpPr>
          <p:spPr>
            <a:xfrm>
              <a:off x="1651324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78" name="Right Arrow 52"/>
          <p:cNvSpPr/>
          <p:nvPr/>
        </p:nvSpPr>
        <p:spPr>
          <a:xfrm>
            <a:off x="6244416" y="3067169"/>
            <a:ext cx="1461478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879" name="Right Arrow 53"/>
          <p:cNvSpPr/>
          <p:nvPr/>
        </p:nvSpPr>
        <p:spPr>
          <a:xfrm rot="9359953">
            <a:off x="6093202" y="4265976"/>
            <a:ext cx="1767819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880" name="TextBox 29"/>
          <p:cNvSpPr txBox="1"/>
          <p:nvPr/>
        </p:nvSpPr>
        <p:spPr>
          <a:xfrm>
            <a:off x="3852057" y="4318115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5,7</a:t>
            </a:r>
          </a:p>
        </p:txBody>
      </p:sp>
      <p:sp>
        <p:nvSpPr>
          <p:cNvPr id="881" name="TextBox 33"/>
          <p:cNvSpPr txBox="1"/>
          <p:nvPr/>
        </p:nvSpPr>
        <p:spPr>
          <a:xfrm>
            <a:off x="2804160" y="4814401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22,23</a:t>
            </a:r>
          </a:p>
        </p:txBody>
      </p:sp>
      <p:sp>
        <p:nvSpPr>
          <p:cNvPr id="882" name="TextBox 37"/>
          <p:cNvSpPr txBox="1"/>
          <p:nvPr/>
        </p:nvSpPr>
        <p:spPr>
          <a:xfrm>
            <a:off x="2804161" y="4305051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1,2</a:t>
            </a:r>
          </a:p>
        </p:txBody>
      </p:sp>
      <p:sp>
        <p:nvSpPr>
          <p:cNvPr id="883" name="TextBox 39"/>
          <p:cNvSpPr txBox="1"/>
          <p:nvPr/>
        </p:nvSpPr>
        <p:spPr>
          <a:xfrm>
            <a:off x="646775" y="2653008"/>
            <a:ext cx="1744042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Input:</a:t>
            </a:r>
          </a:p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Two sorted files</a:t>
            </a:r>
          </a:p>
        </p:txBody>
      </p:sp>
      <p:sp>
        <p:nvSpPr>
          <p:cNvPr id="884" name="TextBox 40"/>
          <p:cNvSpPr txBox="1"/>
          <p:nvPr/>
        </p:nvSpPr>
        <p:spPr>
          <a:xfrm>
            <a:off x="646775" y="4130206"/>
            <a:ext cx="1744042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Output:</a:t>
            </a:r>
          </a:p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One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merged</a:t>
            </a:r>
            <a:r>
              <a:t> sorted file</a:t>
            </a:r>
          </a:p>
        </p:txBody>
      </p:sp>
      <p:sp>
        <p:nvSpPr>
          <p:cNvPr id="885" name="TextBox 41"/>
          <p:cNvSpPr txBox="1"/>
          <p:nvPr/>
        </p:nvSpPr>
        <p:spPr>
          <a:xfrm>
            <a:off x="2262359" y="2672603"/>
            <a:ext cx="286418" cy="376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1</a:t>
            </a:r>
          </a:p>
        </p:txBody>
      </p:sp>
      <p:sp>
        <p:nvSpPr>
          <p:cNvPr id="886" name="TextBox 46"/>
          <p:cNvSpPr txBox="1"/>
          <p:nvPr/>
        </p:nvSpPr>
        <p:spPr>
          <a:xfrm>
            <a:off x="2261946" y="3361740"/>
            <a:ext cx="286418" cy="37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2</a:t>
            </a:r>
          </a:p>
        </p:txBody>
      </p:sp>
      <p:sp>
        <p:nvSpPr>
          <p:cNvPr id="887" name="TextBox 30"/>
          <p:cNvSpPr txBox="1"/>
          <p:nvPr/>
        </p:nvSpPr>
        <p:spPr>
          <a:xfrm>
            <a:off x="4903229" y="4318115"/>
            <a:ext cx="954083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11,20</a:t>
            </a:r>
          </a:p>
        </p:txBody>
      </p:sp>
      <p:sp>
        <p:nvSpPr>
          <p:cNvPr id="888" name="TextBox 31"/>
          <p:cNvSpPr txBox="1"/>
          <p:nvPr/>
        </p:nvSpPr>
        <p:spPr>
          <a:xfrm>
            <a:off x="7984159" y="3088227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31</a:t>
            </a:r>
          </a:p>
        </p:txBody>
      </p:sp>
      <p:sp>
        <p:nvSpPr>
          <p:cNvPr id="889" name="TextBox 34"/>
          <p:cNvSpPr txBox="1"/>
          <p:nvPr/>
        </p:nvSpPr>
        <p:spPr>
          <a:xfrm>
            <a:off x="3870612" y="4805059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24,25</a:t>
            </a:r>
          </a:p>
        </p:txBody>
      </p:sp>
      <p:sp>
        <p:nvSpPr>
          <p:cNvPr id="890" name="TextBox 35"/>
          <p:cNvSpPr txBox="1"/>
          <p:nvPr/>
        </p:nvSpPr>
        <p:spPr>
          <a:xfrm>
            <a:off x="9212043" y="3088227"/>
            <a:ext cx="950986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30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External Merge Algorithm</a:t>
            </a:r>
          </a:p>
        </p:txBody>
      </p:sp>
      <p:grpSp>
        <p:nvGrpSpPr>
          <p:cNvPr id="896" name="Can 24"/>
          <p:cNvGrpSpPr/>
          <p:nvPr/>
        </p:nvGrpSpPr>
        <p:grpSpPr>
          <a:xfrm>
            <a:off x="2600322" y="1793053"/>
            <a:ext cx="3457579" cy="4190050"/>
            <a:chOff x="-1" y="0"/>
            <a:chExt cx="3457577" cy="4190048"/>
          </a:xfrm>
        </p:grpSpPr>
        <p:sp>
          <p:nvSpPr>
            <p:cNvPr id="893" name="Shape"/>
            <p:cNvSpPr/>
            <p:nvPr/>
          </p:nvSpPr>
          <p:spPr>
            <a:xfrm>
              <a:off x="-1" y="0"/>
              <a:ext cx="3457577" cy="419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64"/>
                  </a:moveTo>
                  <a:cubicBezTo>
                    <a:pt x="0" y="521"/>
                    <a:pt x="4835" y="0"/>
                    <a:pt x="10800" y="0"/>
                  </a:cubicBezTo>
                  <a:cubicBezTo>
                    <a:pt x="16765" y="0"/>
                    <a:pt x="21600" y="521"/>
                    <a:pt x="21600" y="1164"/>
                  </a:cubicBezTo>
                  <a:lnTo>
                    <a:pt x="21600" y="20436"/>
                  </a:lnTo>
                  <a:cubicBezTo>
                    <a:pt x="21600" y="21079"/>
                    <a:pt x="16765" y="21600"/>
                    <a:pt x="10800" y="21600"/>
                  </a:cubicBezTo>
                  <a:cubicBezTo>
                    <a:pt x="4835" y="21600"/>
                    <a:pt x="0" y="21079"/>
                    <a:pt x="0" y="2043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A6DB"/>
                </a:gs>
                <a:gs pos="50000">
                  <a:srgbClr val="559BDB"/>
                </a:gs>
                <a:gs pos="100000">
                  <a:srgbClr val="448AC9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4" name="Oval"/>
            <p:cNvSpPr/>
            <p:nvPr/>
          </p:nvSpPr>
          <p:spPr>
            <a:xfrm>
              <a:off x="-1" y="-1"/>
              <a:ext cx="3457578" cy="45173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5" name="Line"/>
            <p:cNvSpPr/>
            <p:nvPr/>
          </p:nvSpPr>
          <p:spPr>
            <a:xfrm>
              <a:off x="-2" y="0"/>
              <a:ext cx="3457578" cy="419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164"/>
                  </a:moveTo>
                  <a:cubicBezTo>
                    <a:pt x="21600" y="1807"/>
                    <a:pt x="16765" y="2329"/>
                    <a:pt x="10800" y="2329"/>
                  </a:cubicBezTo>
                  <a:cubicBezTo>
                    <a:pt x="4835" y="2329"/>
                    <a:pt x="0" y="1807"/>
                    <a:pt x="0" y="1164"/>
                  </a:cubicBezTo>
                  <a:cubicBezTo>
                    <a:pt x="0" y="521"/>
                    <a:pt x="4835" y="0"/>
                    <a:pt x="10800" y="0"/>
                  </a:cubicBezTo>
                  <a:cubicBezTo>
                    <a:pt x="16765" y="0"/>
                    <a:pt x="21600" y="521"/>
                    <a:pt x="21600" y="1164"/>
                  </a:cubicBezTo>
                  <a:lnTo>
                    <a:pt x="21600" y="20436"/>
                  </a:lnTo>
                  <a:cubicBezTo>
                    <a:pt x="21600" y="21079"/>
                    <a:pt x="16765" y="21600"/>
                    <a:pt x="10800" y="21600"/>
                  </a:cubicBezTo>
                  <a:cubicBezTo>
                    <a:pt x="4835" y="21600"/>
                    <a:pt x="0" y="21079"/>
                    <a:pt x="0" y="20436"/>
                  </a:cubicBezTo>
                  <a:lnTo>
                    <a:pt x="0" y="1164"/>
                  </a:lnTo>
                </a:path>
              </a:pathLst>
            </a:cu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97" name="Rounded Rectangle 28"/>
          <p:cNvSpPr/>
          <p:nvPr/>
        </p:nvSpPr>
        <p:spPr>
          <a:xfrm>
            <a:off x="2699249" y="2544333"/>
            <a:ext cx="3296833" cy="583325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8" name="Rounded Rectangle 32"/>
          <p:cNvSpPr/>
          <p:nvPr/>
        </p:nvSpPr>
        <p:spPr>
          <a:xfrm>
            <a:off x="2699248" y="3270132"/>
            <a:ext cx="3296833" cy="583325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9" name="Rounded Rectangle 38"/>
          <p:cNvSpPr/>
          <p:nvPr/>
        </p:nvSpPr>
        <p:spPr>
          <a:xfrm>
            <a:off x="2680693" y="4221465"/>
            <a:ext cx="3296834" cy="1109070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0" name="TextBox 44"/>
          <p:cNvSpPr txBox="1"/>
          <p:nvPr/>
        </p:nvSpPr>
        <p:spPr>
          <a:xfrm>
            <a:off x="3931741" y="6085468"/>
            <a:ext cx="1373472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Disk</a:t>
            </a:r>
          </a:p>
        </p:txBody>
      </p:sp>
      <p:grpSp>
        <p:nvGrpSpPr>
          <p:cNvPr id="909" name="Group 51"/>
          <p:cNvGrpSpPr/>
          <p:nvPr/>
        </p:nvGrpSpPr>
        <p:grpSpPr>
          <a:xfrm>
            <a:off x="7474136" y="1397064"/>
            <a:ext cx="4259924" cy="2456273"/>
            <a:chOff x="0" y="0"/>
            <a:chExt cx="4259923" cy="2456272"/>
          </a:xfrm>
        </p:grpSpPr>
        <p:grpSp>
          <p:nvGrpSpPr>
            <p:cNvPr id="905" name="Group 18"/>
            <p:cNvGrpSpPr/>
            <p:nvPr/>
          </p:nvGrpSpPr>
          <p:grpSpPr>
            <a:xfrm>
              <a:off x="-1" y="-1"/>
              <a:ext cx="4259925" cy="2456274"/>
              <a:chOff x="0" y="0"/>
              <a:chExt cx="4259923" cy="2456272"/>
            </a:xfrm>
          </p:grpSpPr>
          <p:sp>
            <p:nvSpPr>
              <p:cNvPr id="901" name="Rectangle 19"/>
              <p:cNvSpPr/>
              <p:nvPr/>
            </p:nvSpPr>
            <p:spPr>
              <a:xfrm>
                <a:off x="-1" y="-1"/>
                <a:ext cx="4252692" cy="2440509"/>
              </a:xfrm>
              <a:prstGeom prst="rect">
                <a:avLst/>
              </a:prstGeom>
              <a:solidFill>
                <a:srgbClr val="FFF2CC"/>
              </a:solidFill>
              <a:ln w="6350" cap="flat">
                <a:solidFill>
                  <a:srgbClr val="808080"/>
                </a:solidFill>
                <a:prstDash val="solid"/>
                <a:miter lim="800000"/>
              </a:ln>
              <a:effectLst>
                <a:outerShdw sx="100000" sy="100000" kx="0" ky="0" algn="b" rotWithShape="0" blurRad="50800" dist="12700" dir="27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3000"/>
                </a:pPr>
              </a:p>
            </p:txBody>
          </p:sp>
          <p:sp>
            <p:nvSpPr>
              <p:cNvPr id="902" name="Rectangle 20"/>
              <p:cNvSpPr/>
              <p:nvPr/>
            </p:nvSpPr>
            <p:spPr>
              <a:xfrm>
                <a:off x="303590" y="941174"/>
                <a:ext cx="3956333" cy="1515099"/>
              </a:xfrm>
              <a:prstGeom prst="rect">
                <a:avLst/>
              </a:prstGeom>
              <a:solidFill>
                <a:srgbClr val="B4C7E7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903" name="TextBox 21"/>
              <p:cNvSpPr txBox="1"/>
              <p:nvPr/>
            </p:nvSpPr>
            <p:spPr>
              <a:xfrm>
                <a:off x="203640" y="182655"/>
                <a:ext cx="1871922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Main Memory</a:t>
                </a:r>
              </a:p>
            </p:txBody>
          </p:sp>
          <p:sp>
            <p:nvSpPr>
              <p:cNvPr id="904" name="TextBox 22"/>
              <p:cNvSpPr txBox="1"/>
              <p:nvPr/>
            </p:nvSpPr>
            <p:spPr>
              <a:xfrm>
                <a:off x="415847" y="961703"/>
                <a:ext cx="863463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Buffer</a:t>
                </a:r>
              </a:p>
            </p:txBody>
          </p:sp>
        </p:grpSp>
        <p:sp>
          <p:nvSpPr>
            <p:cNvPr id="906" name="Rounded Rectangle 45"/>
            <p:cNvSpPr/>
            <p:nvPr/>
          </p:nvSpPr>
          <p:spPr>
            <a:xfrm>
              <a:off x="439940" y="1602654"/>
              <a:ext cx="1127271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07" name="Rounded Rectangle 50"/>
            <p:cNvSpPr/>
            <p:nvPr/>
          </p:nvSpPr>
          <p:spPr>
            <a:xfrm>
              <a:off x="2862708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08" name="Rounded Rectangle 49"/>
            <p:cNvSpPr/>
            <p:nvPr/>
          </p:nvSpPr>
          <p:spPr>
            <a:xfrm>
              <a:off x="1651324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910" name="Right Arrow 52"/>
          <p:cNvSpPr/>
          <p:nvPr/>
        </p:nvSpPr>
        <p:spPr>
          <a:xfrm>
            <a:off x="6244416" y="3067169"/>
            <a:ext cx="1461478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911" name="Right Arrow 53"/>
          <p:cNvSpPr/>
          <p:nvPr/>
        </p:nvSpPr>
        <p:spPr>
          <a:xfrm rot="9359953">
            <a:off x="6093202" y="4265976"/>
            <a:ext cx="1767819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912" name="TextBox 29"/>
          <p:cNvSpPr txBox="1"/>
          <p:nvPr/>
        </p:nvSpPr>
        <p:spPr>
          <a:xfrm>
            <a:off x="3852057" y="4318115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5,7</a:t>
            </a:r>
          </a:p>
        </p:txBody>
      </p:sp>
      <p:sp>
        <p:nvSpPr>
          <p:cNvPr id="913" name="TextBox 33"/>
          <p:cNvSpPr txBox="1"/>
          <p:nvPr/>
        </p:nvSpPr>
        <p:spPr>
          <a:xfrm>
            <a:off x="2804160" y="4814401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22,23</a:t>
            </a:r>
          </a:p>
        </p:txBody>
      </p:sp>
      <p:sp>
        <p:nvSpPr>
          <p:cNvPr id="914" name="TextBox 37"/>
          <p:cNvSpPr txBox="1"/>
          <p:nvPr/>
        </p:nvSpPr>
        <p:spPr>
          <a:xfrm>
            <a:off x="2804161" y="4305051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1,2</a:t>
            </a:r>
          </a:p>
        </p:txBody>
      </p:sp>
      <p:sp>
        <p:nvSpPr>
          <p:cNvPr id="915" name="TextBox 39"/>
          <p:cNvSpPr txBox="1"/>
          <p:nvPr/>
        </p:nvSpPr>
        <p:spPr>
          <a:xfrm>
            <a:off x="646775" y="2653008"/>
            <a:ext cx="1744042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Input:</a:t>
            </a:r>
          </a:p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Two sorted files</a:t>
            </a:r>
          </a:p>
        </p:txBody>
      </p:sp>
      <p:sp>
        <p:nvSpPr>
          <p:cNvPr id="916" name="TextBox 40"/>
          <p:cNvSpPr txBox="1"/>
          <p:nvPr/>
        </p:nvSpPr>
        <p:spPr>
          <a:xfrm>
            <a:off x="646775" y="4130206"/>
            <a:ext cx="1744042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Output:</a:t>
            </a:r>
          </a:p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One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merged</a:t>
            </a:r>
            <a:r>
              <a:t> sorted file</a:t>
            </a:r>
          </a:p>
        </p:txBody>
      </p:sp>
      <p:sp>
        <p:nvSpPr>
          <p:cNvPr id="917" name="TextBox 41"/>
          <p:cNvSpPr txBox="1"/>
          <p:nvPr/>
        </p:nvSpPr>
        <p:spPr>
          <a:xfrm>
            <a:off x="2262359" y="2672603"/>
            <a:ext cx="286418" cy="376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1</a:t>
            </a:r>
          </a:p>
        </p:txBody>
      </p:sp>
      <p:sp>
        <p:nvSpPr>
          <p:cNvPr id="918" name="TextBox 46"/>
          <p:cNvSpPr txBox="1"/>
          <p:nvPr/>
        </p:nvSpPr>
        <p:spPr>
          <a:xfrm>
            <a:off x="2261946" y="3361740"/>
            <a:ext cx="286418" cy="37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2</a:t>
            </a:r>
          </a:p>
        </p:txBody>
      </p:sp>
      <p:sp>
        <p:nvSpPr>
          <p:cNvPr id="919" name="TextBox 30"/>
          <p:cNvSpPr txBox="1"/>
          <p:nvPr/>
        </p:nvSpPr>
        <p:spPr>
          <a:xfrm>
            <a:off x="4903229" y="4318115"/>
            <a:ext cx="954083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11,20</a:t>
            </a:r>
          </a:p>
        </p:txBody>
      </p:sp>
      <p:sp>
        <p:nvSpPr>
          <p:cNvPr id="920" name="TextBox 34"/>
          <p:cNvSpPr txBox="1"/>
          <p:nvPr/>
        </p:nvSpPr>
        <p:spPr>
          <a:xfrm>
            <a:off x="3852058" y="4805059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24,25</a:t>
            </a:r>
          </a:p>
        </p:txBody>
      </p:sp>
      <p:sp>
        <p:nvSpPr>
          <p:cNvPr id="921" name="TextBox 35"/>
          <p:cNvSpPr txBox="1"/>
          <p:nvPr/>
        </p:nvSpPr>
        <p:spPr>
          <a:xfrm>
            <a:off x="10418543" y="3061801"/>
            <a:ext cx="950986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30,31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External Merge Algorithm</a:t>
            </a:r>
          </a:p>
        </p:txBody>
      </p:sp>
      <p:grpSp>
        <p:nvGrpSpPr>
          <p:cNvPr id="927" name="Can 24"/>
          <p:cNvGrpSpPr/>
          <p:nvPr/>
        </p:nvGrpSpPr>
        <p:grpSpPr>
          <a:xfrm>
            <a:off x="2600322" y="1793053"/>
            <a:ext cx="3457579" cy="4190050"/>
            <a:chOff x="-1" y="0"/>
            <a:chExt cx="3457577" cy="4190048"/>
          </a:xfrm>
        </p:grpSpPr>
        <p:sp>
          <p:nvSpPr>
            <p:cNvPr id="924" name="Shape"/>
            <p:cNvSpPr/>
            <p:nvPr/>
          </p:nvSpPr>
          <p:spPr>
            <a:xfrm>
              <a:off x="-1" y="0"/>
              <a:ext cx="3457577" cy="419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64"/>
                  </a:moveTo>
                  <a:cubicBezTo>
                    <a:pt x="0" y="521"/>
                    <a:pt x="4835" y="0"/>
                    <a:pt x="10800" y="0"/>
                  </a:cubicBezTo>
                  <a:cubicBezTo>
                    <a:pt x="16765" y="0"/>
                    <a:pt x="21600" y="521"/>
                    <a:pt x="21600" y="1164"/>
                  </a:cubicBezTo>
                  <a:lnTo>
                    <a:pt x="21600" y="20436"/>
                  </a:lnTo>
                  <a:cubicBezTo>
                    <a:pt x="21600" y="21079"/>
                    <a:pt x="16765" y="21600"/>
                    <a:pt x="10800" y="21600"/>
                  </a:cubicBezTo>
                  <a:cubicBezTo>
                    <a:pt x="4835" y="21600"/>
                    <a:pt x="0" y="21079"/>
                    <a:pt x="0" y="2043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A6DB"/>
                </a:gs>
                <a:gs pos="50000">
                  <a:srgbClr val="559BDB"/>
                </a:gs>
                <a:gs pos="100000">
                  <a:srgbClr val="448AC9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5" name="Oval"/>
            <p:cNvSpPr/>
            <p:nvPr/>
          </p:nvSpPr>
          <p:spPr>
            <a:xfrm>
              <a:off x="-1" y="-1"/>
              <a:ext cx="3457578" cy="45173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6" name="Line"/>
            <p:cNvSpPr/>
            <p:nvPr/>
          </p:nvSpPr>
          <p:spPr>
            <a:xfrm>
              <a:off x="-2" y="0"/>
              <a:ext cx="3457578" cy="419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164"/>
                  </a:moveTo>
                  <a:cubicBezTo>
                    <a:pt x="21600" y="1807"/>
                    <a:pt x="16765" y="2329"/>
                    <a:pt x="10800" y="2329"/>
                  </a:cubicBezTo>
                  <a:cubicBezTo>
                    <a:pt x="4835" y="2329"/>
                    <a:pt x="0" y="1807"/>
                    <a:pt x="0" y="1164"/>
                  </a:cubicBezTo>
                  <a:cubicBezTo>
                    <a:pt x="0" y="521"/>
                    <a:pt x="4835" y="0"/>
                    <a:pt x="10800" y="0"/>
                  </a:cubicBezTo>
                  <a:cubicBezTo>
                    <a:pt x="16765" y="0"/>
                    <a:pt x="21600" y="521"/>
                    <a:pt x="21600" y="1164"/>
                  </a:cubicBezTo>
                  <a:lnTo>
                    <a:pt x="21600" y="20436"/>
                  </a:lnTo>
                  <a:cubicBezTo>
                    <a:pt x="21600" y="21079"/>
                    <a:pt x="16765" y="21600"/>
                    <a:pt x="10800" y="21600"/>
                  </a:cubicBezTo>
                  <a:cubicBezTo>
                    <a:pt x="4835" y="21600"/>
                    <a:pt x="0" y="21079"/>
                    <a:pt x="0" y="20436"/>
                  </a:cubicBezTo>
                  <a:lnTo>
                    <a:pt x="0" y="1164"/>
                  </a:lnTo>
                </a:path>
              </a:pathLst>
            </a:cu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928" name="Rounded Rectangle 28"/>
          <p:cNvSpPr/>
          <p:nvPr/>
        </p:nvSpPr>
        <p:spPr>
          <a:xfrm>
            <a:off x="2699249" y="2544333"/>
            <a:ext cx="3296833" cy="583325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29" name="Rounded Rectangle 32"/>
          <p:cNvSpPr/>
          <p:nvPr/>
        </p:nvSpPr>
        <p:spPr>
          <a:xfrm>
            <a:off x="2699248" y="3270132"/>
            <a:ext cx="3296833" cy="583325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0" name="Rounded Rectangle 38"/>
          <p:cNvSpPr/>
          <p:nvPr/>
        </p:nvSpPr>
        <p:spPr>
          <a:xfrm>
            <a:off x="2680693" y="4221465"/>
            <a:ext cx="3296834" cy="1109070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1" name="TextBox 44"/>
          <p:cNvSpPr txBox="1"/>
          <p:nvPr/>
        </p:nvSpPr>
        <p:spPr>
          <a:xfrm>
            <a:off x="3931741" y="6085468"/>
            <a:ext cx="1373472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Disk</a:t>
            </a:r>
          </a:p>
        </p:txBody>
      </p:sp>
      <p:grpSp>
        <p:nvGrpSpPr>
          <p:cNvPr id="940" name="Group 51"/>
          <p:cNvGrpSpPr/>
          <p:nvPr/>
        </p:nvGrpSpPr>
        <p:grpSpPr>
          <a:xfrm>
            <a:off x="7474136" y="1397064"/>
            <a:ext cx="4259924" cy="2456273"/>
            <a:chOff x="0" y="0"/>
            <a:chExt cx="4259923" cy="2456272"/>
          </a:xfrm>
        </p:grpSpPr>
        <p:grpSp>
          <p:nvGrpSpPr>
            <p:cNvPr id="936" name="Group 18"/>
            <p:cNvGrpSpPr/>
            <p:nvPr/>
          </p:nvGrpSpPr>
          <p:grpSpPr>
            <a:xfrm>
              <a:off x="-1" y="-1"/>
              <a:ext cx="4259925" cy="2456274"/>
              <a:chOff x="0" y="0"/>
              <a:chExt cx="4259923" cy="2456272"/>
            </a:xfrm>
          </p:grpSpPr>
          <p:sp>
            <p:nvSpPr>
              <p:cNvPr id="932" name="Rectangle 19"/>
              <p:cNvSpPr/>
              <p:nvPr/>
            </p:nvSpPr>
            <p:spPr>
              <a:xfrm>
                <a:off x="-1" y="-1"/>
                <a:ext cx="4252692" cy="2440509"/>
              </a:xfrm>
              <a:prstGeom prst="rect">
                <a:avLst/>
              </a:prstGeom>
              <a:solidFill>
                <a:srgbClr val="FFF2CC"/>
              </a:solidFill>
              <a:ln w="6350" cap="flat">
                <a:solidFill>
                  <a:srgbClr val="808080"/>
                </a:solidFill>
                <a:prstDash val="solid"/>
                <a:miter lim="800000"/>
              </a:ln>
              <a:effectLst>
                <a:outerShdw sx="100000" sy="100000" kx="0" ky="0" algn="b" rotWithShape="0" blurRad="50800" dist="12700" dir="27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3000"/>
                </a:pPr>
              </a:p>
            </p:txBody>
          </p:sp>
          <p:sp>
            <p:nvSpPr>
              <p:cNvPr id="933" name="Rectangle 20"/>
              <p:cNvSpPr/>
              <p:nvPr/>
            </p:nvSpPr>
            <p:spPr>
              <a:xfrm>
                <a:off x="303590" y="941174"/>
                <a:ext cx="3956333" cy="1515099"/>
              </a:xfrm>
              <a:prstGeom prst="rect">
                <a:avLst/>
              </a:prstGeom>
              <a:solidFill>
                <a:srgbClr val="B4C7E7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934" name="TextBox 21"/>
              <p:cNvSpPr txBox="1"/>
              <p:nvPr/>
            </p:nvSpPr>
            <p:spPr>
              <a:xfrm>
                <a:off x="203640" y="182655"/>
                <a:ext cx="1871922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Main Memory</a:t>
                </a:r>
              </a:p>
            </p:txBody>
          </p:sp>
          <p:sp>
            <p:nvSpPr>
              <p:cNvPr id="935" name="TextBox 22"/>
              <p:cNvSpPr txBox="1"/>
              <p:nvPr/>
            </p:nvSpPr>
            <p:spPr>
              <a:xfrm>
                <a:off x="415847" y="961703"/>
                <a:ext cx="863463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Buffer</a:t>
                </a:r>
              </a:p>
            </p:txBody>
          </p:sp>
        </p:grpSp>
        <p:sp>
          <p:nvSpPr>
            <p:cNvPr id="937" name="Rounded Rectangle 45"/>
            <p:cNvSpPr/>
            <p:nvPr/>
          </p:nvSpPr>
          <p:spPr>
            <a:xfrm>
              <a:off x="439940" y="1602654"/>
              <a:ext cx="1127271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38" name="Rounded Rectangle 50"/>
            <p:cNvSpPr/>
            <p:nvPr/>
          </p:nvSpPr>
          <p:spPr>
            <a:xfrm>
              <a:off x="2862708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39" name="Rounded Rectangle 49"/>
            <p:cNvSpPr/>
            <p:nvPr/>
          </p:nvSpPr>
          <p:spPr>
            <a:xfrm>
              <a:off x="1651324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941" name="Right Arrow 52"/>
          <p:cNvSpPr/>
          <p:nvPr/>
        </p:nvSpPr>
        <p:spPr>
          <a:xfrm>
            <a:off x="6244416" y="3067169"/>
            <a:ext cx="1461478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942" name="Right Arrow 53"/>
          <p:cNvSpPr/>
          <p:nvPr/>
        </p:nvSpPr>
        <p:spPr>
          <a:xfrm rot="9359953">
            <a:off x="6093202" y="4265976"/>
            <a:ext cx="1767819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943" name="TextBox 29"/>
          <p:cNvSpPr txBox="1"/>
          <p:nvPr/>
        </p:nvSpPr>
        <p:spPr>
          <a:xfrm>
            <a:off x="3852057" y="4318115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5,7</a:t>
            </a:r>
          </a:p>
        </p:txBody>
      </p:sp>
      <p:sp>
        <p:nvSpPr>
          <p:cNvPr id="944" name="TextBox 33"/>
          <p:cNvSpPr txBox="1"/>
          <p:nvPr/>
        </p:nvSpPr>
        <p:spPr>
          <a:xfrm>
            <a:off x="2804160" y="4814401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22,23</a:t>
            </a:r>
          </a:p>
        </p:txBody>
      </p:sp>
      <p:sp>
        <p:nvSpPr>
          <p:cNvPr id="945" name="TextBox 37"/>
          <p:cNvSpPr txBox="1"/>
          <p:nvPr/>
        </p:nvSpPr>
        <p:spPr>
          <a:xfrm>
            <a:off x="2804161" y="4305051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1,2</a:t>
            </a:r>
          </a:p>
        </p:txBody>
      </p:sp>
      <p:sp>
        <p:nvSpPr>
          <p:cNvPr id="946" name="TextBox 39"/>
          <p:cNvSpPr txBox="1"/>
          <p:nvPr/>
        </p:nvSpPr>
        <p:spPr>
          <a:xfrm>
            <a:off x="646775" y="2653008"/>
            <a:ext cx="1744042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Input:</a:t>
            </a:r>
          </a:p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Two sorted files</a:t>
            </a:r>
          </a:p>
        </p:txBody>
      </p:sp>
      <p:sp>
        <p:nvSpPr>
          <p:cNvPr id="947" name="TextBox 40"/>
          <p:cNvSpPr txBox="1"/>
          <p:nvPr/>
        </p:nvSpPr>
        <p:spPr>
          <a:xfrm>
            <a:off x="646775" y="4130206"/>
            <a:ext cx="1744042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Output:</a:t>
            </a:r>
          </a:p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One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merged</a:t>
            </a:r>
            <a:r>
              <a:t> sorted file</a:t>
            </a:r>
          </a:p>
        </p:txBody>
      </p:sp>
      <p:sp>
        <p:nvSpPr>
          <p:cNvPr id="948" name="TextBox 41"/>
          <p:cNvSpPr txBox="1"/>
          <p:nvPr/>
        </p:nvSpPr>
        <p:spPr>
          <a:xfrm>
            <a:off x="2262359" y="2672603"/>
            <a:ext cx="286418" cy="376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1</a:t>
            </a:r>
          </a:p>
        </p:txBody>
      </p:sp>
      <p:sp>
        <p:nvSpPr>
          <p:cNvPr id="949" name="TextBox 46"/>
          <p:cNvSpPr txBox="1"/>
          <p:nvPr/>
        </p:nvSpPr>
        <p:spPr>
          <a:xfrm>
            <a:off x="2261946" y="3361740"/>
            <a:ext cx="286418" cy="37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2</a:t>
            </a:r>
          </a:p>
        </p:txBody>
      </p:sp>
      <p:sp>
        <p:nvSpPr>
          <p:cNvPr id="950" name="TextBox 30"/>
          <p:cNvSpPr txBox="1"/>
          <p:nvPr/>
        </p:nvSpPr>
        <p:spPr>
          <a:xfrm>
            <a:off x="4903229" y="4318115"/>
            <a:ext cx="954083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11,20</a:t>
            </a:r>
          </a:p>
        </p:txBody>
      </p:sp>
      <p:sp>
        <p:nvSpPr>
          <p:cNvPr id="951" name="TextBox 34"/>
          <p:cNvSpPr txBox="1"/>
          <p:nvPr/>
        </p:nvSpPr>
        <p:spPr>
          <a:xfrm>
            <a:off x="3852058" y="4805059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24,25</a:t>
            </a:r>
          </a:p>
        </p:txBody>
      </p:sp>
      <p:sp>
        <p:nvSpPr>
          <p:cNvPr id="952" name="TextBox 35"/>
          <p:cNvSpPr txBox="1"/>
          <p:nvPr/>
        </p:nvSpPr>
        <p:spPr>
          <a:xfrm>
            <a:off x="4903229" y="4814401"/>
            <a:ext cx="950986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30,31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Can 24"/>
          <p:cNvGrpSpPr/>
          <p:nvPr/>
        </p:nvGrpSpPr>
        <p:grpSpPr>
          <a:xfrm>
            <a:off x="2600322" y="2086678"/>
            <a:ext cx="3457579" cy="2556878"/>
            <a:chOff x="-1" y="0"/>
            <a:chExt cx="3457577" cy="2556877"/>
          </a:xfrm>
        </p:grpSpPr>
        <p:sp>
          <p:nvSpPr>
            <p:cNvPr id="157" name="Shape"/>
            <p:cNvSpPr/>
            <p:nvPr/>
          </p:nvSpPr>
          <p:spPr>
            <a:xfrm>
              <a:off x="-1" y="-1"/>
              <a:ext cx="3457577" cy="2556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11"/>
                  </a:moveTo>
                  <a:cubicBezTo>
                    <a:pt x="0" y="632"/>
                    <a:pt x="4835" y="0"/>
                    <a:pt x="10800" y="0"/>
                  </a:cubicBezTo>
                  <a:cubicBezTo>
                    <a:pt x="16765" y="0"/>
                    <a:pt x="21600" y="632"/>
                    <a:pt x="21600" y="1411"/>
                  </a:cubicBezTo>
                  <a:lnTo>
                    <a:pt x="21600" y="20189"/>
                  </a:lnTo>
                  <a:cubicBezTo>
                    <a:pt x="21600" y="20968"/>
                    <a:pt x="16765" y="21600"/>
                    <a:pt x="10800" y="21600"/>
                  </a:cubicBezTo>
                  <a:cubicBezTo>
                    <a:pt x="4835" y="21600"/>
                    <a:pt x="0" y="20968"/>
                    <a:pt x="0" y="2018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A6DB"/>
                </a:gs>
                <a:gs pos="50000">
                  <a:srgbClr val="559BDB"/>
                </a:gs>
                <a:gs pos="100000">
                  <a:srgbClr val="448AC9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8" name="Oval"/>
            <p:cNvSpPr/>
            <p:nvPr/>
          </p:nvSpPr>
          <p:spPr>
            <a:xfrm>
              <a:off x="-1" y="-1"/>
              <a:ext cx="3457578" cy="334057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9" name="Line"/>
            <p:cNvSpPr/>
            <p:nvPr/>
          </p:nvSpPr>
          <p:spPr>
            <a:xfrm>
              <a:off x="-2" y="-1"/>
              <a:ext cx="3457578" cy="2556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11"/>
                  </a:moveTo>
                  <a:cubicBezTo>
                    <a:pt x="21600" y="2190"/>
                    <a:pt x="16765" y="2822"/>
                    <a:pt x="10800" y="2822"/>
                  </a:cubicBezTo>
                  <a:cubicBezTo>
                    <a:pt x="4835" y="2822"/>
                    <a:pt x="0" y="2190"/>
                    <a:pt x="0" y="1411"/>
                  </a:cubicBezTo>
                  <a:cubicBezTo>
                    <a:pt x="0" y="632"/>
                    <a:pt x="4835" y="0"/>
                    <a:pt x="10800" y="0"/>
                  </a:cubicBezTo>
                  <a:cubicBezTo>
                    <a:pt x="16765" y="0"/>
                    <a:pt x="21600" y="632"/>
                    <a:pt x="21600" y="1411"/>
                  </a:cubicBezTo>
                  <a:lnTo>
                    <a:pt x="21600" y="20189"/>
                  </a:lnTo>
                  <a:cubicBezTo>
                    <a:pt x="21600" y="20968"/>
                    <a:pt x="16765" y="21600"/>
                    <a:pt x="10800" y="21600"/>
                  </a:cubicBezTo>
                  <a:cubicBezTo>
                    <a:pt x="4835" y="21600"/>
                    <a:pt x="0" y="20968"/>
                    <a:pt x="0" y="20189"/>
                  </a:cubicBezTo>
                  <a:lnTo>
                    <a:pt x="0" y="1411"/>
                  </a:lnTo>
                </a:path>
              </a:pathLst>
            </a:cu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61" name="Rounded Rectangle 32"/>
          <p:cNvSpPr/>
          <p:nvPr/>
        </p:nvSpPr>
        <p:spPr>
          <a:xfrm>
            <a:off x="2697350" y="3567917"/>
            <a:ext cx="3296833" cy="525021"/>
          </a:xfrm>
          <a:prstGeom prst="roundRect">
            <a:avLst>
              <a:gd name="adj" fmla="val 16667"/>
            </a:avLst>
          </a:prstGeom>
          <a:solidFill>
            <a:srgbClr val="FBE5D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External Merge Sort Algorithm</a:t>
            </a:r>
          </a:p>
        </p:txBody>
      </p:sp>
      <p:sp>
        <p:nvSpPr>
          <p:cNvPr id="163" name="Rounded Rectangle 28"/>
          <p:cNvSpPr/>
          <p:nvPr/>
        </p:nvSpPr>
        <p:spPr>
          <a:xfrm>
            <a:off x="2699249" y="2851020"/>
            <a:ext cx="3296833" cy="525021"/>
          </a:xfrm>
          <a:prstGeom prst="roundRect">
            <a:avLst>
              <a:gd name="adj" fmla="val 16667"/>
            </a:avLst>
          </a:prstGeom>
          <a:solidFill>
            <a:srgbClr val="FBE5D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4" name="TextBox 34"/>
          <p:cNvSpPr txBox="1"/>
          <p:nvPr/>
        </p:nvSpPr>
        <p:spPr>
          <a:xfrm>
            <a:off x="3916753" y="3655364"/>
            <a:ext cx="868745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27,24</a:t>
            </a:r>
          </a:p>
        </p:txBody>
      </p:sp>
      <p:sp>
        <p:nvSpPr>
          <p:cNvPr id="165" name="TextBox 35"/>
          <p:cNvSpPr txBox="1"/>
          <p:nvPr/>
        </p:nvSpPr>
        <p:spPr>
          <a:xfrm>
            <a:off x="4903216" y="3655364"/>
            <a:ext cx="954133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3,1</a:t>
            </a:r>
          </a:p>
        </p:txBody>
      </p:sp>
      <p:sp>
        <p:nvSpPr>
          <p:cNvPr id="166" name="TextBox 44"/>
          <p:cNvSpPr txBox="1"/>
          <p:nvPr/>
        </p:nvSpPr>
        <p:spPr>
          <a:xfrm>
            <a:off x="3844752" y="1556460"/>
            <a:ext cx="1375794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Disk</a:t>
            </a:r>
          </a:p>
        </p:txBody>
      </p:sp>
      <p:grpSp>
        <p:nvGrpSpPr>
          <p:cNvPr id="175" name="Group 51"/>
          <p:cNvGrpSpPr/>
          <p:nvPr/>
        </p:nvGrpSpPr>
        <p:grpSpPr>
          <a:xfrm>
            <a:off x="7474136" y="1690688"/>
            <a:ext cx="4259924" cy="2456274"/>
            <a:chOff x="0" y="0"/>
            <a:chExt cx="4259923" cy="2456272"/>
          </a:xfrm>
        </p:grpSpPr>
        <p:grpSp>
          <p:nvGrpSpPr>
            <p:cNvPr id="171" name="Group 18"/>
            <p:cNvGrpSpPr/>
            <p:nvPr/>
          </p:nvGrpSpPr>
          <p:grpSpPr>
            <a:xfrm>
              <a:off x="-1" y="-1"/>
              <a:ext cx="4259925" cy="2456274"/>
              <a:chOff x="0" y="0"/>
              <a:chExt cx="4259923" cy="2456272"/>
            </a:xfrm>
          </p:grpSpPr>
          <p:sp>
            <p:nvSpPr>
              <p:cNvPr id="167" name="Rectangle 19"/>
              <p:cNvSpPr/>
              <p:nvPr/>
            </p:nvSpPr>
            <p:spPr>
              <a:xfrm>
                <a:off x="-1" y="-1"/>
                <a:ext cx="4252692" cy="2440509"/>
              </a:xfrm>
              <a:prstGeom prst="rect">
                <a:avLst/>
              </a:prstGeom>
              <a:solidFill>
                <a:srgbClr val="FFF2CC"/>
              </a:solidFill>
              <a:ln w="6350" cap="flat">
                <a:solidFill>
                  <a:srgbClr val="808080"/>
                </a:solidFill>
                <a:prstDash val="solid"/>
                <a:miter lim="800000"/>
              </a:ln>
              <a:effectLst>
                <a:outerShdw sx="100000" sy="100000" kx="0" ky="0" algn="b" rotWithShape="0" blurRad="50800" dist="12700" dir="27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3000"/>
                </a:pPr>
              </a:p>
            </p:txBody>
          </p:sp>
          <p:sp>
            <p:nvSpPr>
              <p:cNvPr id="168" name="Rectangle 20"/>
              <p:cNvSpPr/>
              <p:nvPr/>
            </p:nvSpPr>
            <p:spPr>
              <a:xfrm>
                <a:off x="303590" y="941174"/>
                <a:ext cx="3956333" cy="1515099"/>
              </a:xfrm>
              <a:prstGeom prst="rect">
                <a:avLst/>
              </a:prstGeom>
              <a:solidFill>
                <a:srgbClr val="B4C7E7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169" name="TextBox 21"/>
              <p:cNvSpPr txBox="1"/>
              <p:nvPr/>
            </p:nvSpPr>
            <p:spPr>
              <a:xfrm>
                <a:off x="203640" y="182655"/>
                <a:ext cx="1871922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Main Memory</a:t>
                </a:r>
              </a:p>
            </p:txBody>
          </p:sp>
          <p:sp>
            <p:nvSpPr>
              <p:cNvPr id="170" name="TextBox 22"/>
              <p:cNvSpPr txBox="1"/>
              <p:nvPr/>
            </p:nvSpPr>
            <p:spPr>
              <a:xfrm>
                <a:off x="415847" y="961703"/>
                <a:ext cx="863463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Buffer</a:t>
                </a:r>
              </a:p>
            </p:txBody>
          </p:sp>
        </p:grpSp>
        <p:sp>
          <p:nvSpPr>
            <p:cNvPr id="172" name="Rounded Rectangle 45"/>
            <p:cNvSpPr/>
            <p:nvPr/>
          </p:nvSpPr>
          <p:spPr>
            <a:xfrm>
              <a:off x="439940" y="1602654"/>
              <a:ext cx="1127271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3" name="Rounded Rectangle 49"/>
            <p:cNvSpPr/>
            <p:nvPr/>
          </p:nvSpPr>
          <p:spPr>
            <a:xfrm>
              <a:off x="1651324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4" name="Rounded Rectangle 50"/>
            <p:cNvSpPr/>
            <p:nvPr/>
          </p:nvSpPr>
          <p:spPr>
            <a:xfrm>
              <a:off x="2862708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76" name="Right Arrow 52"/>
          <p:cNvSpPr/>
          <p:nvPr/>
        </p:nvSpPr>
        <p:spPr>
          <a:xfrm>
            <a:off x="6187073" y="3205895"/>
            <a:ext cx="1461478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77" name="Right Arrow 53"/>
          <p:cNvSpPr/>
          <p:nvPr/>
        </p:nvSpPr>
        <p:spPr>
          <a:xfrm rot="10800000">
            <a:off x="6187073" y="3657050"/>
            <a:ext cx="1461479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78" name="TextBox 33"/>
          <p:cNvSpPr txBox="1"/>
          <p:nvPr/>
        </p:nvSpPr>
        <p:spPr>
          <a:xfrm>
            <a:off x="2844926" y="3655364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18,22</a:t>
            </a:r>
          </a:p>
        </p:txBody>
      </p:sp>
      <p:sp>
        <p:nvSpPr>
          <p:cNvPr id="179" name="TextBox 54"/>
          <p:cNvSpPr txBox="1"/>
          <p:nvPr/>
        </p:nvSpPr>
        <p:spPr>
          <a:xfrm>
            <a:off x="2262359" y="2966228"/>
            <a:ext cx="286418" cy="37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1</a:t>
            </a:r>
          </a:p>
        </p:txBody>
      </p:sp>
      <p:sp>
        <p:nvSpPr>
          <p:cNvPr id="180" name="TextBox 55"/>
          <p:cNvSpPr txBox="1"/>
          <p:nvPr/>
        </p:nvSpPr>
        <p:spPr>
          <a:xfrm>
            <a:off x="2261946" y="3655364"/>
            <a:ext cx="286418" cy="37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2</a:t>
            </a:r>
          </a:p>
        </p:txBody>
      </p:sp>
      <p:sp>
        <p:nvSpPr>
          <p:cNvPr id="181" name="TextBox 30"/>
          <p:cNvSpPr txBox="1"/>
          <p:nvPr/>
        </p:nvSpPr>
        <p:spPr>
          <a:xfrm>
            <a:off x="9230969" y="3386906"/>
            <a:ext cx="954083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33,12</a:t>
            </a:r>
          </a:p>
        </p:txBody>
      </p:sp>
      <p:sp>
        <p:nvSpPr>
          <p:cNvPr id="182" name="TextBox 31"/>
          <p:cNvSpPr txBox="1"/>
          <p:nvPr/>
        </p:nvSpPr>
        <p:spPr>
          <a:xfrm>
            <a:off x="10434256" y="3398601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55,31</a:t>
            </a:r>
          </a:p>
        </p:txBody>
      </p:sp>
      <p:sp>
        <p:nvSpPr>
          <p:cNvPr id="183" name="TextBox 29"/>
          <p:cNvSpPr txBox="1"/>
          <p:nvPr/>
        </p:nvSpPr>
        <p:spPr>
          <a:xfrm>
            <a:off x="8010634" y="3386906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44,10</a:t>
            </a:r>
          </a:p>
        </p:txBody>
      </p:sp>
      <p:sp>
        <p:nvSpPr>
          <p:cNvPr id="184" name="Content Placeholder 2"/>
          <p:cNvSpPr txBox="1"/>
          <p:nvPr>
            <p:ph type="body" sz="quarter" idx="1"/>
          </p:nvPr>
        </p:nvSpPr>
        <p:spPr>
          <a:xfrm>
            <a:off x="1218460" y="5217876"/>
            <a:ext cx="10515601" cy="541451"/>
          </a:xfrm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 startAt="1"/>
              <a:defRPr sz="3200"/>
            </a:pPr>
            <a:r>
              <a:t>Split into chunks small enough to </a:t>
            </a:r>
            <a:r>
              <a:rPr b="1"/>
              <a:t>sort in memory</a:t>
            </a:r>
          </a:p>
        </p:txBody>
      </p:sp>
      <p:sp>
        <p:nvSpPr>
          <p:cNvPr id="185" name="TextBox 38"/>
          <p:cNvSpPr txBox="1"/>
          <p:nvPr/>
        </p:nvSpPr>
        <p:spPr>
          <a:xfrm>
            <a:off x="228617" y="1734843"/>
            <a:ext cx="2204147" cy="1129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Example: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3 Buffer pages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6-page file</a:t>
            </a:r>
          </a:p>
        </p:txBody>
      </p:sp>
      <p:sp>
        <p:nvSpPr>
          <p:cNvPr id="186" name="TextBox 41"/>
          <p:cNvSpPr txBox="1"/>
          <p:nvPr/>
        </p:nvSpPr>
        <p:spPr>
          <a:xfrm>
            <a:off x="182898" y="3603573"/>
            <a:ext cx="1815234" cy="760770"/>
          </a:xfrm>
          <a:prstGeom prst="rect">
            <a:avLst/>
          </a:prstGeom>
          <a:solidFill>
            <a:srgbClr val="FBE5D6"/>
          </a:solidFill>
          <a:ln w="12700">
            <a:miter lim="400000"/>
          </a:ln>
          <a:effectLst>
            <a:outerShdw sx="100000" sy="100000" kx="0" ky="0" algn="b" rotWithShape="0" blurRad="50800" dist="127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Orange file = unsorted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Can 24"/>
          <p:cNvGrpSpPr/>
          <p:nvPr/>
        </p:nvGrpSpPr>
        <p:grpSpPr>
          <a:xfrm>
            <a:off x="2600322" y="2086678"/>
            <a:ext cx="3457579" cy="2556878"/>
            <a:chOff x="-1" y="0"/>
            <a:chExt cx="3457577" cy="2556877"/>
          </a:xfrm>
        </p:grpSpPr>
        <p:sp>
          <p:nvSpPr>
            <p:cNvPr id="188" name="Shape"/>
            <p:cNvSpPr/>
            <p:nvPr/>
          </p:nvSpPr>
          <p:spPr>
            <a:xfrm>
              <a:off x="-1" y="-1"/>
              <a:ext cx="3457577" cy="2556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11"/>
                  </a:moveTo>
                  <a:cubicBezTo>
                    <a:pt x="0" y="632"/>
                    <a:pt x="4835" y="0"/>
                    <a:pt x="10800" y="0"/>
                  </a:cubicBezTo>
                  <a:cubicBezTo>
                    <a:pt x="16765" y="0"/>
                    <a:pt x="21600" y="632"/>
                    <a:pt x="21600" y="1411"/>
                  </a:cubicBezTo>
                  <a:lnTo>
                    <a:pt x="21600" y="20189"/>
                  </a:lnTo>
                  <a:cubicBezTo>
                    <a:pt x="21600" y="20968"/>
                    <a:pt x="16765" y="21600"/>
                    <a:pt x="10800" y="21600"/>
                  </a:cubicBezTo>
                  <a:cubicBezTo>
                    <a:pt x="4835" y="21600"/>
                    <a:pt x="0" y="20968"/>
                    <a:pt x="0" y="2018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A6DB"/>
                </a:gs>
                <a:gs pos="50000">
                  <a:srgbClr val="559BDB"/>
                </a:gs>
                <a:gs pos="100000">
                  <a:srgbClr val="448AC9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9" name="Oval"/>
            <p:cNvSpPr/>
            <p:nvPr/>
          </p:nvSpPr>
          <p:spPr>
            <a:xfrm>
              <a:off x="-1" y="-1"/>
              <a:ext cx="3457578" cy="334057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0" name="Line"/>
            <p:cNvSpPr/>
            <p:nvPr/>
          </p:nvSpPr>
          <p:spPr>
            <a:xfrm>
              <a:off x="-2" y="-1"/>
              <a:ext cx="3457578" cy="2556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11"/>
                  </a:moveTo>
                  <a:cubicBezTo>
                    <a:pt x="21600" y="2190"/>
                    <a:pt x="16765" y="2822"/>
                    <a:pt x="10800" y="2822"/>
                  </a:cubicBezTo>
                  <a:cubicBezTo>
                    <a:pt x="4835" y="2822"/>
                    <a:pt x="0" y="2190"/>
                    <a:pt x="0" y="1411"/>
                  </a:cubicBezTo>
                  <a:cubicBezTo>
                    <a:pt x="0" y="632"/>
                    <a:pt x="4835" y="0"/>
                    <a:pt x="10800" y="0"/>
                  </a:cubicBezTo>
                  <a:cubicBezTo>
                    <a:pt x="16765" y="0"/>
                    <a:pt x="21600" y="632"/>
                    <a:pt x="21600" y="1411"/>
                  </a:cubicBezTo>
                  <a:lnTo>
                    <a:pt x="21600" y="20189"/>
                  </a:lnTo>
                  <a:cubicBezTo>
                    <a:pt x="21600" y="20968"/>
                    <a:pt x="16765" y="21600"/>
                    <a:pt x="10800" y="21600"/>
                  </a:cubicBezTo>
                  <a:cubicBezTo>
                    <a:pt x="4835" y="21600"/>
                    <a:pt x="0" y="20968"/>
                    <a:pt x="0" y="20189"/>
                  </a:cubicBezTo>
                  <a:lnTo>
                    <a:pt x="0" y="1411"/>
                  </a:lnTo>
                </a:path>
              </a:pathLst>
            </a:cu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92" name="Rounded Rectangle 32"/>
          <p:cNvSpPr/>
          <p:nvPr/>
        </p:nvSpPr>
        <p:spPr>
          <a:xfrm>
            <a:off x="2697350" y="3567917"/>
            <a:ext cx="3296833" cy="525021"/>
          </a:xfrm>
          <a:prstGeom prst="roundRect">
            <a:avLst>
              <a:gd name="adj" fmla="val 16667"/>
            </a:avLst>
          </a:prstGeom>
          <a:solidFill>
            <a:srgbClr val="FBE5D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External Merge Sort Algorithm</a:t>
            </a:r>
          </a:p>
        </p:txBody>
      </p:sp>
      <p:sp>
        <p:nvSpPr>
          <p:cNvPr id="194" name="Rounded Rectangle 28"/>
          <p:cNvSpPr/>
          <p:nvPr/>
        </p:nvSpPr>
        <p:spPr>
          <a:xfrm>
            <a:off x="2699249" y="2851020"/>
            <a:ext cx="3296833" cy="525021"/>
          </a:xfrm>
          <a:prstGeom prst="roundRect">
            <a:avLst>
              <a:gd name="adj" fmla="val 16667"/>
            </a:avLst>
          </a:prstGeom>
          <a:solidFill>
            <a:srgbClr val="FBE5D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5" name="TextBox 34"/>
          <p:cNvSpPr txBox="1"/>
          <p:nvPr/>
        </p:nvSpPr>
        <p:spPr>
          <a:xfrm>
            <a:off x="3916753" y="3655364"/>
            <a:ext cx="868745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27,24</a:t>
            </a:r>
          </a:p>
        </p:txBody>
      </p:sp>
      <p:sp>
        <p:nvSpPr>
          <p:cNvPr id="196" name="TextBox 35"/>
          <p:cNvSpPr txBox="1"/>
          <p:nvPr/>
        </p:nvSpPr>
        <p:spPr>
          <a:xfrm>
            <a:off x="4903216" y="3655364"/>
            <a:ext cx="954133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3,1</a:t>
            </a:r>
          </a:p>
        </p:txBody>
      </p:sp>
      <p:sp>
        <p:nvSpPr>
          <p:cNvPr id="197" name="TextBox 44"/>
          <p:cNvSpPr txBox="1"/>
          <p:nvPr/>
        </p:nvSpPr>
        <p:spPr>
          <a:xfrm>
            <a:off x="3844752" y="1691924"/>
            <a:ext cx="1172594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Disk</a:t>
            </a:r>
          </a:p>
        </p:txBody>
      </p:sp>
      <p:grpSp>
        <p:nvGrpSpPr>
          <p:cNvPr id="206" name="Group 51"/>
          <p:cNvGrpSpPr/>
          <p:nvPr/>
        </p:nvGrpSpPr>
        <p:grpSpPr>
          <a:xfrm>
            <a:off x="7474136" y="1690688"/>
            <a:ext cx="4259924" cy="2456274"/>
            <a:chOff x="0" y="0"/>
            <a:chExt cx="4259923" cy="2456272"/>
          </a:xfrm>
        </p:grpSpPr>
        <p:grpSp>
          <p:nvGrpSpPr>
            <p:cNvPr id="202" name="Group 18"/>
            <p:cNvGrpSpPr/>
            <p:nvPr/>
          </p:nvGrpSpPr>
          <p:grpSpPr>
            <a:xfrm>
              <a:off x="-1" y="-1"/>
              <a:ext cx="4259925" cy="2456274"/>
              <a:chOff x="0" y="0"/>
              <a:chExt cx="4259923" cy="2456272"/>
            </a:xfrm>
          </p:grpSpPr>
          <p:sp>
            <p:nvSpPr>
              <p:cNvPr id="198" name="Rectangle 19"/>
              <p:cNvSpPr/>
              <p:nvPr/>
            </p:nvSpPr>
            <p:spPr>
              <a:xfrm>
                <a:off x="-1" y="-1"/>
                <a:ext cx="4252692" cy="2440509"/>
              </a:xfrm>
              <a:prstGeom prst="rect">
                <a:avLst/>
              </a:prstGeom>
              <a:solidFill>
                <a:srgbClr val="FFF2CC"/>
              </a:solidFill>
              <a:ln w="6350" cap="flat">
                <a:solidFill>
                  <a:srgbClr val="808080"/>
                </a:solidFill>
                <a:prstDash val="solid"/>
                <a:miter lim="800000"/>
              </a:ln>
              <a:effectLst>
                <a:outerShdw sx="100000" sy="100000" kx="0" ky="0" algn="b" rotWithShape="0" blurRad="50800" dist="12700" dir="27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3000"/>
                </a:pPr>
              </a:p>
            </p:txBody>
          </p:sp>
          <p:sp>
            <p:nvSpPr>
              <p:cNvPr id="199" name="Rectangle 20"/>
              <p:cNvSpPr/>
              <p:nvPr/>
            </p:nvSpPr>
            <p:spPr>
              <a:xfrm>
                <a:off x="303590" y="941174"/>
                <a:ext cx="3956333" cy="1515099"/>
              </a:xfrm>
              <a:prstGeom prst="rect">
                <a:avLst/>
              </a:prstGeom>
              <a:solidFill>
                <a:srgbClr val="B4C7E7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200" name="TextBox 21"/>
              <p:cNvSpPr txBox="1"/>
              <p:nvPr/>
            </p:nvSpPr>
            <p:spPr>
              <a:xfrm>
                <a:off x="203640" y="182655"/>
                <a:ext cx="1871922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Main Memory</a:t>
                </a:r>
              </a:p>
            </p:txBody>
          </p:sp>
          <p:sp>
            <p:nvSpPr>
              <p:cNvPr id="201" name="TextBox 22"/>
              <p:cNvSpPr txBox="1"/>
              <p:nvPr/>
            </p:nvSpPr>
            <p:spPr>
              <a:xfrm>
                <a:off x="415847" y="961703"/>
                <a:ext cx="863463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Buffer</a:t>
                </a:r>
              </a:p>
            </p:txBody>
          </p:sp>
        </p:grpSp>
        <p:sp>
          <p:nvSpPr>
            <p:cNvPr id="203" name="Rounded Rectangle 45"/>
            <p:cNvSpPr/>
            <p:nvPr/>
          </p:nvSpPr>
          <p:spPr>
            <a:xfrm>
              <a:off x="439940" y="1602654"/>
              <a:ext cx="1127271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4" name="Rounded Rectangle 49"/>
            <p:cNvSpPr/>
            <p:nvPr/>
          </p:nvSpPr>
          <p:spPr>
            <a:xfrm>
              <a:off x="1651324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5" name="Rounded Rectangle 50"/>
            <p:cNvSpPr/>
            <p:nvPr/>
          </p:nvSpPr>
          <p:spPr>
            <a:xfrm>
              <a:off x="2862708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07" name="Right Arrow 52"/>
          <p:cNvSpPr/>
          <p:nvPr/>
        </p:nvSpPr>
        <p:spPr>
          <a:xfrm>
            <a:off x="6187073" y="3205895"/>
            <a:ext cx="1461478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08" name="Right Arrow 53"/>
          <p:cNvSpPr/>
          <p:nvPr/>
        </p:nvSpPr>
        <p:spPr>
          <a:xfrm rot="10800000">
            <a:off x="6187073" y="3657050"/>
            <a:ext cx="1461479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09" name="TextBox 33"/>
          <p:cNvSpPr txBox="1"/>
          <p:nvPr/>
        </p:nvSpPr>
        <p:spPr>
          <a:xfrm>
            <a:off x="2844926" y="3655364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18,22</a:t>
            </a:r>
          </a:p>
        </p:txBody>
      </p:sp>
      <p:sp>
        <p:nvSpPr>
          <p:cNvPr id="210" name="TextBox 54"/>
          <p:cNvSpPr txBox="1"/>
          <p:nvPr/>
        </p:nvSpPr>
        <p:spPr>
          <a:xfrm>
            <a:off x="2262359" y="2966228"/>
            <a:ext cx="286418" cy="37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1</a:t>
            </a:r>
          </a:p>
        </p:txBody>
      </p:sp>
      <p:sp>
        <p:nvSpPr>
          <p:cNvPr id="211" name="TextBox 55"/>
          <p:cNvSpPr txBox="1"/>
          <p:nvPr/>
        </p:nvSpPr>
        <p:spPr>
          <a:xfrm>
            <a:off x="2261946" y="3655364"/>
            <a:ext cx="286418" cy="37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2</a:t>
            </a:r>
          </a:p>
        </p:txBody>
      </p:sp>
      <p:sp>
        <p:nvSpPr>
          <p:cNvPr id="212" name="TextBox 30"/>
          <p:cNvSpPr txBox="1"/>
          <p:nvPr/>
        </p:nvSpPr>
        <p:spPr>
          <a:xfrm>
            <a:off x="9230969" y="3386906"/>
            <a:ext cx="954083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31,33</a:t>
            </a:r>
          </a:p>
        </p:txBody>
      </p:sp>
      <p:sp>
        <p:nvSpPr>
          <p:cNvPr id="213" name="TextBox 31"/>
          <p:cNvSpPr txBox="1"/>
          <p:nvPr/>
        </p:nvSpPr>
        <p:spPr>
          <a:xfrm>
            <a:off x="10434256" y="3398601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44,55</a:t>
            </a:r>
          </a:p>
        </p:txBody>
      </p:sp>
      <p:sp>
        <p:nvSpPr>
          <p:cNvPr id="214" name="TextBox 29"/>
          <p:cNvSpPr txBox="1"/>
          <p:nvPr/>
        </p:nvSpPr>
        <p:spPr>
          <a:xfrm>
            <a:off x="8010634" y="3386906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10,12</a:t>
            </a:r>
          </a:p>
        </p:txBody>
      </p:sp>
      <p:sp>
        <p:nvSpPr>
          <p:cNvPr id="215" name="TextBox 37"/>
          <p:cNvSpPr txBox="1"/>
          <p:nvPr/>
        </p:nvSpPr>
        <p:spPr>
          <a:xfrm>
            <a:off x="228617" y="1734843"/>
            <a:ext cx="2204147" cy="1129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Example: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3 Buffer pages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6-page file</a:t>
            </a:r>
          </a:p>
        </p:txBody>
      </p:sp>
      <p:sp>
        <p:nvSpPr>
          <p:cNvPr id="216" name="Content Placeholder 2"/>
          <p:cNvSpPr txBox="1"/>
          <p:nvPr>
            <p:ph type="body" sz="quarter" idx="1"/>
          </p:nvPr>
        </p:nvSpPr>
        <p:spPr>
          <a:xfrm>
            <a:off x="1218460" y="5217876"/>
            <a:ext cx="10515601" cy="541451"/>
          </a:xfrm>
          <a:prstGeom prst="rect">
            <a:avLst/>
          </a:prstGeom>
        </p:spPr>
        <p:txBody>
          <a:bodyPr/>
          <a:lstStyle/>
          <a:p>
            <a:pPr marL="514350" indent="-514350">
              <a:buFontTx/>
              <a:buAutoNum type="arabicPeriod" startAt="1"/>
              <a:defRPr sz="3200"/>
            </a:pPr>
            <a:r>
              <a:t>Split into chunks small enough to </a:t>
            </a:r>
            <a:r>
              <a:rPr b="1"/>
              <a:t>sort in memory</a:t>
            </a:r>
          </a:p>
        </p:txBody>
      </p:sp>
      <p:sp>
        <p:nvSpPr>
          <p:cNvPr id="217" name="TextBox 73"/>
          <p:cNvSpPr txBox="1"/>
          <p:nvPr/>
        </p:nvSpPr>
        <p:spPr>
          <a:xfrm>
            <a:off x="182897" y="3603573"/>
            <a:ext cx="2033330" cy="760770"/>
          </a:xfrm>
          <a:prstGeom prst="rect">
            <a:avLst/>
          </a:prstGeom>
          <a:solidFill>
            <a:srgbClr val="FBE5D6"/>
          </a:solidFill>
          <a:ln w="12700">
            <a:miter lim="400000"/>
          </a:ln>
          <a:effectLst>
            <a:outerShdw sx="100000" sy="100000" kx="0" ky="0" algn="b" rotWithShape="0" blurRad="50800" dist="127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Orange file = unsorted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429286 -0.065983" origin="layout" pathEditMode="relative">
                                      <p:cBhvr>
                                        <p:cTn id="6" dur="2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443086 -0.065983" origin="layout" pathEditMode="relative">
                                      <p:cBhvr>
                                        <p:cTn id="9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454028 -0.070601" origin="layout" pathEditMode="relative">
                                      <p:cBhvr>
                                        <p:cTn id="12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Can 24"/>
          <p:cNvGrpSpPr/>
          <p:nvPr/>
        </p:nvGrpSpPr>
        <p:grpSpPr>
          <a:xfrm>
            <a:off x="2600322" y="2086678"/>
            <a:ext cx="3457579" cy="2556878"/>
            <a:chOff x="-1" y="0"/>
            <a:chExt cx="3457577" cy="2556877"/>
          </a:xfrm>
        </p:grpSpPr>
        <p:sp>
          <p:nvSpPr>
            <p:cNvPr id="219" name="Shape"/>
            <p:cNvSpPr/>
            <p:nvPr/>
          </p:nvSpPr>
          <p:spPr>
            <a:xfrm>
              <a:off x="-1" y="-1"/>
              <a:ext cx="3457577" cy="2556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11"/>
                  </a:moveTo>
                  <a:cubicBezTo>
                    <a:pt x="0" y="632"/>
                    <a:pt x="4835" y="0"/>
                    <a:pt x="10800" y="0"/>
                  </a:cubicBezTo>
                  <a:cubicBezTo>
                    <a:pt x="16765" y="0"/>
                    <a:pt x="21600" y="632"/>
                    <a:pt x="21600" y="1411"/>
                  </a:cubicBezTo>
                  <a:lnTo>
                    <a:pt x="21600" y="20189"/>
                  </a:lnTo>
                  <a:cubicBezTo>
                    <a:pt x="21600" y="20968"/>
                    <a:pt x="16765" y="21600"/>
                    <a:pt x="10800" y="21600"/>
                  </a:cubicBezTo>
                  <a:cubicBezTo>
                    <a:pt x="4835" y="21600"/>
                    <a:pt x="0" y="20968"/>
                    <a:pt x="0" y="2018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A6DB"/>
                </a:gs>
                <a:gs pos="50000">
                  <a:srgbClr val="559BDB"/>
                </a:gs>
                <a:gs pos="100000">
                  <a:srgbClr val="448AC9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0" name="Oval"/>
            <p:cNvSpPr/>
            <p:nvPr/>
          </p:nvSpPr>
          <p:spPr>
            <a:xfrm>
              <a:off x="-1" y="-1"/>
              <a:ext cx="3457578" cy="334057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1" name="Line"/>
            <p:cNvSpPr/>
            <p:nvPr/>
          </p:nvSpPr>
          <p:spPr>
            <a:xfrm>
              <a:off x="-2" y="-1"/>
              <a:ext cx="3457578" cy="2556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11"/>
                  </a:moveTo>
                  <a:cubicBezTo>
                    <a:pt x="21600" y="2190"/>
                    <a:pt x="16765" y="2822"/>
                    <a:pt x="10800" y="2822"/>
                  </a:cubicBezTo>
                  <a:cubicBezTo>
                    <a:pt x="4835" y="2822"/>
                    <a:pt x="0" y="2190"/>
                    <a:pt x="0" y="1411"/>
                  </a:cubicBezTo>
                  <a:cubicBezTo>
                    <a:pt x="0" y="632"/>
                    <a:pt x="4835" y="0"/>
                    <a:pt x="10800" y="0"/>
                  </a:cubicBezTo>
                  <a:cubicBezTo>
                    <a:pt x="16765" y="0"/>
                    <a:pt x="21600" y="632"/>
                    <a:pt x="21600" y="1411"/>
                  </a:cubicBezTo>
                  <a:lnTo>
                    <a:pt x="21600" y="20189"/>
                  </a:lnTo>
                  <a:cubicBezTo>
                    <a:pt x="21600" y="20968"/>
                    <a:pt x="16765" y="21600"/>
                    <a:pt x="10800" y="21600"/>
                  </a:cubicBezTo>
                  <a:cubicBezTo>
                    <a:pt x="4835" y="21600"/>
                    <a:pt x="0" y="20968"/>
                    <a:pt x="0" y="20189"/>
                  </a:cubicBezTo>
                  <a:lnTo>
                    <a:pt x="0" y="1411"/>
                  </a:lnTo>
                </a:path>
              </a:pathLst>
            </a:cu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23" name="Rounded Rectangle 32"/>
          <p:cNvSpPr/>
          <p:nvPr/>
        </p:nvSpPr>
        <p:spPr>
          <a:xfrm>
            <a:off x="2697350" y="3567917"/>
            <a:ext cx="3296833" cy="525021"/>
          </a:xfrm>
          <a:prstGeom prst="roundRect">
            <a:avLst>
              <a:gd name="adj" fmla="val 16667"/>
            </a:avLst>
          </a:prstGeom>
          <a:solidFill>
            <a:srgbClr val="FBE5D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External Merge Sort Algorithm</a:t>
            </a:r>
          </a:p>
        </p:txBody>
      </p:sp>
      <p:sp>
        <p:nvSpPr>
          <p:cNvPr id="225" name="Rounded Rectangle 28"/>
          <p:cNvSpPr/>
          <p:nvPr/>
        </p:nvSpPr>
        <p:spPr>
          <a:xfrm>
            <a:off x="2699249" y="2851020"/>
            <a:ext cx="3296833" cy="525021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6" name="TextBox 44"/>
          <p:cNvSpPr txBox="1"/>
          <p:nvPr/>
        </p:nvSpPr>
        <p:spPr>
          <a:xfrm>
            <a:off x="3844752" y="1691924"/>
            <a:ext cx="1358860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Disk</a:t>
            </a:r>
          </a:p>
        </p:txBody>
      </p:sp>
      <p:grpSp>
        <p:nvGrpSpPr>
          <p:cNvPr id="235" name="Group 51"/>
          <p:cNvGrpSpPr/>
          <p:nvPr/>
        </p:nvGrpSpPr>
        <p:grpSpPr>
          <a:xfrm>
            <a:off x="7474136" y="1690688"/>
            <a:ext cx="4259924" cy="2456274"/>
            <a:chOff x="0" y="0"/>
            <a:chExt cx="4259923" cy="2456272"/>
          </a:xfrm>
        </p:grpSpPr>
        <p:grpSp>
          <p:nvGrpSpPr>
            <p:cNvPr id="231" name="Group 18"/>
            <p:cNvGrpSpPr/>
            <p:nvPr/>
          </p:nvGrpSpPr>
          <p:grpSpPr>
            <a:xfrm>
              <a:off x="-1" y="-1"/>
              <a:ext cx="4259925" cy="2456274"/>
              <a:chOff x="0" y="0"/>
              <a:chExt cx="4259923" cy="2456272"/>
            </a:xfrm>
          </p:grpSpPr>
          <p:sp>
            <p:nvSpPr>
              <p:cNvPr id="227" name="Rectangle 19"/>
              <p:cNvSpPr/>
              <p:nvPr/>
            </p:nvSpPr>
            <p:spPr>
              <a:xfrm>
                <a:off x="-1" y="-1"/>
                <a:ext cx="4252692" cy="2440509"/>
              </a:xfrm>
              <a:prstGeom prst="rect">
                <a:avLst/>
              </a:prstGeom>
              <a:solidFill>
                <a:srgbClr val="FFF2CC"/>
              </a:solidFill>
              <a:ln w="6350" cap="flat">
                <a:solidFill>
                  <a:srgbClr val="808080"/>
                </a:solidFill>
                <a:prstDash val="solid"/>
                <a:miter lim="800000"/>
              </a:ln>
              <a:effectLst>
                <a:outerShdw sx="100000" sy="100000" kx="0" ky="0" algn="b" rotWithShape="0" blurRad="50800" dist="12700" dir="27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3000"/>
                </a:pPr>
              </a:p>
            </p:txBody>
          </p:sp>
          <p:sp>
            <p:nvSpPr>
              <p:cNvPr id="228" name="Rectangle 20"/>
              <p:cNvSpPr/>
              <p:nvPr/>
            </p:nvSpPr>
            <p:spPr>
              <a:xfrm>
                <a:off x="303590" y="941174"/>
                <a:ext cx="3956333" cy="1515099"/>
              </a:xfrm>
              <a:prstGeom prst="rect">
                <a:avLst/>
              </a:prstGeom>
              <a:solidFill>
                <a:srgbClr val="B4C7E7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229" name="TextBox 21"/>
              <p:cNvSpPr txBox="1"/>
              <p:nvPr/>
            </p:nvSpPr>
            <p:spPr>
              <a:xfrm>
                <a:off x="203640" y="182655"/>
                <a:ext cx="1871922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Main Memory</a:t>
                </a:r>
              </a:p>
            </p:txBody>
          </p:sp>
          <p:sp>
            <p:nvSpPr>
              <p:cNvPr id="230" name="TextBox 22"/>
              <p:cNvSpPr txBox="1"/>
              <p:nvPr/>
            </p:nvSpPr>
            <p:spPr>
              <a:xfrm>
                <a:off x="415847" y="961703"/>
                <a:ext cx="863463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Buffer</a:t>
                </a:r>
              </a:p>
            </p:txBody>
          </p:sp>
        </p:grpSp>
        <p:sp>
          <p:nvSpPr>
            <p:cNvPr id="232" name="Rounded Rectangle 45"/>
            <p:cNvSpPr/>
            <p:nvPr/>
          </p:nvSpPr>
          <p:spPr>
            <a:xfrm>
              <a:off x="439940" y="1602654"/>
              <a:ext cx="1127271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3" name="Rounded Rectangle 49"/>
            <p:cNvSpPr/>
            <p:nvPr/>
          </p:nvSpPr>
          <p:spPr>
            <a:xfrm>
              <a:off x="1651324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4" name="Rounded Rectangle 50"/>
            <p:cNvSpPr/>
            <p:nvPr/>
          </p:nvSpPr>
          <p:spPr>
            <a:xfrm>
              <a:off x="2862708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36" name="Right Arrow 52"/>
          <p:cNvSpPr/>
          <p:nvPr/>
        </p:nvSpPr>
        <p:spPr>
          <a:xfrm>
            <a:off x="6187073" y="3205895"/>
            <a:ext cx="1461478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37" name="Right Arrow 53"/>
          <p:cNvSpPr/>
          <p:nvPr/>
        </p:nvSpPr>
        <p:spPr>
          <a:xfrm rot="10800000">
            <a:off x="6187073" y="3657050"/>
            <a:ext cx="1461479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38" name="TextBox 54"/>
          <p:cNvSpPr txBox="1"/>
          <p:nvPr/>
        </p:nvSpPr>
        <p:spPr>
          <a:xfrm>
            <a:off x="2262359" y="2966228"/>
            <a:ext cx="286418" cy="37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1</a:t>
            </a:r>
          </a:p>
        </p:txBody>
      </p:sp>
      <p:sp>
        <p:nvSpPr>
          <p:cNvPr id="239" name="TextBox 55"/>
          <p:cNvSpPr txBox="1"/>
          <p:nvPr/>
        </p:nvSpPr>
        <p:spPr>
          <a:xfrm>
            <a:off x="2261946" y="3655364"/>
            <a:ext cx="286418" cy="37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2</a:t>
            </a:r>
          </a:p>
        </p:txBody>
      </p:sp>
      <p:grpSp>
        <p:nvGrpSpPr>
          <p:cNvPr id="243" name="Group 2"/>
          <p:cNvGrpSpPr/>
          <p:nvPr/>
        </p:nvGrpSpPr>
        <p:grpSpPr>
          <a:xfrm>
            <a:off x="2844928" y="2929564"/>
            <a:ext cx="3012422" cy="396241"/>
            <a:chOff x="0" y="0"/>
            <a:chExt cx="3012421" cy="396240"/>
          </a:xfrm>
        </p:grpSpPr>
        <p:sp>
          <p:nvSpPr>
            <p:cNvPr id="240" name="TextBox 30"/>
            <p:cNvSpPr txBox="1"/>
            <p:nvPr/>
          </p:nvSpPr>
          <p:spPr>
            <a:xfrm>
              <a:off x="1029169" y="0"/>
              <a:ext cx="954083" cy="396240"/>
            </a:xfrm>
            <a:prstGeom prst="rect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solidFill>
                    <a:schemeClr val="accent4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pPr/>
              <a:r>
                <a:t>31,33</a:t>
              </a:r>
            </a:p>
          </p:txBody>
        </p:sp>
        <p:sp>
          <p:nvSpPr>
            <p:cNvPr id="241" name="TextBox 31"/>
            <p:cNvSpPr txBox="1"/>
            <p:nvPr/>
          </p:nvSpPr>
          <p:spPr>
            <a:xfrm>
              <a:off x="2058314" y="0"/>
              <a:ext cx="954108" cy="396240"/>
            </a:xfrm>
            <a:prstGeom prst="rect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solidFill>
                    <a:schemeClr val="accent4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pPr/>
              <a:r>
                <a:t>44,55</a:t>
              </a:r>
            </a:p>
          </p:txBody>
        </p:sp>
        <p:sp>
          <p:nvSpPr>
            <p:cNvPr id="242" name="TextBox 29"/>
            <p:cNvSpPr txBox="1"/>
            <p:nvPr/>
          </p:nvSpPr>
          <p:spPr>
            <a:xfrm>
              <a:off x="0" y="0"/>
              <a:ext cx="954107" cy="396240"/>
            </a:xfrm>
            <a:prstGeom prst="rect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solidFill>
                    <a:schemeClr val="accent4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pPr/>
              <a:r>
                <a:t>10,12</a:t>
              </a:r>
            </a:p>
          </p:txBody>
        </p:sp>
      </p:grpSp>
      <p:sp>
        <p:nvSpPr>
          <p:cNvPr id="244" name="TextBox 3"/>
          <p:cNvSpPr txBox="1"/>
          <p:nvPr/>
        </p:nvSpPr>
        <p:spPr>
          <a:xfrm>
            <a:off x="7959797" y="4502339"/>
            <a:ext cx="2436873" cy="450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/>
            </a:pPr>
            <a:r>
              <a:t>And similarly for F</a:t>
            </a:r>
            <a:r>
              <a:rPr baseline="-25000"/>
              <a:t>2</a:t>
            </a:r>
          </a:p>
        </p:txBody>
      </p:sp>
      <p:sp>
        <p:nvSpPr>
          <p:cNvPr id="245" name="TextBox 34"/>
          <p:cNvSpPr txBox="1"/>
          <p:nvPr/>
        </p:nvSpPr>
        <p:spPr>
          <a:xfrm>
            <a:off x="3916753" y="3655364"/>
            <a:ext cx="868745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27,24</a:t>
            </a:r>
          </a:p>
        </p:txBody>
      </p:sp>
      <p:sp>
        <p:nvSpPr>
          <p:cNvPr id="246" name="TextBox 35"/>
          <p:cNvSpPr txBox="1"/>
          <p:nvPr/>
        </p:nvSpPr>
        <p:spPr>
          <a:xfrm>
            <a:off x="4903216" y="3655364"/>
            <a:ext cx="954133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3,1</a:t>
            </a:r>
          </a:p>
        </p:txBody>
      </p:sp>
      <p:sp>
        <p:nvSpPr>
          <p:cNvPr id="247" name="TextBox 33"/>
          <p:cNvSpPr txBox="1"/>
          <p:nvPr/>
        </p:nvSpPr>
        <p:spPr>
          <a:xfrm>
            <a:off x="2844926" y="3655364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18,22</a:t>
            </a:r>
          </a:p>
        </p:txBody>
      </p:sp>
      <p:sp>
        <p:nvSpPr>
          <p:cNvPr id="248" name="TextBox 37"/>
          <p:cNvSpPr txBox="1"/>
          <p:nvPr/>
        </p:nvSpPr>
        <p:spPr>
          <a:xfrm>
            <a:off x="9254724" y="3388014"/>
            <a:ext cx="868746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18,22</a:t>
            </a:r>
          </a:p>
        </p:txBody>
      </p:sp>
      <p:sp>
        <p:nvSpPr>
          <p:cNvPr id="249" name="TextBox 38"/>
          <p:cNvSpPr txBox="1"/>
          <p:nvPr/>
        </p:nvSpPr>
        <p:spPr>
          <a:xfrm>
            <a:off x="10426986" y="3399792"/>
            <a:ext cx="954133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24,27</a:t>
            </a:r>
          </a:p>
        </p:txBody>
      </p:sp>
      <p:sp>
        <p:nvSpPr>
          <p:cNvPr id="250" name="TextBox 39"/>
          <p:cNvSpPr txBox="1"/>
          <p:nvPr/>
        </p:nvSpPr>
        <p:spPr>
          <a:xfrm>
            <a:off x="8004877" y="3386906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1,3</a:t>
            </a:r>
          </a:p>
        </p:txBody>
      </p:sp>
      <p:sp>
        <p:nvSpPr>
          <p:cNvPr id="251" name="Content Placeholder 2"/>
          <p:cNvSpPr txBox="1"/>
          <p:nvPr/>
        </p:nvSpPr>
        <p:spPr>
          <a:xfrm>
            <a:off x="1264180" y="5217876"/>
            <a:ext cx="10424160" cy="541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514350" indent="-514350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3200"/>
            </a:pPr>
            <a:r>
              <a:t>Split into chunks small enough to </a:t>
            </a:r>
            <a:r>
              <a:rPr b="1"/>
              <a:t>sort in memory</a:t>
            </a:r>
          </a:p>
        </p:txBody>
      </p:sp>
      <p:sp>
        <p:nvSpPr>
          <p:cNvPr id="252" name="TextBox 41"/>
          <p:cNvSpPr txBox="1"/>
          <p:nvPr/>
        </p:nvSpPr>
        <p:spPr>
          <a:xfrm>
            <a:off x="228617" y="1734843"/>
            <a:ext cx="2204147" cy="1129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Example: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3 Buffer pages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6-page file</a:t>
            </a:r>
          </a:p>
        </p:txBody>
      </p:sp>
      <p:sp>
        <p:nvSpPr>
          <p:cNvPr id="253" name="TextBox 47"/>
          <p:cNvSpPr txBox="1"/>
          <p:nvPr/>
        </p:nvSpPr>
        <p:spPr>
          <a:xfrm>
            <a:off x="182898" y="3998938"/>
            <a:ext cx="2033741" cy="760770"/>
          </a:xfrm>
          <a:prstGeom prst="rect">
            <a:avLst/>
          </a:prstGeom>
          <a:solidFill>
            <a:srgbClr val="DEEBF7"/>
          </a:solidFill>
          <a:ln w="12700">
            <a:miter lim="400000"/>
          </a:ln>
          <a:effectLst>
            <a:outerShdw sx="100000" sy="100000" kx="0" ky="0" algn="b" rotWithShape="0" blurRad="50800" dist="12700" dir="270000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Each sorted file is a called a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run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421866 -0.039121" origin="layout" pathEditMode="relative">
                                      <p:cBhvr>
                                        <p:cTn id="6" dur="2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438281 -0.039121" origin="layout" pathEditMode="relative">
                                      <p:cBhvr>
                                        <p:cTn id="9" dur="2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453376 -0.034721" origin="layout" pathEditMode="relative">
                                      <p:cBhvr>
                                        <p:cTn id="12" dur="2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6" dur="500" fill="hold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Class="exit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0" dur="500" fill="hold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Class="exit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4" dur="500" fill="hold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Class="entr" nodeType="after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4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Class="entr" nodeType="after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path" nodeType="click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423167 0.039117" origin="layout" pathEditMode="relative">
                                      <p:cBhvr>
                                        <p:cTn id="42" dur="2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path" nodeType="after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437889 0.039118" origin="layout" pathEditMode="relative">
                                      <p:cBhvr>
                                        <p:cTn id="45" dur="2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path" nodeType="after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452989 0.037270" origin="layout" pathEditMode="relative">
                                      <p:cBhvr>
                                        <p:cTn id="48" dur="2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0" grpId="7"/>
      <p:bldP build="whole" bldLvl="1" animBg="1" rev="0" advAuto="0" spid="247" grpId="4"/>
      <p:bldP build="whole" bldLvl="1" animBg="1" rev="0" advAuto="0" spid="245" grpId="5"/>
      <p:bldP build="whole" bldLvl="1" animBg="1" rev="0" advAuto="0" spid="248" grpId="8"/>
      <p:bldP build="whole" bldLvl="1" animBg="1" rev="0" advAuto="0" spid="249" grpId="9"/>
      <p:bldP build="whole" bldLvl="1" animBg="1" rev="0" advAuto="0" spid="246" grpId="6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Can 24"/>
          <p:cNvGrpSpPr/>
          <p:nvPr/>
        </p:nvGrpSpPr>
        <p:grpSpPr>
          <a:xfrm>
            <a:off x="2600322" y="2086678"/>
            <a:ext cx="3457579" cy="2556878"/>
            <a:chOff x="-1" y="0"/>
            <a:chExt cx="3457577" cy="2556877"/>
          </a:xfrm>
        </p:grpSpPr>
        <p:sp>
          <p:nvSpPr>
            <p:cNvPr id="255" name="Shape"/>
            <p:cNvSpPr/>
            <p:nvPr/>
          </p:nvSpPr>
          <p:spPr>
            <a:xfrm>
              <a:off x="-1" y="-1"/>
              <a:ext cx="3457577" cy="2556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11"/>
                  </a:moveTo>
                  <a:cubicBezTo>
                    <a:pt x="0" y="632"/>
                    <a:pt x="4835" y="0"/>
                    <a:pt x="10800" y="0"/>
                  </a:cubicBezTo>
                  <a:cubicBezTo>
                    <a:pt x="16765" y="0"/>
                    <a:pt x="21600" y="632"/>
                    <a:pt x="21600" y="1411"/>
                  </a:cubicBezTo>
                  <a:lnTo>
                    <a:pt x="21600" y="20189"/>
                  </a:lnTo>
                  <a:cubicBezTo>
                    <a:pt x="21600" y="20968"/>
                    <a:pt x="16765" y="21600"/>
                    <a:pt x="10800" y="21600"/>
                  </a:cubicBezTo>
                  <a:cubicBezTo>
                    <a:pt x="4835" y="21600"/>
                    <a:pt x="0" y="20968"/>
                    <a:pt x="0" y="2018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A6DB"/>
                </a:gs>
                <a:gs pos="50000">
                  <a:srgbClr val="559BDB"/>
                </a:gs>
                <a:gs pos="100000">
                  <a:srgbClr val="448AC9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6" name="Oval"/>
            <p:cNvSpPr/>
            <p:nvPr/>
          </p:nvSpPr>
          <p:spPr>
            <a:xfrm>
              <a:off x="-1" y="-1"/>
              <a:ext cx="3457578" cy="334057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7" name="Line"/>
            <p:cNvSpPr/>
            <p:nvPr/>
          </p:nvSpPr>
          <p:spPr>
            <a:xfrm>
              <a:off x="-2" y="-1"/>
              <a:ext cx="3457578" cy="2556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11"/>
                  </a:moveTo>
                  <a:cubicBezTo>
                    <a:pt x="21600" y="2190"/>
                    <a:pt x="16765" y="2822"/>
                    <a:pt x="10800" y="2822"/>
                  </a:cubicBezTo>
                  <a:cubicBezTo>
                    <a:pt x="4835" y="2822"/>
                    <a:pt x="0" y="2190"/>
                    <a:pt x="0" y="1411"/>
                  </a:cubicBezTo>
                  <a:cubicBezTo>
                    <a:pt x="0" y="632"/>
                    <a:pt x="4835" y="0"/>
                    <a:pt x="10800" y="0"/>
                  </a:cubicBezTo>
                  <a:cubicBezTo>
                    <a:pt x="16765" y="0"/>
                    <a:pt x="21600" y="632"/>
                    <a:pt x="21600" y="1411"/>
                  </a:cubicBezTo>
                  <a:lnTo>
                    <a:pt x="21600" y="20189"/>
                  </a:lnTo>
                  <a:cubicBezTo>
                    <a:pt x="21600" y="20968"/>
                    <a:pt x="16765" y="21600"/>
                    <a:pt x="10800" y="21600"/>
                  </a:cubicBezTo>
                  <a:cubicBezTo>
                    <a:pt x="4835" y="21600"/>
                    <a:pt x="0" y="20968"/>
                    <a:pt x="0" y="20189"/>
                  </a:cubicBezTo>
                  <a:lnTo>
                    <a:pt x="0" y="1411"/>
                  </a:lnTo>
                </a:path>
              </a:pathLst>
            </a:cu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59" name="Rounded Rectangle 32"/>
          <p:cNvSpPr/>
          <p:nvPr/>
        </p:nvSpPr>
        <p:spPr>
          <a:xfrm>
            <a:off x="2697350" y="3567917"/>
            <a:ext cx="3296833" cy="525021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External Merge Sort Algorithm</a:t>
            </a:r>
          </a:p>
        </p:txBody>
      </p:sp>
      <p:sp>
        <p:nvSpPr>
          <p:cNvPr id="261" name="Rounded Rectangle 28"/>
          <p:cNvSpPr/>
          <p:nvPr/>
        </p:nvSpPr>
        <p:spPr>
          <a:xfrm>
            <a:off x="2699249" y="2851020"/>
            <a:ext cx="3296833" cy="525021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2" name="TextBox 44"/>
          <p:cNvSpPr txBox="1"/>
          <p:nvPr/>
        </p:nvSpPr>
        <p:spPr>
          <a:xfrm>
            <a:off x="3844754" y="1691924"/>
            <a:ext cx="1012769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Disk</a:t>
            </a:r>
          </a:p>
        </p:txBody>
      </p:sp>
      <p:grpSp>
        <p:nvGrpSpPr>
          <p:cNvPr id="271" name="Group 51"/>
          <p:cNvGrpSpPr/>
          <p:nvPr/>
        </p:nvGrpSpPr>
        <p:grpSpPr>
          <a:xfrm>
            <a:off x="7474136" y="1690688"/>
            <a:ext cx="4259924" cy="2456274"/>
            <a:chOff x="0" y="0"/>
            <a:chExt cx="4259923" cy="2456272"/>
          </a:xfrm>
        </p:grpSpPr>
        <p:grpSp>
          <p:nvGrpSpPr>
            <p:cNvPr id="267" name="Group 18"/>
            <p:cNvGrpSpPr/>
            <p:nvPr/>
          </p:nvGrpSpPr>
          <p:grpSpPr>
            <a:xfrm>
              <a:off x="-1" y="-1"/>
              <a:ext cx="4259925" cy="2456274"/>
              <a:chOff x="0" y="0"/>
              <a:chExt cx="4259923" cy="2456272"/>
            </a:xfrm>
          </p:grpSpPr>
          <p:sp>
            <p:nvSpPr>
              <p:cNvPr id="263" name="Rectangle 19"/>
              <p:cNvSpPr/>
              <p:nvPr/>
            </p:nvSpPr>
            <p:spPr>
              <a:xfrm>
                <a:off x="-1" y="-1"/>
                <a:ext cx="4252692" cy="2440509"/>
              </a:xfrm>
              <a:prstGeom prst="rect">
                <a:avLst/>
              </a:prstGeom>
              <a:solidFill>
                <a:srgbClr val="FFF2CC"/>
              </a:solidFill>
              <a:ln w="6350" cap="flat">
                <a:solidFill>
                  <a:srgbClr val="808080"/>
                </a:solidFill>
                <a:prstDash val="solid"/>
                <a:miter lim="800000"/>
              </a:ln>
              <a:effectLst>
                <a:outerShdw sx="100000" sy="100000" kx="0" ky="0" algn="b" rotWithShape="0" blurRad="50800" dist="12700" dir="27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3000"/>
                </a:pPr>
              </a:p>
            </p:txBody>
          </p:sp>
          <p:sp>
            <p:nvSpPr>
              <p:cNvPr id="264" name="Rectangle 20"/>
              <p:cNvSpPr/>
              <p:nvPr/>
            </p:nvSpPr>
            <p:spPr>
              <a:xfrm>
                <a:off x="303590" y="941174"/>
                <a:ext cx="3956333" cy="1515099"/>
              </a:xfrm>
              <a:prstGeom prst="rect">
                <a:avLst/>
              </a:prstGeom>
              <a:solidFill>
                <a:srgbClr val="B4C7E7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265" name="TextBox 21"/>
              <p:cNvSpPr txBox="1"/>
              <p:nvPr/>
            </p:nvSpPr>
            <p:spPr>
              <a:xfrm>
                <a:off x="203640" y="182655"/>
                <a:ext cx="1871922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Main Memory</a:t>
                </a:r>
              </a:p>
            </p:txBody>
          </p:sp>
          <p:sp>
            <p:nvSpPr>
              <p:cNvPr id="266" name="TextBox 22"/>
              <p:cNvSpPr txBox="1"/>
              <p:nvPr/>
            </p:nvSpPr>
            <p:spPr>
              <a:xfrm>
                <a:off x="415847" y="961703"/>
                <a:ext cx="863463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Buffer</a:t>
                </a:r>
              </a:p>
            </p:txBody>
          </p:sp>
        </p:grpSp>
        <p:sp>
          <p:nvSpPr>
            <p:cNvPr id="268" name="Rounded Rectangle 45"/>
            <p:cNvSpPr/>
            <p:nvPr/>
          </p:nvSpPr>
          <p:spPr>
            <a:xfrm>
              <a:off x="439940" y="1602654"/>
              <a:ext cx="1127271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9" name="Rounded Rectangle 49"/>
            <p:cNvSpPr/>
            <p:nvPr/>
          </p:nvSpPr>
          <p:spPr>
            <a:xfrm>
              <a:off x="1651324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0" name="Rounded Rectangle 50"/>
            <p:cNvSpPr/>
            <p:nvPr/>
          </p:nvSpPr>
          <p:spPr>
            <a:xfrm>
              <a:off x="2862708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72" name="Right Arrow 52"/>
          <p:cNvSpPr/>
          <p:nvPr/>
        </p:nvSpPr>
        <p:spPr>
          <a:xfrm>
            <a:off x="6187073" y="3205895"/>
            <a:ext cx="1461478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73" name="Right Arrow 53"/>
          <p:cNvSpPr/>
          <p:nvPr/>
        </p:nvSpPr>
        <p:spPr>
          <a:xfrm rot="10800000">
            <a:off x="6187073" y="3657050"/>
            <a:ext cx="1461479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74" name="TextBox 54"/>
          <p:cNvSpPr txBox="1"/>
          <p:nvPr/>
        </p:nvSpPr>
        <p:spPr>
          <a:xfrm>
            <a:off x="2262359" y="2966228"/>
            <a:ext cx="286418" cy="37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1</a:t>
            </a:r>
          </a:p>
        </p:txBody>
      </p:sp>
      <p:sp>
        <p:nvSpPr>
          <p:cNvPr id="275" name="TextBox 55"/>
          <p:cNvSpPr txBox="1"/>
          <p:nvPr/>
        </p:nvSpPr>
        <p:spPr>
          <a:xfrm>
            <a:off x="2261946" y="3655364"/>
            <a:ext cx="286418" cy="37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2</a:t>
            </a:r>
          </a:p>
        </p:txBody>
      </p:sp>
      <p:sp>
        <p:nvSpPr>
          <p:cNvPr id="276" name="Content Placeholder 2"/>
          <p:cNvSpPr txBox="1"/>
          <p:nvPr>
            <p:ph type="body" sz="quarter" idx="1"/>
          </p:nvPr>
        </p:nvSpPr>
        <p:spPr>
          <a:xfrm>
            <a:off x="1218460" y="5214527"/>
            <a:ext cx="10515601" cy="54145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/>
            </a:pPr>
            <a:r>
              <a:t>2.  Now just run the </a:t>
            </a:r>
            <a:r>
              <a:rPr b="1"/>
              <a:t>external merge</a:t>
            </a:r>
            <a:r>
              <a:t> algorithm &amp; we’re done!</a:t>
            </a:r>
          </a:p>
        </p:txBody>
      </p:sp>
      <p:grpSp>
        <p:nvGrpSpPr>
          <p:cNvPr id="280" name="Group 2"/>
          <p:cNvGrpSpPr/>
          <p:nvPr/>
        </p:nvGrpSpPr>
        <p:grpSpPr>
          <a:xfrm>
            <a:off x="2844928" y="2929564"/>
            <a:ext cx="3012422" cy="396241"/>
            <a:chOff x="0" y="0"/>
            <a:chExt cx="3012421" cy="396240"/>
          </a:xfrm>
        </p:grpSpPr>
        <p:sp>
          <p:nvSpPr>
            <p:cNvPr id="277" name="TextBox 30"/>
            <p:cNvSpPr txBox="1"/>
            <p:nvPr/>
          </p:nvSpPr>
          <p:spPr>
            <a:xfrm>
              <a:off x="1029169" y="0"/>
              <a:ext cx="954083" cy="396240"/>
            </a:xfrm>
            <a:prstGeom prst="rect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solidFill>
                    <a:schemeClr val="accent4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pPr/>
              <a:r>
                <a:t>31,33</a:t>
              </a:r>
            </a:p>
          </p:txBody>
        </p:sp>
        <p:sp>
          <p:nvSpPr>
            <p:cNvPr id="278" name="TextBox 31"/>
            <p:cNvSpPr txBox="1"/>
            <p:nvPr/>
          </p:nvSpPr>
          <p:spPr>
            <a:xfrm>
              <a:off x="2058314" y="0"/>
              <a:ext cx="954108" cy="396240"/>
            </a:xfrm>
            <a:prstGeom prst="rect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solidFill>
                    <a:schemeClr val="accent4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pPr/>
              <a:r>
                <a:t>44,55</a:t>
              </a:r>
            </a:p>
          </p:txBody>
        </p:sp>
        <p:sp>
          <p:nvSpPr>
            <p:cNvPr id="279" name="TextBox 29"/>
            <p:cNvSpPr txBox="1"/>
            <p:nvPr/>
          </p:nvSpPr>
          <p:spPr>
            <a:xfrm>
              <a:off x="0" y="0"/>
              <a:ext cx="954107" cy="396240"/>
            </a:xfrm>
            <a:prstGeom prst="rect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solidFill>
                    <a:schemeClr val="accent4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pPr/>
              <a:r>
                <a:t>10,12</a:t>
              </a:r>
            </a:p>
          </p:txBody>
        </p:sp>
      </p:grpSp>
      <p:sp>
        <p:nvSpPr>
          <p:cNvPr id="281" name="TextBox 34"/>
          <p:cNvSpPr txBox="1"/>
          <p:nvPr/>
        </p:nvSpPr>
        <p:spPr>
          <a:xfrm>
            <a:off x="3916753" y="3655364"/>
            <a:ext cx="868745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18,22</a:t>
            </a:r>
          </a:p>
        </p:txBody>
      </p:sp>
      <p:sp>
        <p:nvSpPr>
          <p:cNvPr id="282" name="TextBox 35"/>
          <p:cNvSpPr txBox="1"/>
          <p:nvPr/>
        </p:nvSpPr>
        <p:spPr>
          <a:xfrm>
            <a:off x="4903216" y="3655364"/>
            <a:ext cx="954133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24,27</a:t>
            </a:r>
          </a:p>
        </p:txBody>
      </p:sp>
      <p:sp>
        <p:nvSpPr>
          <p:cNvPr id="283" name="TextBox 33"/>
          <p:cNvSpPr txBox="1"/>
          <p:nvPr/>
        </p:nvSpPr>
        <p:spPr>
          <a:xfrm>
            <a:off x="2844926" y="3655364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1,3</a:t>
            </a:r>
          </a:p>
        </p:txBody>
      </p:sp>
      <p:sp>
        <p:nvSpPr>
          <p:cNvPr id="284" name="TextBox 40"/>
          <p:cNvSpPr txBox="1"/>
          <p:nvPr/>
        </p:nvSpPr>
        <p:spPr>
          <a:xfrm>
            <a:off x="228617" y="1734843"/>
            <a:ext cx="2204147" cy="1129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Example: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3 Buffer pages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6-page file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External Merge Algorithm</a:t>
            </a:r>
          </a:p>
        </p:txBody>
      </p:sp>
      <p:grpSp>
        <p:nvGrpSpPr>
          <p:cNvPr id="290" name="Can 24"/>
          <p:cNvGrpSpPr/>
          <p:nvPr/>
        </p:nvGrpSpPr>
        <p:grpSpPr>
          <a:xfrm>
            <a:off x="2600322" y="1793053"/>
            <a:ext cx="3457579" cy="4190050"/>
            <a:chOff x="-1" y="0"/>
            <a:chExt cx="3457577" cy="4190048"/>
          </a:xfrm>
        </p:grpSpPr>
        <p:sp>
          <p:nvSpPr>
            <p:cNvPr id="287" name="Shape"/>
            <p:cNvSpPr/>
            <p:nvPr/>
          </p:nvSpPr>
          <p:spPr>
            <a:xfrm>
              <a:off x="-1" y="0"/>
              <a:ext cx="3457577" cy="419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64"/>
                  </a:moveTo>
                  <a:cubicBezTo>
                    <a:pt x="0" y="521"/>
                    <a:pt x="4835" y="0"/>
                    <a:pt x="10800" y="0"/>
                  </a:cubicBezTo>
                  <a:cubicBezTo>
                    <a:pt x="16765" y="0"/>
                    <a:pt x="21600" y="521"/>
                    <a:pt x="21600" y="1164"/>
                  </a:cubicBezTo>
                  <a:lnTo>
                    <a:pt x="21600" y="20436"/>
                  </a:lnTo>
                  <a:cubicBezTo>
                    <a:pt x="21600" y="21079"/>
                    <a:pt x="16765" y="21600"/>
                    <a:pt x="10800" y="21600"/>
                  </a:cubicBezTo>
                  <a:cubicBezTo>
                    <a:pt x="4835" y="21600"/>
                    <a:pt x="0" y="21079"/>
                    <a:pt x="0" y="2043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A6DB"/>
                </a:gs>
                <a:gs pos="50000">
                  <a:srgbClr val="559BDB"/>
                </a:gs>
                <a:gs pos="100000">
                  <a:srgbClr val="448AC9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8" name="Oval"/>
            <p:cNvSpPr/>
            <p:nvPr/>
          </p:nvSpPr>
          <p:spPr>
            <a:xfrm>
              <a:off x="-1" y="-1"/>
              <a:ext cx="3457578" cy="45173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9" name="Line"/>
            <p:cNvSpPr/>
            <p:nvPr/>
          </p:nvSpPr>
          <p:spPr>
            <a:xfrm>
              <a:off x="-2" y="0"/>
              <a:ext cx="3457578" cy="419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164"/>
                  </a:moveTo>
                  <a:cubicBezTo>
                    <a:pt x="21600" y="1807"/>
                    <a:pt x="16765" y="2329"/>
                    <a:pt x="10800" y="2329"/>
                  </a:cubicBezTo>
                  <a:cubicBezTo>
                    <a:pt x="4835" y="2329"/>
                    <a:pt x="0" y="1807"/>
                    <a:pt x="0" y="1164"/>
                  </a:cubicBezTo>
                  <a:cubicBezTo>
                    <a:pt x="0" y="521"/>
                    <a:pt x="4835" y="0"/>
                    <a:pt x="10800" y="0"/>
                  </a:cubicBezTo>
                  <a:cubicBezTo>
                    <a:pt x="16765" y="0"/>
                    <a:pt x="21600" y="521"/>
                    <a:pt x="21600" y="1164"/>
                  </a:cubicBezTo>
                  <a:lnTo>
                    <a:pt x="21600" y="20436"/>
                  </a:lnTo>
                  <a:cubicBezTo>
                    <a:pt x="21600" y="21079"/>
                    <a:pt x="16765" y="21600"/>
                    <a:pt x="10800" y="21600"/>
                  </a:cubicBezTo>
                  <a:cubicBezTo>
                    <a:pt x="4835" y="21600"/>
                    <a:pt x="0" y="21079"/>
                    <a:pt x="0" y="20436"/>
                  </a:cubicBezTo>
                  <a:lnTo>
                    <a:pt x="0" y="1164"/>
                  </a:lnTo>
                </a:path>
              </a:pathLst>
            </a:cu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91" name="Rounded Rectangle 28"/>
          <p:cNvSpPr/>
          <p:nvPr/>
        </p:nvSpPr>
        <p:spPr>
          <a:xfrm>
            <a:off x="2699249" y="2544333"/>
            <a:ext cx="3296833" cy="583325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2" name="TextBox 30"/>
          <p:cNvSpPr txBox="1"/>
          <p:nvPr/>
        </p:nvSpPr>
        <p:spPr>
          <a:xfrm>
            <a:off x="3874096" y="2635940"/>
            <a:ext cx="954083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7,11</a:t>
            </a:r>
          </a:p>
        </p:txBody>
      </p:sp>
      <p:sp>
        <p:nvSpPr>
          <p:cNvPr id="293" name="TextBox 31"/>
          <p:cNvSpPr txBox="1"/>
          <p:nvPr/>
        </p:nvSpPr>
        <p:spPr>
          <a:xfrm>
            <a:off x="4903242" y="2635940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20,31</a:t>
            </a:r>
          </a:p>
        </p:txBody>
      </p:sp>
      <p:sp>
        <p:nvSpPr>
          <p:cNvPr id="294" name="Rounded Rectangle 32"/>
          <p:cNvSpPr/>
          <p:nvPr/>
        </p:nvSpPr>
        <p:spPr>
          <a:xfrm>
            <a:off x="2699248" y="3270132"/>
            <a:ext cx="3296833" cy="583325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5" name="TextBox 34"/>
          <p:cNvSpPr txBox="1"/>
          <p:nvPr/>
        </p:nvSpPr>
        <p:spPr>
          <a:xfrm>
            <a:off x="3916753" y="3361740"/>
            <a:ext cx="868745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23,24</a:t>
            </a:r>
          </a:p>
        </p:txBody>
      </p:sp>
      <p:sp>
        <p:nvSpPr>
          <p:cNvPr id="296" name="TextBox 35"/>
          <p:cNvSpPr txBox="1"/>
          <p:nvPr/>
        </p:nvSpPr>
        <p:spPr>
          <a:xfrm>
            <a:off x="4945898" y="3361740"/>
            <a:ext cx="868745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25,30</a:t>
            </a:r>
          </a:p>
        </p:txBody>
      </p:sp>
      <p:sp>
        <p:nvSpPr>
          <p:cNvPr id="297" name="Rounded Rectangle 38"/>
          <p:cNvSpPr/>
          <p:nvPr/>
        </p:nvSpPr>
        <p:spPr>
          <a:xfrm>
            <a:off x="2680693" y="4221465"/>
            <a:ext cx="3296834" cy="1109070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8" name="TextBox 42"/>
          <p:cNvSpPr txBox="1"/>
          <p:nvPr/>
        </p:nvSpPr>
        <p:spPr>
          <a:xfrm>
            <a:off x="646775" y="2653008"/>
            <a:ext cx="1744042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Input:</a:t>
            </a:r>
          </a:p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Two sorted files</a:t>
            </a:r>
          </a:p>
        </p:txBody>
      </p:sp>
      <p:sp>
        <p:nvSpPr>
          <p:cNvPr id="299" name="TextBox 43"/>
          <p:cNvSpPr txBox="1"/>
          <p:nvPr/>
        </p:nvSpPr>
        <p:spPr>
          <a:xfrm>
            <a:off x="646775" y="4130206"/>
            <a:ext cx="1744042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Output:</a:t>
            </a:r>
          </a:p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One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merged</a:t>
            </a:r>
            <a:r>
              <a:t> sorted file</a:t>
            </a:r>
          </a:p>
        </p:txBody>
      </p:sp>
      <p:sp>
        <p:nvSpPr>
          <p:cNvPr id="300" name="TextBox 44"/>
          <p:cNvSpPr txBox="1"/>
          <p:nvPr/>
        </p:nvSpPr>
        <p:spPr>
          <a:xfrm>
            <a:off x="3931741" y="6085468"/>
            <a:ext cx="1425812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Disk</a:t>
            </a:r>
          </a:p>
        </p:txBody>
      </p:sp>
      <p:grpSp>
        <p:nvGrpSpPr>
          <p:cNvPr id="309" name="Group 51"/>
          <p:cNvGrpSpPr/>
          <p:nvPr/>
        </p:nvGrpSpPr>
        <p:grpSpPr>
          <a:xfrm>
            <a:off x="7474136" y="1397064"/>
            <a:ext cx="4259924" cy="2456273"/>
            <a:chOff x="0" y="0"/>
            <a:chExt cx="4259923" cy="2456272"/>
          </a:xfrm>
        </p:grpSpPr>
        <p:grpSp>
          <p:nvGrpSpPr>
            <p:cNvPr id="305" name="Group 18"/>
            <p:cNvGrpSpPr/>
            <p:nvPr/>
          </p:nvGrpSpPr>
          <p:grpSpPr>
            <a:xfrm>
              <a:off x="-1" y="-1"/>
              <a:ext cx="4259925" cy="2456274"/>
              <a:chOff x="0" y="0"/>
              <a:chExt cx="4259923" cy="2456272"/>
            </a:xfrm>
          </p:grpSpPr>
          <p:sp>
            <p:nvSpPr>
              <p:cNvPr id="301" name="Rectangle 19"/>
              <p:cNvSpPr/>
              <p:nvPr/>
            </p:nvSpPr>
            <p:spPr>
              <a:xfrm>
                <a:off x="-1" y="-1"/>
                <a:ext cx="4252692" cy="2440509"/>
              </a:xfrm>
              <a:prstGeom prst="rect">
                <a:avLst/>
              </a:prstGeom>
              <a:solidFill>
                <a:srgbClr val="FFF2CC"/>
              </a:solidFill>
              <a:ln w="6350" cap="flat">
                <a:solidFill>
                  <a:srgbClr val="808080"/>
                </a:solidFill>
                <a:prstDash val="solid"/>
                <a:miter lim="800000"/>
              </a:ln>
              <a:effectLst>
                <a:outerShdw sx="100000" sy="100000" kx="0" ky="0" algn="b" rotWithShape="0" blurRad="50800" dist="12700" dir="27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3000"/>
                </a:pPr>
              </a:p>
            </p:txBody>
          </p:sp>
          <p:sp>
            <p:nvSpPr>
              <p:cNvPr id="302" name="Rectangle 20"/>
              <p:cNvSpPr/>
              <p:nvPr/>
            </p:nvSpPr>
            <p:spPr>
              <a:xfrm>
                <a:off x="303590" y="941174"/>
                <a:ext cx="3956333" cy="1515099"/>
              </a:xfrm>
              <a:prstGeom prst="rect">
                <a:avLst/>
              </a:prstGeom>
              <a:solidFill>
                <a:srgbClr val="B4C7E7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303" name="TextBox 21"/>
              <p:cNvSpPr txBox="1"/>
              <p:nvPr/>
            </p:nvSpPr>
            <p:spPr>
              <a:xfrm>
                <a:off x="203640" y="182655"/>
                <a:ext cx="1871922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Main Memory</a:t>
                </a:r>
              </a:p>
            </p:txBody>
          </p:sp>
          <p:sp>
            <p:nvSpPr>
              <p:cNvPr id="304" name="TextBox 22"/>
              <p:cNvSpPr txBox="1"/>
              <p:nvPr/>
            </p:nvSpPr>
            <p:spPr>
              <a:xfrm>
                <a:off x="415847" y="961703"/>
                <a:ext cx="863463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Buffer</a:t>
                </a:r>
              </a:p>
            </p:txBody>
          </p:sp>
        </p:grpSp>
        <p:sp>
          <p:nvSpPr>
            <p:cNvPr id="306" name="Rounded Rectangle 45"/>
            <p:cNvSpPr/>
            <p:nvPr/>
          </p:nvSpPr>
          <p:spPr>
            <a:xfrm>
              <a:off x="439940" y="1602654"/>
              <a:ext cx="1127271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7" name="Rounded Rectangle 49"/>
            <p:cNvSpPr/>
            <p:nvPr/>
          </p:nvSpPr>
          <p:spPr>
            <a:xfrm>
              <a:off x="1651324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8" name="Rounded Rectangle 50"/>
            <p:cNvSpPr/>
            <p:nvPr/>
          </p:nvSpPr>
          <p:spPr>
            <a:xfrm>
              <a:off x="2862708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10" name="Right Arrow 52"/>
          <p:cNvSpPr/>
          <p:nvPr/>
        </p:nvSpPr>
        <p:spPr>
          <a:xfrm>
            <a:off x="6244416" y="3067169"/>
            <a:ext cx="1461478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11" name="Right Arrow 53"/>
          <p:cNvSpPr/>
          <p:nvPr/>
        </p:nvSpPr>
        <p:spPr>
          <a:xfrm rot="9359953">
            <a:off x="6093202" y="4265976"/>
            <a:ext cx="1767819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12" name="TextBox 29"/>
          <p:cNvSpPr txBox="1"/>
          <p:nvPr/>
        </p:nvSpPr>
        <p:spPr>
          <a:xfrm>
            <a:off x="2844928" y="2635940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1,5</a:t>
            </a:r>
          </a:p>
        </p:txBody>
      </p:sp>
      <p:sp>
        <p:nvSpPr>
          <p:cNvPr id="313" name="TextBox 33"/>
          <p:cNvSpPr txBox="1"/>
          <p:nvPr/>
        </p:nvSpPr>
        <p:spPr>
          <a:xfrm>
            <a:off x="2844926" y="3361740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2,22</a:t>
            </a:r>
          </a:p>
        </p:txBody>
      </p:sp>
      <p:sp>
        <p:nvSpPr>
          <p:cNvPr id="314" name="TextBox 54"/>
          <p:cNvSpPr txBox="1"/>
          <p:nvPr/>
        </p:nvSpPr>
        <p:spPr>
          <a:xfrm>
            <a:off x="2262359" y="2672603"/>
            <a:ext cx="286418" cy="376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1</a:t>
            </a:r>
          </a:p>
        </p:txBody>
      </p:sp>
      <p:sp>
        <p:nvSpPr>
          <p:cNvPr id="315" name="TextBox 55"/>
          <p:cNvSpPr txBox="1"/>
          <p:nvPr/>
        </p:nvSpPr>
        <p:spPr>
          <a:xfrm>
            <a:off x="2261946" y="3361740"/>
            <a:ext cx="286418" cy="37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423686 0.066656" origin="layout" pathEditMode="relative">
                                      <p:cBhvr>
                                        <p:cTn id="6" dur="2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522516 -0.041656" origin="layout" pathEditMode="relative">
                                      <p:cBhvr>
                                        <p:cTn id="10" dur="2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External Merge Algorithm</a:t>
            </a:r>
          </a:p>
        </p:txBody>
      </p:sp>
      <p:grpSp>
        <p:nvGrpSpPr>
          <p:cNvPr id="321" name="Can 24"/>
          <p:cNvGrpSpPr/>
          <p:nvPr/>
        </p:nvGrpSpPr>
        <p:grpSpPr>
          <a:xfrm>
            <a:off x="2600322" y="1793053"/>
            <a:ext cx="3457579" cy="4190050"/>
            <a:chOff x="-1" y="0"/>
            <a:chExt cx="3457577" cy="4190048"/>
          </a:xfrm>
        </p:grpSpPr>
        <p:sp>
          <p:nvSpPr>
            <p:cNvPr id="318" name="Shape"/>
            <p:cNvSpPr/>
            <p:nvPr/>
          </p:nvSpPr>
          <p:spPr>
            <a:xfrm>
              <a:off x="-1" y="0"/>
              <a:ext cx="3457577" cy="419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64"/>
                  </a:moveTo>
                  <a:cubicBezTo>
                    <a:pt x="0" y="521"/>
                    <a:pt x="4835" y="0"/>
                    <a:pt x="10800" y="0"/>
                  </a:cubicBezTo>
                  <a:cubicBezTo>
                    <a:pt x="16765" y="0"/>
                    <a:pt x="21600" y="521"/>
                    <a:pt x="21600" y="1164"/>
                  </a:cubicBezTo>
                  <a:lnTo>
                    <a:pt x="21600" y="20436"/>
                  </a:lnTo>
                  <a:cubicBezTo>
                    <a:pt x="21600" y="21079"/>
                    <a:pt x="16765" y="21600"/>
                    <a:pt x="10800" y="21600"/>
                  </a:cubicBezTo>
                  <a:cubicBezTo>
                    <a:pt x="4835" y="21600"/>
                    <a:pt x="0" y="21079"/>
                    <a:pt x="0" y="2043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A6DB"/>
                </a:gs>
                <a:gs pos="50000">
                  <a:srgbClr val="559BDB"/>
                </a:gs>
                <a:gs pos="100000">
                  <a:srgbClr val="448AC9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9" name="Oval"/>
            <p:cNvSpPr/>
            <p:nvPr/>
          </p:nvSpPr>
          <p:spPr>
            <a:xfrm>
              <a:off x="-1" y="-1"/>
              <a:ext cx="3457578" cy="45173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0" name="Line"/>
            <p:cNvSpPr/>
            <p:nvPr/>
          </p:nvSpPr>
          <p:spPr>
            <a:xfrm>
              <a:off x="-2" y="0"/>
              <a:ext cx="3457578" cy="419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164"/>
                  </a:moveTo>
                  <a:cubicBezTo>
                    <a:pt x="21600" y="1807"/>
                    <a:pt x="16765" y="2329"/>
                    <a:pt x="10800" y="2329"/>
                  </a:cubicBezTo>
                  <a:cubicBezTo>
                    <a:pt x="4835" y="2329"/>
                    <a:pt x="0" y="1807"/>
                    <a:pt x="0" y="1164"/>
                  </a:cubicBezTo>
                  <a:cubicBezTo>
                    <a:pt x="0" y="521"/>
                    <a:pt x="4835" y="0"/>
                    <a:pt x="10800" y="0"/>
                  </a:cubicBezTo>
                  <a:cubicBezTo>
                    <a:pt x="16765" y="0"/>
                    <a:pt x="21600" y="521"/>
                    <a:pt x="21600" y="1164"/>
                  </a:cubicBezTo>
                  <a:lnTo>
                    <a:pt x="21600" y="20436"/>
                  </a:lnTo>
                  <a:cubicBezTo>
                    <a:pt x="21600" y="21079"/>
                    <a:pt x="16765" y="21600"/>
                    <a:pt x="10800" y="21600"/>
                  </a:cubicBezTo>
                  <a:cubicBezTo>
                    <a:pt x="4835" y="21600"/>
                    <a:pt x="0" y="21079"/>
                    <a:pt x="0" y="20436"/>
                  </a:cubicBezTo>
                  <a:lnTo>
                    <a:pt x="0" y="1164"/>
                  </a:lnTo>
                </a:path>
              </a:pathLst>
            </a:cu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22" name="Rounded Rectangle 28"/>
          <p:cNvSpPr/>
          <p:nvPr/>
        </p:nvSpPr>
        <p:spPr>
          <a:xfrm>
            <a:off x="2699249" y="2544333"/>
            <a:ext cx="3296833" cy="583325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3" name="TextBox 30"/>
          <p:cNvSpPr txBox="1"/>
          <p:nvPr/>
        </p:nvSpPr>
        <p:spPr>
          <a:xfrm>
            <a:off x="3874096" y="2635940"/>
            <a:ext cx="954083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7,11</a:t>
            </a:r>
          </a:p>
        </p:txBody>
      </p:sp>
      <p:sp>
        <p:nvSpPr>
          <p:cNvPr id="324" name="TextBox 31"/>
          <p:cNvSpPr txBox="1"/>
          <p:nvPr/>
        </p:nvSpPr>
        <p:spPr>
          <a:xfrm>
            <a:off x="4903242" y="2635940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20,31</a:t>
            </a:r>
          </a:p>
        </p:txBody>
      </p:sp>
      <p:sp>
        <p:nvSpPr>
          <p:cNvPr id="325" name="Rounded Rectangle 32"/>
          <p:cNvSpPr/>
          <p:nvPr/>
        </p:nvSpPr>
        <p:spPr>
          <a:xfrm>
            <a:off x="2699248" y="3270132"/>
            <a:ext cx="3296833" cy="583325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6" name="TextBox 34"/>
          <p:cNvSpPr txBox="1"/>
          <p:nvPr/>
        </p:nvSpPr>
        <p:spPr>
          <a:xfrm>
            <a:off x="3916753" y="3361740"/>
            <a:ext cx="868745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23,24</a:t>
            </a:r>
          </a:p>
        </p:txBody>
      </p:sp>
      <p:sp>
        <p:nvSpPr>
          <p:cNvPr id="327" name="TextBox 35"/>
          <p:cNvSpPr txBox="1"/>
          <p:nvPr/>
        </p:nvSpPr>
        <p:spPr>
          <a:xfrm>
            <a:off x="4945898" y="3361740"/>
            <a:ext cx="868745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25,30</a:t>
            </a:r>
          </a:p>
        </p:txBody>
      </p:sp>
      <p:sp>
        <p:nvSpPr>
          <p:cNvPr id="328" name="Rounded Rectangle 38"/>
          <p:cNvSpPr/>
          <p:nvPr/>
        </p:nvSpPr>
        <p:spPr>
          <a:xfrm>
            <a:off x="2680693" y="4221465"/>
            <a:ext cx="3296834" cy="1109070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9" name="TextBox 44"/>
          <p:cNvSpPr txBox="1"/>
          <p:nvPr/>
        </p:nvSpPr>
        <p:spPr>
          <a:xfrm>
            <a:off x="3931741" y="6085468"/>
            <a:ext cx="1390406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Disk</a:t>
            </a:r>
          </a:p>
        </p:txBody>
      </p:sp>
      <p:grpSp>
        <p:nvGrpSpPr>
          <p:cNvPr id="338" name="Group 51"/>
          <p:cNvGrpSpPr/>
          <p:nvPr/>
        </p:nvGrpSpPr>
        <p:grpSpPr>
          <a:xfrm>
            <a:off x="7474136" y="1397064"/>
            <a:ext cx="4259924" cy="2456273"/>
            <a:chOff x="0" y="0"/>
            <a:chExt cx="4259923" cy="2456272"/>
          </a:xfrm>
        </p:grpSpPr>
        <p:grpSp>
          <p:nvGrpSpPr>
            <p:cNvPr id="334" name="Group 18"/>
            <p:cNvGrpSpPr/>
            <p:nvPr/>
          </p:nvGrpSpPr>
          <p:grpSpPr>
            <a:xfrm>
              <a:off x="-1" y="-1"/>
              <a:ext cx="4259925" cy="2456274"/>
              <a:chOff x="0" y="0"/>
              <a:chExt cx="4259923" cy="2456272"/>
            </a:xfrm>
          </p:grpSpPr>
          <p:sp>
            <p:nvSpPr>
              <p:cNvPr id="330" name="Rectangle 19"/>
              <p:cNvSpPr/>
              <p:nvPr/>
            </p:nvSpPr>
            <p:spPr>
              <a:xfrm>
                <a:off x="-1" y="-1"/>
                <a:ext cx="4252692" cy="2440509"/>
              </a:xfrm>
              <a:prstGeom prst="rect">
                <a:avLst/>
              </a:prstGeom>
              <a:solidFill>
                <a:srgbClr val="FFF2CC"/>
              </a:solidFill>
              <a:ln w="6350" cap="flat">
                <a:solidFill>
                  <a:srgbClr val="808080"/>
                </a:solidFill>
                <a:prstDash val="solid"/>
                <a:miter lim="800000"/>
              </a:ln>
              <a:effectLst>
                <a:outerShdw sx="100000" sy="100000" kx="0" ky="0" algn="b" rotWithShape="0" blurRad="50800" dist="12700" dir="27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3000"/>
                </a:pPr>
              </a:p>
            </p:txBody>
          </p:sp>
          <p:sp>
            <p:nvSpPr>
              <p:cNvPr id="331" name="Rectangle 20"/>
              <p:cNvSpPr/>
              <p:nvPr/>
            </p:nvSpPr>
            <p:spPr>
              <a:xfrm>
                <a:off x="303590" y="941174"/>
                <a:ext cx="3956333" cy="1515099"/>
              </a:xfrm>
              <a:prstGeom prst="rect">
                <a:avLst/>
              </a:prstGeom>
              <a:solidFill>
                <a:srgbClr val="B4C7E7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332" name="TextBox 21"/>
              <p:cNvSpPr txBox="1"/>
              <p:nvPr/>
            </p:nvSpPr>
            <p:spPr>
              <a:xfrm>
                <a:off x="203640" y="182655"/>
                <a:ext cx="1871922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Main Memory</a:t>
                </a:r>
              </a:p>
            </p:txBody>
          </p:sp>
          <p:sp>
            <p:nvSpPr>
              <p:cNvPr id="333" name="TextBox 22"/>
              <p:cNvSpPr txBox="1"/>
              <p:nvPr/>
            </p:nvSpPr>
            <p:spPr>
              <a:xfrm>
                <a:off x="415847" y="961703"/>
                <a:ext cx="863463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Buffer</a:t>
                </a:r>
              </a:p>
            </p:txBody>
          </p:sp>
        </p:grpSp>
        <p:sp>
          <p:nvSpPr>
            <p:cNvPr id="335" name="Rounded Rectangle 45"/>
            <p:cNvSpPr/>
            <p:nvPr/>
          </p:nvSpPr>
          <p:spPr>
            <a:xfrm>
              <a:off x="439940" y="1602654"/>
              <a:ext cx="1127271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6" name="Rounded Rectangle 49"/>
            <p:cNvSpPr/>
            <p:nvPr/>
          </p:nvSpPr>
          <p:spPr>
            <a:xfrm>
              <a:off x="1651324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7" name="Rounded Rectangle 50"/>
            <p:cNvSpPr/>
            <p:nvPr/>
          </p:nvSpPr>
          <p:spPr>
            <a:xfrm>
              <a:off x="2862708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39" name="Right Arrow 52"/>
          <p:cNvSpPr/>
          <p:nvPr/>
        </p:nvSpPr>
        <p:spPr>
          <a:xfrm>
            <a:off x="6244416" y="3067169"/>
            <a:ext cx="1461478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40" name="Right Arrow 53"/>
          <p:cNvSpPr/>
          <p:nvPr/>
        </p:nvSpPr>
        <p:spPr>
          <a:xfrm rot="9359953">
            <a:off x="6093202" y="4265976"/>
            <a:ext cx="1767819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41" name="TextBox 29"/>
          <p:cNvSpPr txBox="1"/>
          <p:nvPr/>
        </p:nvSpPr>
        <p:spPr>
          <a:xfrm>
            <a:off x="8000659" y="3088227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1,5</a:t>
            </a:r>
          </a:p>
        </p:txBody>
      </p:sp>
      <p:sp>
        <p:nvSpPr>
          <p:cNvPr id="342" name="TextBox 33"/>
          <p:cNvSpPr txBox="1"/>
          <p:nvPr/>
        </p:nvSpPr>
        <p:spPr>
          <a:xfrm>
            <a:off x="9212043" y="3088227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2,22</a:t>
            </a:r>
          </a:p>
        </p:txBody>
      </p:sp>
      <p:sp>
        <p:nvSpPr>
          <p:cNvPr id="343" name="TextBox 37"/>
          <p:cNvSpPr txBox="1"/>
          <p:nvPr/>
        </p:nvSpPr>
        <p:spPr>
          <a:xfrm>
            <a:off x="646775" y="2653008"/>
            <a:ext cx="1744042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Input:</a:t>
            </a:r>
          </a:p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Two sorted files</a:t>
            </a:r>
          </a:p>
        </p:txBody>
      </p:sp>
      <p:sp>
        <p:nvSpPr>
          <p:cNvPr id="344" name="TextBox 39"/>
          <p:cNvSpPr txBox="1"/>
          <p:nvPr/>
        </p:nvSpPr>
        <p:spPr>
          <a:xfrm>
            <a:off x="646775" y="4130206"/>
            <a:ext cx="1744042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Output:</a:t>
            </a:r>
          </a:p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One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merged</a:t>
            </a:r>
            <a:r>
              <a:t> sorted file</a:t>
            </a:r>
          </a:p>
        </p:txBody>
      </p:sp>
      <p:sp>
        <p:nvSpPr>
          <p:cNvPr id="345" name="TextBox 40"/>
          <p:cNvSpPr txBox="1"/>
          <p:nvPr/>
        </p:nvSpPr>
        <p:spPr>
          <a:xfrm>
            <a:off x="2262359" y="2672603"/>
            <a:ext cx="286418" cy="376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1</a:t>
            </a:r>
          </a:p>
        </p:txBody>
      </p:sp>
      <p:sp>
        <p:nvSpPr>
          <p:cNvPr id="346" name="TextBox 41"/>
          <p:cNvSpPr txBox="1"/>
          <p:nvPr/>
        </p:nvSpPr>
        <p:spPr>
          <a:xfrm>
            <a:off x="2261946" y="3361740"/>
            <a:ext cx="286418" cy="37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External Merge Algorithm</a:t>
            </a:r>
          </a:p>
        </p:txBody>
      </p:sp>
      <p:grpSp>
        <p:nvGrpSpPr>
          <p:cNvPr id="352" name="Can 24"/>
          <p:cNvGrpSpPr/>
          <p:nvPr/>
        </p:nvGrpSpPr>
        <p:grpSpPr>
          <a:xfrm>
            <a:off x="2600322" y="1793053"/>
            <a:ext cx="3457579" cy="4190050"/>
            <a:chOff x="-1" y="0"/>
            <a:chExt cx="3457577" cy="4190048"/>
          </a:xfrm>
        </p:grpSpPr>
        <p:sp>
          <p:nvSpPr>
            <p:cNvPr id="349" name="Shape"/>
            <p:cNvSpPr/>
            <p:nvPr/>
          </p:nvSpPr>
          <p:spPr>
            <a:xfrm>
              <a:off x="-1" y="0"/>
              <a:ext cx="3457577" cy="419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64"/>
                  </a:moveTo>
                  <a:cubicBezTo>
                    <a:pt x="0" y="521"/>
                    <a:pt x="4835" y="0"/>
                    <a:pt x="10800" y="0"/>
                  </a:cubicBezTo>
                  <a:cubicBezTo>
                    <a:pt x="16765" y="0"/>
                    <a:pt x="21600" y="521"/>
                    <a:pt x="21600" y="1164"/>
                  </a:cubicBezTo>
                  <a:lnTo>
                    <a:pt x="21600" y="20436"/>
                  </a:lnTo>
                  <a:cubicBezTo>
                    <a:pt x="21600" y="21079"/>
                    <a:pt x="16765" y="21600"/>
                    <a:pt x="10800" y="21600"/>
                  </a:cubicBezTo>
                  <a:cubicBezTo>
                    <a:pt x="4835" y="21600"/>
                    <a:pt x="0" y="21079"/>
                    <a:pt x="0" y="2043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70A6DB"/>
                </a:gs>
                <a:gs pos="50000">
                  <a:srgbClr val="559BDB"/>
                </a:gs>
                <a:gs pos="100000">
                  <a:srgbClr val="448AC9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0" name="Oval"/>
            <p:cNvSpPr/>
            <p:nvPr/>
          </p:nvSpPr>
          <p:spPr>
            <a:xfrm>
              <a:off x="-1" y="-1"/>
              <a:ext cx="3457578" cy="451733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1" name="Line"/>
            <p:cNvSpPr/>
            <p:nvPr/>
          </p:nvSpPr>
          <p:spPr>
            <a:xfrm>
              <a:off x="-2" y="0"/>
              <a:ext cx="3457578" cy="419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164"/>
                  </a:moveTo>
                  <a:cubicBezTo>
                    <a:pt x="21600" y="1807"/>
                    <a:pt x="16765" y="2329"/>
                    <a:pt x="10800" y="2329"/>
                  </a:cubicBezTo>
                  <a:cubicBezTo>
                    <a:pt x="4835" y="2329"/>
                    <a:pt x="0" y="1807"/>
                    <a:pt x="0" y="1164"/>
                  </a:cubicBezTo>
                  <a:cubicBezTo>
                    <a:pt x="0" y="521"/>
                    <a:pt x="4835" y="0"/>
                    <a:pt x="10800" y="0"/>
                  </a:cubicBezTo>
                  <a:cubicBezTo>
                    <a:pt x="16765" y="0"/>
                    <a:pt x="21600" y="521"/>
                    <a:pt x="21600" y="1164"/>
                  </a:cubicBezTo>
                  <a:lnTo>
                    <a:pt x="21600" y="20436"/>
                  </a:lnTo>
                  <a:cubicBezTo>
                    <a:pt x="21600" y="21079"/>
                    <a:pt x="16765" y="21600"/>
                    <a:pt x="10800" y="21600"/>
                  </a:cubicBezTo>
                  <a:cubicBezTo>
                    <a:pt x="4835" y="21600"/>
                    <a:pt x="0" y="21079"/>
                    <a:pt x="0" y="20436"/>
                  </a:cubicBezTo>
                  <a:lnTo>
                    <a:pt x="0" y="1164"/>
                  </a:lnTo>
                </a:path>
              </a:pathLst>
            </a:custGeom>
            <a:noFill/>
            <a:ln w="635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53" name="Rounded Rectangle 28"/>
          <p:cNvSpPr/>
          <p:nvPr/>
        </p:nvSpPr>
        <p:spPr>
          <a:xfrm>
            <a:off x="2699249" y="2544333"/>
            <a:ext cx="3296833" cy="583325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4" name="TextBox 30"/>
          <p:cNvSpPr txBox="1"/>
          <p:nvPr/>
        </p:nvSpPr>
        <p:spPr>
          <a:xfrm>
            <a:off x="3874096" y="2635940"/>
            <a:ext cx="954083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7,11</a:t>
            </a:r>
          </a:p>
        </p:txBody>
      </p:sp>
      <p:sp>
        <p:nvSpPr>
          <p:cNvPr id="355" name="TextBox 31"/>
          <p:cNvSpPr txBox="1"/>
          <p:nvPr/>
        </p:nvSpPr>
        <p:spPr>
          <a:xfrm>
            <a:off x="4903242" y="2635940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20,31</a:t>
            </a:r>
          </a:p>
        </p:txBody>
      </p:sp>
      <p:sp>
        <p:nvSpPr>
          <p:cNvPr id="356" name="Rounded Rectangle 32"/>
          <p:cNvSpPr/>
          <p:nvPr/>
        </p:nvSpPr>
        <p:spPr>
          <a:xfrm>
            <a:off x="2699248" y="3270132"/>
            <a:ext cx="3296833" cy="583325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57" name="TextBox 34"/>
          <p:cNvSpPr txBox="1"/>
          <p:nvPr/>
        </p:nvSpPr>
        <p:spPr>
          <a:xfrm>
            <a:off x="3916753" y="3361740"/>
            <a:ext cx="868745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23,24</a:t>
            </a:r>
          </a:p>
        </p:txBody>
      </p:sp>
      <p:sp>
        <p:nvSpPr>
          <p:cNvPr id="358" name="TextBox 35"/>
          <p:cNvSpPr txBox="1"/>
          <p:nvPr/>
        </p:nvSpPr>
        <p:spPr>
          <a:xfrm>
            <a:off x="4945898" y="3361740"/>
            <a:ext cx="868745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25,30</a:t>
            </a:r>
          </a:p>
        </p:txBody>
      </p:sp>
      <p:sp>
        <p:nvSpPr>
          <p:cNvPr id="359" name="Rounded Rectangle 38"/>
          <p:cNvSpPr/>
          <p:nvPr/>
        </p:nvSpPr>
        <p:spPr>
          <a:xfrm>
            <a:off x="2680693" y="4221465"/>
            <a:ext cx="3296834" cy="1109070"/>
          </a:xfrm>
          <a:prstGeom prst="roundRect">
            <a:avLst>
              <a:gd name="adj" fmla="val 16667"/>
            </a:avLst>
          </a:prstGeom>
          <a:solidFill>
            <a:srgbClr val="D6DCE5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0" name="TextBox 44"/>
          <p:cNvSpPr txBox="1"/>
          <p:nvPr/>
        </p:nvSpPr>
        <p:spPr>
          <a:xfrm>
            <a:off x="3931741" y="6085468"/>
            <a:ext cx="1271872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Disk</a:t>
            </a:r>
          </a:p>
        </p:txBody>
      </p:sp>
      <p:grpSp>
        <p:nvGrpSpPr>
          <p:cNvPr id="369" name="Group 51"/>
          <p:cNvGrpSpPr/>
          <p:nvPr/>
        </p:nvGrpSpPr>
        <p:grpSpPr>
          <a:xfrm>
            <a:off x="7474136" y="1397064"/>
            <a:ext cx="4259924" cy="2456273"/>
            <a:chOff x="0" y="0"/>
            <a:chExt cx="4259923" cy="2456272"/>
          </a:xfrm>
        </p:grpSpPr>
        <p:grpSp>
          <p:nvGrpSpPr>
            <p:cNvPr id="365" name="Group 18"/>
            <p:cNvGrpSpPr/>
            <p:nvPr/>
          </p:nvGrpSpPr>
          <p:grpSpPr>
            <a:xfrm>
              <a:off x="-1" y="-1"/>
              <a:ext cx="4259925" cy="2456274"/>
              <a:chOff x="0" y="0"/>
              <a:chExt cx="4259923" cy="2456272"/>
            </a:xfrm>
          </p:grpSpPr>
          <p:sp>
            <p:nvSpPr>
              <p:cNvPr id="361" name="Rectangle 19"/>
              <p:cNvSpPr/>
              <p:nvPr/>
            </p:nvSpPr>
            <p:spPr>
              <a:xfrm>
                <a:off x="-1" y="-1"/>
                <a:ext cx="4252692" cy="2440509"/>
              </a:xfrm>
              <a:prstGeom prst="rect">
                <a:avLst/>
              </a:prstGeom>
              <a:solidFill>
                <a:srgbClr val="FFF2CC"/>
              </a:solidFill>
              <a:ln w="6350" cap="flat">
                <a:solidFill>
                  <a:srgbClr val="808080"/>
                </a:solidFill>
                <a:prstDash val="solid"/>
                <a:miter lim="800000"/>
              </a:ln>
              <a:effectLst>
                <a:outerShdw sx="100000" sy="100000" kx="0" ky="0" algn="b" rotWithShape="0" blurRad="50800" dist="12700" dir="2700000">
                  <a:srgbClr val="000000">
                    <a:alpha val="4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457200">
                  <a:defRPr sz="3000"/>
                </a:pPr>
              </a:p>
            </p:txBody>
          </p:sp>
          <p:sp>
            <p:nvSpPr>
              <p:cNvPr id="362" name="Rectangle 20"/>
              <p:cNvSpPr/>
              <p:nvPr/>
            </p:nvSpPr>
            <p:spPr>
              <a:xfrm>
                <a:off x="303590" y="941174"/>
                <a:ext cx="3956333" cy="1515099"/>
              </a:xfrm>
              <a:prstGeom prst="rect">
                <a:avLst/>
              </a:prstGeom>
              <a:solidFill>
                <a:srgbClr val="B4C7E7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363" name="TextBox 21"/>
              <p:cNvSpPr txBox="1"/>
              <p:nvPr/>
            </p:nvSpPr>
            <p:spPr>
              <a:xfrm>
                <a:off x="203640" y="182655"/>
                <a:ext cx="1871922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Main Memory</a:t>
                </a:r>
              </a:p>
            </p:txBody>
          </p:sp>
          <p:sp>
            <p:nvSpPr>
              <p:cNvPr id="364" name="TextBox 22"/>
              <p:cNvSpPr txBox="1"/>
              <p:nvPr/>
            </p:nvSpPr>
            <p:spPr>
              <a:xfrm>
                <a:off x="415847" y="961703"/>
                <a:ext cx="863463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400"/>
                </a:lvl1pPr>
              </a:lstStyle>
              <a:p>
                <a:pPr/>
                <a:r>
                  <a:t>Buffer</a:t>
                </a:r>
              </a:p>
            </p:txBody>
          </p:sp>
        </p:grpSp>
        <p:sp>
          <p:nvSpPr>
            <p:cNvPr id="366" name="Rounded Rectangle 45"/>
            <p:cNvSpPr/>
            <p:nvPr/>
          </p:nvSpPr>
          <p:spPr>
            <a:xfrm>
              <a:off x="439940" y="1602654"/>
              <a:ext cx="1127271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7" name="Rounded Rectangle 49"/>
            <p:cNvSpPr/>
            <p:nvPr/>
          </p:nvSpPr>
          <p:spPr>
            <a:xfrm>
              <a:off x="1651324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8" name="Rounded Rectangle 50"/>
            <p:cNvSpPr/>
            <p:nvPr/>
          </p:nvSpPr>
          <p:spPr>
            <a:xfrm>
              <a:off x="2862708" y="1602654"/>
              <a:ext cx="1127272" cy="572997"/>
            </a:xfrm>
            <a:prstGeom prst="roundRect">
              <a:avLst>
                <a:gd name="adj" fmla="val 16667"/>
              </a:avLst>
            </a:prstGeom>
            <a:solidFill>
              <a:srgbClr val="D6DCE5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70" name="Right Arrow 52"/>
          <p:cNvSpPr/>
          <p:nvPr/>
        </p:nvSpPr>
        <p:spPr>
          <a:xfrm>
            <a:off x="6244416" y="3067169"/>
            <a:ext cx="1461478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71" name="Right Arrow 53"/>
          <p:cNvSpPr/>
          <p:nvPr/>
        </p:nvSpPr>
        <p:spPr>
          <a:xfrm rot="9359953">
            <a:off x="6093202" y="4265976"/>
            <a:ext cx="1767819" cy="362023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6">
                  <a:hueOff val="286552"/>
                  <a:satOff val="-5983"/>
                  <a:lumOff val="26183"/>
                </a:schemeClr>
              </a:gs>
              <a:gs pos="50000">
                <a:srgbClr val="A9CD97"/>
              </a:gs>
              <a:gs pos="100000">
                <a:schemeClr val="accent6">
                  <a:hueOff val="266558"/>
                  <a:satOff val="-2836"/>
                  <a:lumOff val="17637"/>
                </a:schemeClr>
              </a:gs>
            </a:gsLst>
            <a:lin ang="5400000"/>
          </a:gradFill>
          <a:ln w="6350">
            <a:solidFill>
              <a:schemeClr val="accent6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72" name="TextBox 29"/>
          <p:cNvSpPr txBox="1"/>
          <p:nvPr/>
        </p:nvSpPr>
        <p:spPr>
          <a:xfrm>
            <a:off x="8000659" y="3088227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73" name="TextBox 33"/>
          <p:cNvSpPr txBox="1"/>
          <p:nvPr/>
        </p:nvSpPr>
        <p:spPr>
          <a:xfrm>
            <a:off x="9212043" y="3088227"/>
            <a:ext cx="954108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22</a:t>
            </a:r>
          </a:p>
        </p:txBody>
      </p:sp>
      <p:sp>
        <p:nvSpPr>
          <p:cNvPr id="374" name="TextBox 37"/>
          <p:cNvSpPr txBox="1"/>
          <p:nvPr/>
        </p:nvSpPr>
        <p:spPr>
          <a:xfrm>
            <a:off x="10428344" y="3088227"/>
            <a:ext cx="954107" cy="396241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>
                <a:solidFill>
                  <a:schemeClr val="accent4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1,2</a:t>
            </a:r>
          </a:p>
        </p:txBody>
      </p:sp>
      <p:sp>
        <p:nvSpPr>
          <p:cNvPr id="375" name="TextBox 39"/>
          <p:cNvSpPr txBox="1"/>
          <p:nvPr/>
        </p:nvSpPr>
        <p:spPr>
          <a:xfrm>
            <a:off x="646775" y="2653008"/>
            <a:ext cx="1744042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Input:</a:t>
            </a:r>
          </a:p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Two sorted files</a:t>
            </a:r>
          </a:p>
        </p:txBody>
      </p:sp>
      <p:sp>
        <p:nvSpPr>
          <p:cNvPr id="376" name="TextBox 40"/>
          <p:cNvSpPr txBox="1"/>
          <p:nvPr/>
        </p:nvSpPr>
        <p:spPr>
          <a:xfrm>
            <a:off x="646775" y="4130206"/>
            <a:ext cx="1744042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Output:</a:t>
            </a:r>
          </a:p>
          <a:p>
            <a:pPr>
              <a:defRPr sz="2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One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merged</a:t>
            </a:r>
            <a:r>
              <a:t> sorted file</a:t>
            </a:r>
          </a:p>
        </p:txBody>
      </p:sp>
      <p:sp>
        <p:nvSpPr>
          <p:cNvPr id="377" name="TextBox 41"/>
          <p:cNvSpPr txBox="1"/>
          <p:nvPr/>
        </p:nvSpPr>
        <p:spPr>
          <a:xfrm>
            <a:off x="2262359" y="2672603"/>
            <a:ext cx="286418" cy="376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1</a:t>
            </a:r>
          </a:p>
        </p:txBody>
      </p:sp>
      <p:sp>
        <p:nvSpPr>
          <p:cNvPr id="378" name="TextBox 46"/>
          <p:cNvSpPr txBox="1"/>
          <p:nvPr/>
        </p:nvSpPr>
        <p:spPr>
          <a:xfrm>
            <a:off x="2261946" y="3361740"/>
            <a:ext cx="286418" cy="37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F</a:t>
            </a:r>
            <a:r>
              <a:rPr baseline="-25000"/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627079 0.178928" origin="layout" pathEditMode="relative">
                                      <p:cBhvr>
                                        <p:cTn id="6" dur="2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