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83" r:id="rId11"/>
    <p:sldId id="263" r:id="rId12"/>
    <p:sldId id="264" r:id="rId13"/>
    <p:sldId id="265" r:id="rId14"/>
    <p:sldId id="284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custDataLst>
    <p:tags r:id="rId3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7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72050 47100,'50'-250,"-50"200,0 0,25 25,0 0,25 125,0 0,0-50,0 0,100 300,0 0,50 200,0 0,-50 125,0 0,-50-75,0 0,-25-175,0 0,-25-150,0 0,-25-200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80800 54350,'50'-100,"-50"50,0 0,0 75,0 0,0 50,0 0,25-50,0 0,-25 25,0 0,25-25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81200 54950,'50'150,"-25"-75,0 0,0 25,0 0,0-25,0 0,0-50,0 0,0 50,0 0,0-50,0 0,50-25,0 0,0-75,0 0,-25-75,0 0,0 25,0 0,-50 25,0 0,-25 50,0 0,-50 100,0 0,0 75,0 0,50 0,0 0,25-100,0 0,25 75,0 0,0-50,0 0,100 100,0 0,50 25,0 0,-100-50,0 0,-75 0,0 0,-150-75,0 0,0-50,0 0,75-75,0 0,50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83600 55350,'-50'200,"125"-225,0 0,-50 0,0 0,75-50,0 0,-100 25,0 0,75-50,0 0,-75 50,0 0,0-100,0 0,-50 25,0 0,-125 125,0 0,25 125,0 0,100 75,0 0,75-100,0 0,75-100,0 0,-50-25,0 0,100-125,0 0,-100 75,0 0,100-175,0 0,-100 150,0 0,100-325,0 0,-100 225,0 0,-75 175,0 0,-50 250,0 0,25 75,0 0,-25 75,0 0,25-100,0 0,50-175,0 0,-50 75,0 0,50-150,0 0,0 25,0 0,25-150,0 0,75-100,0 0,25 25,0 0,-50 100,0 0,-25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85900 54900,'0'-50,"-25"-50,0 0,100 50,0 0,0 50,0 0,-25 75,0 0,-50-25,0 0,0 75,0 0,0-75,0 0,0 50,0 0,-25-75,0 0,-25 0,0 0,50-175,0 0,100-125,0 0,50 25,0 0,-50 200,0 0,-75 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86800 54800,'50'100,"-25"-75,0 0,25-25,0 0,25 0,0 0,0-25,0 0,-25-25,0 0,-50-25,0 0,-75 50,0 0,50 25,0 0,-100 25,0 0,75 75,0 0,50-75,0 0,0 50,0 0,125-25,0 0,-25-50,0 0,-50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88200 54650,'0'-50,"0"0,0 0,0 0,0 0,0 0,0 0,-25 50,0 0,-50 50,0 0,0 100,0 0,50-25,0 0,25-100,0 0,50 50,0 0,-25-50,0 0,125-25,0 0,-100 0,0 0,0 0,0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76350 58800,'100'0,"-75"0,0 0,0-25,0 0,0 0,0 0,25 0,0 0,-25-25,0 0,-25 25,0 0,0-25,0 0,0 25,0 0,0-75,0 0,-25 75,0 0,-75-75,0 0,0 100,0 0,25 125,0 0,25 0,0 0,50-25,0 0,75-75,0 0,0-25,0 0,-25 0,0 0,50 0,0 0,-75-25,0 0,100 0,0 0,-100 0,0 0,75-25,0 0,0 0,0 0,-50 25,0 0,0 25,0 0,50 25,0 0,-25-25,0 0,0 0,0 0,-50 0,0 0,25 0,0 0,-25-25,0 0,25-50,0 0,-25-25,0 0,-25 25,0 0,-50 25,0 0,-25 75,0 0,-25 75,0 0,50 0,0 0,25-50,0 0,25 50,0 0,25-50,0 0,0-50,0 0,175-75,0 0,-25-150,0 0,-25 0,0 0,-100 25,0 0,-50 125,0 0,-25 100,0 0,-25 125,0 0,50-100,0 0,-25 125,0 0,25-125,0 0,0 125,0 0,25-150,0 0,75 75,0 0,-50-75,0 0,25-25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81450 57300,'100'0,"-50"0,0 0,-25 0,0 0,-75 0,0 0,-100 50,0 0,0 50,0 0,100-25,0 0,50-50,0 0,75 50,0 0,-50-75,0 0,125 50,0 0,-100-50,0 0,75 75,0 0,-75 0,0 0,-50 50,0 0,-75-25,0 0,50-75,0 0,0-25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82350 58150,'-50'100,"25"-25,0 0,0-25,0 0,50-50,0 0,0 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82500 57200,'50'50,"-25"-25,0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71900 46550,'150'0,"-250"25,0 0,-50 100,0 0,-25 100,0 0,50 75,0 0,150-150,0 0,250-250,0 0,50-225,0 0,-75 0,0 0,-175 150,0 0,-125 175,0 0,0 150,0 0,25 125,0 0,125-25,0 0,-50-175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83250 57550,'0'50,"25"-25,0 0,50 0,0 0,25-25,0 0,-50 50,0 0,-25 0,0 0,-50 25,0 0,0-25,0 0,-50 50,0 0,50-50,0 0,-25 75,0 0,25-100,0 0,0 75,0 0,50-75,0 0,25-25,0 0,0-25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83450 58150,'-100'50,"200"-50,0 0,0 0,0 0,-50 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84200 58200,'0'50,"0"-25,0 0,50 0,0 0,25-25,0 0,0-25,0 0,-50-25,0 0,-25 0,0 0,0 25,0 0,-50 25,0 0,25 0,0 0,-75 75,0 0,25 75,0 0,50-25,0 0,150-100,0 0,-100-25,0 0,25-25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86350 58250,'0'100,"-25"-100,0 0,75 0,0 0,25-100,0 0,-25-25,0 0,-25 0,0 0,-75 50,0 0,-75 125,0 0,25 100,0 0,50 25,0 0,75-100,0 0,75-125,0 0,-50 25,0 0,75-150,0 0,-100 125,0 0,125-200,0 0,-100 0,0 0,-25 100,0 0,-25 125,0 0,-25 150,0 0,-50 125,0 0,50-50,0 0,25-125,0 0,-25 100,0 0,25-100,0 0,-25 25,0 0,0-25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86650 58350,'200'-250,"-125"175,0 0,75 25,0 0,-50 50,0 0,-50 25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88350 58000,'-100'-150,"100"100,0 0,0 25,0 0,50 25,0 0,-25 125,0 0,-25 50,0 0,0-50,0 0,0-75,0 0,0-75,0 0,0-25,0 0,0-100,0 0,25 100,0 0,50-150,0 0,-25 100,0 0,-25 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89000 57850,'50'50,"-50"-25,0 0,0 0,0 0,25-25,0 0,25 0,0 0,-25 0,0 0,25-25,0 0,0-25,0 0,-50-25,0 0,-25 50,0 0,-50 25,0 0,-25 75,0 0,75 25,0 0,25 0,0 0,100-50,0 0,-50-50,0 0,125-25,0 0,-125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90700 57200,'0'-100,"0"25,0 0,0 50,0 0,-25 0,0 0,-25 50,0 0,25 0,0 0,-75 75,0 0,50-25,0 0,-75 150,0 0,75 0,0 0,100-125,0 0,175-125,0 0,-125-25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65300 18800,'0'-300,"0"275,0 0,25 100,0 0,-25 100,0 0,25-100,0 0,-25 175,0 0,0-175,0 0,0 200,0 0,0-125,0 0,-25-125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65650 18500,'0'-100,"0"50,0 0,100-25,0 0,125 25,0 0,75 0,0 0,-200 50,0 0,375-50,0 0,50 0,0 0,-25-25,0 0,-50 50,0 0,0 25,0 0,-100 0,0 0,-150 25,0 0,-150 0,0 0,50 25,0 0,-75-25,0 0,0 150,0 0,-75 75,0 0,-25 75,0 0,50-25,0 0,25-50,0 0,50-100,0 0,-25-75,0 0,0-75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75350 54200,'-50'0,"25"0,0 0,25-25,0 0,25 25,0 0,-25-25,0 0,25 25,0 0,-25 25,0 0,25 75,0 0,-25 100,0 0,0-25,0 0,0-100,0 0,25 75,0 0,-25-125,0 0,0 50,0 0,25-100,0 0,-25 0,0 0,50-150,0 0,25-25,0 0,25 75,0 0,-25 100,0 0,25 100,0 0,-25 100,0 0,-25-50,0 0,-50-75,0 0,0 50,0 0,0-50,0 0,-125 50,0 0,-75-50,0 0,0-50,0 0,100-100,0 0,75 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70600 11550,'-50'0,"0"100,0 0,-75 300,0 0,-75 375,0 0,125-325,0 0,50-325,0 0,0 125,0 0,25-175,0 0,-25-25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71900 9300,'50'-400,"-50"350,0 0,0-25,0 0,0 50,0 0,25 25,0 0,25 150,0 0,-50 150,0 0,0 25,0 0,-25-75,0 0,0-175,0 0,25-150,0 0,0 0,0 0,100-225,0 0,-75 200,0 0,100-175,0 0,-100 175,0 0,150-125,0 0,-75 200,0 0,-100 100,0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72800 9850,'0'-50,"100"25,0 0,75-50,0 0,-25 0,0 0,-75 25,0 0,-100 25,0 0,-150 150,0 0,50 0,0 0,100-100,0 0,-50 125,0 0,125-50,0 0,175-100,0 0,-150-25,0 0,0-25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75350 9200,'0'-150,"0"75,0 0,-25 25,0 0,-25 50,0 0,-50 75,0 0,-75 100,0 0,50 50,0 0,75-75,0 0,50-125,0 0,50 50,0 0,0-50,0 0,175-50,0 0,-150 0,0 0,125-50,0 0,-125 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76450 9950,'50'0,"-25"-50,0 0,0 25,0 0,0-25,0 0,-25 25,0 0,0-75,0 0,-75 75,0 0,-100 50,0 0,25 75,0 0,125 25,0 0,150-100,0 0,-75-25,0 0,300-75,0 0,-100 25,0 0,-200 25,0 0,150 0,0 0,-150 75,0 0,-75 75,0 0,-50 0,0 0,50-50,0 0,-25-75,0 0,75-75,0 0,0 50,0 0,50-75,0 0,-50 75,0 0,75-100,0 0,0 25,0 0,-75 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79450 9900,'-50'50,"50"-25,0 0,50-25,0 0,-25-50,0 0,0-50,0 0,-25 0,0 0,0 75,0 0,-50-100,0 0,-75 100,0 0,100 25,0 0,-200 75,0 0,100 150,0 0,100-50,0 0,150-100,0 0,125-175,0 0,0-125,0 0,-100 0,0 0,-100 150,0 0,75-175,0 0,-100 175,0 0,25-175,0 0,-100 225,0 0,-50 300,0 0,0 150,0 0,75-50,0 0,175-150,0 0,75-225,0 0,-125-25,0 0,0-50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57900 17550,'-200'0,"175"0,0 0,25 100,0 0,0-50,0 0,0 225,0 0,75 25,0 0,-50-100,0 0,0-150,0 0,0-75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58100 17800,'0'-50,"50"25,0 0,150 0,0 0,250-75,0 0,125-25,0 0,-25 50,0 0,-225 50,0 0,-225 0,0 0,175 25,0 0,-200-25,0 0,125 25,0 0,-125 0,0 0,100 0,0 0,-50 50,0 0,-50 25,0 0,-50 50,0 0,0 25,0 0,-25 25,0 0,0-25,0 0,-25-100,0 0,0 125,0 0,25-125,0 0,0 75,0 0,0-100,0 0,0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60950 15400,'-100'50,"75"-50,0 0,25-150,0 0,50-125,0 0,-25-125,0 0,-25 0,0 0,-50 75,0 0,50 225,0 0,-50-150,0 0,25 175,0 0,0 25,0 0,25 125,0 0,0 75,0 0,25-75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59200 9750,'50'-50,"-25"0,0 0,0 50,0 0,0 0,0 0,0 100,0 0,-25-50,0 0,0 225,0 0,0-50,0 0,0-100,0 0,0-200,0 0,50-200,0 0,25-75,0 0,0 125,0 0,-25 125,0 0,-25 100,0 0,25 0,0 0,0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76950 55300,'0'150,"125"-175,0 0,-25-50,0 0,-50 0,0 0,-50 25,0 0,-100 25,0 0,75 25,0 0,-100 50,0 0,75-25,0 0,-75 125,0 0,100 25,0 0,200-125,0 0,25-50,0 0,-125-25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60800 10000,'0'50,"-25"-50,0 0,50 0,0 0,0 0,0 0,75-50,0 0,-75 25,0 0,75-50,0 0,-75 50,0 0,50-75,0 0,-75 75,0 0,-175 50,0 0,-25 100,0 0,75 25,0 0,125-25,0 0,150-75,0 0,-75-50,0 0,150-25,0 0,-125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62400 9950,'-200'0,"175"0,0 0,50-25,0 0,-25-25,0 0,0-50,0 0,-100 75,0 0,-50 75,0 0,25 100,0 0,100 0,0 0,100-25,0 0,100-100,0 0,0-25,0 0,-125-25,0 0,0 0,0 0,0-25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63100 10650,'50'50,"-25"-50,0 0,0-50,0 0,0-25,0 0,-25 50,0 0,0-50,0 0,0 50,0 0,-25-50,0 0,-75 50,0 0,25 75,0 0,25 50,0 0,75 0,0 0,50-100,0 0,-50 0,0 0,100-25,0 0,-75 25,0 0,-25-25,0 0,25-25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63800 10250,'0'150,"0"-100,0 0,0-25,0 0,25 25,0 0,-25-25,0 0,0 0,0 0,25-25,0 0,-25-25,0 0,0-25,0 0,0 25,0 0,25-75,0 0,25-25,0 0,-25 50,0 0,25 50,0 0,0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64700 10800,'0'50,"0"-150,0 0,25 0,0 0,-25 0,0 0,-25 0,0 0,-75 100,0 0,0 100,0 0,25 25,0 0,75-100,0 0,0 75,0 0,25-75,0 0,75-25,0 0,-50-25,0 0,125-150,0 0,0-125,0 0,-75-25,0 0,-75 100,0 0,-75 400,0 0,25 50,0 0,25-100,0 0,25-75,0 0,-25-25,0 0,25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82050 8650,'-150'350,"125"-300,0 0,0 100,0 0,25-100,0 0,0 125,0 0,0-100,0 0,0-50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66850 9400,'50'0,"25"0,0 0,50-50,0 0,25 0,0 0,-75 25,0 0,-50 25,0 0,0 25,0 0,-25 0,0 0,-50 50,0 0,25-50,0 0,-100 125,0 0,0 0,0 0,100-25,0 0,175-100,0 0,-100 0,0 0,50-25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35650 8350,'-50'250,"50"-200,0 0,0 300,0 0,0 250,0 0,0 0,0 0,0-300,0 0,0-200,0 0,0-50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34050 12500,'0'50,"0"-25,0 0,100 75,0 0,100 50,0 0,50 25,0 0,25-125,0 0,-75-175,0 0,-50-200,0 0,-75 50,0 0,-50 175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40250 8700,'0'-200,"0"125,0 0,0 50,0 0,0-75,0 0,25 75,0 0,0-100,0 0,0-25,0 0,-25 0,0 0,-75 0,0 0,-75 150,0 0,25 275,0 0,75 200,0 0,75 0,0 0,50-200,0 0,-50-200,0 0,50 125,0 0,-50-175,0 0,0 50,0 0,0-25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78300 55350,'100'0,"-100"-50,0 0,0-50,0 0,0 0,0 0,-75 50,0 0,25 75,0 0,0 75,0 0,50-75,0 0,0 100,0 0,25-100,0 0,0 125,0 0,0-100,0 0,50 125,0 0,-50-25,0 0,-50-50,0 0,-75-50,0 0,-50-50,0 0,25-25,0 0,100 0,0 0,-50-25,0 0,50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40050 9500,'0'-50,"0"25,0 0,0 0,0 0,25 0,0 0,0 25,0 0,100 0,0 0,25 25,0 0,-25 0,0 0,-50 0,0 0,-50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41100 9550,'0'150,"0"-100,0 0,0-25,0 0,0 0,0 0,0 0,0 0,25 25,0 0,0-50,0 0,-25 50,0 0,25 0,0 0,0 50,0 0,-25-25,0 0,25-50,0 0,-25-175,0 0,50-175,0 0,0 100,0 0,-25 150,0 0,25-75,0 0,-25 125,0 0,25 0,0 0,0 25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42650 9800,'50'150,"-50"-125,0 0,50-25,0 0,0-50,0 0,-25-75,0 0,-25 0,0 0,-100 25,0 0,-50 75,0 0,25 150,0 0,75 50,0 0,75-50,0 0,100-100,0 0,-75-25,0 0,100-50,0 0,-125 25,0 0,75-50,0 0,-75 50,0 0,0-25,0 0,0 25,0 0,-25 50,0 0,25 25,0 0,0 0,0 0,25-25,0 0,-50 0,0 0,50-25,0 0,-25 0,0 0,25 0,0 0,-25 0,0 0,0-25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44850 9700,'0'50,"25"-25,0 0,0-25,0 0,0-50,0 0,25-50,0 0,-50-25,0 0,0 25,0 0,-25 75,0 0,-50-25,0 0,50 25,0 0,-75 25,0 0,50 25,0 0,0 100,0 0,100 50,0 0,150-25,0 0,25 0,0 0,-75 25,0 0,-150-50,0 0,0-75,0 0,-75 50,0 0,25-75,0 0,-100 0,0 0,100-25,0 0,-125-25,0 0,125-150,0 0,125 0,0 0,-25 100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45950 9350,'50'0,"-50"25,0 0,0 0,0 0,0 75,0 0,50 25,0 0,-25 0,0 0,25-50,0 0,0-125,0 0,25-125,0 0,-25 25,0 0,-50 125,0 0,25-50,0 0,0 75,0 0,0 0,0 0,0 100,0 0,0 0,0 0,25-25,0 0,50-75,0 0,25-75,0 0,0-75,0 0,-50 50,0 0,-50 75,0 0,0 0,0 0,0 50,0 0,0-25,0 0,25 75,0 0,0-25,0 0,50-25,0 0,-25-25,0 0,25-25,0 0,-25-50,0 0,-25-25,0 0,-25 75,0 0,-25-50,0 0,0 50,0 0,-25-25,0 0,-50 50,0 0,-25 100,0 0,50 25,0 0,25 0,0 0,50 0,0 0,75-75,0 0,0-50,0 0,-75 0,0 0,100-100,0 0,-100 75,0 0,75-75,0 0,-75 50,0 0,25-25,0 0,-25 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49700 8950,'50'-100,"0"100,0 0,-25 0,0 0,0 100,0 0,0-25,0 0,-25-50,0 0,50 25,0 0,-25-25,0 0,25 25,0 0,0-25,0 0,0-50,0 0,-25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49550 9600,'50'-50,"-25"25,0 0,-25 0,0 0,0 50,0 0,0 75,0 0,0-75,0 0,0 75,0 0,0-50,0 0,0 25,0 0,50-75,0 0,75-200,0 0,0-25,0 0,-25 75,0 0,-75 150,0 0,0 25,0 0,0 100,0 0,-25-75,0 0,25 75,0 0,0-100,0 0,0 75,0 0,-25-75,0 0,50 0,0 0,25-50,0 0,-25-25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51300 8900,'-250'50,"425"-125,0 0,25 0,0 0,-75 25,0 0,-100 25,0 0,100-25,0 0,-100 25,0 0,50-50,0 0,-100 25,0 0,-50 75,0 0,-50 150,0 0,50 50,0 0,75 25,0 0,25-50,0 0,50-175,0 0,-25-25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52900 9350,'50'0,"-25"0,0 0,0-25,0 0,25-25,0 0,-50-50,0 0,0 50,0 0,-25 50,0 0,-75-25,0 0,75 25,0 0,-100 100,0 0,100-75,0 0,-75 125,0 0,75-25,0 0,100-50,0 0,75-100,0 0,-25-75,0 0,0 25,0 0,-50 50,0 0,-50 0,0 0,0 25,0 0,0 0,0 0,25 25,0 0,0-25,0 0,-50-25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53450 8650,'-150'-100,"125"50,0 0,100 0,0 0,-50 25,0 0,125-50,0 0,-100 75,0 0,125-75,0 0,-50 25,0 0,-125 100,0 0,-25 75,0 0,-50 75,0 0,50-75,0 0,25-75,0 0,-25 100,0 0,25-100,0 0,25 75,0 0,0-75,0 0,75 25,0 0,25-100,0 0,-25-75,0 0,-50 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78850 55000,'0'150,"0"-125,0 0,0 0,0 0,0 0,0 0,-25 25,0 0,25 25,0 0,0-50,0 0,-25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55000 9300,'150'-200,"-125"125,0 0,-25 100,0 0,-25 100,0 0,0 0,0 0,0-100,0 0,25 75,0 0,0-75,0 0,-25 0,0 0,25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55400 8800,'-100'-300,"100"325,0 0,75 25,0 0,-50-25,0 0,0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56100 9500,'100'150,"-75"-150,0 0,0-75,0 0,0 0,0 0,-25 50,0 0,0-50,0 0,-25 50,0 0,-25 0,0 0,-75 50,0 0,25 50,0 0,75 0,0 0,50-25,0 0,75-25,0 0,50-75,0 0,-75-25,0 0,-25 50,0 0,25-25,0 0,-50 25,0 0,50 25,0 0,-25 75,0 0,0 50,0 0,0-50,0 0,25-50,0 0,50-75,0 0,-75-25,0 0,0 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29200 10400,'-50'-250,"50"225,0 0,25 25,0 0,25 100,0 0,0 150,0 0,0 75,0 0,0 75,0 0,-50-100,0 0,0-250,0 0,0-300,0 0,0-225,0 0,0 50,0 0,-25 100,0 0,25 175,0 0,25 125,0 0,75 100,0 0,25 50,0 0,50 25,0 0,0 0,0 0,0 25,0 0,-100-50,0 0,-75-75,0 0,0 75,0 0,0-75,0 0,-175 125,0 0,-25-25,0 0,-25-50,0 0,0-25,0 0,125-50,0 0,75-75,0 0,50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31550 11600,'-100'200,"100"-175,0 0,75-50,0 0,-50 25,0 0,125-75,0 0,-25-75,0 0,-25-25,0 0,-100 50,0 0,-100 100,0 0,-100 125,0 0,25 100,0 0,100 0,0 0,150-50,0 0,100-150,0 0,-100 0,0 0,125-75,0 0,-125 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33850 10250,'0'50,"0"-75,0 0,0-125,0 0,25-50,0 0,0-100,0 0,-75 75,0 0,-75 175,0 0,-25 250,0 0,75 100,0 0,50-200,0 0,0 300,0 0,25-300,0 0,100 225,0 0,-50-225,0 0,100 100,0 0,-50-150,0 0,-75-75,0 0,0-25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33950 11450,'50'-200,"-25"150,0 0,-25 25,0 0,25 25,0 0,0 0,0 0,-25 25,0 0,25 100,0 0,0 50,0 0,-25-25,0 0,0-50,0 0,0-200,0 0,0-150,0 0,25 75,0 0,0 100,0 0,25-50,0 0,-25 100,0 0,50 0,0 0,-50 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35050 11400,'0'50,"0"-25,0 0,-25 0,0 0,50-25,0 0,25-25,0 0,-50 0,0 0,50-75,0 0,-50 0,0 0,-25 25,0 0,-75 75,0 0,25 75,0 0,25 50,0 0,50-50,0 0,25-75,0 0,50 25,0 0,-50-25,0 0,50 0,0 0,-50 0,0 0,50-25,0 0,0 0,0 0,0 0,0 0,-25 25,0 0,50-25,0 0,-25 0,0 0,0-25,0 0,-50 50,0 0,50-75,0 0,-75 50,0 0,25-50,0 0,-25 50,0 0,0-50,0 0,-125 50,0 0,0 125,0 0,75 50,0 0,50 0,0 0,100 25,0 0,25-50,0 0,-75-100,0 0,50 125,0 0,-75-100,0 0,0 125,0 0,-25-125,0 0,-50 75,0 0,-100-75,0 0,-25-100,0 0,75-75,0 0,50 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37400 10600,'0'100,"-25"0,0 0,0 100,0 0,0 0,0 0,25-125,0 0,0 75,0 0,0-125,0 0,25 0,0 0,50-150,0 0,0-125,0 0,0 75,0 0,-50 75,0 0,0 75,0 0,0 150,0 0,-25 0,0 0,0-75,0 0,25 50,0 0,0-75,0 0,25 0,0 0,-25-25,0 0,50-25,0 0,25-150,0 0,-50 50,0 0,-25 50,0 0,0 100,0 0,0 75,0 0,0-50,0 0,-25-25,0 0,50 25,0 0,-50-25,0 0,75 0,0 0,0-25,0 0,-25-25,0 0,0-75,0 0,-50-25,0 0,0 0,0 0,-25 75,0 0,25 25,0 0,-75 25,0 0,50 25,0 0,-50 100,0 0,50-100,0 0,-25 175,0 0,75-25,0 0,125-100,0 0,75-100,0 0,-175 0,0 0,0-25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40400 11050,'-150'0,"125"25,0 0,25 50,0 0,25 0,0 0,0 25,0 0,0-50,0 0,0-50,0 0,0 25,0 0,0-25,0 0,25-100,0 0,-25 50,0 0,50-125,0 0,-25 50,0 0,-25 75,0 0,-25 125,0 0,0 75,0 0,25-25,0 0,0-75,0 0,0-50,0 0,25 0,0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79050 54000,'-150'0,"125"0,0 0,25 50,0 0,50-25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41250 10500,'-150'0,"125"0,0 0,100-25,0 0,75-50,0 0,0 0,0 0,-125 25,0 0,100-50,0 0,-100 75,0 0,25-50,0 0,-150 250,0 0,50 75,0 0,25 0,0 0,25-75,0 0,25-150,0 0,100 75,0 0,-75-100,0 0,0-25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43100 10650,'0'50,"0"-75,0 0,-25-25,0 0,0 25,0 0,-25 0,0 0,25 25,0 0,-100 25,0 0,25 75,0 0,75 0,0 0,50-25,0 0,100-50,0 0,-50-50,0 0,-50 0,0 0,50 0,0 0,-50 25,0 0,25 0,0 0,-25 50,0 0,0 25,0 0,25-50,0 0,75-75,0 0,-75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43700 9900,'-150'50,"125"-50,0 0,50-25,0 0,125-25,0 0,0-25,0 0,-25 0,0 0,-100 50,0 0,0 25,0 0,-50 0,0 0,25 50,0 0,-75 100,0 0,50-100,0 0,-25 225,0 0,25-50,0 0,125-100,0 0,-50-125,0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45250 10150,'0'150,"-25"-50,0 0,0-25,0 0,25 0,0 0,0-50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45300 9600,'-50'0,"25"0,0 0,25 50,0 0,0-25,0 0,50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46700 10500,'-150'0,"100"0,0 0,50-50,0 0,0-25,0 0,-50 25,0 0,-50 50,0 0,-25 125,0 0,50 0,0 0,75-75,0 0,-25 75,0 0,25-100,0 0,100 25,0 0,50-100,0 0,0-75,0 0,-25 25,0 0,-50 0,0 0,-25 50,0 0,-50 100,0 0,0-25,0 0,25 25,0 0,-25-25,0 0,25 50,0 0,25-50,0 0,25-25,0 0,25-75,0 0,-25 0,0 0,-50 50,0 0,-25 75,0 0,0-25,0 0,0 75,0 0,25-75,0 0,-25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79350 55100,'-50'100,"50"-75,0 0,0 0,0 0,0 0,0 0,0 25,0 0,25-50,0 0,-25 50,0 0,50-50,0 0,25-50,0 0,0-100,0 0,0 50,0 0,-25 50,0 0,-25 100,0 0,-25 75,0 0,25-50,0 0,-25-50,0 0,25 50,0 0,0-50,0 0,0-25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6:56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80600 54950,'50'100,"-50"-50,0 0,0-25,0 0,0 25,0 0,0-25,0 0,0 25,0 0,0-25,0 0,25-50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i="1"/>
            </a:pPr>
            <a:r>
              <a:t> </a:t>
            </a:r>
            <a:r>
              <a:rPr b="1">
                <a:solidFill>
                  <a:srgbClr val="3333CC"/>
                </a:solidFill>
              </a:rPr>
              <a:t>Q: But how to store the catalogs????</a:t>
            </a:r>
            <a:endParaRPr b="1">
              <a:solidFill>
                <a:srgbClr val="3333CC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The end of the page stores information about the page. </a:t>
            </a:r>
            <a:endParaRPr lang="en-AU" altLang="en-US"/>
          </a:p>
          <a:p>
            <a:r>
              <a:rPr lang="en-AU" altLang="en-US"/>
              <a:t>From right to left, offset of rec and size of rec, number of slots used, and slot array. </a:t>
            </a:r>
            <a:endParaRPr lang="en-AU" altLang="en-US"/>
          </a:p>
          <a:p>
            <a:r>
              <a:rPr lang="en-AU" altLang="en-US"/>
              <a:t>From right to left in the slot array, the first record is stored followed by the rest. </a:t>
            </a:r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How does the record id not change, if the record id is composed of the page id and the position of the slot?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Wouldn’t the change of the position also change the positon of the slot?</a:t>
            </a:r>
            <a:endParaRPr lang="en-AU" altLang="en-US"/>
          </a:p>
          <a:p>
            <a:r>
              <a:rPr lang="en-AU" altLang="en-US"/>
              <a:t>By the record id not changing, does it mean it can only move colser to the previous slot, but not before the previous slot or the after the next slot? </a:t>
            </a:r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pages into files?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41" name="Shape 4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>
              <a:spcBef>
                <a:spcPts val="800"/>
              </a:spcBef>
              <a:defRPr sz="2400" b="1" i="1">
                <a:solidFill>
                  <a:srgbClr val="B2B2B2"/>
                </a:solidFill>
              </a:defRPr>
            </a:pPr>
            <a:r>
              <a:t> Good enough to show some overall trends!</a:t>
            </a:r>
          </a:p>
          <a:p>
            <a:r>
              <a:t>Not always: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237372"/>
            <a:ext cx="7772400" cy="181735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685800" y="4146797"/>
            <a:ext cx="7772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sldNum="0"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bmp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8.png"/><Relationship Id="rId7" Type="http://schemas.openxmlformats.org/officeDocument/2006/relationships/customXml" Target="../ink/ink4.xml"/><Relationship Id="rId6" Type="http://schemas.openxmlformats.org/officeDocument/2006/relationships/image" Target="../media/image7.png"/><Relationship Id="rId56" Type="http://schemas.openxmlformats.org/officeDocument/2006/relationships/notesSlide" Target="../notesSlides/notesSlide2.xml"/><Relationship Id="rId55" Type="http://schemas.openxmlformats.org/officeDocument/2006/relationships/slideLayout" Target="../slideLayouts/slideLayout1.xml"/><Relationship Id="rId54" Type="http://schemas.openxmlformats.org/officeDocument/2006/relationships/image" Target="../media/image31.png"/><Relationship Id="rId53" Type="http://schemas.openxmlformats.org/officeDocument/2006/relationships/customXml" Target="../ink/ink27.xml"/><Relationship Id="rId52" Type="http://schemas.openxmlformats.org/officeDocument/2006/relationships/image" Target="../media/image30.png"/><Relationship Id="rId51" Type="http://schemas.openxmlformats.org/officeDocument/2006/relationships/customXml" Target="../ink/ink26.xml"/><Relationship Id="rId50" Type="http://schemas.openxmlformats.org/officeDocument/2006/relationships/image" Target="../media/image29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8.png"/><Relationship Id="rId47" Type="http://schemas.openxmlformats.org/officeDocument/2006/relationships/customXml" Target="../ink/ink24.xml"/><Relationship Id="rId46" Type="http://schemas.openxmlformats.org/officeDocument/2006/relationships/image" Target="../media/image27.png"/><Relationship Id="rId45" Type="http://schemas.openxmlformats.org/officeDocument/2006/relationships/customXml" Target="../ink/ink23.xml"/><Relationship Id="rId44" Type="http://schemas.openxmlformats.org/officeDocument/2006/relationships/image" Target="../media/image26.png"/><Relationship Id="rId43" Type="http://schemas.openxmlformats.org/officeDocument/2006/relationships/customXml" Target="../ink/ink22.xml"/><Relationship Id="rId42" Type="http://schemas.openxmlformats.org/officeDocument/2006/relationships/image" Target="../media/image25.png"/><Relationship Id="rId41" Type="http://schemas.openxmlformats.org/officeDocument/2006/relationships/customXml" Target="../ink/ink21.xml"/><Relationship Id="rId40" Type="http://schemas.openxmlformats.org/officeDocument/2006/relationships/image" Target="../media/image24.png"/><Relationship Id="rId4" Type="http://schemas.openxmlformats.org/officeDocument/2006/relationships/image" Target="../media/image6.png"/><Relationship Id="rId39" Type="http://schemas.openxmlformats.org/officeDocument/2006/relationships/customXml" Target="../ink/ink20.xml"/><Relationship Id="rId38" Type="http://schemas.openxmlformats.org/officeDocument/2006/relationships/image" Target="../media/image23.png"/><Relationship Id="rId37" Type="http://schemas.openxmlformats.org/officeDocument/2006/relationships/customXml" Target="../ink/ink19.xml"/><Relationship Id="rId36" Type="http://schemas.openxmlformats.org/officeDocument/2006/relationships/image" Target="../media/image22.png"/><Relationship Id="rId35" Type="http://schemas.openxmlformats.org/officeDocument/2006/relationships/customXml" Target="../ink/ink18.xml"/><Relationship Id="rId34" Type="http://schemas.openxmlformats.org/officeDocument/2006/relationships/image" Target="../media/image21.png"/><Relationship Id="rId33" Type="http://schemas.openxmlformats.org/officeDocument/2006/relationships/customXml" Target="../ink/ink17.xml"/><Relationship Id="rId32" Type="http://schemas.openxmlformats.org/officeDocument/2006/relationships/image" Target="../media/image20.png"/><Relationship Id="rId31" Type="http://schemas.openxmlformats.org/officeDocument/2006/relationships/customXml" Target="../ink/ink16.xml"/><Relationship Id="rId30" Type="http://schemas.openxmlformats.org/officeDocument/2006/relationships/image" Target="../media/image19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8.png"/><Relationship Id="rId27" Type="http://schemas.openxmlformats.org/officeDocument/2006/relationships/customXml" Target="../ink/ink14.xml"/><Relationship Id="rId26" Type="http://schemas.openxmlformats.org/officeDocument/2006/relationships/image" Target="../media/image17.png"/><Relationship Id="rId25" Type="http://schemas.openxmlformats.org/officeDocument/2006/relationships/customXml" Target="../ink/ink13.xml"/><Relationship Id="rId24" Type="http://schemas.openxmlformats.org/officeDocument/2006/relationships/image" Target="../media/image16.png"/><Relationship Id="rId23" Type="http://schemas.openxmlformats.org/officeDocument/2006/relationships/customXml" Target="../ink/ink12.xml"/><Relationship Id="rId22" Type="http://schemas.openxmlformats.org/officeDocument/2006/relationships/image" Target="../media/image15.png"/><Relationship Id="rId21" Type="http://schemas.openxmlformats.org/officeDocument/2006/relationships/customXml" Target="../ink/ink11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10.xml"/><Relationship Id="rId18" Type="http://schemas.openxmlformats.org/officeDocument/2006/relationships/image" Target="../media/image13.png"/><Relationship Id="rId17" Type="http://schemas.openxmlformats.org/officeDocument/2006/relationships/customXml" Target="../ink/ink9.xml"/><Relationship Id="rId16" Type="http://schemas.openxmlformats.org/officeDocument/2006/relationships/image" Target="../media/image12.png"/><Relationship Id="rId15" Type="http://schemas.openxmlformats.org/officeDocument/2006/relationships/customXml" Target="../ink/ink8.xml"/><Relationship Id="rId14" Type="http://schemas.openxmlformats.org/officeDocument/2006/relationships/image" Target="../media/image11.png"/><Relationship Id="rId13" Type="http://schemas.openxmlformats.org/officeDocument/2006/relationships/customXml" Target="../ink/ink7.xml"/><Relationship Id="rId12" Type="http://schemas.openxmlformats.org/officeDocument/2006/relationships/image" Target="../media/image10.png"/><Relationship Id="rId11" Type="http://schemas.openxmlformats.org/officeDocument/2006/relationships/customXml" Target="../ink/ink6.xml"/><Relationship Id="rId10" Type="http://schemas.openxmlformats.org/officeDocument/2006/relationships/image" Target="../media/image9.png"/><Relationship Id="rId1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customXml" Target="../ink/ink32.xml"/><Relationship Id="rId8" Type="http://schemas.openxmlformats.org/officeDocument/2006/relationships/image" Target="../media/image35.png"/><Relationship Id="rId7" Type="http://schemas.openxmlformats.org/officeDocument/2006/relationships/customXml" Target="../ink/ink31.xml"/><Relationship Id="rId6" Type="http://schemas.openxmlformats.org/officeDocument/2006/relationships/image" Target="../media/image34.png"/><Relationship Id="rId5" Type="http://schemas.openxmlformats.org/officeDocument/2006/relationships/customXml" Target="../ink/ink30.xml"/><Relationship Id="rId4" Type="http://schemas.openxmlformats.org/officeDocument/2006/relationships/image" Target="../media/image33.png"/><Relationship Id="rId39" Type="http://schemas.openxmlformats.org/officeDocument/2006/relationships/slideLayout" Target="../slideLayouts/slideLayout1.xml"/><Relationship Id="rId38" Type="http://schemas.openxmlformats.org/officeDocument/2006/relationships/image" Target="../media/image50.png"/><Relationship Id="rId37" Type="http://schemas.openxmlformats.org/officeDocument/2006/relationships/customXml" Target="../ink/ink46.xml"/><Relationship Id="rId36" Type="http://schemas.openxmlformats.org/officeDocument/2006/relationships/image" Target="../media/image49.png"/><Relationship Id="rId35" Type="http://schemas.openxmlformats.org/officeDocument/2006/relationships/customXml" Target="../ink/ink45.xml"/><Relationship Id="rId34" Type="http://schemas.openxmlformats.org/officeDocument/2006/relationships/image" Target="../media/image48.png"/><Relationship Id="rId33" Type="http://schemas.openxmlformats.org/officeDocument/2006/relationships/customXml" Target="../ink/ink44.xml"/><Relationship Id="rId32" Type="http://schemas.openxmlformats.org/officeDocument/2006/relationships/image" Target="../media/image47.png"/><Relationship Id="rId31" Type="http://schemas.openxmlformats.org/officeDocument/2006/relationships/customXml" Target="../ink/ink43.xml"/><Relationship Id="rId30" Type="http://schemas.openxmlformats.org/officeDocument/2006/relationships/image" Target="../media/image46.png"/><Relationship Id="rId3" Type="http://schemas.openxmlformats.org/officeDocument/2006/relationships/customXml" Target="../ink/ink29.xml"/><Relationship Id="rId29" Type="http://schemas.openxmlformats.org/officeDocument/2006/relationships/customXml" Target="../ink/ink42.xml"/><Relationship Id="rId28" Type="http://schemas.openxmlformats.org/officeDocument/2006/relationships/image" Target="../media/image45.png"/><Relationship Id="rId27" Type="http://schemas.openxmlformats.org/officeDocument/2006/relationships/customXml" Target="../ink/ink41.xml"/><Relationship Id="rId26" Type="http://schemas.openxmlformats.org/officeDocument/2006/relationships/image" Target="../media/image44.png"/><Relationship Id="rId25" Type="http://schemas.openxmlformats.org/officeDocument/2006/relationships/customXml" Target="../ink/ink40.xml"/><Relationship Id="rId24" Type="http://schemas.openxmlformats.org/officeDocument/2006/relationships/image" Target="../media/image43.png"/><Relationship Id="rId23" Type="http://schemas.openxmlformats.org/officeDocument/2006/relationships/customXml" Target="../ink/ink39.xml"/><Relationship Id="rId22" Type="http://schemas.openxmlformats.org/officeDocument/2006/relationships/image" Target="../media/image42.png"/><Relationship Id="rId21" Type="http://schemas.openxmlformats.org/officeDocument/2006/relationships/customXml" Target="../ink/ink38.xml"/><Relationship Id="rId20" Type="http://schemas.openxmlformats.org/officeDocument/2006/relationships/image" Target="../media/image41.png"/><Relationship Id="rId2" Type="http://schemas.openxmlformats.org/officeDocument/2006/relationships/image" Target="../media/image32.png"/><Relationship Id="rId19" Type="http://schemas.openxmlformats.org/officeDocument/2006/relationships/customXml" Target="../ink/ink37.xml"/><Relationship Id="rId18" Type="http://schemas.openxmlformats.org/officeDocument/2006/relationships/image" Target="../media/image40.png"/><Relationship Id="rId17" Type="http://schemas.openxmlformats.org/officeDocument/2006/relationships/customXml" Target="../ink/ink36.xml"/><Relationship Id="rId16" Type="http://schemas.openxmlformats.org/officeDocument/2006/relationships/image" Target="../media/image39.png"/><Relationship Id="rId15" Type="http://schemas.openxmlformats.org/officeDocument/2006/relationships/customXml" Target="../ink/ink35.xml"/><Relationship Id="rId14" Type="http://schemas.openxmlformats.org/officeDocument/2006/relationships/image" Target="../media/image38.png"/><Relationship Id="rId13" Type="http://schemas.openxmlformats.org/officeDocument/2006/relationships/customXml" Target="../ink/ink34.xml"/><Relationship Id="rId12" Type="http://schemas.openxmlformats.org/officeDocument/2006/relationships/image" Target="../media/image37.png"/><Relationship Id="rId11" Type="http://schemas.openxmlformats.org/officeDocument/2006/relationships/customXml" Target="../ink/ink33.xml"/><Relationship Id="rId10" Type="http://schemas.openxmlformats.org/officeDocument/2006/relationships/image" Target="../media/image36.png"/><Relationship Id="rId1" Type="http://schemas.openxmlformats.org/officeDocument/2006/relationships/customXml" Target="../ink/ink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51.xml"/><Relationship Id="rId8" Type="http://schemas.openxmlformats.org/officeDocument/2006/relationships/image" Target="../media/image54.png"/><Relationship Id="rId7" Type="http://schemas.openxmlformats.org/officeDocument/2006/relationships/customXml" Target="../ink/ink50.xml"/><Relationship Id="rId6" Type="http://schemas.openxmlformats.org/officeDocument/2006/relationships/image" Target="../media/image53.png"/><Relationship Id="rId5" Type="http://schemas.openxmlformats.org/officeDocument/2006/relationships/customXml" Target="../ink/ink49.xml"/><Relationship Id="rId4" Type="http://schemas.openxmlformats.org/officeDocument/2006/relationships/image" Target="../media/image52.png"/><Relationship Id="rId33" Type="http://schemas.openxmlformats.org/officeDocument/2006/relationships/slideLayout" Target="../slideLayouts/slideLayout1.xml"/><Relationship Id="rId32" Type="http://schemas.openxmlformats.org/officeDocument/2006/relationships/image" Target="../media/image66.png"/><Relationship Id="rId31" Type="http://schemas.openxmlformats.org/officeDocument/2006/relationships/customXml" Target="../ink/ink62.xml"/><Relationship Id="rId30" Type="http://schemas.openxmlformats.org/officeDocument/2006/relationships/image" Target="../media/image65.png"/><Relationship Id="rId3" Type="http://schemas.openxmlformats.org/officeDocument/2006/relationships/customXml" Target="../ink/ink48.xml"/><Relationship Id="rId29" Type="http://schemas.openxmlformats.org/officeDocument/2006/relationships/customXml" Target="../ink/ink61.xml"/><Relationship Id="rId28" Type="http://schemas.openxmlformats.org/officeDocument/2006/relationships/image" Target="../media/image64.png"/><Relationship Id="rId27" Type="http://schemas.openxmlformats.org/officeDocument/2006/relationships/customXml" Target="../ink/ink60.xml"/><Relationship Id="rId26" Type="http://schemas.openxmlformats.org/officeDocument/2006/relationships/image" Target="../media/image63.png"/><Relationship Id="rId25" Type="http://schemas.openxmlformats.org/officeDocument/2006/relationships/customXml" Target="../ink/ink59.xml"/><Relationship Id="rId24" Type="http://schemas.openxmlformats.org/officeDocument/2006/relationships/image" Target="../media/image62.png"/><Relationship Id="rId23" Type="http://schemas.openxmlformats.org/officeDocument/2006/relationships/customXml" Target="../ink/ink58.xml"/><Relationship Id="rId22" Type="http://schemas.openxmlformats.org/officeDocument/2006/relationships/image" Target="../media/image61.png"/><Relationship Id="rId21" Type="http://schemas.openxmlformats.org/officeDocument/2006/relationships/customXml" Target="../ink/ink57.xml"/><Relationship Id="rId20" Type="http://schemas.openxmlformats.org/officeDocument/2006/relationships/image" Target="../media/image60.png"/><Relationship Id="rId2" Type="http://schemas.openxmlformats.org/officeDocument/2006/relationships/image" Target="../media/image51.png"/><Relationship Id="rId19" Type="http://schemas.openxmlformats.org/officeDocument/2006/relationships/customXml" Target="../ink/ink56.xml"/><Relationship Id="rId18" Type="http://schemas.openxmlformats.org/officeDocument/2006/relationships/image" Target="../media/image59.png"/><Relationship Id="rId17" Type="http://schemas.openxmlformats.org/officeDocument/2006/relationships/customXml" Target="../ink/ink55.xml"/><Relationship Id="rId16" Type="http://schemas.openxmlformats.org/officeDocument/2006/relationships/image" Target="../media/image58.png"/><Relationship Id="rId15" Type="http://schemas.openxmlformats.org/officeDocument/2006/relationships/customXml" Target="../ink/ink54.xml"/><Relationship Id="rId14" Type="http://schemas.openxmlformats.org/officeDocument/2006/relationships/image" Target="../media/image57.png"/><Relationship Id="rId13" Type="http://schemas.openxmlformats.org/officeDocument/2006/relationships/customXml" Target="../ink/ink53.xml"/><Relationship Id="rId12" Type="http://schemas.openxmlformats.org/officeDocument/2006/relationships/image" Target="../media/image56.png"/><Relationship Id="rId11" Type="http://schemas.openxmlformats.org/officeDocument/2006/relationships/customXml" Target="../ink/ink52.xml"/><Relationship Id="rId10" Type="http://schemas.openxmlformats.org/officeDocument/2006/relationships/image" Target="../media/image55.png"/><Relationship Id="rId1" Type="http://schemas.openxmlformats.org/officeDocument/2006/relationships/customXml" Target="../ink/ink4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67.xml"/><Relationship Id="rId8" Type="http://schemas.openxmlformats.org/officeDocument/2006/relationships/image" Target="../media/image70.png"/><Relationship Id="rId7" Type="http://schemas.openxmlformats.org/officeDocument/2006/relationships/customXml" Target="../ink/ink66.xml"/><Relationship Id="rId6" Type="http://schemas.openxmlformats.org/officeDocument/2006/relationships/image" Target="../media/image69.png"/><Relationship Id="rId5" Type="http://schemas.openxmlformats.org/officeDocument/2006/relationships/customXml" Target="../ink/ink65.xml"/><Relationship Id="rId4" Type="http://schemas.openxmlformats.org/officeDocument/2006/relationships/image" Target="../media/image68.png"/><Relationship Id="rId3" Type="http://schemas.openxmlformats.org/officeDocument/2006/relationships/customXml" Target="../ink/ink64.x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79.png"/><Relationship Id="rId25" Type="http://schemas.openxmlformats.org/officeDocument/2006/relationships/customXml" Target="../ink/ink75.xml"/><Relationship Id="rId24" Type="http://schemas.openxmlformats.org/officeDocument/2006/relationships/image" Target="../media/image78.png"/><Relationship Id="rId23" Type="http://schemas.openxmlformats.org/officeDocument/2006/relationships/customXml" Target="../ink/ink74.xml"/><Relationship Id="rId22" Type="http://schemas.openxmlformats.org/officeDocument/2006/relationships/image" Target="../media/image77.png"/><Relationship Id="rId21" Type="http://schemas.openxmlformats.org/officeDocument/2006/relationships/customXml" Target="../ink/ink73.xml"/><Relationship Id="rId20" Type="http://schemas.openxmlformats.org/officeDocument/2006/relationships/image" Target="../media/image76.png"/><Relationship Id="rId2" Type="http://schemas.openxmlformats.org/officeDocument/2006/relationships/image" Target="../media/image67.png"/><Relationship Id="rId19" Type="http://schemas.openxmlformats.org/officeDocument/2006/relationships/customXml" Target="../ink/ink72.xml"/><Relationship Id="rId18" Type="http://schemas.openxmlformats.org/officeDocument/2006/relationships/image" Target="../media/image75.png"/><Relationship Id="rId17" Type="http://schemas.openxmlformats.org/officeDocument/2006/relationships/customXml" Target="../ink/ink71.xml"/><Relationship Id="rId16" Type="http://schemas.openxmlformats.org/officeDocument/2006/relationships/image" Target="../media/image74.png"/><Relationship Id="rId15" Type="http://schemas.openxmlformats.org/officeDocument/2006/relationships/customXml" Target="../ink/ink70.xml"/><Relationship Id="rId14" Type="http://schemas.openxmlformats.org/officeDocument/2006/relationships/image" Target="../media/image73.png"/><Relationship Id="rId13" Type="http://schemas.openxmlformats.org/officeDocument/2006/relationships/customXml" Target="../ink/ink69.xml"/><Relationship Id="rId12" Type="http://schemas.openxmlformats.org/officeDocument/2006/relationships/image" Target="../media/image72.png"/><Relationship Id="rId11" Type="http://schemas.openxmlformats.org/officeDocument/2006/relationships/customXml" Target="../ink/ink68.xml"/><Relationship Id="rId10" Type="http://schemas.openxmlformats.org/officeDocument/2006/relationships/image" Target="../media/image71.png"/><Relationship Id="rId1" Type="http://schemas.openxmlformats.org/officeDocument/2006/relationships/customXml" Target="../ink/ink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S CS 460…"/>
          <p:cNvSpPr txBox="1"/>
          <p:nvPr/>
        </p:nvSpPr>
        <p:spPr>
          <a:xfrm>
            <a:off x="615632" y="1040447"/>
            <a:ext cx="7680961" cy="25044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File Organization</a:t>
            </a:r>
          </a:p>
        </p:txBody>
      </p:sp>
      <p:sp>
        <p:nvSpPr>
          <p:cNvPr id="34" name="Slides from based on a lecture from UC Berkeley"/>
          <p:cNvSpPr txBox="1"/>
          <p:nvPr/>
        </p:nvSpPr>
        <p:spPr>
          <a:xfrm>
            <a:off x="4719320" y="5351462"/>
            <a:ext cx="3407530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200"/>
            </a:lvl1pPr>
          </a:lstStyle>
          <a:p>
            <a:r>
              <a:t>Slides from based on a lecture from UC Berkeley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ord Formats:Variable Length"/>
          <p:cNvSpPr txBox="1"/>
          <p:nvPr>
            <p:ph type="title" idx="4294967295"/>
          </p:nvPr>
        </p:nvSpPr>
        <p:spPr>
          <a:xfrm>
            <a:off x="0" y="-1"/>
            <a:ext cx="8304213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Record Formats:</a:t>
            </a:r>
            <a:r>
              <a:rPr u="sng"/>
              <a:t>Variable Length</a:t>
            </a:r>
            <a:endParaRPr u="sng"/>
          </a:p>
        </p:txBody>
      </p:sp>
      <p:sp>
        <p:nvSpPr>
          <p:cNvPr id="119" name="Two alternative formats (# fields is fixed):"/>
          <p:cNvSpPr txBox="1"/>
          <p:nvPr>
            <p:ph type="body" sz="quarter" idx="4294967295"/>
          </p:nvPr>
        </p:nvSpPr>
        <p:spPr>
          <a:xfrm>
            <a:off x="685800" y="1389062"/>
            <a:ext cx="8839200" cy="515938"/>
          </a:xfrm>
          <a:prstGeom prst="rect">
            <a:avLst/>
          </a:prstGeom>
        </p:spPr>
        <p:txBody>
          <a:bodyPr>
            <a:normAutofit/>
          </a:bodyPr>
          <a:lstStyle>
            <a:lvl1pPr marL="200660" indent="-200660">
              <a:buClrTx/>
              <a:buSzPct val="100000"/>
            </a:lvl1pPr>
          </a:lstStyle>
          <a:p>
            <a:r>
              <a:t>Two alternative formats (# fields is fixed):</a:t>
            </a:r>
          </a:p>
        </p:txBody>
      </p:sp>
      <p:sp>
        <p:nvSpPr>
          <p:cNvPr id="120" name="Second offers direct access to i’th field, efficient storage…"/>
          <p:cNvSpPr txBox="1"/>
          <p:nvPr/>
        </p:nvSpPr>
        <p:spPr>
          <a:xfrm>
            <a:off x="563562" y="5622925"/>
            <a:ext cx="8355361" cy="8286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marL="240665" indent="-240665" defTabSz="457200">
              <a:buSzPct val="100000"/>
              <a:buChar char="•"/>
              <a:defRPr sz="2400"/>
            </a:pPr>
            <a:r>
              <a:t> Second offers direct access to i’th field, efficient storage </a:t>
            </a:r>
          </a:p>
          <a:p>
            <a:pPr defTabSz="457200">
              <a:defRPr sz="2400"/>
            </a:pPr>
            <a:r>
              <a:t>of </a:t>
            </a:r>
            <a:r>
              <a:rPr i="1" u="sng">
                <a:solidFill>
                  <a:srgbClr val="FF0000"/>
                </a:solidFill>
              </a:rPr>
              <a:t>nulls</a:t>
            </a:r>
            <a:r>
              <a:rPr>
                <a:solidFill>
                  <a:srgbClr val="FF0000"/>
                </a:solidFill>
              </a:rPr>
              <a:t> </a:t>
            </a:r>
            <a:r>
              <a:t>(special </a:t>
            </a:r>
            <a:r>
              <a:rPr i="1"/>
              <a:t>don’t know </a:t>
            </a:r>
            <a:r>
              <a:t>value); some directory overhead. </a:t>
            </a:r>
          </a:p>
        </p:txBody>
      </p:sp>
      <p:sp>
        <p:nvSpPr>
          <p:cNvPr id="121" name="Rectangle"/>
          <p:cNvSpPr/>
          <p:nvPr/>
        </p:nvSpPr>
        <p:spPr>
          <a:xfrm>
            <a:off x="1600200" y="2374900"/>
            <a:ext cx="990600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22" name="Rectangle"/>
          <p:cNvSpPr/>
          <p:nvPr/>
        </p:nvSpPr>
        <p:spPr>
          <a:xfrm>
            <a:off x="2597150" y="2368550"/>
            <a:ext cx="368301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23" name="Rectangle"/>
          <p:cNvSpPr/>
          <p:nvPr/>
        </p:nvSpPr>
        <p:spPr>
          <a:xfrm>
            <a:off x="2978150" y="2368550"/>
            <a:ext cx="977900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grpSp>
        <p:nvGrpSpPr>
          <p:cNvPr id="126" name="Group"/>
          <p:cNvGrpSpPr/>
          <p:nvPr/>
        </p:nvGrpSpPr>
        <p:grpSpPr>
          <a:xfrm>
            <a:off x="3968749" y="2368550"/>
            <a:ext cx="1358901" cy="596900"/>
            <a:chOff x="0" y="0"/>
            <a:chExt cx="1358900" cy="596900"/>
          </a:xfrm>
        </p:grpSpPr>
        <p:sp>
          <p:nvSpPr>
            <p:cNvPr id="124" name="Rectangle"/>
            <p:cNvSpPr/>
            <p:nvPr/>
          </p:nvSpPr>
          <p:spPr>
            <a:xfrm>
              <a:off x="-1" y="0"/>
              <a:ext cx="368302" cy="5969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5" name="Rectangle"/>
            <p:cNvSpPr/>
            <p:nvPr/>
          </p:nvSpPr>
          <p:spPr>
            <a:xfrm>
              <a:off x="381000" y="0"/>
              <a:ext cx="977900" cy="5969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129" name="Group"/>
          <p:cNvGrpSpPr/>
          <p:nvPr/>
        </p:nvGrpSpPr>
        <p:grpSpPr>
          <a:xfrm>
            <a:off x="5340349" y="2368550"/>
            <a:ext cx="1358901" cy="596900"/>
            <a:chOff x="0" y="0"/>
            <a:chExt cx="1358900" cy="596900"/>
          </a:xfrm>
        </p:grpSpPr>
        <p:sp>
          <p:nvSpPr>
            <p:cNvPr id="127" name="Rectangle"/>
            <p:cNvSpPr/>
            <p:nvPr/>
          </p:nvSpPr>
          <p:spPr>
            <a:xfrm>
              <a:off x="-1" y="0"/>
              <a:ext cx="368302" cy="5969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28" name="Rectangle"/>
            <p:cNvSpPr/>
            <p:nvPr/>
          </p:nvSpPr>
          <p:spPr>
            <a:xfrm>
              <a:off x="381000" y="0"/>
              <a:ext cx="977900" cy="5969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130" name="$"/>
          <p:cNvSpPr txBox="1"/>
          <p:nvPr/>
        </p:nvSpPr>
        <p:spPr>
          <a:xfrm>
            <a:off x="2693986" y="2471737"/>
            <a:ext cx="274293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$</a:t>
            </a:r>
          </a:p>
        </p:txBody>
      </p:sp>
      <p:sp>
        <p:nvSpPr>
          <p:cNvPr id="131" name="$"/>
          <p:cNvSpPr txBox="1"/>
          <p:nvPr/>
        </p:nvSpPr>
        <p:spPr>
          <a:xfrm>
            <a:off x="4065587" y="2471737"/>
            <a:ext cx="274292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$</a:t>
            </a:r>
          </a:p>
        </p:txBody>
      </p:sp>
      <p:sp>
        <p:nvSpPr>
          <p:cNvPr id="132" name="$"/>
          <p:cNvSpPr txBox="1"/>
          <p:nvPr/>
        </p:nvSpPr>
        <p:spPr>
          <a:xfrm>
            <a:off x="5437187" y="2470150"/>
            <a:ext cx="274292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$</a:t>
            </a:r>
          </a:p>
        </p:txBody>
      </p:sp>
      <p:sp>
        <p:nvSpPr>
          <p:cNvPr id="133" name="Rectangle"/>
          <p:cNvSpPr/>
          <p:nvPr/>
        </p:nvSpPr>
        <p:spPr>
          <a:xfrm>
            <a:off x="6711950" y="2368550"/>
            <a:ext cx="368301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34" name="$"/>
          <p:cNvSpPr txBox="1"/>
          <p:nvPr/>
        </p:nvSpPr>
        <p:spPr>
          <a:xfrm>
            <a:off x="6808786" y="2470150"/>
            <a:ext cx="274292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$</a:t>
            </a:r>
          </a:p>
        </p:txBody>
      </p:sp>
      <p:sp>
        <p:nvSpPr>
          <p:cNvPr id="135" name="Fields Delimited by Special Symbols"/>
          <p:cNvSpPr txBox="1"/>
          <p:nvPr/>
        </p:nvSpPr>
        <p:spPr>
          <a:xfrm>
            <a:off x="2160586" y="2955925"/>
            <a:ext cx="5017296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Fields Delimited by Special Symbols</a:t>
            </a:r>
          </a:p>
        </p:txBody>
      </p:sp>
      <p:sp>
        <p:nvSpPr>
          <p:cNvPr id="136" name="F1                    F2                   F3                    F4"/>
          <p:cNvSpPr txBox="1"/>
          <p:nvPr/>
        </p:nvSpPr>
        <p:spPr>
          <a:xfrm>
            <a:off x="1874836" y="2057400"/>
            <a:ext cx="4919107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F1                    F2                   F3                    F4</a:t>
            </a:r>
          </a:p>
        </p:txBody>
      </p:sp>
      <p:sp>
        <p:nvSpPr>
          <p:cNvPr id="137" name="F1             F2             F3             F4"/>
          <p:cNvSpPr txBox="1"/>
          <p:nvPr/>
        </p:nvSpPr>
        <p:spPr>
          <a:xfrm>
            <a:off x="3457574" y="3635375"/>
            <a:ext cx="3648858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F1             F2             F3             F4</a:t>
            </a:r>
          </a:p>
        </p:txBody>
      </p:sp>
      <p:sp>
        <p:nvSpPr>
          <p:cNvPr id="138" name="Rectangle"/>
          <p:cNvSpPr/>
          <p:nvPr/>
        </p:nvSpPr>
        <p:spPr>
          <a:xfrm>
            <a:off x="1606550" y="3968750"/>
            <a:ext cx="368301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39" name="Rectangle"/>
          <p:cNvSpPr/>
          <p:nvPr/>
        </p:nvSpPr>
        <p:spPr>
          <a:xfrm>
            <a:off x="1987550" y="3968750"/>
            <a:ext cx="368301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40" name="Rectangle"/>
          <p:cNvSpPr/>
          <p:nvPr/>
        </p:nvSpPr>
        <p:spPr>
          <a:xfrm>
            <a:off x="2368550" y="3968750"/>
            <a:ext cx="368301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41" name="Rectangle"/>
          <p:cNvSpPr/>
          <p:nvPr/>
        </p:nvSpPr>
        <p:spPr>
          <a:xfrm>
            <a:off x="2749550" y="3968750"/>
            <a:ext cx="368301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42" name="Rectangle"/>
          <p:cNvSpPr/>
          <p:nvPr/>
        </p:nvSpPr>
        <p:spPr>
          <a:xfrm>
            <a:off x="3130550" y="3968750"/>
            <a:ext cx="977900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43" name="Rectangle"/>
          <p:cNvSpPr/>
          <p:nvPr/>
        </p:nvSpPr>
        <p:spPr>
          <a:xfrm>
            <a:off x="4121150" y="3968750"/>
            <a:ext cx="977900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44" name="Rectangle"/>
          <p:cNvSpPr/>
          <p:nvPr/>
        </p:nvSpPr>
        <p:spPr>
          <a:xfrm>
            <a:off x="5111750" y="3968750"/>
            <a:ext cx="977900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45" name="Rectangle"/>
          <p:cNvSpPr/>
          <p:nvPr/>
        </p:nvSpPr>
        <p:spPr>
          <a:xfrm>
            <a:off x="6102350" y="3968750"/>
            <a:ext cx="977900" cy="5969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46" name="Array of Field Offsets"/>
          <p:cNvSpPr txBox="1"/>
          <p:nvPr/>
        </p:nvSpPr>
        <p:spPr>
          <a:xfrm>
            <a:off x="2619374" y="5033962"/>
            <a:ext cx="4112260" cy="457200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</a:defRPr>
            </a:lvl1pPr>
          </a:lstStyle>
          <a:p>
            <a:r>
              <a:t>Array of Field Offsets </a:t>
            </a:r>
            <a:r>
              <a:rPr lang="en-US"/>
              <a:t>pointers</a:t>
            </a:r>
            <a:endParaRPr lang="en-US"/>
          </a:p>
        </p:txBody>
      </p:sp>
      <p:sp>
        <p:nvSpPr>
          <p:cNvPr id="147" name="Line"/>
          <p:cNvSpPr/>
          <p:nvPr/>
        </p:nvSpPr>
        <p:spPr>
          <a:xfrm rot="5400000" flipH="1" flipV="1">
            <a:off x="2193926" y="3406776"/>
            <a:ext cx="533398" cy="133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800" y="0"/>
                  <a:pt x="21600" y="2777"/>
                  <a:pt x="21600" y="5554"/>
                </a:cubicBezTo>
                <a:cubicBezTo>
                  <a:pt x="21600" y="8330"/>
                  <a:pt x="16971" y="11107"/>
                  <a:pt x="12343" y="11107"/>
                </a:cubicBezTo>
                <a:cubicBezTo>
                  <a:pt x="7714" y="11107"/>
                  <a:pt x="3086" y="16354"/>
                  <a:pt x="3086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48" name="Line"/>
          <p:cNvSpPr/>
          <p:nvPr/>
        </p:nvSpPr>
        <p:spPr>
          <a:xfrm rot="5400000" flipH="1" flipV="1">
            <a:off x="2955925" y="3406775"/>
            <a:ext cx="304800" cy="2025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00" y="0"/>
                </a:moveTo>
                <a:cubicBezTo>
                  <a:pt x="8100" y="0"/>
                  <a:pt x="0" y="2751"/>
                  <a:pt x="0" y="5502"/>
                </a:cubicBezTo>
                <a:cubicBezTo>
                  <a:pt x="0" y="8252"/>
                  <a:pt x="5400" y="11003"/>
                  <a:pt x="10800" y="11003"/>
                </a:cubicBezTo>
                <a:cubicBezTo>
                  <a:pt x="16200" y="11003"/>
                  <a:pt x="21600" y="16302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49" name="Line"/>
          <p:cNvSpPr/>
          <p:nvPr/>
        </p:nvSpPr>
        <p:spPr>
          <a:xfrm rot="5400000" flipH="1" flipV="1">
            <a:off x="3666331" y="3126580"/>
            <a:ext cx="304800" cy="25860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87" y="0"/>
                </a:moveTo>
                <a:cubicBezTo>
                  <a:pt x="8494" y="0"/>
                  <a:pt x="0" y="2768"/>
                  <a:pt x="0" y="5536"/>
                </a:cubicBezTo>
                <a:cubicBezTo>
                  <a:pt x="0" y="8304"/>
                  <a:pt x="5400" y="11072"/>
                  <a:pt x="10800" y="11072"/>
                </a:cubicBezTo>
                <a:cubicBezTo>
                  <a:pt x="16200" y="11072"/>
                  <a:pt x="21600" y="1633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50" name="Line"/>
          <p:cNvSpPr/>
          <p:nvPr/>
        </p:nvSpPr>
        <p:spPr>
          <a:xfrm rot="5400000" flipH="1" flipV="1">
            <a:off x="4248150" y="2952750"/>
            <a:ext cx="527050" cy="3155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77" y="0"/>
                </a:moveTo>
                <a:cubicBezTo>
                  <a:pt x="9239" y="0"/>
                  <a:pt x="0" y="4161"/>
                  <a:pt x="0" y="8323"/>
                </a:cubicBezTo>
                <a:cubicBezTo>
                  <a:pt x="0" y="12484"/>
                  <a:pt x="5400" y="16645"/>
                  <a:pt x="10800" y="16645"/>
                </a:cubicBezTo>
                <a:cubicBezTo>
                  <a:pt x="16200" y="16645"/>
                  <a:pt x="21600" y="19123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151" name="Circle"/>
          <p:cNvSpPr/>
          <p:nvPr/>
        </p:nvSpPr>
        <p:spPr>
          <a:xfrm>
            <a:off x="1752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52" name="Circle"/>
          <p:cNvSpPr/>
          <p:nvPr/>
        </p:nvSpPr>
        <p:spPr>
          <a:xfrm>
            <a:off x="20574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53" name="Circle"/>
          <p:cNvSpPr/>
          <p:nvPr/>
        </p:nvSpPr>
        <p:spPr>
          <a:xfrm>
            <a:off x="2514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54" name="Circle"/>
          <p:cNvSpPr/>
          <p:nvPr/>
        </p:nvSpPr>
        <p:spPr>
          <a:xfrm>
            <a:off x="2895600" y="4267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5099050" y="1696720"/>
            <a:ext cx="4011930" cy="3606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$ are the ending, separators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How to Identify a Record?"/>
          <p:cNvSpPr txBox="1"/>
          <p:nvPr>
            <p:ph type="title" idx="4294967295"/>
          </p:nvPr>
        </p:nvSpPr>
        <p:spPr>
          <a:xfrm>
            <a:off x="552450" y="2190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How to Identify a Record?</a:t>
            </a:r>
          </a:p>
        </p:txBody>
      </p:sp>
      <p:sp>
        <p:nvSpPr>
          <p:cNvPr id="158" name="The Relational Model doesn’t expose “pointers”, but that doesn’t mean that the DBMS doesn’t use them internally.…"/>
          <p:cNvSpPr txBox="1"/>
          <p:nvPr>
            <p:ph type="body" idx="4294967295"/>
          </p:nvPr>
        </p:nvSpPr>
        <p:spPr>
          <a:xfrm>
            <a:off x="0" y="1474787"/>
            <a:ext cx="8991600" cy="34702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The Relational Model doesn’t expose “pointers”, but that doesn’t mean that the DBMS doesn’t use them internally.</a:t>
            </a:r>
          </a:p>
          <a:p>
            <a:pPr marL="200660" indent="-200660">
              <a:buClrTx/>
              <a:buSzPct val="100000"/>
            </a:pPr>
          </a:p>
          <a:p>
            <a:pPr marL="200660" indent="-200660">
              <a:buClrTx/>
              <a:buSzPct val="100000"/>
            </a:pPr>
            <a:r>
              <a:t>Q: Can we use </a:t>
            </a:r>
            <a:r>
              <a:rPr>
                <a:solidFill>
                  <a:srgbClr val="FF0000"/>
                </a:solidFill>
              </a:rPr>
              <a:t>memory addresses</a:t>
            </a:r>
            <a:r>
              <a:t> to </a:t>
            </a:r>
            <a:r>
              <a:rPr u="sng"/>
              <a:t>permanently</a:t>
            </a:r>
            <a:r>
              <a:t> “point” to records?</a:t>
            </a:r>
          </a:p>
          <a:p>
            <a:pPr marL="200660" indent="-200660">
              <a:buClrTx/>
              <a:buSzPct val="100000"/>
            </a:pPr>
          </a:p>
          <a:p>
            <a:pPr marL="200660" indent="-200660">
              <a:buClrTx/>
              <a:buSzPct val="100000"/>
            </a:pPr>
            <a:r>
              <a:t>Systems instead use a “</a:t>
            </a:r>
            <a:r>
              <a:rPr>
                <a:solidFill>
                  <a:srgbClr val="FF0000"/>
                </a:solidFill>
              </a:rPr>
              <a:t>Record ID</a:t>
            </a:r>
            <a:r>
              <a:t>” or “</a:t>
            </a:r>
            <a:r>
              <a:rPr>
                <a:solidFill>
                  <a:srgbClr val="FF0000"/>
                </a:solidFill>
              </a:rPr>
              <a:t>RecID</a:t>
            </a:r>
            <a:r>
              <a:t>”</a:t>
            </a:r>
          </a:p>
          <a:p>
            <a:pPr>
              <a:buChar char=""/>
            </a:pPr>
          </a:p>
          <a:p>
            <a:pPr>
              <a:buSzTx/>
              <a:buFont typeface="Monotype Sorts"/>
              <a:buNone/>
            </a:pPr>
            <a:r>
              <a:t>Typically:</a:t>
            </a:r>
            <a:r>
              <a:rPr i="1">
                <a:solidFill>
                  <a:srgbClr val="FF0000"/>
                </a:solidFill>
              </a:rPr>
              <a:t> </a:t>
            </a:r>
            <a:r>
              <a:rPr i="1"/>
              <a:t>Record ID =</a:t>
            </a:r>
            <a:r>
              <a:rPr i="1">
                <a:solidFill>
                  <a:srgbClr val="FF0000"/>
                </a:solidFill>
              </a:rPr>
              <a:t> &lt;page id, slot #&gt;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fontAlgn="auto"/>
            <a:r>
              <a:rPr lang="en-US" altLang="zh-CN" dirty="0" smtClean="0">
                <a:solidFill>
                  <a:srgbClr val="CC3300"/>
                </a:solidFill>
              </a:rPr>
              <a:t>pages</a:t>
            </a:r>
            <a:endParaRPr lang="en-US" altLang="zh-CN" dirty="0" smtClean="0">
              <a:solidFill>
                <a:srgbClr val="CC3300"/>
              </a:solidFill>
            </a:endParaRPr>
          </a:p>
        </p:txBody>
      </p:sp>
      <p:sp>
        <p:nvSpPr>
          <p:cNvPr id="3" name="副标题 2"/>
          <p:cNvSpPr/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ctr" fontAlgn="auto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请在此处添加副标题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age Formats: Fixed Length Record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Page Formats: Fixed Length Records</a:t>
            </a:r>
          </a:p>
        </p:txBody>
      </p:sp>
      <p:sp>
        <p:nvSpPr>
          <p:cNvPr id="162" name="In first alternative, free space management requires record movement.…"/>
          <p:cNvSpPr txBox="1"/>
          <p:nvPr>
            <p:ph type="body" sz="quarter" idx="4294967295"/>
          </p:nvPr>
        </p:nvSpPr>
        <p:spPr>
          <a:xfrm>
            <a:off x="531812" y="5056187"/>
            <a:ext cx="8229601" cy="12176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Monotype Sorts"/>
              <a:buNone/>
              <a:defRPr i="1"/>
            </a:pPr>
            <a:r>
              <a:t>In first alternative, free space management</a:t>
            </a:r>
            <a:r>
              <a:rPr i="0"/>
              <a:t> requires record movement.</a:t>
            </a:r>
            <a:endParaRPr i="0"/>
          </a:p>
          <a:p>
            <a:pPr marL="0" indent="0">
              <a:buSzTx/>
              <a:buFont typeface="Monotype Sorts"/>
              <a:buNone/>
              <a:defRPr i="1"/>
            </a:pPr>
            <a:r>
              <a:t>Changes RIds - may not be acceptable.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1377950" y="1094105"/>
            <a:ext cx="1739900" cy="370841"/>
            <a:chOff x="0" y="0"/>
            <a:chExt cx="1739900" cy="370840"/>
          </a:xfrm>
        </p:grpSpPr>
        <p:sp>
          <p:nvSpPr>
            <p:cNvPr id="163" name="Rectangle"/>
            <p:cNvSpPr/>
            <p:nvPr/>
          </p:nvSpPr>
          <p:spPr>
            <a:xfrm>
              <a:off x="0" y="77470"/>
              <a:ext cx="1739900" cy="215901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/>
              </a:pPr>
            </a:p>
          </p:txBody>
        </p:sp>
        <p:sp>
          <p:nvSpPr>
            <p:cNvPr id="164" name="record"/>
            <p:cNvSpPr txBox="1"/>
            <p:nvPr/>
          </p:nvSpPr>
          <p:spPr>
            <a:xfrm>
              <a:off x="493899" y="0"/>
              <a:ext cx="7521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/>
              </a:lvl1pPr>
            </a:lstStyle>
            <a:p>
              <a:r>
                <a:t>record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1377950" y="1322705"/>
            <a:ext cx="1739900" cy="370841"/>
            <a:chOff x="0" y="0"/>
            <a:chExt cx="1739900" cy="370840"/>
          </a:xfrm>
        </p:grpSpPr>
        <p:sp>
          <p:nvSpPr>
            <p:cNvPr id="166" name="Rectangle"/>
            <p:cNvSpPr/>
            <p:nvPr/>
          </p:nvSpPr>
          <p:spPr>
            <a:xfrm>
              <a:off x="0" y="77470"/>
              <a:ext cx="1739900" cy="215901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/>
              </a:pPr>
            </a:p>
          </p:txBody>
        </p:sp>
        <p:sp>
          <p:nvSpPr>
            <p:cNvPr id="167" name="record"/>
            <p:cNvSpPr txBox="1"/>
            <p:nvPr/>
          </p:nvSpPr>
          <p:spPr>
            <a:xfrm>
              <a:off x="493899" y="0"/>
              <a:ext cx="7521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/>
              </a:lvl1pPr>
            </a:lstStyle>
            <a:p>
              <a:r>
                <a:t>record</a:t>
              </a:r>
            </a:p>
          </p:txBody>
        </p:sp>
      </p:grpSp>
      <p:grpSp>
        <p:nvGrpSpPr>
          <p:cNvPr id="171" name="Group"/>
          <p:cNvGrpSpPr/>
          <p:nvPr/>
        </p:nvGrpSpPr>
        <p:grpSpPr>
          <a:xfrm>
            <a:off x="1377950" y="1551305"/>
            <a:ext cx="1739900" cy="370841"/>
            <a:chOff x="0" y="0"/>
            <a:chExt cx="1739900" cy="370840"/>
          </a:xfrm>
        </p:grpSpPr>
        <p:sp>
          <p:nvSpPr>
            <p:cNvPr id="169" name="Rectangle"/>
            <p:cNvSpPr/>
            <p:nvPr/>
          </p:nvSpPr>
          <p:spPr>
            <a:xfrm>
              <a:off x="0" y="77470"/>
              <a:ext cx="1739900" cy="215901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/>
              </a:pPr>
            </a:p>
          </p:txBody>
        </p:sp>
        <p:sp>
          <p:nvSpPr>
            <p:cNvPr id="170" name="record"/>
            <p:cNvSpPr txBox="1"/>
            <p:nvPr/>
          </p:nvSpPr>
          <p:spPr>
            <a:xfrm>
              <a:off x="493899" y="0"/>
              <a:ext cx="7521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/>
              </a:lvl1pPr>
            </a:lstStyle>
            <a:p>
              <a:r>
                <a:t>record</a:t>
              </a:r>
            </a:p>
          </p:txBody>
        </p:sp>
      </p:grpSp>
      <p:sp>
        <p:nvSpPr>
          <p:cNvPr id="172" name="Rectangle"/>
          <p:cNvSpPr/>
          <p:nvPr/>
        </p:nvSpPr>
        <p:spPr>
          <a:xfrm>
            <a:off x="1377950" y="1857375"/>
            <a:ext cx="1739900" cy="5207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grpSp>
        <p:nvGrpSpPr>
          <p:cNvPr id="175" name="Group"/>
          <p:cNvGrpSpPr/>
          <p:nvPr/>
        </p:nvGrpSpPr>
        <p:grpSpPr>
          <a:xfrm>
            <a:off x="1377950" y="2313304"/>
            <a:ext cx="1739900" cy="370841"/>
            <a:chOff x="0" y="0"/>
            <a:chExt cx="1739900" cy="370840"/>
          </a:xfrm>
        </p:grpSpPr>
        <p:sp>
          <p:nvSpPr>
            <p:cNvPr id="173" name="Rectangle"/>
            <p:cNvSpPr/>
            <p:nvPr/>
          </p:nvSpPr>
          <p:spPr>
            <a:xfrm>
              <a:off x="0" y="77470"/>
              <a:ext cx="1739900" cy="215901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/>
              </a:pPr>
            </a:p>
          </p:txBody>
        </p:sp>
        <p:sp>
          <p:nvSpPr>
            <p:cNvPr id="174" name="record"/>
            <p:cNvSpPr txBox="1"/>
            <p:nvPr/>
          </p:nvSpPr>
          <p:spPr>
            <a:xfrm>
              <a:off x="493899" y="0"/>
              <a:ext cx="7521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/>
              </a:lvl1pPr>
            </a:lstStyle>
            <a:p>
              <a:r>
                <a:t>record</a:t>
              </a:r>
            </a:p>
          </p:txBody>
        </p:sp>
      </p:grpSp>
      <p:sp>
        <p:nvSpPr>
          <p:cNvPr id="176" name="Rectangle"/>
          <p:cNvSpPr/>
          <p:nvPr/>
        </p:nvSpPr>
        <p:spPr>
          <a:xfrm>
            <a:off x="1377950" y="2619375"/>
            <a:ext cx="1739900" cy="520700"/>
          </a:xfrm>
          <a:prstGeom prst="rect">
            <a:avLst/>
          </a:prstGeom>
          <a:solidFill>
            <a:srgbClr val="0000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77" name="Rectangle"/>
          <p:cNvSpPr/>
          <p:nvPr/>
        </p:nvSpPr>
        <p:spPr>
          <a:xfrm>
            <a:off x="1377950" y="3152775"/>
            <a:ext cx="1739900" cy="5207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78" name="Line"/>
          <p:cNvSpPr/>
          <p:nvPr/>
        </p:nvSpPr>
        <p:spPr>
          <a:xfrm>
            <a:off x="2590800" y="3146425"/>
            <a:ext cx="0" cy="53340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179" name="Slot 0"/>
          <p:cNvSpPr txBox="1"/>
          <p:nvPr/>
        </p:nvSpPr>
        <p:spPr>
          <a:xfrm>
            <a:off x="331786" y="1143000"/>
            <a:ext cx="689337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Slot 0</a:t>
            </a:r>
          </a:p>
        </p:txBody>
      </p:sp>
      <p:sp>
        <p:nvSpPr>
          <p:cNvPr id="180" name="Slot 1"/>
          <p:cNvSpPr txBox="1"/>
          <p:nvPr/>
        </p:nvSpPr>
        <p:spPr>
          <a:xfrm>
            <a:off x="331786" y="1371600"/>
            <a:ext cx="689337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Slot 1</a:t>
            </a:r>
          </a:p>
        </p:txBody>
      </p:sp>
      <p:sp>
        <p:nvSpPr>
          <p:cNvPr id="181" name="Slot N-1"/>
          <p:cNvSpPr txBox="1"/>
          <p:nvPr/>
        </p:nvSpPr>
        <p:spPr>
          <a:xfrm>
            <a:off x="331786" y="2362200"/>
            <a:ext cx="930550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Slot N-1</a:t>
            </a:r>
          </a:p>
        </p:txBody>
      </p:sp>
      <p:sp>
        <p:nvSpPr>
          <p:cNvPr id="182" name=". . ."/>
          <p:cNvSpPr txBox="1"/>
          <p:nvPr/>
        </p:nvSpPr>
        <p:spPr>
          <a:xfrm>
            <a:off x="2008187" y="1790700"/>
            <a:ext cx="598762" cy="523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800" b="1">
                <a:solidFill>
                  <a:srgbClr val="CC3300"/>
                </a:solidFill>
              </a:defRPr>
            </a:lvl1pPr>
          </a:lstStyle>
          <a:p>
            <a:r>
              <a:t>. . .</a:t>
            </a:r>
          </a:p>
        </p:txBody>
      </p:sp>
      <p:sp>
        <p:nvSpPr>
          <p:cNvPr id="183" name="N"/>
          <p:cNvSpPr txBox="1"/>
          <p:nvPr/>
        </p:nvSpPr>
        <p:spPr>
          <a:xfrm>
            <a:off x="2695574" y="3276600"/>
            <a:ext cx="269865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N</a:t>
            </a:r>
          </a:p>
        </p:txBody>
      </p:sp>
      <p:sp>
        <p:nvSpPr>
          <p:cNvPr id="184" name="PACKED"/>
          <p:cNvSpPr txBox="1"/>
          <p:nvPr/>
        </p:nvSpPr>
        <p:spPr>
          <a:xfrm>
            <a:off x="1628774" y="3962400"/>
            <a:ext cx="1027995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PACKED</a:t>
            </a:r>
          </a:p>
        </p:txBody>
      </p:sp>
      <p:sp>
        <p:nvSpPr>
          <p:cNvPr id="185" name="number…"/>
          <p:cNvSpPr txBox="1"/>
          <p:nvPr/>
        </p:nvSpPr>
        <p:spPr>
          <a:xfrm>
            <a:off x="3078161" y="3733800"/>
            <a:ext cx="1121199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0000FF"/>
                </a:solidFill>
              </a:defRPr>
            </a:pPr>
            <a:r>
              <a:t>number </a:t>
            </a:r>
          </a:p>
          <a:p>
            <a:pPr defTabSz="457200">
              <a:defRPr sz="1800">
                <a:solidFill>
                  <a:srgbClr val="0000FF"/>
                </a:solidFill>
              </a:defRPr>
            </a:pPr>
            <a:r>
              <a:t>of records</a:t>
            </a:r>
          </a:p>
        </p:txBody>
      </p:sp>
      <p:sp>
        <p:nvSpPr>
          <p:cNvPr id="186" name="Line"/>
          <p:cNvSpPr/>
          <p:nvPr/>
        </p:nvSpPr>
        <p:spPr>
          <a:xfrm rot="10800000">
            <a:off x="3117850" y="2879725"/>
            <a:ext cx="311150" cy="15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cxnSp>
        <p:nvCxnSpPr>
          <p:cNvPr id="187" name="Connection Line"/>
          <p:cNvCxnSpPr>
            <a:stCxn id="185" idx="0"/>
            <a:endCxn id="183" idx="0"/>
          </p:cNvCxnSpPr>
          <p:nvPr/>
        </p:nvCxnSpPr>
        <p:spPr>
          <a:xfrm flipH="1" flipV="1">
            <a:off x="2830506" y="3462337"/>
            <a:ext cx="808255" cy="596901"/>
          </a:xfrm>
          <a:prstGeom prst="straightConnector1">
            <a:avLst/>
          </a:prstGeom>
          <a:ln w="12700">
            <a:solidFill>
              <a:srgbClr val="063DE8"/>
            </a:solidFill>
            <a:tailEnd type="triangle"/>
          </a:ln>
        </p:spPr>
      </p:cxnSp>
      <p:sp>
        <p:nvSpPr>
          <p:cNvPr id="188" name="Free…"/>
          <p:cNvSpPr txBox="1"/>
          <p:nvPr/>
        </p:nvSpPr>
        <p:spPr>
          <a:xfrm>
            <a:off x="3398837" y="2590800"/>
            <a:ext cx="752960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/>
            </a:pPr>
            <a:r>
              <a:t>Free</a:t>
            </a:r>
          </a:p>
          <a:p>
            <a:pPr defTabSz="457200">
              <a:defRPr sz="1800"/>
            </a:pPr>
            <a:r>
              <a:t>Space</a:t>
            </a:r>
          </a:p>
        </p:txBody>
      </p:sp>
      <p:sp>
        <p:nvSpPr>
          <p:cNvPr id="189" name="Slot M-1"/>
          <p:cNvSpPr txBox="1"/>
          <p:nvPr/>
        </p:nvSpPr>
        <p:spPr>
          <a:xfrm>
            <a:off x="350520" y="2938462"/>
            <a:ext cx="955251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Slot M-1</a:t>
            </a:r>
          </a:p>
        </p:txBody>
      </p:sp>
      <p:sp>
        <p:nvSpPr>
          <p:cNvPr id="190" name="Rectangle"/>
          <p:cNvSpPr/>
          <p:nvPr/>
        </p:nvSpPr>
        <p:spPr>
          <a:xfrm>
            <a:off x="1371600" y="3124200"/>
            <a:ext cx="1219200" cy="533400"/>
          </a:xfrm>
          <a:prstGeom prst="rect">
            <a:avLst/>
          </a:prstGeom>
          <a:blipFill>
            <a:blip r:embed="rId1"/>
          </a:blip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238" name="Group"/>
          <p:cNvGrpSpPr/>
          <p:nvPr/>
        </p:nvGrpSpPr>
        <p:grpSpPr>
          <a:xfrm>
            <a:off x="4520882" y="1069974"/>
            <a:ext cx="4240611" cy="3314386"/>
            <a:chOff x="0" y="0"/>
            <a:chExt cx="4240610" cy="3314384"/>
          </a:xfrm>
        </p:grpSpPr>
        <p:grpSp>
          <p:nvGrpSpPr>
            <p:cNvPr id="230" name="Group"/>
            <p:cNvGrpSpPr/>
            <p:nvPr/>
          </p:nvGrpSpPr>
          <p:grpSpPr>
            <a:xfrm>
              <a:off x="-1" y="-1"/>
              <a:ext cx="4240612" cy="3314386"/>
              <a:chOff x="0" y="0"/>
              <a:chExt cx="4240609" cy="3314383"/>
            </a:xfrm>
          </p:grpSpPr>
          <p:grpSp>
            <p:nvGrpSpPr>
              <p:cNvPr id="193" name="Group"/>
              <p:cNvGrpSpPr/>
              <p:nvPr/>
            </p:nvGrpSpPr>
            <p:grpSpPr>
              <a:xfrm>
                <a:off x="974725" y="-1"/>
                <a:ext cx="1739900" cy="370842"/>
                <a:chOff x="0" y="0"/>
                <a:chExt cx="1739900" cy="370840"/>
              </a:xfrm>
            </p:grpSpPr>
            <p:sp>
              <p:nvSpPr>
                <p:cNvPr id="191" name="Rectangle"/>
                <p:cNvSpPr/>
                <p:nvPr/>
              </p:nvSpPr>
              <p:spPr>
                <a:xfrm>
                  <a:off x="0" y="77470"/>
                  <a:ext cx="1739900" cy="215901"/>
                </a:xfrm>
                <a:prstGeom prst="rect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/>
                  </a:pPr>
                </a:p>
              </p:txBody>
            </p:sp>
            <p:sp>
              <p:nvSpPr>
                <p:cNvPr id="192" name="record"/>
                <p:cNvSpPr txBox="1"/>
                <p:nvPr/>
              </p:nvSpPr>
              <p:spPr>
                <a:xfrm>
                  <a:off x="493899" y="0"/>
                  <a:ext cx="752102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 defTabSz="457200">
                    <a:defRPr sz="1800"/>
                  </a:lvl1pPr>
                </a:lstStyle>
                <a:p>
                  <a:r>
                    <a:t>record</a:t>
                  </a:r>
                </a:p>
              </p:txBody>
            </p:sp>
          </p:grpSp>
          <p:grpSp>
            <p:nvGrpSpPr>
              <p:cNvPr id="196" name="Group"/>
              <p:cNvGrpSpPr/>
              <p:nvPr/>
            </p:nvGrpSpPr>
            <p:grpSpPr>
              <a:xfrm>
                <a:off x="974725" y="228599"/>
                <a:ext cx="1739900" cy="370842"/>
                <a:chOff x="0" y="0"/>
                <a:chExt cx="1739900" cy="370840"/>
              </a:xfrm>
            </p:grpSpPr>
            <p:sp>
              <p:nvSpPr>
                <p:cNvPr id="194" name="Rectangle"/>
                <p:cNvSpPr/>
                <p:nvPr/>
              </p:nvSpPr>
              <p:spPr>
                <a:xfrm>
                  <a:off x="0" y="77470"/>
                  <a:ext cx="1739900" cy="215901"/>
                </a:xfrm>
                <a:prstGeom prst="rect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/>
                  </a:pPr>
                </a:p>
              </p:txBody>
            </p:sp>
            <p:sp>
              <p:nvSpPr>
                <p:cNvPr id="195" name="record"/>
                <p:cNvSpPr txBox="1"/>
                <p:nvPr/>
              </p:nvSpPr>
              <p:spPr>
                <a:xfrm>
                  <a:off x="493899" y="0"/>
                  <a:ext cx="752102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 defTabSz="457200">
                    <a:defRPr sz="1800"/>
                  </a:lvl1pPr>
                </a:lstStyle>
                <a:p>
                  <a:r>
                    <a:t>record</a:t>
                  </a:r>
                </a:p>
              </p:txBody>
            </p:sp>
          </p:grpSp>
          <p:sp>
            <p:nvSpPr>
              <p:cNvPr id="197" name="Rectangle"/>
              <p:cNvSpPr/>
              <p:nvPr/>
            </p:nvSpPr>
            <p:spPr>
              <a:xfrm>
                <a:off x="974725" y="534670"/>
                <a:ext cx="1739900" cy="215901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198" name="Rectangle"/>
              <p:cNvSpPr/>
              <p:nvPr/>
            </p:nvSpPr>
            <p:spPr>
              <a:xfrm>
                <a:off x="974725" y="763270"/>
                <a:ext cx="1739900" cy="520701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grpSp>
            <p:nvGrpSpPr>
              <p:cNvPr id="201" name="Group"/>
              <p:cNvGrpSpPr/>
              <p:nvPr/>
            </p:nvGrpSpPr>
            <p:grpSpPr>
              <a:xfrm>
                <a:off x="974725" y="1219199"/>
                <a:ext cx="1739900" cy="370842"/>
                <a:chOff x="0" y="0"/>
                <a:chExt cx="1739900" cy="370840"/>
              </a:xfrm>
            </p:grpSpPr>
            <p:sp>
              <p:nvSpPr>
                <p:cNvPr id="199" name="Rectangle"/>
                <p:cNvSpPr/>
                <p:nvPr/>
              </p:nvSpPr>
              <p:spPr>
                <a:xfrm>
                  <a:off x="0" y="77470"/>
                  <a:ext cx="1739900" cy="215901"/>
                </a:xfrm>
                <a:prstGeom prst="rect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/>
                  </a:pPr>
                </a:p>
              </p:txBody>
            </p:sp>
            <p:sp>
              <p:nvSpPr>
                <p:cNvPr id="200" name="record"/>
                <p:cNvSpPr txBox="1"/>
                <p:nvPr/>
              </p:nvSpPr>
              <p:spPr>
                <a:xfrm>
                  <a:off x="493899" y="0"/>
                  <a:ext cx="752102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 defTabSz="457200">
                    <a:defRPr sz="1800"/>
                  </a:lvl1pPr>
                </a:lstStyle>
                <a:p>
                  <a:r>
                    <a:t>record</a:t>
                  </a:r>
                </a:p>
              </p:txBody>
            </p:sp>
          </p:grpSp>
          <p:sp>
            <p:nvSpPr>
              <p:cNvPr id="202" name="Rectangle"/>
              <p:cNvSpPr/>
              <p:nvPr/>
            </p:nvSpPr>
            <p:spPr>
              <a:xfrm>
                <a:off x="974725" y="1525269"/>
                <a:ext cx="1739900" cy="2921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203" name="Rectangle"/>
              <p:cNvSpPr/>
              <p:nvPr/>
            </p:nvSpPr>
            <p:spPr>
              <a:xfrm>
                <a:off x="974725" y="2058670"/>
                <a:ext cx="1739900" cy="520701"/>
              </a:xfrm>
              <a:prstGeom prst="rect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204" name="Line"/>
              <p:cNvSpPr/>
              <p:nvPr/>
            </p:nvSpPr>
            <p:spPr>
              <a:xfrm>
                <a:off x="2320925" y="2052320"/>
                <a:ext cx="0" cy="53340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5" name="Line"/>
              <p:cNvSpPr/>
              <p:nvPr/>
            </p:nvSpPr>
            <p:spPr>
              <a:xfrm>
                <a:off x="2492375" y="2052320"/>
                <a:ext cx="0" cy="53340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6" name="Line"/>
              <p:cNvSpPr/>
              <p:nvPr/>
            </p:nvSpPr>
            <p:spPr>
              <a:xfrm>
                <a:off x="2162175" y="2052320"/>
                <a:ext cx="0" cy="53340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7" name="Line"/>
              <p:cNvSpPr/>
              <p:nvPr/>
            </p:nvSpPr>
            <p:spPr>
              <a:xfrm>
                <a:off x="1978025" y="2052320"/>
                <a:ext cx="0" cy="53340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8" name="Line"/>
              <p:cNvSpPr/>
              <p:nvPr/>
            </p:nvSpPr>
            <p:spPr>
              <a:xfrm flipH="1">
                <a:off x="1058863" y="2052320"/>
                <a:ext cx="1" cy="533401"/>
              </a:xfrm>
              <a:prstGeom prst="line">
                <a:avLst/>
              </a:prstGeom>
              <a:noFill/>
              <a:ln w="12700" cap="flat">
                <a:solidFill>
                  <a:srgbClr val="CC33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9" name=". . ."/>
              <p:cNvSpPr txBox="1"/>
              <p:nvPr/>
            </p:nvSpPr>
            <p:spPr>
              <a:xfrm>
                <a:off x="1528762" y="695008"/>
                <a:ext cx="598762" cy="5238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2800" b="1">
                    <a:solidFill>
                      <a:srgbClr val="CC3300"/>
                    </a:solidFill>
                  </a:defRPr>
                </a:lvl1pPr>
              </a:lstStyle>
              <a:p>
                <a:r>
                  <a:t>. . .</a:t>
                </a:r>
              </a:p>
            </p:txBody>
          </p:sp>
          <p:sp>
            <p:nvSpPr>
              <p:cNvPr id="210" name="M"/>
              <p:cNvSpPr txBox="1"/>
              <p:nvPr/>
            </p:nvSpPr>
            <p:spPr>
              <a:xfrm>
                <a:off x="2444750" y="2182495"/>
                <a:ext cx="295202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  <p:sp>
            <p:nvSpPr>
              <p:cNvPr id="211" name="1"/>
              <p:cNvSpPr txBox="1"/>
              <p:nvPr/>
            </p:nvSpPr>
            <p:spPr>
              <a:xfrm>
                <a:off x="2292350" y="2182495"/>
                <a:ext cx="231913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12" name="0"/>
              <p:cNvSpPr txBox="1"/>
              <p:nvPr/>
            </p:nvSpPr>
            <p:spPr>
              <a:xfrm>
                <a:off x="1974850" y="2190432"/>
                <a:ext cx="231913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13" name=". . ."/>
              <p:cNvSpPr txBox="1"/>
              <p:nvPr/>
            </p:nvSpPr>
            <p:spPr>
              <a:xfrm>
                <a:off x="1676400" y="2182495"/>
                <a:ext cx="351769" cy="307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>
                    <a:solidFill>
                      <a:srgbClr val="CC3300"/>
                    </a:solidFill>
                  </a:defRPr>
                </a:lvl1pPr>
              </a:lstStyle>
              <a:p>
                <a:r>
                  <a:t>. . .</a:t>
                </a:r>
              </a:p>
            </p:txBody>
          </p:sp>
          <p:sp>
            <p:nvSpPr>
              <p:cNvPr id="214" name="M-1      …   2 1 0"/>
              <p:cNvSpPr txBox="1"/>
              <p:nvPr/>
            </p:nvSpPr>
            <p:spPr>
              <a:xfrm>
                <a:off x="665798" y="2576195"/>
                <a:ext cx="1903759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 M-1      …   2 1 0</a:t>
                </a:r>
              </a:p>
            </p:txBody>
          </p:sp>
          <p:sp>
            <p:nvSpPr>
              <p:cNvPr id="215" name="UNPACKED, BITMAP"/>
              <p:cNvSpPr txBox="1"/>
              <p:nvPr/>
            </p:nvSpPr>
            <p:spPr>
              <a:xfrm>
                <a:off x="692150" y="2942907"/>
                <a:ext cx="2336194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UNPACKED, BITMAP</a:t>
                </a:r>
              </a:p>
            </p:txBody>
          </p:sp>
          <p:sp>
            <p:nvSpPr>
              <p:cNvPr id="216" name="Slot 0"/>
              <p:cNvSpPr txBox="1"/>
              <p:nvPr/>
            </p:nvSpPr>
            <p:spPr>
              <a:xfrm>
                <a:off x="157161" y="48895"/>
                <a:ext cx="689337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Slot 0</a:t>
                </a:r>
              </a:p>
            </p:txBody>
          </p:sp>
          <p:sp>
            <p:nvSpPr>
              <p:cNvPr id="217" name="Slot 1"/>
              <p:cNvSpPr txBox="1"/>
              <p:nvPr/>
            </p:nvSpPr>
            <p:spPr>
              <a:xfrm>
                <a:off x="157161" y="277495"/>
                <a:ext cx="689337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Slot 1</a:t>
                </a:r>
              </a:p>
            </p:txBody>
          </p:sp>
          <p:sp>
            <p:nvSpPr>
              <p:cNvPr id="218" name="Rectangle"/>
              <p:cNvSpPr/>
              <p:nvPr/>
            </p:nvSpPr>
            <p:spPr>
              <a:xfrm>
                <a:off x="974725" y="534670"/>
                <a:ext cx="1739900" cy="2159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200">
                  <a:defRPr sz="1800"/>
                </a:pPr>
              </a:p>
            </p:txBody>
          </p:sp>
          <p:sp>
            <p:nvSpPr>
              <p:cNvPr id="219" name="Free…"/>
              <p:cNvSpPr txBox="1"/>
              <p:nvPr/>
            </p:nvSpPr>
            <p:spPr>
              <a:xfrm>
                <a:off x="3452812" y="810895"/>
                <a:ext cx="752960" cy="6508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/>
              <a:p>
                <a:pPr defTabSz="457200">
                  <a:defRPr sz="1800"/>
                </a:pPr>
                <a:r>
                  <a:t>Free</a:t>
                </a:r>
              </a:p>
              <a:p>
                <a:pPr defTabSz="457200">
                  <a:defRPr sz="1800"/>
                </a:pPr>
                <a:r>
                  <a:t>Space</a:t>
                </a:r>
              </a:p>
            </p:txBody>
          </p:sp>
          <p:grpSp>
            <p:nvGrpSpPr>
              <p:cNvPr id="222" name="Group"/>
              <p:cNvGrpSpPr/>
              <p:nvPr/>
            </p:nvGrpSpPr>
            <p:grpSpPr>
              <a:xfrm>
                <a:off x="974725" y="1752599"/>
                <a:ext cx="1739900" cy="370842"/>
                <a:chOff x="0" y="0"/>
                <a:chExt cx="1739900" cy="370840"/>
              </a:xfrm>
            </p:grpSpPr>
            <p:sp>
              <p:nvSpPr>
                <p:cNvPr id="220" name="Rectangle"/>
                <p:cNvSpPr/>
                <p:nvPr/>
              </p:nvSpPr>
              <p:spPr>
                <a:xfrm>
                  <a:off x="0" y="77470"/>
                  <a:ext cx="1739900" cy="215901"/>
                </a:xfrm>
                <a:prstGeom prst="rect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457200">
                    <a:defRPr sz="1800"/>
                  </a:pPr>
                </a:p>
              </p:txBody>
            </p:sp>
            <p:sp>
              <p:nvSpPr>
                <p:cNvPr id="221" name="record"/>
                <p:cNvSpPr txBox="1"/>
                <p:nvPr/>
              </p:nvSpPr>
              <p:spPr>
                <a:xfrm>
                  <a:off x="493899" y="0"/>
                  <a:ext cx="752102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45719" tIns="45719" rIns="45719" bIns="45719" numCol="1" anchor="ctr">
                  <a:spAutoFit/>
                </a:bodyPr>
                <a:lstStyle>
                  <a:lvl1pPr algn="ctr" defTabSz="457200">
                    <a:defRPr sz="1800"/>
                  </a:lvl1pPr>
                </a:lstStyle>
                <a:p>
                  <a:r>
                    <a:t>record</a:t>
                  </a:r>
                </a:p>
              </p:txBody>
            </p:sp>
          </p:grpSp>
          <p:sp>
            <p:nvSpPr>
              <p:cNvPr id="223" name="Slot M-1"/>
              <p:cNvSpPr txBox="1"/>
              <p:nvPr/>
            </p:nvSpPr>
            <p:spPr>
              <a:xfrm>
                <a:off x="0" y="1799907"/>
                <a:ext cx="955887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Slot M-1</a:t>
                </a:r>
              </a:p>
            </p:txBody>
          </p:sp>
          <p:sp>
            <p:nvSpPr>
              <p:cNvPr id="224" name="1"/>
              <p:cNvSpPr txBox="1"/>
              <p:nvPr/>
            </p:nvSpPr>
            <p:spPr>
              <a:xfrm>
                <a:off x="2146300" y="2182495"/>
                <a:ext cx="231913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25" name="1"/>
              <p:cNvSpPr txBox="1"/>
              <p:nvPr/>
            </p:nvSpPr>
            <p:spPr>
              <a:xfrm>
                <a:off x="1066800" y="2182495"/>
                <a:ext cx="231913" cy="371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800">
                    <a:solidFill>
                      <a:srgbClr val="CC3300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26" name="number…"/>
              <p:cNvSpPr txBox="1"/>
              <p:nvPr/>
            </p:nvSpPr>
            <p:spPr>
              <a:xfrm>
                <a:off x="3360737" y="2638108"/>
                <a:ext cx="879873" cy="6508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/>
              <a:p>
                <a:pPr defTabSz="457200">
                  <a:defRPr sz="1800">
                    <a:solidFill>
                      <a:srgbClr val="0000FF"/>
                    </a:solidFill>
                  </a:defRPr>
                </a:pPr>
                <a:r>
                  <a:t>number</a:t>
                </a:r>
              </a:p>
              <a:p>
                <a:pPr defTabSz="457200">
                  <a:defRPr sz="1800">
                    <a:solidFill>
                      <a:srgbClr val="0000FF"/>
                    </a:solidFill>
                  </a:defRPr>
                </a:pPr>
                <a:r>
                  <a:t>of slots</a:t>
                </a:r>
              </a:p>
            </p:txBody>
          </p:sp>
          <p:sp>
            <p:nvSpPr>
              <p:cNvPr id="227" name="Line"/>
              <p:cNvSpPr/>
              <p:nvPr/>
            </p:nvSpPr>
            <p:spPr>
              <a:xfrm rot="10800000">
                <a:off x="2873375" y="582295"/>
                <a:ext cx="5334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400" y="0"/>
                      <a:pt x="10800" y="5400"/>
                      <a:pt x="10800" y="10800"/>
                    </a:cubicBezTo>
                    <a:cubicBezTo>
                      <a:pt x="10800" y="16200"/>
                      <a:pt x="16200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8" name="Line"/>
              <p:cNvSpPr/>
              <p:nvPr/>
            </p:nvSpPr>
            <p:spPr>
              <a:xfrm flipH="1">
                <a:off x="2714625" y="1420494"/>
                <a:ext cx="844550" cy="2508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400" y="0"/>
                      <a:pt x="10800" y="5400"/>
                      <a:pt x="10800" y="10800"/>
                    </a:cubicBezTo>
                    <a:cubicBezTo>
                      <a:pt x="10800" y="16200"/>
                      <a:pt x="16200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9" name="Line"/>
              <p:cNvSpPr/>
              <p:nvPr/>
            </p:nvSpPr>
            <p:spPr>
              <a:xfrm rot="5400000" flipH="1">
                <a:off x="3167062" y="1998345"/>
                <a:ext cx="271464" cy="1008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0800" y="0"/>
                      <a:pt x="21600" y="108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063DE8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31" name="Line"/>
            <p:cNvSpPr/>
            <p:nvPr/>
          </p:nvSpPr>
          <p:spPr>
            <a:xfrm flipH="1">
              <a:off x="1554163" y="2030095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2" name="Line"/>
            <p:cNvSpPr/>
            <p:nvPr/>
          </p:nvSpPr>
          <p:spPr>
            <a:xfrm flipH="1">
              <a:off x="1401762" y="2030095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3" name="Line"/>
            <p:cNvSpPr/>
            <p:nvPr/>
          </p:nvSpPr>
          <p:spPr>
            <a:xfrm flipH="1">
              <a:off x="1236662" y="2042795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4" name="0"/>
            <p:cNvSpPr txBox="1"/>
            <p:nvPr/>
          </p:nvSpPr>
          <p:spPr>
            <a:xfrm>
              <a:off x="1219200" y="2182495"/>
              <a:ext cx="231913" cy="371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>
                  <a:solidFill>
                    <a:srgbClr val="CC3300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235" name="1"/>
            <p:cNvSpPr txBox="1"/>
            <p:nvPr/>
          </p:nvSpPr>
          <p:spPr>
            <a:xfrm>
              <a:off x="1524000" y="2182495"/>
              <a:ext cx="231913" cy="371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>
                  <a:solidFill>
                    <a:srgbClr val="CC330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36" name="Line"/>
            <p:cNvSpPr/>
            <p:nvPr/>
          </p:nvSpPr>
          <p:spPr>
            <a:xfrm>
              <a:off x="1706563" y="2030095"/>
              <a:ext cx="1" cy="53340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7" name="0"/>
            <p:cNvSpPr txBox="1"/>
            <p:nvPr/>
          </p:nvSpPr>
          <p:spPr>
            <a:xfrm>
              <a:off x="1371600" y="2182495"/>
              <a:ext cx="231913" cy="3714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800">
                  <a:solidFill>
                    <a:srgbClr val="CC3300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7950" y="5878195"/>
            <a:ext cx="7353300" cy="9004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all records have a fixed size, rest of the pages will store slotes size of records. 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90440" y="4408805"/>
            <a:ext cx="3684905" cy="448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bit map, 0 for not used, 1 for used, number of all slots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00" y="4382135"/>
            <a:ext cx="4413885" cy="6737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cannot mode records, they have fixed record id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2" animBg="1" advAuto="0" build="p"/>
      <p:bldP spid="238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“Slotted Page” for Variable Length Records"/>
          <p:cNvSpPr txBox="1"/>
          <p:nvPr>
            <p:ph type="title" idx="4294967295"/>
          </p:nvPr>
        </p:nvSpPr>
        <p:spPr>
          <a:xfrm>
            <a:off x="0" y="-76201"/>
            <a:ext cx="7770813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“Slotted Page” for Variable Length Records</a:t>
            </a:r>
          </a:p>
        </p:txBody>
      </p:sp>
      <p:sp>
        <p:nvSpPr>
          <p:cNvPr id="242" name="Slot contains: [offset (from start of page), length]…"/>
          <p:cNvSpPr txBox="1"/>
          <p:nvPr>
            <p:ph type="body" sz="half" idx="4294967295"/>
          </p:nvPr>
        </p:nvSpPr>
        <p:spPr>
          <a:xfrm>
            <a:off x="228600" y="4795837"/>
            <a:ext cx="11277600" cy="144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7645" indent="-207645" defTabSz="676275">
              <a:lnSpc>
                <a:spcPct val="90000"/>
              </a:lnSpc>
              <a:buClrTx/>
              <a:buSzPct val="100000"/>
              <a:defRPr sz="2070"/>
            </a:pPr>
            <a:r>
              <a:t>Slot contains: [offset (from start of page), length]</a:t>
            </a:r>
          </a:p>
          <a:p>
            <a:pPr marL="459740" lvl="1" indent="-177800" defTabSz="676275">
              <a:lnSpc>
                <a:spcPct val="90000"/>
              </a:lnSpc>
              <a:spcBef>
                <a:spcPts val="0"/>
              </a:spcBef>
              <a:buClrTx/>
              <a:buChar char="•"/>
              <a:defRPr sz="1775"/>
            </a:pPr>
            <a:r>
              <a:t>both in bytes</a:t>
            </a:r>
          </a:p>
          <a:p>
            <a:pPr marL="207645" indent="-207645" defTabSz="676275">
              <a:lnSpc>
                <a:spcPct val="90000"/>
              </a:lnSpc>
              <a:buClrTx/>
              <a:buSzPct val="100000"/>
              <a:defRPr sz="2070" i="1" u="sng"/>
            </a:pPr>
            <a:r>
              <a:t>Record id </a:t>
            </a:r>
            <a:r>
              <a:rPr u="none"/>
              <a:t>= &lt;page id, slot #&gt;</a:t>
            </a:r>
            <a:endParaRPr u="none"/>
          </a:p>
          <a:p>
            <a:pPr marL="207645" indent="-207645" defTabSz="676275">
              <a:lnSpc>
                <a:spcPct val="90000"/>
              </a:lnSpc>
              <a:buClrTx/>
              <a:buSzPct val="100000"/>
              <a:defRPr sz="2070"/>
            </a:pPr>
            <a:r>
              <a:t>Page is full when data space and slot array meet.</a:t>
            </a:r>
          </a:p>
        </p:txBody>
      </p:sp>
      <p:sp>
        <p:nvSpPr>
          <p:cNvPr id="243" name="Rectangle"/>
          <p:cNvSpPr/>
          <p:nvPr/>
        </p:nvSpPr>
        <p:spPr>
          <a:xfrm>
            <a:off x="1003300" y="1152525"/>
            <a:ext cx="7061200" cy="3025775"/>
          </a:xfrm>
          <a:prstGeom prst="rect">
            <a:avLst/>
          </a:prstGeom>
          <a:ln w="254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44" name="Page i"/>
          <p:cNvSpPr txBox="1"/>
          <p:nvPr/>
        </p:nvSpPr>
        <p:spPr>
          <a:xfrm>
            <a:off x="8123236" y="1143000"/>
            <a:ext cx="752961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Page i</a:t>
            </a:r>
          </a:p>
        </p:txBody>
      </p:sp>
      <p:sp>
        <p:nvSpPr>
          <p:cNvPr id="245" name="Rectangle"/>
          <p:cNvSpPr/>
          <p:nvPr/>
        </p:nvSpPr>
        <p:spPr>
          <a:xfrm>
            <a:off x="1377950" y="1417637"/>
            <a:ext cx="1968500" cy="258763"/>
          </a:xfrm>
          <a:prstGeom prst="rect">
            <a:avLst/>
          </a:prstGeom>
          <a:solidFill>
            <a:srgbClr val="CC33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46" name="Rectangle"/>
          <p:cNvSpPr/>
          <p:nvPr/>
        </p:nvSpPr>
        <p:spPr>
          <a:xfrm>
            <a:off x="3587750" y="1971675"/>
            <a:ext cx="1663700" cy="258763"/>
          </a:xfrm>
          <a:prstGeom prst="rect">
            <a:avLst/>
          </a:prstGeom>
          <a:solidFill>
            <a:srgbClr val="CC33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47" name="Rectangle"/>
          <p:cNvSpPr/>
          <p:nvPr/>
        </p:nvSpPr>
        <p:spPr>
          <a:xfrm>
            <a:off x="5035550" y="2430462"/>
            <a:ext cx="2501900" cy="258763"/>
          </a:xfrm>
          <a:prstGeom prst="rect">
            <a:avLst/>
          </a:prstGeom>
          <a:solidFill>
            <a:srgbClr val="CC33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48" name="Rectangle"/>
          <p:cNvSpPr/>
          <p:nvPr/>
        </p:nvSpPr>
        <p:spPr>
          <a:xfrm>
            <a:off x="996950" y="2667000"/>
            <a:ext cx="7073900" cy="1517650"/>
          </a:xfrm>
          <a:prstGeom prst="rect">
            <a:avLst/>
          </a:prstGeom>
          <a:solidFill>
            <a:srgbClr val="D9D9D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49" name="Rid = &lt;i,1&gt;"/>
          <p:cNvSpPr txBox="1"/>
          <p:nvPr/>
        </p:nvSpPr>
        <p:spPr>
          <a:xfrm>
            <a:off x="1322387" y="1120775"/>
            <a:ext cx="1216746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Rid = &lt;i,1&gt;</a:t>
            </a:r>
          </a:p>
        </p:txBody>
      </p:sp>
      <p:sp>
        <p:nvSpPr>
          <p:cNvPr id="250" name="Rid = &lt;i,N-1&gt;"/>
          <p:cNvSpPr txBox="1"/>
          <p:nvPr/>
        </p:nvSpPr>
        <p:spPr>
          <a:xfrm>
            <a:off x="3532187" y="1600200"/>
            <a:ext cx="1457959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Rid = &lt;i,N-1&gt;</a:t>
            </a:r>
          </a:p>
        </p:txBody>
      </p:sp>
      <p:sp>
        <p:nvSpPr>
          <p:cNvPr id="251" name="Rid = &lt;i,0&gt;"/>
          <p:cNvSpPr txBox="1"/>
          <p:nvPr/>
        </p:nvSpPr>
        <p:spPr>
          <a:xfrm>
            <a:off x="5324474" y="2057400"/>
            <a:ext cx="1216746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Rid = &lt;i,0&gt;</a:t>
            </a:r>
          </a:p>
        </p:txBody>
      </p:sp>
      <p:sp>
        <p:nvSpPr>
          <p:cNvPr id="252" name="Rectangle"/>
          <p:cNvSpPr/>
          <p:nvPr/>
        </p:nvSpPr>
        <p:spPr>
          <a:xfrm>
            <a:off x="7550150" y="3794125"/>
            <a:ext cx="5207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53" name="Rectangle"/>
          <p:cNvSpPr/>
          <p:nvPr/>
        </p:nvSpPr>
        <p:spPr>
          <a:xfrm>
            <a:off x="7016750" y="3794125"/>
            <a:ext cx="5207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54" name="Rectangle"/>
          <p:cNvSpPr/>
          <p:nvPr/>
        </p:nvSpPr>
        <p:spPr>
          <a:xfrm>
            <a:off x="6102350" y="3794125"/>
            <a:ext cx="90805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55" name="Offset…"/>
          <p:cNvSpPr txBox="1"/>
          <p:nvPr/>
        </p:nvSpPr>
        <p:spPr>
          <a:xfrm>
            <a:off x="8110536" y="3336925"/>
            <a:ext cx="881164" cy="13112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2000">
                <a:solidFill>
                  <a:srgbClr val="063DE8"/>
                </a:solidFill>
              </a:defRPr>
            </a:pPr>
            <a:r>
              <a:t>Offset</a:t>
            </a:r>
          </a:p>
          <a:p>
            <a:pPr defTabSz="457200">
              <a:defRPr sz="2000">
                <a:solidFill>
                  <a:srgbClr val="063DE8"/>
                </a:solidFill>
              </a:defRPr>
            </a:pPr>
            <a:r>
              <a:t>to start</a:t>
            </a:r>
          </a:p>
          <a:p>
            <a:pPr defTabSz="457200">
              <a:defRPr sz="2000">
                <a:solidFill>
                  <a:srgbClr val="063DE8"/>
                </a:solidFill>
              </a:defRPr>
            </a:pPr>
            <a:r>
              <a:t>of free</a:t>
            </a:r>
          </a:p>
          <a:p>
            <a:pPr defTabSz="457200">
              <a:defRPr sz="2000">
                <a:solidFill>
                  <a:srgbClr val="063DE8"/>
                </a:solidFill>
              </a:defRPr>
            </a:pPr>
            <a:r>
              <a:t>space</a:t>
            </a:r>
          </a:p>
        </p:txBody>
      </p:sp>
      <p:sp>
        <p:nvSpPr>
          <p:cNvPr id="256" name="SLOT ARRAY"/>
          <p:cNvSpPr txBox="1"/>
          <p:nvPr/>
        </p:nvSpPr>
        <p:spPr>
          <a:xfrm>
            <a:off x="5151437" y="4648200"/>
            <a:ext cx="1205175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/>
            </a:lvl1pPr>
          </a:lstStyle>
          <a:p>
            <a:r>
              <a:t>SLOT ARRAY</a:t>
            </a:r>
          </a:p>
        </p:txBody>
      </p:sp>
      <p:grpSp>
        <p:nvGrpSpPr>
          <p:cNvPr id="260" name="Group"/>
          <p:cNvGrpSpPr/>
          <p:nvPr/>
        </p:nvGrpSpPr>
        <p:grpSpPr>
          <a:xfrm>
            <a:off x="4267199" y="4343399"/>
            <a:ext cx="2743201" cy="381002"/>
            <a:chOff x="0" y="0"/>
            <a:chExt cx="2743200" cy="381000"/>
          </a:xfrm>
        </p:grpSpPr>
        <p:sp>
          <p:nvSpPr>
            <p:cNvPr id="257" name="Line"/>
            <p:cNvSpPr/>
            <p:nvPr/>
          </p:nvSpPr>
          <p:spPr>
            <a:xfrm>
              <a:off x="-1" y="-1"/>
              <a:ext cx="577517" cy="381002"/>
            </a:xfrm>
            <a:prstGeom prst="line">
              <a:avLst/>
            </a:prstGeom>
            <a:noFill/>
            <a:ln w="127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8" name="Line"/>
            <p:cNvSpPr/>
            <p:nvPr/>
          </p:nvSpPr>
          <p:spPr>
            <a:xfrm>
              <a:off x="609098" y="381000"/>
              <a:ext cx="1660359" cy="0"/>
            </a:xfrm>
            <a:prstGeom prst="line">
              <a:avLst/>
            </a:prstGeom>
            <a:noFill/>
            <a:ln w="127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59" name="Line"/>
            <p:cNvSpPr/>
            <p:nvPr/>
          </p:nvSpPr>
          <p:spPr>
            <a:xfrm flipH="1">
              <a:off x="2237873" y="-1"/>
              <a:ext cx="505327" cy="381002"/>
            </a:xfrm>
            <a:prstGeom prst="line">
              <a:avLst/>
            </a:prstGeom>
            <a:noFill/>
            <a:ln w="12700" cap="flat">
              <a:solidFill>
                <a:srgbClr val="CF0E3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61" name="2             1               0"/>
          <p:cNvSpPr txBox="1"/>
          <p:nvPr/>
        </p:nvSpPr>
        <p:spPr>
          <a:xfrm>
            <a:off x="3322637" y="4168775"/>
            <a:ext cx="3743327" cy="371476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	       2             1               0</a:t>
            </a:r>
          </a:p>
        </p:txBody>
      </p:sp>
      <p:sp>
        <p:nvSpPr>
          <p:cNvPr id="262" name="Line"/>
          <p:cNvSpPr/>
          <p:nvPr/>
        </p:nvSpPr>
        <p:spPr>
          <a:xfrm>
            <a:off x="4910137" y="2667000"/>
            <a:ext cx="1565278" cy="1217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228" y="19941"/>
                </a:lnTo>
                <a:lnTo>
                  <a:pt x="20747" y="18619"/>
                </a:lnTo>
                <a:lnTo>
                  <a:pt x="20046" y="17634"/>
                </a:lnTo>
                <a:lnTo>
                  <a:pt x="19324" y="16987"/>
                </a:lnTo>
                <a:lnTo>
                  <a:pt x="17880" y="16313"/>
                </a:lnTo>
                <a:lnTo>
                  <a:pt x="17179" y="15975"/>
                </a:lnTo>
                <a:lnTo>
                  <a:pt x="16216" y="15975"/>
                </a:lnTo>
                <a:lnTo>
                  <a:pt x="15013" y="15666"/>
                </a:lnTo>
                <a:lnTo>
                  <a:pt x="14312" y="15300"/>
                </a:lnTo>
                <a:lnTo>
                  <a:pt x="13109" y="14653"/>
                </a:lnTo>
                <a:lnTo>
                  <a:pt x="12146" y="14344"/>
                </a:lnTo>
                <a:lnTo>
                  <a:pt x="10964" y="13669"/>
                </a:lnTo>
                <a:lnTo>
                  <a:pt x="9542" y="12656"/>
                </a:lnTo>
                <a:lnTo>
                  <a:pt x="8579" y="12009"/>
                </a:lnTo>
                <a:lnTo>
                  <a:pt x="7638" y="11700"/>
                </a:lnTo>
                <a:lnTo>
                  <a:pt x="5712" y="10350"/>
                </a:lnTo>
                <a:lnTo>
                  <a:pt x="4771" y="9366"/>
                </a:lnTo>
                <a:lnTo>
                  <a:pt x="4049" y="8691"/>
                </a:lnTo>
                <a:lnTo>
                  <a:pt x="3326" y="8044"/>
                </a:lnTo>
                <a:lnTo>
                  <a:pt x="2604" y="7706"/>
                </a:lnTo>
                <a:lnTo>
                  <a:pt x="1904" y="7059"/>
                </a:lnTo>
                <a:lnTo>
                  <a:pt x="1182" y="6722"/>
                </a:lnTo>
                <a:lnTo>
                  <a:pt x="460" y="5738"/>
                </a:lnTo>
                <a:lnTo>
                  <a:pt x="0" y="4753"/>
                </a:lnTo>
                <a:lnTo>
                  <a:pt x="0" y="2756"/>
                </a:lnTo>
                <a:lnTo>
                  <a:pt x="219" y="1772"/>
                </a:lnTo>
                <a:lnTo>
                  <a:pt x="700" y="788"/>
                </a:lnTo>
                <a:lnTo>
                  <a:pt x="1422" y="0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63" name="Line"/>
          <p:cNvSpPr/>
          <p:nvPr/>
        </p:nvSpPr>
        <p:spPr>
          <a:xfrm>
            <a:off x="3352800" y="2209800"/>
            <a:ext cx="1218429" cy="167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0848" y="20639"/>
                </a:lnTo>
                <a:lnTo>
                  <a:pt x="20383" y="19882"/>
                </a:lnTo>
                <a:lnTo>
                  <a:pt x="19904" y="19391"/>
                </a:lnTo>
                <a:lnTo>
                  <a:pt x="19439" y="18675"/>
                </a:lnTo>
                <a:lnTo>
                  <a:pt x="18180" y="17693"/>
                </a:lnTo>
                <a:lnTo>
                  <a:pt x="17701" y="17693"/>
                </a:lnTo>
                <a:lnTo>
                  <a:pt x="17250" y="17448"/>
                </a:lnTo>
                <a:lnTo>
                  <a:pt x="16771" y="17202"/>
                </a:lnTo>
                <a:lnTo>
                  <a:pt x="16306" y="16957"/>
                </a:lnTo>
                <a:lnTo>
                  <a:pt x="15827" y="16957"/>
                </a:lnTo>
                <a:lnTo>
                  <a:pt x="15362" y="16711"/>
                </a:lnTo>
                <a:lnTo>
                  <a:pt x="14733" y="16220"/>
                </a:lnTo>
                <a:lnTo>
                  <a:pt x="14254" y="15975"/>
                </a:lnTo>
                <a:lnTo>
                  <a:pt x="13488" y="15484"/>
                </a:lnTo>
                <a:lnTo>
                  <a:pt x="12859" y="15259"/>
                </a:lnTo>
                <a:lnTo>
                  <a:pt x="12230" y="14768"/>
                </a:lnTo>
                <a:lnTo>
                  <a:pt x="11751" y="14277"/>
                </a:lnTo>
                <a:lnTo>
                  <a:pt x="10971" y="13786"/>
                </a:lnTo>
                <a:lnTo>
                  <a:pt x="10191" y="13050"/>
                </a:lnTo>
                <a:lnTo>
                  <a:pt x="9726" y="12805"/>
                </a:lnTo>
                <a:lnTo>
                  <a:pt x="9398" y="12559"/>
                </a:lnTo>
                <a:lnTo>
                  <a:pt x="8618" y="12068"/>
                </a:lnTo>
                <a:lnTo>
                  <a:pt x="8139" y="11577"/>
                </a:lnTo>
                <a:lnTo>
                  <a:pt x="7674" y="11332"/>
                </a:lnTo>
                <a:lnTo>
                  <a:pt x="7195" y="10841"/>
                </a:lnTo>
                <a:lnTo>
                  <a:pt x="6429" y="10350"/>
                </a:lnTo>
                <a:lnTo>
                  <a:pt x="5800" y="10105"/>
                </a:lnTo>
                <a:lnTo>
                  <a:pt x="5321" y="9880"/>
                </a:lnTo>
                <a:lnTo>
                  <a:pt x="4692" y="9389"/>
                </a:lnTo>
                <a:lnTo>
                  <a:pt x="4227" y="9143"/>
                </a:lnTo>
                <a:lnTo>
                  <a:pt x="3748" y="8652"/>
                </a:lnTo>
                <a:lnTo>
                  <a:pt x="3133" y="8407"/>
                </a:lnTo>
                <a:lnTo>
                  <a:pt x="2668" y="7916"/>
                </a:lnTo>
                <a:lnTo>
                  <a:pt x="2189" y="7670"/>
                </a:lnTo>
                <a:lnTo>
                  <a:pt x="1724" y="7200"/>
                </a:lnTo>
                <a:lnTo>
                  <a:pt x="1094" y="6218"/>
                </a:lnTo>
                <a:lnTo>
                  <a:pt x="616" y="5952"/>
                </a:lnTo>
                <a:lnTo>
                  <a:pt x="301" y="5236"/>
                </a:lnTo>
                <a:lnTo>
                  <a:pt x="0" y="3764"/>
                </a:lnTo>
                <a:lnTo>
                  <a:pt x="0" y="3027"/>
                </a:lnTo>
                <a:lnTo>
                  <a:pt x="301" y="1555"/>
                </a:lnTo>
                <a:lnTo>
                  <a:pt x="780" y="1064"/>
                </a:lnTo>
                <a:lnTo>
                  <a:pt x="1245" y="573"/>
                </a:lnTo>
                <a:lnTo>
                  <a:pt x="1724" y="82"/>
                </a:lnTo>
                <a:lnTo>
                  <a:pt x="1737" y="0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64" name="Line"/>
          <p:cNvSpPr/>
          <p:nvPr/>
        </p:nvSpPr>
        <p:spPr>
          <a:xfrm>
            <a:off x="1196975" y="1639887"/>
            <a:ext cx="4515569" cy="2168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1259" y="20655"/>
                </a:lnTo>
                <a:lnTo>
                  <a:pt x="20848" y="19917"/>
                </a:lnTo>
                <a:lnTo>
                  <a:pt x="20437" y="19548"/>
                </a:lnTo>
                <a:lnTo>
                  <a:pt x="20166" y="19002"/>
                </a:lnTo>
                <a:lnTo>
                  <a:pt x="18932" y="17894"/>
                </a:lnTo>
                <a:lnTo>
                  <a:pt x="18392" y="17525"/>
                </a:lnTo>
                <a:lnTo>
                  <a:pt x="17992" y="17156"/>
                </a:lnTo>
                <a:lnTo>
                  <a:pt x="17569" y="16787"/>
                </a:lnTo>
                <a:lnTo>
                  <a:pt x="17170" y="16595"/>
                </a:lnTo>
                <a:lnTo>
                  <a:pt x="16758" y="16226"/>
                </a:lnTo>
                <a:lnTo>
                  <a:pt x="16347" y="16049"/>
                </a:lnTo>
                <a:lnTo>
                  <a:pt x="15806" y="15857"/>
                </a:lnTo>
                <a:lnTo>
                  <a:pt x="15395" y="15680"/>
                </a:lnTo>
                <a:lnTo>
                  <a:pt x="14843" y="15310"/>
                </a:lnTo>
                <a:lnTo>
                  <a:pt x="14302" y="15119"/>
                </a:lnTo>
                <a:lnTo>
                  <a:pt x="13903" y="14941"/>
                </a:lnTo>
                <a:lnTo>
                  <a:pt x="13350" y="14572"/>
                </a:lnTo>
                <a:lnTo>
                  <a:pt x="12810" y="14203"/>
                </a:lnTo>
                <a:lnTo>
                  <a:pt x="12398" y="14011"/>
                </a:lnTo>
                <a:lnTo>
                  <a:pt x="11999" y="13642"/>
                </a:lnTo>
                <a:lnTo>
                  <a:pt x="11576" y="13465"/>
                </a:lnTo>
                <a:lnTo>
                  <a:pt x="11035" y="13273"/>
                </a:lnTo>
                <a:lnTo>
                  <a:pt x="10494" y="12919"/>
                </a:lnTo>
                <a:lnTo>
                  <a:pt x="9942" y="12358"/>
                </a:lnTo>
                <a:lnTo>
                  <a:pt x="9402" y="11989"/>
                </a:lnTo>
                <a:lnTo>
                  <a:pt x="8849" y="11619"/>
                </a:lnTo>
                <a:lnTo>
                  <a:pt x="8450" y="11442"/>
                </a:lnTo>
                <a:lnTo>
                  <a:pt x="7768" y="10881"/>
                </a:lnTo>
                <a:lnTo>
                  <a:pt x="7357" y="10512"/>
                </a:lnTo>
                <a:lnTo>
                  <a:pt x="6276" y="9774"/>
                </a:lnTo>
                <a:lnTo>
                  <a:pt x="5852" y="9405"/>
                </a:lnTo>
                <a:lnTo>
                  <a:pt x="5312" y="9036"/>
                </a:lnTo>
                <a:lnTo>
                  <a:pt x="4771" y="8489"/>
                </a:lnTo>
                <a:lnTo>
                  <a:pt x="4219" y="7928"/>
                </a:lnTo>
                <a:lnTo>
                  <a:pt x="3678" y="7559"/>
                </a:lnTo>
                <a:lnTo>
                  <a:pt x="2997" y="6821"/>
                </a:lnTo>
                <a:lnTo>
                  <a:pt x="2444" y="6275"/>
                </a:lnTo>
                <a:lnTo>
                  <a:pt x="2045" y="5537"/>
                </a:lnTo>
                <a:lnTo>
                  <a:pt x="1492" y="4798"/>
                </a:lnTo>
                <a:lnTo>
                  <a:pt x="1081" y="4060"/>
                </a:lnTo>
                <a:lnTo>
                  <a:pt x="682" y="3322"/>
                </a:lnTo>
                <a:lnTo>
                  <a:pt x="411" y="2761"/>
                </a:lnTo>
                <a:lnTo>
                  <a:pt x="141" y="2023"/>
                </a:lnTo>
                <a:lnTo>
                  <a:pt x="0" y="1476"/>
                </a:lnTo>
                <a:lnTo>
                  <a:pt x="0" y="915"/>
                </a:lnTo>
                <a:lnTo>
                  <a:pt x="411" y="546"/>
                </a:lnTo>
                <a:lnTo>
                  <a:pt x="811" y="369"/>
                </a:lnTo>
                <a:lnTo>
                  <a:pt x="1222" y="0"/>
                </a:lnTo>
                <a:lnTo>
                  <a:pt x="1199" y="340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65" name="3"/>
          <p:cNvSpPr txBox="1"/>
          <p:nvPr/>
        </p:nvSpPr>
        <p:spPr>
          <a:xfrm>
            <a:off x="7116761" y="3840162"/>
            <a:ext cx="246040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/>
            </a:lvl1pPr>
          </a:lstStyle>
          <a:p>
            <a:r>
              <a:t>3</a:t>
            </a:r>
          </a:p>
        </p:txBody>
      </p:sp>
      <p:sp>
        <p:nvSpPr>
          <p:cNvPr id="266" name="# slots"/>
          <p:cNvSpPr txBox="1"/>
          <p:nvPr/>
        </p:nvSpPr>
        <p:spPr>
          <a:xfrm>
            <a:off x="6964361" y="4221162"/>
            <a:ext cx="838872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/>
            </a:lvl1pPr>
          </a:lstStyle>
          <a:p>
            <a:r>
              <a:t># slots</a:t>
            </a:r>
          </a:p>
        </p:txBody>
      </p:sp>
      <p:sp>
        <p:nvSpPr>
          <p:cNvPr id="267" name="Shape"/>
          <p:cNvSpPr/>
          <p:nvPr/>
        </p:nvSpPr>
        <p:spPr>
          <a:xfrm>
            <a:off x="457200" y="1219200"/>
            <a:ext cx="381000" cy="15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280"/>
                </a:moveTo>
                <a:lnTo>
                  <a:pt x="5400" y="17280"/>
                </a:lnTo>
                <a:lnTo>
                  <a:pt x="5400" y="0"/>
                </a:lnTo>
                <a:lnTo>
                  <a:pt x="16200" y="0"/>
                </a:lnTo>
                <a:lnTo>
                  <a:pt x="16200" y="17280"/>
                </a:lnTo>
                <a:lnTo>
                  <a:pt x="21600" y="1728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68" name="Shape"/>
          <p:cNvSpPr/>
          <p:nvPr/>
        </p:nvSpPr>
        <p:spPr>
          <a:xfrm flipV="1">
            <a:off x="457200" y="2971800"/>
            <a:ext cx="3810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69" name="Data…"/>
          <p:cNvSpPr txBox="1"/>
          <p:nvPr/>
        </p:nvSpPr>
        <p:spPr>
          <a:xfrm>
            <a:off x="6903719" y="1295400"/>
            <a:ext cx="838836" cy="7926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457200"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Data</a:t>
            </a:r>
          </a:p>
          <a:p>
            <a:pPr defTabSz="457200"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Area </a:t>
            </a:r>
          </a:p>
        </p:txBody>
      </p:sp>
      <p:sp>
        <p:nvSpPr>
          <p:cNvPr id="270" name="Shape"/>
          <p:cNvSpPr/>
          <p:nvPr/>
        </p:nvSpPr>
        <p:spPr>
          <a:xfrm>
            <a:off x="5843587" y="3979862"/>
            <a:ext cx="76201" cy="7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26" y="0"/>
                </a:moveTo>
                <a:lnTo>
                  <a:pt x="0" y="6326"/>
                </a:lnTo>
                <a:lnTo>
                  <a:pt x="0" y="15274"/>
                </a:lnTo>
                <a:lnTo>
                  <a:pt x="6326" y="21600"/>
                </a:lnTo>
                <a:lnTo>
                  <a:pt x="15274" y="21600"/>
                </a:lnTo>
                <a:lnTo>
                  <a:pt x="21600" y="15274"/>
                </a:lnTo>
                <a:lnTo>
                  <a:pt x="21600" y="6326"/>
                </a:lnTo>
                <a:lnTo>
                  <a:pt x="15274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71" name="Rectangle"/>
          <p:cNvSpPr/>
          <p:nvPr/>
        </p:nvSpPr>
        <p:spPr>
          <a:xfrm>
            <a:off x="7543800" y="2420937"/>
            <a:ext cx="533400" cy="474663"/>
          </a:xfrm>
          <a:prstGeom prst="rect">
            <a:avLst/>
          </a:prstGeom>
          <a:solidFill>
            <a:srgbClr val="87D2F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272" name="Rectangle"/>
          <p:cNvSpPr/>
          <p:nvPr/>
        </p:nvSpPr>
        <p:spPr>
          <a:xfrm>
            <a:off x="7378700" y="2679700"/>
            <a:ext cx="685800" cy="381000"/>
          </a:xfrm>
          <a:prstGeom prst="rect">
            <a:avLst/>
          </a:prstGeom>
          <a:solidFill>
            <a:srgbClr val="87D2FF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273" name="Line"/>
          <p:cNvSpPr/>
          <p:nvPr/>
        </p:nvSpPr>
        <p:spPr>
          <a:xfrm flipH="1" flipV="1">
            <a:off x="7543799" y="2438400"/>
            <a:ext cx="381001" cy="1447800"/>
          </a:xfrm>
          <a:prstGeom prst="line">
            <a:avLst/>
          </a:prstGeom>
          <a:ln w="12700">
            <a:solidFill>
              <a:srgbClr val="0021E8"/>
            </a:solidFill>
            <a:tailEnd type="triangle"/>
          </a:ln>
        </p:spPr>
        <p:txBody>
          <a:bodyPr lIns="45719" rIns="45719"/>
          <a:lstStyle/>
          <a:p/>
        </p:txBody>
      </p:sp>
      <p:sp>
        <p:nvSpPr>
          <p:cNvPr id="274" name="Rectangle"/>
          <p:cNvSpPr/>
          <p:nvPr/>
        </p:nvSpPr>
        <p:spPr>
          <a:xfrm>
            <a:off x="5187950" y="3794125"/>
            <a:ext cx="90805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75" name="Rectangle"/>
          <p:cNvSpPr/>
          <p:nvPr/>
        </p:nvSpPr>
        <p:spPr>
          <a:xfrm>
            <a:off x="4273550" y="3794125"/>
            <a:ext cx="90805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76" name="Free Space"/>
          <p:cNvSpPr txBox="1"/>
          <p:nvPr/>
        </p:nvSpPr>
        <p:spPr>
          <a:xfrm>
            <a:off x="2103120" y="3124200"/>
            <a:ext cx="1203961" cy="79266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Free Space</a:t>
            </a:r>
          </a:p>
        </p:txBody>
      </p:sp>
      <p:sp>
        <p:nvSpPr>
          <p:cNvPr id="277" name="[4,20]"/>
          <p:cNvSpPr txBox="1"/>
          <p:nvPr/>
        </p:nvSpPr>
        <p:spPr>
          <a:xfrm>
            <a:off x="5322887" y="3784600"/>
            <a:ext cx="676723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[4,20]</a:t>
            </a:r>
          </a:p>
        </p:txBody>
      </p:sp>
      <p:sp>
        <p:nvSpPr>
          <p:cNvPr id="278" name="[28,16]"/>
          <p:cNvSpPr txBox="1"/>
          <p:nvPr/>
        </p:nvSpPr>
        <p:spPr>
          <a:xfrm>
            <a:off x="4389437" y="3784600"/>
            <a:ext cx="803860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[28,16]</a:t>
            </a:r>
          </a:p>
        </p:txBody>
      </p:sp>
      <p:sp>
        <p:nvSpPr>
          <p:cNvPr id="279" name="[64,28]"/>
          <p:cNvSpPr txBox="1"/>
          <p:nvPr/>
        </p:nvSpPr>
        <p:spPr>
          <a:xfrm>
            <a:off x="6121399" y="3784600"/>
            <a:ext cx="803860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[64,28]</a:t>
            </a:r>
          </a:p>
        </p:txBody>
      </p:sp>
      <p:sp>
        <p:nvSpPr>
          <p:cNvPr id="280" name="92"/>
          <p:cNvSpPr txBox="1"/>
          <p:nvPr/>
        </p:nvSpPr>
        <p:spPr>
          <a:xfrm>
            <a:off x="7645399" y="3821112"/>
            <a:ext cx="359050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92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675027" y="4327954"/>
              <a:ext cx="164444" cy="567638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675027" y="4327954"/>
                <a:ext cx="164444" cy="5676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573118" y="4295517"/>
              <a:ext cx="176025" cy="171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573118" y="4295517"/>
                <a:ext cx="176025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971489" y="5013754"/>
              <a:ext cx="120438" cy="180717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971489" y="5013754"/>
                <a:ext cx="120438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7096559" y="5092528"/>
              <a:ext cx="83379" cy="83408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7096559" y="5092528"/>
                <a:ext cx="83379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7168358" y="5073993"/>
              <a:ext cx="94961" cy="180717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7168358" y="5073993"/>
                <a:ext cx="94961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7298060" y="5097162"/>
              <a:ext cx="6948" cy="5792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7298060" y="5097162"/>
                <a:ext cx="6948" cy="579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305008" y="5004486"/>
              <a:ext cx="18530" cy="11584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305008" y="5004486"/>
                <a:ext cx="18530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7346698" y="5083260"/>
              <a:ext cx="85696" cy="6950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7346698" y="5083260"/>
                <a:ext cx="85696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7467136" y="5092528"/>
              <a:ext cx="6949" cy="50972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7467136" y="5092528"/>
                <a:ext cx="6949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7485665" y="5018387"/>
              <a:ext cx="11581" cy="34754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7485665" y="5018387"/>
                <a:ext cx="11581" cy="347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7522723" y="5083260"/>
              <a:ext cx="120438" cy="20388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7522723" y="5083260"/>
                <a:ext cx="120438" cy="2038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7712644" y="4884008"/>
              <a:ext cx="148231" cy="282661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7712644" y="4884008"/>
                <a:ext cx="148231" cy="2826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7953519" y="5004486"/>
              <a:ext cx="90328" cy="1343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7953519" y="5004486"/>
                <a:ext cx="90328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8041532" y="5060091"/>
              <a:ext cx="55586" cy="50972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8041532" y="5060091"/>
                <a:ext cx="55586" cy="509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8134176" y="5032289"/>
              <a:ext cx="64851" cy="83408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8134176" y="5032289"/>
                <a:ext cx="64851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7045604" y="5273245"/>
              <a:ext cx="303410" cy="176084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7045604" y="5273245"/>
                <a:ext cx="303410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7494929" y="5310316"/>
              <a:ext cx="88012" cy="143647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7494929" y="5310316"/>
                <a:ext cx="88012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7615367" y="5389090"/>
              <a:ext cx="13897" cy="34753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7615367" y="5389090"/>
                <a:ext cx="13897" cy="34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7643161" y="5301048"/>
              <a:ext cx="11581" cy="1158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7643161" y="5301048"/>
                <a:ext cx="11581" cy="11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7712644" y="5333485"/>
              <a:ext cx="50954" cy="13438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7712644" y="5333485"/>
                <a:ext cx="50954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7721908" y="5389090"/>
              <a:ext cx="41690" cy="6951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7721908" y="5389090"/>
                <a:ext cx="41690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7791392" y="5379822"/>
              <a:ext cx="50954" cy="69507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7791392" y="5379822"/>
                <a:ext cx="50954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7972048" y="5231541"/>
              <a:ext cx="101909" cy="192302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7972048" y="5231541"/>
                <a:ext cx="101909" cy="1923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8027635" y="5361287"/>
              <a:ext cx="83379" cy="46338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8027635" y="5361287"/>
                <a:ext cx="83379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8175866" y="5326534"/>
              <a:ext cx="44006" cy="108894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8175866" y="5326534"/>
                <a:ext cx="44006" cy="1088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8245349" y="5342752"/>
              <a:ext cx="64851" cy="602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8245349" y="5342752"/>
                <a:ext cx="64851" cy="6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8324097" y="5268612"/>
              <a:ext cx="78747" cy="143647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8324097" y="5268612"/>
                <a:ext cx="78747" cy="143647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5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ntr" presetSubtype="5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3" animBg="1" advAuto="0"/>
      <p:bldP spid="267" grpId="2" animBg="1" advAuto="0"/>
      <p:bldP spid="242" grpId="1" animBg="1" advAuto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lotted Page (continued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Slotted Page (continued)</a:t>
            </a:r>
          </a:p>
        </p:txBody>
      </p:sp>
      <p:sp>
        <p:nvSpPr>
          <p:cNvPr id="284" name="When need to allocate:…"/>
          <p:cNvSpPr txBox="1"/>
          <p:nvPr>
            <p:ph type="body" idx="4294967295"/>
          </p:nvPr>
        </p:nvSpPr>
        <p:spPr>
          <a:xfrm>
            <a:off x="685800" y="1219200"/>
            <a:ext cx="8153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When need to allocate: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If enough room in free space, use it and update free space pointer.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Else, </a:t>
            </a:r>
            <a:r>
              <a:rPr>
                <a:solidFill>
                  <a:srgbClr val="CF0E30"/>
                </a:solidFill>
              </a:rPr>
              <a:t>try to compact data area</a:t>
            </a:r>
            <a:r>
              <a:t>, if successful, use the freed space.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Else, tell caller that page is </a:t>
            </a:r>
            <a:r>
              <a:rPr>
                <a:solidFill>
                  <a:srgbClr val="CF0E30"/>
                </a:solidFill>
              </a:rPr>
              <a:t>full</a:t>
            </a:r>
            <a:r>
              <a:t>.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Advantages: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Can move records around in page without changing their record ID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Allows lazy space management within the page, with opportunity for clean up later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Table"/>
          <p:cNvGraphicFramePr/>
          <p:nvPr/>
        </p:nvGraphicFramePr>
        <p:xfrm>
          <a:off x="989012" y="1108075"/>
          <a:ext cx="6553201" cy="3095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575"/>
                <a:gridCol w="409575"/>
                <a:gridCol w="409575"/>
                <a:gridCol w="409575"/>
                <a:gridCol w="407987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095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0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8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15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</a:tr>
            </a:tbl>
          </a:graphicData>
        </a:graphic>
      </p:graphicFrame>
      <p:sp>
        <p:nvSpPr>
          <p:cNvPr id="288" name="Slotted page (continued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Slotted page (continued)</a:t>
            </a:r>
          </a:p>
        </p:txBody>
      </p:sp>
      <p:graphicFrame>
        <p:nvGraphicFramePr>
          <p:cNvPr id="289" name="Table"/>
          <p:cNvGraphicFramePr/>
          <p:nvPr/>
        </p:nvGraphicFramePr>
        <p:xfrm>
          <a:off x="989012" y="1489075"/>
          <a:ext cx="6570663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1162"/>
                <a:gridCol w="411162"/>
                <a:gridCol w="409575"/>
                <a:gridCol w="411162"/>
                <a:gridCol w="409575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290" name="Pointer…"/>
          <p:cNvSpPr txBox="1"/>
          <p:nvPr/>
        </p:nvSpPr>
        <p:spPr>
          <a:xfrm>
            <a:off x="8121649" y="1108075"/>
            <a:ext cx="829086" cy="12096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Pointer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to start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of free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space</a:t>
            </a:r>
          </a:p>
        </p:txBody>
      </p:sp>
      <p:sp>
        <p:nvSpPr>
          <p:cNvPr id="291" name="Line"/>
          <p:cNvSpPr/>
          <p:nvPr/>
        </p:nvSpPr>
        <p:spPr>
          <a:xfrm rot="5400000" flipH="1">
            <a:off x="7843836" y="1754188"/>
            <a:ext cx="350840" cy="954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74" y="0"/>
                </a:moveTo>
                <a:cubicBezTo>
                  <a:pt x="7037" y="0"/>
                  <a:pt x="0" y="3889"/>
                  <a:pt x="0" y="7779"/>
                </a:cubicBezTo>
                <a:cubicBezTo>
                  <a:pt x="0" y="11668"/>
                  <a:pt x="5400" y="15557"/>
                  <a:pt x="10800" y="15557"/>
                </a:cubicBezTo>
                <a:cubicBezTo>
                  <a:pt x="16200" y="15557"/>
                  <a:pt x="21600" y="18579"/>
                  <a:pt x="2160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292" name="Slot directory"/>
          <p:cNvSpPr txBox="1"/>
          <p:nvPr/>
        </p:nvSpPr>
        <p:spPr>
          <a:xfrm>
            <a:off x="5378449" y="2327275"/>
            <a:ext cx="1438761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Slot directory</a:t>
            </a:r>
          </a:p>
        </p:txBody>
      </p:sp>
      <p:sp>
        <p:nvSpPr>
          <p:cNvPr id="293" name="# of slots"/>
          <p:cNvSpPr txBox="1"/>
          <p:nvPr/>
        </p:nvSpPr>
        <p:spPr>
          <a:xfrm>
            <a:off x="6292849" y="2784475"/>
            <a:ext cx="1019624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# of slots</a:t>
            </a:r>
          </a:p>
        </p:txBody>
      </p:sp>
      <p:sp>
        <p:nvSpPr>
          <p:cNvPr id="294" name="Line"/>
          <p:cNvSpPr/>
          <p:nvPr/>
        </p:nvSpPr>
        <p:spPr>
          <a:xfrm rot="5400000" flipH="1" flipV="1">
            <a:off x="6614318" y="2458243"/>
            <a:ext cx="461964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5400">
            <a:solidFill>
              <a:srgbClr val="0021E8"/>
            </a:solidFill>
            <a:tailEnd type="triangle"/>
          </a:ln>
        </p:spPr>
        <p:txBody>
          <a:bodyPr lIns="45719" rIns="45719"/>
          <a:lstStyle/>
          <a:p/>
        </p:txBody>
      </p:sp>
      <p:graphicFrame>
        <p:nvGraphicFramePr>
          <p:cNvPr id="295" name="Table"/>
          <p:cNvGraphicFramePr/>
          <p:nvPr/>
        </p:nvGraphicFramePr>
        <p:xfrm>
          <a:off x="989012" y="1870075"/>
          <a:ext cx="6553201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1950"/>
                <a:gridCol w="365125"/>
                <a:gridCol w="363537"/>
                <a:gridCol w="365125"/>
                <a:gridCol w="363537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8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9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0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17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>
                        <a:alpha val="5411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96" name="What’s the biggest record you can add to the above page without compacting?…"/>
          <p:cNvSpPr txBox="1"/>
          <p:nvPr>
            <p:ph type="body" sz="half" idx="4294967295"/>
          </p:nvPr>
        </p:nvSpPr>
        <p:spPr>
          <a:xfrm>
            <a:off x="-1" y="3540125"/>
            <a:ext cx="9144002" cy="1693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What’s the biggest record you can add to the above page without compacting?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Font typeface="Arial" panose="020B0604020202020204" pitchFamily="34" charset="0"/>
              <a:buChar char="•"/>
              <a:defRPr sz="1800"/>
            </a:pPr>
            <a:r>
              <a:t>Need 2 bytes for slot: [offset, length] plus record.</a:t>
            </a:r>
          </a:p>
          <a:p>
            <a:pPr>
              <a:buSzTx/>
              <a:buFont typeface="Monotype Sorts"/>
              <a:buNone/>
            </a:pPr>
            <a:r>
              <a:t> </a:t>
            </a:r>
          </a:p>
        </p:txBody>
      </p:sp>
      <p:sp>
        <p:nvSpPr>
          <p:cNvPr id="297" name="Oval"/>
          <p:cNvSpPr/>
          <p:nvPr/>
        </p:nvSpPr>
        <p:spPr>
          <a:xfrm>
            <a:off x="1295400" y="1828800"/>
            <a:ext cx="4191000" cy="5334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6049677" y="1709866"/>
              <a:ext cx="9265" cy="201569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6049677" y="1709866"/>
                <a:ext cx="9265" cy="2015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082103" y="1626458"/>
              <a:ext cx="717994" cy="30582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082103" y="1626458"/>
                <a:ext cx="717994" cy="3058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6441100" y="1070404"/>
              <a:ext cx="99592" cy="407773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6441100" y="1070404"/>
                <a:ext cx="99592" cy="4077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661130" y="783109"/>
              <a:ext cx="111174" cy="217788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661130" y="783109"/>
                <a:ext cx="111174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744510" y="861883"/>
              <a:ext cx="92644" cy="9731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744510" y="861883"/>
                <a:ext cx="92644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883476" y="815545"/>
              <a:ext cx="118122" cy="13901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883476" y="815545"/>
                <a:ext cx="118122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7022443" y="871151"/>
              <a:ext cx="233927" cy="88042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7022443" y="871151"/>
                <a:ext cx="233927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7267951" y="722870"/>
              <a:ext cx="236243" cy="24095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7267951" y="722870"/>
                <a:ext cx="236243" cy="2409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5340948" y="1626458"/>
              <a:ext cx="25477" cy="180717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5340948" y="1626458"/>
                <a:ext cx="25477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5382638" y="1566218"/>
              <a:ext cx="611453" cy="217788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5382638" y="1566218"/>
                <a:ext cx="611453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5618881" y="1056502"/>
              <a:ext cx="27793" cy="37533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5618881" y="1056502"/>
                <a:ext cx="27793" cy="375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5484547" y="843348"/>
              <a:ext cx="88012" cy="18998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5484547" y="843348"/>
                <a:ext cx="88012" cy="189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5604985" y="875785"/>
              <a:ext cx="92644" cy="88042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5604985" y="875785"/>
                <a:ext cx="92644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5688364" y="885052"/>
              <a:ext cx="101909" cy="92676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5688364" y="885052"/>
                <a:ext cx="101909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5818066" y="926756"/>
              <a:ext cx="64851" cy="64873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5818066" y="926756"/>
                <a:ext cx="64851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5910711" y="917489"/>
              <a:ext cx="41690" cy="78774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5910711" y="917489"/>
                <a:ext cx="41690" cy="787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5943136" y="806278"/>
              <a:ext cx="120438" cy="199253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5943136" y="806278"/>
                <a:ext cx="120438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7578310" y="801644"/>
              <a:ext cx="23161" cy="127429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7578310" y="801644"/>
                <a:ext cx="23161" cy="1274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6193276" y="847982"/>
              <a:ext cx="92644" cy="11584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6193276" y="847982"/>
                <a:ext cx="92644" cy="115845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" name="Table"/>
          <p:cNvGraphicFramePr/>
          <p:nvPr/>
        </p:nvGraphicFramePr>
        <p:xfrm>
          <a:off x="989012" y="1108075"/>
          <a:ext cx="6553201" cy="3095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575"/>
                <a:gridCol w="409575"/>
                <a:gridCol w="409575"/>
                <a:gridCol w="409575"/>
                <a:gridCol w="407987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095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0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8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15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</a:tr>
            </a:tbl>
          </a:graphicData>
        </a:graphic>
      </p:graphicFrame>
      <p:sp>
        <p:nvSpPr>
          <p:cNvPr id="301" name="Slotted page (continued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Slotted page (continued)</a:t>
            </a:r>
          </a:p>
        </p:txBody>
      </p:sp>
      <p:graphicFrame>
        <p:nvGraphicFramePr>
          <p:cNvPr id="302" name="Table"/>
          <p:cNvGraphicFramePr/>
          <p:nvPr/>
        </p:nvGraphicFramePr>
        <p:xfrm>
          <a:off x="989012" y="1489075"/>
          <a:ext cx="6570663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1162"/>
                <a:gridCol w="411162"/>
                <a:gridCol w="409575"/>
                <a:gridCol w="411162"/>
                <a:gridCol w="409575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303" name="Pointer…"/>
          <p:cNvSpPr txBox="1"/>
          <p:nvPr/>
        </p:nvSpPr>
        <p:spPr>
          <a:xfrm>
            <a:off x="8121649" y="1108075"/>
            <a:ext cx="829086" cy="12096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Pointer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to start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of free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space</a:t>
            </a:r>
          </a:p>
        </p:txBody>
      </p:sp>
      <p:sp>
        <p:nvSpPr>
          <p:cNvPr id="304" name="Line"/>
          <p:cNvSpPr/>
          <p:nvPr/>
        </p:nvSpPr>
        <p:spPr>
          <a:xfrm rot="5400000" flipH="1">
            <a:off x="7843836" y="1754188"/>
            <a:ext cx="350840" cy="954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74" y="0"/>
                </a:moveTo>
                <a:cubicBezTo>
                  <a:pt x="7037" y="0"/>
                  <a:pt x="0" y="3889"/>
                  <a:pt x="0" y="7779"/>
                </a:cubicBezTo>
                <a:cubicBezTo>
                  <a:pt x="0" y="11668"/>
                  <a:pt x="5400" y="15557"/>
                  <a:pt x="10800" y="15557"/>
                </a:cubicBezTo>
                <a:cubicBezTo>
                  <a:pt x="16200" y="15557"/>
                  <a:pt x="21600" y="18579"/>
                  <a:pt x="2160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305" name="Slot directory"/>
          <p:cNvSpPr txBox="1"/>
          <p:nvPr/>
        </p:nvSpPr>
        <p:spPr>
          <a:xfrm>
            <a:off x="5378449" y="2327275"/>
            <a:ext cx="1438761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Slot directory</a:t>
            </a:r>
          </a:p>
        </p:txBody>
      </p:sp>
      <p:sp>
        <p:nvSpPr>
          <p:cNvPr id="306" name="# of slots"/>
          <p:cNvSpPr txBox="1"/>
          <p:nvPr/>
        </p:nvSpPr>
        <p:spPr>
          <a:xfrm>
            <a:off x="6292849" y="2784475"/>
            <a:ext cx="1019624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# of slots</a:t>
            </a:r>
          </a:p>
        </p:txBody>
      </p:sp>
      <p:sp>
        <p:nvSpPr>
          <p:cNvPr id="307" name="Line"/>
          <p:cNvSpPr/>
          <p:nvPr/>
        </p:nvSpPr>
        <p:spPr>
          <a:xfrm rot="5400000" flipH="1" flipV="1">
            <a:off x="6614318" y="2458243"/>
            <a:ext cx="461964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5400">
            <a:solidFill>
              <a:srgbClr val="0021E8"/>
            </a:solidFill>
            <a:tailEnd type="triangle"/>
          </a:ln>
        </p:spPr>
        <p:txBody>
          <a:bodyPr lIns="45719" rIns="45719"/>
          <a:lstStyle/>
          <a:p/>
        </p:txBody>
      </p:sp>
      <p:graphicFrame>
        <p:nvGraphicFramePr>
          <p:cNvPr id="308" name="Table"/>
          <p:cNvGraphicFramePr/>
          <p:nvPr/>
        </p:nvGraphicFramePr>
        <p:xfrm>
          <a:off x="989012" y="1870075"/>
          <a:ext cx="6553201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1950"/>
                <a:gridCol w="365125"/>
                <a:gridCol w="363537"/>
                <a:gridCol w="365125"/>
                <a:gridCol w="363537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17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6EC86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9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6EC86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8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9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0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X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>
                        <a:alpha val="5411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09" name="What’s the biggest record you can add to the above page without compacting?…"/>
          <p:cNvSpPr txBox="1"/>
          <p:nvPr>
            <p:ph type="body" idx="4294967295"/>
          </p:nvPr>
        </p:nvSpPr>
        <p:spPr>
          <a:xfrm>
            <a:off x="-1" y="3675062"/>
            <a:ext cx="9144002" cy="3716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What’s the biggest record you can add to the above page without compacting?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Need 2 bytes for slot: [offset, length] plus record.</a:t>
            </a:r>
          </a:p>
          <a:p>
            <a:pPr marL="200660" indent="-200660">
              <a:buClrTx/>
              <a:buSzPct val="100000"/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Table"/>
          <p:cNvGraphicFramePr/>
          <p:nvPr/>
        </p:nvGraphicFramePr>
        <p:xfrm>
          <a:off x="989012" y="1108075"/>
          <a:ext cx="6553201" cy="3095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575"/>
                <a:gridCol w="409575"/>
                <a:gridCol w="409575"/>
                <a:gridCol w="409575"/>
                <a:gridCol w="407987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095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0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8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15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</a:tr>
            </a:tbl>
          </a:graphicData>
        </a:graphic>
      </p:graphicFrame>
      <p:sp>
        <p:nvSpPr>
          <p:cNvPr id="313" name="Slotted page (continued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Slotted page (continued)</a:t>
            </a:r>
          </a:p>
        </p:txBody>
      </p:sp>
      <p:graphicFrame>
        <p:nvGraphicFramePr>
          <p:cNvPr id="314" name="Table"/>
          <p:cNvGraphicFramePr/>
          <p:nvPr/>
        </p:nvGraphicFramePr>
        <p:xfrm>
          <a:off x="989012" y="1489075"/>
          <a:ext cx="6570663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1162"/>
                <a:gridCol w="411162"/>
                <a:gridCol w="409575"/>
                <a:gridCol w="411162"/>
                <a:gridCol w="409575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4D4D73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  <p:sp>
        <p:nvSpPr>
          <p:cNvPr id="315" name="Pointer…"/>
          <p:cNvSpPr txBox="1"/>
          <p:nvPr/>
        </p:nvSpPr>
        <p:spPr>
          <a:xfrm>
            <a:off x="8121649" y="1108075"/>
            <a:ext cx="829086" cy="12096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Pointer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to start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of free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space</a:t>
            </a:r>
          </a:p>
        </p:txBody>
      </p:sp>
      <p:sp>
        <p:nvSpPr>
          <p:cNvPr id="316" name="Line"/>
          <p:cNvSpPr/>
          <p:nvPr/>
        </p:nvSpPr>
        <p:spPr>
          <a:xfrm rot="5400000" flipH="1">
            <a:off x="7843836" y="1754188"/>
            <a:ext cx="350840" cy="954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74" y="0"/>
                </a:moveTo>
                <a:cubicBezTo>
                  <a:pt x="7037" y="0"/>
                  <a:pt x="0" y="3889"/>
                  <a:pt x="0" y="7779"/>
                </a:cubicBezTo>
                <a:cubicBezTo>
                  <a:pt x="0" y="11668"/>
                  <a:pt x="5400" y="15557"/>
                  <a:pt x="10800" y="15557"/>
                </a:cubicBezTo>
                <a:cubicBezTo>
                  <a:pt x="16200" y="15557"/>
                  <a:pt x="21600" y="18579"/>
                  <a:pt x="2160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317" name="Slot directory"/>
          <p:cNvSpPr txBox="1"/>
          <p:nvPr/>
        </p:nvSpPr>
        <p:spPr>
          <a:xfrm>
            <a:off x="5378449" y="2327275"/>
            <a:ext cx="1438761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Slot directory</a:t>
            </a:r>
          </a:p>
        </p:txBody>
      </p:sp>
      <p:sp>
        <p:nvSpPr>
          <p:cNvPr id="318" name="# of slots"/>
          <p:cNvSpPr txBox="1"/>
          <p:nvPr/>
        </p:nvSpPr>
        <p:spPr>
          <a:xfrm>
            <a:off x="6292849" y="2784475"/>
            <a:ext cx="1019624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# of slots</a:t>
            </a:r>
          </a:p>
        </p:txBody>
      </p:sp>
      <p:sp>
        <p:nvSpPr>
          <p:cNvPr id="319" name="Line"/>
          <p:cNvSpPr/>
          <p:nvPr/>
        </p:nvSpPr>
        <p:spPr>
          <a:xfrm rot="5400000" flipH="1" flipV="1">
            <a:off x="6614318" y="2458243"/>
            <a:ext cx="461964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5400">
            <a:solidFill>
              <a:srgbClr val="0021E8"/>
            </a:solidFill>
            <a:tailEnd type="triangle"/>
          </a:ln>
        </p:spPr>
        <p:txBody>
          <a:bodyPr lIns="45719" rIns="45719"/>
          <a:lstStyle/>
          <a:p/>
        </p:txBody>
      </p:sp>
      <p:graphicFrame>
        <p:nvGraphicFramePr>
          <p:cNvPr id="320" name="Table"/>
          <p:cNvGraphicFramePr/>
          <p:nvPr/>
        </p:nvGraphicFramePr>
        <p:xfrm>
          <a:off x="989012" y="1870075"/>
          <a:ext cx="6553201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1950"/>
                <a:gridCol w="365125"/>
                <a:gridCol w="363537"/>
                <a:gridCol w="365125"/>
                <a:gridCol w="363537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8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9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0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2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17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>
                        <a:alpha val="5411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1" name="What’s the biggest record you can add to the above page with compacting?…"/>
          <p:cNvSpPr txBox="1"/>
          <p:nvPr>
            <p:ph type="body" idx="4294967295"/>
          </p:nvPr>
        </p:nvSpPr>
        <p:spPr>
          <a:xfrm>
            <a:off x="-1" y="3521075"/>
            <a:ext cx="9144002" cy="38703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What’s the biggest record you can add to the above page </a:t>
            </a:r>
            <a:r>
              <a:rPr>
                <a:solidFill>
                  <a:srgbClr val="CF0E30"/>
                </a:solidFill>
              </a:rPr>
              <a:t>with compacting</a:t>
            </a:r>
            <a:r>
              <a:t>?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Font typeface="Arial" panose="020B0604020202020204" pitchFamily="34" charset="0"/>
              <a:buChar char="•"/>
              <a:defRPr sz="1800"/>
            </a:pPr>
            <a:r>
              <a:t>Need 2 bytes for slot: [offset, length] plus record.</a:t>
            </a:r>
          </a:p>
          <a:p>
            <a:pPr>
              <a:buSzTx/>
              <a:buFont typeface="Monotype Sorts"/>
              <a:buNone/>
            </a:pPr>
            <a:r>
              <a:t> </a:t>
            </a:r>
          </a:p>
        </p:txBody>
      </p:sp>
      <p:sp>
        <p:nvSpPr>
          <p:cNvPr id="322" name="Oval"/>
          <p:cNvSpPr/>
          <p:nvPr/>
        </p:nvSpPr>
        <p:spPr>
          <a:xfrm>
            <a:off x="1295400" y="1828800"/>
            <a:ext cx="4191000" cy="5334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323" name="Oval"/>
          <p:cNvSpPr/>
          <p:nvPr/>
        </p:nvSpPr>
        <p:spPr>
          <a:xfrm>
            <a:off x="2590800" y="1371600"/>
            <a:ext cx="1828800" cy="533400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298139" y="773841"/>
              <a:ext cx="4633" cy="398506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298139" y="773841"/>
                <a:ext cx="4633" cy="3985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154541" y="1112108"/>
              <a:ext cx="233927" cy="143647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154541" y="1112108"/>
                <a:ext cx="233927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668717" y="639462"/>
              <a:ext cx="74115" cy="352167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3668717" y="639462"/>
                <a:ext cx="74115" cy="3521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3710407" y="861883"/>
              <a:ext cx="99593" cy="185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3710407" y="861883"/>
                <a:ext cx="99593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3807683" y="806278"/>
              <a:ext cx="74116" cy="18071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3807683" y="806278"/>
                <a:ext cx="74116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900328" y="847982"/>
              <a:ext cx="150547" cy="83408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3900328" y="847982"/>
                <a:ext cx="150547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4118042" y="820179"/>
              <a:ext cx="115805" cy="208521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4118042" y="820179"/>
                <a:ext cx="115805" cy="208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4257008" y="810912"/>
              <a:ext cx="345101" cy="143647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4257008" y="810912"/>
                <a:ext cx="345101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4604425" y="820179"/>
              <a:ext cx="71799" cy="64873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4604425" y="820179"/>
                <a:ext cx="71799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4590528" y="838714"/>
              <a:ext cx="138967" cy="10657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4590528" y="838714"/>
                <a:ext cx="138967" cy="1065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4729495" y="750672"/>
              <a:ext cx="138967" cy="166817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4729495" y="750672"/>
                <a:ext cx="138967" cy="1668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4845300" y="820179"/>
              <a:ext cx="134335" cy="88042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4845300" y="820179"/>
                <a:ext cx="134335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4933313" y="732137"/>
              <a:ext cx="157495" cy="185352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4933313" y="732137"/>
                <a:ext cx="157495" cy="18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5095440" y="829447"/>
              <a:ext cx="18529" cy="8572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5095440" y="829447"/>
                <a:ext cx="18529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5123233" y="787743"/>
              <a:ext cx="25478" cy="27802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5123233" y="787743"/>
                <a:ext cx="25478" cy="278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5160291" y="838714"/>
              <a:ext cx="185289" cy="6024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5160291" y="838714"/>
                <a:ext cx="185289" cy="60240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2" animBg="1" advAuto="0"/>
      <p:bldP spid="322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Table"/>
          <p:cNvGraphicFramePr/>
          <p:nvPr/>
        </p:nvGraphicFramePr>
        <p:xfrm>
          <a:off x="989012" y="1108075"/>
          <a:ext cx="6553201" cy="3095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9575"/>
                <a:gridCol w="409575"/>
                <a:gridCol w="409575"/>
                <a:gridCol w="409575"/>
                <a:gridCol w="407987"/>
                <a:gridCol w="409575"/>
                <a:gridCol w="409575"/>
                <a:gridCol w="409575"/>
                <a:gridCol w="409575"/>
                <a:gridCol w="411162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0956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0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8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Arial Narrow" panose="020B0606020202030204"/>
                          <a:ea typeface="Arial Narrow" panose="020B0606020202030204"/>
                          <a:cs typeface="Arial Narrow" panose="020B0606020202030204"/>
                          <a:sym typeface="Arial Narrow" panose="020B0606020202030204"/>
                        </a:rPr>
                        <a:t>15</a:t>
                      </a:r>
                      <a:endParaRPr sz="1200">
                        <a:latin typeface="Arial Narrow" panose="020B0606020202030204"/>
                        <a:ea typeface="Arial Narrow" panose="020B0606020202030204"/>
                        <a:cs typeface="Arial Narrow" panose="020B0606020202030204"/>
                        <a:sym typeface="Arial Narrow" panose="020B0606020202030204"/>
                      </a:endParaRPr>
                    </a:p>
                  </a:txBody>
                  <a:tcPr marL="45720" marR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7E8FB"/>
                    </a:solidFill>
                  </a:tcPr>
                </a:tc>
              </a:tr>
            </a:tbl>
          </a:graphicData>
        </a:graphic>
      </p:graphicFrame>
      <p:sp>
        <p:nvSpPr>
          <p:cNvPr id="327" name="Slotted page (continued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Slotted page (continued)</a:t>
            </a:r>
          </a:p>
        </p:txBody>
      </p:sp>
      <p:graphicFrame>
        <p:nvGraphicFramePr>
          <p:cNvPr id="328" name="Table"/>
          <p:cNvGraphicFramePr/>
          <p:nvPr/>
        </p:nvGraphicFramePr>
        <p:xfrm>
          <a:off x="989012" y="1489075"/>
          <a:ext cx="6570663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11162"/>
                <a:gridCol w="411162"/>
                <a:gridCol w="409575"/>
                <a:gridCol w="411162"/>
                <a:gridCol w="409575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  <a:gridCol w="411162"/>
                <a:gridCol w="409575"/>
                <a:gridCol w="411162"/>
                <a:gridCol w="411162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329" name="Pointer…"/>
          <p:cNvSpPr txBox="1"/>
          <p:nvPr/>
        </p:nvSpPr>
        <p:spPr>
          <a:xfrm>
            <a:off x="8121649" y="1108075"/>
            <a:ext cx="829086" cy="12096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Pointer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to start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of free</a:t>
            </a:r>
          </a:p>
          <a:p>
            <a:pPr defTabSz="457200">
              <a:defRPr sz="1800">
                <a:solidFill>
                  <a:srgbClr val="063DE8"/>
                </a:solidFill>
              </a:defRPr>
            </a:pPr>
            <a:r>
              <a:t>space</a:t>
            </a:r>
          </a:p>
        </p:txBody>
      </p:sp>
      <p:sp>
        <p:nvSpPr>
          <p:cNvPr id="330" name="Line"/>
          <p:cNvSpPr/>
          <p:nvPr/>
        </p:nvSpPr>
        <p:spPr>
          <a:xfrm rot="5400000" flipH="1">
            <a:off x="7843836" y="1754188"/>
            <a:ext cx="350840" cy="954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74" y="0"/>
                </a:moveTo>
                <a:cubicBezTo>
                  <a:pt x="7037" y="0"/>
                  <a:pt x="0" y="3889"/>
                  <a:pt x="0" y="7779"/>
                </a:cubicBezTo>
                <a:cubicBezTo>
                  <a:pt x="0" y="11668"/>
                  <a:pt x="5400" y="15557"/>
                  <a:pt x="10800" y="15557"/>
                </a:cubicBezTo>
                <a:cubicBezTo>
                  <a:pt x="16200" y="15557"/>
                  <a:pt x="21600" y="18579"/>
                  <a:pt x="2160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dist="20000" dir="5400000" rotWithShape="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/>
        </p:txBody>
      </p:sp>
      <p:sp>
        <p:nvSpPr>
          <p:cNvPr id="331" name="Slot directory"/>
          <p:cNvSpPr txBox="1"/>
          <p:nvPr/>
        </p:nvSpPr>
        <p:spPr>
          <a:xfrm>
            <a:off x="5378449" y="2327275"/>
            <a:ext cx="1438761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Slot directory</a:t>
            </a:r>
          </a:p>
        </p:txBody>
      </p:sp>
      <p:sp>
        <p:nvSpPr>
          <p:cNvPr id="332" name="# of slots"/>
          <p:cNvSpPr txBox="1"/>
          <p:nvPr/>
        </p:nvSpPr>
        <p:spPr>
          <a:xfrm>
            <a:off x="6292849" y="2784475"/>
            <a:ext cx="1019624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063DE8"/>
                </a:solidFill>
              </a:defRPr>
            </a:lvl1pPr>
          </a:lstStyle>
          <a:p>
            <a:r>
              <a:t># of slots</a:t>
            </a:r>
          </a:p>
        </p:txBody>
      </p:sp>
      <p:sp>
        <p:nvSpPr>
          <p:cNvPr id="333" name="Line"/>
          <p:cNvSpPr/>
          <p:nvPr/>
        </p:nvSpPr>
        <p:spPr>
          <a:xfrm rot="5400000" flipH="1" flipV="1">
            <a:off x="6614318" y="2458243"/>
            <a:ext cx="461964" cy="190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25400">
            <a:solidFill>
              <a:srgbClr val="0021E8"/>
            </a:solidFill>
            <a:tailEnd type="triangle"/>
          </a:ln>
        </p:spPr>
        <p:txBody>
          <a:bodyPr lIns="45719" rIns="45719"/>
          <a:lstStyle/>
          <a:p/>
        </p:txBody>
      </p:sp>
      <p:graphicFrame>
        <p:nvGraphicFramePr>
          <p:cNvPr id="334" name="Table"/>
          <p:cNvGraphicFramePr/>
          <p:nvPr/>
        </p:nvGraphicFramePr>
        <p:xfrm>
          <a:off x="989012" y="1870075"/>
          <a:ext cx="6553201" cy="37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5125"/>
                <a:gridCol w="363537"/>
                <a:gridCol w="363537"/>
                <a:gridCol w="365125"/>
                <a:gridCol w="363537"/>
                <a:gridCol w="361950"/>
                <a:gridCol w="365125"/>
                <a:gridCol w="363537"/>
                <a:gridCol w="365125"/>
                <a:gridCol w="363537"/>
              </a:tblGrid>
              <a:tr h="371475"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13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6EC86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13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6EC864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9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0000FF">
                        <a:alpha val="439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0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4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FF5F00">
                        <a:alpha val="690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3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E7E8FB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X</a:t>
                      </a:r>
                      <a:endParaRPr sz="1100"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20" marR="45720" anchor="t" anchorCtr="0" horzOverflow="overflow"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lnT w="12700">
                      <a:solidFill>
                        <a:schemeClr val="accent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solidFill>
                      <a:srgbClr val="7F7F7F">
                        <a:alpha val="54116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5" name="What do you do if a record needs to move to a different page?…"/>
          <p:cNvSpPr txBox="1"/>
          <p:nvPr>
            <p:ph type="body" idx="4294967295"/>
          </p:nvPr>
        </p:nvSpPr>
        <p:spPr>
          <a:xfrm>
            <a:off x="361950" y="2886075"/>
            <a:ext cx="8610600" cy="2963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Monotype Sorts"/>
              <a:buNone/>
            </a:pPr>
          </a:p>
          <a:p>
            <a:pPr marL="200660" indent="-200660">
              <a:buClrTx/>
              <a:buSzPct val="100000"/>
            </a:pPr>
            <a:r>
              <a:t>What do you do if a record needs to move to a different page?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Font typeface="Arial" panose="020B0604020202020204" pitchFamily="34" charset="0"/>
              <a:buChar char="•"/>
              <a:defRPr sz="1800"/>
            </a:pPr>
            <a:r>
              <a:t>Leave a special “tombstone” object in place of record, pointing to new page &amp; slot.</a:t>
            </a: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Record id remains unchanged</a:t>
            </a:r>
          </a:p>
          <a:p>
            <a:pPr marL="200660" indent="-200660">
              <a:buClrTx/>
              <a:buSzPct val="100000"/>
            </a:pPr>
            <a:r>
              <a:t>What if it needs to move again?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buFont typeface="Arial" panose="020B0604020202020204" pitchFamily="34" charset="0"/>
              <a:buChar char="•"/>
              <a:defRPr sz="1800"/>
            </a:pPr>
            <a:r>
              <a:t>Update the original tombstone – so one hop max.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700583" y="894320"/>
              <a:ext cx="194553" cy="3058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700583" y="894320"/>
                <a:ext cx="194553" cy="305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899769" y="991629"/>
              <a:ext cx="104225" cy="120479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899769" y="991629"/>
                <a:ext cx="104225" cy="120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061896" y="778475"/>
              <a:ext cx="83380" cy="328999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061896" y="778475"/>
                <a:ext cx="83380" cy="3289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145276" y="991629"/>
              <a:ext cx="67167" cy="143647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145276" y="991629"/>
                <a:ext cx="67167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219392" y="977728"/>
              <a:ext cx="185288" cy="2455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219392" y="977728"/>
                <a:ext cx="185288" cy="245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451002" y="982362"/>
              <a:ext cx="236244" cy="152914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451002" y="982362"/>
                <a:ext cx="236244" cy="152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724303" y="996263"/>
              <a:ext cx="94961" cy="92676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724303" y="996263"/>
                <a:ext cx="94961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803051" y="894320"/>
              <a:ext cx="120438" cy="180717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803051" y="894320"/>
                <a:ext cx="120438" cy="1807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3923489" y="968460"/>
              <a:ext cx="120438" cy="74141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923489" y="968460"/>
                <a:ext cx="120438" cy="741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030030" y="875785"/>
              <a:ext cx="92644" cy="162182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4030030" y="875785"/>
                <a:ext cx="92644" cy="1621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4182893" y="940658"/>
              <a:ext cx="9265" cy="62556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4182893" y="940658"/>
                <a:ext cx="9265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4187525" y="889686"/>
              <a:ext cx="9265" cy="16218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4187525" y="889686"/>
                <a:ext cx="9265" cy="162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4233847" y="940658"/>
              <a:ext cx="194554" cy="9267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4233847" y="940658"/>
                <a:ext cx="194554" cy="92675"/>
              </a:xfrm>
              <a:prstGeom prst="rect"/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xt"/>
          <p:cNvSpPr txBox="1"/>
          <p:nvPr>
            <p:ph type="title" idx="4294967295"/>
          </p:nvPr>
        </p:nvSpPr>
        <p:spPr>
          <a:xfrm>
            <a:off x="219075" y="169862"/>
            <a:ext cx="8826500" cy="762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0">
                <a:effectLst>
                  <a:outerShdw blurRad="12700" dist="25400" dir="2700000" rotWithShape="0">
                    <a:srgbClr val="DDDDDD"/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Context</a:t>
            </a:r>
          </a:p>
        </p:txBody>
      </p:sp>
      <p:sp>
        <p:nvSpPr>
          <p:cNvPr id="38" name="Query Optimization…"/>
          <p:cNvSpPr txBox="1"/>
          <p:nvPr/>
        </p:nvSpPr>
        <p:spPr>
          <a:xfrm>
            <a:off x="3131789" y="2398712"/>
            <a:ext cx="2061272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algn="ctr" defTabSz="457200">
              <a:defRPr sz="1800">
                <a:solidFill>
                  <a:srgbClr val="CC3300"/>
                </a:solidFill>
              </a:defRPr>
            </a:pPr>
            <a:r>
              <a:t>Query Optimization</a:t>
            </a:r>
          </a:p>
          <a:p>
            <a:pPr algn="ctr" defTabSz="457200">
              <a:defRPr sz="1800">
                <a:solidFill>
                  <a:srgbClr val="CC3300"/>
                </a:solidFill>
              </a:defRPr>
            </a:pPr>
            <a:r>
              <a:t>and Execution</a:t>
            </a:r>
          </a:p>
        </p:txBody>
      </p:sp>
      <p:sp>
        <p:nvSpPr>
          <p:cNvPr id="39" name="Relational Operators"/>
          <p:cNvSpPr txBox="1"/>
          <p:nvPr/>
        </p:nvSpPr>
        <p:spPr>
          <a:xfrm>
            <a:off x="3021266" y="3160712"/>
            <a:ext cx="2201356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Relational Operators</a:t>
            </a:r>
          </a:p>
        </p:txBody>
      </p:sp>
      <p:sp>
        <p:nvSpPr>
          <p:cNvPr id="40" name="Files - Access Methods"/>
          <p:cNvSpPr txBox="1"/>
          <p:nvPr/>
        </p:nvSpPr>
        <p:spPr>
          <a:xfrm>
            <a:off x="2861015" y="3770312"/>
            <a:ext cx="2455182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Files - Access Methods</a:t>
            </a:r>
          </a:p>
        </p:txBody>
      </p:sp>
      <p:sp>
        <p:nvSpPr>
          <p:cNvPr id="41" name="Buffer Management"/>
          <p:cNvSpPr txBox="1"/>
          <p:nvPr/>
        </p:nvSpPr>
        <p:spPr>
          <a:xfrm>
            <a:off x="3029600" y="4303712"/>
            <a:ext cx="2108487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Buffer Management</a:t>
            </a:r>
          </a:p>
        </p:txBody>
      </p:sp>
      <p:sp>
        <p:nvSpPr>
          <p:cNvPr id="42" name="Disk Space Management"/>
          <p:cNvSpPr txBox="1"/>
          <p:nvPr/>
        </p:nvSpPr>
        <p:spPr>
          <a:xfrm>
            <a:off x="2843354" y="4760912"/>
            <a:ext cx="2658779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algn="ctr"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Disk Space Management</a:t>
            </a:r>
          </a:p>
        </p:txBody>
      </p:sp>
      <p:sp>
        <p:nvSpPr>
          <p:cNvPr id="43" name="Rectangle"/>
          <p:cNvSpPr/>
          <p:nvPr/>
        </p:nvSpPr>
        <p:spPr>
          <a:xfrm>
            <a:off x="2438400" y="2246312"/>
            <a:ext cx="3352800" cy="2971801"/>
          </a:xfrm>
          <a:prstGeom prst="rect">
            <a:avLst/>
          </a:prstGeom>
          <a:ln w="1905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4" name="Line"/>
          <p:cNvSpPr/>
          <p:nvPr/>
        </p:nvSpPr>
        <p:spPr>
          <a:xfrm>
            <a:off x="2489200" y="3084512"/>
            <a:ext cx="32766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5" name="Line"/>
          <p:cNvSpPr/>
          <p:nvPr/>
        </p:nvSpPr>
        <p:spPr>
          <a:xfrm>
            <a:off x="2489200" y="3694112"/>
            <a:ext cx="32766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6" name="Line"/>
          <p:cNvSpPr/>
          <p:nvPr/>
        </p:nvSpPr>
        <p:spPr>
          <a:xfrm>
            <a:off x="2489200" y="4227512"/>
            <a:ext cx="32766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7" name="Line"/>
          <p:cNvSpPr/>
          <p:nvPr/>
        </p:nvSpPr>
        <p:spPr>
          <a:xfrm>
            <a:off x="2489200" y="4684712"/>
            <a:ext cx="32766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8" name="Student Records stored on disk"/>
          <p:cNvSpPr txBox="1"/>
          <p:nvPr/>
        </p:nvSpPr>
        <p:spPr>
          <a:xfrm>
            <a:off x="3073399" y="5910262"/>
            <a:ext cx="2193927" cy="650877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algn="ctr" defTabSz="457200">
              <a:defRPr sz="1800">
                <a:solidFill>
                  <a:srgbClr val="280049"/>
                </a:solidFill>
              </a:defRPr>
            </a:lvl1pPr>
          </a:lstStyle>
          <a:p>
            <a:r>
              <a:t>Student Records stored on disk</a:t>
            </a:r>
          </a:p>
        </p:txBody>
      </p:sp>
      <p:sp>
        <p:nvSpPr>
          <p:cNvPr id="49" name="Line"/>
          <p:cNvSpPr/>
          <p:nvPr/>
        </p:nvSpPr>
        <p:spPr>
          <a:xfrm>
            <a:off x="4038600" y="5218112"/>
            <a:ext cx="0" cy="533401"/>
          </a:xfrm>
          <a:prstGeom prst="line">
            <a:avLst/>
          </a:prstGeom>
          <a:ln w="254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grpSp>
        <p:nvGrpSpPr>
          <p:cNvPr id="52" name="Group"/>
          <p:cNvGrpSpPr/>
          <p:nvPr/>
        </p:nvGrpSpPr>
        <p:grpSpPr>
          <a:xfrm>
            <a:off x="2743200" y="5561012"/>
            <a:ext cx="2819400" cy="1066801"/>
            <a:chOff x="0" y="0"/>
            <a:chExt cx="2819400" cy="1066800"/>
          </a:xfrm>
        </p:grpSpPr>
        <p:sp>
          <p:nvSpPr>
            <p:cNvPr id="50" name="Shape"/>
            <p:cNvSpPr/>
            <p:nvPr/>
          </p:nvSpPr>
          <p:spPr>
            <a:xfrm>
              <a:off x="0" y="0"/>
              <a:ext cx="2819400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51" name="Line"/>
            <p:cNvSpPr/>
            <p:nvPr/>
          </p:nvSpPr>
          <p:spPr>
            <a:xfrm>
              <a:off x="0" y="133349"/>
              <a:ext cx="281940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grpSp>
        <p:nvGrpSpPr>
          <p:cNvPr id="55" name="Group"/>
          <p:cNvGrpSpPr/>
          <p:nvPr/>
        </p:nvGrpSpPr>
        <p:grpSpPr>
          <a:xfrm>
            <a:off x="2438400" y="1255712"/>
            <a:ext cx="3276600" cy="396877"/>
            <a:chOff x="0" y="0"/>
            <a:chExt cx="3276600" cy="396875"/>
          </a:xfrm>
        </p:grpSpPr>
        <p:sp>
          <p:nvSpPr>
            <p:cNvPr id="53" name="Rectangle"/>
            <p:cNvSpPr/>
            <p:nvPr/>
          </p:nvSpPr>
          <p:spPr>
            <a:xfrm>
              <a:off x="0" y="0"/>
              <a:ext cx="3276600" cy="3810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457200">
                <a:defRPr sz="2000">
                  <a:solidFill>
                    <a:srgbClr val="CC3300"/>
                  </a:solidFill>
                </a:defRPr>
              </a:pPr>
            </a:p>
          </p:txBody>
        </p:sp>
        <p:sp>
          <p:nvSpPr>
            <p:cNvPr id="54" name="Database app"/>
            <p:cNvSpPr txBox="1"/>
            <p:nvPr/>
          </p:nvSpPr>
          <p:spPr>
            <a:xfrm>
              <a:off x="46037" y="0"/>
              <a:ext cx="3184526" cy="39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6037" tIns="46037" rIns="46037" bIns="46037" numCol="1" anchor="t">
              <a:spAutoFit/>
            </a:bodyPr>
            <a:lstStyle>
              <a:lvl1pPr algn="ctr" defTabSz="457200">
                <a:defRPr sz="2000">
                  <a:solidFill>
                    <a:srgbClr val="CC3300"/>
                  </a:solidFill>
                </a:defRPr>
              </a:lvl1pPr>
            </a:lstStyle>
            <a:p>
              <a:r>
                <a:t>Database app</a:t>
              </a:r>
            </a:p>
          </p:txBody>
        </p:sp>
      </p:grpSp>
      <p:sp>
        <p:nvSpPr>
          <p:cNvPr id="56" name="Line"/>
          <p:cNvSpPr/>
          <p:nvPr/>
        </p:nvSpPr>
        <p:spPr>
          <a:xfrm>
            <a:off x="4114800" y="1636712"/>
            <a:ext cx="0" cy="68580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/>
        </p:txBody>
      </p:sp>
      <p:grpSp>
        <p:nvGrpSpPr>
          <p:cNvPr id="64" name="Group"/>
          <p:cNvGrpSpPr/>
          <p:nvPr/>
        </p:nvGrpSpPr>
        <p:grpSpPr>
          <a:xfrm>
            <a:off x="2425700" y="3609975"/>
            <a:ext cx="5389377" cy="1676401"/>
            <a:chOff x="0" y="0"/>
            <a:chExt cx="5389377" cy="1676399"/>
          </a:xfrm>
        </p:grpSpPr>
        <p:grpSp>
          <p:nvGrpSpPr>
            <p:cNvPr id="62" name="Group"/>
            <p:cNvGrpSpPr/>
            <p:nvPr/>
          </p:nvGrpSpPr>
          <p:grpSpPr>
            <a:xfrm>
              <a:off x="3428999" y="0"/>
              <a:ext cx="1960379" cy="1524001"/>
              <a:chOff x="0" y="0"/>
              <a:chExt cx="1960376" cy="1524000"/>
            </a:xfrm>
          </p:grpSpPr>
          <p:grpSp>
            <p:nvGrpSpPr>
              <p:cNvPr id="60" name="Group"/>
              <p:cNvGrpSpPr/>
              <p:nvPr/>
            </p:nvGrpSpPr>
            <p:grpSpPr>
              <a:xfrm>
                <a:off x="0" y="380999"/>
                <a:ext cx="228601" cy="1143002"/>
                <a:chOff x="0" y="0"/>
                <a:chExt cx="228600" cy="1143000"/>
              </a:xfrm>
            </p:grpSpPr>
            <p:sp>
              <p:nvSpPr>
                <p:cNvPr id="57" name="Line"/>
                <p:cNvSpPr/>
                <p:nvPr/>
              </p:nvSpPr>
              <p:spPr>
                <a:xfrm>
                  <a:off x="0" y="0"/>
                  <a:ext cx="228600" cy="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58" name="Line"/>
                <p:cNvSpPr/>
                <p:nvPr/>
              </p:nvSpPr>
              <p:spPr>
                <a:xfrm>
                  <a:off x="0" y="1143000"/>
                  <a:ext cx="228600" cy="0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  <p:sp>
              <p:nvSpPr>
                <p:cNvPr id="59" name="Line"/>
                <p:cNvSpPr/>
                <p:nvPr/>
              </p:nvSpPr>
              <p:spPr>
                <a:xfrm flipH="1">
                  <a:off x="228600" y="-1"/>
                  <a:ext cx="1" cy="1143002"/>
                </a:xfrm>
                <a:prstGeom prst="line">
                  <a:avLst/>
                </a:prstGeom>
                <a:noFill/>
                <a:ln w="12700" cap="flat">
                  <a:solidFill>
                    <a:srgbClr val="CC33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/>
              </p:txBody>
            </p:sp>
          </p:grpSp>
          <p:sp>
            <p:nvSpPr>
              <p:cNvPr id="61" name="These layers…"/>
              <p:cNvSpPr txBox="1"/>
              <p:nvPr/>
            </p:nvSpPr>
            <p:spPr>
              <a:xfrm>
                <a:off x="579437" y="0"/>
                <a:ext cx="1380940" cy="14158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/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 panose="02020603050405020304"/>
                  </a:defRPr>
                </a:pPr>
                <a:r>
                  <a:t>These layers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 panose="02020603050405020304"/>
                  </a:defRPr>
                </a:pPr>
                <a:r>
                  <a:t>must consider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 panose="02020603050405020304"/>
                  </a:defRPr>
                </a:pPr>
                <a:r>
                  <a:t>concurrency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 panose="02020603050405020304"/>
                  </a:defRPr>
                </a:pPr>
                <a:r>
                  <a:t>control and</a:t>
                </a:r>
              </a:p>
              <a:p>
                <a:pPr defTabSz="457200">
                  <a:defRPr sz="1800">
                    <a:latin typeface="+mj-lt"/>
                    <a:ea typeface="+mj-ea"/>
                    <a:cs typeface="+mj-cs"/>
                    <a:sym typeface="Times New Roman" panose="02020603050405020304"/>
                  </a:defRPr>
                </a:pPr>
                <a:r>
                  <a:t>recovery</a:t>
                </a:r>
              </a:p>
            </p:txBody>
          </p:sp>
        </p:grpSp>
        <p:sp>
          <p:nvSpPr>
            <p:cNvPr id="63" name="Rectangle"/>
            <p:cNvSpPr/>
            <p:nvPr/>
          </p:nvSpPr>
          <p:spPr>
            <a:xfrm>
              <a:off x="0" y="152400"/>
              <a:ext cx="3352800" cy="1524000"/>
            </a:xfrm>
            <a:prstGeom prst="rect">
              <a:avLst/>
            </a:prstGeom>
            <a:solidFill>
              <a:schemeClr val="accent1">
                <a:alpha val="219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65" name="Oval"/>
          <p:cNvSpPr/>
          <p:nvPr/>
        </p:nvSpPr>
        <p:spPr>
          <a:xfrm>
            <a:off x="1981200" y="3465512"/>
            <a:ext cx="4419600" cy="990601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9" rIns="45719"/>
          <a:lstStyle/>
          <a:p>
            <a:pPr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o far we’ve organized: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So far we’ve organized:</a:t>
            </a:r>
          </a:p>
        </p:txBody>
      </p:sp>
      <p:sp>
        <p:nvSpPr>
          <p:cNvPr id="339" name="Fields into Records (fixed and variable length)…"/>
          <p:cNvSpPr txBox="1"/>
          <p:nvPr>
            <p:ph type="body" idx="4294967295"/>
          </p:nvPr>
        </p:nvSpPr>
        <p:spPr>
          <a:xfrm>
            <a:off x="685800" y="1447800"/>
            <a:ext cx="81534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Fields into Records (fixed and variable length)</a:t>
            </a:r>
          </a:p>
          <a:p>
            <a:pPr marL="200660" indent="-200660">
              <a:buClrTx/>
              <a:buSzPct val="100000"/>
            </a:pPr>
          </a:p>
          <a:p>
            <a:pPr marL="200660" indent="-200660">
              <a:buClrTx/>
              <a:buSzPct val="100000"/>
            </a:pPr>
            <a:r>
              <a:t>Records into Pages (fixed and variable length)</a:t>
            </a:r>
          </a:p>
          <a:p>
            <a:pPr>
              <a:buChar char=""/>
            </a:pPr>
          </a:p>
          <a:p>
            <a:pPr>
              <a:buSzTx/>
              <a:buFont typeface="Monotype Sorts"/>
              <a:buNone/>
            </a:pPr>
            <a:r>
              <a:t>Now we need to organize Pages into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1" animBg="1" advAuto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Alternative File Organization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Alternative File Organizations</a:t>
            </a:r>
          </a:p>
        </p:txBody>
      </p:sp>
      <p:sp>
        <p:nvSpPr>
          <p:cNvPr id="343" name="Many alternatives exist, each good for some situations, and not so good in others:…"/>
          <p:cNvSpPr txBox="1"/>
          <p:nvPr>
            <p:ph type="body" idx="4294967295"/>
          </p:nvPr>
        </p:nvSpPr>
        <p:spPr>
          <a:xfrm>
            <a:off x="76200" y="1447800"/>
            <a:ext cx="8736013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Tx/>
              <a:buFont typeface="Monotype Sorts"/>
              <a:buNone/>
            </a:pPr>
            <a:r>
              <a:t>Many alternatives exist, </a:t>
            </a:r>
            <a:r>
              <a:rPr i="1"/>
              <a:t>each good for some situations, and not so good in others:</a:t>
            </a:r>
            <a:endParaRPr i="1"/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onotype Sorts"/>
              <a:buNone/>
              <a:defRPr sz="1800" i="1"/>
            </a:pPr>
          </a:p>
          <a:p>
            <a:pPr>
              <a:lnSpc>
                <a:spcPct val="90000"/>
              </a:lnSpc>
              <a:buSzTx/>
              <a:buFont typeface="Monotype Sorts"/>
              <a:buNone/>
              <a:defRPr b="1" u="sng">
                <a:solidFill>
                  <a:schemeClr val="accent2"/>
                </a:solidFill>
              </a:defRPr>
            </a:pPr>
            <a:r>
              <a:t>Heap files</a:t>
            </a:r>
            <a:r>
              <a:rPr b="0"/>
              <a:t>:</a:t>
            </a:r>
            <a:r>
              <a:rPr b="0" u="none"/>
              <a:t> </a:t>
            </a:r>
            <a:r>
              <a:rPr b="0" i="1" u="none"/>
              <a:t> </a:t>
            </a:r>
            <a:r>
              <a:rPr b="0" u="none">
                <a:solidFill>
                  <a:srgbClr val="000000"/>
                </a:solidFill>
              </a:rPr>
              <a:t>Unordered.  Fine for file scan retrieving all records.  Easy to maintain.</a:t>
            </a:r>
            <a:endParaRPr b="0" u="none">
              <a:solidFill>
                <a:srgbClr val="00000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onotype Sorts"/>
              <a:buNone/>
              <a:defRPr sz="1800"/>
            </a:pPr>
          </a:p>
          <a:p>
            <a:pPr>
              <a:lnSpc>
                <a:spcPct val="90000"/>
              </a:lnSpc>
              <a:buSzTx/>
              <a:buFont typeface="Monotype Sorts"/>
              <a:buNone/>
              <a:defRPr b="1" u="sng">
                <a:solidFill>
                  <a:schemeClr val="accent2"/>
                </a:solidFill>
              </a:defRPr>
            </a:pPr>
            <a:r>
              <a:t>Sorted Files</a:t>
            </a:r>
            <a:r>
              <a:rPr b="0"/>
              <a:t>:</a:t>
            </a:r>
            <a:r>
              <a:rPr b="0" u="none"/>
              <a:t>  </a:t>
            </a:r>
            <a:r>
              <a:rPr b="0" u="none">
                <a:solidFill>
                  <a:srgbClr val="000000"/>
                </a:solidFill>
              </a:rPr>
              <a:t>Best for retrieval in </a:t>
            </a:r>
            <a:r>
              <a:rPr b="0" i="1" u="none">
                <a:solidFill>
                  <a:srgbClr val="FF9933"/>
                </a:solidFill>
              </a:rPr>
              <a:t>search key</a:t>
            </a:r>
            <a:r>
              <a:rPr b="0" u="none">
                <a:solidFill>
                  <a:srgbClr val="000000"/>
                </a:solidFill>
              </a:rPr>
              <a:t> order, or if only a `range</a:t>
            </a:r>
            <a:r>
              <a:rPr b="0" u="none">
                <a:solidFill>
                  <a:srgbClr val="000000"/>
                </a:solidFill>
              </a:rPr>
              <a:t>’</a:t>
            </a:r>
            <a:r>
              <a:rPr b="0" u="none">
                <a:solidFill>
                  <a:srgbClr val="000000"/>
                </a:solidFill>
              </a:rPr>
              <a:t> of records is needed.   Expensive to maintain.</a:t>
            </a:r>
            <a:endParaRPr b="0" u="none">
              <a:solidFill>
                <a:srgbClr val="000000"/>
              </a:solidFill>
            </a:endParaRPr>
          </a:p>
          <a:p>
            <a:pPr marL="285750" lvl="1" indent="171450">
              <a:lnSpc>
                <a:spcPct val="90000"/>
              </a:lnSpc>
              <a:spcBef>
                <a:spcPts val="0"/>
              </a:spcBef>
              <a:buSzTx/>
              <a:buFont typeface="Monotype Sorts"/>
              <a:buNone/>
              <a:defRPr sz="1800"/>
            </a:pPr>
          </a:p>
          <a:p>
            <a:pPr>
              <a:lnSpc>
                <a:spcPct val="90000"/>
              </a:lnSpc>
              <a:buSzTx/>
              <a:buFont typeface="Monotype Sorts"/>
              <a:buNone/>
              <a:defRPr b="1" u="sng">
                <a:solidFill>
                  <a:schemeClr val="accent2"/>
                </a:solidFill>
              </a:defRPr>
            </a:pPr>
            <a:r>
              <a:t>Clustered Files</a:t>
            </a:r>
            <a:r>
              <a:rPr b="0"/>
              <a:t> (with Indexes):</a:t>
            </a:r>
            <a:r>
              <a:rPr b="0" u="none">
                <a:solidFill>
                  <a:srgbClr val="000000"/>
                </a:solidFill>
              </a:rPr>
              <a:t> A compromise between the above two extremes.</a:t>
            </a:r>
            <a:endParaRPr b="0" u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1" bldLvl="5" animBg="1" advAuto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Unordered (Heap) File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Unordered (Heap) Files</a:t>
            </a:r>
          </a:p>
        </p:txBody>
      </p:sp>
      <p:sp>
        <p:nvSpPr>
          <p:cNvPr id="347" name="Simplest file structure contains records in no particular order.…"/>
          <p:cNvSpPr txBox="1"/>
          <p:nvPr>
            <p:ph type="body" idx="4294967295"/>
          </p:nvPr>
        </p:nvSpPr>
        <p:spPr>
          <a:xfrm>
            <a:off x="304800" y="1447800"/>
            <a:ext cx="88392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Simplest file structure contains records </a:t>
            </a:r>
            <a:r>
              <a:rPr>
                <a:solidFill>
                  <a:srgbClr val="FF9933"/>
                </a:solidFill>
              </a:rPr>
              <a:t>in no particular order</a:t>
            </a:r>
            <a:r>
              <a:t>.</a:t>
            </a:r>
          </a:p>
          <a:p>
            <a:pPr marL="200660" indent="-200660">
              <a:buClrTx/>
              <a:buSzPct val="100000"/>
            </a:pPr>
            <a:r>
              <a:t>As file grows and shrinks, pages are allocated and de-allocated.</a:t>
            </a:r>
          </a:p>
          <a:p>
            <a:pPr marL="200660" indent="-200660">
              <a:buClrTx/>
              <a:buSzPct val="100000"/>
            </a:pPr>
            <a:r>
              <a:t>To support record level operations, we must: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keep track of the </a:t>
            </a:r>
            <a:r>
              <a:rPr i="1">
                <a:solidFill>
                  <a:srgbClr val="800000"/>
                </a:solidFill>
              </a:rPr>
              <a:t>pages</a:t>
            </a:r>
            <a:r>
              <a:t> in a file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keep track of </a:t>
            </a:r>
            <a:r>
              <a:rPr i="1">
                <a:solidFill>
                  <a:srgbClr val="800000"/>
                </a:solidFill>
              </a:rPr>
              <a:t>free space</a:t>
            </a:r>
            <a:r>
              <a:rPr i="1"/>
              <a:t> </a:t>
            </a:r>
            <a:r>
              <a:t>on </a:t>
            </a:r>
            <a:r>
              <a:rPr>
                <a:solidFill>
                  <a:srgbClr val="FF9933"/>
                </a:solidFill>
              </a:rPr>
              <a:t>pages</a:t>
            </a:r>
            <a:endParaRPr>
              <a:solidFill>
                <a:srgbClr val="FF9933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keep track of the </a:t>
            </a:r>
            <a:r>
              <a:rPr i="1">
                <a:solidFill>
                  <a:srgbClr val="800000"/>
                </a:solidFill>
              </a:rPr>
              <a:t>records</a:t>
            </a:r>
            <a:r>
              <a:t> on a page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</a:p>
          <a:p>
            <a:pPr marL="200660" indent="-200660">
              <a:buClrTx/>
              <a:buSzPct val="100000"/>
            </a:pPr>
            <a:r>
              <a:t>Can organize as a list, as a directory, a tree,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1" animBg="1" advAuto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Heap File Implemented as a List"/>
          <p:cNvSpPr txBox="1"/>
          <p:nvPr>
            <p:ph type="title" idx="4294967295"/>
          </p:nvPr>
        </p:nvSpPr>
        <p:spPr>
          <a:xfrm>
            <a:off x="687387" y="153987"/>
            <a:ext cx="7770813" cy="7556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Heap File Implemented as a List </a:t>
            </a:r>
          </a:p>
        </p:txBody>
      </p:sp>
      <p:sp>
        <p:nvSpPr>
          <p:cNvPr id="351" name="The Heap file name and header page id must be stored persistently.…"/>
          <p:cNvSpPr txBox="1"/>
          <p:nvPr>
            <p:ph type="body" sz="half" idx="4294967295"/>
          </p:nvPr>
        </p:nvSpPr>
        <p:spPr>
          <a:xfrm>
            <a:off x="381000" y="4572000"/>
            <a:ext cx="8382000" cy="1981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lnSpc>
                <a:spcPct val="80000"/>
              </a:lnSpc>
              <a:spcBef>
                <a:spcPts val="1100"/>
              </a:spcBef>
              <a:buClrTx/>
              <a:buSzPct val="100000"/>
              <a:defRPr sz="2200"/>
            </a:pPr>
            <a:r>
              <a:t>The Heap file name and header page id must be stored persistently.</a:t>
            </a:r>
          </a:p>
          <a:p>
            <a:pPr marL="285750" lvl="1" indent="171450">
              <a:lnSpc>
                <a:spcPct val="80000"/>
              </a:lnSpc>
              <a:spcBef>
                <a:spcPts val="0"/>
              </a:spcBef>
              <a:buSzTx/>
              <a:buFont typeface="Monotype Sorts"/>
              <a:buNone/>
              <a:defRPr sz="1800"/>
            </a:pPr>
            <a:r>
              <a:t>	The catalog is a good place for this.</a:t>
            </a:r>
          </a:p>
          <a:p>
            <a:pPr>
              <a:lnSpc>
                <a:spcPct val="80000"/>
              </a:lnSpc>
              <a:buChar char=""/>
              <a:defRPr sz="2800"/>
            </a:pPr>
          </a:p>
          <a:p>
            <a:pPr marL="280670" indent="-280670">
              <a:lnSpc>
                <a:spcPct val="80000"/>
              </a:lnSpc>
              <a:spcBef>
                <a:spcPts val="1100"/>
              </a:spcBef>
              <a:buClrTx/>
              <a:buSzPct val="100000"/>
              <a:defRPr sz="2200"/>
            </a:pPr>
            <a:r>
              <a:t>Each page contains 2 `pointers’ plus free space and data.</a:t>
            </a:r>
          </a:p>
        </p:txBody>
      </p:sp>
      <p:sp>
        <p:nvSpPr>
          <p:cNvPr id="352" name="Rectangle"/>
          <p:cNvSpPr/>
          <p:nvPr/>
        </p:nvSpPr>
        <p:spPr>
          <a:xfrm>
            <a:off x="2216150" y="1684337"/>
            <a:ext cx="1206500" cy="825501"/>
          </a:xfrm>
          <a:prstGeom prst="rect">
            <a:avLst/>
          </a:prstGeom>
          <a:solidFill>
            <a:srgbClr val="66669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3" name="Rectangle"/>
          <p:cNvSpPr/>
          <p:nvPr/>
        </p:nvSpPr>
        <p:spPr>
          <a:xfrm>
            <a:off x="3663950" y="1684337"/>
            <a:ext cx="1206500" cy="825501"/>
          </a:xfrm>
          <a:prstGeom prst="rect">
            <a:avLst/>
          </a:prstGeom>
          <a:solidFill>
            <a:srgbClr val="66669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4" name="Rectangle"/>
          <p:cNvSpPr/>
          <p:nvPr/>
        </p:nvSpPr>
        <p:spPr>
          <a:xfrm>
            <a:off x="5568950" y="1684337"/>
            <a:ext cx="1206500" cy="825501"/>
          </a:xfrm>
          <a:prstGeom prst="rect">
            <a:avLst/>
          </a:prstGeom>
          <a:solidFill>
            <a:srgbClr val="66669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5" name="Rectangle"/>
          <p:cNvSpPr/>
          <p:nvPr/>
        </p:nvSpPr>
        <p:spPr>
          <a:xfrm>
            <a:off x="2216150" y="3132137"/>
            <a:ext cx="1206500" cy="825501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6" name="Rectangle"/>
          <p:cNvSpPr/>
          <p:nvPr/>
        </p:nvSpPr>
        <p:spPr>
          <a:xfrm>
            <a:off x="3663950" y="3132137"/>
            <a:ext cx="1206500" cy="825501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7" name="Rectangle"/>
          <p:cNvSpPr/>
          <p:nvPr/>
        </p:nvSpPr>
        <p:spPr>
          <a:xfrm>
            <a:off x="5568950" y="3132137"/>
            <a:ext cx="1206500" cy="825501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8" name="Rectangle"/>
          <p:cNvSpPr/>
          <p:nvPr/>
        </p:nvSpPr>
        <p:spPr>
          <a:xfrm>
            <a:off x="844550" y="2446337"/>
            <a:ext cx="1206500" cy="825501"/>
          </a:xfrm>
          <a:prstGeom prst="rect">
            <a:avLst/>
          </a:prstGeom>
          <a:solidFill>
            <a:srgbClr val="FF9933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59" name="Header…"/>
          <p:cNvSpPr txBox="1"/>
          <p:nvPr/>
        </p:nvSpPr>
        <p:spPr>
          <a:xfrm>
            <a:off x="1014976" y="2493962"/>
            <a:ext cx="854536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algn="ctr" defTabSz="457200">
              <a:defRPr sz="1800">
                <a:solidFill>
                  <a:srgbClr val="CCECFF"/>
                </a:solidFill>
              </a:defRPr>
            </a:pPr>
            <a:r>
              <a:t>Header</a:t>
            </a:r>
          </a:p>
          <a:p>
            <a:pPr algn="ctr" defTabSz="457200">
              <a:defRPr sz="1800">
                <a:solidFill>
                  <a:srgbClr val="CCECFF"/>
                </a:solidFill>
              </a:defRPr>
            </a:pPr>
            <a:r>
              <a:t>Page</a:t>
            </a:r>
          </a:p>
        </p:txBody>
      </p:sp>
      <p:sp>
        <p:nvSpPr>
          <p:cNvPr id="360" name="Data…"/>
          <p:cNvSpPr txBox="1"/>
          <p:nvPr/>
        </p:nvSpPr>
        <p:spPr>
          <a:xfrm>
            <a:off x="2543174" y="1808162"/>
            <a:ext cx="638661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</a:t>
            </a:r>
          </a:p>
        </p:txBody>
      </p:sp>
      <p:sp>
        <p:nvSpPr>
          <p:cNvPr id="361" name="Data…"/>
          <p:cNvSpPr txBox="1"/>
          <p:nvPr/>
        </p:nvSpPr>
        <p:spPr>
          <a:xfrm>
            <a:off x="3990974" y="1808162"/>
            <a:ext cx="638661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</a:t>
            </a:r>
          </a:p>
        </p:txBody>
      </p:sp>
      <p:sp>
        <p:nvSpPr>
          <p:cNvPr id="362" name="Data…"/>
          <p:cNvSpPr txBox="1"/>
          <p:nvPr/>
        </p:nvSpPr>
        <p:spPr>
          <a:xfrm>
            <a:off x="5819774" y="1806575"/>
            <a:ext cx="638661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</a:t>
            </a:r>
          </a:p>
        </p:txBody>
      </p:sp>
      <p:sp>
        <p:nvSpPr>
          <p:cNvPr id="363" name="Data…"/>
          <p:cNvSpPr txBox="1"/>
          <p:nvPr/>
        </p:nvSpPr>
        <p:spPr>
          <a:xfrm>
            <a:off x="2468561" y="3179762"/>
            <a:ext cx="638661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</a:t>
            </a:r>
          </a:p>
        </p:txBody>
      </p:sp>
      <p:sp>
        <p:nvSpPr>
          <p:cNvPr id="364" name="Data…"/>
          <p:cNvSpPr txBox="1"/>
          <p:nvPr/>
        </p:nvSpPr>
        <p:spPr>
          <a:xfrm>
            <a:off x="3916362" y="3179762"/>
            <a:ext cx="638660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</a:t>
            </a:r>
          </a:p>
        </p:txBody>
      </p:sp>
      <p:sp>
        <p:nvSpPr>
          <p:cNvPr id="365" name="Data…"/>
          <p:cNvSpPr txBox="1"/>
          <p:nvPr/>
        </p:nvSpPr>
        <p:spPr>
          <a:xfrm>
            <a:off x="5897562" y="3178175"/>
            <a:ext cx="638660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</a:t>
            </a:r>
          </a:p>
        </p:txBody>
      </p:sp>
      <p:sp>
        <p:nvSpPr>
          <p:cNvPr id="366" name="Line"/>
          <p:cNvSpPr/>
          <p:nvPr/>
        </p:nvSpPr>
        <p:spPr>
          <a:xfrm>
            <a:off x="1601759" y="2060575"/>
            <a:ext cx="608049" cy="38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92"/>
                  <a:pt x="9662" y="30"/>
                  <a:pt x="21600" y="0"/>
                </a:cubicBezTo>
              </a:path>
            </a:pathLst>
          </a:custGeom>
          <a:ln w="12700" cap="rnd">
            <a:solidFill>
              <a:srgbClr val="CF0E30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67" name="Line"/>
          <p:cNvSpPr/>
          <p:nvPr/>
        </p:nvSpPr>
        <p:spPr>
          <a:xfrm rot="7560000">
            <a:off x="2133480" y="2440444"/>
            <a:ext cx="609573" cy="381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895" y="0"/>
                  <a:pt x="21551" y="9656"/>
                  <a:pt x="21600" y="21600"/>
                </a:cubicBezTo>
              </a:path>
            </a:pathLst>
          </a:custGeom>
          <a:ln w="12700" cap="rnd">
            <a:solidFill>
              <a:schemeClr val="accent1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68" name="Line"/>
          <p:cNvSpPr/>
          <p:nvPr/>
        </p:nvSpPr>
        <p:spPr>
          <a:xfrm>
            <a:off x="3125768" y="14509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CF0E30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69" name="Line"/>
          <p:cNvSpPr/>
          <p:nvPr/>
        </p:nvSpPr>
        <p:spPr>
          <a:xfrm>
            <a:off x="3201987" y="2514590"/>
            <a:ext cx="838201" cy="228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80"/>
                </a:moveTo>
                <a:cubicBezTo>
                  <a:pt x="21600" y="2431"/>
                  <a:pt x="21600" y="2480"/>
                  <a:pt x="21600" y="2530"/>
                </a:cubicBezTo>
                <a:cubicBezTo>
                  <a:pt x="21600" y="13062"/>
                  <a:pt x="16765" y="21600"/>
                  <a:pt x="10800" y="21600"/>
                </a:cubicBezTo>
                <a:cubicBezTo>
                  <a:pt x="4835" y="21600"/>
                  <a:pt x="0" y="13062"/>
                  <a:pt x="0" y="2530"/>
                </a:cubicBezTo>
                <a:cubicBezTo>
                  <a:pt x="0" y="1684"/>
                  <a:pt x="31" y="839"/>
                  <a:pt x="95" y="0"/>
                </a:cubicBezTo>
              </a:path>
            </a:pathLst>
          </a:custGeom>
          <a:ln w="12700" cap="rnd">
            <a:solidFill>
              <a:schemeClr val="accent1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0" name="Line"/>
          <p:cNvSpPr/>
          <p:nvPr/>
        </p:nvSpPr>
        <p:spPr>
          <a:xfrm>
            <a:off x="4268768" y="14509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CF0E30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1" name="Line"/>
          <p:cNvSpPr/>
          <p:nvPr/>
        </p:nvSpPr>
        <p:spPr>
          <a:xfrm>
            <a:off x="4344987" y="2514590"/>
            <a:ext cx="838201" cy="228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80"/>
                </a:moveTo>
                <a:cubicBezTo>
                  <a:pt x="21600" y="2431"/>
                  <a:pt x="21600" y="2480"/>
                  <a:pt x="21600" y="2530"/>
                </a:cubicBezTo>
                <a:cubicBezTo>
                  <a:pt x="21600" y="13062"/>
                  <a:pt x="16765" y="21600"/>
                  <a:pt x="10800" y="21600"/>
                </a:cubicBezTo>
                <a:cubicBezTo>
                  <a:pt x="4835" y="21600"/>
                  <a:pt x="0" y="13062"/>
                  <a:pt x="0" y="2530"/>
                </a:cubicBezTo>
                <a:cubicBezTo>
                  <a:pt x="0" y="1684"/>
                  <a:pt x="31" y="839"/>
                  <a:pt x="95" y="0"/>
                </a:cubicBezTo>
              </a:path>
            </a:pathLst>
          </a:custGeom>
          <a:ln w="12700" cap="rnd">
            <a:solidFill>
              <a:schemeClr val="accent1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2" name="Line"/>
          <p:cNvSpPr/>
          <p:nvPr/>
        </p:nvSpPr>
        <p:spPr>
          <a:xfrm>
            <a:off x="5411768" y="14509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CF0E30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3" name="Line"/>
          <p:cNvSpPr/>
          <p:nvPr/>
        </p:nvSpPr>
        <p:spPr>
          <a:xfrm>
            <a:off x="5487987" y="2514590"/>
            <a:ext cx="838201" cy="228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80"/>
                </a:moveTo>
                <a:cubicBezTo>
                  <a:pt x="21600" y="2431"/>
                  <a:pt x="21600" y="2480"/>
                  <a:pt x="21600" y="2530"/>
                </a:cubicBezTo>
                <a:cubicBezTo>
                  <a:pt x="21600" y="13062"/>
                  <a:pt x="16765" y="21600"/>
                  <a:pt x="10800" y="21600"/>
                </a:cubicBezTo>
                <a:cubicBezTo>
                  <a:pt x="4835" y="21600"/>
                  <a:pt x="0" y="13062"/>
                  <a:pt x="0" y="2530"/>
                </a:cubicBezTo>
                <a:cubicBezTo>
                  <a:pt x="0" y="1684"/>
                  <a:pt x="31" y="839"/>
                  <a:pt x="95" y="0"/>
                </a:cubicBezTo>
              </a:path>
            </a:pathLst>
          </a:custGeom>
          <a:ln w="12700" cap="rnd">
            <a:solidFill>
              <a:schemeClr val="accent1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4" name="Line"/>
          <p:cNvSpPr/>
          <p:nvPr/>
        </p:nvSpPr>
        <p:spPr>
          <a:xfrm>
            <a:off x="3125768" y="28987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063DE8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5" name="Line"/>
          <p:cNvSpPr/>
          <p:nvPr/>
        </p:nvSpPr>
        <p:spPr>
          <a:xfrm>
            <a:off x="3201987" y="3962390"/>
            <a:ext cx="838201" cy="228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80"/>
                </a:moveTo>
                <a:cubicBezTo>
                  <a:pt x="21600" y="2431"/>
                  <a:pt x="21600" y="2480"/>
                  <a:pt x="21600" y="2530"/>
                </a:cubicBezTo>
                <a:cubicBezTo>
                  <a:pt x="21600" y="13062"/>
                  <a:pt x="16765" y="21600"/>
                  <a:pt x="10800" y="21600"/>
                </a:cubicBezTo>
                <a:cubicBezTo>
                  <a:pt x="4835" y="21600"/>
                  <a:pt x="0" y="13062"/>
                  <a:pt x="0" y="2530"/>
                </a:cubicBezTo>
                <a:cubicBezTo>
                  <a:pt x="0" y="1684"/>
                  <a:pt x="31" y="839"/>
                  <a:pt x="95" y="0"/>
                </a:cubicBezTo>
              </a:path>
            </a:pathLst>
          </a:custGeom>
          <a:ln w="12700" cap="rnd">
            <a:solidFill>
              <a:srgbClr val="B760F9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6" name="Line"/>
          <p:cNvSpPr/>
          <p:nvPr/>
        </p:nvSpPr>
        <p:spPr>
          <a:xfrm>
            <a:off x="4268768" y="28987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063DE8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7" name="Line"/>
          <p:cNvSpPr/>
          <p:nvPr/>
        </p:nvSpPr>
        <p:spPr>
          <a:xfrm>
            <a:off x="4344987" y="3962390"/>
            <a:ext cx="838201" cy="228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80"/>
                </a:moveTo>
                <a:cubicBezTo>
                  <a:pt x="21600" y="2431"/>
                  <a:pt x="21600" y="2480"/>
                  <a:pt x="21600" y="2530"/>
                </a:cubicBezTo>
                <a:cubicBezTo>
                  <a:pt x="21600" y="13062"/>
                  <a:pt x="16765" y="21600"/>
                  <a:pt x="10800" y="21600"/>
                </a:cubicBezTo>
                <a:cubicBezTo>
                  <a:pt x="4835" y="21600"/>
                  <a:pt x="0" y="13062"/>
                  <a:pt x="0" y="2530"/>
                </a:cubicBezTo>
                <a:cubicBezTo>
                  <a:pt x="0" y="1684"/>
                  <a:pt x="31" y="839"/>
                  <a:pt x="95" y="0"/>
                </a:cubicBezTo>
              </a:path>
            </a:pathLst>
          </a:custGeom>
          <a:ln w="12700" cap="rnd">
            <a:solidFill>
              <a:srgbClr val="B760F9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8" name="Line"/>
          <p:cNvSpPr/>
          <p:nvPr/>
        </p:nvSpPr>
        <p:spPr>
          <a:xfrm>
            <a:off x="5335568" y="28987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063DE8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79" name="Line"/>
          <p:cNvSpPr/>
          <p:nvPr/>
        </p:nvSpPr>
        <p:spPr>
          <a:xfrm>
            <a:off x="5411787" y="3962390"/>
            <a:ext cx="838201" cy="228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380"/>
                </a:moveTo>
                <a:cubicBezTo>
                  <a:pt x="21600" y="2431"/>
                  <a:pt x="21600" y="2480"/>
                  <a:pt x="21600" y="2530"/>
                </a:cubicBezTo>
                <a:cubicBezTo>
                  <a:pt x="21600" y="13062"/>
                  <a:pt x="16765" y="21600"/>
                  <a:pt x="10800" y="21600"/>
                </a:cubicBezTo>
                <a:cubicBezTo>
                  <a:pt x="4835" y="21600"/>
                  <a:pt x="0" y="13062"/>
                  <a:pt x="0" y="2530"/>
                </a:cubicBezTo>
                <a:cubicBezTo>
                  <a:pt x="0" y="1684"/>
                  <a:pt x="31" y="839"/>
                  <a:pt x="95" y="0"/>
                </a:cubicBezTo>
              </a:path>
            </a:pathLst>
          </a:custGeom>
          <a:ln w="12700" cap="rnd">
            <a:solidFill>
              <a:srgbClr val="B760F9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380" name="Line"/>
          <p:cNvSpPr/>
          <p:nvPr/>
        </p:nvSpPr>
        <p:spPr>
          <a:xfrm rot="3240000">
            <a:off x="2056916" y="2894159"/>
            <a:ext cx="608049" cy="382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92"/>
                  <a:pt x="9662" y="30"/>
                  <a:pt x="21600" y="0"/>
                </a:cubicBezTo>
              </a:path>
            </a:pathLst>
          </a:custGeom>
          <a:ln w="12700" cap="rnd">
            <a:solidFill>
              <a:srgbClr val="CC3300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381" name="Line"/>
          <p:cNvSpPr/>
          <p:nvPr/>
        </p:nvSpPr>
        <p:spPr>
          <a:xfrm>
            <a:off x="1676371" y="3278169"/>
            <a:ext cx="609629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1930"/>
                  <a:pt x="0" y="0"/>
                </a:cubicBezTo>
              </a:path>
            </a:pathLst>
          </a:custGeom>
          <a:ln w="12700" cap="rnd">
            <a:solidFill>
              <a:srgbClr val="063DE8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382" name="Pages with…"/>
          <p:cNvSpPr txBox="1"/>
          <p:nvPr/>
        </p:nvSpPr>
        <p:spPr>
          <a:xfrm>
            <a:off x="7116761" y="3330575"/>
            <a:ext cx="1286510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Pages with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Free Space</a:t>
            </a:r>
          </a:p>
        </p:txBody>
      </p:sp>
      <p:sp>
        <p:nvSpPr>
          <p:cNvPr id="383" name="Full Pages"/>
          <p:cNvSpPr txBox="1"/>
          <p:nvPr/>
        </p:nvSpPr>
        <p:spPr>
          <a:xfrm>
            <a:off x="7113586" y="1884362"/>
            <a:ext cx="1184823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</a:defRPr>
            </a:lvl1pPr>
          </a:lstStyle>
          <a:p>
            <a:r>
              <a:t>Full Pages</a:t>
            </a:r>
          </a:p>
        </p:txBody>
      </p:sp>
      <p:sp>
        <p:nvSpPr>
          <p:cNvPr id="384" name="Line"/>
          <p:cNvSpPr/>
          <p:nvPr/>
        </p:nvSpPr>
        <p:spPr>
          <a:xfrm>
            <a:off x="6554768" y="14509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CF0E30"/>
            </a:solidFill>
            <a:tailEnd type="stealth"/>
          </a:ln>
        </p:spPr>
        <p:txBody>
          <a:bodyPr lIns="45719" rIns="45719" anchor="ctr"/>
          <a:lstStyle/>
          <a:p/>
        </p:txBody>
      </p:sp>
      <p:grpSp>
        <p:nvGrpSpPr>
          <p:cNvPr id="388" name="Group"/>
          <p:cNvGrpSpPr/>
          <p:nvPr/>
        </p:nvGrpSpPr>
        <p:grpSpPr>
          <a:xfrm>
            <a:off x="7239000" y="1677987"/>
            <a:ext cx="228600" cy="152401"/>
            <a:chOff x="0" y="0"/>
            <a:chExt cx="228600" cy="152400"/>
          </a:xfrm>
        </p:grpSpPr>
        <p:sp>
          <p:nvSpPr>
            <p:cNvPr id="385" name="Line"/>
            <p:cNvSpPr/>
            <p:nvPr/>
          </p:nvSpPr>
          <p:spPr>
            <a:xfrm>
              <a:off x="0" y="0"/>
              <a:ext cx="2286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6" name="Line"/>
            <p:cNvSpPr/>
            <p:nvPr/>
          </p:nvSpPr>
          <p:spPr>
            <a:xfrm>
              <a:off x="38100" y="76200"/>
              <a:ext cx="1524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7" name="Line"/>
            <p:cNvSpPr/>
            <p:nvPr/>
          </p:nvSpPr>
          <p:spPr>
            <a:xfrm>
              <a:off x="76200" y="152400"/>
              <a:ext cx="762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392" name="Group"/>
          <p:cNvGrpSpPr/>
          <p:nvPr/>
        </p:nvGrpSpPr>
        <p:grpSpPr>
          <a:xfrm>
            <a:off x="7162800" y="3125787"/>
            <a:ext cx="228600" cy="152401"/>
            <a:chOff x="0" y="0"/>
            <a:chExt cx="228600" cy="152400"/>
          </a:xfrm>
        </p:grpSpPr>
        <p:sp>
          <p:nvSpPr>
            <p:cNvPr id="389" name="Line"/>
            <p:cNvSpPr/>
            <p:nvPr/>
          </p:nvSpPr>
          <p:spPr>
            <a:xfrm>
              <a:off x="0" y="0"/>
              <a:ext cx="2286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0" name="Line"/>
            <p:cNvSpPr/>
            <p:nvPr/>
          </p:nvSpPr>
          <p:spPr>
            <a:xfrm>
              <a:off x="38100" y="76200"/>
              <a:ext cx="1524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91" name="Line"/>
            <p:cNvSpPr/>
            <p:nvPr/>
          </p:nvSpPr>
          <p:spPr>
            <a:xfrm>
              <a:off x="76200" y="152400"/>
              <a:ext cx="76200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93" name="Line"/>
          <p:cNvSpPr/>
          <p:nvPr/>
        </p:nvSpPr>
        <p:spPr>
          <a:xfrm>
            <a:off x="6478568" y="2898765"/>
            <a:ext cx="838220" cy="227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174"/>
                </a:moveTo>
                <a:cubicBezTo>
                  <a:pt x="46" y="8560"/>
                  <a:pt x="4868" y="0"/>
                  <a:pt x="10800" y="0"/>
                </a:cubicBezTo>
                <a:cubicBezTo>
                  <a:pt x="16765" y="1"/>
                  <a:pt x="21600" y="8652"/>
                  <a:pt x="21600" y="19326"/>
                </a:cubicBezTo>
                <a:cubicBezTo>
                  <a:pt x="21600" y="20085"/>
                  <a:pt x="21575" y="20846"/>
                  <a:pt x="21525" y="21600"/>
                </a:cubicBezTo>
              </a:path>
            </a:pathLst>
          </a:custGeom>
          <a:ln w="12700" cap="rnd">
            <a:solidFill>
              <a:srgbClr val="063DE8"/>
            </a:solidFill>
            <a:tailEnd type="stealth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Heap File Using a Page Directory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Heap File Using a Page Directory</a:t>
            </a:r>
          </a:p>
        </p:txBody>
      </p:sp>
      <p:sp>
        <p:nvSpPr>
          <p:cNvPr id="397" name="The entry for a page can include the number of free bytes on the page.…"/>
          <p:cNvSpPr txBox="1"/>
          <p:nvPr>
            <p:ph type="body" sz="half" idx="4294967295"/>
          </p:nvPr>
        </p:nvSpPr>
        <p:spPr>
          <a:xfrm>
            <a:off x="704850" y="4264025"/>
            <a:ext cx="7772400" cy="1960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400"/>
            </a:pPr>
            <a:r>
              <a:t>The entry for a page can include the number of free bytes on the page.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400"/>
            </a:pPr>
            <a:r>
              <a:t>The directory is a collection of pages; linked list implementation is just one alternative.</a:t>
            </a:r>
          </a:p>
        </p:txBody>
      </p:sp>
      <p:grpSp>
        <p:nvGrpSpPr>
          <p:cNvPr id="404" name="Group"/>
          <p:cNvGrpSpPr/>
          <p:nvPr/>
        </p:nvGrpSpPr>
        <p:grpSpPr>
          <a:xfrm>
            <a:off x="3282950" y="1289050"/>
            <a:ext cx="977900" cy="685800"/>
            <a:chOff x="0" y="0"/>
            <a:chExt cx="977900" cy="685800"/>
          </a:xfrm>
        </p:grpSpPr>
        <p:sp>
          <p:nvSpPr>
            <p:cNvPr id="398" name="Rectangle"/>
            <p:cNvSpPr/>
            <p:nvPr/>
          </p:nvSpPr>
          <p:spPr>
            <a:xfrm>
              <a:off x="0" y="635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99" name="Rectangle"/>
            <p:cNvSpPr/>
            <p:nvPr/>
          </p:nvSpPr>
          <p:spPr>
            <a:xfrm>
              <a:off x="0" y="17780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00" name="Rectangle"/>
            <p:cNvSpPr/>
            <p:nvPr/>
          </p:nvSpPr>
          <p:spPr>
            <a:xfrm>
              <a:off x="0" y="34925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01" name="Rectangle"/>
            <p:cNvSpPr/>
            <p:nvPr/>
          </p:nvSpPr>
          <p:spPr>
            <a:xfrm>
              <a:off x="0" y="52070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02" name="Line"/>
            <p:cNvSpPr/>
            <p:nvPr/>
          </p:nvSpPr>
          <p:spPr>
            <a:xfrm flipH="1">
              <a:off x="303212" y="0"/>
              <a:ext cx="1" cy="6858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3" name="Line"/>
            <p:cNvSpPr/>
            <p:nvPr/>
          </p:nvSpPr>
          <p:spPr>
            <a:xfrm flipH="1">
              <a:off x="674687" y="0"/>
              <a:ext cx="1" cy="6858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11" name="Group"/>
          <p:cNvGrpSpPr/>
          <p:nvPr/>
        </p:nvGrpSpPr>
        <p:grpSpPr>
          <a:xfrm>
            <a:off x="3282950" y="2127250"/>
            <a:ext cx="977900" cy="685800"/>
            <a:chOff x="0" y="0"/>
            <a:chExt cx="977900" cy="685800"/>
          </a:xfrm>
        </p:grpSpPr>
        <p:sp>
          <p:nvSpPr>
            <p:cNvPr id="405" name="Rectangle"/>
            <p:cNvSpPr/>
            <p:nvPr/>
          </p:nvSpPr>
          <p:spPr>
            <a:xfrm>
              <a:off x="0" y="635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06" name="Rectangle"/>
            <p:cNvSpPr/>
            <p:nvPr/>
          </p:nvSpPr>
          <p:spPr>
            <a:xfrm>
              <a:off x="0" y="17780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07" name="Rectangle"/>
            <p:cNvSpPr/>
            <p:nvPr/>
          </p:nvSpPr>
          <p:spPr>
            <a:xfrm>
              <a:off x="0" y="34925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08" name="Rectangle"/>
            <p:cNvSpPr/>
            <p:nvPr/>
          </p:nvSpPr>
          <p:spPr>
            <a:xfrm>
              <a:off x="0" y="52070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09" name="Line"/>
            <p:cNvSpPr/>
            <p:nvPr/>
          </p:nvSpPr>
          <p:spPr>
            <a:xfrm flipH="1">
              <a:off x="303212" y="0"/>
              <a:ext cx="1" cy="6858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0" name="Line"/>
            <p:cNvSpPr/>
            <p:nvPr/>
          </p:nvSpPr>
          <p:spPr>
            <a:xfrm flipH="1">
              <a:off x="674687" y="0"/>
              <a:ext cx="1" cy="6858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418" name="Group"/>
          <p:cNvGrpSpPr/>
          <p:nvPr/>
        </p:nvGrpSpPr>
        <p:grpSpPr>
          <a:xfrm>
            <a:off x="3282950" y="2965450"/>
            <a:ext cx="977900" cy="685800"/>
            <a:chOff x="0" y="0"/>
            <a:chExt cx="977900" cy="685800"/>
          </a:xfrm>
        </p:grpSpPr>
        <p:sp>
          <p:nvSpPr>
            <p:cNvPr id="412" name="Rectangle"/>
            <p:cNvSpPr/>
            <p:nvPr/>
          </p:nvSpPr>
          <p:spPr>
            <a:xfrm>
              <a:off x="0" y="635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13" name="Rectangle"/>
            <p:cNvSpPr/>
            <p:nvPr/>
          </p:nvSpPr>
          <p:spPr>
            <a:xfrm>
              <a:off x="0" y="17780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14" name="Rectangle"/>
            <p:cNvSpPr/>
            <p:nvPr/>
          </p:nvSpPr>
          <p:spPr>
            <a:xfrm>
              <a:off x="0" y="34925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15" name="Rectangle"/>
            <p:cNvSpPr/>
            <p:nvPr/>
          </p:nvSpPr>
          <p:spPr>
            <a:xfrm>
              <a:off x="0" y="520700"/>
              <a:ext cx="977900" cy="158750"/>
            </a:xfrm>
            <a:prstGeom prst="rect">
              <a:avLst/>
            </a:prstGeom>
            <a:solidFill>
              <a:srgbClr val="FF9933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416" name="Line"/>
            <p:cNvSpPr/>
            <p:nvPr/>
          </p:nvSpPr>
          <p:spPr>
            <a:xfrm flipH="1">
              <a:off x="303212" y="0"/>
              <a:ext cx="1" cy="6858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7" name="Line"/>
            <p:cNvSpPr/>
            <p:nvPr/>
          </p:nvSpPr>
          <p:spPr>
            <a:xfrm flipH="1">
              <a:off x="674687" y="0"/>
              <a:ext cx="1" cy="68580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419" name="Rectangle"/>
          <p:cNvSpPr/>
          <p:nvPr/>
        </p:nvSpPr>
        <p:spPr>
          <a:xfrm>
            <a:off x="5492750" y="990600"/>
            <a:ext cx="977900" cy="673100"/>
          </a:xfrm>
          <a:prstGeom prst="rect">
            <a:avLst/>
          </a:prstGeom>
          <a:solidFill>
            <a:srgbClr val="66669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0" name="Rectangle"/>
          <p:cNvSpPr/>
          <p:nvPr/>
        </p:nvSpPr>
        <p:spPr>
          <a:xfrm>
            <a:off x="5492750" y="1905000"/>
            <a:ext cx="977900" cy="673100"/>
          </a:xfrm>
          <a:prstGeom prst="rect">
            <a:avLst/>
          </a:prstGeom>
          <a:solidFill>
            <a:srgbClr val="66669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1" name="Rectangle"/>
          <p:cNvSpPr/>
          <p:nvPr/>
        </p:nvSpPr>
        <p:spPr>
          <a:xfrm>
            <a:off x="5492750" y="3276600"/>
            <a:ext cx="977900" cy="673100"/>
          </a:xfrm>
          <a:prstGeom prst="rect">
            <a:avLst/>
          </a:prstGeom>
          <a:solidFill>
            <a:srgbClr val="666699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2" name="Data…"/>
          <p:cNvSpPr txBox="1"/>
          <p:nvPr/>
        </p:nvSpPr>
        <p:spPr>
          <a:xfrm>
            <a:off x="5591174" y="1036637"/>
            <a:ext cx="829310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 1</a:t>
            </a:r>
          </a:p>
        </p:txBody>
      </p:sp>
      <p:sp>
        <p:nvSpPr>
          <p:cNvPr id="423" name="Data…"/>
          <p:cNvSpPr txBox="1"/>
          <p:nvPr/>
        </p:nvSpPr>
        <p:spPr>
          <a:xfrm>
            <a:off x="5591174" y="1951037"/>
            <a:ext cx="829310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 2</a:t>
            </a:r>
          </a:p>
        </p:txBody>
      </p:sp>
      <p:sp>
        <p:nvSpPr>
          <p:cNvPr id="424" name="Data…"/>
          <p:cNvSpPr txBox="1"/>
          <p:nvPr/>
        </p:nvSpPr>
        <p:spPr>
          <a:xfrm>
            <a:off x="5592762" y="3322637"/>
            <a:ext cx="867260" cy="650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Data</a:t>
            </a:r>
          </a:p>
          <a:p>
            <a:pPr defTabSz="457200">
              <a:defRPr sz="1800">
                <a:solidFill>
                  <a:srgbClr val="CC3300"/>
                </a:solidFill>
              </a:defRPr>
            </a:pPr>
            <a:r>
              <a:t>Page N</a:t>
            </a:r>
          </a:p>
        </p:txBody>
      </p:sp>
      <p:sp>
        <p:nvSpPr>
          <p:cNvPr id="425" name="Header…"/>
          <p:cNvSpPr txBox="1"/>
          <p:nvPr/>
        </p:nvSpPr>
        <p:spPr>
          <a:xfrm>
            <a:off x="2314574" y="1343025"/>
            <a:ext cx="879874" cy="650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1800" b="1">
                <a:solidFill>
                  <a:srgbClr val="FF9933"/>
                </a:solidFill>
              </a:defRPr>
            </a:pPr>
            <a:r>
              <a:t>Header</a:t>
            </a:r>
          </a:p>
          <a:p>
            <a:pPr defTabSz="457200">
              <a:defRPr sz="1800" b="1">
                <a:solidFill>
                  <a:srgbClr val="FF9933"/>
                </a:solidFill>
              </a:defRPr>
            </a:pPr>
            <a:r>
              <a:t>Page</a:t>
            </a:r>
          </a:p>
        </p:txBody>
      </p:sp>
      <p:sp>
        <p:nvSpPr>
          <p:cNvPr id="426" name="DIRECTORY"/>
          <p:cNvSpPr txBox="1"/>
          <p:nvPr/>
        </p:nvSpPr>
        <p:spPr>
          <a:xfrm>
            <a:off x="3228974" y="3705225"/>
            <a:ext cx="1142233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FF9933"/>
                </a:solidFill>
              </a:defRPr>
            </a:lvl1pPr>
          </a:lstStyle>
          <a:p>
            <a:r>
              <a:t>DIRECTORY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2897169" y="1900237"/>
            <a:ext cx="381019" cy="303206"/>
            <a:chOff x="-17" y="0"/>
            <a:chExt cx="381017" cy="303205"/>
          </a:xfrm>
        </p:grpSpPr>
        <p:sp>
          <p:nvSpPr>
            <p:cNvPr id="427" name="Line"/>
            <p:cNvSpPr/>
            <p:nvPr/>
          </p:nvSpPr>
          <p:spPr>
            <a:xfrm>
              <a:off x="-18" y="-1"/>
              <a:ext cx="379431" cy="15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705"/>
                    <a:pt x="9656" y="49"/>
                    <a:pt x="2160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428" name="Line"/>
            <p:cNvSpPr/>
            <p:nvPr/>
          </p:nvSpPr>
          <p:spPr>
            <a:xfrm>
              <a:off x="-18" y="150805"/>
              <a:ext cx="38101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193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grpSp>
        <p:nvGrpSpPr>
          <p:cNvPr id="432" name="Group"/>
          <p:cNvGrpSpPr/>
          <p:nvPr/>
        </p:nvGrpSpPr>
        <p:grpSpPr>
          <a:xfrm>
            <a:off x="2897169" y="2738437"/>
            <a:ext cx="381019" cy="303206"/>
            <a:chOff x="-17" y="0"/>
            <a:chExt cx="381017" cy="303205"/>
          </a:xfrm>
        </p:grpSpPr>
        <p:sp>
          <p:nvSpPr>
            <p:cNvPr id="430" name="Line"/>
            <p:cNvSpPr/>
            <p:nvPr/>
          </p:nvSpPr>
          <p:spPr>
            <a:xfrm>
              <a:off x="-18" y="-1"/>
              <a:ext cx="379431" cy="152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705"/>
                    <a:pt x="9656" y="49"/>
                    <a:pt x="2160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  <p:sp>
          <p:nvSpPr>
            <p:cNvPr id="431" name="Line"/>
            <p:cNvSpPr/>
            <p:nvPr/>
          </p:nvSpPr>
          <p:spPr>
            <a:xfrm>
              <a:off x="-18" y="150805"/>
              <a:ext cx="38101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9671" y="21600"/>
                    <a:pt x="0" y="1193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/>
          </p:txBody>
        </p:sp>
      </p:grpSp>
      <p:sp>
        <p:nvSpPr>
          <p:cNvPr id="433" name="Line"/>
          <p:cNvSpPr/>
          <p:nvPr/>
        </p:nvSpPr>
        <p:spPr>
          <a:xfrm>
            <a:off x="3430492" y="1062037"/>
            <a:ext cx="2055877" cy="304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7"/>
                  <a:pt x="9668" y="9"/>
                  <a:pt x="21600" y="0"/>
                </a:cubicBezTo>
              </a:path>
            </a:pathLst>
          </a:custGeom>
          <a:ln w="12700" cap="rnd">
            <a:solidFill>
              <a:schemeClr val="accent1"/>
            </a:solidFill>
            <a:tailEnd type="stealth"/>
          </a:ln>
        </p:spPr>
        <p:txBody>
          <a:bodyPr lIns="45719" rIns="45719" anchor="ctr"/>
          <a:lstStyle/>
          <a:p/>
        </p:txBody>
      </p:sp>
      <p:sp>
        <p:nvSpPr>
          <p:cNvPr id="434" name="Line"/>
          <p:cNvSpPr/>
          <p:nvPr/>
        </p:nvSpPr>
        <p:spPr>
          <a:xfrm>
            <a:off x="3735306" y="1365221"/>
            <a:ext cx="1752682" cy="60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1930"/>
                  <a:pt x="0" y="0"/>
                </a:cubicBezTo>
              </a:path>
            </a:pathLst>
          </a:custGeom>
          <a:ln w="12700" cap="rnd">
            <a:solidFill>
              <a:schemeClr val="accent1"/>
            </a:solidFill>
            <a:headEnd type="stealth"/>
          </a:ln>
        </p:spPr>
        <p:txBody>
          <a:bodyPr lIns="45719" rIns="45719" anchor="ctr"/>
          <a:lstStyle/>
          <a:p/>
        </p:txBody>
      </p:sp>
      <p:sp>
        <p:nvSpPr>
          <p:cNvPr id="435" name="Line"/>
          <p:cNvSpPr/>
          <p:nvPr/>
        </p:nvSpPr>
        <p:spPr>
          <a:xfrm>
            <a:off x="4114800" y="3043226"/>
            <a:ext cx="1371600" cy="228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" cap="rnd">
            <a:solidFill>
              <a:schemeClr val="accent1"/>
            </a:solidFill>
            <a:tailEnd type="stealth"/>
          </a:ln>
        </p:spPr>
        <p:txBody>
          <a:bodyPr lIns="45719" rIns="45719" anchor="ctr"/>
          <a:lstStyle/>
          <a:p/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ost Model for Analysis"/>
          <p:cNvSpPr txBox="1"/>
          <p:nvPr>
            <p:ph type="title" idx="4294967295"/>
          </p:nvPr>
        </p:nvSpPr>
        <p:spPr>
          <a:xfrm>
            <a:off x="687387" y="0"/>
            <a:ext cx="7770813" cy="952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Cost Model for Analysis</a:t>
            </a:r>
          </a:p>
        </p:txBody>
      </p:sp>
      <p:sp>
        <p:nvSpPr>
          <p:cNvPr id="439" name="Average-case analysis; based on                           several simplistic assumptions.…"/>
          <p:cNvSpPr txBox="1"/>
          <p:nvPr>
            <p:ph type="body" idx="4294967295"/>
          </p:nvPr>
        </p:nvSpPr>
        <p:spPr>
          <a:xfrm>
            <a:off x="381000" y="1470025"/>
            <a:ext cx="8686800" cy="4625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Average-case analysis; based on                           several simplistic assumptions.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Often called a </a:t>
            </a:r>
            <a:r>
              <a:rPr u="sng">
                <a:solidFill>
                  <a:srgbClr val="1A8629"/>
                </a:solidFill>
              </a:rPr>
              <a:t>“</a:t>
            </a:r>
            <a:r>
              <a:rPr u="sng">
                <a:solidFill>
                  <a:srgbClr val="1A8629"/>
                </a:solidFill>
              </a:rPr>
              <a:t>back of the envelope</a:t>
            </a:r>
            <a:r>
              <a:rPr u="sng">
                <a:solidFill>
                  <a:srgbClr val="1A8629"/>
                </a:solidFill>
              </a:rPr>
              <a:t>”</a:t>
            </a:r>
            <a:r>
              <a:t> calculation.</a:t>
            </a:r>
          </a:p>
          <a:p>
            <a:pPr marL="339725" indent="-339725" defTabSz="904875">
              <a:buChar char=""/>
              <a:defRPr sz="1980"/>
            </a:pPr>
            <a:endParaRPr sz="2375"/>
          </a:p>
          <a:p>
            <a:pPr marL="198755" indent="-198755" defTabSz="904875">
              <a:spcBef>
                <a:spcPts val="1100"/>
              </a:spcBef>
              <a:buClrTx/>
              <a:buSzPct val="100000"/>
              <a:defRPr sz="1980"/>
            </a:pPr>
            <a:r>
              <a:t>W</a:t>
            </a:r>
            <a:r>
              <a:rPr sz="2770"/>
              <a:t>e ignore CPU costs, for simplicity:</a:t>
            </a:r>
            <a:endParaRPr sz="2770"/>
          </a:p>
          <a:p>
            <a:pPr marL="282575" lvl="1" indent="169545" defTabSz="904875">
              <a:spcBef>
                <a:spcPts val="0"/>
              </a:spcBef>
              <a:buSzTx/>
              <a:buFont typeface="Monotype Sorts"/>
              <a:buNone/>
              <a:defRPr sz="2375" b="1">
                <a:solidFill>
                  <a:schemeClr val="accent2"/>
                </a:solidFill>
              </a:defRPr>
            </a:pPr>
            <a:r>
              <a:t>B:  </a:t>
            </a:r>
            <a:r>
              <a:rPr b="0">
                <a:solidFill>
                  <a:srgbClr val="000000"/>
                </a:solidFill>
              </a:rPr>
              <a:t>The number of data blocks</a:t>
            </a:r>
            <a:endParaRPr b="0">
              <a:solidFill>
                <a:srgbClr val="000000"/>
              </a:solidFill>
            </a:endParaRPr>
          </a:p>
          <a:p>
            <a:pPr marL="282575" lvl="1" indent="169545" defTabSz="904875">
              <a:spcBef>
                <a:spcPts val="0"/>
              </a:spcBef>
              <a:buSzTx/>
              <a:buFont typeface="Monotype Sorts"/>
              <a:buNone/>
              <a:defRPr sz="2375" b="1">
                <a:solidFill>
                  <a:schemeClr val="accent2"/>
                </a:solidFill>
              </a:defRPr>
            </a:pPr>
            <a:r>
              <a:t>R:  </a:t>
            </a:r>
            <a:r>
              <a:rPr b="0">
                <a:solidFill>
                  <a:srgbClr val="000000"/>
                </a:solidFill>
              </a:rPr>
              <a:t>Number of records per block</a:t>
            </a:r>
            <a:endParaRPr b="0">
              <a:solidFill>
                <a:srgbClr val="000000"/>
              </a:solidFill>
            </a:endParaRP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We simply count number of disk block I/O’s</a:t>
            </a:r>
          </a:p>
          <a:p>
            <a:pPr marL="735330" lvl="1" indent="-282575" defTabSz="904875">
              <a:spcBef>
                <a:spcPts val="0"/>
              </a:spcBef>
              <a:buClr>
                <a:srgbClr val="CC6600"/>
              </a:buClr>
              <a:buFont typeface="Arial" panose="020B0604020202020204" pitchFamily="34" charset="0"/>
              <a:buChar char="•"/>
              <a:defRPr sz="2375"/>
            </a:pPr>
            <a:r>
              <a:t>ignores gains of pre-fetching and </a:t>
            </a:r>
            <a:r>
              <a:rPr>
                <a:solidFill>
                  <a:srgbClr val="FF9933"/>
                </a:solidFill>
              </a:rPr>
              <a:t>sequential access</a:t>
            </a:r>
            <a:r>
              <a:t>; thus, even I/O cost is only loosely approximated. </a:t>
            </a:r>
          </a:p>
          <a:p>
            <a:pPr marL="282575" lvl="1" indent="169545" defTabSz="904875">
              <a:spcBef>
                <a:spcPts val="0"/>
              </a:spcBef>
              <a:buSzTx/>
              <a:buFont typeface="Monotype Sorts"/>
              <a:buNone/>
              <a:defRPr sz="2375"/>
            </a:pPr>
            <a:r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1" animBg="1" advAuto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ome Assumptions in the Analysis"/>
          <p:cNvSpPr txBox="1"/>
          <p:nvPr>
            <p:ph type="title" idx="4294967295"/>
          </p:nvPr>
        </p:nvSpPr>
        <p:spPr>
          <a:xfrm>
            <a:off x="687387" y="192087"/>
            <a:ext cx="7770813" cy="8318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Some Assumptions in the Analysis</a:t>
            </a:r>
          </a:p>
        </p:txBody>
      </p:sp>
      <p:sp>
        <p:nvSpPr>
          <p:cNvPr id="445" name="Single record insert and delete.…"/>
          <p:cNvSpPr txBox="1"/>
          <p:nvPr>
            <p:ph type="body" idx="4294967295"/>
          </p:nvPr>
        </p:nvSpPr>
        <p:spPr>
          <a:xfrm>
            <a:off x="762000" y="1752600"/>
            <a:ext cx="7772400" cy="32893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Single record insert and delete.</a:t>
            </a:r>
          </a:p>
          <a:p>
            <a:pPr marL="200660" indent="-200660">
              <a:buClrTx/>
              <a:buSzPct val="100000"/>
            </a:pPr>
            <a:r>
              <a:t>Equality selection - exactly one match (what if more or less???).</a:t>
            </a:r>
          </a:p>
          <a:p>
            <a:pPr marL="200660" indent="-200660">
              <a:buClrTx/>
              <a:buSzPct val="100000"/>
            </a:pPr>
            <a:r>
              <a:t>For Heap Files we’ll assume: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Insert always appends to end of file.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Delete just leaves free space in the page.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Empty pages are not de-allocated.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If using directory implementation assume directory is in-memory.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Average Case I/O Counts for Operations (B = # disk blocks in file)"/>
          <p:cNvSpPr txBox="1"/>
          <p:nvPr>
            <p:ph type="title" idx="4294967295"/>
          </p:nvPr>
        </p:nvSpPr>
        <p:spPr>
          <a:xfrm>
            <a:off x="439737" y="-39688"/>
            <a:ext cx="806450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75000"/>
              </a:lnSpc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Average Case I/O Counts for Operations </a:t>
            </a:r>
            <a:r>
              <a:rPr sz="2800"/>
              <a:t>(</a:t>
            </a:r>
            <a:r>
              <a:rPr sz="3600"/>
              <a:t>B = # disk blocks in file)</a:t>
            </a:r>
            <a:endParaRPr sz="3600"/>
          </a:p>
        </p:txBody>
      </p:sp>
      <p:graphicFrame>
        <p:nvGraphicFramePr>
          <p:cNvPr id="449" name="Table"/>
          <p:cNvGraphicFramePr/>
          <p:nvPr/>
        </p:nvGraphicFramePr>
        <p:xfrm>
          <a:off x="762000" y="1295400"/>
          <a:ext cx="7772400" cy="5194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44625"/>
                <a:gridCol w="1857375"/>
                <a:gridCol w="2338387"/>
                <a:gridCol w="2132012"/>
              </a:tblGrid>
              <a:tr h="3984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Heap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Sorted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Clustered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Scan all records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Equality Search       (1 match)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741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Range Search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Insert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FF9933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Delete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50" name="B…"/>
          <p:cNvSpPr txBox="1"/>
          <p:nvPr/>
        </p:nvSpPr>
        <p:spPr>
          <a:xfrm>
            <a:off x="2179320" y="1739900"/>
            <a:ext cx="1743711" cy="45847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 defTabSz="457200">
              <a:lnSpc>
                <a:spcPct val="16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lnSpc>
                <a:spcPct val="50000"/>
              </a:lnSpc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lnSpc>
                <a:spcPct val="13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0.5 B</a:t>
            </a:r>
          </a:p>
          <a:p>
            <a:pPr algn="ctr" defTabSz="457200"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2</a:t>
            </a:r>
          </a:p>
          <a:p>
            <a:pPr algn="ctr" defTabSz="457200">
              <a:lnSpc>
                <a:spcPct val="19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0.5 B+1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1" bldLvl="5" animBg="1" advAuto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orted Files"/>
          <p:cNvSpPr txBox="1"/>
          <p:nvPr>
            <p:ph type="title" idx="4294967295"/>
          </p:nvPr>
        </p:nvSpPr>
        <p:spPr>
          <a:xfrm>
            <a:off x="455612" y="-9525"/>
            <a:ext cx="8077201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Sorted Files</a:t>
            </a:r>
          </a:p>
        </p:txBody>
      </p:sp>
      <p:sp>
        <p:nvSpPr>
          <p:cNvPr id="454" name="Heap files are lazy on update - you end up paying on searches.…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 u="sng"/>
            </a:pPr>
            <a:r>
              <a:t>Heap files</a:t>
            </a:r>
            <a:r>
              <a:rPr u="none"/>
              <a:t> are </a:t>
            </a:r>
            <a:r>
              <a:rPr u="none">
                <a:solidFill>
                  <a:srgbClr val="FF9933"/>
                </a:solidFill>
              </a:rPr>
              <a:t>lazy</a:t>
            </a:r>
            <a:r>
              <a:rPr u="none"/>
              <a:t> on </a:t>
            </a:r>
            <a:r>
              <a:rPr u="none">
                <a:solidFill>
                  <a:srgbClr val="2E5DEB"/>
                </a:solidFill>
              </a:rPr>
              <a:t>update</a:t>
            </a:r>
            <a:r>
              <a:rPr u="none"/>
              <a:t> - you end up paying on searches.</a:t>
            </a:r>
            <a:endParaRPr u="none"/>
          </a:p>
          <a:p>
            <a:pPr marL="280670" indent="-280670">
              <a:spcBef>
                <a:spcPts val="1100"/>
              </a:spcBef>
              <a:buClrTx/>
              <a:buSzPct val="100000"/>
              <a:defRPr sz="2800" u="sng"/>
            </a:pPr>
            <a:r>
              <a:t>Sorted files</a:t>
            </a:r>
            <a:r>
              <a:rPr u="none"/>
              <a:t> </a:t>
            </a:r>
            <a:r>
              <a:rPr u="none">
                <a:solidFill>
                  <a:srgbClr val="CC3300"/>
                </a:solidFill>
              </a:rPr>
              <a:t>eagerly</a:t>
            </a:r>
            <a:r>
              <a:rPr u="none"/>
              <a:t> maintain the file on </a:t>
            </a:r>
            <a:r>
              <a:rPr u="none">
                <a:solidFill>
                  <a:srgbClr val="2E5DEB"/>
                </a:solidFill>
              </a:rPr>
              <a:t>update</a:t>
            </a:r>
            <a:r>
              <a:rPr u="none"/>
              <a:t>.</a:t>
            </a:r>
            <a:endParaRPr u="none"/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The opposite choice in the trade-off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Let’s consider an extreme version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No gaps allowed, pages fully packed always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Q: How might you relax these assumptions?</a:t>
            </a:r>
          </a:p>
          <a:p>
            <a:pPr marL="280670" indent="-280670">
              <a:spcBef>
                <a:spcPts val="1100"/>
              </a:spcBef>
              <a:buClrTx/>
              <a:buSzPct val="100000"/>
              <a:defRPr sz="2800"/>
            </a:pPr>
            <a:r>
              <a:t>Assumptions for our BotE Analysis: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Files compacted after deletions.</a:t>
            </a:r>
          </a:p>
          <a:p>
            <a:pPr marL="621665" lvl="1" indent="-240665">
              <a:spcBef>
                <a:spcPts val="0"/>
              </a:spcBef>
              <a:buClrTx/>
              <a:buChar char="•"/>
              <a:defRPr sz="2400"/>
            </a:pPr>
            <a:r>
              <a:t>Searches are on sort key field(s).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" grpId="1" animBg="1" advAuto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Average Case I/O Counts for Operations (B = # disk blocks in file)"/>
          <p:cNvSpPr txBox="1"/>
          <p:nvPr>
            <p:ph type="title" idx="4294967295"/>
          </p:nvPr>
        </p:nvSpPr>
        <p:spPr>
          <a:xfrm>
            <a:off x="304800" y="152399"/>
            <a:ext cx="7010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31850">
              <a:lnSpc>
                <a:spcPct val="75000"/>
              </a:lnSpc>
              <a:defRPr sz="2910">
                <a:effectLst>
                  <a:outerShdw blurRad="11557" dist="23114" dir="2700000" rotWithShape="0">
                    <a:srgbClr val="DDDDDD"/>
                  </a:outerShdw>
                </a:effectLst>
              </a:defRPr>
            </a:pPr>
            <a:r>
              <a:t>Average Case I/O Counts for Operations </a:t>
            </a:r>
            <a:r>
              <a:rPr sz="2550"/>
              <a:t>(</a:t>
            </a:r>
            <a:r>
              <a:rPr sz="3275"/>
              <a:t>B = # disk blocks in file)</a:t>
            </a:r>
            <a:endParaRPr sz="3275"/>
          </a:p>
        </p:txBody>
      </p:sp>
      <p:graphicFrame>
        <p:nvGraphicFramePr>
          <p:cNvPr id="458" name="Table"/>
          <p:cNvGraphicFramePr/>
          <p:nvPr/>
        </p:nvGraphicFramePr>
        <p:xfrm>
          <a:off x="457200" y="1295400"/>
          <a:ext cx="8229600" cy="5194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8762"/>
                <a:gridCol w="1966912"/>
                <a:gridCol w="2676525"/>
                <a:gridCol w="2057400"/>
              </a:tblGrid>
              <a:tr h="39846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Heap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Sorted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Clustered File</a:t>
                      </a:r>
                      <a:endParaRPr sz="2000">
                        <a:solidFill>
                          <a:srgbClr val="CC3300"/>
                        </a:solidFill>
                        <a:latin typeface="Tahoma Bold"/>
                        <a:ea typeface="Tahoma Bold"/>
                        <a:cs typeface="Tahoma Bold"/>
                        <a:sym typeface="Tahoma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Scan all records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Equality Search      (1 match)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7412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Range Search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Insert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FF9933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olidFill>
                            <a:srgbClr val="CC3300"/>
                          </a:solidFill>
                          <a:latin typeface="Arial Rounded MT Bold"/>
                          <a:ea typeface="Arial Rounded MT Bold"/>
                          <a:cs typeface="Arial Rounded MT Bold"/>
                          <a:sym typeface="Arial Rounded MT Bold"/>
                        </a:rPr>
                        <a:t>Delete</a:t>
                      </a:r>
                      <a:endParaRPr sz="2000">
                        <a:solidFill>
                          <a:srgbClr val="CC3300"/>
                        </a:solidFill>
                        <a:latin typeface="Arial Rounded MT Bold"/>
                        <a:ea typeface="Arial Rounded MT Bold"/>
                        <a:cs typeface="Arial Rounded MT Bold"/>
                        <a:sym typeface="Arial Rounded MT Bold"/>
                      </a:endParaR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rgbClr val="2E5DEB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spcBef>
                          <a:spcPts val="400"/>
                        </a:spcBef>
                        <a:defRPr sz="2000">
                          <a:solidFill>
                            <a:schemeClr val="accent1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defRPr>
                      </a:pPr>
                    </a:p>
                  </a:txBody>
                  <a:tcPr marL="45713" marR="45713" marT="45713" marB="45713" anchor="t" anchorCtr="0" horzOverflow="overflow">
                    <a:lnL w="28575">
                      <a:solidFill>
                        <a:srgbClr val="FF9933"/>
                      </a:solidFill>
                    </a:lnL>
                    <a:lnR w="28575">
                      <a:solidFill>
                        <a:srgbClr val="FF9933"/>
                      </a:solidFill>
                    </a:lnR>
                    <a:lnT w="28575">
                      <a:solidFill>
                        <a:srgbClr val="FF9933"/>
                      </a:solidFill>
                    </a:lnT>
                    <a:lnB w="28575">
                      <a:solidFill>
                        <a:srgbClr val="FF9933"/>
                      </a:solidFill>
                    </a:lnB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459" name="B…"/>
          <p:cNvSpPr txBox="1"/>
          <p:nvPr/>
        </p:nvSpPr>
        <p:spPr>
          <a:xfrm>
            <a:off x="2077720" y="1892300"/>
            <a:ext cx="1743711" cy="44640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 defTabSz="457200">
              <a:lnSpc>
                <a:spcPct val="16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lnSpc>
                <a:spcPct val="50000"/>
              </a:lnSpc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lnSpc>
                <a:spcPct val="13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0.5 B</a:t>
            </a:r>
          </a:p>
          <a:p>
            <a:pPr algn="ctr" defTabSz="457200"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lnSpc>
                <a:spcPct val="19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2</a:t>
            </a:r>
          </a:p>
          <a:p>
            <a:pPr algn="ctr" defTabSz="457200">
              <a:lnSpc>
                <a:spcPct val="19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0.5B+1</a:t>
            </a:r>
          </a:p>
        </p:txBody>
      </p:sp>
      <p:sp>
        <p:nvSpPr>
          <p:cNvPr id="460" name="B…"/>
          <p:cNvSpPr txBox="1"/>
          <p:nvPr/>
        </p:nvSpPr>
        <p:spPr>
          <a:xfrm>
            <a:off x="3931920" y="1939925"/>
            <a:ext cx="2804160" cy="409399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 defTabSz="457200"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B</a:t>
            </a:r>
          </a:p>
          <a:p>
            <a:pPr algn="ctr" defTabSz="457200"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log</a:t>
            </a:r>
            <a:r>
              <a:rPr baseline="-25000"/>
              <a:t>2</a:t>
            </a:r>
            <a:r>
              <a:t> B</a:t>
            </a:r>
            <a:r>
              <a:rPr sz="2000"/>
              <a:t> (if on sort key)</a:t>
            </a:r>
            <a:r>
              <a:t> 0.5 B </a:t>
            </a:r>
            <a:r>
              <a:rPr sz="2000"/>
              <a:t>(otherwise) </a:t>
            </a:r>
            <a:endParaRPr sz="2000"/>
          </a:p>
          <a:p>
            <a:pPr algn="ctr" defTabSz="457200">
              <a:lnSpc>
                <a:spcPct val="9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2</a:t>
            </a:r>
            <a:r>
              <a:t> B) +</a:t>
            </a:r>
            <a:br/>
            <a:r>
              <a:rPr sz="2200"/>
              <a:t>selectivity</a:t>
            </a:r>
            <a:r>
              <a:t> * B</a:t>
            </a:r>
          </a:p>
          <a:p>
            <a:pPr algn="ctr" defTabSz="457200">
              <a:lnSpc>
                <a:spcPct val="60000"/>
              </a:lnSpc>
              <a:spcBef>
                <a:spcPts val="4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lnSpc>
                <a:spcPct val="60000"/>
              </a:lnSpc>
              <a:spcBef>
                <a:spcPts val="600"/>
              </a:spcBef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(log</a:t>
            </a:r>
            <a:r>
              <a:rPr baseline="-25000"/>
              <a:t>2</a:t>
            </a:r>
            <a:r>
              <a:t>B)+ B</a:t>
            </a:r>
          </a:p>
          <a:p>
            <a:pPr algn="ctr" defTabSz="457200">
              <a:spcBef>
                <a:spcPts val="400"/>
              </a:spcBef>
              <a:defRPr sz="1800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  <a:p>
            <a:pPr algn="ctr" defTabSz="457200">
              <a:spcBef>
                <a:spcPts val="400"/>
              </a:spcBef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t>Same cost as Insert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indefinite" fill="hold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" grpId="1" bldLvl="5" animBg="1" advAuto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iles of Pages of Record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Files of Pages of Records</a:t>
            </a:r>
          </a:p>
        </p:txBody>
      </p:sp>
      <p:sp>
        <p:nvSpPr>
          <p:cNvPr id="69" name="Tables are stored as logical files of pages containing records…"/>
          <p:cNvSpPr txBox="1"/>
          <p:nvPr>
            <p:ph type="body" idx="4294967295"/>
          </p:nvPr>
        </p:nvSpPr>
        <p:spPr>
          <a:xfrm>
            <a:off x="381000" y="1295400"/>
            <a:ext cx="83058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 sz="2400"/>
            </a:pPr>
            <a:r>
              <a:t>Tables are stored as logical files of pages containing records</a:t>
            </a:r>
            <a:r>
              <a:rPr lang="en-US"/>
              <a:t>. files are collection of pages that contain records</a:t>
            </a:r>
            <a:endParaRPr lang="en-US"/>
          </a:p>
          <a:p>
            <a:pPr marL="581660" lvl="1" indent="-200660">
              <a:buClrTx/>
              <a:buChar char="•"/>
              <a:defRPr sz="2400"/>
            </a:pPr>
            <a:r>
              <a:t>Collection of pages, each page contains a set of records</a:t>
            </a:r>
          </a:p>
          <a:p>
            <a:pPr marL="200660" indent="-200660">
              <a:buClrTx/>
              <a:buSzPct val="100000"/>
              <a:defRPr sz="2400"/>
            </a:pPr>
            <a:r>
              <a:t>Pages are managed by:</a:t>
            </a:r>
          </a:p>
          <a:p>
            <a:pPr marL="581660" lvl="1" indent="-200660">
              <a:buClrTx/>
              <a:buChar char="•"/>
              <a:defRPr sz="2400"/>
            </a:pPr>
            <a:r>
              <a:t>Disk space manager on disk</a:t>
            </a:r>
          </a:p>
          <a:p>
            <a:pPr marL="581660" lvl="1" indent="-200660">
              <a:buClrTx/>
              <a:buChar char="•"/>
              <a:defRPr sz="2400"/>
            </a:pPr>
            <a:r>
              <a:t>Buffer manager in memory (RAM)</a:t>
            </a:r>
          </a:p>
          <a:p>
            <a:pPr marL="581660" lvl="1" indent="-200660">
              <a:buClrTx/>
              <a:buChar char="•"/>
              <a:defRPr sz="2400"/>
            </a:pPr>
            <a:r>
              <a:t>Higher levels operate in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1" animBg="1" advAuto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iles of Pages Records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Files of Pages Records</a:t>
            </a:r>
          </a:p>
        </p:txBody>
      </p:sp>
      <p:sp>
        <p:nvSpPr>
          <p:cNvPr id="73" name="FILE: A collection of pages, each containing a number of records.…"/>
          <p:cNvSpPr txBox="1"/>
          <p:nvPr>
            <p:ph type="body" idx="4294967295"/>
          </p:nvPr>
        </p:nvSpPr>
        <p:spPr>
          <a:xfrm>
            <a:off x="381000" y="1295400"/>
            <a:ext cx="83058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0670" indent="-280670">
              <a:spcBef>
                <a:spcPts val="1100"/>
              </a:spcBef>
              <a:buClrTx/>
              <a:buSzPct val="100000"/>
              <a:defRPr sz="2800" u="sng">
                <a:solidFill>
                  <a:srgbClr val="FF0000"/>
                </a:solidFill>
              </a:defRPr>
            </a:pPr>
            <a:r>
              <a:t>FILE</a:t>
            </a:r>
            <a:r>
              <a:rPr u="none">
                <a:solidFill>
                  <a:srgbClr val="000000"/>
                </a:solidFill>
              </a:rPr>
              <a:t>: A collection of </a:t>
            </a:r>
            <a:r>
              <a:rPr u="none"/>
              <a:t>pages</a:t>
            </a:r>
            <a:r>
              <a:rPr u="none">
                <a:solidFill>
                  <a:srgbClr val="000000"/>
                </a:solidFill>
              </a:rPr>
              <a:t>, each containing a number of records. </a:t>
            </a:r>
            <a:endParaRPr u="none">
              <a:solidFill>
                <a:srgbClr val="000000"/>
              </a:solidFill>
            </a:endParaRPr>
          </a:p>
          <a:p>
            <a:pPr marL="280670" indent="-280670">
              <a:spcBef>
                <a:spcPts val="1100"/>
              </a:spcBef>
              <a:buClrTx/>
              <a:buSzPct val="100000"/>
              <a:defRPr sz="2800" u="sng">
                <a:solidFill>
                  <a:srgbClr val="FF0000"/>
                </a:solidFill>
              </a:defRPr>
            </a:pPr>
            <a:r>
              <a:rPr u="none">
                <a:solidFill>
                  <a:srgbClr val="000000"/>
                </a:solidFill>
              </a:rPr>
              <a:t>The File API must support:</a:t>
            </a:r>
            <a:endParaRPr u="none">
              <a:solidFill>
                <a:srgbClr val="000000"/>
              </a:solidFill>
            </a:endParaRP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 b="1">
                <a:solidFill>
                  <a:srgbClr val="FF9933"/>
                </a:solidFill>
              </a:defRPr>
            </a:pPr>
            <a:r>
              <a:t>insert</a:t>
            </a:r>
            <a:r>
              <a:rPr b="0">
                <a:solidFill>
                  <a:srgbClr val="000000"/>
                </a:solidFill>
              </a:rPr>
              <a:t>/</a:t>
            </a:r>
            <a:r>
              <a:t>delete</a:t>
            </a:r>
            <a:r>
              <a:rPr b="0">
                <a:solidFill>
                  <a:srgbClr val="000000"/>
                </a:solidFill>
              </a:rPr>
              <a:t>/</a:t>
            </a:r>
            <a:r>
              <a:t>modify</a:t>
            </a:r>
            <a:r>
              <a:rPr b="0">
                <a:solidFill>
                  <a:srgbClr val="000000"/>
                </a:solidFill>
              </a:rPr>
              <a:t> record</a:t>
            </a:r>
            <a:endParaRPr b="0">
              <a:solidFill>
                <a:srgbClr val="000000"/>
              </a:solidFill>
            </a:endParaRP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 b="1">
                <a:solidFill>
                  <a:srgbClr val="FF9933"/>
                </a:solidFill>
              </a:defRPr>
            </a:pPr>
            <a:r>
              <a:t>fetch</a:t>
            </a:r>
            <a:r>
              <a:rPr b="0">
                <a:solidFill>
                  <a:srgbClr val="000000"/>
                </a:solidFill>
              </a:rPr>
              <a:t> a particular record (specified by </a:t>
            </a:r>
            <a:r>
              <a:rPr b="0" i="1">
                <a:solidFill>
                  <a:srgbClr val="000000"/>
                </a:solidFill>
              </a:rPr>
              <a:t>record id</a:t>
            </a:r>
            <a:r>
              <a:rPr b="0">
                <a:solidFill>
                  <a:srgbClr val="000000"/>
                </a:solidFill>
              </a:rPr>
              <a:t>)</a:t>
            </a:r>
            <a:endParaRPr b="0">
              <a:solidFill>
                <a:srgbClr val="000000"/>
              </a:solidFill>
            </a:endParaRPr>
          </a:p>
          <a:p>
            <a:pPr marL="285750" lvl="1" indent="171450">
              <a:spcBef>
                <a:spcPts val="0"/>
              </a:spcBef>
              <a:buSzTx/>
              <a:buFont typeface="Monotype Sorts"/>
              <a:buNone/>
              <a:defRPr sz="1800" b="1">
                <a:solidFill>
                  <a:srgbClr val="FF9933"/>
                </a:solidFill>
              </a:defRPr>
            </a:pPr>
            <a:r>
              <a:t>scan</a:t>
            </a:r>
            <a:r>
              <a:rPr b="0">
                <a:solidFill>
                  <a:srgbClr val="000000"/>
                </a:solidFill>
              </a:rPr>
              <a:t> all records (possibly with some conditions on the records to be retrieved)</a:t>
            </a:r>
            <a:endParaRPr b="0"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</a:pPr>
            <a:r>
              <a:t>Typically: </a:t>
            </a:r>
            <a:r>
              <a:rPr>
                <a:solidFill>
                  <a:srgbClr val="FF9933"/>
                </a:solidFill>
              </a:rPr>
              <a:t>file page size = disk block size = buffer frame size</a:t>
            </a:r>
            <a:endParaRPr>
              <a:solidFill>
                <a:srgbClr val="FF99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animBg="1" advAuto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“MetaData” - System Catalogs"/>
          <p:cNvSpPr txBox="1"/>
          <p:nvPr>
            <p:ph type="title" idx="4294967295"/>
          </p:nvPr>
        </p:nvSpPr>
        <p:spPr>
          <a:xfrm>
            <a:off x="593725" y="-96838"/>
            <a:ext cx="7769225" cy="893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“MetaData” - System Catalogs</a:t>
            </a:r>
          </a:p>
        </p:txBody>
      </p:sp>
      <p:sp>
        <p:nvSpPr>
          <p:cNvPr id="77" name="How to impose structure on all those bytes??…"/>
          <p:cNvSpPr txBox="1"/>
          <p:nvPr>
            <p:ph type="body" idx="4294967295"/>
          </p:nvPr>
        </p:nvSpPr>
        <p:spPr>
          <a:xfrm>
            <a:off x="304800" y="1079500"/>
            <a:ext cx="8686800" cy="5105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How to impose structure on all those bytes??</a:t>
            </a: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MetaData:  “Data about Data” </a:t>
            </a:r>
            <a:r>
              <a:rPr lang="en-US"/>
              <a:t>describe the data</a:t>
            </a:r>
            <a:endParaRPr lang="en-US"/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For each relation: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name, file location, file structure (e.g., Heap file)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attribute name and type, for each attribute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index name, for each index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integrity constraints</a:t>
            </a: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For each index:</a:t>
            </a:r>
          </a:p>
          <a:p>
            <a:pPr marL="615315" lvl="1" indent="-238125" defTabSz="904875">
              <a:spcBef>
                <a:spcPts val="0"/>
              </a:spcBef>
              <a:buClrTx/>
              <a:buChar char="•"/>
              <a:defRPr sz="2375"/>
            </a:pPr>
            <a:r>
              <a:t>structure (e.g., B+ tree) and search key fields</a:t>
            </a:r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For each view: </a:t>
            </a:r>
            <a:r>
              <a:rPr sz="2375"/>
              <a:t>view name and definition</a:t>
            </a:r>
            <a:endParaRPr sz="2375"/>
          </a:p>
          <a:p>
            <a:pPr marL="278130" indent="-278130" defTabSz="904875">
              <a:spcBef>
                <a:spcPts val="1100"/>
              </a:spcBef>
              <a:buClrTx/>
              <a:buSzPct val="100000"/>
              <a:defRPr sz="2770"/>
            </a:pPr>
            <a:r>
              <a:t>Plus statistics, authorization, buffer pool size, etc.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animBg="1" advAuto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talogs are Stored as Relations!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Catalogs are Stored as Relations!</a:t>
            </a:r>
          </a:p>
        </p:txBody>
      </p:sp>
      <p:pic>
        <p:nvPicPr>
          <p:cNvPr id="83" name="image.pdf" descr="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3787775"/>
            <a:ext cx="7696200" cy="4238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4" name="image.pdf" descr="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366837"/>
            <a:ext cx="6026150" cy="45339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Rectangle"/>
          <p:cNvSpPr/>
          <p:nvPr/>
        </p:nvSpPr>
        <p:spPr>
          <a:xfrm>
            <a:off x="942975" y="2912745"/>
            <a:ext cx="6881495" cy="1750695"/>
          </a:xfrm>
          <a:prstGeom prst="rect">
            <a:avLst/>
          </a:prstGeom>
          <a:ln w="38100">
            <a:solidFill>
              <a:srgbClr val="FF9933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86" name="Rectangle"/>
          <p:cNvSpPr/>
          <p:nvPr/>
        </p:nvSpPr>
        <p:spPr>
          <a:xfrm>
            <a:off x="942975" y="1693862"/>
            <a:ext cx="6869113" cy="1219201"/>
          </a:xfrm>
          <a:prstGeom prst="rect">
            <a:avLst/>
          </a:prstGeom>
          <a:ln w="38100">
            <a:solidFill>
              <a:srgbClr val="FF9933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87" name="Attr_Cat(attr_name, rel_name, type, position, length)"/>
          <p:cNvSpPr txBox="1"/>
          <p:nvPr/>
        </p:nvSpPr>
        <p:spPr>
          <a:xfrm>
            <a:off x="350520" y="6019800"/>
            <a:ext cx="8385905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defTabSz="457200">
              <a:defRPr sz="2800">
                <a:solidFill>
                  <a:srgbClr val="0000CC"/>
                </a:solidFill>
              </a:defRPr>
            </a:lvl1pPr>
          </a:lstStyle>
          <a:p>
            <a:r>
              <a:t>Attr_Cat(attr_name, rel_name, type, position, length)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0625" y="654050"/>
            <a:ext cx="4425950" cy="712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it describes it self first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animBg="1" advAuto="0"/>
      <p:bldP spid="85" grpId="2" animBg="1" advAuto="0"/>
      <p:bldP spid="86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t’s a bit more complicated…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It’s a bit more complicated…</a:t>
            </a:r>
          </a:p>
        </p:txBody>
      </p:sp>
      <p:sp>
        <p:nvSpPr>
          <p:cNvPr id="91" name="Double-click to edit"/>
          <p:cNvSpPr txBox="1"/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"/>
            </a:pPr>
          </a:p>
        </p:txBody>
      </p:sp>
      <p:pic>
        <p:nvPicPr>
          <p:cNvPr id="92" name="Terminal.jpg" descr="Termina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672" y="1707515"/>
            <a:ext cx="7781926" cy="456247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 fontAlgn="auto"/>
            <a:r>
              <a:rPr lang="en-US" altLang="zh-CN" dirty="0" smtClean="0">
                <a:solidFill>
                  <a:srgbClr val="CC3300"/>
                </a:solidFill>
              </a:rPr>
              <a:t>records</a:t>
            </a:r>
            <a:endParaRPr lang="en-US" altLang="zh-CN" dirty="0" smtClean="0">
              <a:solidFill>
                <a:srgbClr val="CC3300"/>
              </a:solidFill>
            </a:endParaRPr>
          </a:p>
        </p:txBody>
      </p:sp>
      <p:sp>
        <p:nvSpPr>
          <p:cNvPr id="3" name="副标题 2"/>
          <p:cNvSpPr/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ctr" fontAlgn="auto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请在此处添加副标题</a:t>
            </a:r>
            <a:endParaRPr lang="zh-CN" alt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ord Formats: Fixed Length"/>
          <p:cNvSpPr txBox="1"/>
          <p:nvPr>
            <p:ph type="title" idx="4294967295"/>
          </p:nvPr>
        </p:nvSpPr>
        <p:spPr>
          <a:xfrm>
            <a:off x="228600" y="-1"/>
            <a:ext cx="7770813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Record Formats: </a:t>
            </a:r>
            <a:r>
              <a:rPr u="sng"/>
              <a:t>Fixed Length</a:t>
            </a:r>
            <a:endParaRPr u="sng"/>
          </a:p>
        </p:txBody>
      </p:sp>
      <p:sp>
        <p:nvSpPr>
          <p:cNvPr id="96" name="Information about field types same for all records in a file; stored in system catalogs.…"/>
          <p:cNvSpPr txBox="1"/>
          <p:nvPr>
            <p:ph type="body" sz="half" idx="4294967295"/>
          </p:nvPr>
        </p:nvSpPr>
        <p:spPr>
          <a:xfrm>
            <a:off x="228600" y="4240530"/>
            <a:ext cx="8502015" cy="19786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Information about field types same for all records in a file; stored in </a:t>
            </a:r>
            <a:r>
              <a:rPr i="1">
                <a:solidFill>
                  <a:schemeClr val="accent2"/>
                </a:solidFill>
              </a:rPr>
              <a:t>system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 i="1">
                <a:solidFill>
                  <a:schemeClr val="accent2"/>
                </a:solidFill>
              </a:rPr>
              <a:t>catalogs.</a:t>
            </a:r>
            <a:endParaRPr i="1">
              <a:solidFill>
                <a:schemeClr val="accent2"/>
              </a:solidFill>
            </a:endParaRPr>
          </a:p>
          <a:p>
            <a:pPr marL="200660" indent="-200660">
              <a:buClrTx/>
              <a:buSzPct val="100000"/>
            </a:pPr>
            <a:r>
              <a:t>Finding </a:t>
            </a:r>
            <a:r>
              <a:rPr i="1"/>
              <a:t>i’th </a:t>
            </a:r>
            <a:r>
              <a:t>field done via arithmetic.</a:t>
            </a:r>
          </a:p>
          <a:p>
            <a:pPr marL="200660" indent="-200660">
              <a:buClrTx/>
              <a:buSzPct val="100000"/>
            </a:pPr>
            <a:r>
              <a:rPr lang="en-US"/>
              <a:t>fixed length contain only one value</a:t>
            </a:r>
            <a:endParaRPr lang="en-US"/>
          </a:p>
        </p:txBody>
      </p:sp>
      <p:grpSp>
        <p:nvGrpSpPr>
          <p:cNvPr id="101" name="Group"/>
          <p:cNvGrpSpPr/>
          <p:nvPr/>
        </p:nvGrpSpPr>
        <p:grpSpPr>
          <a:xfrm>
            <a:off x="1835150" y="1927225"/>
            <a:ext cx="5245100" cy="749300"/>
            <a:chOff x="0" y="0"/>
            <a:chExt cx="5245100" cy="749300"/>
          </a:xfrm>
        </p:grpSpPr>
        <p:sp>
          <p:nvSpPr>
            <p:cNvPr id="97" name="Rectangle"/>
            <p:cNvSpPr/>
            <p:nvPr/>
          </p:nvSpPr>
          <p:spPr>
            <a:xfrm>
              <a:off x="0" y="0"/>
              <a:ext cx="1358900" cy="7493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98" name="Rectangle"/>
            <p:cNvSpPr/>
            <p:nvPr/>
          </p:nvSpPr>
          <p:spPr>
            <a:xfrm>
              <a:off x="1371600" y="0"/>
              <a:ext cx="1358900" cy="7493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99" name="Rectangle"/>
            <p:cNvSpPr/>
            <p:nvPr/>
          </p:nvSpPr>
          <p:spPr>
            <a:xfrm>
              <a:off x="2743200" y="0"/>
              <a:ext cx="1739900" cy="7493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100" name="Square"/>
            <p:cNvSpPr/>
            <p:nvPr/>
          </p:nvSpPr>
          <p:spPr>
            <a:xfrm>
              <a:off x="4495800" y="0"/>
              <a:ext cx="749300" cy="749300"/>
            </a:xfrm>
            <a:prstGeom prst="rect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102" name="Line"/>
          <p:cNvSpPr/>
          <p:nvPr/>
        </p:nvSpPr>
        <p:spPr>
          <a:xfrm flipH="1" flipV="1">
            <a:off x="1828799" y="2682874"/>
            <a:ext cx="152401" cy="5334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03" name="Base address (B)"/>
          <p:cNvSpPr txBox="1"/>
          <p:nvPr/>
        </p:nvSpPr>
        <p:spPr>
          <a:xfrm>
            <a:off x="1476374" y="3270250"/>
            <a:ext cx="1870846" cy="3714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/>
            </a:lvl1pPr>
          </a:lstStyle>
          <a:p>
            <a:r>
              <a:t>Base address (B)</a:t>
            </a:r>
          </a:p>
        </p:txBody>
      </p:sp>
      <p:sp>
        <p:nvSpPr>
          <p:cNvPr id="104" name="L1"/>
          <p:cNvSpPr txBox="1"/>
          <p:nvPr/>
        </p:nvSpPr>
        <p:spPr>
          <a:xfrm>
            <a:off x="2312986" y="2058987"/>
            <a:ext cx="470597" cy="434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L1</a:t>
            </a:r>
          </a:p>
        </p:txBody>
      </p:sp>
      <p:sp>
        <p:nvSpPr>
          <p:cNvPr id="105" name="Line"/>
          <p:cNvSpPr/>
          <p:nvPr/>
        </p:nvSpPr>
        <p:spPr>
          <a:xfrm flipH="1">
            <a:off x="1828800" y="2301875"/>
            <a:ext cx="4572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06" name="Line"/>
          <p:cNvSpPr/>
          <p:nvPr/>
        </p:nvSpPr>
        <p:spPr>
          <a:xfrm>
            <a:off x="2743200" y="2301875"/>
            <a:ext cx="4572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07" name="L2"/>
          <p:cNvSpPr txBox="1"/>
          <p:nvPr/>
        </p:nvSpPr>
        <p:spPr>
          <a:xfrm>
            <a:off x="3608387" y="2058987"/>
            <a:ext cx="470596" cy="434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L2</a:t>
            </a:r>
          </a:p>
        </p:txBody>
      </p:sp>
      <p:sp>
        <p:nvSpPr>
          <p:cNvPr id="108" name="L3"/>
          <p:cNvSpPr txBox="1"/>
          <p:nvPr/>
        </p:nvSpPr>
        <p:spPr>
          <a:xfrm>
            <a:off x="5132387" y="2057400"/>
            <a:ext cx="470596" cy="434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L3</a:t>
            </a:r>
          </a:p>
        </p:txBody>
      </p:sp>
      <p:sp>
        <p:nvSpPr>
          <p:cNvPr id="109" name="L4"/>
          <p:cNvSpPr txBox="1"/>
          <p:nvPr/>
        </p:nvSpPr>
        <p:spPr>
          <a:xfrm>
            <a:off x="6427787" y="2057400"/>
            <a:ext cx="470596" cy="434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L4</a:t>
            </a:r>
          </a:p>
        </p:txBody>
      </p:sp>
      <p:sp>
        <p:nvSpPr>
          <p:cNvPr id="110" name="F1"/>
          <p:cNvSpPr txBox="1"/>
          <p:nvPr/>
        </p:nvSpPr>
        <p:spPr>
          <a:xfrm>
            <a:off x="2389186" y="1449387"/>
            <a:ext cx="470597" cy="434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F1</a:t>
            </a:r>
          </a:p>
        </p:txBody>
      </p:sp>
      <p:sp>
        <p:nvSpPr>
          <p:cNvPr id="111" name="F2"/>
          <p:cNvSpPr txBox="1"/>
          <p:nvPr/>
        </p:nvSpPr>
        <p:spPr>
          <a:xfrm>
            <a:off x="3608387" y="1449387"/>
            <a:ext cx="470596" cy="434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F2</a:t>
            </a:r>
          </a:p>
        </p:txBody>
      </p:sp>
      <p:sp>
        <p:nvSpPr>
          <p:cNvPr id="112" name="F3"/>
          <p:cNvSpPr txBox="1"/>
          <p:nvPr/>
        </p:nvSpPr>
        <p:spPr>
          <a:xfrm>
            <a:off x="5132387" y="1447800"/>
            <a:ext cx="470596" cy="434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F3</a:t>
            </a:r>
          </a:p>
        </p:txBody>
      </p:sp>
      <p:sp>
        <p:nvSpPr>
          <p:cNvPr id="113" name="F4"/>
          <p:cNvSpPr txBox="1"/>
          <p:nvPr/>
        </p:nvSpPr>
        <p:spPr>
          <a:xfrm>
            <a:off x="6427787" y="1447800"/>
            <a:ext cx="470596" cy="434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>
                <a:solidFill>
                  <a:srgbClr val="CC33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F4</a:t>
            </a:r>
          </a:p>
        </p:txBody>
      </p:sp>
      <p:sp>
        <p:nvSpPr>
          <p:cNvPr id="114" name="Line"/>
          <p:cNvSpPr/>
          <p:nvPr/>
        </p:nvSpPr>
        <p:spPr>
          <a:xfrm flipH="1" flipV="1">
            <a:off x="4571999" y="2682874"/>
            <a:ext cx="152401" cy="5334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15" name="Address = B+L1+L2"/>
          <p:cNvSpPr txBox="1"/>
          <p:nvPr/>
        </p:nvSpPr>
        <p:spPr>
          <a:xfrm>
            <a:off x="4067174" y="3268662"/>
            <a:ext cx="2131928" cy="3714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/>
            </a:lvl1pPr>
          </a:lstStyle>
          <a:p>
            <a:r>
              <a:t>Address = B+L1+L2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b"/>
  <p:tag name="KSO_WM_UNIT_INDEX" val="1"/>
  <p:tag name="KSO_WM_UNIT_ID" val="256*b*1"/>
  <p:tag name="KSO_WM_UNIT_CLEAR" val="1"/>
  <p:tag name="KSO_WM_UNIT_LAYERLEVEL" val="1"/>
  <p:tag name="KSO_WM_UNIT_VALUE" val="116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a"/>
  <p:tag name="KSO_WM_UNIT_INDEX" val="1"/>
  <p:tag name="KSO_WM_UNIT_ID" val="256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处添加标题"/>
  <p:tag name="KSO_WM_BEAUTIFY_FLAG" val="#wm#"/>
</p:tagLst>
</file>

<file path=ppt/tags/tag5.xml><?xml version="1.0" encoding="utf-8"?>
<p:tagLst xmlns:p="http://schemas.openxmlformats.org/presentationml/2006/main">
  <p:tag name="KSO_WM_TAG_VERSION" val="1.0"/>
  <p:tag name="KSO_WM_TEMPLATE_CATEGORY" val="preset"/>
  <p:tag name="KSO_WM_TEMPLATE_INDEX" val="22"/>
  <p:tag name="KSO_WM_UNIT_TYPE" val="b"/>
  <p:tag name="KSO_WM_UNIT_INDEX" val="1"/>
  <p:tag name="KSO_WM_UNIT_ID" val="256*b*1"/>
  <p:tag name="KSO_WM_UNIT_CLEAR" val="1"/>
  <p:tag name="KSO_WM_UNIT_LAYERLEVEL" val="1"/>
  <p:tag name="KSO_WM_UNIT_VALUE" val="116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</p:tagLst>
</file>

<file path=ppt/tags/tag6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COMMONDATA" val="eyJoZGlkIjoiNDI1NGQ4MDY4NjMxYWVlMzc3ODM2NDE0MmU1ODUxYzYifQ=="/>
</p:tagLst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7736</Words>
  <Application>WPS 演示</Application>
  <PresentationFormat/>
  <Paragraphs>592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SimSun</vt:lpstr>
      <vt:lpstr>Wingdings</vt:lpstr>
      <vt:lpstr>Helvetica</vt:lpstr>
      <vt:lpstr>Monotype Sorts</vt:lpstr>
      <vt:lpstr>Wingdings</vt:lpstr>
      <vt:lpstr>Times New Roman</vt:lpstr>
      <vt:lpstr>Tahoma Bold</vt:lpstr>
      <vt:lpstr>Tahoma</vt:lpstr>
      <vt:lpstr>Courier New</vt:lpstr>
      <vt:lpstr>Microsoft YaHei</vt:lpstr>
      <vt:lpstr>Arial Unicode MS</vt:lpstr>
      <vt:lpstr>Arial Narrow</vt:lpstr>
      <vt:lpstr>Arial Rounded MT Bold</vt:lpstr>
      <vt:lpstr>db-book</vt:lpstr>
      <vt:lpstr>PowerPoint 演示文稿</vt:lpstr>
      <vt:lpstr>Context</vt:lpstr>
      <vt:lpstr>Files of Pages of Records</vt:lpstr>
      <vt:lpstr>Files of Pages Records</vt:lpstr>
      <vt:lpstr>“MetaData” - System Catalogs</vt:lpstr>
      <vt:lpstr>Catalogs are Stored as Relations!</vt:lpstr>
      <vt:lpstr>It’s a bit more complicated…</vt:lpstr>
      <vt:lpstr>records</vt:lpstr>
      <vt:lpstr>Record Formats: Fixed Length</vt:lpstr>
      <vt:lpstr>Record Formats:Variable Length</vt:lpstr>
      <vt:lpstr>How to Identify a Record?</vt:lpstr>
      <vt:lpstr>pages</vt:lpstr>
      <vt:lpstr>Page Formats: Fixed Length Records</vt:lpstr>
      <vt:lpstr>“Slotted Page” for Variable Length Records</vt:lpstr>
      <vt:lpstr>Slotted Page (continued)</vt:lpstr>
      <vt:lpstr>Slotted page (continued)</vt:lpstr>
      <vt:lpstr>Slotted page (continued)</vt:lpstr>
      <vt:lpstr>Slotted page (continued)</vt:lpstr>
      <vt:lpstr>Slotted page (continued)</vt:lpstr>
      <vt:lpstr>So far we’ve organized:</vt:lpstr>
      <vt:lpstr>Alternative File Organizations</vt:lpstr>
      <vt:lpstr>Unordered (Heap) Files</vt:lpstr>
      <vt:lpstr>Heap File Implemented as a List </vt:lpstr>
      <vt:lpstr>Heap File Using a Page Directory</vt:lpstr>
      <vt:lpstr>Cost Model for Analysis</vt:lpstr>
      <vt:lpstr>Some Assumptions in the Analysis</vt:lpstr>
      <vt:lpstr>Average Case I/O Counts for Operations (B = # disk blocks in file)</vt:lpstr>
      <vt:lpstr>Sorted Files</vt:lpstr>
      <vt:lpstr>Average Case I/O Counts for Operations (B = # disk blocks in file)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2</cp:revision>
  <dcterms:created xsi:type="dcterms:W3CDTF">2022-04-10T20:56:00Z</dcterms:created>
  <dcterms:modified xsi:type="dcterms:W3CDTF">2022-05-04T15:22:15Z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CB5E1C76135B4413E21B21620196D3FD</vt:lpwstr>
  </property>
  <property fmtid="{D5CDD505-2E9C-101B-9397-08002B2CF9AE}" pid="3" name="KSOProductBuildVer">
    <vt:lpwstr>2052-11.1.0.11636</vt:lpwstr>
  </property>
</Properties>
</file>