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custDataLst>
    <p:tags r:id="rId2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74850 38900,'0'-50,"-25"25,0 0,25 0,0 0,25 50,0 0,0-25,0 0,0 125,0 0,0 75,0 0,0 50,0 0,-25-25,0 0,0-125,0 0,0-75,0 0,0-225,0 0,0-25,0 0,0 175,0 0,0-150,0 0,0 125,0 0,0-125,0 0,0 150,0 0,0-150,0 0,50 100,0 0,25 75,0 0,0 25,0 0,25 75,0 0,-50-25,0 0,-25 25,0 0,0 0,0 0,-25-50,0 0,-50 25,0 0,50-25,0 0,-75 75,0 0,0-25,0 0,75-25,0 0,25 0,0 0,75-25,0 0,25 25,0 0,-50 0,0 0,-50-25,0 0,0 25,0 0,-25-25,0 0,0 25,0 0,-25-25,0 0,-75 75,0 0,0-50,0 0,25-25,0 0,50-50,0 0,50-25,0 0,-25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63391 37507,'0'-23,"0"-12,0-1,0 25,0-1,-12-35,1 0,-25 23,1 1,0 35,0-1,11 60,1-1,23 13,0-1,35-23,0-1,12-58,0 0,-35 0,0 0,35-47,0 0,-36 24,1-1,23-34,1-1,-25 35,1 1,0-48,0 1,-1 35,1-1,-12 25,0-1,0 35,0 1,12 35,0-1,11 13,1-1,-1-34,1-1,-13-23,1-1,12 1,-1 0,-11-12,0 0,35-35,0-1,-36 13,1-1,12-11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64096 36591,'0'47,"-12"0,1 0,11 23,0 1,0-48,0 1,0 70,0 0,11-71,1 1,12 46,-1 1,-23-59,0-1,35 36,1 0,-13-35,1 0,-13-24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64496 37037,'0'47,"0"-23,0-1,0 1,0-1,23 1,1-1,-1-23,1 0,11 0,0 0,12-58,0-1,-12 24,1-1,-25 25,1-1,12-12,-1 1,-11 11,0 0,-1 12,1 0,12 12,-1 0,-11 11,0 1,23-24,0 0,0 0,1 0,-13-35,1-1,-13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65224 36826,'0'23,"12"-11,0 0,11 11,1 1,11-12,0-1,24-22,0-1,11-35,1 0,-24-24,0 1,-47 23,0 0,0 35,0 0,-36-11,1-1,23 24,1 0,-48 47,0 0,24 59,0 0,46 0,1-1,70-22,1-1,11-59,0 1,-59-12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59631 37601,'0'24,"0"-12,0-1,0 1,0 0,0 0,0-1,12 1,-1 0,1 35,0 0,0-24,-1 1,25 82,-1-1,-12 60,1-1,-12 24,-1 0,1-11,0-1,0-70,-1-1,1-69,0-1,11 106,1 0,-12-71,-1 1,1-48,0 1,11 23,1 0,-24-35,0-1,23 13,1-1,-1-23,1 0,-12 12,-1 0,-11-24,0 0,0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59960 40139,'0'47,"12"-23,-1-1,1-11,0 0,23 35,0 0,-23-23,0-1,47 24,-1 0,-11-47,0 0,12-94,0 0,-12-59,0 0,-35-23,-1 0,-11 141,0-1,-11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58338 35980,'0'47,"0"0,0 0,24 35,-1 0,-11-58,0-1,11 83,1 0,-12-71,-1 0,1 59,0 0,-12-70,0-1,12 60,-1-1,-22-82,-1 0,-12-94,1 0,11-59,0 0,1 1,-1-1,12 35,0 1,23 58,1 0,-12 48,-1-1,25 0,-1 0,-23 12,-1 0,36 12,0 0,-35-12,0 0,23 47,0 0,-11 0,-1 0,-11 12,0-1,-59 13,0-1,-47-11,0 0,0-12,0 0,47-35,0-1,35-11,0 0,24-11,0-1,11-12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58949 36426,'24'0,"-12"-11,-1-1,-11 0,0 0,36-23,-1 0,-35 11,0 1,35-24,0 0,-23 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59043 36003,'-141'94,"106"-35,0 0,23 0,0-1,36-34,-1-1,-11-11,0 0,58-12,1 0,-48 0,1 0,-1-24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59443 35933,'0'23,"0"1,0-1,0 1,0-1,0-11,0 0,0 11,0 1,0-12,0-1,0 13,0-1,0-11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76650 39350,'100'0,"-25"0,0 0,-25 0,0 0,75-25,0 0,-75 25,0 0,125-25,0 0,-75 25,0 0,-100-25,0 0,25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59443 35580,'0'-23,"0"35,0-1,12 1,-1 0,1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59748 35956,'-23'24,"23"-1,0 1,0-1,0 1,12-12,-1-1,1-11,0 0,11 12,1 0,-1-36,1 1,-12 11,-1 0,25-46,-1-1,-12 24,1-1,-12 25,-1-1,13 35,-1 1,-11 35,0-1,11-22,1-1,-12-12,-1 1,1-24,0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60124 35627,'0'-70,"0"35,0-1,12 13,0-1,0 13,-1-1,25-23,-1-1,-12 25,1-1,11-12,0 1,-23 11,0 0,11 0,1 1,-24-1,0 0,12 24,-1 0,-22 58,-1 1,0 46,0 1,12-12,0-1,0-11,0 0,24-47,-1 0,-11-47,0 0,11 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60688 35815,'0'-23,"12"11,0 0,11 1,1-1,-24 0,0 0,-24 36,1-1,11 1,0-1,-23 24,0 0,35 0,0 0,47-23,0-1,35-23,0 0,1 0,-1 0,-35 0,0 0,-23 24,-1-1,-23 1,0-1,0-11,0 0,-12 0,1-1,-13-11,1 0,23-70,0-1,23-23,1 0,23-11,0-1,0 12,0 0,-24 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61793 35533,'24'-23,"-1"-12,1-1,-13 1,1 0,-12 11,0 1,-23 11,-1 0,12 12,1 0,-25 24,1-1,23-11,1 0,-13 47,1-1,23-11,0 0,58-11,1-1,0-12,0 1,-36-1,1 1,-24 11,0 0,-47-11,0-1,35-11,0 0,-35 11,0 1,24-12,-1-1,-23 13,0-1,35-11,1 0,-13-12,1 0,-1 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21748 60806,'-28'-54,"15"40,-1 0,14 1,0-1,41 69,0-1,27 82,0 1,-27 26,0 1,0 54,0 0,-28-68,1 0,-14-82,0 0,0-95,0-1,-14-67,1 0,-1 54,0 0,-26-177,-1 0,-27-14,-1 0,29 14,-1 0,27 109,0 0,42 109,-1 0,55 41,-1 0,15 14,-1-1,-68-40,1-1,108 69,0 0,-68-14,1 0,-42-41,0 1,28 53,-1 1,-68 14,1-1,-55-40,0-1,-55-13,0 0,1-14,-1 0,28 1,-1-1,69-27,0 0,27-14,0 1,13-15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23274 61324,'0'-27,"0"13,0 1,0-1,0 0,0-13,0 0,-14 13,1 0,13-40,0-1,-14-13,0 0,-26 14,-1-1,-14 55,1 0,13 55,0-1,14 28,-1 0,28-28,0 1,0-42,0 1,41 0,0-1,-27-13,-1 0,42 0,-1 0,-26-13,-1-1,27-54,1 0,-14 27,0 0,-28 41,1 0,0 41,-1 0,28 13,0 1,27-42,0 1,-13-14,-1 0,-40-14,0 1,-1-1,1 0,13-13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23574 60452,'0'-27,"0"13,0 0,13 1,1-1,13 0,1 1,40-28,0 0,-41 27,0 1,69-55,-1 0,-68 40,1 1,12-14,1 0,-41 55,0 0,-54 95,-1 0,28 27,0 0,13 14,1 0,40-27,0-1,41-67,0-1,-27-54,0 0,-14-27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24500 60806,'0'-27,"-13"13,-1 1,14-15,0 1,0 0,0 0,0-28,0 1,0 26,0 1,-27 13,0 1,-1 26,1 1,14 0,-1-1,-13 55,-1 1,28 12,0 1,0-27,0-1,41-40,0-1,14-53,-1-1,-13-14,0 1,-14 26,0 1,-13 27,0 0,13 0,0 0,28 14,-1-1,14 1,1 0,40-14,0 0,-69-28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26436 59253,'0'27,"0"82,0 0,0 109,0 0,13 0,1 0,-1-82,1 1,0-137,-1 0,-13-14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77600 38400,'-50'50,"50"-25,0 0,-25 75,0 0,25 75,0 0,0-100,0 0,0 225,0 0,50-100,0 0,0-150,0 0,0-50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26572 59334,'27'-54,"-13"13,-1 0,42-27,-1 0,42 27,-1 0,14 27,0 1,-54 54,-1 0,-40 27,-1 0,-26-41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26735 59989,'55'0,"27"-41,-1 0,56 0,-1 0,-27 27,0 1,-95 54,-1-1,-13-12,0-1,-54 68,-1 1,28-55,0 0,-55 68,0 0,55-69,0 1,-69 55,1-1,68-81,-1-1,56-40,-1 0,41-41,0 0,28-1,-1 1,0-13,1-1,-42 27,1 1,-42 40,1 1,27-1,0 0,-41 28,0 0,0 81,0 0,-14-13,1 0,13-28,0 1,27-42,0 1,14-68,0-1,0-13,0 0,-28 41,1-1,27-67,0 0,-28 67,1 1,-14 13,0 1,13 13,1 0,-14 54,0 1,27 13,1 0,-1-13,0-1,0-27,1 1,-1-15,0 1,-13-28,-1 1,-13-15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28044 59661,'27'-27,"0"-68,0-1,28 15,-1-1,15 27,-1 1,-14 13,1 0,-42 41,1 0,0 0,-1 0,1 0,-1 0,-13 55,0-1,0-27,0 1,-13 67,-1 0,1-54,-1 0,0 95,1 1,13-28,0 0,0-27,0-1,27-40,0 0,41-82,1 0,12-40,1-1,-27 0,-1 0,-40 69,-1-1,28-13,0-1,-27 28,-1 0,-13 14,0 0,14 40,0 1,-14-28,0 0,-14 82,0 0,1-41,-1 1,0-56,1 1,13-55,0 0,27-68,0 0,28-27,-1-1,-13 56,0-1,-27 55,-1-1,15 1,-1 0,0 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29570 59798,'0'191,"0"-137,0 1,0-1,0 1,0-28,0 0,14-41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29733 59471,'-27'0,"27"-14,0 0,27 28,1 0,13 27,-1-1,-12-26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30224 59852,'109'-109,"-68"68,0 0,-28 14,1 0,-28 13,1 1,-42 54,1-1,-1 29,1-1,54-41,0 0,-41 41,0 1,41-56,0 1,0 68,0-1,55-53,-1-1,96-54,0-1,13-94,1-1,-123 96,0-1,0-12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31123 59552,'-54'0,"40"0,1 0,-55 41,-1 0,29 27,-1 0,41-13,0-1,54-26,1-1,26-27,1 0,-27 27,-1 1,-40-15,0 1,26 27,1 0,-41-28,0 1,0 40,0 1,0-42,0 1,-41 54,1 0,26-54,0 0,-68 40,1 1,13-42,-1 1,42-1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34558 59852,'0'-27,"-14"-14,0 0,14 28,0-1,0 0,0 1,0 26,0 1,14-14,0 0,-14-27,0-1,-41-12,0-1,0 13,0 1,-13 41,-1-1,1 69,-1 0,14 27,0 0,41-27,0 0,0-42,0 1,0 27,0 1,14-56,0 1,40 13,1 0,-42-27,1 0,68-81,-1-1,-26-41,-1 1,-13 12,0 1,-41 69,0-1,0 68,0 0,14 14,-1 0,-13-14,0 0,28 28,-1 0,-13-42,-1 1,14 27,1 0,-15-28,1 1,40 13,1 0,13-27,0 0,0-54,1-1,-56 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35566 59661,'0'-27,"14"0,-1 0,-13 13,0 0,0-13,0 0,0 0,0-1,0 1,0 0,-27 13,0 1,-41 54,0-1,-28 29,1-1,68-14,-1 1,28-42,0 1,41 54,0 0,54-54,1-1,-55 1,0 0,81 13,1 0,-69 28,1-1,-96 14,0 1,-27-29,0 1,13-27,1 0,54-42,0 1,41-14,0 0,-14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36411 59498,'55'-27,"-15"-28,1 1,-13 13,-1 0,-27 14,0-1,-27 1,-1 0,-40 27,0 0,0 27,0 0,54-13,0 0,-54 40,0 1,55-42,-1 1,-27 54,0 0,41-41,0 1,27 53,1 1,108-27,0-1,28-40,-1-1,-54 15,0-1,-81 28,-1-1,-41 1,1-1,-1-40,0-1,-54 42,0-1,41-40,0 0,-42 13,1 0,55-27,-1 0,-40 0,-1 0,41 0,1 0,-1-41,1 0,26-13,1-1,13 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79750 38750,'-150'0,"100"-25,0 0,25 0,0 0,75-25,0 0,100 0,0 0,-50 0,0 0,-50 25,0 0,75-75,0 0,-75 25,0 0,-50 50,0 0,0-25,0 0,-50 75,0 0,-25 175,0 0,50 25,0 0,0 25,0 0,25-50,0 0,50-125,0 0,-50-50,0 0,75 0,0 0,-75-50,0 0,100-75,0 0,-75 50,0 0,75-75,0 0,-75 75,0 0,0 50,0 0,-25 125,0 0,0 0,0 0,0-75,0 0,-25-50,0 0,25-25,0 0,25-75,0 0,-25 50,0 0,50-75,0 0,-50 75,0 0,50-75,0 0,25 100,0 0,-50 25,0 0,0 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37065 60070,'27'0,"14"-13,0-1,-27 14,-1 0,1-14,0 1,-1 13,1 0,13-27,0-1,1-26,-1-1,-27-13,0 0,-41 13,0 1,-41 40,1 1,-28 67,0 1,40-1,1 1,68-28,0 0,-27 41,0 1,27-56,0 1,82 40,-1 1,56-69,-1 1,-95-15,0 1,13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38346 59498,'0'-27,"14"-14,-1 0,-13 0,0 0,14 0,0 0,-14 14,0 0,-41 27,0 0,-27 41,0 0,40-14,1 0,-55 55,1 0,53-41,1-1,-41 69,0 0,54-68,1 0,13 41,0 0,0-55,0 0,122 14,1 0,40-95,1-1,-14-54,0 0,-96 54,1 1,-14 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39000 59498,'0'54,"0"-26,0-1,0 27,0 1,-13-14,-1 0,0 13,1 1,13-42,0 1,0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39109 59198,'-81'-82,"67"82,0 0,42 28,-1-1,0 0,0 0,1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39763 59689,'28'-28,"-15"-26,1-1,0 1,-1-1,-13 1,0-1,-41 42,0-1,-27 14,0 0,0 55,0-1,41-13,-1 0,15-14,-1 0,14 14,0 0,0-27,0-1,0 1,0 0,14-1,-1 1,56-28,-1 1,13-42,1 1,-27 13,-1 0,-27 41,1 0,-1 27,0 0,-13 28,-1-1,28-40,0 0,-27-14,-1 0,28 13,0 1,-13-28,-1 1,-14 13,1 0,13-28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40227 59062,'-27'-27,"13"-14,0 0,14 27,0 1,14-1,0 0,26-13,1 0,-27 13,0 1,67-42,1 1,0 13,0 0,-55 27,0 0,-54 124,0-1,-42 81,1 1,14 0,-1 0,42-55,-1 0,28-95,-1 0,1-41,0 0,26 0,1 0,-27-27,0-1,13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40799 59498,'82'0,"-41"0,0 0,0-14,-1 1,1 13,0 0,0-14,0 0,-41 1,0-1,27-13,0 0,-13 27,0 0,-14-41,0 0,-41 27,0 1,-41 26,0 1,14 68,0-1,41 15,0-1,27 1,0-1,68-68,0 0,-41-27,0 0,69 0,-1 0,-54-13,0-1,27-13,0 0,-40-1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41862 59580,'27'0,"-27"-14,0 0,0-13,0 0,0-14,0 0,0 0,0 0,-27 14,0 0,13 27,1 0,-28 13,0 1,14 0,-1-1,-26 69,-1 0,28 13,0 1,13-28,1 0,53-27,1 0,55-82,-1 0,14-82,0 1,0-42,0 1,-41 26,0 1,-40 95,-1 0,0-54,0 0,-40 122,-1 0,-27 96,0-1,1 42,-1-1,54-26,1-1,40-13,1-1,95-67,0-1,-109-54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44370 59661,'0'28,"13"13,1-1,-14 15,0-1,13 28,1 0,27-27,0-1,13-54,1 0,-41 0,-1 0,42-27,-1 0,-27 13,1 0,13-54,-1 0,-26 41,0-1,27-81,-1 0,-12 41,-1 0,0 55,0-1,-27 41,0 0,0 55,0 0,14 0,0-1,13-26,0 0,14-42,0 1,-27-14,-1 0,42-27,-1-1,-40 1,0 0,-1-1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45569 59552,'0'28,"0"13,0-1,0 15,0-1,0 1,0-1,0-40,0 0,0 27,0 0,0-28,0 1,0-1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81450 39150,'0'100,"0"-75,0 0,-25-25,0 0,25 50,0 0,0 0,0 0,50-25,0 0,50-50,0 0,-25-75,0 0,-25-25,0 0,-25 25,0 0,-25 50,0 0,-50 50,0 0,50 25,0 0,-50 75,0 0,25-50,0 0,0 125,0 0,25-50,0 0,75-75,0 0,25-50,0 0,-50-75,0 0,-25 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45569 59171,'-27'0,"-14"-27,0-1,82 42,0 0,-28-1,1 1,40 13,1 0,-42 1,1-1,13-14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45950 59552,'28'0,"-1"-40,0-1,14 0,0 0,-27 27,-1 1,42-56,-1 1,-40 41,-1 0,56-82,-1 0,-55 41,1 0,-14 40,0 1,-27 95,-1 0,1 55,0 0,13 13,1 0,-1-40,0-1,14-68,0 0,14 42,0-1,13-41,0 0,41-68,1 0,-1-40,0-1,0 0,0 0,-13 28,-1-1,-27 42,1-1,-15 28,1-1,-14 28,0 0,0-27,0-1,0 42,0-1,0-13,0 0,13-41,1 0,-14 27,0 1,27-28,1 0,-1-14,0 0,14-40,0-1,0 1,0-1,-28 28,1 0,0 27,-1 0,-13 14,0-1,0 42,0-1,14-40,-1-1,1 42,0-1,-1-40,1 0,27 13,0 0,-28-27,1 0,95-13,0-1,-27-27,0 0,-42 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49300 60250,'0'50,"0"-25,0 0,25-25,0 0,0 0,0 0,0-75,0 0,-25-50,0 0,-25-25,0 0,-50 75,0 0,0 50,0 0,0 125,0 0,50 50,0 0,25-125,0 0,0 125,0 0,50-100,0 0,50-75,0 0,0-125,0 0,-25-25,0 0,-25 25,0 0,-50 50,0 0,0 50,0 0,0 75,0 0,0 0,0 0,-25 75,0 0,25 25,0 0,25 0,0 0,50 0,0 0,0-75,0 0,-25-50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50500 59950,'0'50,"0"-25,0 0,0 0,0 0,0-100,0 0,0 25,0 0,0 25,0 0,-50-25,0 0,0 50,0 0,25 0,0 0,-25 0,0 0,25 75,0 0,25-25,0 0,50-25,0 0,25-25,0 0,-25 0,0 0,-25 0,0 0,0 0,0 0,0 0,0 0,25 0,0 0,25-25,0 0,0 0,0 0,-25-25,0 0,0 25,0 0,-25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51000 59350,'-150'0,"100"0,0 0,75-25,0 0,50-25,0 0,50-25,0 0,-75 25,0 0,0 25,0 0,-50 100,0 0,-25-50,0 0,0 125,0 0,25-100,0 0,0 175,0 0,25-75,0 0,75-75,0 0,-25-100,0 0,-50-25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4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51750 59850,'50'0,"0"0,0 0,-25 25,0 0,25 0,0 0,0-25,0 0,-25 0,0 0,-25-25,0 0,0-50,0 0,-50 0,0 0,0 25,0 0,25 25,0 0,-25 0,0 0,25 25,0 0,-25 0,0 0,25 0,0 0,-25 50,0 0,25 25,0 0,50-25,0 0,50-50,0 0,0 0,0 0,-25 0,0 0,0 0,0 0,-25 0,0 0,25 25,0 0,25 25,0 0,25-25,0 0,-25 0,0 0,0-50,0 0,-50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5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63350 66050,'-50'-100,"0"0,0 0,50 25,0 0,-25 25,0 0,25 25,0 0,-50-25,0 0,-50-50,0 0,-75-50,0 0,-150-75,0 0,-150-25,0 0,25 250,0 0,25 375,0 0,50 150,0 0,200-125,0 0,125-250,0 0,0 425,0 0,275-50,0 0,175-100,0 0,75-175,0 0,25-300,0 0,-125-275,0 0,-75-125,0 0,-100 125,0 0,-175 225,0 0,75-275,0 0,-100 100,0 0,-25 175,0 0,-150-300,0 0,-100 0,0 0,25 125,0 0,75 275,0 0,125 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5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46300 52800,'0'-100,"0"0,0 0,-25 25,0 0,25 100,0 0,0 50,0 0,0-50,0 0,0 0,0 0,-50-25,0 0,0-25,0 0,-25 25,0 0,50 0,0 0,-50 25,0 0,25 0,0 0,-100 100,0 0,-25 50,0 0,-25 125,0 0,150 100,0 0,200-75,0 0,225-75,0 0,25-125,0 0,-125-100,0 0,-200-25,0 0,125-50,0 0,-150 0,0 0,100-250,0 0,-100-50,0 0,-100 0,0 0,-150-25,0 0,-50 150,0 0,-50 50,0 0,100 125,0 0,125 25,0 0,-75 25,0 0,100 0,0 0,-25 75,0 0,50-75,0 0,50 125,0 0,0-75,0 0,25-25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22550 25500,'0'100,"75"-75,0 0,-25-25,0 0,125 25,0 0,-100-25,0 0,300 0,0 0,0-25,0 0,-25 25,0 0,0 0,0 0,25 0,0 0,-50-75,0 0,-75 25,0 0,-200 50,0 0,175-25,0 0,-175 0,0 0,175 25,0 0,-25-25,0 0,-25 50,0 0,25-25,0 0,0 0,0 0,0-50,0 0,-50 25,0 0,-125 25,0 0,100-50,0 0,-100 50,0 0,25-25,0 0,-25 0,0 0,0 25,0 0,0-25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29500 22250,'-100'0,"75"0,0 0,0 25,0 0,100-125,0 0,100-150,0 0,25-100,0 0,25-100,0 0,-25-25,0 0,25 50,0 0,-75 100,0 0,-75 225,0 0,75-200,0 0,-100 250,0 0,25-125,0 0,-50 75,0 0,-25 75,0 0,0 0,0 0,0 75,0 0,-50-25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82200 39050,'100'0,"-50"0,0 0,25-50,0 0,-25-25,0 0,-50 50,0 0,-25 25,0 0,0 0,0 0,-50 125,0 0,0 50,0 0,75 0,0 0,25-75,0 0,100-100,0 0,-100 0,0 0,25-25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33550 14150,'0'-50,"0"175,0 0,50 175,0 0,0 150,0 0,-25-100,0 0,-25-225,0 0,0-150,0 0,-50-150,0 0,50 125,0 0,-50-275,0 0,25 0,0 0,25 50,0 0,25 100,0 0,100 150,0 0,0 75,0 0,-25 75,0 0,-100-75,0 0,50 50,0 0,-50-75,0 0,0 75,0 0,-25-75,0 0,-50 75,0 0,-100-50,0 0,25-50,0 0,75 0,0 0,75-75,0 0,25 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35150 14900,'-100'-50,"100"0,0 0,0-25,0 0,0 0,0 0,0 50,0 0,0-50,0 0,-25 50,0 0,0 25,0 0,-50 50,0 0,25 75,0 0,25 0,0 0,75-50,0 0,25-75,0 0,-25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35900 14250,'0'50,"0"-25,0 0,-25 25,0 0,25 25,0 0,0 50,0 0,25-50,0 0,-25-25,0 0,25-50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36000 13800,'-50'0,"25"-25,0 0,50 50,0 0,0-25,0 0,0 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36500 14450,'0'50,"0"-25,0 0,0 0,0 0,0 0,0 0,0 0,0 0,50-25,0 0,0-25,0 0,-25 0,0 0,0-25,0 0,0 50,0 0,0-25,0 0,0 75,0 0,0 50,0 0,0 0,0 0,25-75,0 0,25-100,0 0,-50 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37300 14050,'0'-50,"75"0,0 0,25 0,0 0,0-25,0 0,-50 25,0 0,-25 50,0 0,-50 100,0 0,25-50,0 0,-50 175,0 0,50-25,0 0,25-25,0 0,25-125,0 0,25-50,0 0,-25-25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38350 14500,'0'50,"-25"0,0 0,25 0,0 0,25 0,0 0,50-25,0 0,0-25,0 0,-25 0,0 0,-50-25,0 0,50 0,0 0,-25 25,0 0,-25-25,0 0,25 25,0 0,-25 25,0 0,0 75,0 0,-25-25,0 0,25-25,0 0,0-125,0 0,25 50,0 0,0-75,0 0,0 50,0 0,50-50,0 0,-75 75,0 0,50-50,0 0,0 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40050 14200,'-50'0,"25"-25,0 0,25 0,0 0,-25 25,0 0,25-25,0 0,-50 25,0 0,-25 50,0 0,25 25,0 0,50 25,0 0,100-25,0 0,-25-25,0 0,-50-25,0 0,25 0,0 0,-25 0,0 0,-25 0,0 0,0 0,0 0,-25 25,0 0,-75 25,0 0,25-25,0 0,25-25,0 0,25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41600 14400,'-150'0,"125"0,0 0,125-25,0 0,50-75,0 0,-25 25,0 0,-25 0,0 0,-75 50,0 0,0 0,0 0,-100 150,0 0,50-75,0 0,-50 200,0 0,50 0,0 0,50-75,0 0,100-125,0 0,-75-50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43100 15100,'0'-50,"0"25,0 0,0-25,0 0,-25 0,0 0,0 25,0 0,0 0,0 0,-50 25,0 0,50 25,0 0,-25 25,0 0,25-25,0 0,0 25,0 0,25-25,0 0,100 0,0 0,-25-25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62522 38753,'0'-24,"0"1,0-1,0 13,0-1,23 47,1 0,-13 24,1 0,0-36,0 1,-1 82,1-1,-12-69,0-1,0 165,0-1,0-58,0 0,0-105,0-1,-12 71,1-1,11-93,0 0,11-12,1 0,-12-12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44300 14500,'-50'0,"25"25,0 0,25 0,0 0,0 50,0 0,0 25,0 0,0-50,0 0,25-25,0 0,25-50,0 0,-25 0,0 0,50-75,0 0,-25 25,0 0,-25 25,0 0,0 50,0 0,-25 75,0 0,25 0,0 0,0-25,0 0,-25-25,0 0,75-25,0 0,-50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45350 14650,'50'0,"-25"0,0 0,0 0,0 0,0 0,0 0,-25-25,0 0,0 0,0 0,0 0,0 0,0 50,0 0,-50 50,0 0,50 25,0 0,25-50,0 0,0-50,0 0,25 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46550 14350,'0'100,"0"-25,0 0,0 0,0 0,0-25,0 0,25-25,0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46750 14250,'-50'0,"-75"100,0 0,0 25,0 0,50 0,0 0,75-100,0 0,0 75,0 0,25-100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47000 14300,'50'-100,"25"75,0 0,-50 0,0 0,50-25,0 0,-50 25,0 0,0 0,0 0,0-25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47600 13550,'0'150,"-75"-25,0 0,25 50,0 0,25 0,0 0,0-25,0 0,0-100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40700 16950,'0'-50,"0"150,0 0,0 50,0 0,0-100,0 0,0 150,0 0,0-150,0 0,25 175,0 0,25-125,0 0,-25-150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41150 18000,'150'0,"-125"0,0 0,0 0,0 0,25-25,0 0,0-25,0 0,-25 50,0 0,0-50,0 0,0 0,0 0,-75 25,0 0,-50 50,0 0,0 75,0 0,75 0,0 0,25-25,0 0,0-50,0 0,50 0,0 0,-25-25,0 0,125-75,0 0,-125 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42100 17450,'0'150,"0"-125,0 0,25 50,0 0,0-50,0 0,25 50,0 0,25-50,0 0,0-75,0 0,-25-25,0 0,-25 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42900 17550,'0'50,"50"-50,0 0,25-25,0 0,0-25,0 0,-25 0,0 0,-50 25,0 0,0 50,0 0,-25 75,0 0,25 0,0 0,0-25,0 0,100-50,0 0,0-100,0 0,-50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62404 39810,'0'24,"0"-12,0-1,-12 36,1 0,34 24,1-1,23 13,0-1,23-23,1 0,-24-36,0 1,0-24,0 0,0-71,0 0,-12-34,0-1,-23 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7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44450 16600,'-100'200,"100"-150,0 0,-50 100,0 0,50-75,0 0,0 150,0 0,0-125,0 0,25-75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67700 27900,'50'-50,"0"25,0 0,-50 0,0 0,25 25,0 0,-25 100,0 0,0 25,0 0,0 50,0 0,-25 25,0 0,25-100,0 0,0-75,0 0,0 0,0 0,0 25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69250 28350,'100'-100,"-75"75,0 0,0 0,0 0,-25 0,0 0,0 50,0 0,-25 0,0 0,-25 100,0 0,0-50,0 0,-100 225,0 0,-100 125,0 0,75-75,0 0,175-250,0 0,25-75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69350 30450,'50'-200,"-25"75,0 0,0 0,0 0,0 25,0 0,-25 25,0 0,0 50,0 0,-50 125,0 0,0 100,0 0,0 50,0 0,25-25,0 0,75-75,0 0,50-150,0 0,0-75,0 0,-100 25,0 0,50-75,0 0,-25 75,0 0,-25-50,0 0,0 75,0 0,-50-50,0 0,-50 75,0 0,-25 75,0 0,50 25,0 0,50-25,0 0,75-50,0 0,0-25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70350 29650,'-50'0,"0"25,0 0,25-25,0 0,0 0,0 0,50 0,0 0,75-50,0 0,25 0,0 0,25 25,0 0,-50 0,0 0,-75 50,0 0,-25 75,0 0,-25-50,0 0,-50 100,0 0,50-75,0 0,-50 100,0 0,50-125,0 0,0 125,0 0,25-100,0 0,25-75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70850 30200,'-50'-50,"25"25,0 0,25 0,0 0,75 0,0 0,-25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72350 28900,'50'-50,"-50"25,0 0,0 75,0 0,0-25,0 0,-25 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73350 28850,'0'50,"0"-25,0 0,-25-25,0 0,0 25,0 0,25 0,0 0,-50 50,0 0,-50 100,0 0,-25 100,0 0,25-25,0 0,75-100,0 0,25-125,0 0,25-50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9:0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73650 30200,'0'50,"-25"-25,0 0,0 0,0 0,25 0,0 0,0 0,0 0,-25-25,0 0,25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7T18:53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62404 37272,'0'24,"24"23,-1 0,-23-24,0 1,59 93,0 1,-24-48,0 1,-23-48,0 1,11-1,1 1,11-83,0 0,0-70,1 0,-1 0,0-1,-11 25,-1-1,1 59,-1 0,-23 59,0-1,0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/>
        </p:nvSpPr>
        <p:spPr>
          <a:xfrm>
            <a:off x="-2" y="-152400"/>
            <a:ext cx="9144004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457200">
              <a:defRPr sz="1800"/>
            </a:pP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59" cy="332738"/>
          </a:xfrm>
          <a:prstGeom prst="rect">
            <a:avLst/>
          </a:prstGeom>
        </p:spPr>
        <p:txBody>
          <a:bodyPr/>
          <a:lstStyle>
            <a:lvl1pPr algn="l" defTabSz="914400">
              <a:spcBef>
                <a:spcPts val="0"/>
              </a:spcBef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690562" y="3452794"/>
            <a:ext cx="7653339" cy="33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8"/>
                </a:moveTo>
                <a:cubicBezTo>
                  <a:pt x="853" y="4008"/>
                  <a:pt x="10748" y="-5011"/>
                  <a:pt x="21600" y="4008"/>
                </a:cubicBezTo>
                <a:cubicBezTo>
                  <a:pt x="21600" y="4008"/>
                  <a:pt x="21600" y="9148"/>
                  <a:pt x="21600" y="14334"/>
                </a:cubicBezTo>
                <a:cubicBezTo>
                  <a:pt x="12406" y="4008"/>
                  <a:pt x="3600" y="16589"/>
                  <a:pt x="0" y="14875"/>
                </a:cubicBezTo>
                <a:lnTo>
                  <a:pt x="853" y="4008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/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176262" y="6248400"/>
            <a:ext cx="281939" cy="28708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ù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200025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245745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291465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337185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0" algn="r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49.png"/><Relationship Id="rId97" Type="http://schemas.openxmlformats.org/officeDocument/2006/relationships/customXml" Target="../ink/ink49.xml"/><Relationship Id="rId96" Type="http://schemas.openxmlformats.org/officeDocument/2006/relationships/image" Target="../media/image48.png"/><Relationship Id="rId95" Type="http://schemas.openxmlformats.org/officeDocument/2006/relationships/customXml" Target="../ink/ink48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5" Type="http://schemas.openxmlformats.org/officeDocument/2006/relationships/slideLayout" Target="../slideLayouts/slideLayout1.xml"/><Relationship Id="rId114" Type="http://schemas.openxmlformats.org/officeDocument/2006/relationships/image" Target="../media/image57.png"/><Relationship Id="rId113" Type="http://schemas.openxmlformats.org/officeDocument/2006/relationships/customXml" Target="../ink/ink57.xml"/><Relationship Id="rId112" Type="http://schemas.openxmlformats.org/officeDocument/2006/relationships/image" Target="../media/image56.png"/><Relationship Id="rId111" Type="http://schemas.openxmlformats.org/officeDocument/2006/relationships/customXml" Target="../ink/ink56.xml"/><Relationship Id="rId110" Type="http://schemas.openxmlformats.org/officeDocument/2006/relationships/image" Target="../media/image55.png"/><Relationship Id="rId11" Type="http://schemas.openxmlformats.org/officeDocument/2006/relationships/customXml" Target="../ink/ink6.xml"/><Relationship Id="rId109" Type="http://schemas.openxmlformats.org/officeDocument/2006/relationships/customXml" Target="../ink/ink55.xml"/><Relationship Id="rId108" Type="http://schemas.openxmlformats.org/officeDocument/2006/relationships/image" Target="../media/image54.png"/><Relationship Id="rId107" Type="http://schemas.openxmlformats.org/officeDocument/2006/relationships/customXml" Target="../ink/ink54.xml"/><Relationship Id="rId106" Type="http://schemas.openxmlformats.org/officeDocument/2006/relationships/image" Target="../media/image53.png"/><Relationship Id="rId105" Type="http://schemas.openxmlformats.org/officeDocument/2006/relationships/customXml" Target="../ink/ink53.xml"/><Relationship Id="rId104" Type="http://schemas.openxmlformats.org/officeDocument/2006/relationships/image" Target="../media/image52.png"/><Relationship Id="rId103" Type="http://schemas.openxmlformats.org/officeDocument/2006/relationships/customXml" Target="../ink/ink52.xml"/><Relationship Id="rId102" Type="http://schemas.openxmlformats.org/officeDocument/2006/relationships/image" Target="../media/image51.png"/><Relationship Id="rId101" Type="http://schemas.openxmlformats.org/officeDocument/2006/relationships/customXml" Target="../ink/ink51.xml"/><Relationship Id="rId100" Type="http://schemas.openxmlformats.org/officeDocument/2006/relationships/image" Target="../media/image50.png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62.xml"/><Relationship Id="rId8" Type="http://schemas.openxmlformats.org/officeDocument/2006/relationships/image" Target="../media/image61.png"/><Relationship Id="rId7" Type="http://schemas.openxmlformats.org/officeDocument/2006/relationships/customXml" Target="../ink/ink61.xml"/><Relationship Id="rId6" Type="http://schemas.openxmlformats.org/officeDocument/2006/relationships/image" Target="../media/image60.png"/><Relationship Id="rId5" Type="http://schemas.openxmlformats.org/officeDocument/2006/relationships/customXml" Target="../ink/ink60.xml"/><Relationship Id="rId47" Type="http://schemas.openxmlformats.org/officeDocument/2006/relationships/slideLayout" Target="../slideLayouts/slideLayout1.xml"/><Relationship Id="rId46" Type="http://schemas.openxmlformats.org/officeDocument/2006/relationships/image" Target="../media/image80.png"/><Relationship Id="rId45" Type="http://schemas.openxmlformats.org/officeDocument/2006/relationships/customXml" Target="../ink/ink80.xml"/><Relationship Id="rId44" Type="http://schemas.openxmlformats.org/officeDocument/2006/relationships/image" Target="../media/image79.png"/><Relationship Id="rId43" Type="http://schemas.openxmlformats.org/officeDocument/2006/relationships/customXml" Target="../ink/ink79.xml"/><Relationship Id="rId42" Type="http://schemas.openxmlformats.org/officeDocument/2006/relationships/image" Target="../media/image78.png"/><Relationship Id="rId41" Type="http://schemas.openxmlformats.org/officeDocument/2006/relationships/customXml" Target="../ink/ink78.xml"/><Relationship Id="rId40" Type="http://schemas.openxmlformats.org/officeDocument/2006/relationships/image" Target="../media/image77.png"/><Relationship Id="rId4" Type="http://schemas.openxmlformats.org/officeDocument/2006/relationships/image" Target="../media/image59.png"/><Relationship Id="rId39" Type="http://schemas.openxmlformats.org/officeDocument/2006/relationships/customXml" Target="../ink/ink77.xml"/><Relationship Id="rId38" Type="http://schemas.openxmlformats.org/officeDocument/2006/relationships/image" Target="../media/image76.png"/><Relationship Id="rId37" Type="http://schemas.openxmlformats.org/officeDocument/2006/relationships/customXml" Target="../ink/ink76.xml"/><Relationship Id="rId36" Type="http://schemas.openxmlformats.org/officeDocument/2006/relationships/image" Target="../media/image75.png"/><Relationship Id="rId35" Type="http://schemas.openxmlformats.org/officeDocument/2006/relationships/customXml" Target="../ink/ink75.xml"/><Relationship Id="rId34" Type="http://schemas.openxmlformats.org/officeDocument/2006/relationships/image" Target="../media/image74.png"/><Relationship Id="rId33" Type="http://schemas.openxmlformats.org/officeDocument/2006/relationships/customXml" Target="../ink/ink74.xml"/><Relationship Id="rId32" Type="http://schemas.openxmlformats.org/officeDocument/2006/relationships/image" Target="../media/image73.png"/><Relationship Id="rId31" Type="http://schemas.openxmlformats.org/officeDocument/2006/relationships/customXml" Target="../ink/ink73.xml"/><Relationship Id="rId30" Type="http://schemas.openxmlformats.org/officeDocument/2006/relationships/image" Target="../media/image72.png"/><Relationship Id="rId3" Type="http://schemas.openxmlformats.org/officeDocument/2006/relationships/customXml" Target="../ink/ink59.xml"/><Relationship Id="rId29" Type="http://schemas.openxmlformats.org/officeDocument/2006/relationships/customXml" Target="../ink/ink72.xml"/><Relationship Id="rId28" Type="http://schemas.openxmlformats.org/officeDocument/2006/relationships/image" Target="../media/image71.png"/><Relationship Id="rId27" Type="http://schemas.openxmlformats.org/officeDocument/2006/relationships/customXml" Target="../ink/ink71.xml"/><Relationship Id="rId26" Type="http://schemas.openxmlformats.org/officeDocument/2006/relationships/image" Target="../media/image70.png"/><Relationship Id="rId25" Type="http://schemas.openxmlformats.org/officeDocument/2006/relationships/customXml" Target="../ink/ink70.xml"/><Relationship Id="rId24" Type="http://schemas.openxmlformats.org/officeDocument/2006/relationships/image" Target="../media/image69.png"/><Relationship Id="rId23" Type="http://schemas.openxmlformats.org/officeDocument/2006/relationships/customXml" Target="../ink/ink69.xml"/><Relationship Id="rId22" Type="http://schemas.openxmlformats.org/officeDocument/2006/relationships/image" Target="../media/image68.png"/><Relationship Id="rId21" Type="http://schemas.openxmlformats.org/officeDocument/2006/relationships/customXml" Target="../ink/ink68.xml"/><Relationship Id="rId20" Type="http://schemas.openxmlformats.org/officeDocument/2006/relationships/image" Target="../media/image67.png"/><Relationship Id="rId2" Type="http://schemas.openxmlformats.org/officeDocument/2006/relationships/image" Target="../media/image58.png"/><Relationship Id="rId19" Type="http://schemas.openxmlformats.org/officeDocument/2006/relationships/customXml" Target="../ink/ink67.xml"/><Relationship Id="rId18" Type="http://schemas.openxmlformats.org/officeDocument/2006/relationships/image" Target="../media/image66.png"/><Relationship Id="rId17" Type="http://schemas.openxmlformats.org/officeDocument/2006/relationships/customXml" Target="../ink/ink66.xml"/><Relationship Id="rId16" Type="http://schemas.openxmlformats.org/officeDocument/2006/relationships/image" Target="../media/image65.png"/><Relationship Id="rId15" Type="http://schemas.openxmlformats.org/officeDocument/2006/relationships/customXml" Target="../ink/ink65.xml"/><Relationship Id="rId14" Type="http://schemas.openxmlformats.org/officeDocument/2006/relationships/image" Target="../media/image64.png"/><Relationship Id="rId13" Type="http://schemas.openxmlformats.org/officeDocument/2006/relationships/customXml" Target="../ink/ink64.xml"/><Relationship Id="rId12" Type="http://schemas.openxmlformats.org/officeDocument/2006/relationships/image" Target="../media/image63.png"/><Relationship Id="rId11" Type="http://schemas.openxmlformats.org/officeDocument/2006/relationships/customXml" Target="../ink/ink63.xml"/><Relationship Id="rId10" Type="http://schemas.openxmlformats.org/officeDocument/2006/relationships/image" Target="../media/image62.png"/><Relationship Id="rId1" Type="http://schemas.openxmlformats.org/officeDocument/2006/relationships/customXml" Target="../ink/ink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85.xml"/><Relationship Id="rId8" Type="http://schemas.openxmlformats.org/officeDocument/2006/relationships/image" Target="../media/image84.png"/><Relationship Id="rId7" Type="http://schemas.openxmlformats.org/officeDocument/2006/relationships/customXml" Target="../ink/ink84.xml"/><Relationship Id="rId6" Type="http://schemas.openxmlformats.org/officeDocument/2006/relationships/image" Target="../media/image83.png"/><Relationship Id="rId5" Type="http://schemas.openxmlformats.org/officeDocument/2006/relationships/customXml" Target="../ink/ink83.xml"/><Relationship Id="rId4" Type="http://schemas.openxmlformats.org/officeDocument/2006/relationships/image" Target="../media/image82.png"/><Relationship Id="rId3" Type="http://schemas.openxmlformats.org/officeDocument/2006/relationships/customXml" Target="../ink/ink82.xml"/><Relationship Id="rId2" Type="http://schemas.openxmlformats.org/officeDocument/2006/relationships/image" Target="../media/image81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8.png"/><Relationship Id="rId15" Type="http://schemas.openxmlformats.org/officeDocument/2006/relationships/customXml" Target="../ink/ink88.xml"/><Relationship Id="rId14" Type="http://schemas.openxmlformats.org/officeDocument/2006/relationships/image" Target="../media/image87.png"/><Relationship Id="rId13" Type="http://schemas.openxmlformats.org/officeDocument/2006/relationships/customXml" Target="../ink/ink87.xml"/><Relationship Id="rId12" Type="http://schemas.openxmlformats.org/officeDocument/2006/relationships/image" Target="../media/image86.png"/><Relationship Id="rId11" Type="http://schemas.openxmlformats.org/officeDocument/2006/relationships/customXml" Target="../ink/ink86.xml"/><Relationship Id="rId10" Type="http://schemas.openxmlformats.org/officeDocument/2006/relationships/image" Target="../media/image85.png"/><Relationship Id="rId1" Type="http://schemas.openxmlformats.org/officeDocument/2006/relationships/customXml" Target="../ink/ink8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2" name="CAS CS 460…"/>
          <p:cNvSpPr txBox="1"/>
          <p:nvPr/>
        </p:nvSpPr>
        <p:spPr>
          <a:xfrm>
            <a:off x="615632" y="2081849"/>
            <a:ext cx="7680960" cy="2021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File Organization and Indexing</a:t>
            </a:r>
          </a:p>
        </p:txBody>
      </p:sp>
      <p:sp>
        <p:nvSpPr>
          <p:cNvPr id="33" name="Slides from UC Berkeley"/>
          <p:cNvSpPr txBox="1"/>
          <p:nvPr/>
        </p:nvSpPr>
        <p:spPr>
          <a:xfrm>
            <a:off x="5316220" y="5453063"/>
            <a:ext cx="2040752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defRPr sz="1400"/>
            </a:lvl1pPr>
          </a:lstStyle>
          <a:p>
            <a:r>
              <a:t>Slides from UC Berkeley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0" name="Tree Index: Exampl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Tree Index: Example</a:t>
            </a:r>
          </a:p>
        </p:txBody>
      </p:sp>
      <p:sp>
        <p:nvSpPr>
          <p:cNvPr id="71" name="Index entries:&lt;search key value, page id&gt;                 they direct search for data entries in leaves.…"/>
          <p:cNvSpPr txBox="1"/>
          <p:nvPr>
            <p:ph type="body" idx="4294967295"/>
          </p:nvPr>
        </p:nvSpPr>
        <p:spPr>
          <a:xfrm>
            <a:off x="0" y="1117600"/>
            <a:ext cx="9334500" cy="3200400"/>
          </a:xfrm>
          <a:prstGeom prst="rect">
            <a:avLst/>
          </a:prstGeom>
        </p:spPr>
        <p:txBody>
          <a:bodyPr/>
          <a:lstStyle/>
          <a:p>
            <a:pPr marL="320675" indent="-320675">
              <a:spcBef>
                <a:spcPts val="1300"/>
              </a:spcBef>
              <a:buClrTx/>
              <a:buSzPct val="100000"/>
              <a:defRPr sz="3200" i="1">
                <a:solidFill>
                  <a:schemeClr val="accent2"/>
                </a:solidFill>
              </a:defRPr>
            </a:pPr>
            <a:r>
              <a:t>Index entries</a:t>
            </a:r>
            <a:r>
              <a:rPr i="0"/>
              <a:t>:</a:t>
            </a:r>
            <a:r>
              <a:rPr i="0">
                <a:solidFill>
                  <a:srgbClr val="000000"/>
                </a:solidFill>
              </a:rPr>
              <a:t>&lt;search key value, page id&gt;                 they</a:t>
            </a:r>
            <a:r>
              <a:rPr i="0"/>
              <a:t> </a:t>
            </a:r>
            <a:r>
              <a:rPr i="0">
                <a:solidFill>
                  <a:srgbClr val="000000"/>
                </a:solidFill>
              </a:rPr>
              <a:t>direct search for </a:t>
            </a:r>
            <a:r>
              <a:rPr i="0" u="sng">
                <a:solidFill>
                  <a:srgbClr val="000000"/>
                </a:solidFill>
              </a:rPr>
              <a:t>data entries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t>in leaves.</a:t>
            </a:r>
          </a:p>
          <a:p>
            <a:pPr marL="320675" indent="-320675">
              <a:spcBef>
                <a:spcPts val="1300"/>
              </a:spcBef>
              <a:buClrTx/>
              <a:buSzPct val="100000"/>
              <a:defRPr sz="3200"/>
            </a:pPr>
            <a:r>
              <a:t>In example:</a:t>
            </a:r>
            <a:r>
              <a:rPr>
                <a:solidFill>
                  <a:srgbClr val="FF0000"/>
                </a:solidFill>
              </a:rPr>
              <a:t> Fanout</a:t>
            </a:r>
            <a:r>
              <a:rPr sz="2800"/>
              <a:t> (F) = 3 (note: unrealistic!)</a:t>
            </a:r>
            <a:endParaRPr sz="2800"/>
          </a:p>
          <a:p>
            <a:pPr marL="0" lvl="1" indent="457200">
              <a:spcBef>
                <a:spcPts val="0"/>
              </a:spcBef>
              <a:buSzTx/>
              <a:buNone/>
              <a:defRPr sz="2800"/>
            </a:pPr>
            <a:r>
              <a:t>- more typical: 16KB page, 67% full, 32Byte entries         = approx 300 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887662" y="3428999"/>
            <a:ext cx="6238769" cy="3098803"/>
            <a:chOff x="0" y="0"/>
            <a:chExt cx="6238768" cy="3098801"/>
          </a:xfrm>
        </p:grpSpPr>
        <p:sp>
          <p:nvSpPr>
            <p:cNvPr id="72" name="Rectangle"/>
            <p:cNvSpPr/>
            <p:nvPr/>
          </p:nvSpPr>
          <p:spPr>
            <a:xfrm>
              <a:off x="0" y="2605088"/>
              <a:ext cx="876014" cy="4937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3" name="Rectangle"/>
            <p:cNvSpPr/>
            <p:nvPr/>
          </p:nvSpPr>
          <p:spPr>
            <a:xfrm>
              <a:off x="1070542" y="2605088"/>
              <a:ext cx="877270" cy="4937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4" name="Rectangle"/>
            <p:cNvSpPr/>
            <p:nvPr/>
          </p:nvSpPr>
          <p:spPr>
            <a:xfrm>
              <a:off x="2143595" y="2605088"/>
              <a:ext cx="877270" cy="4937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5" name="Rectangle"/>
            <p:cNvSpPr/>
            <p:nvPr/>
          </p:nvSpPr>
          <p:spPr>
            <a:xfrm>
              <a:off x="3216649" y="2605088"/>
              <a:ext cx="876015" cy="4937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6" name="Rectangle"/>
            <p:cNvSpPr/>
            <p:nvPr/>
          </p:nvSpPr>
          <p:spPr>
            <a:xfrm>
              <a:off x="4287192" y="2605088"/>
              <a:ext cx="878524" cy="4937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7" name="Rectangle"/>
            <p:cNvSpPr/>
            <p:nvPr/>
          </p:nvSpPr>
          <p:spPr>
            <a:xfrm>
              <a:off x="5358990" y="2605088"/>
              <a:ext cx="879779" cy="4937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8" name="Rectangle"/>
            <p:cNvSpPr/>
            <p:nvPr/>
          </p:nvSpPr>
          <p:spPr>
            <a:xfrm>
              <a:off x="1070542" y="1376362"/>
              <a:ext cx="877270" cy="49212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81" name="Group"/>
            <p:cNvGrpSpPr/>
            <p:nvPr/>
          </p:nvGrpSpPr>
          <p:grpSpPr>
            <a:xfrm>
              <a:off x="1158245" y="1376362"/>
              <a:ext cx="25401" cy="492128"/>
              <a:chOff x="0" y="0"/>
              <a:chExt cx="25400" cy="492126"/>
            </a:xfrm>
          </p:grpSpPr>
          <p:sp>
            <p:nvSpPr>
              <p:cNvPr id="79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80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84" name="Group"/>
            <p:cNvGrpSpPr/>
            <p:nvPr/>
          </p:nvGrpSpPr>
          <p:grpSpPr>
            <a:xfrm>
              <a:off x="1448157" y="1376362"/>
              <a:ext cx="25401" cy="492128"/>
              <a:chOff x="0" y="0"/>
              <a:chExt cx="25400" cy="492126"/>
            </a:xfrm>
          </p:grpSpPr>
          <p:sp>
            <p:nvSpPr>
              <p:cNvPr id="82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83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87" name="Group"/>
            <p:cNvGrpSpPr/>
            <p:nvPr/>
          </p:nvGrpSpPr>
          <p:grpSpPr>
            <a:xfrm>
              <a:off x="1546050" y="1376362"/>
              <a:ext cx="25401" cy="492128"/>
              <a:chOff x="0" y="0"/>
              <a:chExt cx="25400" cy="492126"/>
            </a:xfrm>
          </p:grpSpPr>
          <p:sp>
            <p:nvSpPr>
              <p:cNvPr id="85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86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90" name="Group"/>
            <p:cNvGrpSpPr/>
            <p:nvPr/>
          </p:nvGrpSpPr>
          <p:grpSpPr>
            <a:xfrm>
              <a:off x="1839728" y="1376362"/>
              <a:ext cx="25401" cy="492128"/>
              <a:chOff x="0" y="0"/>
              <a:chExt cx="25400" cy="492126"/>
            </a:xfrm>
          </p:grpSpPr>
          <p:sp>
            <p:nvSpPr>
              <p:cNvPr id="88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89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91" name="Rectangle"/>
            <p:cNvSpPr/>
            <p:nvPr/>
          </p:nvSpPr>
          <p:spPr>
            <a:xfrm>
              <a:off x="4287192" y="1376362"/>
              <a:ext cx="878524" cy="49212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94" name="Group"/>
            <p:cNvGrpSpPr/>
            <p:nvPr/>
          </p:nvGrpSpPr>
          <p:grpSpPr>
            <a:xfrm>
              <a:off x="4373639" y="1376362"/>
              <a:ext cx="25401" cy="492128"/>
              <a:chOff x="0" y="0"/>
              <a:chExt cx="25400" cy="492126"/>
            </a:xfrm>
          </p:grpSpPr>
          <p:sp>
            <p:nvSpPr>
              <p:cNvPr id="92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93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97" name="Group"/>
            <p:cNvGrpSpPr/>
            <p:nvPr/>
          </p:nvGrpSpPr>
          <p:grpSpPr>
            <a:xfrm>
              <a:off x="4664807" y="1376362"/>
              <a:ext cx="25401" cy="492128"/>
              <a:chOff x="0" y="0"/>
              <a:chExt cx="25400" cy="492126"/>
            </a:xfrm>
          </p:grpSpPr>
          <p:sp>
            <p:nvSpPr>
              <p:cNvPr id="95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96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00" name="Group"/>
            <p:cNvGrpSpPr/>
            <p:nvPr/>
          </p:nvGrpSpPr>
          <p:grpSpPr>
            <a:xfrm>
              <a:off x="4762699" y="1376362"/>
              <a:ext cx="25401" cy="492128"/>
              <a:chOff x="0" y="0"/>
              <a:chExt cx="25400" cy="492126"/>
            </a:xfrm>
          </p:grpSpPr>
          <p:sp>
            <p:nvSpPr>
              <p:cNvPr id="98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99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03" name="Group"/>
            <p:cNvGrpSpPr/>
            <p:nvPr/>
          </p:nvGrpSpPr>
          <p:grpSpPr>
            <a:xfrm>
              <a:off x="5055122" y="1376362"/>
              <a:ext cx="25401" cy="492128"/>
              <a:chOff x="0" y="0"/>
              <a:chExt cx="25400" cy="492126"/>
            </a:xfrm>
          </p:grpSpPr>
          <p:sp>
            <p:nvSpPr>
              <p:cNvPr id="101" name="Line"/>
              <p:cNvSpPr/>
              <p:nvPr/>
            </p:nvSpPr>
            <p:spPr>
              <a:xfrm flipH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02" name="Line"/>
              <p:cNvSpPr/>
              <p:nvPr/>
            </p:nvSpPr>
            <p:spPr>
              <a:xfrm flipV="1">
                <a:off x="0" y="0"/>
                <a:ext cx="25401" cy="4921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04" name="Rectangle"/>
            <p:cNvSpPr/>
            <p:nvPr/>
          </p:nvSpPr>
          <p:spPr>
            <a:xfrm>
              <a:off x="2630548" y="268287"/>
              <a:ext cx="877270" cy="4937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07" name="Group"/>
            <p:cNvGrpSpPr/>
            <p:nvPr/>
          </p:nvGrpSpPr>
          <p:grpSpPr>
            <a:xfrm>
              <a:off x="2715740" y="268287"/>
              <a:ext cx="25401" cy="493715"/>
              <a:chOff x="0" y="0"/>
              <a:chExt cx="25400" cy="493714"/>
            </a:xfrm>
          </p:grpSpPr>
          <p:sp>
            <p:nvSpPr>
              <p:cNvPr id="105" name="Line"/>
              <p:cNvSpPr/>
              <p:nvPr/>
            </p:nvSpPr>
            <p:spPr>
              <a:xfrm flipH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06" name="Line"/>
              <p:cNvSpPr/>
              <p:nvPr/>
            </p:nvSpPr>
            <p:spPr>
              <a:xfrm flipV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10" name="Group"/>
            <p:cNvGrpSpPr/>
            <p:nvPr/>
          </p:nvGrpSpPr>
          <p:grpSpPr>
            <a:xfrm>
              <a:off x="3008163" y="268287"/>
              <a:ext cx="25401" cy="493715"/>
              <a:chOff x="0" y="0"/>
              <a:chExt cx="25400" cy="493714"/>
            </a:xfrm>
          </p:grpSpPr>
          <p:sp>
            <p:nvSpPr>
              <p:cNvPr id="108" name="Line"/>
              <p:cNvSpPr/>
              <p:nvPr/>
            </p:nvSpPr>
            <p:spPr>
              <a:xfrm flipH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09" name="Line"/>
              <p:cNvSpPr/>
              <p:nvPr/>
            </p:nvSpPr>
            <p:spPr>
              <a:xfrm flipV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13" name="Group"/>
            <p:cNvGrpSpPr/>
            <p:nvPr/>
          </p:nvGrpSpPr>
          <p:grpSpPr>
            <a:xfrm>
              <a:off x="3106056" y="268287"/>
              <a:ext cx="25401" cy="493715"/>
              <a:chOff x="0" y="0"/>
              <a:chExt cx="25400" cy="493714"/>
            </a:xfrm>
          </p:grpSpPr>
          <p:sp>
            <p:nvSpPr>
              <p:cNvPr id="111" name="Line"/>
              <p:cNvSpPr/>
              <p:nvPr/>
            </p:nvSpPr>
            <p:spPr>
              <a:xfrm flipH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12" name="Line"/>
              <p:cNvSpPr/>
              <p:nvPr/>
            </p:nvSpPr>
            <p:spPr>
              <a:xfrm flipV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16" name="Group"/>
            <p:cNvGrpSpPr/>
            <p:nvPr/>
          </p:nvGrpSpPr>
          <p:grpSpPr>
            <a:xfrm>
              <a:off x="3398479" y="268287"/>
              <a:ext cx="25401" cy="493715"/>
              <a:chOff x="0" y="0"/>
              <a:chExt cx="25400" cy="493714"/>
            </a:xfrm>
          </p:grpSpPr>
          <p:sp>
            <p:nvSpPr>
              <p:cNvPr id="114" name="Line"/>
              <p:cNvSpPr/>
              <p:nvPr/>
            </p:nvSpPr>
            <p:spPr>
              <a:xfrm flipH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15" name="Line"/>
              <p:cNvSpPr/>
              <p:nvPr/>
            </p:nvSpPr>
            <p:spPr>
              <a:xfrm flipV="1">
                <a:off x="0" y="0"/>
                <a:ext cx="25401" cy="4937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19" name="Group"/>
            <p:cNvGrpSpPr/>
            <p:nvPr/>
          </p:nvGrpSpPr>
          <p:grpSpPr>
            <a:xfrm>
              <a:off x="1947810" y="654048"/>
              <a:ext cx="720392" cy="661992"/>
              <a:chOff x="0" y="0"/>
              <a:chExt cx="720391" cy="661991"/>
            </a:xfrm>
          </p:grpSpPr>
          <p:sp>
            <p:nvSpPr>
              <p:cNvPr id="117" name="Line"/>
              <p:cNvSpPr/>
              <p:nvPr/>
            </p:nvSpPr>
            <p:spPr>
              <a:xfrm flipH="1">
                <a:off x="0" y="-1"/>
                <a:ext cx="720392" cy="66199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18" name="Line"/>
              <p:cNvSpPr/>
              <p:nvPr/>
            </p:nvSpPr>
            <p:spPr>
              <a:xfrm flipV="1">
                <a:off x="0" y="0"/>
                <a:ext cx="720392" cy="66199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20" name="Triangle"/>
            <p:cNvSpPr/>
            <p:nvPr/>
          </p:nvSpPr>
          <p:spPr>
            <a:xfrm>
              <a:off x="1947810" y="1193800"/>
              <a:ext cx="116720" cy="12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40"/>
                  </a:moveTo>
                  <a:lnTo>
                    <a:pt x="0" y="21600"/>
                  </a:lnTo>
                  <a:lnTo>
                    <a:pt x="15097" y="0"/>
                  </a:lnTo>
                  <a:lnTo>
                    <a:pt x="21600" y="109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23" name="Group"/>
            <p:cNvGrpSpPr/>
            <p:nvPr/>
          </p:nvGrpSpPr>
          <p:grpSpPr>
            <a:xfrm>
              <a:off x="3058513" y="622298"/>
              <a:ext cx="1217386" cy="708030"/>
              <a:chOff x="-1" y="0"/>
              <a:chExt cx="1217384" cy="708029"/>
            </a:xfrm>
          </p:grpSpPr>
          <p:sp>
            <p:nvSpPr>
              <p:cNvPr id="121" name="Line"/>
              <p:cNvSpPr/>
              <p:nvPr/>
            </p:nvSpPr>
            <p:spPr>
              <a:xfrm>
                <a:off x="-2" y="-1"/>
                <a:ext cx="1217385" cy="70802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22" name="Line"/>
              <p:cNvSpPr/>
              <p:nvPr/>
            </p:nvSpPr>
            <p:spPr>
              <a:xfrm flipH="1" flipV="1">
                <a:off x="0" y="-1"/>
                <a:ext cx="1217384" cy="70803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24" name="Triangle"/>
            <p:cNvSpPr/>
            <p:nvPr/>
          </p:nvSpPr>
          <p:spPr>
            <a:xfrm>
              <a:off x="4151648" y="1231900"/>
              <a:ext cx="124250" cy="9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82" y="0"/>
                  </a:moveTo>
                  <a:lnTo>
                    <a:pt x="21600" y="21600"/>
                  </a:lnTo>
                  <a:lnTo>
                    <a:pt x="0" y="15329"/>
                  </a:lnTo>
                  <a:lnTo>
                    <a:pt x="458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27" name="Group"/>
            <p:cNvGrpSpPr/>
            <p:nvPr/>
          </p:nvGrpSpPr>
          <p:grpSpPr>
            <a:xfrm>
              <a:off x="779374" y="1790700"/>
              <a:ext cx="340118" cy="769941"/>
              <a:chOff x="0" y="-1"/>
              <a:chExt cx="340117" cy="769940"/>
            </a:xfrm>
          </p:grpSpPr>
          <p:sp>
            <p:nvSpPr>
              <p:cNvPr id="125" name="Line"/>
              <p:cNvSpPr/>
              <p:nvPr/>
            </p:nvSpPr>
            <p:spPr>
              <a:xfrm flipH="1">
                <a:off x="-1" y="-2"/>
                <a:ext cx="340118" cy="7699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26" name="Line"/>
              <p:cNvSpPr/>
              <p:nvPr/>
            </p:nvSpPr>
            <p:spPr>
              <a:xfrm flipV="1">
                <a:off x="-1" y="-1"/>
                <a:ext cx="340117" cy="7699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28" name="Triangle"/>
            <p:cNvSpPr/>
            <p:nvPr/>
          </p:nvSpPr>
          <p:spPr>
            <a:xfrm>
              <a:off x="779375" y="2406651"/>
              <a:ext cx="85344" cy="15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67"/>
                  </a:moveTo>
                  <a:lnTo>
                    <a:pt x="0" y="21600"/>
                  </a:lnTo>
                  <a:lnTo>
                    <a:pt x="8259" y="0"/>
                  </a:lnTo>
                  <a:lnTo>
                    <a:pt x="21600" y="55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31" name="Group"/>
            <p:cNvGrpSpPr/>
            <p:nvPr/>
          </p:nvGrpSpPr>
          <p:grpSpPr>
            <a:xfrm>
              <a:off x="1497104" y="1760538"/>
              <a:ext cx="25401" cy="800102"/>
              <a:chOff x="0" y="0"/>
              <a:chExt cx="25400" cy="800101"/>
            </a:xfrm>
          </p:grpSpPr>
          <p:sp>
            <p:nvSpPr>
              <p:cNvPr id="129" name="Line"/>
              <p:cNvSpPr/>
              <p:nvPr/>
            </p:nvSpPr>
            <p:spPr>
              <a:xfrm flipH="1">
                <a:off x="0" y="0"/>
                <a:ext cx="25401" cy="8001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30" name="Line"/>
              <p:cNvSpPr/>
              <p:nvPr/>
            </p:nvSpPr>
            <p:spPr>
              <a:xfrm flipV="1">
                <a:off x="0" y="0"/>
                <a:ext cx="25401" cy="8001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32" name="Triangle"/>
            <p:cNvSpPr/>
            <p:nvPr/>
          </p:nvSpPr>
          <p:spPr>
            <a:xfrm>
              <a:off x="1479683" y="2406651"/>
              <a:ext cx="61499" cy="15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58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35" name="Group"/>
            <p:cNvGrpSpPr/>
            <p:nvPr/>
          </p:nvGrpSpPr>
          <p:grpSpPr>
            <a:xfrm>
              <a:off x="1900119" y="1730374"/>
              <a:ext cx="267325" cy="814392"/>
              <a:chOff x="0" y="0"/>
              <a:chExt cx="267324" cy="814391"/>
            </a:xfrm>
          </p:grpSpPr>
          <p:sp>
            <p:nvSpPr>
              <p:cNvPr id="133" name="Line"/>
              <p:cNvSpPr/>
              <p:nvPr/>
            </p:nvSpPr>
            <p:spPr>
              <a:xfrm>
                <a:off x="-1" y="-2"/>
                <a:ext cx="267325" cy="81439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34" name="Line"/>
              <p:cNvSpPr/>
              <p:nvPr/>
            </p:nvSpPr>
            <p:spPr>
              <a:xfrm flipH="1" flipV="1">
                <a:off x="0" y="-1"/>
                <a:ext cx="267325" cy="81439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36" name="Triangle"/>
            <p:cNvSpPr/>
            <p:nvPr/>
          </p:nvSpPr>
          <p:spPr>
            <a:xfrm>
              <a:off x="2093394" y="2387601"/>
              <a:ext cx="7404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5" y="0"/>
                  </a:moveTo>
                  <a:lnTo>
                    <a:pt x="21600" y="21600"/>
                  </a:lnTo>
                  <a:lnTo>
                    <a:pt x="0" y="3927"/>
                  </a:lnTo>
                  <a:lnTo>
                    <a:pt x="1647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39" name="Group"/>
            <p:cNvGrpSpPr/>
            <p:nvPr/>
          </p:nvGrpSpPr>
          <p:grpSpPr>
            <a:xfrm>
              <a:off x="4019870" y="1744662"/>
              <a:ext cx="317526" cy="785816"/>
              <a:chOff x="0" y="-1"/>
              <a:chExt cx="317525" cy="785815"/>
            </a:xfrm>
          </p:grpSpPr>
          <p:sp>
            <p:nvSpPr>
              <p:cNvPr id="137" name="Line"/>
              <p:cNvSpPr/>
              <p:nvPr/>
            </p:nvSpPr>
            <p:spPr>
              <a:xfrm flipH="1">
                <a:off x="0" y="-2"/>
                <a:ext cx="317526" cy="7858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38" name="Line"/>
              <p:cNvSpPr/>
              <p:nvPr/>
            </p:nvSpPr>
            <p:spPr>
              <a:xfrm flipV="1">
                <a:off x="0" y="-1"/>
                <a:ext cx="317526" cy="7858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40" name="Triangle"/>
            <p:cNvSpPr/>
            <p:nvPr/>
          </p:nvSpPr>
          <p:spPr>
            <a:xfrm>
              <a:off x="4019870" y="2376488"/>
              <a:ext cx="82834" cy="15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676"/>
                  </a:moveTo>
                  <a:lnTo>
                    <a:pt x="0" y="21600"/>
                  </a:lnTo>
                  <a:lnTo>
                    <a:pt x="7527" y="0"/>
                  </a:lnTo>
                  <a:lnTo>
                    <a:pt x="21600" y="46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43" name="Group"/>
            <p:cNvGrpSpPr/>
            <p:nvPr/>
          </p:nvGrpSpPr>
          <p:grpSpPr>
            <a:xfrm>
              <a:off x="4713753" y="1760538"/>
              <a:ext cx="25401" cy="754065"/>
              <a:chOff x="0" y="0"/>
              <a:chExt cx="25400" cy="754064"/>
            </a:xfrm>
          </p:grpSpPr>
          <p:sp>
            <p:nvSpPr>
              <p:cNvPr id="141" name="Line"/>
              <p:cNvSpPr/>
              <p:nvPr/>
            </p:nvSpPr>
            <p:spPr>
              <a:xfrm flipH="1">
                <a:off x="0" y="0"/>
                <a:ext cx="25401" cy="7540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0" y="0"/>
                <a:ext cx="25401" cy="75406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44" name="Triangle"/>
            <p:cNvSpPr/>
            <p:nvPr/>
          </p:nvSpPr>
          <p:spPr>
            <a:xfrm>
              <a:off x="4696332" y="2360613"/>
              <a:ext cx="60244" cy="15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80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47" name="Group"/>
            <p:cNvGrpSpPr/>
            <p:nvPr/>
          </p:nvGrpSpPr>
          <p:grpSpPr>
            <a:xfrm>
              <a:off x="5116767" y="1774825"/>
              <a:ext cx="316273" cy="755653"/>
              <a:chOff x="0" y="-1"/>
              <a:chExt cx="316271" cy="755652"/>
            </a:xfrm>
          </p:grpSpPr>
          <p:sp>
            <p:nvSpPr>
              <p:cNvPr id="145" name="Line"/>
              <p:cNvSpPr/>
              <p:nvPr/>
            </p:nvSpPr>
            <p:spPr>
              <a:xfrm>
                <a:off x="0" y="-2"/>
                <a:ext cx="316272" cy="75565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46" name="Line"/>
              <p:cNvSpPr/>
              <p:nvPr/>
            </p:nvSpPr>
            <p:spPr>
              <a:xfrm flipH="1" flipV="1">
                <a:off x="-1" y="0"/>
                <a:ext cx="316273" cy="75565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48" name="Triangle"/>
            <p:cNvSpPr/>
            <p:nvPr/>
          </p:nvSpPr>
          <p:spPr>
            <a:xfrm>
              <a:off x="5350204" y="2376488"/>
              <a:ext cx="82834" cy="15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5" y="0"/>
                  </a:moveTo>
                  <a:lnTo>
                    <a:pt x="21600" y="21600"/>
                  </a:lnTo>
                  <a:lnTo>
                    <a:pt x="0" y="4899"/>
                  </a:lnTo>
                  <a:lnTo>
                    <a:pt x="1374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51" name="Group"/>
            <p:cNvGrpSpPr/>
            <p:nvPr/>
          </p:nvGrpSpPr>
          <p:grpSpPr>
            <a:xfrm>
              <a:off x="425306" y="2620963"/>
              <a:ext cx="25401" cy="447678"/>
              <a:chOff x="0" y="0"/>
              <a:chExt cx="25400" cy="447676"/>
            </a:xfrm>
          </p:grpSpPr>
          <p:sp>
            <p:nvSpPr>
              <p:cNvPr id="149" name="Line"/>
              <p:cNvSpPr/>
              <p:nvPr/>
            </p:nvSpPr>
            <p:spPr>
              <a:xfrm flipH="1">
                <a:off x="0" y="0"/>
                <a:ext cx="25401" cy="44767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0" y="0"/>
                <a:ext cx="25401" cy="44767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1510909" y="2605088"/>
              <a:ext cx="25401" cy="463553"/>
              <a:chOff x="0" y="0"/>
              <a:chExt cx="25400" cy="463551"/>
            </a:xfrm>
          </p:grpSpPr>
          <p:sp>
            <p:nvSpPr>
              <p:cNvPr id="152" name="Line"/>
              <p:cNvSpPr/>
              <p:nvPr/>
            </p:nvSpPr>
            <p:spPr>
              <a:xfrm flipH="1">
                <a:off x="0" y="0"/>
                <a:ext cx="25401" cy="4635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53" name="Line"/>
              <p:cNvSpPr/>
              <p:nvPr/>
            </p:nvSpPr>
            <p:spPr>
              <a:xfrm flipV="1">
                <a:off x="0" y="0"/>
                <a:ext cx="25401" cy="4635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2570157" y="2605088"/>
              <a:ext cx="25401" cy="477841"/>
              <a:chOff x="0" y="0"/>
              <a:chExt cx="25400" cy="477839"/>
            </a:xfrm>
          </p:grpSpPr>
          <p:sp>
            <p:nvSpPr>
              <p:cNvPr id="155" name="Line"/>
              <p:cNvSpPr/>
              <p:nvPr/>
            </p:nvSpPr>
            <p:spPr>
              <a:xfrm flipH="1">
                <a:off x="0" y="0"/>
                <a:ext cx="25401" cy="47784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56" name="Line"/>
              <p:cNvSpPr/>
              <p:nvPr/>
            </p:nvSpPr>
            <p:spPr>
              <a:xfrm flipV="1">
                <a:off x="0" y="0"/>
                <a:ext cx="25401" cy="47784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3628150" y="2620963"/>
              <a:ext cx="25401" cy="431803"/>
              <a:chOff x="0" y="0"/>
              <a:chExt cx="25400" cy="431801"/>
            </a:xfrm>
          </p:grpSpPr>
          <p:sp>
            <p:nvSpPr>
              <p:cNvPr id="158" name="Line"/>
              <p:cNvSpPr/>
              <p:nvPr/>
            </p:nvSpPr>
            <p:spPr>
              <a:xfrm flipH="1">
                <a:off x="0" y="0"/>
                <a:ext cx="25401" cy="4318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0" y="0"/>
                <a:ext cx="25401" cy="4318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4702458" y="2620963"/>
              <a:ext cx="25401" cy="461966"/>
              <a:chOff x="0" y="0"/>
              <a:chExt cx="25400" cy="461964"/>
            </a:xfrm>
          </p:grpSpPr>
          <p:sp>
            <p:nvSpPr>
              <p:cNvPr id="161" name="Line"/>
              <p:cNvSpPr/>
              <p:nvPr/>
            </p:nvSpPr>
            <p:spPr>
              <a:xfrm flipH="1">
                <a:off x="0" y="0"/>
                <a:ext cx="25401" cy="46196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0" y="0"/>
                <a:ext cx="25401" cy="46196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66" name="Group"/>
            <p:cNvGrpSpPr/>
            <p:nvPr/>
          </p:nvGrpSpPr>
          <p:grpSpPr>
            <a:xfrm>
              <a:off x="5761705" y="2620963"/>
              <a:ext cx="25401" cy="461966"/>
              <a:chOff x="0" y="0"/>
              <a:chExt cx="25400" cy="461964"/>
            </a:xfrm>
          </p:grpSpPr>
          <p:sp>
            <p:nvSpPr>
              <p:cNvPr id="164" name="Line"/>
              <p:cNvSpPr/>
              <p:nvPr/>
            </p:nvSpPr>
            <p:spPr>
              <a:xfrm flipH="1">
                <a:off x="0" y="0"/>
                <a:ext cx="25401" cy="46196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0" y="0"/>
                <a:ext cx="25401" cy="46196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169" name="Group"/>
            <p:cNvGrpSpPr/>
            <p:nvPr/>
          </p:nvGrpSpPr>
          <p:grpSpPr>
            <a:xfrm>
              <a:off x="2252782" y="114300"/>
              <a:ext cx="317527" cy="122240"/>
              <a:chOff x="-1" y="0"/>
              <a:chExt cx="317526" cy="122239"/>
            </a:xfrm>
          </p:grpSpPr>
          <p:sp>
            <p:nvSpPr>
              <p:cNvPr id="167" name="Line"/>
              <p:cNvSpPr/>
              <p:nvPr/>
            </p:nvSpPr>
            <p:spPr>
              <a:xfrm>
                <a:off x="-2" y="-1"/>
                <a:ext cx="317528" cy="12224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168" name="Line"/>
              <p:cNvSpPr/>
              <p:nvPr/>
            </p:nvSpPr>
            <p:spPr>
              <a:xfrm flipH="1" flipV="1">
                <a:off x="-1" y="0"/>
                <a:ext cx="317527" cy="12224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170" name="Triangle"/>
            <p:cNvSpPr/>
            <p:nvPr/>
          </p:nvSpPr>
          <p:spPr>
            <a:xfrm>
              <a:off x="2444803" y="157162"/>
              <a:ext cx="125505" cy="79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0"/>
                  </a:moveTo>
                  <a:lnTo>
                    <a:pt x="21600" y="21600"/>
                  </a:lnTo>
                  <a:lnTo>
                    <a:pt x="0" y="19440"/>
                  </a:lnTo>
                  <a:lnTo>
                    <a:pt x="324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71" name="10*"/>
            <p:cNvSpPr txBox="1"/>
            <p:nvPr/>
          </p:nvSpPr>
          <p:spPr>
            <a:xfrm>
              <a:off x="82432" y="2690813"/>
              <a:ext cx="352666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10*</a:t>
              </a:r>
            </a:p>
          </p:txBody>
        </p:sp>
        <p:sp>
          <p:nvSpPr>
            <p:cNvPr id="172" name="15*"/>
            <p:cNvSpPr txBox="1"/>
            <p:nvPr/>
          </p:nvSpPr>
          <p:spPr>
            <a:xfrm>
              <a:off x="509144" y="2690813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15*</a:t>
              </a:r>
            </a:p>
          </p:txBody>
        </p:sp>
        <p:sp>
          <p:nvSpPr>
            <p:cNvPr id="173" name="20*"/>
            <p:cNvSpPr txBox="1"/>
            <p:nvPr/>
          </p:nvSpPr>
          <p:spPr>
            <a:xfrm>
              <a:off x="1155485" y="2690813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174" name="27*"/>
            <p:cNvSpPr txBox="1"/>
            <p:nvPr/>
          </p:nvSpPr>
          <p:spPr>
            <a:xfrm>
              <a:off x="1604787" y="2690813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27*</a:t>
              </a:r>
            </a:p>
          </p:txBody>
        </p:sp>
        <p:sp>
          <p:nvSpPr>
            <p:cNvPr id="175" name="33*"/>
            <p:cNvSpPr txBox="1"/>
            <p:nvPr/>
          </p:nvSpPr>
          <p:spPr>
            <a:xfrm>
              <a:off x="2238578" y="2690813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33*</a:t>
              </a:r>
            </a:p>
          </p:txBody>
        </p:sp>
        <p:sp>
          <p:nvSpPr>
            <p:cNvPr id="176" name="37*"/>
            <p:cNvSpPr txBox="1"/>
            <p:nvPr/>
          </p:nvSpPr>
          <p:spPr>
            <a:xfrm>
              <a:off x="2652739" y="2690813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37*</a:t>
              </a:r>
            </a:p>
          </p:txBody>
        </p:sp>
        <p:sp>
          <p:nvSpPr>
            <p:cNvPr id="177" name="40*"/>
            <p:cNvSpPr txBox="1"/>
            <p:nvPr/>
          </p:nvSpPr>
          <p:spPr>
            <a:xfrm>
              <a:off x="3310377" y="2689226"/>
              <a:ext cx="352666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40*</a:t>
              </a:r>
            </a:p>
          </p:txBody>
        </p:sp>
        <p:sp>
          <p:nvSpPr>
            <p:cNvPr id="178" name="46*"/>
            <p:cNvSpPr txBox="1"/>
            <p:nvPr/>
          </p:nvSpPr>
          <p:spPr>
            <a:xfrm>
              <a:off x="3725793" y="2673351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46*</a:t>
              </a:r>
            </a:p>
          </p:txBody>
        </p:sp>
        <p:sp>
          <p:nvSpPr>
            <p:cNvPr id="179" name="51*"/>
            <p:cNvSpPr txBox="1"/>
            <p:nvPr/>
          </p:nvSpPr>
          <p:spPr>
            <a:xfrm>
              <a:off x="4359584" y="2689226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51*</a:t>
              </a:r>
            </a:p>
          </p:txBody>
        </p:sp>
        <p:sp>
          <p:nvSpPr>
            <p:cNvPr id="180" name="55*"/>
            <p:cNvSpPr txBox="1"/>
            <p:nvPr/>
          </p:nvSpPr>
          <p:spPr>
            <a:xfrm>
              <a:off x="4822691" y="2673351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55*</a:t>
              </a:r>
            </a:p>
          </p:txBody>
        </p:sp>
        <p:sp>
          <p:nvSpPr>
            <p:cNvPr id="181" name="63*"/>
            <p:cNvSpPr txBox="1"/>
            <p:nvPr/>
          </p:nvSpPr>
          <p:spPr>
            <a:xfrm>
              <a:off x="5431382" y="2705101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63*</a:t>
              </a:r>
            </a:p>
          </p:txBody>
        </p:sp>
        <p:sp>
          <p:nvSpPr>
            <p:cNvPr id="182" name="97*"/>
            <p:cNvSpPr txBox="1"/>
            <p:nvPr/>
          </p:nvSpPr>
          <p:spPr>
            <a:xfrm>
              <a:off x="5870644" y="2689226"/>
              <a:ext cx="35266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97*</a:t>
              </a:r>
            </a:p>
          </p:txBody>
        </p:sp>
        <p:sp>
          <p:nvSpPr>
            <p:cNvPr id="183" name="20"/>
            <p:cNvSpPr txBox="1"/>
            <p:nvPr/>
          </p:nvSpPr>
          <p:spPr>
            <a:xfrm>
              <a:off x="1214472" y="1444625"/>
              <a:ext cx="288416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184" name="33"/>
            <p:cNvSpPr txBox="1"/>
            <p:nvPr/>
          </p:nvSpPr>
          <p:spPr>
            <a:xfrm>
              <a:off x="1604787" y="1444625"/>
              <a:ext cx="28841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185" name="51"/>
            <p:cNvSpPr txBox="1"/>
            <p:nvPr/>
          </p:nvSpPr>
          <p:spPr>
            <a:xfrm>
              <a:off x="4432376" y="1443037"/>
              <a:ext cx="288416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51</a:t>
              </a:r>
            </a:p>
          </p:txBody>
        </p:sp>
        <p:sp>
          <p:nvSpPr>
            <p:cNvPr id="186" name="63"/>
            <p:cNvSpPr txBox="1"/>
            <p:nvPr/>
          </p:nvSpPr>
          <p:spPr>
            <a:xfrm>
              <a:off x="4807631" y="1443037"/>
              <a:ext cx="288417" cy="27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187" name="40"/>
            <p:cNvSpPr txBox="1"/>
            <p:nvPr/>
          </p:nvSpPr>
          <p:spPr>
            <a:xfrm>
              <a:off x="2763182" y="336550"/>
              <a:ext cx="288417" cy="2771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188" name="Root"/>
            <p:cNvSpPr txBox="1"/>
            <p:nvPr/>
          </p:nvSpPr>
          <p:spPr>
            <a:xfrm>
              <a:off x="1700169" y="-1"/>
              <a:ext cx="509600" cy="289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Root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331937" y="5791199"/>
            <a:ext cx="2716065" cy="1066802"/>
            <a:chOff x="0" y="0"/>
            <a:chExt cx="2716064" cy="1066800"/>
          </a:xfrm>
        </p:grpSpPr>
        <p:sp>
          <p:nvSpPr>
            <p:cNvPr id="190" name="Line"/>
            <p:cNvSpPr/>
            <p:nvPr/>
          </p:nvSpPr>
          <p:spPr>
            <a:xfrm>
              <a:off x="1725462" y="0"/>
              <a:ext cx="990603" cy="106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261"/>
                  </a:lnTo>
                  <a:cubicBezTo>
                    <a:pt x="10800" y="9255"/>
                    <a:pt x="5965" y="10061"/>
                    <a:pt x="0" y="10061"/>
                  </a:cubicBezTo>
                  <a:cubicBezTo>
                    <a:pt x="5965" y="10061"/>
                    <a:pt x="10800" y="10867"/>
                    <a:pt x="10800" y="11861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91" name="Leaf Level:…"/>
            <p:cNvSpPr txBox="1"/>
            <p:nvPr/>
          </p:nvSpPr>
          <p:spPr>
            <a:xfrm>
              <a:off x="0" y="-1"/>
              <a:ext cx="1603073" cy="896761"/>
            </a:xfrm>
            <a:prstGeom prst="rect">
              <a:avLst/>
            </a:prstGeom>
            <a:noFill/>
            <a:ln w="127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 defTabSz="457200">
                <a:defRPr sz="1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Leaf Level:</a:t>
              </a:r>
            </a:p>
            <a:p>
              <a:pPr algn="ctr" defTabSz="457200">
                <a:defRPr sz="1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Nodes contain</a:t>
              </a:r>
            </a:p>
            <a:p>
              <a:pPr algn="ctr" defTabSz="457200">
                <a:defRPr sz="1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“</a:t>
              </a:r>
              <a:r>
                <a:rPr b="1"/>
                <a:t>Data Entries</a:t>
              </a:r>
              <a:r>
                <a:t>”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497048" y="3505199"/>
            <a:ext cx="2931955" cy="1828801"/>
            <a:chOff x="-1" y="0"/>
            <a:chExt cx="2931954" cy="1828800"/>
          </a:xfrm>
        </p:grpSpPr>
        <p:sp>
          <p:nvSpPr>
            <p:cNvPr id="193" name="Line"/>
            <p:cNvSpPr/>
            <p:nvPr/>
          </p:nvSpPr>
          <p:spPr>
            <a:xfrm>
              <a:off x="1865151" y="-1"/>
              <a:ext cx="1066803" cy="182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94" name="Index Levels:…"/>
            <p:cNvSpPr txBox="1"/>
            <p:nvPr/>
          </p:nvSpPr>
          <p:spPr>
            <a:xfrm>
              <a:off x="-2" y="457199"/>
              <a:ext cx="1704650" cy="896761"/>
            </a:xfrm>
            <a:prstGeom prst="rect">
              <a:avLst/>
            </a:prstGeom>
            <a:noFill/>
            <a:ln w="127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 defTabSz="457200">
                <a:defRPr sz="1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Index Levels:</a:t>
              </a:r>
            </a:p>
            <a:p>
              <a:pPr algn="ctr" defTabSz="457200">
                <a:defRPr sz="1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Nodes contain</a:t>
              </a:r>
            </a:p>
            <a:p>
              <a:pPr algn="ctr" defTabSz="457200">
                <a:defRPr sz="1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r>
                <a:t>“</a:t>
              </a:r>
              <a:r>
                <a:rPr b="1"/>
                <a:t>Index Entries</a:t>
              </a:r>
              <a:r>
                <a:t>”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929799" y="3521675"/>
              <a:ext cx="129702" cy="245591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929799" y="3521675"/>
                <a:ext cx="129702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7101191" y="3625935"/>
              <a:ext cx="122754" cy="20852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7101191" y="3625935"/>
                <a:ext cx="122754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7179939" y="3558745"/>
              <a:ext cx="23161" cy="17608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7179939" y="3558745"/>
                <a:ext cx="23161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360595" y="3503140"/>
              <a:ext cx="178340" cy="1899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7360595" y="3503140"/>
                <a:ext cx="178340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7541252" y="3591182"/>
              <a:ext cx="71800" cy="97309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7541252" y="3591182"/>
                <a:ext cx="71800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7615367" y="3591182"/>
              <a:ext cx="41690" cy="10657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7615367" y="3591182"/>
                <a:ext cx="41690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5792318" y="3582787"/>
              <a:ext cx="10886" cy="13939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5792318" y="3582787"/>
                <a:ext cx="10886" cy="13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5779255" y="3689508"/>
              <a:ext cx="59874" cy="56628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5779255" y="3689508"/>
                <a:ext cx="59874" cy="56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5781432" y="3425972"/>
              <a:ext cx="56609" cy="87119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5781432" y="3425972"/>
                <a:ext cx="56609" cy="87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5853281" y="3443396"/>
              <a:ext cx="74027" cy="50094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5853281" y="3443396"/>
                <a:ext cx="74027" cy="500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5936017" y="3391124"/>
              <a:ext cx="18506" cy="78408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5936017" y="3391124"/>
                <a:ext cx="18506" cy="78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5975207" y="3422705"/>
              <a:ext cx="66406" cy="272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5975207" y="3422705"/>
                <a:ext cx="66406" cy="27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6042702" y="3384590"/>
              <a:ext cx="57697" cy="68607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6042702" y="3384590"/>
                <a:ext cx="57697" cy="68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5524516" y="3484777"/>
              <a:ext cx="50077" cy="22868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5524516" y="3484777"/>
                <a:ext cx="50077" cy="228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5554998" y="3664461"/>
              <a:ext cx="54432" cy="88209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5554998" y="3664461"/>
                <a:ext cx="54432" cy="882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5396059" y="3319251"/>
              <a:ext cx="54431" cy="11107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5396059" y="3319251"/>
                <a:ext cx="54431" cy="111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5461376" y="3348653"/>
              <a:ext cx="18507" cy="272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5461376" y="3348653"/>
                <a:ext cx="18507" cy="27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5448313" y="3336675"/>
              <a:ext cx="26126" cy="370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5448313" y="3336675"/>
                <a:ext cx="26126" cy="3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5507098" y="3330140"/>
              <a:ext cx="360" cy="25047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5507098" y="3330140"/>
                <a:ext cx="360" cy="250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5507098" y="3295293"/>
              <a:ext cx="3267" cy="54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5507098" y="3295293"/>
                <a:ext cx="3267" cy="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5533225" y="3321429"/>
              <a:ext cx="44634" cy="2613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5533225" y="3321429"/>
                <a:ext cx="44634" cy="26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5570239" y="3262623"/>
              <a:ext cx="34835" cy="8385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5570239" y="3262623"/>
                <a:ext cx="34835" cy="83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5615961" y="3285492"/>
              <a:ext cx="69672" cy="68607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5615961" y="3285492"/>
                <a:ext cx="69672" cy="68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5698697" y="3271335"/>
              <a:ext cx="41368" cy="6860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5698697" y="3271335"/>
                <a:ext cx="41368" cy="68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2009794" y="5597410"/>
              <a:ext cx="98477" cy="174287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2009794" y="5597410"/>
                <a:ext cx="98477" cy="174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2120896" y="5635298"/>
              <a:ext cx="85852" cy="47992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2120896" y="5635298"/>
                <a:ext cx="85852" cy="47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墨迹 30"/>
              <p14:cNvContentPartPr/>
              <p14:nvPr/>
            </p14:nvContentPartPr>
            <p14:xfrm>
              <a:off x="2184022" y="5556996"/>
              <a:ext cx="65652" cy="108614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2184022" y="5556996"/>
                <a:ext cx="65652" cy="108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墨迹 31"/>
              <p14:cNvContentPartPr/>
              <p14:nvPr/>
            </p14:nvContentPartPr>
            <p14:xfrm>
              <a:off x="2249674" y="5602462"/>
              <a:ext cx="84589" cy="45466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2249674" y="5602462"/>
                <a:ext cx="84589" cy="454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墨迹 32"/>
              <p14:cNvContentPartPr/>
              <p14:nvPr/>
            </p14:nvContentPartPr>
            <p14:xfrm>
              <a:off x="2449153" y="5491322"/>
              <a:ext cx="7575" cy="128821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8"/>
            </p:blipFill>
            <p:spPr>
              <a:xfrm>
                <a:off x="2449153" y="5491322"/>
                <a:ext cx="7575" cy="128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墨迹 33"/>
              <p14:cNvContentPartPr/>
              <p14:nvPr/>
            </p14:nvContentPartPr>
            <p14:xfrm>
              <a:off x="2461778" y="5463537"/>
              <a:ext cx="65652" cy="3536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0"/>
            </p:blipFill>
            <p:spPr>
              <a:xfrm>
                <a:off x="2461778" y="5463537"/>
                <a:ext cx="65652" cy="353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墨迹 34"/>
              <p14:cNvContentPartPr/>
              <p14:nvPr/>
            </p14:nvContentPartPr>
            <p14:xfrm>
              <a:off x="2476928" y="5541840"/>
              <a:ext cx="138878" cy="8588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2"/>
            </p:blipFill>
            <p:spPr>
              <a:xfrm>
                <a:off x="2476928" y="5541840"/>
                <a:ext cx="138878" cy="8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墨迹 35"/>
              <p14:cNvContentPartPr/>
              <p14:nvPr/>
            </p14:nvContentPartPr>
            <p14:xfrm>
              <a:off x="2598131" y="5476166"/>
              <a:ext cx="123728" cy="116192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4"/>
            </p:blipFill>
            <p:spPr>
              <a:xfrm>
                <a:off x="2598131" y="5476166"/>
                <a:ext cx="123728" cy="116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2739534" y="5541840"/>
              <a:ext cx="1263" cy="4294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2739534" y="5541840"/>
                <a:ext cx="1263" cy="42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2752159" y="5509003"/>
              <a:ext cx="15151" cy="11367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2752159" y="5509003"/>
                <a:ext cx="15151" cy="11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2790035" y="5521633"/>
              <a:ext cx="79539" cy="60622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2790035" y="5521633"/>
                <a:ext cx="79539" cy="60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2855687" y="5519107"/>
              <a:ext cx="45450" cy="9472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2855687" y="5519107"/>
                <a:ext cx="45450" cy="94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3158693" y="5516581"/>
              <a:ext cx="102265" cy="80829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3158693" y="5516581"/>
                <a:ext cx="102265" cy="808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3257170" y="5501426"/>
              <a:ext cx="65652" cy="88407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6"/>
            </p:blipFill>
            <p:spPr>
              <a:xfrm>
                <a:off x="3257170" y="5501426"/>
                <a:ext cx="65652" cy="88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墨迹 42"/>
              <p14:cNvContentPartPr/>
              <p14:nvPr/>
            </p14:nvContentPartPr>
            <p14:xfrm>
              <a:off x="3335447" y="5483744"/>
              <a:ext cx="85852" cy="1111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8"/>
            </p:blipFill>
            <p:spPr>
              <a:xfrm>
                <a:off x="3335447" y="5483744"/>
                <a:ext cx="85852" cy="111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墨迹 43"/>
              <p14:cNvContentPartPr/>
              <p14:nvPr/>
            </p14:nvContentPartPr>
            <p14:xfrm>
              <a:off x="3401098" y="5521633"/>
              <a:ext cx="60602" cy="50518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0"/>
            </p:blipFill>
            <p:spPr>
              <a:xfrm>
                <a:off x="3401098" y="5521633"/>
                <a:ext cx="60602" cy="505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3497050" y="5483744"/>
              <a:ext cx="94690" cy="90933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3497050" y="5483744"/>
                <a:ext cx="94690" cy="90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3608153" y="5514055"/>
              <a:ext cx="5050" cy="41677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3608153" y="5514055"/>
                <a:ext cx="5050" cy="41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3613203" y="5478692"/>
              <a:ext cx="12625" cy="12629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3613203" y="5478692"/>
                <a:ext cx="12625" cy="12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3651079" y="5496373"/>
              <a:ext cx="80801" cy="3788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3651079" y="5496373"/>
                <a:ext cx="80801" cy="37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3721780" y="5430700"/>
              <a:ext cx="47976" cy="123769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3721780" y="5430700"/>
                <a:ext cx="47976" cy="123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3779857" y="5491322"/>
              <a:ext cx="63126" cy="58096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2"/>
            </p:blipFill>
            <p:spPr>
              <a:xfrm>
                <a:off x="3779857" y="5491322"/>
                <a:ext cx="63126" cy="58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墨迹 50"/>
              <p14:cNvContentPartPr/>
              <p14:nvPr/>
            </p14:nvContentPartPr>
            <p14:xfrm>
              <a:off x="3842983" y="5440804"/>
              <a:ext cx="114890" cy="116192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3842983" y="5440804"/>
                <a:ext cx="114890" cy="116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4110639" y="5514055"/>
              <a:ext cx="99739" cy="60622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4110639" y="5514055"/>
                <a:ext cx="99739" cy="60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墨迹 52"/>
              <p14:cNvContentPartPr/>
              <p14:nvPr/>
            </p14:nvContentPartPr>
            <p14:xfrm>
              <a:off x="4221741" y="5519107"/>
              <a:ext cx="360" cy="44203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4221741" y="5519107"/>
                <a:ext cx="360" cy="44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墨迹 53"/>
              <p14:cNvContentPartPr/>
              <p14:nvPr/>
            </p14:nvContentPartPr>
            <p14:xfrm>
              <a:off x="4211641" y="5478692"/>
              <a:ext cx="25250" cy="16418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4211641" y="5478692"/>
                <a:ext cx="25250" cy="16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墨迹 54"/>
              <p14:cNvContentPartPr/>
              <p14:nvPr/>
            </p14:nvContentPartPr>
            <p14:xfrm>
              <a:off x="4257092" y="5445856"/>
              <a:ext cx="183066" cy="101036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2"/>
            </p:blipFill>
            <p:spPr>
              <a:xfrm>
                <a:off x="4257092" y="5445856"/>
                <a:ext cx="183066" cy="101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墨迹 55"/>
              <p14:cNvContentPartPr/>
              <p14:nvPr/>
            </p14:nvContentPartPr>
            <p14:xfrm>
              <a:off x="4530310" y="5477132"/>
              <a:ext cx="101908" cy="120478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4"/>
            </p:blipFill>
            <p:spPr>
              <a:xfrm>
                <a:off x="4530310" y="5477132"/>
                <a:ext cx="101908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墨迹 56"/>
              <p14:cNvContentPartPr/>
              <p14:nvPr/>
            </p14:nvContentPartPr>
            <p14:xfrm>
              <a:off x="4641483" y="5532737"/>
              <a:ext cx="104225" cy="3707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6"/>
            </p:blipFill>
            <p:spPr>
              <a:xfrm>
                <a:off x="4641483" y="5532737"/>
                <a:ext cx="104225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墨迹 57"/>
              <p14:cNvContentPartPr/>
              <p14:nvPr/>
            </p14:nvContentPartPr>
            <p14:xfrm>
              <a:off x="4701702" y="5458597"/>
              <a:ext cx="90328" cy="139013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8"/>
            </p:blipFill>
            <p:spPr>
              <a:xfrm>
                <a:off x="4701702" y="5458597"/>
                <a:ext cx="90328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墨迹 58"/>
              <p14:cNvContentPartPr/>
              <p14:nvPr/>
            </p14:nvContentPartPr>
            <p14:xfrm>
              <a:off x="4771185" y="5504935"/>
              <a:ext cx="127386" cy="5560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0"/>
            </p:blipFill>
            <p:spPr>
              <a:xfrm>
                <a:off x="4771185" y="5504935"/>
                <a:ext cx="127386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3" name="墨迹 62"/>
              <p14:cNvContentPartPr/>
              <p14:nvPr/>
            </p14:nvContentPartPr>
            <p14:xfrm>
              <a:off x="5359476" y="5921975"/>
              <a:ext cx="509544" cy="597759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2"/>
            </p:blipFill>
            <p:spPr>
              <a:xfrm>
                <a:off x="5359476" y="5921975"/>
                <a:ext cx="509544" cy="597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4" name="墨迹 63"/>
              <p14:cNvContentPartPr/>
              <p14:nvPr/>
            </p14:nvContentPartPr>
            <p14:xfrm>
              <a:off x="4118042" y="4842304"/>
              <a:ext cx="319623" cy="36143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4"/>
            </p:blipFill>
            <p:spPr>
              <a:xfrm>
                <a:off x="4118042" y="4842304"/>
                <a:ext cx="319623" cy="361435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2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4584532" y="6613524"/>
            <a:ext cx="238457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8" name="Index Fanout and Height"/>
          <p:cNvSpPr txBox="1"/>
          <p:nvPr>
            <p:ph type="title" idx="4294967295"/>
          </p:nvPr>
        </p:nvSpPr>
        <p:spPr>
          <a:xfrm>
            <a:off x="380999" y="0"/>
            <a:ext cx="7770815" cy="9144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Index Fanout and Height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228599" y="1752596"/>
            <a:ext cx="6244390" cy="4567345"/>
            <a:chOff x="0" y="-2"/>
            <a:chExt cx="6244389" cy="4567343"/>
          </a:xfrm>
        </p:grpSpPr>
        <p:grpSp>
          <p:nvGrpSpPr>
            <p:cNvPr id="201" name="Group"/>
            <p:cNvGrpSpPr/>
            <p:nvPr/>
          </p:nvGrpSpPr>
          <p:grpSpPr>
            <a:xfrm>
              <a:off x="1055444" y="2861580"/>
              <a:ext cx="4354220" cy="12701"/>
              <a:chOff x="0" y="0"/>
              <a:chExt cx="4354219" cy="12700"/>
            </a:xfrm>
          </p:grpSpPr>
          <p:sp>
            <p:nvSpPr>
              <p:cNvPr id="199" name="Line"/>
              <p:cNvSpPr/>
              <p:nvPr/>
            </p:nvSpPr>
            <p:spPr>
              <a:xfrm>
                <a:off x="0" y="0"/>
                <a:ext cx="4354220" cy="12701"/>
              </a:xfrm>
              <a:prstGeom prst="line">
                <a:avLst/>
              </a:pr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00" name="Line"/>
              <p:cNvSpPr/>
              <p:nvPr/>
            </p:nvSpPr>
            <p:spPr>
              <a:xfrm flipH="1" flipV="1">
                <a:off x="0" y="0"/>
                <a:ext cx="4354220" cy="12701"/>
              </a:xfrm>
              <a:prstGeom prst="line">
                <a:avLst/>
              </a:pr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204" name="Group"/>
            <p:cNvGrpSpPr/>
            <p:nvPr/>
          </p:nvGrpSpPr>
          <p:grpSpPr>
            <a:xfrm>
              <a:off x="1055444" y="-2"/>
              <a:ext cx="2295499" cy="2861583"/>
              <a:chOff x="0" y="0"/>
              <a:chExt cx="2295497" cy="2861582"/>
            </a:xfrm>
          </p:grpSpPr>
          <p:sp>
            <p:nvSpPr>
              <p:cNvPr id="202" name="Line"/>
              <p:cNvSpPr/>
              <p:nvPr/>
            </p:nvSpPr>
            <p:spPr>
              <a:xfrm flipV="1">
                <a:off x="0" y="-1"/>
                <a:ext cx="2295497" cy="286158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03" name="Line"/>
              <p:cNvSpPr/>
              <p:nvPr/>
            </p:nvSpPr>
            <p:spPr>
              <a:xfrm flipH="1">
                <a:off x="-1" y="-1"/>
                <a:ext cx="2295499" cy="286158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grpSp>
          <p:nvGrpSpPr>
            <p:cNvPr id="207" name="Group"/>
            <p:cNvGrpSpPr/>
            <p:nvPr/>
          </p:nvGrpSpPr>
          <p:grpSpPr>
            <a:xfrm>
              <a:off x="3350940" y="-3"/>
              <a:ext cx="2082804" cy="2861584"/>
              <a:chOff x="-1" y="-1"/>
              <a:chExt cx="2082803" cy="2861582"/>
            </a:xfrm>
          </p:grpSpPr>
          <p:sp>
            <p:nvSpPr>
              <p:cNvPr id="205" name="Line"/>
              <p:cNvSpPr/>
              <p:nvPr/>
            </p:nvSpPr>
            <p:spPr>
              <a:xfrm>
                <a:off x="-2" y="-2"/>
                <a:ext cx="2082805" cy="286158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06" name="Line"/>
              <p:cNvSpPr/>
              <p:nvPr/>
            </p:nvSpPr>
            <p:spPr>
              <a:xfrm flipH="1" flipV="1">
                <a:off x="-1" y="-1"/>
                <a:ext cx="2082804" cy="286158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208" name="Rectangle"/>
            <p:cNvSpPr/>
            <p:nvPr/>
          </p:nvSpPr>
          <p:spPr>
            <a:xfrm>
              <a:off x="0" y="3621248"/>
              <a:ext cx="1179852" cy="946094"/>
            </a:xfrm>
            <a:prstGeom prst="rect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09" name="Line"/>
            <p:cNvSpPr/>
            <p:nvPr/>
          </p:nvSpPr>
          <p:spPr>
            <a:xfrm>
              <a:off x="1179852" y="3970791"/>
              <a:ext cx="184604" cy="10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127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212" name="Group"/>
            <p:cNvGrpSpPr/>
            <p:nvPr/>
          </p:nvGrpSpPr>
          <p:grpSpPr>
            <a:xfrm>
              <a:off x="1179852" y="4026718"/>
              <a:ext cx="706308" cy="12701"/>
              <a:chOff x="0" y="0"/>
              <a:chExt cx="706307" cy="12700"/>
            </a:xfrm>
          </p:grpSpPr>
          <p:sp>
            <p:nvSpPr>
              <p:cNvPr id="210" name="Line"/>
              <p:cNvSpPr/>
              <p:nvPr/>
            </p:nvSpPr>
            <p:spPr>
              <a:xfrm>
                <a:off x="0" y="0"/>
                <a:ext cx="706308" cy="127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11" name="Line"/>
              <p:cNvSpPr/>
              <p:nvPr/>
            </p:nvSpPr>
            <p:spPr>
              <a:xfrm flipH="1" flipV="1">
                <a:off x="0" y="0"/>
                <a:ext cx="706308" cy="127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213" name="Line"/>
            <p:cNvSpPr/>
            <p:nvPr/>
          </p:nvSpPr>
          <p:spPr>
            <a:xfrm>
              <a:off x="1697541" y="3970791"/>
              <a:ext cx="188617" cy="10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270"/>
                  </a:lnTo>
                  <a:lnTo>
                    <a:pt x="0" y="2160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14" name="Rectangle"/>
            <p:cNvSpPr/>
            <p:nvPr/>
          </p:nvSpPr>
          <p:spPr>
            <a:xfrm>
              <a:off x="1886158" y="3621248"/>
              <a:ext cx="1179853" cy="946094"/>
            </a:xfrm>
            <a:prstGeom prst="rect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15" name="Line"/>
            <p:cNvSpPr/>
            <p:nvPr/>
          </p:nvSpPr>
          <p:spPr>
            <a:xfrm>
              <a:off x="3066011" y="3970791"/>
              <a:ext cx="188618" cy="10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127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218" name="Group"/>
            <p:cNvGrpSpPr/>
            <p:nvPr/>
          </p:nvGrpSpPr>
          <p:grpSpPr>
            <a:xfrm>
              <a:off x="3066012" y="4026718"/>
              <a:ext cx="585915" cy="12701"/>
              <a:chOff x="0" y="0"/>
              <a:chExt cx="585914" cy="12700"/>
            </a:xfrm>
          </p:grpSpPr>
          <p:sp>
            <p:nvSpPr>
              <p:cNvPr id="216" name="Line"/>
              <p:cNvSpPr/>
              <p:nvPr/>
            </p:nvSpPr>
            <p:spPr>
              <a:xfrm>
                <a:off x="0" y="0"/>
                <a:ext cx="585915" cy="127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17" name="Line"/>
              <p:cNvSpPr/>
              <p:nvPr/>
            </p:nvSpPr>
            <p:spPr>
              <a:xfrm flipH="1" flipV="1">
                <a:off x="0" y="0"/>
                <a:ext cx="585915" cy="127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219" name="Line"/>
            <p:cNvSpPr/>
            <p:nvPr/>
          </p:nvSpPr>
          <p:spPr>
            <a:xfrm>
              <a:off x="3463307" y="3970791"/>
              <a:ext cx="188617" cy="10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270"/>
                  </a:lnTo>
                  <a:lnTo>
                    <a:pt x="0" y="2160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222" name="Group"/>
            <p:cNvGrpSpPr/>
            <p:nvPr/>
          </p:nvGrpSpPr>
          <p:grpSpPr>
            <a:xfrm>
              <a:off x="822683" y="2805651"/>
              <a:ext cx="473552" cy="815601"/>
              <a:chOff x="0" y="0"/>
              <a:chExt cx="473550" cy="815600"/>
            </a:xfrm>
          </p:grpSpPr>
          <p:sp>
            <p:nvSpPr>
              <p:cNvPr id="220" name="Line"/>
              <p:cNvSpPr/>
              <p:nvPr/>
            </p:nvSpPr>
            <p:spPr>
              <a:xfrm flipH="1">
                <a:off x="-1" y="-1"/>
                <a:ext cx="473552" cy="8156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21" name="Line"/>
              <p:cNvSpPr/>
              <p:nvPr/>
            </p:nvSpPr>
            <p:spPr>
              <a:xfrm flipV="1">
                <a:off x="-1" y="-1"/>
                <a:ext cx="473551" cy="8156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223" name="Line"/>
            <p:cNvSpPr/>
            <p:nvPr/>
          </p:nvSpPr>
          <p:spPr>
            <a:xfrm>
              <a:off x="822684" y="3406863"/>
              <a:ext cx="148488" cy="2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74"/>
                  </a:moveTo>
                  <a:lnTo>
                    <a:pt x="0" y="21600"/>
                  </a:lnTo>
                  <a:lnTo>
                    <a:pt x="9341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226" name="Group"/>
            <p:cNvGrpSpPr/>
            <p:nvPr/>
          </p:nvGrpSpPr>
          <p:grpSpPr>
            <a:xfrm>
              <a:off x="2459371" y="2805653"/>
              <a:ext cx="25401" cy="815599"/>
              <a:chOff x="0" y="0"/>
              <a:chExt cx="25400" cy="815598"/>
            </a:xfrm>
          </p:grpSpPr>
          <p:sp>
            <p:nvSpPr>
              <p:cNvPr id="224" name="Line"/>
              <p:cNvSpPr/>
              <p:nvPr/>
            </p:nvSpPr>
            <p:spPr>
              <a:xfrm flipH="1">
                <a:off x="0" y="0"/>
                <a:ext cx="25401" cy="815598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25" name="Line"/>
              <p:cNvSpPr/>
              <p:nvPr/>
            </p:nvSpPr>
            <p:spPr>
              <a:xfrm flipV="1">
                <a:off x="0" y="0"/>
                <a:ext cx="25401" cy="815599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227" name="Line"/>
            <p:cNvSpPr/>
            <p:nvPr/>
          </p:nvSpPr>
          <p:spPr>
            <a:xfrm>
              <a:off x="2427925" y="3402204"/>
              <a:ext cx="92303" cy="21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330" y="2160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28" name="Rectangle"/>
            <p:cNvSpPr/>
            <p:nvPr/>
          </p:nvSpPr>
          <p:spPr>
            <a:xfrm>
              <a:off x="5068548" y="3621248"/>
              <a:ext cx="1175842" cy="946094"/>
            </a:xfrm>
            <a:prstGeom prst="rect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29" name="Line"/>
            <p:cNvSpPr/>
            <p:nvPr/>
          </p:nvSpPr>
          <p:spPr>
            <a:xfrm>
              <a:off x="4482635" y="3970791"/>
              <a:ext cx="184606" cy="10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127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232" name="Group"/>
            <p:cNvGrpSpPr/>
            <p:nvPr/>
          </p:nvGrpSpPr>
          <p:grpSpPr>
            <a:xfrm>
              <a:off x="4482635" y="4026718"/>
              <a:ext cx="585918" cy="12701"/>
              <a:chOff x="0" y="0"/>
              <a:chExt cx="585917" cy="12700"/>
            </a:xfrm>
          </p:grpSpPr>
          <p:sp>
            <p:nvSpPr>
              <p:cNvPr id="230" name="Line"/>
              <p:cNvSpPr/>
              <p:nvPr/>
            </p:nvSpPr>
            <p:spPr>
              <a:xfrm>
                <a:off x="0" y="0"/>
                <a:ext cx="585918" cy="127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31" name="Line"/>
              <p:cNvSpPr/>
              <p:nvPr/>
            </p:nvSpPr>
            <p:spPr>
              <a:xfrm flipH="1" flipV="1">
                <a:off x="0" y="0"/>
                <a:ext cx="585918" cy="12701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233" name="Line"/>
            <p:cNvSpPr/>
            <p:nvPr/>
          </p:nvSpPr>
          <p:spPr>
            <a:xfrm>
              <a:off x="4879933" y="3970791"/>
              <a:ext cx="188618" cy="10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270"/>
                  </a:lnTo>
                  <a:lnTo>
                    <a:pt x="0" y="2160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236" name="Group"/>
            <p:cNvGrpSpPr/>
            <p:nvPr/>
          </p:nvGrpSpPr>
          <p:grpSpPr>
            <a:xfrm>
              <a:off x="5184929" y="2805652"/>
              <a:ext cx="473549" cy="815600"/>
              <a:chOff x="0" y="0"/>
              <a:chExt cx="473548" cy="815599"/>
            </a:xfrm>
          </p:grpSpPr>
          <p:sp>
            <p:nvSpPr>
              <p:cNvPr id="234" name="Line"/>
              <p:cNvSpPr/>
              <p:nvPr/>
            </p:nvSpPr>
            <p:spPr>
              <a:xfrm>
                <a:off x="-1" y="0"/>
                <a:ext cx="473548" cy="815598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  <p:sp>
            <p:nvSpPr>
              <p:cNvPr id="235" name="Line"/>
              <p:cNvSpPr/>
              <p:nvPr/>
            </p:nvSpPr>
            <p:spPr>
              <a:xfrm flipH="1" flipV="1">
                <a:off x="-1" y="-1"/>
                <a:ext cx="473549" cy="81560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/>
            </p:txBody>
          </p:sp>
        </p:grpSp>
        <p:sp>
          <p:nvSpPr>
            <p:cNvPr id="237" name="Line"/>
            <p:cNvSpPr/>
            <p:nvPr/>
          </p:nvSpPr>
          <p:spPr>
            <a:xfrm>
              <a:off x="5514003" y="3406863"/>
              <a:ext cx="144473" cy="2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0" y="0"/>
                  </a:moveTo>
                  <a:lnTo>
                    <a:pt x="21600" y="21600"/>
                  </a:lnTo>
                  <a:lnTo>
                    <a:pt x="0" y="6574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239" name="Leaf Pages"/>
          <p:cNvSpPr txBox="1"/>
          <p:nvPr/>
        </p:nvSpPr>
        <p:spPr>
          <a:xfrm>
            <a:off x="3779837" y="5029199"/>
            <a:ext cx="1311845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8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Leaf Pages</a:t>
            </a:r>
          </a:p>
        </p:txBody>
      </p:sp>
      <p:sp>
        <p:nvSpPr>
          <p:cNvPr id="240" name="Text"/>
          <p:cNvSpPr txBox="1"/>
          <p:nvPr/>
        </p:nvSpPr>
        <p:spPr>
          <a:xfrm>
            <a:off x="7377110" y="1303337"/>
            <a:ext cx="168288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 </a:t>
            </a:r>
          </a:p>
        </p:txBody>
      </p:sp>
      <p:sp>
        <p:nvSpPr>
          <p:cNvPr id="241" name="Non-leaf Pages"/>
          <p:cNvSpPr txBox="1"/>
          <p:nvPr/>
        </p:nvSpPr>
        <p:spPr>
          <a:xfrm>
            <a:off x="2941635" y="2667000"/>
            <a:ext cx="1252541" cy="61799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defTabSz="457200">
              <a:defRPr sz="1800" b="1">
                <a:solidFill>
                  <a:srgbClr val="8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Non-leaf Pages</a:t>
            </a:r>
          </a:p>
        </p:txBody>
      </p:sp>
      <p:sp>
        <p:nvSpPr>
          <p:cNvPr id="242" name="Keys and pointers to next level"/>
          <p:cNvSpPr txBox="1"/>
          <p:nvPr/>
        </p:nvSpPr>
        <p:spPr>
          <a:xfrm>
            <a:off x="2560320" y="3276601"/>
            <a:ext cx="1889762" cy="929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 defTabSz="457200">
              <a:defRPr sz="1800"/>
            </a:lvl1pPr>
          </a:lstStyle>
          <a:p>
            <a:r>
              <a:t>Keys and pointers to next level</a:t>
            </a:r>
          </a:p>
        </p:txBody>
      </p:sp>
      <p:sp>
        <p:nvSpPr>
          <p:cNvPr id="243" name="Data…"/>
          <p:cNvSpPr txBox="1"/>
          <p:nvPr/>
        </p:nvSpPr>
        <p:spPr>
          <a:xfrm>
            <a:off x="274319" y="5562600"/>
            <a:ext cx="1051563" cy="650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457200">
              <a:defRPr sz="1800"/>
            </a:pPr>
            <a:r>
              <a:t>Data</a:t>
            </a:r>
          </a:p>
          <a:p>
            <a:pPr algn="ctr" defTabSz="457200">
              <a:defRPr sz="1800"/>
            </a:pPr>
            <a:r>
              <a:t>Entries</a:t>
            </a:r>
          </a:p>
        </p:txBody>
      </p:sp>
      <p:sp>
        <p:nvSpPr>
          <p:cNvPr id="244" name="Data…"/>
          <p:cNvSpPr txBox="1"/>
          <p:nvPr/>
        </p:nvSpPr>
        <p:spPr>
          <a:xfrm>
            <a:off x="2179318" y="5511800"/>
            <a:ext cx="1051563" cy="650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457200">
              <a:defRPr sz="1800"/>
            </a:pPr>
            <a:r>
              <a:t>Data</a:t>
            </a:r>
          </a:p>
          <a:p>
            <a:pPr algn="ctr" defTabSz="457200">
              <a:defRPr sz="1800"/>
            </a:pPr>
            <a:r>
              <a:t>Entries</a:t>
            </a:r>
          </a:p>
        </p:txBody>
      </p:sp>
      <p:sp>
        <p:nvSpPr>
          <p:cNvPr id="245" name="Data…"/>
          <p:cNvSpPr txBox="1"/>
          <p:nvPr/>
        </p:nvSpPr>
        <p:spPr>
          <a:xfrm>
            <a:off x="5379720" y="5562600"/>
            <a:ext cx="1051562" cy="650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457200">
              <a:defRPr sz="1800"/>
            </a:pPr>
            <a:r>
              <a:t>Data</a:t>
            </a:r>
          </a:p>
          <a:p>
            <a:pPr algn="ctr" defTabSz="457200">
              <a:defRPr sz="1800"/>
            </a:pPr>
            <a:r>
              <a:t>Entries</a:t>
            </a:r>
          </a:p>
        </p:txBody>
      </p:sp>
      <p:sp>
        <p:nvSpPr>
          <p:cNvPr id="246" name="Q: How many levels if B leaf blocks and a fanout of F?"/>
          <p:cNvSpPr txBox="1"/>
          <p:nvPr/>
        </p:nvSpPr>
        <p:spPr>
          <a:xfrm>
            <a:off x="198120" y="1249363"/>
            <a:ext cx="2727962" cy="2047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457200">
              <a:defRPr sz="2400"/>
            </a:pPr>
            <a:r>
              <a:t>Q: How many levels if </a:t>
            </a:r>
            <a:r>
              <a:rPr>
                <a:solidFill>
                  <a:srgbClr val="FF0000"/>
                </a:solidFill>
              </a:rPr>
              <a:t>B</a:t>
            </a:r>
            <a:r>
              <a:t> leaf blocks and a fanout of </a:t>
            </a:r>
            <a:r>
              <a:rPr sz="3200">
                <a:solidFill>
                  <a:srgbClr val="FF0000"/>
                </a:solidFill>
              </a:rPr>
              <a:t>F</a:t>
            </a:r>
            <a:r>
              <a:t>?</a:t>
            </a:r>
          </a:p>
          <a:p>
            <a:pPr algn="ctr" defTabSz="457200">
              <a:defRPr sz="2400"/>
            </a:pPr>
            <a:r>
              <a:t> </a:t>
            </a:r>
          </a:p>
        </p:txBody>
      </p:sp>
      <p:sp>
        <p:nvSpPr>
          <p:cNvPr id="247" name="A: logF B"/>
          <p:cNvSpPr txBox="1"/>
          <p:nvPr/>
        </p:nvSpPr>
        <p:spPr>
          <a:xfrm>
            <a:off x="-165419" y="2916237"/>
            <a:ext cx="2727962" cy="10195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457200">
              <a:defRPr sz="3200"/>
            </a:pPr>
            <a:r>
              <a:t>A: log</a:t>
            </a:r>
            <a:r>
              <a:rPr baseline="-25000"/>
              <a:t>F</a:t>
            </a:r>
            <a:r>
              <a:t> B</a:t>
            </a:r>
          </a:p>
          <a:p>
            <a:pPr algn="ctr" defTabSz="457200">
              <a:defRPr sz="2400"/>
            </a:pPr>
            <a:r>
              <a:t> </a:t>
            </a:r>
          </a:p>
        </p:txBody>
      </p:sp>
      <p:graphicFrame>
        <p:nvGraphicFramePr>
          <p:cNvPr id="248" name="Table"/>
          <p:cNvGraphicFramePr/>
          <p:nvPr/>
        </p:nvGraphicFramePr>
        <p:xfrm>
          <a:off x="4648200" y="1258887"/>
          <a:ext cx="4114800" cy="13700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31937"/>
                <a:gridCol w="1292225"/>
                <a:gridCol w="1290637"/>
              </a:tblGrid>
              <a:tr h="19526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# Leaf Blocks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(Avg) Fanout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Levels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1,000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3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10,000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3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100,000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4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1,000,000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4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10,000,000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4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100,000,000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100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200"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5</a:t>
                      </a:r>
                      <a:endParaRPr sz="1200"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9" name="16KB pages, 67%full and…"/>
          <p:cNvSpPr txBox="1"/>
          <p:nvPr/>
        </p:nvSpPr>
        <p:spPr>
          <a:xfrm>
            <a:off x="5181282" y="2901951"/>
            <a:ext cx="3871375" cy="1056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/>
            <a:r>
              <a:t>16KB pages, 67%full and </a:t>
            </a:r>
          </a:p>
          <a:p>
            <a:pPr defTabSz="457200"/>
            <a:r>
              <a:t>100 byte records = approx 100 recs/page.</a:t>
            </a:r>
          </a:p>
          <a:p>
            <a:pPr defTabSz="457200"/>
          </a:p>
          <a:p>
            <a:pPr defTabSz="457200"/>
            <a:r>
              <a:t>so, can store 10B rows with 5 levels. </a:t>
            </a:r>
          </a:p>
        </p:txBody>
      </p:sp>
      <p:sp>
        <p:nvSpPr>
          <p:cNvPr id="250" name="Note: All pages at all levels are:…"/>
          <p:cNvSpPr txBox="1"/>
          <p:nvPr/>
        </p:nvSpPr>
        <p:spPr>
          <a:xfrm>
            <a:off x="6827835" y="5410200"/>
            <a:ext cx="1889128" cy="88469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Note: All pages at all levels are:</a:t>
            </a:r>
          </a:p>
          <a:p>
            <a: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“Slotted Pages”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089130" y="2309941"/>
              <a:ext cx="877806" cy="7182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089130" y="2309941"/>
                <a:ext cx="877806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714480" y="1482810"/>
              <a:ext cx="301094" cy="583857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714480" y="1482810"/>
                <a:ext cx="301094" cy="5838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094322" y="1302093"/>
              <a:ext cx="92644" cy="254858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094322" y="1302093"/>
                <a:ext cx="92644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210127" y="1315994"/>
              <a:ext cx="46322" cy="6950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210127" y="1315994"/>
                <a:ext cx="46322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321300" y="1320628"/>
              <a:ext cx="6949" cy="78774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321300" y="1320628"/>
                <a:ext cx="6949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325933" y="1274290"/>
              <a:ext cx="11580" cy="695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325933" y="1274290"/>
                <a:ext cx="11580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381519" y="1339163"/>
              <a:ext cx="76432" cy="5097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381519" y="1339163"/>
                <a:ext cx="76432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455635" y="1255755"/>
              <a:ext cx="83380" cy="148281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455635" y="1255755"/>
                <a:ext cx="83380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3548279" y="1325262"/>
              <a:ext cx="97277" cy="8804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548279" y="1325262"/>
                <a:ext cx="97277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3664085" y="1302093"/>
              <a:ext cx="50954" cy="127429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3664085" y="1302093"/>
                <a:ext cx="50954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3835477" y="1274290"/>
              <a:ext cx="97276" cy="166816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3835477" y="1274290"/>
                <a:ext cx="97276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942018" y="1362332"/>
              <a:ext cx="50954" cy="3707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942018" y="1362332"/>
                <a:ext cx="50954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4094881" y="1343797"/>
              <a:ext cx="76432" cy="5560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4094881" y="1343797"/>
                <a:ext cx="76432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4201422" y="1343797"/>
              <a:ext cx="23161" cy="486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4201422" y="1343797"/>
                <a:ext cx="23161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312595" y="1329895"/>
              <a:ext cx="11581" cy="57923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312595" y="1329895"/>
                <a:ext cx="11581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266273" y="1320628"/>
              <a:ext cx="64851" cy="88042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266273" y="1320628"/>
                <a:ext cx="64851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4354285" y="1283558"/>
              <a:ext cx="48639" cy="41704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4354285" y="1283558"/>
                <a:ext cx="48639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4375130" y="1255755"/>
              <a:ext cx="34742" cy="1343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4375130" y="1255755"/>
                <a:ext cx="34742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3770626" y="1566218"/>
              <a:ext cx="16212" cy="162183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3770626" y="1566218"/>
                <a:ext cx="16212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3812316" y="1631091"/>
              <a:ext cx="55586" cy="64873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3812316" y="1631091"/>
                <a:ext cx="55586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3900328" y="1617190"/>
              <a:ext cx="57902" cy="5560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3900328" y="1617190"/>
                <a:ext cx="57902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3974443" y="1603289"/>
              <a:ext cx="83380" cy="60239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3974443" y="1603289"/>
                <a:ext cx="83380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4099513" y="1538416"/>
              <a:ext cx="18529" cy="13206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4099513" y="1538416"/>
                <a:ext cx="18529" cy="132062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4" animBg="1" advAuto="0"/>
      <p:bldP spid="248" grpId="3" animBg="1" advAuto="0"/>
      <p:bldP spid="246" grpId="1" animBg="1" advAuto="0"/>
      <p:bldP spid="247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3" name="What’s in a “Data Entry”?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What’s in a “Data Entry”?</a:t>
            </a:r>
          </a:p>
        </p:txBody>
      </p:sp>
      <p:sp>
        <p:nvSpPr>
          <p:cNvPr id="254" name="Question: What is stored in the leaves of the index for key value “k”?   (a data entry for key “k” is denoted “k*” in book and examples)…"/>
          <p:cNvSpPr txBox="1"/>
          <p:nvPr>
            <p:ph type="body" idx="4294967295"/>
          </p:nvPr>
        </p:nvSpPr>
        <p:spPr>
          <a:xfrm>
            <a:off x="404812" y="1390650"/>
            <a:ext cx="8483601" cy="51054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  <a:defRPr>
                <a:solidFill>
                  <a:srgbClr val="FF9933"/>
                </a:solidFill>
              </a:defRPr>
            </a:pPr>
            <a:r>
              <a:t>Question</a:t>
            </a:r>
            <a:r>
              <a:rPr>
                <a:solidFill>
                  <a:srgbClr val="000000"/>
                </a:solidFill>
              </a:rPr>
              <a:t>: What is stored in the leaves of the index for key value “k”?   (a data entry for key “k” is denoted “k*” in book and examples)</a:t>
            </a:r>
            <a:endParaRPr>
              <a:solidFill>
                <a:srgbClr val="000000"/>
              </a:solidFill>
            </a:endParaRPr>
          </a:p>
          <a:p>
            <a:pPr marL="457200" indent="-457200">
              <a:buFont typeface="Helvetica"/>
              <a:buChar char="n"/>
            </a:pPr>
          </a:p>
          <a:p>
            <a:pPr marL="200660" indent="-200660">
              <a:buClrTx/>
              <a:buSzPct val="100000"/>
            </a:pPr>
            <a:r>
              <a:t>Three alternatives:</a:t>
            </a:r>
          </a:p>
          <a:p>
            <a:pPr marL="914400" lvl="1" indent="-457200">
              <a:spcBef>
                <a:spcPts val="0"/>
              </a:spcBef>
              <a:buClr>
                <a:srgbClr val="CC6600"/>
              </a:buClr>
              <a:buSzPct val="110000"/>
              <a:buAutoNum type="arabicPeriod"/>
              <a:defRPr sz="1800">
                <a:solidFill>
                  <a:srgbClr val="800000"/>
                </a:solidFill>
              </a:defRPr>
            </a:pPr>
            <a:r>
              <a:t> Actual data record(s) with key value</a:t>
            </a:r>
            <a:r>
              <a:rPr b="1"/>
              <a:t> k</a:t>
            </a:r>
            <a:endParaRPr b="1"/>
          </a:p>
          <a:p>
            <a:pPr marL="914400" lvl="1" indent="-457200">
              <a:spcBef>
                <a:spcPts val="0"/>
              </a:spcBef>
              <a:buClr>
                <a:srgbClr val="CC6600"/>
              </a:buClr>
              <a:buSzPct val="110000"/>
              <a:buAutoNum type="arabicPeriod"/>
              <a:defRPr sz="1800">
                <a:solidFill>
                  <a:srgbClr val="800000"/>
                </a:solidFill>
              </a:defRPr>
            </a:pPr>
            <a:r>
              <a:t> {&lt;</a:t>
            </a:r>
            <a:r>
              <a:rPr b="1"/>
              <a:t>k</a:t>
            </a:r>
            <a:r>
              <a:t>, rid of a matching data record&gt;}</a:t>
            </a:r>
          </a:p>
          <a:p>
            <a:pPr marL="914400" lvl="1" indent="-457200">
              <a:spcBef>
                <a:spcPts val="0"/>
              </a:spcBef>
              <a:buClr>
                <a:srgbClr val="CC6600"/>
              </a:buClr>
              <a:buSzPct val="110000"/>
              <a:buAutoNum type="arabicPeriod"/>
              <a:defRPr sz="1800">
                <a:solidFill>
                  <a:srgbClr val="800000"/>
                </a:solidFill>
              </a:defRPr>
            </a:pPr>
            <a:r>
              <a:t> &lt;</a:t>
            </a:r>
            <a:r>
              <a:rPr b="1"/>
              <a:t>k</a:t>
            </a:r>
            <a:r>
              <a:t>, {rids of all matching data records}&gt;</a:t>
            </a:r>
          </a:p>
          <a:p>
            <a:pPr marL="914400" lvl="1" indent="-457200">
              <a:spcBef>
                <a:spcPts val="0"/>
              </a:spcBef>
              <a:buClr>
                <a:srgbClr val="CC6600"/>
              </a:buClr>
              <a:buSzPct val="110000"/>
              <a:buAutoNum type="arabicPeriod"/>
              <a:defRPr sz="1800">
                <a:solidFill>
                  <a:schemeClr val="accent2"/>
                </a:solidFill>
              </a:defRPr>
            </a:pPr>
          </a:p>
          <a:p>
            <a:pPr marL="200660" indent="-200660">
              <a:buClrTx/>
              <a:buSzPct val="100000"/>
            </a:pPr>
            <a:r>
              <a:t>Choice is orthogonal to the indexing technique.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e.g., B+ trees, hash-based structures, R trees,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bldLvl="5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7" name="Alt 1= “Index-Organized File”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Alt 1= “Index-Organized File”</a:t>
            </a:r>
          </a:p>
        </p:txBody>
      </p:sp>
      <p:sp>
        <p:nvSpPr>
          <p:cNvPr id="258" name="Actual data records are stored in leaves.…"/>
          <p:cNvSpPr txBox="1"/>
          <p:nvPr>
            <p:ph type="body" idx="4294967295"/>
          </p:nvPr>
        </p:nvSpPr>
        <p:spPr>
          <a:xfrm>
            <a:off x="63500" y="1320800"/>
            <a:ext cx="9067800" cy="3111864"/>
          </a:xfrm>
          <a:prstGeom prst="rect">
            <a:avLst/>
          </a:prstGeom>
        </p:spPr>
        <p:txBody>
          <a:bodyPr/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solidFill>
                  <a:srgbClr val="800000"/>
                </a:solidFill>
              </a:defRPr>
            </a:pPr>
            <a:r>
              <a:t>Actual data records are stored in leaves.</a:t>
            </a:r>
          </a:p>
          <a:p>
            <a:pPr>
              <a:buFont typeface="Helvetica"/>
              <a:buChar char="n"/>
              <a:defRPr>
                <a:solidFill>
                  <a:schemeClr val="accent2"/>
                </a:solidFill>
              </a:defRPr>
            </a:pP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  <a:defRPr sz="1800"/>
            </a:pPr>
            <a:r>
              <a:t>If this is used, index structure becomes a file organization for data records (e.g., a sorted file).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  <a:defRPr sz="1800"/>
            </a:pP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  <a:defRPr sz="1800"/>
            </a:pPr>
            <a:r>
              <a:t>At most one index on a given collection of data records can use Alternative 1. 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  <a:defRPr sz="1800"/>
            </a:pP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  <a:defRPr sz="1800"/>
            </a:pPr>
            <a:r>
              <a:t>This alternative saves pointer lookups but can be expensive to maintain with insertions and deletions. 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2717800" y="5321299"/>
            <a:ext cx="1722439" cy="12702"/>
            <a:chOff x="0" y="0"/>
            <a:chExt cx="1722438" cy="12700"/>
          </a:xfrm>
        </p:grpSpPr>
        <p:sp>
          <p:nvSpPr>
            <p:cNvPr id="259" name="Line"/>
            <p:cNvSpPr/>
            <p:nvPr/>
          </p:nvSpPr>
          <p:spPr>
            <a:xfrm>
              <a:off x="0" y="-1"/>
              <a:ext cx="1722439" cy="12702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60" name="Line"/>
            <p:cNvSpPr/>
            <p:nvPr/>
          </p:nvSpPr>
          <p:spPr>
            <a:xfrm flipH="1" flipV="1">
              <a:off x="0" y="-1"/>
              <a:ext cx="1722440" cy="12702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264" name="Group"/>
          <p:cNvGrpSpPr/>
          <p:nvPr/>
        </p:nvGrpSpPr>
        <p:grpSpPr>
          <a:xfrm>
            <a:off x="2717799" y="4346572"/>
            <a:ext cx="908052" cy="974730"/>
            <a:chOff x="0" y="-1"/>
            <a:chExt cx="908050" cy="974729"/>
          </a:xfrm>
        </p:grpSpPr>
        <p:sp>
          <p:nvSpPr>
            <p:cNvPr id="262" name="Line"/>
            <p:cNvSpPr/>
            <p:nvPr/>
          </p:nvSpPr>
          <p:spPr>
            <a:xfrm flipV="1">
              <a:off x="0" y="-2"/>
              <a:ext cx="908051" cy="97473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63" name="Line"/>
            <p:cNvSpPr/>
            <p:nvPr/>
          </p:nvSpPr>
          <p:spPr>
            <a:xfrm flipH="1">
              <a:off x="-1" y="-1"/>
              <a:ext cx="908052" cy="97473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267" name="Group"/>
          <p:cNvGrpSpPr/>
          <p:nvPr/>
        </p:nvGrpSpPr>
        <p:grpSpPr>
          <a:xfrm>
            <a:off x="3625849" y="4346573"/>
            <a:ext cx="823916" cy="974729"/>
            <a:chOff x="0" y="-1"/>
            <a:chExt cx="823914" cy="974727"/>
          </a:xfrm>
        </p:grpSpPr>
        <p:sp>
          <p:nvSpPr>
            <p:cNvPr id="265" name="Line"/>
            <p:cNvSpPr/>
            <p:nvPr/>
          </p:nvSpPr>
          <p:spPr>
            <a:xfrm>
              <a:off x="-1" y="-2"/>
              <a:ext cx="823916" cy="9747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66" name="Line"/>
            <p:cNvSpPr/>
            <p:nvPr/>
          </p:nvSpPr>
          <p:spPr>
            <a:xfrm flipH="1" flipV="1">
              <a:off x="-1" y="-1"/>
              <a:ext cx="823916" cy="9747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268" name="Rectangle"/>
          <p:cNvSpPr/>
          <p:nvPr/>
        </p:nvSpPr>
        <p:spPr>
          <a:xfrm>
            <a:off x="2300287" y="5580062"/>
            <a:ext cx="466727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271" name="Group"/>
          <p:cNvGrpSpPr/>
          <p:nvPr/>
        </p:nvGrpSpPr>
        <p:grpSpPr>
          <a:xfrm>
            <a:off x="2767012" y="5718174"/>
            <a:ext cx="279402" cy="12702"/>
            <a:chOff x="0" y="0"/>
            <a:chExt cx="279401" cy="12700"/>
          </a:xfrm>
        </p:grpSpPr>
        <p:sp>
          <p:nvSpPr>
            <p:cNvPr id="269" name="Line"/>
            <p:cNvSpPr/>
            <p:nvPr/>
          </p:nvSpPr>
          <p:spPr>
            <a:xfrm>
              <a:off x="0" y="0"/>
              <a:ext cx="279402" cy="127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70" name="Line"/>
            <p:cNvSpPr/>
            <p:nvPr/>
          </p:nvSpPr>
          <p:spPr>
            <a:xfrm flipH="1" flipV="1">
              <a:off x="0" y="-1"/>
              <a:ext cx="279402" cy="12702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272" name="Rectangle"/>
          <p:cNvSpPr/>
          <p:nvPr/>
        </p:nvSpPr>
        <p:spPr>
          <a:xfrm>
            <a:off x="3046412" y="5580062"/>
            <a:ext cx="466727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275" name="Group"/>
          <p:cNvGrpSpPr/>
          <p:nvPr/>
        </p:nvGrpSpPr>
        <p:grpSpPr>
          <a:xfrm>
            <a:off x="3513136" y="5718174"/>
            <a:ext cx="231777" cy="12702"/>
            <a:chOff x="0" y="0"/>
            <a:chExt cx="231776" cy="12700"/>
          </a:xfrm>
        </p:grpSpPr>
        <p:sp>
          <p:nvSpPr>
            <p:cNvPr id="273" name="Line"/>
            <p:cNvSpPr/>
            <p:nvPr/>
          </p:nvSpPr>
          <p:spPr>
            <a:xfrm>
              <a:off x="0" y="-1"/>
              <a:ext cx="231777" cy="12702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74" name="Line"/>
            <p:cNvSpPr/>
            <p:nvPr/>
          </p:nvSpPr>
          <p:spPr>
            <a:xfrm flipH="1" flipV="1">
              <a:off x="-1" y="0"/>
              <a:ext cx="231778" cy="127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278" name="Group"/>
          <p:cNvGrpSpPr/>
          <p:nvPr/>
        </p:nvGrpSpPr>
        <p:grpSpPr>
          <a:xfrm>
            <a:off x="2625725" y="5302248"/>
            <a:ext cx="187328" cy="277817"/>
            <a:chOff x="0" y="-1"/>
            <a:chExt cx="187327" cy="277815"/>
          </a:xfrm>
        </p:grpSpPr>
        <p:sp>
          <p:nvSpPr>
            <p:cNvPr id="276" name="Line"/>
            <p:cNvSpPr/>
            <p:nvPr/>
          </p:nvSpPr>
          <p:spPr>
            <a:xfrm flipH="1">
              <a:off x="0" y="-1"/>
              <a:ext cx="187328" cy="277816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77" name="Line"/>
            <p:cNvSpPr/>
            <p:nvPr/>
          </p:nvSpPr>
          <p:spPr>
            <a:xfrm flipV="1">
              <a:off x="0" y="-2"/>
              <a:ext cx="187328" cy="277817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281" name="Group"/>
          <p:cNvGrpSpPr/>
          <p:nvPr/>
        </p:nvGrpSpPr>
        <p:grpSpPr>
          <a:xfrm>
            <a:off x="3265487" y="5302250"/>
            <a:ext cx="25401" cy="277815"/>
            <a:chOff x="0" y="0"/>
            <a:chExt cx="25400" cy="277814"/>
          </a:xfrm>
        </p:grpSpPr>
        <p:sp>
          <p:nvSpPr>
            <p:cNvPr id="279" name="Line"/>
            <p:cNvSpPr/>
            <p:nvPr/>
          </p:nvSpPr>
          <p:spPr>
            <a:xfrm flipH="1">
              <a:off x="0" y="-1"/>
              <a:ext cx="25400" cy="277816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80" name="Line"/>
            <p:cNvSpPr/>
            <p:nvPr/>
          </p:nvSpPr>
          <p:spPr>
            <a:xfrm flipV="1">
              <a:off x="-1" y="-1"/>
              <a:ext cx="25402" cy="277816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282" name="Rectangle"/>
          <p:cNvSpPr/>
          <p:nvPr/>
        </p:nvSpPr>
        <p:spPr>
          <a:xfrm>
            <a:off x="4305300" y="5580062"/>
            <a:ext cx="465138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285" name="Group"/>
          <p:cNvGrpSpPr/>
          <p:nvPr/>
        </p:nvGrpSpPr>
        <p:grpSpPr>
          <a:xfrm>
            <a:off x="4073524" y="5718175"/>
            <a:ext cx="231776" cy="12700"/>
            <a:chOff x="0" y="0"/>
            <a:chExt cx="231775" cy="12699"/>
          </a:xfrm>
        </p:grpSpPr>
        <p:sp>
          <p:nvSpPr>
            <p:cNvPr id="283" name="Line"/>
            <p:cNvSpPr/>
            <p:nvPr/>
          </p:nvSpPr>
          <p:spPr>
            <a:xfrm>
              <a:off x="0" y="0"/>
              <a:ext cx="231775" cy="127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84" name="Line"/>
            <p:cNvSpPr/>
            <p:nvPr/>
          </p:nvSpPr>
          <p:spPr>
            <a:xfrm flipH="1" flipV="1">
              <a:off x="-1" y="0"/>
              <a:ext cx="231776" cy="127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288" name="Group"/>
          <p:cNvGrpSpPr/>
          <p:nvPr/>
        </p:nvGrpSpPr>
        <p:grpSpPr>
          <a:xfrm>
            <a:off x="4351336" y="5302247"/>
            <a:ext cx="187328" cy="277817"/>
            <a:chOff x="0" y="-1"/>
            <a:chExt cx="187326" cy="277816"/>
          </a:xfrm>
        </p:grpSpPr>
        <p:sp>
          <p:nvSpPr>
            <p:cNvPr id="286" name="Line"/>
            <p:cNvSpPr/>
            <p:nvPr/>
          </p:nvSpPr>
          <p:spPr>
            <a:xfrm>
              <a:off x="0" y="-2"/>
              <a:ext cx="187326" cy="277818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87" name="Line"/>
            <p:cNvSpPr/>
            <p:nvPr/>
          </p:nvSpPr>
          <p:spPr>
            <a:xfrm flipH="1" flipV="1">
              <a:off x="0" y="-1"/>
              <a:ext cx="187328" cy="277817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289" name="Line"/>
          <p:cNvSpPr/>
          <p:nvPr/>
        </p:nvSpPr>
        <p:spPr>
          <a:xfrm flipV="1">
            <a:off x="2444750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0" name="Line"/>
          <p:cNvSpPr/>
          <p:nvPr/>
        </p:nvSpPr>
        <p:spPr>
          <a:xfrm flipV="1">
            <a:off x="2533650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1" name="Line"/>
          <p:cNvSpPr/>
          <p:nvPr/>
        </p:nvSpPr>
        <p:spPr>
          <a:xfrm flipV="1">
            <a:off x="2622550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2" name="Line"/>
          <p:cNvSpPr/>
          <p:nvPr/>
        </p:nvSpPr>
        <p:spPr>
          <a:xfrm flipV="1">
            <a:off x="3190875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3" name="Line"/>
          <p:cNvSpPr/>
          <p:nvPr/>
        </p:nvSpPr>
        <p:spPr>
          <a:xfrm flipV="1">
            <a:off x="3279775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4" name="Line"/>
          <p:cNvSpPr/>
          <p:nvPr/>
        </p:nvSpPr>
        <p:spPr>
          <a:xfrm flipV="1">
            <a:off x="3368675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5" name="Line"/>
          <p:cNvSpPr/>
          <p:nvPr/>
        </p:nvSpPr>
        <p:spPr>
          <a:xfrm flipV="1">
            <a:off x="4448968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6" name="Line"/>
          <p:cNvSpPr/>
          <p:nvPr/>
        </p:nvSpPr>
        <p:spPr>
          <a:xfrm flipV="1">
            <a:off x="4537868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7" name="Line"/>
          <p:cNvSpPr/>
          <p:nvPr/>
        </p:nvSpPr>
        <p:spPr>
          <a:xfrm flipV="1">
            <a:off x="4626768" y="559276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8" name="Data record"/>
          <p:cNvSpPr txBox="1"/>
          <p:nvPr/>
        </p:nvSpPr>
        <p:spPr>
          <a:xfrm>
            <a:off x="6187798" y="4667568"/>
            <a:ext cx="1165779" cy="332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Data record</a:t>
            </a:r>
          </a:p>
        </p:txBody>
      </p:sp>
      <p:sp>
        <p:nvSpPr>
          <p:cNvPr id="299" name="Line"/>
          <p:cNvSpPr/>
          <p:nvPr/>
        </p:nvSpPr>
        <p:spPr>
          <a:xfrm flipV="1">
            <a:off x="6091502" y="468550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00" name="Line"/>
          <p:cNvSpPr/>
          <p:nvPr/>
        </p:nvSpPr>
        <p:spPr>
          <a:xfrm flipV="1">
            <a:off x="3615266" y="4145772"/>
            <a:ext cx="467640" cy="223029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03" name="Operation Cost"/>
          <p:cNvSpPr txBox="1"/>
          <p:nvPr>
            <p:ph type="title" idx="4294967295"/>
          </p:nvPr>
        </p:nvSpPr>
        <p:spPr>
          <a:xfrm>
            <a:off x="806450" y="-22225"/>
            <a:ext cx="8077200" cy="609600"/>
          </a:xfrm>
          <a:prstGeom prst="rect">
            <a:avLst/>
          </a:prstGeom>
        </p:spPr>
        <p:txBody>
          <a:bodyPr/>
          <a:lstStyle/>
          <a:p>
            <a:pPr defTabSz="786130">
              <a:lnSpc>
                <a:spcPct val="75000"/>
              </a:lnSpc>
              <a:defRPr sz="2700">
                <a:effectLst>
                  <a:outerShdw blurRad="12700" dist="21844" dir="2700000" rotWithShape="0">
                    <a:srgbClr val="DDDDDD"/>
                  </a:outerShdw>
                </a:effectLst>
              </a:defRPr>
            </a:pPr>
            <a:r>
              <a:t>Operation Cost</a:t>
            </a:r>
            <a:r>
              <a:rPr sz="3400"/>
              <a:t> </a:t>
            </a:r>
            <a:endParaRPr sz="3400"/>
          </a:p>
        </p:txBody>
      </p:sp>
      <p:graphicFrame>
        <p:nvGraphicFramePr>
          <p:cNvPr id="304" name="Table"/>
          <p:cNvGraphicFramePr/>
          <p:nvPr/>
        </p:nvGraphicFramePr>
        <p:xfrm>
          <a:off x="268922" y="895350"/>
          <a:ext cx="8606153" cy="539044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99591"/>
                <a:gridCol w="1675176"/>
                <a:gridCol w="2378294"/>
                <a:gridCol w="2953092"/>
              </a:tblGrid>
              <a:tr h="103028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Heap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Sorted File</a:t>
                      </a:r>
                    </a:p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(100% Occupancy)</a:t>
                      </a: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Tree Index-Organized File</a:t>
                      </a:r>
                    </a:p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(67% Occupancy)</a:t>
                      </a: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97781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Scan all records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8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B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9963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Equality Search unique  key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0.5 B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80000"/>
                        </a:lnSpc>
                        <a:spcBef>
                          <a:spcPts val="400"/>
                        </a:spcBef>
                        <a:def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log</a:t>
                      </a:r>
                      <a:r>
                        <a:rPr baseline="-25000"/>
                        <a:t>2</a:t>
                      </a:r>
                      <a:r>
                        <a:t> B</a:t>
                      </a: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77788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Range Search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(log</a:t>
                      </a:r>
                      <a:r>
                        <a:rPr baseline="-25000"/>
                        <a:t>2</a:t>
                      </a:r>
                      <a:r>
                        <a:t> B) +</a:t>
                      </a:r>
                      <a:br/>
                      <a:r>
                        <a:t> #match pg</a:t>
                      </a: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73183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Insert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(log</a:t>
                      </a:r>
                      <a:r>
                        <a:rPr baseline="-25000"/>
                        <a:t>2</a:t>
                      </a:r>
                      <a:r>
                        <a:t>B)+B</a:t>
                      </a: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Delete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0.5B+1 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(log</a:t>
                      </a:r>
                      <a:r>
                        <a:rPr baseline="-25000"/>
                        <a:t>2</a:t>
                      </a:r>
                      <a:r>
                        <a:t>B)+B  </a:t>
                      </a:r>
                      <a:r>
                        <a:rPr sz="1400"/>
                        <a:t>(because rd,wrt 0.5 file)</a:t>
                      </a:r>
                      <a:endParaRPr sz="1400"/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5" marR="45725" marT="45725" marB="45725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05" name="B:  The size of the data (in pages)"/>
          <p:cNvSpPr txBox="1"/>
          <p:nvPr/>
        </p:nvSpPr>
        <p:spPr>
          <a:xfrm>
            <a:off x="33019" y="536576"/>
            <a:ext cx="5629912" cy="2455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1" indent="457200" defTabSz="457200">
              <a:lnSpc>
                <a:spcPts val="1000"/>
              </a:lnSpc>
              <a:spcBef>
                <a:spcPts val="1000"/>
              </a:spcBef>
              <a:defRPr sz="2000">
                <a:solidFill>
                  <a:srgbClr val="0000FF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B:</a:t>
            </a:r>
            <a:r>
              <a:rPr>
                <a:solidFill>
                  <a:schemeClr val="accent2"/>
                </a:solidFill>
              </a:rPr>
              <a:t>  </a:t>
            </a:r>
            <a:r>
              <a:rPr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The size of the data (in pages)</a:t>
            </a:r>
            <a:endParaRPr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06" name="Oval"/>
          <p:cNvSpPr/>
          <p:nvPr/>
        </p:nvSpPr>
        <p:spPr>
          <a:xfrm>
            <a:off x="6517322" y="3097725"/>
            <a:ext cx="228603" cy="457203"/>
          </a:xfrm>
          <a:prstGeom prst="ellipse">
            <a:avLst/>
          </a:prstGeom>
          <a:ln w="25400">
            <a:solidFill>
              <a:srgbClr val="FF9933"/>
            </a:solidFill>
          </a:ln>
        </p:spPr>
        <p:txBody>
          <a:bodyPr lIns="45718" tIns="45718" rIns="45718" bIns="45718" anchor="ctr"/>
          <a:lstStyle/>
          <a:p>
            <a:pPr defTabSz="457200">
              <a:defRPr sz="1800"/>
            </a:pPr>
          </a:p>
        </p:txBody>
      </p:sp>
      <p:sp>
        <p:nvSpPr>
          <p:cNvPr id="307" name="1.5 B (bcos 67% full)…"/>
          <p:cNvSpPr txBox="1"/>
          <p:nvPr/>
        </p:nvSpPr>
        <p:spPr>
          <a:xfrm>
            <a:off x="6044882" y="2100262"/>
            <a:ext cx="2575562" cy="412168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spcBef>
                <a:spcPts val="5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1.5 B </a:t>
            </a:r>
            <a:r>
              <a:rPr sz="1800"/>
              <a:t>(bcos 67% full)</a:t>
            </a:r>
            <a:endParaRPr sz="1800"/>
          </a:p>
          <a:p>
            <a:pPr defTabSz="457200">
              <a:spcBef>
                <a:spcPts val="4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spcBef>
                <a:spcPts val="5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log</a:t>
            </a:r>
            <a:r>
              <a:rPr baseline="-25000"/>
              <a:t>F</a:t>
            </a:r>
            <a:r>
              <a:t> 1.5B</a:t>
            </a:r>
          </a:p>
          <a:p>
            <a:pPr defTabSz="457200">
              <a:spcBef>
                <a:spcPts val="4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spcBef>
                <a:spcPts val="5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F</a:t>
            </a:r>
            <a:r>
              <a:t> 1.5B) +</a:t>
            </a:r>
            <a:br/>
            <a:r>
              <a:t> #match pg</a:t>
            </a:r>
          </a:p>
          <a:p>
            <a:pPr defTabSz="457200">
              <a:lnSpc>
                <a:spcPct val="150000"/>
              </a:lnSpc>
              <a:spcBef>
                <a:spcPts val="5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F</a:t>
            </a:r>
            <a:r>
              <a:t> 1.5B)+1</a:t>
            </a:r>
          </a:p>
          <a:p>
            <a:pPr defTabSz="457200">
              <a:spcBef>
                <a:spcPts val="4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spcBef>
                <a:spcPts val="500"/>
              </a:spcBef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F</a:t>
            </a:r>
            <a:r>
              <a:t> 1.5B)+1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272024" y="2571750"/>
              <a:ext cx="18529" cy="14364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272024" y="2571750"/>
                <a:ext cx="18529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304449" y="2604186"/>
              <a:ext cx="129702" cy="26644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304449" y="2604186"/>
                <a:ext cx="129702" cy="266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401726" y="2720031"/>
              <a:ext cx="69483" cy="171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401726" y="2720031"/>
                <a:ext cx="69483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494370" y="2724665"/>
              <a:ext cx="97277" cy="16218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494370" y="2724665"/>
                <a:ext cx="97277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554589" y="2777953"/>
              <a:ext cx="18529" cy="20852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554589" y="2777953"/>
                <a:ext cx="18529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702820" y="2669059"/>
              <a:ext cx="4632" cy="185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702820" y="2669059"/>
                <a:ext cx="4632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712085" y="2673693"/>
              <a:ext cx="83379" cy="19461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712085" y="2673693"/>
                <a:ext cx="83379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809361" y="2798805"/>
              <a:ext cx="13897" cy="2548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809361" y="2798805"/>
                <a:ext cx="13897" cy="25486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1" bldLvl="5" animBg="1" advAuto="0" build="p"/>
      <p:bldP spid="306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0" name="RIDs in Data Entries"/>
          <p:cNvSpPr txBox="1"/>
          <p:nvPr>
            <p:ph type="title" idx="4294967295"/>
          </p:nvPr>
        </p:nvSpPr>
        <p:spPr>
          <a:xfrm>
            <a:off x="152400" y="-76202"/>
            <a:ext cx="8458200" cy="1143004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RIDs in Data Entries</a:t>
            </a:r>
          </a:p>
        </p:txBody>
      </p:sp>
      <p:sp>
        <p:nvSpPr>
          <p:cNvPr id="311" name="Alternative 2…"/>
          <p:cNvSpPr txBox="1"/>
          <p:nvPr>
            <p:ph type="body" idx="4294967295"/>
          </p:nvPr>
        </p:nvSpPr>
        <p:spPr>
          <a:xfrm>
            <a:off x="152400" y="12192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>
                <a:solidFill>
                  <a:srgbClr val="FF0000"/>
                </a:solidFill>
              </a:defRPr>
            </a:pPr>
            <a:r>
              <a:t>Alternative 2 </a:t>
            </a:r>
          </a:p>
          <a:p>
            <a:pPr>
              <a:spcBef>
                <a:spcPts val="1100"/>
              </a:spcBef>
              <a:buSzTx/>
              <a:buNone/>
              <a:defRPr>
                <a:solidFill>
                  <a:srgbClr val="FF0000"/>
                </a:solidFill>
              </a:defRPr>
            </a:pPr>
            <a:r>
              <a:t>	</a:t>
            </a:r>
            <a:r>
              <a:rPr sz="2800"/>
              <a:t>{&lt;k, rid of a matching data record&gt;}</a:t>
            </a:r>
            <a:endParaRPr sz="2800"/>
          </a:p>
          <a:p>
            <a:pPr>
              <a:buSzTx/>
              <a:buNone/>
              <a:defRPr>
                <a:solidFill>
                  <a:srgbClr val="FF0000"/>
                </a:solidFill>
              </a:defRPr>
            </a:pPr>
            <a:r>
              <a:t>and Alternative 3 </a:t>
            </a:r>
          </a:p>
          <a:p>
            <a:pPr>
              <a:spcBef>
                <a:spcPts val="1100"/>
              </a:spcBef>
              <a:buSzTx/>
              <a:buNone/>
              <a:defRPr>
                <a:solidFill>
                  <a:srgbClr val="FF0000"/>
                </a:solidFill>
              </a:defRPr>
            </a:pPr>
            <a:r>
              <a:t>	</a:t>
            </a:r>
            <a:r>
              <a:rPr sz="2800"/>
              <a:t>&lt;k, {rids of all matching data records}&gt;</a:t>
            </a:r>
            <a:endParaRPr sz="2800"/>
          </a:p>
          <a:p>
            <a:pPr marL="200660" indent="-200660">
              <a:buClrTx/>
              <a:buSzPct val="100000"/>
            </a:pPr>
            <a:r>
              <a:t>Easier to maintain than Index-Organized.</a:t>
            </a:r>
          </a:p>
          <a:p>
            <a:pPr marL="742950" lvl="2" indent="-342900">
              <a:spcBef>
                <a:spcPts val="0"/>
              </a:spcBef>
              <a:buClr>
                <a:srgbClr val="000099"/>
              </a:buClr>
              <a:defRPr sz="1800"/>
            </a:pPr>
            <a:r>
              <a:t>but: Index-organized could be faster for reads.</a:t>
            </a:r>
          </a:p>
          <a:p>
            <a:pPr marL="200660" indent="-200660">
              <a:buClrTx/>
              <a:buSzPct val="100000"/>
            </a:pPr>
            <a:r>
              <a:t>For a given file, at most one index can use Alt 1 (index organized); rest must use 2 or 3.</a:t>
            </a:r>
          </a:p>
          <a:p>
            <a:pPr marL="200660" indent="-200660">
              <a:buClrTx/>
              <a:buSzPct val="100000"/>
            </a:pPr>
            <a:r>
              <a:t>Alt 3 more compact than Alt 2, but: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Has </a:t>
            </a:r>
            <a:r>
              <a:rPr i="1">
                <a:solidFill>
                  <a:srgbClr val="CC3300"/>
                </a:solidFill>
              </a:rPr>
              <a:t>variable sized </a:t>
            </a:r>
            <a:r>
              <a:t>data entries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For large rid lists could span multiple blocks!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1" bldLvl="5" animBg="1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4" name="Clustered vs. Unclustered Index"/>
          <p:cNvSpPr txBox="1"/>
          <p:nvPr>
            <p:ph type="title" idx="4294967295"/>
          </p:nvPr>
        </p:nvSpPr>
        <p:spPr>
          <a:xfrm>
            <a:off x="0" y="-12700"/>
            <a:ext cx="9220200" cy="10033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Clustered vs. Unclustered Index</a:t>
            </a:r>
          </a:p>
        </p:txBody>
      </p:sp>
      <p:sp>
        <p:nvSpPr>
          <p:cNvPr id="315" name="“Clustered” Index: order of data records is same as or `close to’ the order of index data entries.…"/>
          <p:cNvSpPr txBox="1"/>
          <p:nvPr>
            <p:ph type="body" idx="4294967295"/>
          </p:nvPr>
        </p:nvSpPr>
        <p:spPr>
          <a:xfrm>
            <a:off x="76199" y="1600200"/>
            <a:ext cx="838994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t>“Clustered” Index: order of </a:t>
            </a:r>
            <a:r>
              <a:rPr>
                <a:solidFill>
                  <a:srgbClr val="FF9933"/>
                </a:solidFill>
              </a:rPr>
              <a:t>data records</a:t>
            </a:r>
            <a:r>
              <a:t> is same as or `close to’ the order of </a:t>
            </a:r>
            <a:r>
              <a:rPr>
                <a:solidFill>
                  <a:srgbClr val="FF9933"/>
                </a:solidFill>
              </a:rPr>
              <a:t>index data entries</a:t>
            </a:r>
            <a:r>
              <a:t>.</a:t>
            </a:r>
          </a:p>
          <a:p>
            <a:pPr>
              <a:lnSpc>
                <a:spcPct val="90000"/>
              </a:lnSpc>
              <a:buFont typeface="Helvetica"/>
              <a:buChar char="n"/>
            </a:pPr>
          </a:p>
          <a:p>
            <a:pPr>
              <a:lnSpc>
                <a:spcPct val="90000"/>
              </a:lnSpc>
              <a:buSzTx/>
              <a:buNone/>
            </a:pPr>
            <a:r>
              <a:t>A file can be </a:t>
            </a:r>
            <a:r>
              <a:rPr>
                <a:solidFill>
                  <a:srgbClr val="FF9933"/>
                </a:solidFill>
              </a:rPr>
              <a:t>clustered</a:t>
            </a:r>
            <a:r>
              <a:t> on at most 1 search key.</a:t>
            </a:r>
          </a:p>
          <a:p>
            <a:pPr>
              <a:lnSpc>
                <a:spcPct val="90000"/>
              </a:lnSpc>
              <a:buFont typeface="Helvetica"/>
              <a:buChar char="n"/>
            </a:pPr>
          </a:p>
          <a:p>
            <a:pPr>
              <a:lnSpc>
                <a:spcPct val="90000"/>
              </a:lnSpc>
              <a:buSzTx/>
              <a:buNone/>
            </a:pPr>
            <a:r>
              <a:t>Cost of retrieving data records via index varies </a:t>
            </a:r>
            <a:r>
              <a:rPr i="1"/>
              <a:t>greatly </a:t>
            </a:r>
            <a:r>
              <a:t>based on whether it is clustered or not!</a:t>
            </a:r>
          </a:p>
          <a:p>
            <a:pPr>
              <a:lnSpc>
                <a:spcPct val="90000"/>
              </a:lnSpc>
              <a:buFont typeface="Helvetica"/>
              <a:buChar char="n"/>
            </a:pPr>
          </a:p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Index-organized implies clustered  </a:t>
            </a:r>
            <a:r>
              <a:rPr i="1">
                <a:solidFill>
                  <a:srgbClr val="FF9933"/>
                </a:solidFill>
              </a:rPr>
              <a:t>but not vice-versa</a:t>
            </a:r>
            <a:r>
              <a:t>.</a:t>
            </a:r>
          </a:p>
          <a:p>
            <a:pPr marL="1085850" lvl="2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1800"/>
            </a:pPr>
            <a:r>
              <a:t>In other words, alt-1 is always clustered</a:t>
            </a:r>
          </a:p>
          <a:p>
            <a:pPr marL="1085850" lvl="2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1800"/>
            </a:pPr>
            <a:r>
              <a:t> alt 2 and alt 3 may or may not be clustered.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1" bldLvl="5" animBg="1" advAuto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8" name="Ex: Alt 2 index for a Heap Fil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Ex: Alt 2 index for a Heap File</a:t>
            </a:r>
          </a:p>
        </p:txBody>
      </p:sp>
      <p:sp>
        <p:nvSpPr>
          <p:cNvPr id="319" name="(Index File)"/>
          <p:cNvSpPr txBox="1"/>
          <p:nvPr/>
        </p:nvSpPr>
        <p:spPr>
          <a:xfrm>
            <a:off x="2773360" y="5530849"/>
            <a:ext cx="1311399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FF993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(Index File)</a:t>
            </a:r>
          </a:p>
        </p:txBody>
      </p:sp>
      <p:sp>
        <p:nvSpPr>
          <p:cNvPr id="320" name="(Data file)"/>
          <p:cNvSpPr txBox="1"/>
          <p:nvPr/>
        </p:nvSpPr>
        <p:spPr>
          <a:xfrm>
            <a:off x="2849560" y="5773737"/>
            <a:ext cx="1146312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(Data file)</a:t>
            </a:r>
          </a:p>
        </p:txBody>
      </p:sp>
      <p:sp>
        <p:nvSpPr>
          <p:cNvPr id="321" name="Rectangle"/>
          <p:cNvSpPr/>
          <p:nvPr/>
        </p:nvSpPr>
        <p:spPr>
          <a:xfrm>
            <a:off x="4202112" y="6097587"/>
            <a:ext cx="341314" cy="349252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22" name="Rectangle"/>
          <p:cNvSpPr/>
          <p:nvPr/>
        </p:nvSpPr>
        <p:spPr>
          <a:xfrm>
            <a:off x="4657725" y="6097587"/>
            <a:ext cx="342900" cy="349252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23" name="Rectangle"/>
          <p:cNvSpPr/>
          <p:nvPr/>
        </p:nvSpPr>
        <p:spPr>
          <a:xfrm>
            <a:off x="5116512" y="6097587"/>
            <a:ext cx="336552" cy="349252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24" name="Rectangle"/>
          <p:cNvSpPr/>
          <p:nvPr/>
        </p:nvSpPr>
        <p:spPr>
          <a:xfrm>
            <a:off x="5572124" y="6097587"/>
            <a:ext cx="338140" cy="349252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25" name="Rectangle"/>
          <p:cNvSpPr/>
          <p:nvPr/>
        </p:nvSpPr>
        <p:spPr>
          <a:xfrm>
            <a:off x="6026149" y="6097587"/>
            <a:ext cx="344490" cy="349252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26" name="Rectangle"/>
          <p:cNvSpPr/>
          <p:nvPr/>
        </p:nvSpPr>
        <p:spPr>
          <a:xfrm>
            <a:off x="6481762" y="6097587"/>
            <a:ext cx="341314" cy="349252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27" name="Rectangle"/>
          <p:cNvSpPr/>
          <p:nvPr/>
        </p:nvSpPr>
        <p:spPr>
          <a:xfrm>
            <a:off x="6938961" y="6097587"/>
            <a:ext cx="341314" cy="349252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30" name="Group"/>
          <p:cNvGrpSpPr/>
          <p:nvPr/>
        </p:nvGrpSpPr>
        <p:grpSpPr>
          <a:xfrm>
            <a:off x="4857750" y="4929187"/>
            <a:ext cx="1489075" cy="12701"/>
            <a:chOff x="0" y="0"/>
            <a:chExt cx="1489075" cy="12700"/>
          </a:xfrm>
        </p:grpSpPr>
        <p:sp>
          <p:nvSpPr>
            <p:cNvPr id="328" name="Line"/>
            <p:cNvSpPr/>
            <p:nvPr/>
          </p:nvSpPr>
          <p:spPr>
            <a:xfrm>
              <a:off x="0" y="0"/>
              <a:ext cx="1489076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29" name="Line"/>
            <p:cNvSpPr/>
            <p:nvPr/>
          </p:nvSpPr>
          <p:spPr>
            <a:xfrm flipH="1" flipV="1">
              <a:off x="0" y="0"/>
              <a:ext cx="1489076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333" name="Group"/>
          <p:cNvGrpSpPr/>
          <p:nvPr/>
        </p:nvGrpSpPr>
        <p:grpSpPr>
          <a:xfrm>
            <a:off x="4857747" y="3883023"/>
            <a:ext cx="784230" cy="1046167"/>
            <a:chOff x="0" y="-1"/>
            <a:chExt cx="784228" cy="1046165"/>
          </a:xfrm>
        </p:grpSpPr>
        <p:sp>
          <p:nvSpPr>
            <p:cNvPr id="331" name="Line"/>
            <p:cNvSpPr/>
            <p:nvPr/>
          </p:nvSpPr>
          <p:spPr>
            <a:xfrm flipV="1">
              <a:off x="-1" y="-2"/>
              <a:ext cx="784229" cy="10461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32" name="Line"/>
            <p:cNvSpPr/>
            <p:nvPr/>
          </p:nvSpPr>
          <p:spPr>
            <a:xfrm flipH="1">
              <a:off x="-1" y="0"/>
              <a:ext cx="784229" cy="10461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336" name="Group"/>
          <p:cNvGrpSpPr/>
          <p:nvPr/>
        </p:nvGrpSpPr>
        <p:grpSpPr>
          <a:xfrm>
            <a:off x="5641974" y="3883022"/>
            <a:ext cx="711203" cy="1046167"/>
            <a:chOff x="0" y="0"/>
            <a:chExt cx="711201" cy="1046165"/>
          </a:xfrm>
        </p:grpSpPr>
        <p:sp>
          <p:nvSpPr>
            <p:cNvPr id="334" name="Line"/>
            <p:cNvSpPr/>
            <p:nvPr/>
          </p:nvSpPr>
          <p:spPr>
            <a:xfrm>
              <a:off x="-1" y="-2"/>
              <a:ext cx="711202" cy="10461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35" name="Line"/>
            <p:cNvSpPr/>
            <p:nvPr/>
          </p:nvSpPr>
          <p:spPr>
            <a:xfrm flipH="1" flipV="1">
              <a:off x="0" y="0"/>
              <a:ext cx="711202" cy="10461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37" name="Triangle"/>
          <p:cNvSpPr/>
          <p:nvPr/>
        </p:nvSpPr>
        <p:spPr>
          <a:xfrm>
            <a:off x="5351462" y="3790950"/>
            <a:ext cx="290514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541" y="3352"/>
                </a:lnTo>
                <a:lnTo>
                  <a:pt x="2160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38" name="Triangle"/>
          <p:cNvSpPr/>
          <p:nvPr/>
        </p:nvSpPr>
        <p:spPr>
          <a:xfrm>
            <a:off x="5561012" y="3832225"/>
            <a:ext cx="80964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41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54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39" name="Rectangle"/>
          <p:cNvSpPr/>
          <p:nvPr/>
        </p:nvSpPr>
        <p:spPr>
          <a:xfrm>
            <a:off x="4498975" y="5210175"/>
            <a:ext cx="403225" cy="346075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0" name="Line"/>
          <p:cNvSpPr/>
          <p:nvPr/>
        </p:nvSpPr>
        <p:spPr>
          <a:xfrm>
            <a:off x="4902200" y="5337174"/>
            <a:ext cx="61914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43" name="Group"/>
          <p:cNvGrpSpPr/>
          <p:nvPr/>
        </p:nvGrpSpPr>
        <p:grpSpPr>
          <a:xfrm>
            <a:off x="4902200" y="5360987"/>
            <a:ext cx="239715" cy="12701"/>
            <a:chOff x="0" y="0"/>
            <a:chExt cx="239714" cy="12700"/>
          </a:xfrm>
        </p:grpSpPr>
        <p:sp>
          <p:nvSpPr>
            <p:cNvPr id="341" name="Line"/>
            <p:cNvSpPr/>
            <p:nvPr/>
          </p:nvSpPr>
          <p:spPr>
            <a:xfrm>
              <a:off x="0" y="0"/>
              <a:ext cx="239715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42" name="Line"/>
            <p:cNvSpPr/>
            <p:nvPr/>
          </p:nvSpPr>
          <p:spPr>
            <a:xfrm flipH="1" flipV="1">
              <a:off x="0" y="0"/>
              <a:ext cx="239715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44" name="Line"/>
          <p:cNvSpPr/>
          <p:nvPr/>
        </p:nvSpPr>
        <p:spPr>
          <a:xfrm>
            <a:off x="5078412" y="5337174"/>
            <a:ext cx="63502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5" name="Rectangle"/>
          <p:cNvSpPr/>
          <p:nvPr/>
        </p:nvSpPr>
        <p:spPr>
          <a:xfrm>
            <a:off x="5141912" y="5210175"/>
            <a:ext cx="401639" cy="346075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46" name="Line"/>
          <p:cNvSpPr/>
          <p:nvPr/>
        </p:nvSpPr>
        <p:spPr>
          <a:xfrm>
            <a:off x="5543550" y="5337174"/>
            <a:ext cx="65089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49" name="Group"/>
          <p:cNvGrpSpPr/>
          <p:nvPr/>
        </p:nvGrpSpPr>
        <p:grpSpPr>
          <a:xfrm>
            <a:off x="5543550" y="5360987"/>
            <a:ext cx="200025" cy="12701"/>
            <a:chOff x="0" y="0"/>
            <a:chExt cx="200025" cy="12700"/>
          </a:xfrm>
        </p:grpSpPr>
        <p:sp>
          <p:nvSpPr>
            <p:cNvPr id="347" name="Line"/>
            <p:cNvSpPr/>
            <p:nvPr/>
          </p:nvSpPr>
          <p:spPr>
            <a:xfrm>
              <a:off x="0" y="0"/>
              <a:ext cx="20002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48" name="Line"/>
            <p:cNvSpPr/>
            <p:nvPr/>
          </p:nvSpPr>
          <p:spPr>
            <a:xfrm flipH="1" flipV="1">
              <a:off x="0" y="0"/>
              <a:ext cx="20002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50" name="Line"/>
          <p:cNvSpPr/>
          <p:nvPr/>
        </p:nvSpPr>
        <p:spPr>
          <a:xfrm>
            <a:off x="5683249" y="5337174"/>
            <a:ext cx="60326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53" name="Group"/>
          <p:cNvGrpSpPr/>
          <p:nvPr/>
        </p:nvGrpSpPr>
        <p:grpSpPr>
          <a:xfrm>
            <a:off x="4781547" y="4913312"/>
            <a:ext cx="157167" cy="296865"/>
            <a:chOff x="-1" y="0"/>
            <a:chExt cx="157166" cy="296864"/>
          </a:xfrm>
        </p:grpSpPr>
        <p:sp>
          <p:nvSpPr>
            <p:cNvPr id="351" name="Line"/>
            <p:cNvSpPr/>
            <p:nvPr/>
          </p:nvSpPr>
          <p:spPr>
            <a:xfrm flipH="1">
              <a:off x="-1" y="-1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52" name="Line"/>
            <p:cNvSpPr/>
            <p:nvPr/>
          </p:nvSpPr>
          <p:spPr>
            <a:xfrm flipV="1">
              <a:off x="-2" y="0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54" name="Line"/>
          <p:cNvSpPr/>
          <p:nvPr/>
        </p:nvSpPr>
        <p:spPr>
          <a:xfrm>
            <a:off x="4781550" y="5133974"/>
            <a:ext cx="47626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750"/>
                </a:moveTo>
                <a:lnTo>
                  <a:pt x="0" y="21600"/>
                </a:lnTo>
                <a:lnTo>
                  <a:pt x="936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57" name="Group"/>
          <p:cNvGrpSpPr/>
          <p:nvPr/>
        </p:nvGrpSpPr>
        <p:grpSpPr>
          <a:xfrm>
            <a:off x="5329237" y="4913312"/>
            <a:ext cx="25401" cy="296865"/>
            <a:chOff x="0" y="0"/>
            <a:chExt cx="25400" cy="296864"/>
          </a:xfrm>
        </p:grpSpPr>
        <p:sp>
          <p:nvSpPr>
            <p:cNvPr id="355" name="Line"/>
            <p:cNvSpPr/>
            <p:nvPr/>
          </p:nvSpPr>
          <p:spPr>
            <a:xfrm flipH="1">
              <a:off x="0" y="0"/>
              <a:ext cx="25401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56" name="Line"/>
            <p:cNvSpPr/>
            <p:nvPr/>
          </p:nvSpPr>
          <p:spPr>
            <a:xfrm flipV="1">
              <a:off x="0" y="0"/>
              <a:ext cx="25401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58" name="Line"/>
          <p:cNvSpPr/>
          <p:nvPr/>
        </p:nvSpPr>
        <p:spPr>
          <a:xfrm>
            <a:off x="5327649" y="5132387"/>
            <a:ext cx="28576" cy="7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60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59" name="Rectangle"/>
          <p:cNvSpPr/>
          <p:nvPr/>
        </p:nvSpPr>
        <p:spPr>
          <a:xfrm>
            <a:off x="6227762" y="5210175"/>
            <a:ext cx="401639" cy="346075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360" name="Line"/>
          <p:cNvSpPr/>
          <p:nvPr/>
        </p:nvSpPr>
        <p:spPr>
          <a:xfrm>
            <a:off x="6027737" y="5337174"/>
            <a:ext cx="63502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63" name="Group"/>
          <p:cNvGrpSpPr/>
          <p:nvPr/>
        </p:nvGrpSpPr>
        <p:grpSpPr>
          <a:xfrm>
            <a:off x="6027737" y="5360987"/>
            <a:ext cx="200027" cy="12701"/>
            <a:chOff x="0" y="0"/>
            <a:chExt cx="200026" cy="12700"/>
          </a:xfrm>
        </p:grpSpPr>
        <p:sp>
          <p:nvSpPr>
            <p:cNvPr id="361" name="Line"/>
            <p:cNvSpPr/>
            <p:nvPr/>
          </p:nvSpPr>
          <p:spPr>
            <a:xfrm>
              <a:off x="0" y="0"/>
              <a:ext cx="20002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62" name="Line"/>
            <p:cNvSpPr/>
            <p:nvPr/>
          </p:nvSpPr>
          <p:spPr>
            <a:xfrm flipH="1" flipV="1">
              <a:off x="0" y="0"/>
              <a:ext cx="20002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64" name="Line"/>
          <p:cNvSpPr/>
          <p:nvPr/>
        </p:nvSpPr>
        <p:spPr>
          <a:xfrm>
            <a:off x="6162675" y="5337174"/>
            <a:ext cx="65089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67" name="Group"/>
          <p:cNvGrpSpPr/>
          <p:nvPr/>
        </p:nvGrpSpPr>
        <p:grpSpPr>
          <a:xfrm>
            <a:off x="6270622" y="4913312"/>
            <a:ext cx="157167" cy="296865"/>
            <a:chOff x="-1" y="0"/>
            <a:chExt cx="157166" cy="296864"/>
          </a:xfrm>
        </p:grpSpPr>
        <p:sp>
          <p:nvSpPr>
            <p:cNvPr id="365" name="Line"/>
            <p:cNvSpPr/>
            <p:nvPr/>
          </p:nvSpPr>
          <p:spPr>
            <a:xfrm>
              <a:off x="-2" y="-1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66" name="Line"/>
            <p:cNvSpPr/>
            <p:nvPr/>
          </p:nvSpPr>
          <p:spPr>
            <a:xfrm flipH="1" flipV="1">
              <a:off x="-1" y="0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68" name="Line"/>
          <p:cNvSpPr/>
          <p:nvPr/>
        </p:nvSpPr>
        <p:spPr>
          <a:xfrm>
            <a:off x="6380162" y="5133974"/>
            <a:ext cx="47627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0" y="0"/>
                </a:moveTo>
                <a:lnTo>
                  <a:pt x="21600" y="21600"/>
                </a:lnTo>
                <a:lnTo>
                  <a:pt x="0" y="675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71" name="Group"/>
          <p:cNvGrpSpPr/>
          <p:nvPr/>
        </p:nvGrpSpPr>
        <p:grpSpPr>
          <a:xfrm>
            <a:off x="4538661" y="5556250"/>
            <a:ext cx="200029" cy="496889"/>
            <a:chOff x="-1" y="0"/>
            <a:chExt cx="200028" cy="496888"/>
          </a:xfrm>
        </p:grpSpPr>
        <p:sp>
          <p:nvSpPr>
            <p:cNvPr id="369" name="Line"/>
            <p:cNvSpPr/>
            <p:nvPr/>
          </p:nvSpPr>
          <p:spPr>
            <a:xfrm>
              <a:off x="-2" y="0"/>
              <a:ext cx="200030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70" name="Line"/>
            <p:cNvSpPr/>
            <p:nvPr/>
          </p:nvSpPr>
          <p:spPr>
            <a:xfrm flipH="1" flipV="1">
              <a:off x="-1" y="0"/>
              <a:ext cx="200029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72" name="Line"/>
          <p:cNvSpPr/>
          <p:nvPr/>
        </p:nvSpPr>
        <p:spPr>
          <a:xfrm>
            <a:off x="4695824" y="5975350"/>
            <a:ext cx="42865" cy="7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0"/>
                </a:moveTo>
                <a:lnTo>
                  <a:pt x="21600" y="21600"/>
                </a:lnTo>
                <a:lnTo>
                  <a:pt x="0" y="4849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75" name="Group"/>
          <p:cNvGrpSpPr/>
          <p:nvPr/>
        </p:nvGrpSpPr>
        <p:grpSpPr>
          <a:xfrm>
            <a:off x="4254500" y="5556247"/>
            <a:ext cx="365125" cy="547692"/>
            <a:chOff x="0" y="-1"/>
            <a:chExt cx="365125" cy="547691"/>
          </a:xfrm>
        </p:grpSpPr>
        <p:sp>
          <p:nvSpPr>
            <p:cNvPr id="373" name="Line"/>
            <p:cNvSpPr/>
            <p:nvPr/>
          </p:nvSpPr>
          <p:spPr>
            <a:xfrm flipH="1">
              <a:off x="-1" y="-1"/>
              <a:ext cx="365126" cy="5476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74" name="Line"/>
            <p:cNvSpPr/>
            <p:nvPr/>
          </p:nvSpPr>
          <p:spPr>
            <a:xfrm flipV="1">
              <a:off x="0" y="-2"/>
              <a:ext cx="365126" cy="5476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76" name="Line"/>
          <p:cNvSpPr/>
          <p:nvPr/>
        </p:nvSpPr>
        <p:spPr>
          <a:xfrm>
            <a:off x="4254499" y="6030912"/>
            <a:ext cx="55565" cy="7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513"/>
                </a:moveTo>
                <a:lnTo>
                  <a:pt x="0" y="21600"/>
                </a:lnTo>
                <a:lnTo>
                  <a:pt x="11726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79" name="Group"/>
          <p:cNvGrpSpPr/>
          <p:nvPr/>
        </p:nvGrpSpPr>
        <p:grpSpPr>
          <a:xfrm>
            <a:off x="4657722" y="5556247"/>
            <a:ext cx="565155" cy="547692"/>
            <a:chOff x="0" y="-1"/>
            <a:chExt cx="565153" cy="547691"/>
          </a:xfrm>
        </p:grpSpPr>
        <p:sp>
          <p:nvSpPr>
            <p:cNvPr id="377" name="Line"/>
            <p:cNvSpPr/>
            <p:nvPr/>
          </p:nvSpPr>
          <p:spPr>
            <a:xfrm>
              <a:off x="-1" y="0"/>
              <a:ext cx="565154" cy="54769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78" name="Line"/>
            <p:cNvSpPr/>
            <p:nvPr/>
          </p:nvSpPr>
          <p:spPr>
            <a:xfrm flipH="1" flipV="1">
              <a:off x="-1" y="-2"/>
              <a:ext cx="565154" cy="5476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80" name="Line"/>
          <p:cNvSpPr/>
          <p:nvPr/>
        </p:nvSpPr>
        <p:spPr>
          <a:xfrm>
            <a:off x="5159374" y="6040437"/>
            <a:ext cx="63502" cy="6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0"/>
                </a:moveTo>
                <a:lnTo>
                  <a:pt x="21600" y="21600"/>
                </a:lnTo>
                <a:lnTo>
                  <a:pt x="0" y="1026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83" name="Group"/>
          <p:cNvGrpSpPr/>
          <p:nvPr/>
        </p:nvGrpSpPr>
        <p:grpSpPr>
          <a:xfrm>
            <a:off x="4457699" y="5556247"/>
            <a:ext cx="280991" cy="496892"/>
            <a:chOff x="0" y="-1"/>
            <a:chExt cx="280989" cy="496891"/>
          </a:xfrm>
        </p:grpSpPr>
        <p:sp>
          <p:nvSpPr>
            <p:cNvPr id="381" name="Line"/>
            <p:cNvSpPr/>
            <p:nvPr/>
          </p:nvSpPr>
          <p:spPr>
            <a:xfrm flipH="1">
              <a:off x="0" y="-1"/>
              <a:ext cx="280990" cy="4968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82" name="Line"/>
            <p:cNvSpPr/>
            <p:nvPr/>
          </p:nvSpPr>
          <p:spPr>
            <a:xfrm flipV="1">
              <a:off x="-1" y="-2"/>
              <a:ext cx="280990" cy="4968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84" name="Line"/>
          <p:cNvSpPr/>
          <p:nvPr/>
        </p:nvSpPr>
        <p:spPr>
          <a:xfrm>
            <a:off x="4457700" y="5980112"/>
            <a:ext cx="50801" cy="7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104"/>
                </a:moveTo>
                <a:lnTo>
                  <a:pt x="0" y="21600"/>
                </a:lnTo>
                <a:lnTo>
                  <a:pt x="945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87" name="Group"/>
          <p:cNvGrpSpPr/>
          <p:nvPr/>
        </p:nvGrpSpPr>
        <p:grpSpPr>
          <a:xfrm>
            <a:off x="4781547" y="5556250"/>
            <a:ext cx="1406530" cy="496889"/>
            <a:chOff x="-1" y="0"/>
            <a:chExt cx="1406529" cy="496888"/>
          </a:xfrm>
        </p:grpSpPr>
        <p:sp>
          <p:nvSpPr>
            <p:cNvPr id="385" name="Line"/>
            <p:cNvSpPr/>
            <p:nvPr/>
          </p:nvSpPr>
          <p:spPr>
            <a:xfrm>
              <a:off x="-1" y="0"/>
              <a:ext cx="1406530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86" name="Line"/>
            <p:cNvSpPr/>
            <p:nvPr/>
          </p:nvSpPr>
          <p:spPr>
            <a:xfrm flipH="1" flipV="1">
              <a:off x="-2" y="0"/>
              <a:ext cx="1406530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88" name="Line"/>
          <p:cNvSpPr/>
          <p:nvPr/>
        </p:nvSpPr>
        <p:spPr>
          <a:xfrm>
            <a:off x="6121400" y="6011862"/>
            <a:ext cx="66676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86" y="0"/>
                </a:moveTo>
                <a:lnTo>
                  <a:pt x="21600" y="21600"/>
                </a:lnTo>
                <a:lnTo>
                  <a:pt x="0" y="20769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91" name="Group"/>
          <p:cNvGrpSpPr/>
          <p:nvPr/>
        </p:nvGrpSpPr>
        <p:grpSpPr>
          <a:xfrm>
            <a:off x="4538661" y="5556247"/>
            <a:ext cx="684217" cy="496892"/>
            <a:chOff x="0" y="-1"/>
            <a:chExt cx="684216" cy="496891"/>
          </a:xfrm>
        </p:grpSpPr>
        <p:sp>
          <p:nvSpPr>
            <p:cNvPr id="389" name="Line"/>
            <p:cNvSpPr/>
            <p:nvPr/>
          </p:nvSpPr>
          <p:spPr>
            <a:xfrm flipH="1">
              <a:off x="0" y="-1"/>
              <a:ext cx="684216" cy="4968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90" name="Line"/>
            <p:cNvSpPr/>
            <p:nvPr/>
          </p:nvSpPr>
          <p:spPr>
            <a:xfrm flipV="1">
              <a:off x="-1" y="-2"/>
              <a:ext cx="684216" cy="4968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92" name="Line"/>
          <p:cNvSpPr/>
          <p:nvPr/>
        </p:nvSpPr>
        <p:spPr>
          <a:xfrm>
            <a:off x="4538662" y="5995987"/>
            <a:ext cx="63502" cy="5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200"/>
                </a:moveTo>
                <a:lnTo>
                  <a:pt x="0" y="21600"/>
                </a:lnTo>
                <a:lnTo>
                  <a:pt x="1674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95" name="Group"/>
          <p:cNvGrpSpPr/>
          <p:nvPr/>
        </p:nvGrpSpPr>
        <p:grpSpPr>
          <a:xfrm>
            <a:off x="5259386" y="5556250"/>
            <a:ext cx="1776416" cy="496889"/>
            <a:chOff x="0" y="0"/>
            <a:chExt cx="1776415" cy="496888"/>
          </a:xfrm>
        </p:grpSpPr>
        <p:sp>
          <p:nvSpPr>
            <p:cNvPr id="393" name="Line"/>
            <p:cNvSpPr/>
            <p:nvPr/>
          </p:nvSpPr>
          <p:spPr>
            <a:xfrm>
              <a:off x="-1" y="0"/>
              <a:ext cx="1776416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94" name="Line"/>
            <p:cNvSpPr/>
            <p:nvPr/>
          </p:nvSpPr>
          <p:spPr>
            <a:xfrm flipH="1" flipV="1">
              <a:off x="-1" y="0"/>
              <a:ext cx="1776416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96" name="Line"/>
          <p:cNvSpPr/>
          <p:nvPr/>
        </p:nvSpPr>
        <p:spPr>
          <a:xfrm>
            <a:off x="6967536" y="6015037"/>
            <a:ext cx="68264" cy="39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2" y="0"/>
                </a:moveTo>
                <a:lnTo>
                  <a:pt x="21600" y="20736"/>
                </a:ln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399" name="Group"/>
          <p:cNvGrpSpPr/>
          <p:nvPr/>
        </p:nvGrpSpPr>
        <p:grpSpPr>
          <a:xfrm>
            <a:off x="5259387" y="5556250"/>
            <a:ext cx="163515" cy="547689"/>
            <a:chOff x="0" y="0"/>
            <a:chExt cx="163514" cy="547688"/>
          </a:xfrm>
        </p:grpSpPr>
        <p:sp>
          <p:nvSpPr>
            <p:cNvPr id="397" name="Line"/>
            <p:cNvSpPr/>
            <p:nvPr/>
          </p:nvSpPr>
          <p:spPr>
            <a:xfrm flipH="1">
              <a:off x="-1" y="0"/>
              <a:ext cx="163516" cy="54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98" name="Line"/>
            <p:cNvSpPr/>
            <p:nvPr/>
          </p:nvSpPr>
          <p:spPr>
            <a:xfrm flipV="1">
              <a:off x="-1" y="0"/>
              <a:ext cx="163515" cy="54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00" name="Line"/>
          <p:cNvSpPr/>
          <p:nvPr/>
        </p:nvSpPr>
        <p:spPr>
          <a:xfrm>
            <a:off x="5259387" y="6022975"/>
            <a:ext cx="41277" cy="80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388"/>
                </a:moveTo>
                <a:lnTo>
                  <a:pt x="0" y="21600"/>
                </a:lnTo>
                <a:lnTo>
                  <a:pt x="4154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03" name="Group"/>
          <p:cNvGrpSpPr/>
          <p:nvPr/>
        </p:nvGrpSpPr>
        <p:grpSpPr>
          <a:xfrm>
            <a:off x="5384797" y="5556250"/>
            <a:ext cx="320680" cy="496889"/>
            <a:chOff x="0" y="0"/>
            <a:chExt cx="320678" cy="496888"/>
          </a:xfrm>
        </p:grpSpPr>
        <p:sp>
          <p:nvSpPr>
            <p:cNvPr id="401" name="Line"/>
            <p:cNvSpPr/>
            <p:nvPr/>
          </p:nvSpPr>
          <p:spPr>
            <a:xfrm>
              <a:off x="-1" y="0"/>
              <a:ext cx="320679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02" name="Line"/>
            <p:cNvSpPr/>
            <p:nvPr/>
          </p:nvSpPr>
          <p:spPr>
            <a:xfrm flipH="1" flipV="1">
              <a:off x="-1" y="0"/>
              <a:ext cx="320680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04" name="Line"/>
          <p:cNvSpPr/>
          <p:nvPr/>
        </p:nvSpPr>
        <p:spPr>
          <a:xfrm>
            <a:off x="5649912" y="5981699"/>
            <a:ext cx="55564" cy="7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91" y="0"/>
                </a:moveTo>
                <a:lnTo>
                  <a:pt x="21600" y="21600"/>
                </a:lnTo>
                <a:lnTo>
                  <a:pt x="0" y="72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07" name="Group"/>
          <p:cNvGrpSpPr/>
          <p:nvPr/>
        </p:nvGrpSpPr>
        <p:grpSpPr>
          <a:xfrm>
            <a:off x="5786436" y="5556247"/>
            <a:ext cx="563566" cy="547692"/>
            <a:chOff x="-1" y="0"/>
            <a:chExt cx="563565" cy="547690"/>
          </a:xfrm>
        </p:grpSpPr>
        <p:sp>
          <p:nvSpPr>
            <p:cNvPr id="405" name="Line"/>
            <p:cNvSpPr/>
            <p:nvPr/>
          </p:nvSpPr>
          <p:spPr>
            <a:xfrm flipH="1">
              <a:off x="-1" y="-1"/>
              <a:ext cx="563565" cy="5476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06" name="Line"/>
            <p:cNvSpPr/>
            <p:nvPr/>
          </p:nvSpPr>
          <p:spPr>
            <a:xfrm flipV="1">
              <a:off x="-2" y="0"/>
              <a:ext cx="563566" cy="54769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08" name="Line"/>
          <p:cNvSpPr/>
          <p:nvPr/>
        </p:nvSpPr>
        <p:spPr>
          <a:xfrm>
            <a:off x="5786437" y="6040437"/>
            <a:ext cx="57152" cy="6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260"/>
                </a:moveTo>
                <a:lnTo>
                  <a:pt x="0" y="21600"/>
                </a:lnTo>
                <a:lnTo>
                  <a:pt x="144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11" name="Group"/>
          <p:cNvGrpSpPr/>
          <p:nvPr/>
        </p:nvGrpSpPr>
        <p:grpSpPr>
          <a:xfrm>
            <a:off x="6389687" y="5556247"/>
            <a:ext cx="320677" cy="547692"/>
            <a:chOff x="0" y="-1"/>
            <a:chExt cx="320676" cy="547691"/>
          </a:xfrm>
        </p:grpSpPr>
        <p:sp>
          <p:nvSpPr>
            <p:cNvPr id="409" name="Line"/>
            <p:cNvSpPr/>
            <p:nvPr/>
          </p:nvSpPr>
          <p:spPr>
            <a:xfrm>
              <a:off x="0" y="-1"/>
              <a:ext cx="320677" cy="5476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10" name="Line"/>
            <p:cNvSpPr/>
            <p:nvPr/>
          </p:nvSpPr>
          <p:spPr>
            <a:xfrm flipH="1" flipV="1">
              <a:off x="-1" y="-2"/>
              <a:ext cx="320677" cy="5476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12" name="Line"/>
          <p:cNvSpPr/>
          <p:nvPr/>
        </p:nvSpPr>
        <p:spPr>
          <a:xfrm>
            <a:off x="6661150" y="6029324"/>
            <a:ext cx="49214" cy="7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8" y="0"/>
                </a:moveTo>
                <a:lnTo>
                  <a:pt x="21600" y="21600"/>
                </a:lnTo>
                <a:lnTo>
                  <a:pt x="0" y="6894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15" name="Group"/>
          <p:cNvGrpSpPr/>
          <p:nvPr/>
        </p:nvGrpSpPr>
        <p:grpSpPr>
          <a:xfrm>
            <a:off x="6270623" y="5556250"/>
            <a:ext cx="239717" cy="496889"/>
            <a:chOff x="0" y="0"/>
            <a:chExt cx="239715" cy="496888"/>
          </a:xfrm>
        </p:grpSpPr>
        <p:sp>
          <p:nvSpPr>
            <p:cNvPr id="413" name="Line"/>
            <p:cNvSpPr/>
            <p:nvPr/>
          </p:nvSpPr>
          <p:spPr>
            <a:xfrm flipH="1">
              <a:off x="-2" y="0"/>
              <a:ext cx="239716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14" name="Line"/>
            <p:cNvSpPr/>
            <p:nvPr/>
          </p:nvSpPr>
          <p:spPr>
            <a:xfrm flipV="1">
              <a:off x="-1" y="0"/>
              <a:ext cx="239716" cy="496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16" name="Line"/>
          <p:cNvSpPr/>
          <p:nvPr/>
        </p:nvSpPr>
        <p:spPr>
          <a:xfrm>
            <a:off x="6270625" y="5978524"/>
            <a:ext cx="46039" cy="7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515"/>
                </a:moveTo>
                <a:lnTo>
                  <a:pt x="0" y="21600"/>
                </a:lnTo>
                <a:lnTo>
                  <a:pt x="8193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19" name="Group"/>
          <p:cNvGrpSpPr/>
          <p:nvPr/>
        </p:nvGrpSpPr>
        <p:grpSpPr>
          <a:xfrm>
            <a:off x="6537325" y="5556250"/>
            <a:ext cx="25400" cy="547689"/>
            <a:chOff x="0" y="0"/>
            <a:chExt cx="25400" cy="547688"/>
          </a:xfrm>
        </p:grpSpPr>
        <p:sp>
          <p:nvSpPr>
            <p:cNvPr id="417" name="Line"/>
            <p:cNvSpPr/>
            <p:nvPr/>
          </p:nvSpPr>
          <p:spPr>
            <a:xfrm flipH="1">
              <a:off x="0" y="0"/>
              <a:ext cx="25401" cy="54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18" name="Line"/>
            <p:cNvSpPr/>
            <p:nvPr/>
          </p:nvSpPr>
          <p:spPr>
            <a:xfrm flipV="1">
              <a:off x="0" y="0"/>
              <a:ext cx="25401" cy="54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20" name="Line"/>
          <p:cNvSpPr/>
          <p:nvPr/>
        </p:nvSpPr>
        <p:spPr>
          <a:xfrm>
            <a:off x="6532561" y="6026150"/>
            <a:ext cx="34927" cy="7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818" y="21600"/>
                </a:ln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21" name="Line"/>
          <p:cNvSpPr/>
          <p:nvPr/>
        </p:nvSpPr>
        <p:spPr>
          <a:xfrm flipV="1">
            <a:off x="1558923" y="5829299"/>
            <a:ext cx="6546853" cy="20639"/>
          </a:xfrm>
          <a:prstGeom prst="line">
            <a:avLst/>
          </a:prstGeom>
          <a:ln w="12700">
            <a:solidFill>
              <a:srgbClr val="0090E5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22" name="Data entries"/>
          <p:cNvSpPr txBox="1"/>
          <p:nvPr/>
        </p:nvSpPr>
        <p:spPr>
          <a:xfrm>
            <a:off x="2934740" y="5182163"/>
            <a:ext cx="1413420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entries</a:t>
            </a:r>
          </a:p>
        </p:txBody>
      </p:sp>
      <p:sp>
        <p:nvSpPr>
          <p:cNvPr id="423" name="Data Records"/>
          <p:cNvSpPr txBox="1"/>
          <p:nvPr/>
        </p:nvSpPr>
        <p:spPr>
          <a:xfrm>
            <a:off x="4119562" y="6410324"/>
            <a:ext cx="1578508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Records</a:t>
            </a:r>
          </a:p>
        </p:txBody>
      </p:sp>
      <p:sp>
        <p:nvSpPr>
          <p:cNvPr id="424" name="UNCLUSTERED"/>
          <p:cNvSpPr txBox="1"/>
          <p:nvPr/>
        </p:nvSpPr>
        <p:spPr>
          <a:xfrm>
            <a:off x="5938837" y="4117975"/>
            <a:ext cx="1448172" cy="3079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UNCLUSTERED</a:t>
            </a:r>
          </a:p>
        </p:txBody>
      </p:sp>
      <p:sp>
        <p:nvSpPr>
          <p:cNvPr id="425" name="For alts 2 or 3, we typically have two files – one for data records and one for the index.…"/>
          <p:cNvSpPr txBox="1"/>
          <p:nvPr/>
        </p:nvSpPr>
        <p:spPr>
          <a:xfrm>
            <a:off x="350520" y="1074737"/>
            <a:ext cx="8366760" cy="2682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1" indent="457200" defTabSz="457200"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 alts 2 or 3, we typically have two files – one for data records and one for the index.</a:t>
            </a:r>
          </a:p>
          <a:p>
            <a:pPr lvl="1" indent="457200" defTabSz="457200"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lvl="1" indent="457200" defTabSz="457200"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For an </a:t>
            </a:r>
            <a:r>
              <a:rPr>
                <a:solidFill>
                  <a:srgbClr val="800000"/>
                </a:solidFill>
              </a:rPr>
              <a:t>unclustered</a:t>
            </a:r>
            <a:r>
              <a:t> index, the order of data records in the data file is unrelated to the order of the data entries in the leaf level of the index.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4268749" y="613307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27" name="Line"/>
          <p:cNvSpPr/>
          <p:nvPr/>
        </p:nvSpPr>
        <p:spPr>
          <a:xfrm flipV="1">
            <a:off x="4357649" y="613307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28" name="Line"/>
          <p:cNvSpPr/>
          <p:nvPr/>
        </p:nvSpPr>
        <p:spPr>
          <a:xfrm flipV="1">
            <a:off x="4443414" y="613307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29" name="Line"/>
          <p:cNvSpPr/>
          <p:nvPr/>
        </p:nvSpPr>
        <p:spPr>
          <a:xfrm flipV="1">
            <a:off x="4717696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0" name="Line"/>
          <p:cNvSpPr/>
          <p:nvPr/>
        </p:nvSpPr>
        <p:spPr>
          <a:xfrm flipV="1">
            <a:off x="4806596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1" name="Line"/>
          <p:cNvSpPr/>
          <p:nvPr/>
        </p:nvSpPr>
        <p:spPr>
          <a:xfrm flipV="1">
            <a:off x="4895496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2" name="Line"/>
          <p:cNvSpPr/>
          <p:nvPr/>
        </p:nvSpPr>
        <p:spPr>
          <a:xfrm flipV="1">
            <a:off x="5225706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3" name="Line"/>
          <p:cNvSpPr/>
          <p:nvPr/>
        </p:nvSpPr>
        <p:spPr>
          <a:xfrm flipV="1">
            <a:off x="5314606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4" name="Line"/>
          <p:cNvSpPr/>
          <p:nvPr/>
        </p:nvSpPr>
        <p:spPr>
          <a:xfrm flipV="1">
            <a:off x="5403506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5" name="Line"/>
          <p:cNvSpPr/>
          <p:nvPr/>
        </p:nvSpPr>
        <p:spPr>
          <a:xfrm flipV="1">
            <a:off x="5675312" y="6142035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6" name="Line"/>
          <p:cNvSpPr/>
          <p:nvPr/>
        </p:nvSpPr>
        <p:spPr>
          <a:xfrm flipV="1">
            <a:off x="5764212" y="6142035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7" name="Line"/>
          <p:cNvSpPr/>
          <p:nvPr/>
        </p:nvSpPr>
        <p:spPr>
          <a:xfrm flipV="1">
            <a:off x="5853112" y="6142035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8" name="Line"/>
          <p:cNvSpPr/>
          <p:nvPr/>
        </p:nvSpPr>
        <p:spPr>
          <a:xfrm flipV="1">
            <a:off x="6139655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39" name="Line"/>
          <p:cNvSpPr/>
          <p:nvPr/>
        </p:nvSpPr>
        <p:spPr>
          <a:xfrm flipV="1">
            <a:off x="6228555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0" name="Line"/>
          <p:cNvSpPr/>
          <p:nvPr/>
        </p:nvSpPr>
        <p:spPr>
          <a:xfrm flipV="1">
            <a:off x="6317455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1" name="Line"/>
          <p:cNvSpPr/>
          <p:nvPr/>
        </p:nvSpPr>
        <p:spPr>
          <a:xfrm flipV="1">
            <a:off x="6581775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2" name="Line"/>
          <p:cNvSpPr/>
          <p:nvPr/>
        </p:nvSpPr>
        <p:spPr>
          <a:xfrm flipV="1">
            <a:off x="6670675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3" name="Line"/>
          <p:cNvSpPr/>
          <p:nvPr/>
        </p:nvSpPr>
        <p:spPr>
          <a:xfrm flipV="1">
            <a:off x="6759575" y="613330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4" name="Line"/>
          <p:cNvSpPr/>
          <p:nvPr/>
        </p:nvSpPr>
        <p:spPr>
          <a:xfrm flipV="1">
            <a:off x="7020718" y="6142035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5" name="Line"/>
          <p:cNvSpPr/>
          <p:nvPr/>
        </p:nvSpPr>
        <p:spPr>
          <a:xfrm flipV="1">
            <a:off x="7109618" y="6142035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6" name="Line"/>
          <p:cNvSpPr/>
          <p:nvPr/>
        </p:nvSpPr>
        <p:spPr>
          <a:xfrm flipV="1">
            <a:off x="7198518" y="6142035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7" name="Line"/>
          <p:cNvSpPr/>
          <p:nvPr/>
        </p:nvSpPr>
        <p:spPr>
          <a:xfrm flipV="1">
            <a:off x="7587984" y="4638673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48" name="Record"/>
          <p:cNvSpPr txBox="1"/>
          <p:nvPr/>
        </p:nvSpPr>
        <p:spPr>
          <a:xfrm>
            <a:off x="7669464" y="4602799"/>
            <a:ext cx="759182" cy="332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Record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51" name="Ex: Alt 2 index for a Heap File"/>
          <p:cNvSpPr txBox="1"/>
          <p:nvPr>
            <p:ph type="title" idx="4294967295"/>
          </p:nvPr>
        </p:nvSpPr>
        <p:spPr>
          <a:xfrm>
            <a:off x="380999" y="0"/>
            <a:ext cx="7770815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Ex: Alt 2 index for a Heap File</a:t>
            </a:r>
          </a:p>
        </p:txBody>
      </p:sp>
      <p:sp>
        <p:nvSpPr>
          <p:cNvPr id="452" name="For a clustered index:…"/>
          <p:cNvSpPr txBox="1"/>
          <p:nvPr>
            <p:ph type="body" idx="4294967295"/>
          </p:nvPr>
        </p:nvSpPr>
        <p:spPr>
          <a:xfrm>
            <a:off x="25400" y="1289050"/>
            <a:ext cx="9194800" cy="3425825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For a </a:t>
            </a:r>
            <a:r>
              <a:rPr>
                <a:solidFill>
                  <a:srgbClr val="800000"/>
                </a:solidFill>
              </a:rPr>
              <a:t>clustered</a:t>
            </a:r>
            <a:r>
              <a:t> index:</a:t>
            </a:r>
          </a:p>
          <a:p>
            <a:pPr marL="200660" indent="-200660">
              <a:buClrTx/>
              <a:buSzPct val="100000"/>
            </a:pPr>
            <a:r>
              <a:t>Sort the heap file on the search key column(s)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Leave some free space on pages for future inserts</a:t>
            </a:r>
          </a:p>
          <a:p>
            <a:pPr marL="200660" indent="-200660">
              <a:buClrTx/>
              <a:buSzPct val="100000"/>
            </a:pPr>
            <a:r>
              <a:t>Build the index</a:t>
            </a:r>
          </a:p>
          <a:p>
            <a:pPr marL="200660" indent="-200660">
              <a:buClrTx/>
              <a:buSzPct val="100000"/>
            </a:pPr>
            <a:r>
              <a:t>Use overflow pages in data file if necessary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Thus, clustering is only approximate – data records may not be exactly in sort order (can clean up later)</a:t>
            </a:r>
          </a:p>
        </p:txBody>
      </p:sp>
      <p:sp>
        <p:nvSpPr>
          <p:cNvPr id="453" name="Rectangle"/>
          <p:cNvSpPr/>
          <p:nvPr/>
        </p:nvSpPr>
        <p:spPr>
          <a:xfrm>
            <a:off x="4279900" y="6173787"/>
            <a:ext cx="396875" cy="327027"/>
          </a:xfrm>
          <a:prstGeom prst="rect">
            <a:avLst/>
          </a:prstGeom>
          <a:ln w="25400">
            <a:solidFill>
              <a:srgbClr val="CC3300"/>
            </a:solidFill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454" name="Rectangle"/>
          <p:cNvSpPr/>
          <p:nvPr/>
        </p:nvSpPr>
        <p:spPr>
          <a:xfrm>
            <a:off x="4808537" y="6173787"/>
            <a:ext cx="395289" cy="327027"/>
          </a:xfrm>
          <a:prstGeom prst="rect">
            <a:avLst/>
          </a:prstGeom>
          <a:ln w="25400">
            <a:solidFill>
              <a:srgbClr val="CC3300"/>
            </a:solidFill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455" name="Rectangle"/>
          <p:cNvSpPr/>
          <p:nvPr/>
        </p:nvSpPr>
        <p:spPr>
          <a:xfrm>
            <a:off x="5335587" y="6173787"/>
            <a:ext cx="398464" cy="327027"/>
          </a:xfrm>
          <a:prstGeom prst="rect">
            <a:avLst/>
          </a:prstGeom>
          <a:ln w="25400">
            <a:solidFill>
              <a:srgbClr val="CC3300"/>
            </a:solidFill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456" name="Rectangle"/>
          <p:cNvSpPr/>
          <p:nvPr/>
        </p:nvSpPr>
        <p:spPr>
          <a:xfrm>
            <a:off x="5865812" y="6173787"/>
            <a:ext cx="395289" cy="327027"/>
          </a:xfrm>
          <a:prstGeom prst="rect">
            <a:avLst/>
          </a:prstGeom>
          <a:ln w="25400">
            <a:solidFill>
              <a:srgbClr val="CC3300"/>
            </a:solidFill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457" name="Rectangle"/>
          <p:cNvSpPr/>
          <p:nvPr/>
        </p:nvSpPr>
        <p:spPr>
          <a:xfrm>
            <a:off x="6394449" y="6173787"/>
            <a:ext cx="395290" cy="327027"/>
          </a:xfrm>
          <a:prstGeom prst="rect">
            <a:avLst/>
          </a:prstGeom>
          <a:ln w="25400">
            <a:solidFill>
              <a:srgbClr val="CC3300"/>
            </a:solidFill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458" name="Rectangle"/>
          <p:cNvSpPr/>
          <p:nvPr/>
        </p:nvSpPr>
        <p:spPr>
          <a:xfrm>
            <a:off x="6921500" y="6173787"/>
            <a:ext cx="396875" cy="327027"/>
          </a:xfrm>
          <a:prstGeom prst="rect">
            <a:avLst/>
          </a:prstGeom>
          <a:ln w="25400">
            <a:solidFill>
              <a:srgbClr val="CC3300"/>
            </a:solidFill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459" name="Rectangle"/>
          <p:cNvSpPr/>
          <p:nvPr/>
        </p:nvSpPr>
        <p:spPr>
          <a:xfrm>
            <a:off x="7450136" y="6173787"/>
            <a:ext cx="396877" cy="327027"/>
          </a:xfrm>
          <a:prstGeom prst="rect">
            <a:avLst/>
          </a:prstGeom>
          <a:ln w="25400">
            <a:solidFill>
              <a:srgbClr val="CC3300"/>
            </a:solidFill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grpSp>
        <p:nvGrpSpPr>
          <p:cNvPr id="462" name="Group"/>
          <p:cNvGrpSpPr/>
          <p:nvPr/>
        </p:nvGrpSpPr>
        <p:grpSpPr>
          <a:xfrm>
            <a:off x="5040312" y="5092700"/>
            <a:ext cx="1722440" cy="12700"/>
            <a:chOff x="0" y="0"/>
            <a:chExt cx="1722439" cy="12700"/>
          </a:xfrm>
        </p:grpSpPr>
        <p:sp>
          <p:nvSpPr>
            <p:cNvPr id="460" name="Line"/>
            <p:cNvSpPr/>
            <p:nvPr/>
          </p:nvSpPr>
          <p:spPr>
            <a:xfrm>
              <a:off x="0" y="0"/>
              <a:ext cx="1722440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61" name="Line"/>
            <p:cNvSpPr/>
            <p:nvPr/>
          </p:nvSpPr>
          <p:spPr>
            <a:xfrm flipH="1" flipV="1">
              <a:off x="0" y="0"/>
              <a:ext cx="1722440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465" name="Group"/>
          <p:cNvGrpSpPr/>
          <p:nvPr/>
        </p:nvGrpSpPr>
        <p:grpSpPr>
          <a:xfrm>
            <a:off x="5040312" y="4117972"/>
            <a:ext cx="908052" cy="974730"/>
            <a:chOff x="0" y="-1"/>
            <a:chExt cx="908050" cy="974729"/>
          </a:xfrm>
        </p:grpSpPr>
        <p:sp>
          <p:nvSpPr>
            <p:cNvPr id="463" name="Line"/>
            <p:cNvSpPr/>
            <p:nvPr/>
          </p:nvSpPr>
          <p:spPr>
            <a:xfrm flipV="1">
              <a:off x="0" y="-2"/>
              <a:ext cx="908051" cy="97473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64" name="Line"/>
            <p:cNvSpPr/>
            <p:nvPr/>
          </p:nvSpPr>
          <p:spPr>
            <a:xfrm flipH="1">
              <a:off x="0" y="-1"/>
              <a:ext cx="908051" cy="97473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468" name="Group"/>
          <p:cNvGrpSpPr/>
          <p:nvPr/>
        </p:nvGrpSpPr>
        <p:grpSpPr>
          <a:xfrm>
            <a:off x="5948362" y="4117973"/>
            <a:ext cx="823915" cy="974729"/>
            <a:chOff x="0" y="-1"/>
            <a:chExt cx="823914" cy="974727"/>
          </a:xfrm>
        </p:grpSpPr>
        <p:sp>
          <p:nvSpPr>
            <p:cNvPr id="466" name="Line"/>
            <p:cNvSpPr/>
            <p:nvPr/>
          </p:nvSpPr>
          <p:spPr>
            <a:xfrm>
              <a:off x="-1" y="-2"/>
              <a:ext cx="823916" cy="9747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67" name="Line"/>
            <p:cNvSpPr/>
            <p:nvPr/>
          </p:nvSpPr>
          <p:spPr>
            <a:xfrm flipH="1" flipV="1">
              <a:off x="-1" y="-1"/>
              <a:ext cx="823916" cy="9747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69" name="Triangle"/>
          <p:cNvSpPr/>
          <p:nvPr/>
        </p:nvSpPr>
        <p:spPr>
          <a:xfrm>
            <a:off x="5614987" y="4032250"/>
            <a:ext cx="333377" cy="85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600" y="3200"/>
                </a:lnTo>
                <a:lnTo>
                  <a:pt x="2160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70" name="Triangle"/>
          <p:cNvSpPr/>
          <p:nvPr/>
        </p:nvSpPr>
        <p:spPr>
          <a:xfrm>
            <a:off x="5851524" y="4070350"/>
            <a:ext cx="96840" cy="47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79" y="0"/>
                </a:moveTo>
                <a:lnTo>
                  <a:pt x="21600" y="21600"/>
                </a:lnTo>
                <a:lnTo>
                  <a:pt x="0" y="20880"/>
                </a:lnTo>
                <a:lnTo>
                  <a:pt x="2479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71" name="Rectangle"/>
          <p:cNvSpPr/>
          <p:nvPr/>
        </p:nvSpPr>
        <p:spPr>
          <a:xfrm>
            <a:off x="4622800" y="5351462"/>
            <a:ext cx="466725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72" name="Line"/>
          <p:cNvSpPr/>
          <p:nvPr/>
        </p:nvSpPr>
        <p:spPr>
          <a:xfrm>
            <a:off x="5089525" y="5470525"/>
            <a:ext cx="73026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127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75" name="Group"/>
          <p:cNvGrpSpPr/>
          <p:nvPr/>
        </p:nvGrpSpPr>
        <p:grpSpPr>
          <a:xfrm>
            <a:off x="5089525" y="5489575"/>
            <a:ext cx="279400" cy="12700"/>
            <a:chOff x="0" y="0"/>
            <a:chExt cx="279400" cy="12700"/>
          </a:xfrm>
        </p:grpSpPr>
        <p:sp>
          <p:nvSpPr>
            <p:cNvPr id="473" name="Line"/>
            <p:cNvSpPr/>
            <p:nvPr/>
          </p:nvSpPr>
          <p:spPr>
            <a:xfrm>
              <a:off x="0" y="0"/>
              <a:ext cx="279401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74" name="Line"/>
            <p:cNvSpPr/>
            <p:nvPr/>
          </p:nvSpPr>
          <p:spPr>
            <a:xfrm flipH="1" flipV="1">
              <a:off x="0" y="0"/>
              <a:ext cx="279401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76" name="Line"/>
          <p:cNvSpPr/>
          <p:nvPr/>
        </p:nvSpPr>
        <p:spPr>
          <a:xfrm>
            <a:off x="5294312" y="5470525"/>
            <a:ext cx="74614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27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77" name="Rectangle"/>
          <p:cNvSpPr/>
          <p:nvPr/>
        </p:nvSpPr>
        <p:spPr>
          <a:xfrm>
            <a:off x="5368925" y="5351462"/>
            <a:ext cx="466725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78" name="Line"/>
          <p:cNvSpPr/>
          <p:nvPr/>
        </p:nvSpPr>
        <p:spPr>
          <a:xfrm>
            <a:off x="5835649" y="5470525"/>
            <a:ext cx="74615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127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81" name="Group"/>
          <p:cNvGrpSpPr/>
          <p:nvPr/>
        </p:nvGrpSpPr>
        <p:grpSpPr>
          <a:xfrm>
            <a:off x="5835650" y="5489575"/>
            <a:ext cx="231775" cy="12700"/>
            <a:chOff x="0" y="0"/>
            <a:chExt cx="231775" cy="12700"/>
          </a:xfrm>
        </p:grpSpPr>
        <p:sp>
          <p:nvSpPr>
            <p:cNvPr id="479" name="Line"/>
            <p:cNvSpPr/>
            <p:nvPr/>
          </p:nvSpPr>
          <p:spPr>
            <a:xfrm>
              <a:off x="0" y="0"/>
              <a:ext cx="23177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80" name="Line"/>
            <p:cNvSpPr/>
            <p:nvPr/>
          </p:nvSpPr>
          <p:spPr>
            <a:xfrm flipH="1" flipV="1">
              <a:off x="0" y="0"/>
              <a:ext cx="23177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82" name="Line"/>
          <p:cNvSpPr/>
          <p:nvPr/>
        </p:nvSpPr>
        <p:spPr>
          <a:xfrm>
            <a:off x="5992812" y="5470525"/>
            <a:ext cx="74614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27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85" name="Group"/>
          <p:cNvGrpSpPr/>
          <p:nvPr/>
        </p:nvGrpSpPr>
        <p:grpSpPr>
          <a:xfrm>
            <a:off x="4948237" y="5073648"/>
            <a:ext cx="187328" cy="277817"/>
            <a:chOff x="0" y="-1"/>
            <a:chExt cx="187327" cy="277815"/>
          </a:xfrm>
        </p:grpSpPr>
        <p:sp>
          <p:nvSpPr>
            <p:cNvPr id="483" name="Line"/>
            <p:cNvSpPr/>
            <p:nvPr/>
          </p:nvSpPr>
          <p:spPr>
            <a:xfrm flipH="1">
              <a:off x="0" y="-1"/>
              <a:ext cx="187328" cy="277816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84" name="Line"/>
            <p:cNvSpPr/>
            <p:nvPr/>
          </p:nvSpPr>
          <p:spPr>
            <a:xfrm flipV="1">
              <a:off x="-1" y="-2"/>
              <a:ext cx="187329" cy="277816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86" name="Line"/>
          <p:cNvSpPr/>
          <p:nvPr/>
        </p:nvSpPr>
        <p:spPr>
          <a:xfrm>
            <a:off x="4948237" y="5278437"/>
            <a:ext cx="58739" cy="7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574"/>
                </a:moveTo>
                <a:lnTo>
                  <a:pt x="0" y="21600"/>
                </a:lnTo>
                <a:lnTo>
                  <a:pt x="9341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89" name="Group"/>
          <p:cNvGrpSpPr/>
          <p:nvPr/>
        </p:nvGrpSpPr>
        <p:grpSpPr>
          <a:xfrm>
            <a:off x="5588000" y="5073650"/>
            <a:ext cx="25400" cy="277815"/>
            <a:chOff x="0" y="0"/>
            <a:chExt cx="25400" cy="277814"/>
          </a:xfrm>
        </p:grpSpPr>
        <p:sp>
          <p:nvSpPr>
            <p:cNvPr id="487" name="Line"/>
            <p:cNvSpPr/>
            <p:nvPr/>
          </p:nvSpPr>
          <p:spPr>
            <a:xfrm flipH="1">
              <a:off x="0" y="0"/>
              <a:ext cx="25401" cy="27781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88" name="Line"/>
            <p:cNvSpPr/>
            <p:nvPr/>
          </p:nvSpPr>
          <p:spPr>
            <a:xfrm flipV="1">
              <a:off x="0" y="0"/>
              <a:ext cx="25401" cy="27781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90" name="Line"/>
          <p:cNvSpPr/>
          <p:nvPr/>
        </p:nvSpPr>
        <p:spPr>
          <a:xfrm>
            <a:off x="5583237" y="5276849"/>
            <a:ext cx="36514" cy="7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33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91" name="Rectangle"/>
          <p:cNvSpPr/>
          <p:nvPr/>
        </p:nvSpPr>
        <p:spPr>
          <a:xfrm>
            <a:off x="6627811" y="5351462"/>
            <a:ext cx="465139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92" name="Line"/>
          <p:cNvSpPr/>
          <p:nvPr/>
        </p:nvSpPr>
        <p:spPr>
          <a:xfrm>
            <a:off x="6396037" y="5470525"/>
            <a:ext cx="73027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127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95" name="Group"/>
          <p:cNvGrpSpPr/>
          <p:nvPr/>
        </p:nvGrpSpPr>
        <p:grpSpPr>
          <a:xfrm>
            <a:off x="6396037" y="5489575"/>
            <a:ext cx="231777" cy="12701"/>
            <a:chOff x="0" y="0"/>
            <a:chExt cx="231776" cy="12700"/>
          </a:xfrm>
        </p:grpSpPr>
        <p:sp>
          <p:nvSpPr>
            <p:cNvPr id="493" name="Line"/>
            <p:cNvSpPr/>
            <p:nvPr/>
          </p:nvSpPr>
          <p:spPr>
            <a:xfrm>
              <a:off x="0" y="0"/>
              <a:ext cx="23177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94" name="Line"/>
            <p:cNvSpPr/>
            <p:nvPr/>
          </p:nvSpPr>
          <p:spPr>
            <a:xfrm flipH="1" flipV="1">
              <a:off x="0" y="0"/>
              <a:ext cx="23177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496" name="Line"/>
          <p:cNvSpPr/>
          <p:nvPr/>
        </p:nvSpPr>
        <p:spPr>
          <a:xfrm>
            <a:off x="6553199" y="5470525"/>
            <a:ext cx="74615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27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499" name="Group"/>
          <p:cNvGrpSpPr/>
          <p:nvPr/>
        </p:nvGrpSpPr>
        <p:grpSpPr>
          <a:xfrm>
            <a:off x="6673849" y="5073647"/>
            <a:ext cx="187329" cy="277817"/>
            <a:chOff x="0" y="-1"/>
            <a:chExt cx="187327" cy="277816"/>
          </a:xfrm>
        </p:grpSpPr>
        <p:sp>
          <p:nvSpPr>
            <p:cNvPr id="497" name="Line"/>
            <p:cNvSpPr/>
            <p:nvPr/>
          </p:nvSpPr>
          <p:spPr>
            <a:xfrm>
              <a:off x="-1" y="-2"/>
              <a:ext cx="187328" cy="277817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98" name="Line"/>
            <p:cNvSpPr/>
            <p:nvPr/>
          </p:nvSpPr>
          <p:spPr>
            <a:xfrm flipH="1" flipV="1">
              <a:off x="0" y="-1"/>
              <a:ext cx="187328" cy="277817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00" name="Line"/>
          <p:cNvSpPr/>
          <p:nvPr/>
        </p:nvSpPr>
        <p:spPr>
          <a:xfrm>
            <a:off x="6804024" y="5278437"/>
            <a:ext cx="57151" cy="7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0"/>
                </a:moveTo>
                <a:lnTo>
                  <a:pt x="21600" y="21600"/>
                </a:lnTo>
                <a:lnTo>
                  <a:pt x="0" y="6574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03" name="Group"/>
          <p:cNvGrpSpPr/>
          <p:nvPr/>
        </p:nvGrpSpPr>
        <p:grpSpPr>
          <a:xfrm>
            <a:off x="4295772" y="5673725"/>
            <a:ext cx="373067" cy="508000"/>
            <a:chOff x="-1" y="0"/>
            <a:chExt cx="373066" cy="508000"/>
          </a:xfrm>
        </p:grpSpPr>
        <p:sp>
          <p:nvSpPr>
            <p:cNvPr id="501" name="Line"/>
            <p:cNvSpPr/>
            <p:nvPr/>
          </p:nvSpPr>
          <p:spPr>
            <a:xfrm flipH="1">
              <a:off x="-1" y="0"/>
              <a:ext cx="373067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02" name="Line"/>
            <p:cNvSpPr/>
            <p:nvPr/>
          </p:nvSpPr>
          <p:spPr>
            <a:xfrm flipV="1">
              <a:off x="-2" y="-1"/>
              <a:ext cx="373067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04" name="Line"/>
          <p:cNvSpPr/>
          <p:nvPr/>
        </p:nvSpPr>
        <p:spPr>
          <a:xfrm>
            <a:off x="4295775" y="6111875"/>
            <a:ext cx="58739" cy="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873"/>
                </a:moveTo>
                <a:lnTo>
                  <a:pt x="0" y="21600"/>
                </a:lnTo>
                <a:lnTo>
                  <a:pt x="10508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07" name="Group"/>
          <p:cNvGrpSpPr/>
          <p:nvPr/>
        </p:nvGrpSpPr>
        <p:grpSpPr>
          <a:xfrm>
            <a:off x="4437061" y="5673724"/>
            <a:ext cx="279403" cy="508003"/>
            <a:chOff x="-1" y="0"/>
            <a:chExt cx="279402" cy="508001"/>
          </a:xfrm>
        </p:grpSpPr>
        <p:sp>
          <p:nvSpPr>
            <p:cNvPr id="505" name="Line"/>
            <p:cNvSpPr/>
            <p:nvPr/>
          </p:nvSpPr>
          <p:spPr>
            <a:xfrm flipH="1">
              <a:off x="-1" y="-1"/>
              <a:ext cx="279402" cy="50800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06" name="Line"/>
            <p:cNvSpPr/>
            <p:nvPr/>
          </p:nvSpPr>
          <p:spPr>
            <a:xfrm flipV="1">
              <a:off x="-1" y="-1"/>
              <a:ext cx="279403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08" name="Line"/>
          <p:cNvSpPr/>
          <p:nvPr/>
        </p:nvSpPr>
        <p:spPr>
          <a:xfrm>
            <a:off x="4437062" y="6108700"/>
            <a:ext cx="50802" cy="7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696"/>
                </a:moveTo>
                <a:lnTo>
                  <a:pt x="0" y="21600"/>
                </a:lnTo>
                <a:lnTo>
                  <a:pt x="81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11" name="Group"/>
          <p:cNvGrpSpPr/>
          <p:nvPr/>
        </p:nvGrpSpPr>
        <p:grpSpPr>
          <a:xfrm>
            <a:off x="4575172" y="5673725"/>
            <a:ext cx="187330" cy="508000"/>
            <a:chOff x="-1" y="0"/>
            <a:chExt cx="187329" cy="508000"/>
          </a:xfrm>
        </p:grpSpPr>
        <p:sp>
          <p:nvSpPr>
            <p:cNvPr id="509" name="Line"/>
            <p:cNvSpPr/>
            <p:nvPr/>
          </p:nvSpPr>
          <p:spPr>
            <a:xfrm flipH="1">
              <a:off x="-2" y="0"/>
              <a:ext cx="187330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10" name="Line"/>
            <p:cNvSpPr/>
            <p:nvPr/>
          </p:nvSpPr>
          <p:spPr>
            <a:xfrm flipV="1">
              <a:off x="-1" y="-1"/>
              <a:ext cx="187330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12" name="Line"/>
          <p:cNvSpPr/>
          <p:nvPr/>
        </p:nvSpPr>
        <p:spPr>
          <a:xfrm>
            <a:off x="4575175" y="6107112"/>
            <a:ext cx="44451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217"/>
                </a:moveTo>
                <a:lnTo>
                  <a:pt x="0" y="21600"/>
                </a:lnTo>
                <a:lnTo>
                  <a:pt x="3857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15" name="Group"/>
          <p:cNvGrpSpPr/>
          <p:nvPr/>
        </p:nvGrpSpPr>
        <p:grpSpPr>
          <a:xfrm>
            <a:off x="4810124" y="5673725"/>
            <a:ext cx="46041" cy="508000"/>
            <a:chOff x="0" y="0"/>
            <a:chExt cx="46039" cy="508000"/>
          </a:xfrm>
        </p:grpSpPr>
        <p:sp>
          <p:nvSpPr>
            <p:cNvPr id="513" name="Line"/>
            <p:cNvSpPr/>
            <p:nvPr/>
          </p:nvSpPr>
          <p:spPr>
            <a:xfrm>
              <a:off x="-1" y="0"/>
              <a:ext cx="46040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14" name="Line"/>
            <p:cNvSpPr/>
            <p:nvPr/>
          </p:nvSpPr>
          <p:spPr>
            <a:xfrm flipH="1" flipV="1">
              <a:off x="0" y="-1"/>
              <a:ext cx="46040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16" name="Line"/>
          <p:cNvSpPr/>
          <p:nvPr/>
        </p:nvSpPr>
        <p:spPr>
          <a:xfrm>
            <a:off x="4830762" y="6107112"/>
            <a:ext cx="36514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5026" y="21600"/>
                </a:lnTo>
                <a:lnTo>
                  <a:pt x="0" y="919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19" name="Group"/>
          <p:cNvGrpSpPr/>
          <p:nvPr/>
        </p:nvGrpSpPr>
        <p:grpSpPr>
          <a:xfrm>
            <a:off x="5403850" y="5673725"/>
            <a:ext cx="25400" cy="508000"/>
            <a:chOff x="0" y="0"/>
            <a:chExt cx="25400" cy="508000"/>
          </a:xfrm>
        </p:grpSpPr>
        <p:sp>
          <p:nvSpPr>
            <p:cNvPr id="517" name="Line"/>
            <p:cNvSpPr/>
            <p:nvPr/>
          </p:nvSpPr>
          <p:spPr>
            <a:xfrm flipH="1">
              <a:off x="0" y="0"/>
              <a:ext cx="25401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18" name="Line"/>
            <p:cNvSpPr/>
            <p:nvPr/>
          </p:nvSpPr>
          <p:spPr>
            <a:xfrm flipV="1">
              <a:off x="0" y="0"/>
              <a:ext cx="25401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20" name="Line"/>
          <p:cNvSpPr/>
          <p:nvPr/>
        </p:nvSpPr>
        <p:spPr>
          <a:xfrm>
            <a:off x="5397500" y="6108700"/>
            <a:ext cx="36514" cy="7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270" y="21600"/>
                </a:ln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23" name="Group"/>
          <p:cNvGrpSpPr/>
          <p:nvPr/>
        </p:nvGrpSpPr>
        <p:grpSpPr>
          <a:xfrm>
            <a:off x="5460997" y="5673725"/>
            <a:ext cx="47630" cy="508000"/>
            <a:chOff x="-1" y="0"/>
            <a:chExt cx="47629" cy="508000"/>
          </a:xfrm>
        </p:grpSpPr>
        <p:sp>
          <p:nvSpPr>
            <p:cNvPr id="521" name="Line"/>
            <p:cNvSpPr/>
            <p:nvPr/>
          </p:nvSpPr>
          <p:spPr>
            <a:xfrm>
              <a:off x="-2" y="0"/>
              <a:ext cx="47631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22" name="Line"/>
            <p:cNvSpPr/>
            <p:nvPr/>
          </p:nvSpPr>
          <p:spPr>
            <a:xfrm flipH="1" flipV="1">
              <a:off x="-1" y="-1"/>
              <a:ext cx="47630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24" name="Line"/>
          <p:cNvSpPr/>
          <p:nvPr/>
        </p:nvSpPr>
        <p:spPr>
          <a:xfrm>
            <a:off x="5483224" y="6107112"/>
            <a:ext cx="38101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4400" y="21600"/>
                </a:lnTo>
                <a:lnTo>
                  <a:pt x="0" y="919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27" name="Group"/>
          <p:cNvGrpSpPr/>
          <p:nvPr/>
        </p:nvGrpSpPr>
        <p:grpSpPr>
          <a:xfrm>
            <a:off x="5508623" y="5673724"/>
            <a:ext cx="92078" cy="508003"/>
            <a:chOff x="-1" y="0"/>
            <a:chExt cx="92076" cy="508001"/>
          </a:xfrm>
        </p:grpSpPr>
        <p:sp>
          <p:nvSpPr>
            <p:cNvPr id="525" name="Line"/>
            <p:cNvSpPr/>
            <p:nvPr/>
          </p:nvSpPr>
          <p:spPr>
            <a:xfrm>
              <a:off x="0" y="-1"/>
              <a:ext cx="92076" cy="50800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26" name="Line"/>
            <p:cNvSpPr/>
            <p:nvPr/>
          </p:nvSpPr>
          <p:spPr>
            <a:xfrm flipH="1" flipV="1">
              <a:off x="-2" y="-1"/>
              <a:ext cx="92078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28" name="Line"/>
          <p:cNvSpPr/>
          <p:nvPr/>
        </p:nvSpPr>
        <p:spPr>
          <a:xfrm>
            <a:off x="5570537" y="6105524"/>
            <a:ext cx="36514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843" y="21600"/>
                </a:lnTo>
                <a:lnTo>
                  <a:pt x="0" y="225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31" name="Group"/>
          <p:cNvGrpSpPr/>
          <p:nvPr/>
        </p:nvGrpSpPr>
        <p:grpSpPr>
          <a:xfrm>
            <a:off x="5554661" y="5673725"/>
            <a:ext cx="139703" cy="508000"/>
            <a:chOff x="0" y="0"/>
            <a:chExt cx="139701" cy="508000"/>
          </a:xfrm>
        </p:grpSpPr>
        <p:sp>
          <p:nvSpPr>
            <p:cNvPr id="529" name="Line"/>
            <p:cNvSpPr/>
            <p:nvPr/>
          </p:nvSpPr>
          <p:spPr>
            <a:xfrm>
              <a:off x="-1" y="0"/>
              <a:ext cx="139702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30" name="Line"/>
            <p:cNvSpPr/>
            <p:nvPr/>
          </p:nvSpPr>
          <p:spPr>
            <a:xfrm flipH="1" flipV="1">
              <a:off x="-1" y="-1"/>
              <a:ext cx="139703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32" name="Line"/>
          <p:cNvSpPr/>
          <p:nvPr/>
        </p:nvSpPr>
        <p:spPr>
          <a:xfrm>
            <a:off x="5656262" y="6105524"/>
            <a:ext cx="381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0"/>
                </a:moveTo>
                <a:lnTo>
                  <a:pt x="21600" y="21600"/>
                </a:lnTo>
                <a:lnTo>
                  <a:pt x="0" y="27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35" name="Group"/>
          <p:cNvGrpSpPr/>
          <p:nvPr/>
        </p:nvGrpSpPr>
        <p:grpSpPr>
          <a:xfrm>
            <a:off x="6673848" y="5673723"/>
            <a:ext cx="466729" cy="508003"/>
            <a:chOff x="0" y="-1"/>
            <a:chExt cx="466728" cy="508001"/>
          </a:xfrm>
        </p:grpSpPr>
        <p:sp>
          <p:nvSpPr>
            <p:cNvPr id="533" name="Line"/>
            <p:cNvSpPr/>
            <p:nvPr/>
          </p:nvSpPr>
          <p:spPr>
            <a:xfrm>
              <a:off x="-1" y="0"/>
              <a:ext cx="466729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34" name="Line"/>
            <p:cNvSpPr/>
            <p:nvPr/>
          </p:nvSpPr>
          <p:spPr>
            <a:xfrm flipH="1" flipV="1">
              <a:off x="-1" y="-2"/>
              <a:ext cx="466728" cy="50800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36" name="Line"/>
          <p:cNvSpPr/>
          <p:nvPr/>
        </p:nvSpPr>
        <p:spPr>
          <a:xfrm>
            <a:off x="7075486" y="6115050"/>
            <a:ext cx="65089" cy="6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56" y="0"/>
                </a:moveTo>
                <a:lnTo>
                  <a:pt x="21600" y="21600"/>
                </a:lnTo>
                <a:lnTo>
                  <a:pt x="0" y="8229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39" name="Group"/>
          <p:cNvGrpSpPr/>
          <p:nvPr/>
        </p:nvGrpSpPr>
        <p:grpSpPr>
          <a:xfrm>
            <a:off x="6767510" y="5673723"/>
            <a:ext cx="512767" cy="508003"/>
            <a:chOff x="0" y="-1"/>
            <a:chExt cx="512766" cy="508001"/>
          </a:xfrm>
        </p:grpSpPr>
        <p:sp>
          <p:nvSpPr>
            <p:cNvPr id="537" name="Line"/>
            <p:cNvSpPr/>
            <p:nvPr/>
          </p:nvSpPr>
          <p:spPr>
            <a:xfrm>
              <a:off x="-1" y="0"/>
              <a:ext cx="512767" cy="508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38" name="Line"/>
            <p:cNvSpPr/>
            <p:nvPr/>
          </p:nvSpPr>
          <p:spPr>
            <a:xfrm flipH="1" flipV="1">
              <a:off x="0" y="-2"/>
              <a:ext cx="512766" cy="50800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40" name="Line"/>
          <p:cNvSpPr/>
          <p:nvPr/>
        </p:nvSpPr>
        <p:spPr>
          <a:xfrm>
            <a:off x="7213600" y="6116637"/>
            <a:ext cx="66676" cy="65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43" y="0"/>
                </a:moveTo>
                <a:lnTo>
                  <a:pt x="21600" y="21600"/>
                </a:lnTo>
                <a:lnTo>
                  <a:pt x="0" y="8429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43" name="Group"/>
          <p:cNvGrpSpPr/>
          <p:nvPr/>
        </p:nvGrpSpPr>
        <p:grpSpPr>
          <a:xfrm>
            <a:off x="6908798" y="5673724"/>
            <a:ext cx="557217" cy="508003"/>
            <a:chOff x="0" y="0"/>
            <a:chExt cx="557215" cy="508001"/>
          </a:xfrm>
        </p:grpSpPr>
        <p:sp>
          <p:nvSpPr>
            <p:cNvPr id="541" name="Line"/>
            <p:cNvSpPr/>
            <p:nvPr/>
          </p:nvSpPr>
          <p:spPr>
            <a:xfrm>
              <a:off x="-1" y="-1"/>
              <a:ext cx="557216" cy="5080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42" name="Line"/>
            <p:cNvSpPr/>
            <p:nvPr/>
          </p:nvSpPr>
          <p:spPr>
            <a:xfrm flipH="1" flipV="1">
              <a:off x="-1" y="0"/>
              <a:ext cx="557216" cy="5080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44" name="Line"/>
          <p:cNvSpPr/>
          <p:nvPr/>
        </p:nvSpPr>
        <p:spPr>
          <a:xfrm>
            <a:off x="7399336" y="6118224"/>
            <a:ext cx="66677" cy="6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29" y="0"/>
                </a:moveTo>
                <a:lnTo>
                  <a:pt x="21600" y="21600"/>
                </a:lnTo>
                <a:lnTo>
                  <a:pt x="0" y="918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47" name="Group"/>
          <p:cNvGrpSpPr/>
          <p:nvPr/>
        </p:nvGrpSpPr>
        <p:grpSpPr>
          <a:xfrm>
            <a:off x="7046911" y="5673722"/>
            <a:ext cx="606428" cy="508005"/>
            <a:chOff x="0" y="0"/>
            <a:chExt cx="606426" cy="508003"/>
          </a:xfrm>
        </p:grpSpPr>
        <p:sp>
          <p:nvSpPr>
            <p:cNvPr id="545" name="Line"/>
            <p:cNvSpPr/>
            <p:nvPr/>
          </p:nvSpPr>
          <p:spPr>
            <a:xfrm>
              <a:off x="0" y="-1"/>
              <a:ext cx="606427" cy="5080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46" name="Line"/>
            <p:cNvSpPr/>
            <p:nvPr/>
          </p:nvSpPr>
          <p:spPr>
            <a:xfrm flipH="1" flipV="1">
              <a:off x="0" y="-1"/>
              <a:ext cx="606427" cy="5080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48" name="Line"/>
          <p:cNvSpPr/>
          <p:nvPr/>
        </p:nvSpPr>
        <p:spPr>
          <a:xfrm>
            <a:off x="7585074" y="6119812"/>
            <a:ext cx="68265" cy="6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5" y="0"/>
                </a:moveTo>
                <a:lnTo>
                  <a:pt x="21600" y="21600"/>
                </a:lnTo>
                <a:lnTo>
                  <a:pt x="0" y="9969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49" name="Index entries"/>
          <p:cNvSpPr txBox="1"/>
          <p:nvPr/>
        </p:nvSpPr>
        <p:spPr>
          <a:xfrm>
            <a:off x="7245349" y="4149724"/>
            <a:ext cx="1514996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Index entries</a:t>
            </a:r>
          </a:p>
        </p:txBody>
      </p:sp>
      <p:sp>
        <p:nvSpPr>
          <p:cNvPr id="550" name="Data entries"/>
          <p:cNvSpPr txBox="1"/>
          <p:nvPr/>
        </p:nvSpPr>
        <p:spPr>
          <a:xfrm>
            <a:off x="7281860" y="5346699"/>
            <a:ext cx="1413421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entries</a:t>
            </a:r>
          </a:p>
        </p:txBody>
      </p:sp>
      <p:sp>
        <p:nvSpPr>
          <p:cNvPr id="551" name="direct search for"/>
          <p:cNvSpPr txBox="1"/>
          <p:nvPr/>
        </p:nvSpPr>
        <p:spPr>
          <a:xfrm>
            <a:off x="7092949" y="4302124"/>
            <a:ext cx="1959694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direct search for </a:t>
            </a:r>
          </a:p>
        </p:txBody>
      </p:sp>
      <p:sp>
        <p:nvSpPr>
          <p:cNvPr id="552" name="(Index File)"/>
          <p:cNvSpPr txBox="1"/>
          <p:nvPr/>
        </p:nvSpPr>
        <p:spPr>
          <a:xfrm>
            <a:off x="7320146" y="4824412"/>
            <a:ext cx="1311399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FF993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(Index File)</a:t>
            </a:r>
          </a:p>
        </p:txBody>
      </p:sp>
      <p:sp>
        <p:nvSpPr>
          <p:cNvPr id="553" name="(Data file)"/>
          <p:cNvSpPr txBox="1"/>
          <p:nvPr/>
        </p:nvSpPr>
        <p:spPr>
          <a:xfrm>
            <a:off x="8159749" y="6173787"/>
            <a:ext cx="1146311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(Data file)</a:t>
            </a:r>
          </a:p>
        </p:txBody>
      </p:sp>
      <p:sp>
        <p:nvSpPr>
          <p:cNvPr id="554" name="Data Records"/>
          <p:cNvSpPr txBox="1"/>
          <p:nvPr/>
        </p:nvSpPr>
        <p:spPr>
          <a:xfrm>
            <a:off x="6857999" y="6508749"/>
            <a:ext cx="1578508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Records</a:t>
            </a:r>
          </a:p>
        </p:txBody>
      </p:sp>
      <p:sp>
        <p:nvSpPr>
          <p:cNvPr id="555" name="data entries"/>
          <p:cNvSpPr txBox="1"/>
          <p:nvPr/>
        </p:nvSpPr>
        <p:spPr>
          <a:xfrm>
            <a:off x="7281860" y="4441824"/>
            <a:ext cx="1387972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entries</a:t>
            </a:r>
          </a:p>
        </p:txBody>
      </p:sp>
      <p:sp>
        <p:nvSpPr>
          <p:cNvPr id="556" name="Line"/>
          <p:cNvSpPr/>
          <p:nvPr/>
        </p:nvSpPr>
        <p:spPr>
          <a:xfrm>
            <a:off x="4151312" y="5868987"/>
            <a:ext cx="4800602" cy="2"/>
          </a:xfrm>
          <a:prstGeom prst="line">
            <a:avLst/>
          </a:prstGeom>
          <a:ln w="25400">
            <a:solidFill>
              <a:srgbClr val="0090E5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557" name="CLUSTERED"/>
          <p:cNvSpPr txBox="1"/>
          <p:nvPr/>
        </p:nvSpPr>
        <p:spPr>
          <a:xfrm>
            <a:off x="4181473" y="4292600"/>
            <a:ext cx="1191369" cy="3079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CLUSTERED</a:t>
            </a:r>
          </a:p>
        </p:txBody>
      </p:sp>
      <p:sp>
        <p:nvSpPr>
          <p:cNvPr id="558" name="Line"/>
          <p:cNvSpPr/>
          <p:nvPr/>
        </p:nvSpPr>
        <p:spPr>
          <a:xfrm flipV="1">
            <a:off x="4413249" y="6176623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59" name="Line"/>
          <p:cNvSpPr/>
          <p:nvPr/>
        </p:nvSpPr>
        <p:spPr>
          <a:xfrm flipV="1">
            <a:off x="4502149" y="6176623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0" name="Line"/>
          <p:cNvSpPr/>
          <p:nvPr/>
        </p:nvSpPr>
        <p:spPr>
          <a:xfrm flipV="1">
            <a:off x="4591049" y="6176623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1" name="Line"/>
          <p:cNvSpPr/>
          <p:nvPr/>
        </p:nvSpPr>
        <p:spPr>
          <a:xfrm flipV="1">
            <a:off x="4917281" y="6188868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2" name="Line"/>
          <p:cNvSpPr/>
          <p:nvPr/>
        </p:nvSpPr>
        <p:spPr>
          <a:xfrm flipV="1">
            <a:off x="5006181" y="6188868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3" name="Line"/>
          <p:cNvSpPr/>
          <p:nvPr/>
        </p:nvSpPr>
        <p:spPr>
          <a:xfrm flipV="1">
            <a:off x="5095081" y="6188868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4" name="Line"/>
          <p:cNvSpPr/>
          <p:nvPr/>
        </p:nvSpPr>
        <p:spPr>
          <a:xfrm flipV="1">
            <a:off x="5465762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5" name="Line"/>
          <p:cNvSpPr/>
          <p:nvPr/>
        </p:nvSpPr>
        <p:spPr>
          <a:xfrm flipV="1">
            <a:off x="5554662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6" name="Line"/>
          <p:cNvSpPr/>
          <p:nvPr/>
        </p:nvSpPr>
        <p:spPr>
          <a:xfrm flipV="1">
            <a:off x="5643562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7" name="Line"/>
          <p:cNvSpPr/>
          <p:nvPr/>
        </p:nvSpPr>
        <p:spPr>
          <a:xfrm flipV="1">
            <a:off x="5974556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8" name="Line"/>
          <p:cNvSpPr/>
          <p:nvPr/>
        </p:nvSpPr>
        <p:spPr>
          <a:xfrm flipV="1">
            <a:off x="6063456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69" name="Line"/>
          <p:cNvSpPr/>
          <p:nvPr/>
        </p:nvSpPr>
        <p:spPr>
          <a:xfrm flipV="1">
            <a:off x="6152356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0" name="Line"/>
          <p:cNvSpPr/>
          <p:nvPr/>
        </p:nvSpPr>
        <p:spPr>
          <a:xfrm flipV="1">
            <a:off x="6510336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1" name="Line"/>
          <p:cNvSpPr/>
          <p:nvPr/>
        </p:nvSpPr>
        <p:spPr>
          <a:xfrm flipV="1">
            <a:off x="6599236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2" name="Line"/>
          <p:cNvSpPr/>
          <p:nvPr/>
        </p:nvSpPr>
        <p:spPr>
          <a:xfrm flipV="1">
            <a:off x="6688136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3" name="Line"/>
          <p:cNvSpPr/>
          <p:nvPr/>
        </p:nvSpPr>
        <p:spPr>
          <a:xfrm flipV="1">
            <a:off x="7031037" y="6199187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4" name="Line"/>
          <p:cNvSpPr/>
          <p:nvPr/>
        </p:nvSpPr>
        <p:spPr>
          <a:xfrm flipV="1">
            <a:off x="7119937" y="6199187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5" name="Line"/>
          <p:cNvSpPr/>
          <p:nvPr/>
        </p:nvSpPr>
        <p:spPr>
          <a:xfrm flipV="1">
            <a:off x="7208837" y="6199187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6" name="Line"/>
          <p:cNvSpPr/>
          <p:nvPr/>
        </p:nvSpPr>
        <p:spPr>
          <a:xfrm flipV="1">
            <a:off x="7605710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7" name="Line"/>
          <p:cNvSpPr/>
          <p:nvPr/>
        </p:nvSpPr>
        <p:spPr>
          <a:xfrm flipV="1">
            <a:off x="7694610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78" name="Line"/>
          <p:cNvSpPr/>
          <p:nvPr/>
        </p:nvSpPr>
        <p:spPr>
          <a:xfrm flipV="1">
            <a:off x="7783510" y="620100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81" name="Clustered vs. Unclustered"/>
          <p:cNvSpPr txBox="1"/>
          <p:nvPr>
            <p:ph type="title" idx="4294967295"/>
          </p:nvPr>
        </p:nvSpPr>
        <p:spPr>
          <a:xfrm>
            <a:off x="380999" y="-152400"/>
            <a:ext cx="7770815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Clustered vs. Unclustered</a:t>
            </a:r>
          </a:p>
        </p:txBody>
      </p:sp>
      <p:sp>
        <p:nvSpPr>
          <p:cNvPr id="582" name="Rectangle"/>
          <p:cNvSpPr/>
          <p:nvPr/>
        </p:nvSpPr>
        <p:spPr>
          <a:xfrm>
            <a:off x="280986" y="6249987"/>
            <a:ext cx="396877" cy="327027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83" name="Rectangle"/>
          <p:cNvSpPr/>
          <p:nvPr/>
        </p:nvSpPr>
        <p:spPr>
          <a:xfrm>
            <a:off x="809624" y="6249987"/>
            <a:ext cx="395290" cy="327027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84" name="Rectangle"/>
          <p:cNvSpPr/>
          <p:nvPr/>
        </p:nvSpPr>
        <p:spPr>
          <a:xfrm>
            <a:off x="1336674" y="6249987"/>
            <a:ext cx="398465" cy="327027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85" name="Rectangle"/>
          <p:cNvSpPr/>
          <p:nvPr/>
        </p:nvSpPr>
        <p:spPr>
          <a:xfrm>
            <a:off x="1866899" y="6249987"/>
            <a:ext cx="395290" cy="327027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86" name="Rectangle"/>
          <p:cNvSpPr/>
          <p:nvPr/>
        </p:nvSpPr>
        <p:spPr>
          <a:xfrm>
            <a:off x="2395536" y="6249987"/>
            <a:ext cx="395289" cy="327027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87" name="Rectangle"/>
          <p:cNvSpPr/>
          <p:nvPr/>
        </p:nvSpPr>
        <p:spPr>
          <a:xfrm>
            <a:off x="2922586" y="6249987"/>
            <a:ext cx="396877" cy="327027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88" name="Rectangle"/>
          <p:cNvSpPr/>
          <p:nvPr/>
        </p:nvSpPr>
        <p:spPr>
          <a:xfrm>
            <a:off x="3451225" y="6249987"/>
            <a:ext cx="396875" cy="327027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591" name="Group"/>
          <p:cNvGrpSpPr/>
          <p:nvPr/>
        </p:nvGrpSpPr>
        <p:grpSpPr>
          <a:xfrm>
            <a:off x="1041400" y="5168900"/>
            <a:ext cx="1722440" cy="12700"/>
            <a:chOff x="0" y="0"/>
            <a:chExt cx="1722439" cy="12700"/>
          </a:xfrm>
        </p:grpSpPr>
        <p:sp>
          <p:nvSpPr>
            <p:cNvPr id="589" name="Line"/>
            <p:cNvSpPr/>
            <p:nvPr/>
          </p:nvSpPr>
          <p:spPr>
            <a:xfrm>
              <a:off x="0" y="0"/>
              <a:ext cx="1722440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90" name="Line"/>
            <p:cNvSpPr/>
            <p:nvPr/>
          </p:nvSpPr>
          <p:spPr>
            <a:xfrm flipH="1" flipV="1">
              <a:off x="0" y="0"/>
              <a:ext cx="1722440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594" name="Group"/>
          <p:cNvGrpSpPr/>
          <p:nvPr/>
        </p:nvGrpSpPr>
        <p:grpSpPr>
          <a:xfrm>
            <a:off x="1041400" y="4194172"/>
            <a:ext cx="908051" cy="974730"/>
            <a:chOff x="0" y="-1"/>
            <a:chExt cx="908050" cy="974729"/>
          </a:xfrm>
        </p:grpSpPr>
        <p:sp>
          <p:nvSpPr>
            <p:cNvPr id="592" name="Line"/>
            <p:cNvSpPr/>
            <p:nvPr/>
          </p:nvSpPr>
          <p:spPr>
            <a:xfrm flipV="1">
              <a:off x="0" y="-2"/>
              <a:ext cx="908051" cy="97473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93" name="Line"/>
            <p:cNvSpPr/>
            <p:nvPr/>
          </p:nvSpPr>
          <p:spPr>
            <a:xfrm flipH="1">
              <a:off x="0" y="-1"/>
              <a:ext cx="908051" cy="97473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597" name="Group"/>
          <p:cNvGrpSpPr/>
          <p:nvPr/>
        </p:nvGrpSpPr>
        <p:grpSpPr>
          <a:xfrm>
            <a:off x="1949449" y="4194173"/>
            <a:ext cx="823916" cy="974729"/>
            <a:chOff x="0" y="-1"/>
            <a:chExt cx="823914" cy="974727"/>
          </a:xfrm>
        </p:grpSpPr>
        <p:sp>
          <p:nvSpPr>
            <p:cNvPr id="595" name="Line"/>
            <p:cNvSpPr/>
            <p:nvPr/>
          </p:nvSpPr>
          <p:spPr>
            <a:xfrm>
              <a:off x="-1" y="-2"/>
              <a:ext cx="823916" cy="9747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596" name="Line"/>
            <p:cNvSpPr/>
            <p:nvPr/>
          </p:nvSpPr>
          <p:spPr>
            <a:xfrm flipH="1" flipV="1">
              <a:off x="-1" y="-1"/>
              <a:ext cx="823916" cy="9747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598" name="Triangle"/>
          <p:cNvSpPr/>
          <p:nvPr/>
        </p:nvSpPr>
        <p:spPr>
          <a:xfrm>
            <a:off x="1616074" y="4108450"/>
            <a:ext cx="333377" cy="85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600" y="3200"/>
                </a:lnTo>
                <a:lnTo>
                  <a:pt x="2160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599" name="Triangle"/>
          <p:cNvSpPr/>
          <p:nvPr/>
        </p:nvSpPr>
        <p:spPr>
          <a:xfrm>
            <a:off x="1852611" y="4146550"/>
            <a:ext cx="96839" cy="47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79" y="0"/>
                </a:moveTo>
                <a:lnTo>
                  <a:pt x="21600" y="21600"/>
                </a:lnTo>
                <a:lnTo>
                  <a:pt x="0" y="20880"/>
                </a:lnTo>
                <a:lnTo>
                  <a:pt x="2479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00" name="Rectangle"/>
          <p:cNvSpPr/>
          <p:nvPr/>
        </p:nvSpPr>
        <p:spPr>
          <a:xfrm>
            <a:off x="623887" y="5427662"/>
            <a:ext cx="466727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01" name="Line"/>
          <p:cNvSpPr/>
          <p:nvPr/>
        </p:nvSpPr>
        <p:spPr>
          <a:xfrm>
            <a:off x="1090612" y="5546725"/>
            <a:ext cx="73027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127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04" name="Group"/>
          <p:cNvGrpSpPr/>
          <p:nvPr/>
        </p:nvGrpSpPr>
        <p:grpSpPr>
          <a:xfrm>
            <a:off x="1090612" y="5565775"/>
            <a:ext cx="279402" cy="12700"/>
            <a:chOff x="0" y="0"/>
            <a:chExt cx="279401" cy="12700"/>
          </a:xfrm>
        </p:grpSpPr>
        <p:sp>
          <p:nvSpPr>
            <p:cNvPr id="602" name="Line"/>
            <p:cNvSpPr/>
            <p:nvPr/>
          </p:nvSpPr>
          <p:spPr>
            <a:xfrm>
              <a:off x="0" y="0"/>
              <a:ext cx="279402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03" name="Line"/>
            <p:cNvSpPr/>
            <p:nvPr/>
          </p:nvSpPr>
          <p:spPr>
            <a:xfrm flipH="1" flipV="1">
              <a:off x="0" y="0"/>
              <a:ext cx="279402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05" name="Line"/>
          <p:cNvSpPr/>
          <p:nvPr/>
        </p:nvSpPr>
        <p:spPr>
          <a:xfrm>
            <a:off x="1295399" y="5546725"/>
            <a:ext cx="74615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27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06" name="Rectangle"/>
          <p:cNvSpPr/>
          <p:nvPr/>
        </p:nvSpPr>
        <p:spPr>
          <a:xfrm>
            <a:off x="1370012" y="5427662"/>
            <a:ext cx="466727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07" name="Line"/>
          <p:cNvSpPr/>
          <p:nvPr/>
        </p:nvSpPr>
        <p:spPr>
          <a:xfrm>
            <a:off x="1836736" y="5546725"/>
            <a:ext cx="74614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127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10" name="Group"/>
          <p:cNvGrpSpPr/>
          <p:nvPr/>
        </p:nvGrpSpPr>
        <p:grpSpPr>
          <a:xfrm>
            <a:off x="1836736" y="5565775"/>
            <a:ext cx="231777" cy="12701"/>
            <a:chOff x="0" y="0"/>
            <a:chExt cx="231776" cy="12700"/>
          </a:xfrm>
        </p:grpSpPr>
        <p:sp>
          <p:nvSpPr>
            <p:cNvPr id="608" name="Line"/>
            <p:cNvSpPr/>
            <p:nvPr/>
          </p:nvSpPr>
          <p:spPr>
            <a:xfrm>
              <a:off x="0" y="0"/>
              <a:ext cx="23177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09" name="Line"/>
            <p:cNvSpPr/>
            <p:nvPr/>
          </p:nvSpPr>
          <p:spPr>
            <a:xfrm flipH="1" flipV="1">
              <a:off x="0" y="0"/>
              <a:ext cx="23177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11" name="Line"/>
          <p:cNvSpPr/>
          <p:nvPr/>
        </p:nvSpPr>
        <p:spPr>
          <a:xfrm>
            <a:off x="1993899" y="5546725"/>
            <a:ext cx="74615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27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14" name="Group"/>
          <p:cNvGrpSpPr/>
          <p:nvPr/>
        </p:nvGrpSpPr>
        <p:grpSpPr>
          <a:xfrm>
            <a:off x="949324" y="5149848"/>
            <a:ext cx="187329" cy="277817"/>
            <a:chOff x="0" y="-1"/>
            <a:chExt cx="187327" cy="277815"/>
          </a:xfrm>
        </p:grpSpPr>
        <p:sp>
          <p:nvSpPr>
            <p:cNvPr id="612" name="Line"/>
            <p:cNvSpPr/>
            <p:nvPr/>
          </p:nvSpPr>
          <p:spPr>
            <a:xfrm flipH="1">
              <a:off x="0" y="-1"/>
              <a:ext cx="187328" cy="277816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13" name="Line"/>
            <p:cNvSpPr/>
            <p:nvPr/>
          </p:nvSpPr>
          <p:spPr>
            <a:xfrm flipV="1">
              <a:off x="-1" y="-2"/>
              <a:ext cx="187329" cy="277816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15" name="Line"/>
          <p:cNvSpPr/>
          <p:nvPr/>
        </p:nvSpPr>
        <p:spPr>
          <a:xfrm>
            <a:off x="949325" y="5354637"/>
            <a:ext cx="58739" cy="7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574"/>
                </a:moveTo>
                <a:lnTo>
                  <a:pt x="0" y="21600"/>
                </a:lnTo>
                <a:lnTo>
                  <a:pt x="9341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18" name="Group"/>
          <p:cNvGrpSpPr/>
          <p:nvPr/>
        </p:nvGrpSpPr>
        <p:grpSpPr>
          <a:xfrm>
            <a:off x="1589087" y="5149850"/>
            <a:ext cx="25401" cy="277815"/>
            <a:chOff x="0" y="0"/>
            <a:chExt cx="25400" cy="277814"/>
          </a:xfrm>
        </p:grpSpPr>
        <p:sp>
          <p:nvSpPr>
            <p:cNvPr id="616" name="Line"/>
            <p:cNvSpPr/>
            <p:nvPr/>
          </p:nvSpPr>
          <p:spPr>
            <a:xfrm flipH="1">
              <a:off x="0" y="0"/>
              <a:ext cx="25401" cy="27781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17" name="Line"/>
            <p:cNvSpPr/>
            <p:nvPr/>
          </p:nvSpPr>
          <p:spPr>
            <a:xfrm flipV="1">
              <a:off x="0" y="0"/>
              <a:ext cx="25401" cy="27781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19" name="Line"/>
          <p:cNvSpPr/>
          <p:nvPr/>
        </p:nvSpPr>
        <p:spPr>
          <a:xfrm>
            <a:off x="1584325" y="5353049"/>
            <a:ext cx="36514" cy="7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33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20" name="Rectangle"/>
          <p:cNvSpPr/>
          <p:nvPr/>
        </p:nvSpPr>
        <p:spPr>
          <a:xfrm>
            <a:off x="2628900" y="5427662"/>
            <a:ext cx="465138" cy="322264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21" name="Line"/>
          <p:cNvSpPr/>
          <p:nvPr/>
        </p:nvSpPr>
        <p:spPr>
          <a:xfrm>
            <a:off x="2397125" y="5546725"/>
            <a:ext cx="73026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127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24" name="Group"/>
          <p:cNvGrpSpPr/>
          <p:nvPr/>
        </p:nvGrpSpPr>
        <p:grpSpPr>
          <a:xfrm>
            <a:off x="2397125" y="5565775"/>
            <a:ext cx="231775" cy="12700"/>
            <a:chOff x="0" y="0"/>
            <a:chExt cx="231775" cy="12700"/>
          </a:xfrm>
        </p:grpSpPr>
        <p:sp>
          <p:nvSpPr>
            <p:cNvPr id="622" name="Line"/>
            <p:cNvSpPr/>
            <p:nvPr/>
          </p:nvSpPr>
          <p:spPr>
            <a:xfrm>
              <a:off x="0" y="0"/>
              <a:ext cx="23177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23" name="Line"/>
            <p:cNvSpPr/>
            <p:nvPr/>
          </p:nvSpPr>
          <p:spPr>
            <a:xfrm flipH="1" flipV="1">
              <a:off x="0" y="0"/>
              <a:ext cx="23177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25" name="Line"/>
          <p:cNvSpPr/>
          <p:nvPr/>
        </p:nvSpPr>
        <p:spPr>
          <a:xfrm>
            <a:off x="2554286" y="5546725"/>
            <a:ext cx="74614" cy="36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27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28" name="Group"/>
          <p:cNvGrpSpPr/>
          <p:nvPr/>
        </p:nvGrpSpPr>
        <p:grpSpPr>
          <a:xfrm>
            <a:off x="2674936" y="5149847"/>
            <a:ext cx="187328" cy="277817"/>
            <a:chOff x="0" y="-1"/>
            <a:chExt cx="187327" cy="277816"/>
          </a:xfrm>
        </p:grpSpPr>
        <p:sp>
          <p:nvSpPr>
            <p:cNvPr id="626" name="Line"/>
            <p:cNvSpPr/>
            <p:nvPr/>
          </p:nvSpPr>
          <p:spPr>
            <a:xfrm>
              <a:off x="-1" y="-2"/>
              <a:ext cx="187328" cy="277817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27" name="Line"/>
            <p:cNvSpPr/>
            <p:nvPr/>
          </p:nvSpPr>
          <p:spPr>
            <a:xfrm flipH="1" flipV="1">
              <a:off x="0" y="-1"/>
              <a:ext cx="187328" cy="277817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29" name="Line"/>
          <p:cNvSpPr/>
          <p:nvPr/>
        </p:nvSpPr>
        <p:spPr>
          <a:xfrm>
            <a:off x="2805111" y="5354637"/>
            <a:ext cx="57152" cy="7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0"/>
                </a:moveTo>
                <a:lnTo>
                  <a:pt x="21600" y="21600"/>
                </a:lnTo>
                <a:lnTo>
                  <a:pt x="0" y="6574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32" name="Group"/>
          <p:cNvGrpSpPr/>
          <p:nvPr/>
        </p:nvGrpSpPr>
        <p:grpSpPr>
          <a:xfrm>
            <a:off x="296860" y="5749925"/>
            <a:ext cx="373067" cy="508000"/>
            <a:chOff x="-1" y="0"/>
            <a:chExt cx="373065" cy="508000"/>
          </a:xfrm>
        </p:grpSpPr>
        <p:sp>
          <p:nvSpPr>
            <p:cNvPr id="630" name="Line"/>
            <p:cNvSpPr/>
            <p:nvPr/>
          </p:nvSpPr>
          <p:spPr>
            <a:xfrm flipH="1">
              <a:off x="-2" y="0"/>
              <a:ext cx="373066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31" name="Line"/>
            <p:cNvSpPr/>
            <p:nvPr/>
          </p:nvSpPr>
          <p:spPr>
            <a:xfrm flipV="1">
              <a:off x="-1" y="-1"/>
              <a:ext cx="373066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33" name="Line"/>
          <p:cNvSpPr/>
          <p:nvPr/>
        </p:nvSpPr>
        <p:spPr>
          <a:xfrm>
            <a:off x="296861" y="6188075"/>
            <a:ext cx="58739" cy="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873"/>
                </a:moveTo>
                <a:lnTo>
                  <a:pt x="0" y="21600"/>
                </a:lnTo>
                <a:lnTo>
                  <a:pt x="10508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36" name="Group"/>
          <p:cNvGrpSpPr/>
          <p:nvPr/>
        </p:nvGrpSpPr>
        <p:grpSpPr>
          <a:xfrm>
            <a:off x="438148" y="5749924"/>
            <a:ext cx="279403" cy="508003"/>
            <a:chOff x="-1" y="0"/>
            <a:chExt cx="279402" cy="508001"/>
          </a:xfrm>
        </p:grpSpPr>
        <p:sp>
          <p:nvSpPr>
            <p:cNvPr id="634" name="Line"/>
            <p:cNvSpPr/>
            <p:nvPr/>
          </p:nvSpPr>
          <p:spPr>
            <a:xfrm flipH="1">
              <a:off x="-1" y="-1"/>
              <a:ext cx="279402" cy="508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35" name="Line"/>
            <p:cNvSpPr/>
            <p:nvPr/>
          </p:nvSpPr>
          <p:spPr>
            <a:xfrm flipV="1">
              <a:off x="-2" y="-1"/>
              <a:ext cx="279403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37" name="Line"/>
          <p:cNvSpPr/>
          <p:nvPr/>
        </p:nvSpPr>
        <p:spPr>
          <a:xfrm>
            <a:off x="438150" y="6184900"/>
            <a:ext cx="50801" cy="7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696"/>
                </a:moveTo>
                <a:lnTo>
                  <a:pt x="0" y="21600"/>
                </a:lnTo>
                <a:lnTo>
                  <a:pt x="81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40" name="Group"/>
          <p:cNvGrpSpPr/>
          <p:nvPr/>
        </p:nvGrpSpPr>
        <p:grpSpPr>
          <a:xfrm>
            <a:off x="576261" y="5749925"/>
            <a:ext cx="187329" cy="508000"/>
            <a:chOff x="-1" y="0"/>
            <a:chExt cx="187328" cy="508000"/>
          </a:xfrm>
        </p:grpSpPr>
        <p:sp>
          <p:nvSpPr>
            <p:cNvPr id="638" name="Line"/>
            <p:cNvSpPr/>
            <p:nvPr/>
          </p:nvSpPr>
          <p:spPr>
            <a:xfrm flipH="1">
              <a:off x="-1" y="0"/>
              <a:ext cx="187329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39" name="Line"/>
            <p:cNvSpPr/>
            <p:nvPr/>
          </p:nvSpPr>
          <p:spPr>
            <a:xfrm flipV="1">
              <a:off x="-2" y="-1"/>
              <a:ext cx="187330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41" name="Line"/>
          <p:cNvSpPr/>
          <p:nvPr/>
        </p:nvSpPr>
        <p:spPr>
          <a:xfrm>
            <a:off x="576262" y="6183312"/>
            <a:ext cx="44452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217"/>
                </a:moveTo>
                <a:lnTo>
                  <a:pt x="0" y="21600"/>
                </a:lnTo>
                <a:lnTo>
                  <a:pt x="3857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44" name="Group"/>
          <p:cNvGrpSpPr/>
          <p:nvPr/>
        </p:nvGrpSpPr>
        <p:grpSpPr>
          <a:xfrm>
            <a:off x="811212" y="5749925"/>
            <a:ext cx="46040" cy="508000"/>
            <a:chOff x="0" y="0"/>
            <a:chExt cx="46039" cy="508000"/>
          </a:xfrm>
        </p:grpSpPr>
        <p:sp>
          <p:nvSpPr>
            <p:cNvPr id="642" name="Line"/>
            <p:cNvSpPr/>
            <p:nvPr/>
          </p:nvSpPr>
          <p:spPr>
            <a:xfrm>
              <a:off x="-1" y="0"/>
              <a:ext cx="46040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43" name="Line"/>
            <p:cNvSpPr/>
            <p:nvPr/>
          </p:nvSpPr>
          <p:spPr>
            <a:xfrm flipH="1" flipV="1">
              <a:off x="0" y="-1"/>
              <a:ext cx="46040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45" name="Line"/>
          <p:cNvSpPr/>
          <p:nvPr/>
        </p:nvSpPr>
        <p:spPr>
          <a:xfrm>
            <a:off x="831850" y="6183312"/>
            <a:ext cx="36514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5026" y="21600"/>
                </a:lnTo>
                <a:lnTo>
                  <a:pt x="0" y="91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48" name="Group"/>
          <p:cNvGrpSpPr/>
          <p:nvPr/>
        </p:nvGrpSpPr>
        <p:grpSpPr>
          <a:xfrm>
            <a:off x="1404937" y="5749925"/>
            <a:ext cx="25401" cy="508000"/>
            <a:chOff x="0" y="0"/>
            <a:chExt cx="25400" cy="508000"/>
          </a:xfrm>
        </p:grpSpPr>
        <p:sp>
          <p:nvSpPr>
            <p:cNvPr id="646" name="Line"/>
            <p:cNvSpPr/>
            <p:nvPr/>
          </p:nvSpPr>
          <p:spPr>
            <a:xfrm flipH="1">
              <a:off x="0" y="0"/>
              <a:ext cx="25401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47" name="Line"/>
            <p:cNvSpPr/>
            <p:nvPr/>
          </p:nvSpPr>
          <p:spPr>
            <a:xfrm flipV="1">
              <a:off x="0" y="0"/>
              <a:ext cx="25401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49" name="Line"/>
          <p:cNvSpPr/>
          <p:nvPr/>
        </p:nvSpPr>
        <p:spPr>
          <a:xfrm>
            <a:off x="1398587" y="6184900"/>
            <a:ext cx="36514" cy="7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27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52" name="Group"/>
          <p:cNvGrpSpPr/>
          <p:nvPr/>
        </p:nvGrpSpPr>
        <p:grpSpPr>
          <a:xfrm>
            <a:off x="1462086" y="5749925"/>
            <a:ext cx="47629" cy="508000"/>
            <a:chOff x="-1" y="0"/>
            <a:chExt cx="47628" cy="508000"/>
          </a:xfrm>
        </p:grpSpPr>
        <p:sp>
          <p:nvSpPr>
            <p:cNvPr id="650" name="Line"/>
            <p:cNvSpPr/>
            <p:nvPr/>
          </p:nvSpPr>
          <p:spPr>
            <a:xfrm>
              <a:off x="-2" y="0"/>
              <a:ext cx="47629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51" name="Line"/>
            <p:cNvSpPr/>
            <p:nvPr/>
          </p:nvSpPr>
          <p:spPr>
            <a:xfrm flipH="1" flipV="1">
              <a:off x="-2" y="-1"/>
              <a:ext cx="47630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53" name="Line"/>
          <p:cNvSpPr/>
          <p:nvPr/>
        </p:nvSpPr>
        <p:spPr>
          <a:xfrm>
            <a:off x="1484312" y="6183312"/>
            <a:ext cx="38102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4400" y="21600"/>
                </a:lnTo>
                <a:lnTo>
                  <a:pt x="0" y="91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56" name="Group"/>
          <p:cNvGrpSpPr/>
          <p:nvPr/>
        </p:nvGrpSpPr>
        <p:grpSpPr>
          <a:xfrm>
            <a:off x="1509711" y="5749924"/>
            <a:ext cx="92079" cy="508003"/>
            <a:chOff x="-1" y="0"/>
            <a:chExt cx="92078" cy="508001"/>
          </a:xfrm>
        </p:grpSpPr>
        <p:sp>
          <p:nvSpPr>
            <p:cNvPr id="654" name="Line"/>
            <p:cNvSpPr/>
            <p:nvPr/>
          </p:nvSpPr>
          <p:spPr>
            <a:xfrm>
              <a:off x="0" y="-1"/>
              <a:ext cx="92077" cy="508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55" name="Line"/>
            <p:cNvSpPr/>
            <p:nvPr/>
          </p:nvSpPr>
          <p:spPr>
            <a:xfrm flipH="1" flipV="1">
              <a:off x="-2" y="-1"/>
              <a:ext cx="92080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57" name="Line"/>
          <p:cNvSpPr/>
          <p:nvPr/>
        </p:nvSpPr>
        <p:spPr>
          <a:xfrm>
            <a:off x="1571625" y="6181724"/>
            <a:ext cx="36514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843" y="21600"/>
                </a:lnTo>
                <a:lnTo>
                  <a:pt x="0" y="22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60" name="Group"/>
          <p:cNvGrpSpPr/>
          <p:nvPr/>
        </p:nvGrpSpPr>
        <p:grpSpPr>
          <a:xfrm>
            <a:off x="1555748" y="5749925"/>
            <a:ext cx="139703" cy="508000"/>
            <a:chOff x="0" y="0"/>
            <a:chExt cx="139701" cy="508000"/>
          </a:xfrm>
        </p:grpSpPr>
        <p:sp>
          <p:nvSpPr>
            <p:cNvPr id="658" name="Line"/>
            <p:cNvSpPr/>
            <p:nvPr/>
          </p:nvSpPr>
          <p:spPr>
            <a:xfrm>
              <a:off x="-1" y="0"/>
              <a:ext cx="139702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59" name="Line"/>
            <p:cNvSpPr/>
            <p:nvPr/>
          </p:nvSpPr>
          <p:spPr>
            <a:xfrm flipH="1" flipV="1">
              <a:off x="-1" y="-1"/>
              <a:ext cx="139703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61" name="Line"/>
          <p:cNvSpPr/>
          <p:nvPr/>
        </p:nvSpPr>
        <p:spPr>
          <a:xfrm>
            <a:off x="1657349" y="6181724"/>
            <a:ext cx="381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00" y="0"/>
                </a:moveTo>
                <a:lnTo>
                  <a:pt x="21600" y="21600"/>
                </a:lnTo>
                <a:lnTo>
                  <a:pt x="0" y="27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64" name="Group"/>
          <p:cNvGrpSpPr/>
          <p:nvPr/>
        </p:nvGrpSpPr>
        <p:grpSpPr>
          <a:xfrm>
            <a:off x="2674935" y="5749923"/>
            <a:ext cx="466729" cy="508003"/>
            <a:chOff x="0" y="-1"/>
            <a:chExt cx="466728" cy="508001"/>
          </a:xfrm>
        </p:grpSpPr>
        <p:sp>
          <p:nvSpPr>
            <p:cNvPr id="662" name="Line"/>
            <p:cNvSpPr/>
            <p:nvPr/>
          </p:nvSpPr>
          <p:spPr>
            <a:xfrm>
              <a:off x="-1" y="0"/>
              <a:ext cx="466729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63" name="Line"/>
            <p:cNvSpPr/>
            <p:nvPr/>
          </p:nvSpPr>
          <p:spPr>
            <a:xfrm flipH="1" flipV="1">
              <a:off x="0" y="-2"/>
              <a:ext cx="466727" cy="508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65" name="Line"/>
          <p:cNvSpPr/>
          <p:nvPr/>
        </p:nvSpPr>
        <p:spPr>
          <a:xfrm>
            <a:off x="3076575" y="6191250"/>
            <a:ext cx="65089" cy="6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56" y="0"/>
                </a:moveTo>
                <a:lnTo>
                  <a:pt x="21600" y="21600"/>
                </a:lnTo>
                <a:lnTo>
                  <a:pt x="0" y="822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68" name="Group"/>
          <p:cNvGrpSpPr/>
          <p:nvPr/>
        </p:nvGrpSpPr>
        <p:grpSpPr>
          <a:xfrm>
            <a:off x="2768598" y="5749923"/>
            <a:ext cx="512767" cy="508003"/>
            <a:chOff x="0" y="-1"/>
            <a:chExt cx="512766" cy="508001"/>
          </a:xfrm>
        </p:grpSpPr>
        <p:sp>
          <p:nvSpPr>
            <p:cNvPr id="666" name="Line"/>
            <p:cNvSpPr/>
            <p:nvPr/>
          </p:nvSpPr>
          <p:spPr>
            <a:xfrm>
              <a:off x="-1" y="0"/>
              <a:ext cx="512767" cy="5080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67" name="Line"/>
            <p:cNvSpPr/>
            <p:nvPr/>
          </p:nvSpPr>
          <p:spPr>
            <a:xfrm flipH="1" flipV="1">
              <a:off x="0" y="-2"/>
              <a:ext cx="512766" cy="508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69" name="Line"/>
          <p:cNvSpPr/>
          <p:nvPr/>
        </p:nvSpPr>
        <p:spPr>
          <a:xfrm>
            <a:off x="3214686" y="6192837"/>
            <a:ext cx="66677" cy="65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43" y="0"/>
                </a:moveTo>
                <a:lnTo>
                  <a:pt x="21600" y="21600"/>
                </a:lnTo>
                <a:lnTo>
                  <a:pt x="0" y="842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72" name="Group"/>
          <p:cNvGrpSpPr/>
          <p:nvPr/>
        </p:nvGrpSpPr>
        <p:grpSpPr>
          <a:xfrm>
            <a:off x="2909885" y="5749924"/>
            <a:ext cx="557217" cy="508003"/>
            <a:chOff x="0" y="0"/>
            <a:chExt cx="557215" cy="508001"/>
          </a:xfrm>
        </p:grpSpPr>
        <p:sp>
          <p:nvSpPr>
            <p:cNvPr id="670" name="Line"/>
            <p:cNvSpPr/>
            <p:nvPr/>
          </p:nvSpPr>
          <p:spPr>
            <a:xfrm>
              <a:off x="-1" y="-1"/>
              <a:ext cx="557216" cy="5080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71" name="Line"/>
            <p:cNvSpPr/>
            <p:nvPr/>
          </p:nvSpPr>
          <p:spPr>
            <a:xfrm flipH="1" flipV="1">
              <a:off x="-1" y="0"/>
              <a:ext cx="557216" cy="5080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73" name="Line"/>
          <p:cNvSpPr/>
          <p:nvPr/>
        </p:nvSpPr>
        <p:spPr>
          <a:xfrm>
            <a:off x="3400425" y="6194424"/>
            <a:ext cx="66676" cy="6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29" y="0"/>
                </a:moveTo>
                <a:lnTo>
                  <a:pt x="21600" y="21600"/>
                </a:lnTo>
                <a:lnTo>
                  <a:pt x="0" y="918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76" name="Group"/>
          <p:cNvGrpSpPr/>
          <p:nvPr/>
        </p:nvGrpSpPr>
        <p:grpSpPr>
          <a:xfrm>
            <a:off x="3047999" y="5749922"/>
            <a:ext cx="606428" cy="508005"/>
            <a:chOff x="0" y="0"/>
            <a:chExt cx="606426" cy="508003"/>
          </a:xfrm>
        </p:grpSpPr>
        <p:sp>
          <p:nvSpPr>
            <p:cNvPr id="674" name="Line"/>
            <p:cNvSpPr/>
            <p:nvPr/>
          </p:nvSpPr>
          <p:spPr>
            <a:xfrm>
              <a:off x="-1" y="-1"/>
              <a:ext cx="606427" cy="50800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75" name="Line"/>
            <p:cNvSpPr/>
            <p:nvPr/>
          </p:nvSpPr>
          <p:spPr>
            <a:xfrm flipH="1" flipV="1">
              <a:off x="0" y="-1"/>
              <a:ext cx="606427" cy="50800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77" name="Line"/>
          <p:cNvSpPr/>
          <p:nvPr/>
        </p:nvSpPr>
        <p:spPr>
          <a:xfrm>
            <a:off x="3586162" y="6196012"/>
            <a:ext cx="68264" cy="6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5" y="0"/>
                </a:moveTo>
                <a:lnTo>
                  <a:pt x="21600" y="21600"/>
                </a:lnTo>
                <a:lnTo>
                  <a:pt x="0" y="996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78" name="Index entries"/>
          <p:cNvSpPr txBox="1"/>
          <p:nvPr/>
        </p:nvSpPr>
        <p:spPr>
          <a:xfrm>
            <a:off x="3246435" y="4225924"/>
            <a:ext cx="1514996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Index entries</a:t>
            </a:r>
          </a:p>
        </p:txBody>
      </p:sp>
      <p:sp>
        <p:nvSpPr>
          <p:cNvPr id="679" name="Data entries"/>
          <p:cNvSpPr txBox="1"/>
          <p:nvPr/>
        </p:nvSpPr>
        <p:spPr>
          <a:xfrm>
            <a:off x="3282948" y="5268912"/>
            <a:ext cx="1413421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entries</a:t>
            </a:r>
          </a:p>
        </p:txBody>
      </p:sp>
      <p:sp>
        <p:nvSpPr>
          <p:cNvPr id="680" name="direct search for"/>
          <p:cNvSpPr txBox="1"/>
          <p:nvPr/>
        </p:nvSpPr>
        <p:spPr>
          <a:xfrm>
            <a:off x="3094035" y="4378324"/>
            <a:ext cx="1959695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direct search for </a:t>
            </a:r>
          </a:p>
        </p:txBody>
      </p:sp>
      <p:sp>
        <p:nvSpPr>
          <p:cNvPr id="681" name="(Index File)"/>
          <p:cNvSpPr txBox="1"/>
          <p:nvPr/>
        </p:nvSpPr>
        <p:spPr>
          <a:xfrm>
            <a:off x="4446587" y="5627687"/>
            <a:ext cx="1311399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FF993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(Index File)</a:t>
            </a:r>
          </a:p>
        </p:txBody>
      </p:sp>
      <p:sp>
        <p:nvSpPr>
          <p:cNvPr id="682" name="(Data file)"/>
          <p:cNvSpPr txBox="1"/>
          <p:nvPr/>
        </p:nvSpPr>
        <p:spPr>
          <a:xfrm>
            <a:off x="4484687" y="6043612"/>
            <a:ext cx="1146311" cy="35129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(Data file)</a:t>
            </a:r>
          </a:p>
        </p:txBody>
      </p:sp>
      <p:sp>
        <p:nvSpPr>
          <p:cNvPr id="683" name="Data Records"/>
          <p:cNvSpPr txBox="1"/>
          <p:nvPr/>
        </p:nvSpPr>
        <p:spPr>
          <a:xfrm>
            <a:off x="2859085" y="6584949"/>
            <a:ext cx="1578509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Records</a:t>
            </a:r>
          </a:p>
        </p:txBody>
      </p:sp>
      <p:sp>
        <p:nvSpPr>
          <p:cNvPr id="684" name="data entries"/>
          <p:cNvSpPr txBox="1"/>
          <p:nvPr/>
        </p:nvSpPr>
        <p:spPr>
          <a:xfrm>
            <a:off x="3282948" y="4575174"/>
            <a:ext cx="1387971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entries</a:t>
            </a:r>
          </a:p>
        </p:txBody>
      </p:sp>
      <p:sp>
        <p:nvSpPr>
          <p:cNvPr id="685" name="Rectangle"/>
          <p:cNvSpPr/>
          <p:nvPr/>
        </p:nvSpPr>
        <p:spPr>
          <a:xfrm>
            <a:off x="5837237" y="6270625"/>
            <a:ext cx="341314" cy="349250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86" name="Rectangle"/>
          <p:cNvSpPr/>
          <p:nvPr/>
        </p:nvSpPr>
        <p:spPr>
          <a:xfrm>
            <a:off x="6292850" y="6270625"/>
            <a:ext cx="342900" cy="349250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87" name="Rectangle"/>
          <p:cNvSpPr/>
          <p:nvPr/>
        </p:nvSpPr>
        <p:spPr>
          <a:xfrm>
            <a:off x="6751636" y="6270625"/>
            <a:ext cx="336552" cy="349250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88" name="Rectangle"/>
          <p:cNvSpPr/>
          <p:nvPr/>
        </p:nvSpPr>
        <p:spPr>
          <a:xfrm>
            <a:off x="7207249" y="6270625"/>
            <a:ext cx="338140" cy="349250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89" name="Rectangle"/>
          <p:cNvSpPr/>
          <p:nvPr/>
        </p:nvSpPr>
        <p:spPr>
          <a:xfrm>
            <a:off x="7661274" y="6270625"/>
            <a:ext cx="344490" cy="349250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90" name="Rectangle"/>
          <p:cNvSpPr/>
          <p:nvPr/>
        </p:nvSpPr>
        <p:spPr>
          <a:xfrm>
            <a:off x="8116886" y="6270625"/>
            <a:ext cx="341314" cy="349250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91" name="Rectangle"/>
          <p:cNvSpPr/>
          <p:nvPr/>
        </p:nvSpPr>
        <p:spPr>
          <a:xfrm>
            <a:off x="8574086" y="6270625"/>
            <a:ext cx="341314" cy="349250"/>
          </a:xfrm>
          <a:prstGeom prst="rect">
            <a:avLst/>
          </a:prstGeom>
          <a:ln w="12700" cap="rnd">
            <a:solidFill>
              <a:srgbClr val="CC33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694" name="Group"/>
          <p:cNvGrpSpPr/>
          <p:nvPr/>
        </p:nvGrpSpPr>
        <p:grpSpPr>
          <a:xfrm>
            <a:off x="6492875" y="5102225"/>
            <a:ext cx="1489075" cy="12700"/>
            <a:chOff x="0" y="0"/>
            <a:chExt cx="1489075" cy="12700"/>
          </a:xfrm>
        </p:grpSpPr>
        <p:sp>
          <p:nvSpPr>
            <p:cNvPr id="692" name="Line"/>
            <p:cNvSpPr/>
            <p:nvPr/>
          </p:nvSpPr>
          <p:spPr>
            <a:xfrm>
              <a:off x="0" y="0"/>
              <a:ext cx="1489076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93" name="Line"/>
            <p:cNvSpPr/>
            <p:nvPr/>
          </p:nvSpPr>
          <p:spPr>
            <a:xfrm flipH="1" flipV="1">
              <a:off x="0" y="0"/>
              <a:ext cx="1489076" cy="12701"/>
            </a:xfrm>
            <a:prstGeom prst="line">
              <a:avLst/>
            </a:pr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697" name="Group"/>
          <p:cNvGrpSpPr/>
          <p:nvPr/>
        </p:nvGrpSpPr>
        <p:grpSpPr>
          <a:xfrm>
            <a:off x="6492872" y="4056061"/>
            <a:ext cx="784230" cy="1046166"/>
            <a:chOff x="0" y="-1"/>
            <a:chExt cx="784228" cy="1046165"/>
          </a:xfrm>
        </p:grpSpPr>
        <p:sp>
          <p:nvSpPr>
            <p:cNvPr id="695" name="Line"/>
            <p:cNvSpPr/>
            <p:nvPr/>
          </p:nvSpPr>
          <p:spPr>
            <a:xfrm flipV="1">
              <a:off x="-1" y="-2"/>
              <a:ext cx="784229" cy="10461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96" name="Line"/>
            <p:cNvSpPr/>
            <p:nvPr/>
          </p:nvSpPr>
          <p:spPr>
            <a:xfrm flipH="1">
              <a:off x="-1" y="0"/>
              <a:ext cx="784229" cy="10461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700" name="Group"/>
          <p:cNvGrpSpPr/>
          <p:nvPr/>
        </p:nvGrpSpPr>
        <p:grpSpPr>
          <a:xfrm>
            <a:off x="7277099" y="4056061"/>
            <a:ext cx="711203" cy="1046167"/>
            <a:chOff x="0" y="0"/>
            <a:chExt cx="711201" cy="1046165"/>
          </a:xfrm>
        </p:grpSpPr>
        <p:sp>
          <p:nvSpPr>
            <p:cNvPr id="698" name="Line"/>
            <p:cNvSpPr/>
            <p:nvPr/>
          </p:nvSpPr>
          <p:spPr>
            <a:xfrm>
              <a:off x="-1" y="-2"/>
              <a:ext cx="711202" cy="10461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99" name="Line"/>
            <p:cNvSpPr/>
            <p:nvPr/>
          </p:nvSpPr>
          <p:spPr>
            <a:xfrm flipH="1" flipV="1">
              <a:off x="0" y="0"/>
              <a:ext cx="711202" cy="10461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01" name="Triangle"/>
          <p:cNvSpPr/>
          <p:nvPr/>
        </p:nvSpPr>
        <p:spPr>
          <a:xfrm>
            <a:off x="6986586" y="3963987"/>
            <a:ext cx="290514" cy="92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541" y="3352"/>
                </a:lnTo>
                <a:lnTo>
                  <a:pt x="2160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02" name="Triangle"/>
          <p:cNvSpPr/>
          <p:nvPr/>
        </p:nvSpPr>
        <p:spPr>
          <a:xfrm>
            <a:off x="7196136" y="4005262"/>
            <a:ext cx="80964" cy="5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41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54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03" name="Rectangle"/>
          <p:cNvSpPr/>
          <p:nvPr/>
        </p:nvSpPr>
        <p:spPr>
          <a:xfrm>
            <a:off x="6134100" y="5383212"/>
            <a:ext cx="403225" cy="346077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04" name="Line"/>
          <p:cNvSpPr/>
          <p:nvPr/>
        </p:nvSpPr>
        <p:spPr>
          <a:xfrm>
            <a:off x="6537325" y="5510212"/>
            <a:ext cx="61914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07" name="Group"/>
          <p:cNvGrpSpPr/>
          <p:nvPr/>
        </p:nvGrpSpPr>
        <p:grpSpPr>
          <a:xfrm>
            <a:off x="6537325" y="5534025"/>
            <a:ext cx="239715" cy="12700"/>
            <a:chOff x="0" y="0"/>
            <a:chExt cx="239714" cy="12700"/>
          </a:xfrm>
        </p:grpSpPr>
        <p:sp>
          <p:nvSpPr>
            <p:cNvPr id="705" name="Line"/>
            <p:cNvSpPr/>
            <p:nvPr/>
          </p:nvSpPr>
          <p:spPr>
            <a:xfrm>
              <a:off x="0" y="0"/>
              <a:ext cx="239715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06" name="Line"/>
            <p:cNvSpPr/>
            <p:nvPr/>
          </p:nvSpPr>
          <p:spPr>
            <a:xfrm flipH="1" flipV="1">
              <a:off x="0" y="0"/>
              <a:ext cx="239715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08" name="Line"/>
          <p:cNvSpPr/>
          <p:nvPr/>
        </p:nvSpPr>
        <p:spPr>
          <a:xfrm>
            <a:off x="6713536" y="5510212"/>
            <a:ext cx="63502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09" name="Rectangle"/>
          <p:cNvSpPr/>
          <p:nvPr/>
        </p:nvSpPr>
        <p:spPr>
          <a:xfrm>
            <a:off x="6777036" y="5383212"/>
            <a:ext cx="401639" cy="346077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10" name="Line"/>
          <p:cNvSpPr/>
          <p:nvPr/>
        </p:nvSpPr>
        <p:spPr>
          <a:xfrm>
            <a:off x="7178675" y="5510212"/>
            <a:ext cx="65089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13" name="Group"/>
          <p:cNvGrpSpPr/>
          <p:nvPr/>
        </p:nvGrpSpPr>
        <p:grpSpPr>
          <a:xfrm>
            <a:off x="7178675" y="5534025"/>
            <a:ext cx="200025" cy="12700"/>
            <a:chOff x="0" y="0"/>
            <a:chExt cx="200025" cy="12700"/>
          </a:xfrm>
        </p:grpSpPr>
        <p:sp>
          <p:nvSpPr>
            <p:cNvPr id="711" name="Line"/>
            <p:cNvSpPr/>
            <p:nvPr/>
          </p:nvSpPr>
          <p:spPr>
            <a:xfrm>
              <a:off x="0" y="0"/>
              <a:ext cx="20002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12" name="Line"/>
            <p:cNvSpPr/>
            <p:nvPr/>
          </p:nvSpPr>
          <p:spPr>
            <a:xfrm flipH="1" flipV="1">
              <a:off x="0" y="0"/>
              <a:ext cx="200026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14" name="Line"/>
          <p:cNvSpPr/>
          <p:nvPr/>
        </p:nvSpPr>
        <p:spPr>
          <a:xfrm>
            <a:off x="7318374" y="5510212"/>
            <a:ext cx="60326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17" name="Group"/>
          <p:cNvGrpSpPr/>
          <p:nvPr/>
        </p:nvGrpSpPr>
        <p:grpSpPr>
          <a:xfrm>
            <a:off x="6416672" y="5086349"/>
            <a:ext cx="157167" cy="296866"/>
            <a:chOff x="-1" y="0"/>
            <a:chExt cx="157166" cy="296864"/>
          </a:xfrm>
        </p:grpSpPr>
        <p:sp>
          <p:nvSpPr>
            <p:cNvPr id="715" name="Line"/>
            <p:cNvSpPr/>
            <p:nvPr/>
          </p:nvSpPr>
          <p:spPr>
            <a:xfrm flipH="1">
              <a:off x="-1" y="-1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16" name="Line"/>
            <p:cNvSpPr/>
            <p:nvPr/>
          </p:nvSpPr>
          <p:spPr>
            <a:xfrm flipV="1">
              <a:off x="-2" y="0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18" name="Line"/>
          <p:cNvSpPr/>
          <p:nvPr/>
        </p:nvSpPr>
        <p:spPr>
          <a:xfrm>
            <a:off x="6416675" y="5307012"/>
            <a:ext cx="47626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750"/>
                </a:moveTo>
                <a:lnTo>
                  <a:pt x="0" y="21600"/>
                </a:lnTo>
                <a:lnTo>
                  <a:pt x="936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21" name="Group"/>
          <p:cNvGrpSpPr/>
          <p:nvPr/>
        </p:nvGrpSpPr>
        <p:grpSpPr>
          <a:xfrm>
            <a:off x="6964361" y="5086349"/>
            <a:ext cx="25401" cy="296866"/>
            <a:chOff x="0" y="0"/>
            <a:chExt cx="25400" cy="296864"/>
          </a:xfrm>
        </p:grpSpPr>
        <p:sp>
          <p:nvSpPr>
            <p:cNvPr id="719" name="Line"/>
            <p:cNvSpPr/>
            <p:nvPr/>
          </p:nvSpPr>
          <p:spPr>
            <a:xfrm flipH="1">
              <a:off x="0" y="0"/>
              <a:ext cx="25401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20" name="Line"/>
            <p:cNvSpPr/>
            <p:nvPr/>
          </p:nvSpPr>
          <p:spPr>
            <a:xfrm flipV="1">
              <a:off x="0" y="0"/>
              <a:ext cx="25401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22" name="Line"/>
          <p:cNvSpPr/>
          <p:nvPr/>
        </p:nvSpPr>
        <p:spPr>
          <a:xfrm>
            <a:off x="6962774" y="5305425"/>
            <a:ext cx="28576" cy="7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600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23" name="Rectangle"/>
          <p:cNvSpPr/>
          <p:nvPr/>
        </p:nvSpPr>
        <p:spPr>
          <a:xfrm>
            <a:off x="7862886" y="5383212"/>
            <a:ext cx="401639" cy="346077"/>
          </a:xfrm>
          <a:prstGeom prst="rect">
            <a:avLst/>
          </a:pr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24" name="Line"/>
          <p:cNvSpPr/>
          <p:nvPr/>
        </p:nvSpPr>
        <p:spPr>
          <a:xfrm>
            <a:off x="7662861" y="5510212"/>
            <a:ext cx="63502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800"/>
                </a:lnTo>
                <a:lnTo>
                  <a:pt x="21600" y="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27" name="Group"/>
          <p:cNvGrpSpPr/>
          <p:nvPr/>
        </p:nvGrpSpPr>
        <p:grpSpPr>
          <a:xfrm>
            <a:off x="7662861" y="5534025"/>
            <a:ext cx="200027" cy="12700"/>
            <a:chOff x="0" y="0"/>
            <a:chExt cx="200026" cy="12700"/>
          </a:xfrm>
        </p:grpSpPr>
        <p:sp>
          <p:nvSpPr>
            <p:cNvPr id="725" name="Line"/>
            <p:cNvSpPr/>
            <p:nvPr/>
          </p:nvSpPr>
          <p:spPr>
            <a:xfrm>
              <a:off x="0" y="0"/>
              <a:ext cx="20002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26" name="Line"/>
            <p:cNvSpPr/>
            <p:nvPr/>
          </p:nvSpPr>
          <p:spPr>
            <a:xfrm flipH="1" flipV="1">
              <a:off x="0" y="0"/>
              <a:ext cx="200027" cy="12701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28" name="Line"/>
          <p:cNvSpPr/>
          <p:nvPr/>
        </p:nvSpPr>
        <p:spPr>
          <a:xfrm>
            <a:off x="7797800" y="5510212"/>
            <a:ext cx="65089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31" name="Group"/>
          <p:cNvGrpSpPr/>
          <p:nvPr/>
        </p:nvGrpSpPr>
        <p:grpSpPr>
          <a:xfrm>
            <a:off x="7905748" y="5086349"/>
            <a:ext cx="157167" cy="296866"/>
            <a:chOff x="-1" y="0"/>
            <a:chExt cx="157166" cy="296864"/>
          </a:xfrm>
        </p:grpSpPr>
        <p:sp>
          <p:nvSpPr>
            <p:cNvPr id="729" name="Line"/>
            <p:cNvSpPr/>
            <p:nvPr/>
          </p:nvSpPr>
          <p:spPr>
            <a:xfrm>
              <a:off x="-2" y="-1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30" name="Line"/>
            <p:cNvSpPr/>
            <p:nvPr/>
          </p:nvSpPr>
          <p:spPr>
            <a:xfrm flipH="1" flipV="1">
              <a:off x="-1" y="0"/>
              <a:ext cx="157167" cy="29686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32" name="Line"/>
          <p:cNvSpPr/>
          <p:nvPr/>
        </p:nvSpPr>
        <p:spPr>
          <a:xfrm>
            <a:off x="8015286" y="5307012"/>
            <a:ext cx="47627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0" y="0"/>
                </a:moveTo>
                <a:lnTo>
                  <a:pt x="21600" y="21600"/>
                </a:lnTo>
                <a:lnTo>
                  <a:pt x="0" y="6750"/>
                </a:lnTo>
              </a:path>
            </a:pathLst>
          </a:custGeom>
          <a:ln w="12700" cap="rnd">
            <a:solidFill>
              <a:schemeClr val="accent2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35" name="Group"/>
          <p:cNvGrpSpPr/>
          <p:nvPr/>
        </p:nvGrpSpPr>
        <p:grpSpPr>
          <a:xfrm>
            <a:off x="6173786" y="5729287"/>
            <a:ext cx="200029" cy="496890"/>
            <a:chOff x="-1" y="0"/>
            <a:chExt cx="200028" cy="496888"/>
          </a:xfrm>
        </p:grpSpPr>
        <p:sp>
          <p:nvSpPr>
            <p:cNvPr id="733" name="Line"/>
            <p:cNvSpPr/>
            <p:nvPr/>
          </p:nvSpPr>
          <p:spPr>
            <a:xfrm>
              <a:off x="-2" y="0"/>
              <a:ext cx="200030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34" name="Line"/>
            <p:cNvSpPr/>
            <p:nvPr/>
          </p:nvSpPr>
          <p:spPr>
            <a:xfrm flipH="1" flipV="1">
              <a:off x="-1" y="0"/>
              <a:ext cx="200029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36" name="Line"/>
          <p:cNvSpPr/>
          <p:nvPr/>
        </p:nvSpPr>
        <p:spPr>
          <a:xfrm>
            <a:off x="6330949" y="6148387"/>
            <a:ext cx="42865" cy="7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0"/>
                </a:moveTo>
                <a:lnTo>
                  <a:pt x="21600" y="21600"/>
                </a:lnTo>
                <a:lnTo>
                  <a:pt x="0" y="484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39" name="Group"/>
          <p:cNvGrpSpPr/>
          <p:nvPr/>
        </p:nvGrpSpPr>
        <p:grpSpPr>
          <a:xfrm>
            <a:off x="5889625" y="5729286"/>
            <a:ext cx="365125" cy="547692"/>
            <a:chOff x="0" y="-1"/>
            <a:chExt cx="365125" cy="547691"/>
          </a:xfrm>
        </p:grpSpPr>
        <p:sp>
          <p:nvSpPr>
            <p:cNvPr id="737" name="Line"/>
            <p:cNvSpPr/>
            <p:nvPr/>
          </p:nvSpPr>
          <p:spPr>
            <a:xfrm flipH="1">
              <a:off x="-1" y="-1"/>
              <a:ext cx="365126" cy="5476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38" name="Line"/>
            <p:cNvSpPr/>
            <p:nvPr/>
          </p:nvSpPr>
          <p:spPr>
            <a:xfrm flipV="1">
              <a:off x="0" y="-2"/>
              <a:ext cx="365126" cy="5476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40" name="Line"/>
          <p:cNvSpPr/>
          <p:nvPr/>
        </p:nvSpPr>
        <p:spPr>
          <a:xfrm>
            <a:off x="5889624" y="6203950"/>
            <a:ext cx="55565" cy="7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513"/>
                </a:moveTo>
                <a:lnTo>
                  <a:pt x="0" y="21600"/>
                </a:lnTo>
                <a:lnTo>
                  <a:pt x="11726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43" name="Group"/>
          <p:cNvGrpSpPr/>
          <p:nvPr/>
        </p:nvGrpSpPr>
        <p:grpSpPr>
          <a:xfrm>
            <a:off x="6292847" y="5729286"/>
            <a:ext cx="565155" cy="547692"/>
            <a:chOff x="0" y="-1"/>
            <a:chExt cx="565153" cy="547691"/>
          </a:xfrm>
        </p:grpSpPr>
        <p:sp>
          <p:nvSpPr>
            <p:cNvPr id="741" name="Line"/>
            <p:cNvSpPr/>
            <p:nvPr/>
          </p:nvSpPr>
          <p:spPr>
            <a:xfrm>
              <a:off x="-1" y="0"/>
              <a:ext cx="565154" cy="54769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42" name="Line"/>
            <p:cNvSpPr/>
            <p:nvPr/>
          </p:nvSpPr>
          <p:spPr>
            <a:xfrm flipH="1" flipV="1">
              <a:off x="-1" y="-2"/>
              <a:ext cx="565154" cy="5476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44" name="Line"/>
          <p:cNvSpPr/>
          <p:nvPr/>
        </p:nvSpPr>
        <p:spPr>
          <a:xfrm>
            <a:off x="6794499" y="6213474"/>
            <a:ext cx="63502" cy="6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0"/>
                </a:moveTo>
                <a:lnTo>
                  <a:pt x="21600" y="21600"/>
                </a:lnTo>
                <a:lnTo>
                  <a:pt x="0" y="1026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47" name="Group"/>
          <p:cNvGrpSpPr/>
          <p:nvPr/>
        </p:nvGrpSpPr>
        <p:grpSpPr>
          <a:xfrm>
            <a:off x="6092824" y="5729286"/>
            <a:ext cx="280991" cy="496892"/>
            <a:chOff x="0" y="-1"/>
            <a:chExt cx="280989" cy="496891"/>
          </a:xfrm>
        </p:grpSpPr>
        <p:sp>
          <p:nvSpPr>
            <p:cNvPr id="745" name="Line"/>
            <p:cNvSpPr/>
            <p:nvPr/>
          </p:nvSpPr>
          <p:spPr>
            <a:xfrm flipH="1">
              <a:off x="0" y="-1"/>
              <a:ext cx="280990" cy="4968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46" name="Line"/>
            <p:cNvSpPr/>
            <p:nvPr/>
          </p:nvSpPr>
          <p:spPr>
            <a:xfrm flipV="1">
              <a:off x="-1" y="-2"/>
              <a:ext cx="280990" cy="4968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48" name="Line"/>
          <p:cNvSpPr/>
          <p:nvPr/>
        </p:nvSpPr>
        <p:spPr>
          <a:xfrm>
            <a:off x="6092825" y="6153150"/>
            <a:ext cx="50801" cy="7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104"/>
                </a:moveTo>
                <a:lnTo>
                  <a:pt x="0" y="21600"/>
                </a:lnTo>
                <a:lnTo>
                  <a:pt x="945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51" name="Group"/>
          <p:cNvGrpSpPr/>
          <p:nvPr/>
        </p:nvGrpSpPr>
        <p:grpSpPr>
          <a:xfrm>
            <a:off x="6416672" y="5729287"/>
            <a:ext cx="1406530" cy="496890"/>
            <a:chOff x="-1" y="0"/>
            <a:chExt cx="1406529" cy="496888"/>
          </a:xfrm>
        </p:grpSpPr>
        <p:sp>
          <p:nvSpPr>
            <p:cNvPr id="749" name="Line"/>
            <p:cNvSpPr/>
            <p:nvPr/>
          </p:nvSpPr>
          <p:spPr>
            <a:xfrm>
              <a:off x="-1" y="0"/>
              <a:ext cx="1406530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50" name="Line"/>
            <p:cNvSpPr/>
            <p:nvPr/>
          </p:nvSpPr>
          <p:spPr>
            <a:xfrm flipH="1" flipV="1">
              <a:off x="-2" y="0"/>
              <a:ext cx="1406530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52" name="Line"/>
          <p:cNvSpPr/>
          <p:nvPr/>
        </p:nvSpPr>
        <p:spPr>
          <a:xfrm>
            <a:off x="7756525" y="6184899"/>
            <a:ext cx="66676" cy="41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86" y="0"/>
                </a:moveTo>
                <a:lnTo>
                  <a:pt x="21600" y="21600"/>
                </a:lnTo>
                <a:lnTo>
                  <a:pt x="0" y="2076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55" name="Group"/>
          <p:cNvGrpSpPr/>
          <p:nvPr/>
        </p:nvGrpSpPr>
        <p:grpSpPr>
          <a:xfrm>
            <a:off x="6173786" y="5729286"/>
            <a:ext cx="684217" cy="496892"/>
            <a:chOff x="0" y="-1"/>
            <a:chExt cx="684216" cy="496891"/>
          </a:xfrm>
        </p:grpSpPr>
        <p:sp>
          <p:nvSpPr>
            <p:cNvPr id="753" name="Line"/>
            <p:cNvSpPr/>
            <p:nvPr/>
          </p:nvSpPr>
          <p:spPr>
            <a:xfrm flipH="1">
              <a:off x="0" y="-1"/>
              <a:ext cx="684216" cy="4968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54" name="Line"/>
            <p:cNvSpPr/>
            <p:nvPr/>
          </p:nvSpPr>
          <p:spPr>
            <a:xfrm flipV="1">
              <a:off x="-1" y="-2"/>
              <a:ext cx="684216" cy="4968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56" name="Line"/>
          <p:cNvSpPr/>
          <p:nvPr/>
        </p:nvSpPr>
        <p:spPr>
          <a:xfrm>
            <a:off x="6173787" y="6169024"/>
            <a:ext cx="63502" cy="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200"/>
                </a:moveTo>
                <a:lnTo>
                  <a:pt x="0" y="21600"/>
                </a:lnTo>
                <a:lnTo>
                  <a:pt x="1674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59" name="Group"/>
          <p:cNvGrpSpPr/>
          <p:nvPr/>
        </p:nvGrpSpPr>
        <p:grpSpPr>
          <a:xfrm>
            <a:off x="6894510" y="5729287"/>
            <a:ext cx="1776416" cy="496890"/>
            <a:chOff x="0" y="0"/>
            <a:chExt cx="1776415" cy="496888"/>
          </a:xfrm>
        </p:grpSpPr>
        <p:sp>
          <p:nvSpPr>
            <p:cNvPr id="757" name="Line"/>
            <p:cNvSpPr/>
            <p:nvPr/>
          </p:nvSpPr>
          <p:spPr>
            <a:xfrm>
              <a:off x="-1" y="0"/>
              <a:ext cx="1776416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58" name="Line"/>
            <p:cNvSpPr/>
            <p:nvPr/>
          </p:nvSpPr>
          <p:spPr>
            <a:xfrm flipH="1" flipV="1">
              <a:off x="-1" y="0"/>
              <a:ext cx="1776416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60" name="Line"/>
          <p:cNvSpPr/>
          <p:nvPr/>
        </p:nvSpPr>
        <p:spPr>
          <a:xfrm>
            <a:off x="8602661" y="6188074"/>
            <a:ext cx="68264" cy="39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2" y="0"/>
                </a:moveTo>
                <a:lnTo>
                  <a:pt x="21600" y="20736"/>
                </a:lnTo>
                <a:lnTo>
                  <a:pt x="0" y="21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63" name="Group"/>
          <p:cNvGrpSpPr/>
          <p:nvPr/>
        </p:nvGrpSpPr>
        <p:grpSpPr>
          <a:xfrm>
            <a:off x="6894511" y="5729287"/>
            <a:ext cx="163515" cy="547690"/>
            <a:chOff x="0" y="0"/>
            <a:chExt cx="163514" cy="547688"/>
          </a:xfrm>
        </p:grpSpPr>
        <p:sp>
          <p:nvSpPr>
            <p:cNvPr id="761" name="Line"/>
            <p:cNvSpPr/>
            <p:nvPr/>
          </p:nvSpPr>
          <p:spPr>
            <a:xfrm flipH="1">
              <a:off x="-1" y="0"/>
              <a:ext cx="163516" cy="5476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62" name="Line"/>
            <p:cNvSpPr/>
            <p:nvPr/>
          </p:nvSpPr>
          <p:spPr>
            <a:xfrm flipV="1">
              <a:off x="-1" y="0"/>
              <a:ext cx="163515" cy="5476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64" name="Line"/>
          <p:cNvSpPr/>
          <p:nvPr/>
        </p:nvSpPr>
        <p:spPr>
          <a:xfrm>
            <a:off x="6894511" y="6196012"/>
            <a:ext cx="41277" cy="80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388"/>
                </a:moveTo>
                <a:lnTo>
                  <a:pt x="0" y="21600"/>
                </a:lnTo>
                <a:lnTo>
                  <a:pt x="415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67" name="Group"/>
          <p:cNvGrpSpPr/>
          <p:nvPr/>
        </p:nvGrpSpPr>
        <p:grpSpPr>
          <a:xfrm>
            <a:off x="7019923" y="5729287"/>
            <a:ext cx="320680" cy="496890"/>
            <a:chOff x="0" y="0"/>
            <a:chExt cx="320678" cy="496888"/>
          </a:xfrm>
        </p:grpSpPr>
        <p:sp>
          <p:nvSpPr>
            <p:cNvPr id="765" name="Line"/>
            <p:cNvSpPr/>
            <p:nvPr/>
          </p:nvSpPr>
          <p:spPr>
            <a:xfrm>
              <a:off x="-1" y="0"/>
              <a:ext cx="320679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66" name="Line"/>
            <p:cNvSpPr/>
            <p:nvPr/>
          </p:nvSpPr>
          <p:spPr>
            <a:xfrm flipH="1" flipV="1">
              <a:off x="-1" y="0"/>
              <a:ext cx="320680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68" name="Line"/>
          <p:cNvSpPr/>
          <p:nvPr/>
        </p:nvSpPr>
        <p:spPr>
          <a:xfrm>
            <a:off x="7285036" y="6154737"/>
            <a:ext cx="55564" cy="7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91" y="0"/>
                </a:moveTo>
                <a:lnTo>
                  <a:pt x="21600" y="21600"/>
                </a:lnTo>
                <a:lnTo>
                  <a:pt x="0" y="72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71" name="Group"/>
          <p:cNvGrpSpPr/>
          <p:nvPr/>
        </p:nvGrpSpPr>
        <p:grpSpPr>
          <a:xfrm>
            <a:off x="7421560" y="5729286"/>
            <a:ext cx="563566" cy="547692"/>
            <a:chOff x="-1" y="0"/>
            <a:chExt cx="563565" cy="547690"/>
          </a:xfrm>
        </p:grpSpPr>
        <p:sp>
          <p:nvSpPr>
            <p:cNvPr id="769" name="Line"/>
            <p:cNvSpPr/>
            <p:nvPr/>
          </p:nvSpPr>
          <p:spPr>
            <a:xfrm flipH="1">
              <a:off x="-1" y="-1"/>
              <a:ext cx="563565" cy="5476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70" name="Line"/>
            <p:cNvSpPr/>
            <p:nvPr/>
          </p:nvSpPr>
          <p:spPr>
            <a:xfrm flipV="1">
              <a:off x="-2" y="0"/>
              <a:ext cx="563566" cy="54769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72" name="Line"/>
          <p:cNvSpPr/>
          <p:nvPr/>
        </p:nvSpPr>
        <p:spPr>
          <a:xfrm>
            <a:off x="7421561" y="6213474"/>
            <a:ext cx="57152" cy="6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260"/>
                </a:moveTo>
                <a:lnTo>
                  <a:pt x="0" y="21600"/>
                </a:lnTo>
                <a:lnTo>
                  <a:pt x="144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75" name="Group"/>
          <p:cNvGrpSpPr/>
          <p:nvPr/>
        </p:nvGrpSpPr>
        <p:grpSpPr>
          <a:xfrm>
            <a:off x="8024811" y="5729286"/>
            <a:ext cx="320677" cy="547692"/>
            <a:chOff x="0" y="-1"/>
            <a:chExt cx="320676" cy="547691"/>
          </a:xfrm>
        </p:grpSpPr>
        <p:sp>
          <p:nvSpPr>
            <p:cNvPr id="773" name="Line"/>
            <p:cNvSpPr/>
            <p:nvPr/>
          </p:nvSpPr>
          <p:spPr>
            <a:xfrm>
              <a:off x="0" y="-1"/>
              <a:ext cx="320677" cy="5476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74" name="Line"/>
            <p:cNvSpPr/>
            <p:nvPr/>
          </p:nvSpPr>
          <p:spPr>
            <a:xfrm flipH="1" flipV="1">
              <a:off x="-1" y="-2"/>
              <a:ext cx="320677" cy="5476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76" name="Line"/>
          <p:cNvSpPr/>
          <p:nvPr/>
        </p:nvSpPr>
        <p:spPr>
          <a:xfrm>
            <a:off x="8296275" y="6202362"/>
            <a:ext cx="49214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8" y="0"/>
                </a:moveTo>
                <a:lnTo>
                  <a:pt x="21600" y="21600"/>
                </a:lnTo>
                <a:lnTo>
                  <a:pt x="0" y="6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79" name="Group"/>
          <p:cNvGrpSpPr/>
          <p:nvPr/>
        </p:nvGrpSpPr>
        <p:grpSpPr>
          <a:xfrm>
            <a:off x="7905748" y="5729287"/>
            <a:ext cx="239717" cy="496890"/>
            <a:chOff x="0" y="0"/>
            <a:chExt cx="239715" cy="496888"/>
          </a:xfrm>
        </p:grpSpPr>
        <p:sp>
          <p:nvSpPr>
            <p:cNvPr id="777" name="Line"/>
            <p:cNvSpPr/>
            <p:nvPr/>
          </p:nvSpPr>
          <p:spPr>
            <a:xfrm flipH="1">
              <a:off x="-2" y="0"/>
              <a:ext cx="239716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78" name="Line"/>
            <p:cNvSpPr/>
            <p:nvPr/>
          </p:nvSpPr>
          <p:spPr>
            <a:xfrm flipV="1">
              <a:off x="-1" y="0"/>
              <a:ext cx="239716" cy="4968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80" name="Line"/>
          <p:cNvSpPr/>
          <p:nvPr/>
        </p:nvSpPr>
        <p:spPr>
          <a:xfrm>
            <a:off x="7905750" y="6151562"/>
            <a:ext cx="46039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515"/>
                </a:moveTo>
                <a:lnTo>
                  <a:pt x="0" y="21600"/>
                </a:lnTo>
                <a:lnTo>
                  <a:pt x="8193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783" name="Group"/>
          <p:cNvGrpSpPr/>
          <p:nvPr/>
        </p:nvGrpSpPr>
        <p:grpSpPr>
          <a:xfrm>
            <a:off x="8172450" y="5729287"/>
            <a:ext cx="25400" cy="547690"/>
            <a:chOff x="0" y="0"/>
            <a:chExt cx="25400" cy="547688"/>
          </a:xfrm>
        </p:grpSpPr>
        <p:sp>
          <p:nvSpPr>
            <p:cNvPr id="781" name="Line"/>
            <p:cNvSpPr/>
            <p:nvPr/>
          </p:nvSpPr>
          <p:spPr>
            <a:xfrm flipH="1">
              <a:off x="0" y="0"/>
              <a:ext cx="25401" cy="5476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782" name="Line"/>
            <p:cNvSpPr/>
            <p:nvPr/>
          </p:nvSpPr>
          <p:spPr>
            <a:xfrm flipV="1">
              <a:off x="0" y="0"/>
              <a:ext cx="25401" cy="5476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784" name="Line"/>
          <p:cNvSpPr/>
          <p:nvPr/>
        </p:nvSpPr>
        <p:spPr>
          <a:xfrm>
            <a:off x="8167686" y="6199187"/>
            <a:ext cx="34927" cy="7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818" y="21600"/>
                </a:lnTo>
                <a:lnTo>
                  <a:pt x="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85" name="Line"/>
          <p:cNvSpPr/>
          <p:nvPr/>
        </p:nvSpPr>
        <p:spPr>
          <a:xfrm>
            <a:off x="152400" y="6021387"/>
            <a:ext cx="8839201" cy="2"/>
          </a:xfrm>
          <a:prstGeom prst="line">
            <a:avLst/>
          </a:prstGeom>
          <a:ln w="12700">
            <a:solidFill>
              <a:srgbClr val="0090E5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86" name="Data entries"/>
          <p:cNvSpPr txBox="1"/>
          <p:nvPr/>
        </p:nvSpPr>
        <p:spPr>
          <a:xfrm>
            <a:off x="4727573" y="5248274"/>
            <a:ext cx="1413421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entries</a:t>
            </a:r>
          </a:p>
        </p:txBody>
      </p:sp>
      <p:sp>
        <p:nvSpPr>
          <p:cNvPr id="787" name="Data Records"/>
          <p:cNvSpPr txBox="1"/>
          <p:nvPr/>
        </p:nvSpPr>
        <p:spPr>
          <a:xfrm>
            <a:off x="5754687" y="6583361"/>
            <a:ext cx="1578508" cy="35129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Records</a:t>
            </a:r>
          </a:p>
        </p:txBody>
      </p:sp>
      <p:sp>
        <p:nvSpPr>
          <p:cNvPr id="788" name="CLUSTERED"/>
          <p:cNvSpPr txBox="1"/>
          <p:nvPr/>
        </p:nvSpPr>
        <p:spPr>
          <a:xfrm>
            <a:off x="182562" y="4368800"/>
            <a:ext cx="1191369" cy="3079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CLUSTERED</a:t>
            </a:r>
          </a:p>
        </p:txBody>
      </p:sp>
      <p:sp>
        <p:nvSpPr>
          <p:cNvPr id="789" name="UNCLUSTERED"/>
          <p:cNvSpPr txBox="1"/>
          <p:nvPr/>
        </p:nvSpPr>
        <p:spPr>
          <a:xfrm>
            <a:off x="7573960" y="4156075"/>
            <a:ext cx="1448173" cy="3079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UNCLUSTERED</a:t>
            </a:r>
          </a:p>
        </p:txBody>
      </p:sp>
      <p:sp>
        <p:nvSpPr>
          <p:cNvPr id="790" name="Clustered Pros…"/>
          <p:cNvSpPr txBox="1"/>
          <p:nvPr>
            <p:ph type="body" sz="half" idx="4294967295"/>
          </p:nvPr>
        </p:nvSpPr>
        <p:spPr>
          <a:xfrm>
            <a:off x="365124" y="1211261"/>
            <a:ext cx="7793040" cy="2328865"/>
          </a:xfrm>
          <a:prstGeom prst="rect">
            <a:avLst/>
          </a:prstGeom>
        </p:spPr>
        <p:txBody>
          <a:bodyPr/>
          <a:lstStyle/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Clustered Pros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More efficient for range searches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May be able to do some types of compression</a:t>
            </a:r>
          </a:p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Clustered Cons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Maintenance cost (pay on the fly or be lazy with reorganization)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Can only cluster according to a single search key</a:t>
            </a:r>
          </a:p>
        </p:txBody>
      </p:sp>
      <p:sp>
        <p:nvSpPr>
          <p:cNvPr id="791" name="Line"/>
          <p:cNvSpPr/>
          <p:nvPr/>
        </p:nvSpPr>
        <p:spPr>
          <a:xfrm flipV="1">
            <a:off x="374650" y="627062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2" name="Line"/>
          <p:cNvSpPr/>
          <p:nvPr/>
        </p:nvSpPr>
        <p:spPr>
          <a:xfrm flipV="1">
            <a:off x="463550" y="627062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3" name="Line"/>
          <p:cNvSpPr/>
          <p:nvPr/>
        </p:nvSpPr>
        <p:spPr>
          <a:xfrm flipV="1">
            <a:off x="552450" y="627062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4" name="Line"/>
          <p:cNvSpPr/>
          <p:nvPr/>
        </p:nvSpPr>
        <p:spPr>
          <a:xfrm flipV="1">
            <a:off x="918369" y="6271417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5" name="Line"/>
          <p:cNvSpPr/>
          <p:nvPr/>
        </p:nvSpPr>
        <p:spPr>
          <a:xfrm flipV="1">
            <a:off x="1007269" y="6271417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6" name="Line"/>
          <p:cNvSpPr/>
          <p:nvPr/>
        </p:nvSpPr>
        <p:spPr>
          <a:xfrm flipV="1">
            <a:off x="1096169" y="6271417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7" name="Line"/>
          <p:cNvSpPr/>
          <p:nvPr/>
        </p:nvSpPr>
        <p:spPr>
          <a:xfrm flipV="1">
            <a:off x="1466850" y="6271417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8" name="Line"/>
          <p:cNvSpPr/>
          <p:nvPr/>
        </p:nvSpPr>
        <p:spPr>
          <a:xfrm flipV="1">
            <a:off x="1555750" y="6271417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799" name="Line"/>
          <p:cNvSpPr/>
          <p:nvPr/>
        </p:nvSpPr>
        <p:spPr>
          <a:xfrm flipV="1">
            <a:off x="1644650" y="6271417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0" name="Line"/>
          <p:cNvSpPr/>
          <p:nvPr/>
        </p:nvSpPr>
        <p:spPr>
          <a:xfrm flipV="1">
            <a:off x="1985169" y="625197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1" name="Line"/>
          <p:cNvSpPr/>
          <p:nvPr/>
        </p:nvSpPr>
        <p:spPr>
          <a:xfrm flipV="1">
            <a:off x="2074069" y="625197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2" name="Line"/>
          <p:cNvSpPr/>
          <p:nvPr/>
        </p:nvSpPr>
        <p:spPr>
          <a:xfrm flipV="1">
            <a:off x="2162969" y="6251971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3" name="Line"/>
          <p:cNvSpPr/>
          <p:nvPr/>
        </p:nvSpPr>
        <p:spPr>
          <a:xfrm flipV="1">
            <a:off x="2528887" y="627816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4" name="Line"/>
          <p:cNvSpPr/>
          <p:nvPr/>
        </p:nvSpPr>
        <p:spPr>
          <a:xfrm flipV="1">
            <a:off x="2617788" y="627816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5" name="Line"/>
          <p:cNvSpPr/>
          <p:nvPr/>
        </p:nvSpPr>
        <p:spPr>
          <a:xfrm flipV="1">
            <a:off x="2706688" y="627816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6" name="Line"/>
          <p:cNvSpPr/>
          <p:nvPr/>
        </p:nvSpPr>
        <p:spPr>
          <a:xfrm flipV="1">
            <a:off x="3077368" y="627816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7" name="Line"/>
          <p:cNvSpPr/>
          <p:nvPr/>
        </p:nvSpPr>
        <p:spPr>
          <a:xfrm flipV="1">
            <a:off x="3166268" y="627816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8" name="Line"/>
          <p:cNvSpPr/>
          <p:nvPr/>
        </p:nvSpPr>
        <p:spPr>
          <a:xfrm flipV="1">
            <a:off x="3255168" y="627816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09" name="Line"/>
          <p:cNvSpPr/>
          <p:nvPr/>
        </p:nvSpPr>
        <p:spPr>
          <a:xfrm flipV="1">
            <a:off x="3523456" y="626804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0" name="Line"/>
          <p:cNvSpPr/>
          <p:nvPr/>
        </p:nvSpPr>
        <p:spPr>
          <a:xfrm flipV="1">
            <a:off x="3612356" y="626804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1" name="Line"/>
          <p:cNvSpPr/>
          <p:nvPr/>
        </p:nvSpPr>
        <p:spPr>
          <a:xfrm flipV="1">
            <a:off x="3701256" y="626804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2" name="Line"/>
          <p:cNvSpPr/>
          <p:nvPr/>
        </p:nvSpPr>
        <p:spPr>
          <a:xfrm flipV="1">
            <a:off x="5933281" y="631133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3" name="Line"/>
          <p:cNvSpPr/>
          <p:nvPr/>
        </p:nvSpPr>
        <p:spPr>
          <a:xfrm flipV="1">
            <a:off x="6047581" y="629863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4" name="Line"/>
          <p:cNvSpPr/>
          <p:nvPr/>
        </p:nvSpPr>
        <p:spPr>
          <a:xfrm flipV="1">
            <a:off x="6123781" y="631133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5" name="Line"/>
          <p:cNvSpPr/>
          <p:nvPr/>
        </p:nvSpPr>
        <p:spPr>
          <a:xfrm flipV="1">
            <a:off x="6392862" y="6311335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6" name="Line"/>
          <p:cNvSpPr/>
          <p:nvPr/>
        </p:nvSpPr>
        <p:spPr>
          <a:xfrm flipV="1">
            <a:off x="6494530" y="6317686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7" name="Line"/>
          <p:cNvSpPr/>
          <p:nvPr/>
        </p:nvSpPr>
        <p:spPr>
          <a:xfrm flipV="1">
            <a:off x="6600031" y="6296817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8" name="Line"/>
          <p:cNvSpPr/>
          <p:nvPr/>
        </p:nvSpPr>
        <p:spPr>
          <a:xfrm flipV="1">
            <a:off x="7287419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19" name="Line"/>
          <p:cNvSpPr/>
          <p:nvPr/>
        </p:nvSpPr>
        <p:spPr>
          <a:xfrm flipV="1">
            <a:off x="7376319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0" name="Line"/>
          <p:cNvSpPr/>
          <p:nvPr/>
        </p:nvSpPr>
        <p:spPr>
          <a:xfrm flipV="1">
            <a:off x="7465219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1" name="Line"/>
          <p:cNvSpPr/>
          <p:nvPr/>
        </p:nvSpPr>
        <p:spPr>
          <a:xfrm flipV="1">
            <a:off x="7760032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2" name="Line"/>
          <p:cNvSpPr/>
          <p:nvPr/>
        </p:nvSpPr>
        <p:spPr>
          <a:xfrm flipV="1">
            <a:off x="7848932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3" name="Line"/>
          <p:cNvSpPr/>
          <p:nvPr/>
        </p:nvSpPr>
        <p:spPr>
          <a:xfrm flipV="1">
            <a:off x="7938496" y="6312692"/>
            <a:ext cx="1" cy="296866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4" name="Line"/>
          <p:cNvSpPr/>
          <p:nvPr/>
        </p:nvSpPr>
        <p:spPr>
          <a:xfrm flipV="1">
            <a:off x="8219281" y="6330782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5" name="Line"/>
          <p:cNvSpPr/>
          <p:nvPr/>
        </p:nvSpPr>
        <p:spPr>
          <a:xfrm flipV="1">
            <a:off x="8308181" y="6330782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6" name="Line"/>
          <p:cNvSpPr/>
          <p:nvPr/>
        </p:nvSpPr>
        <p:spPr>
          <a:xfrm flipV="1">
            <a:off x="8397081" y="6330782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7" name="Line"/>
          <p:cNvSpPr/>
          <p:nvPr/>
        </p:nvSpPr>
        <p:spPr>
          <a:xfrm flipV="1">
            <a:off x="8665369" y="6320663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8" name="Line"/>
          <p:cNvSpPr/>
          <p:nvPr/>
        </p:nvSpPr>
        <p:spPr>
          <a:xfrm flipV="1">
            <a:off x="8754269" y="6320663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29" name="Line"/>
          <p:cNvSpPr/>
          <p:nvPr/>
        </p:nvSpPr>
        <p:spPr>
          <a:xfrm flipV="1">
            <a:off x="8843169" y="6320663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30" name="Line"/>
          <p:cNvSpPr/>
          <p:nvPr/>
        </p:nvSpPr>
        <p:spPr>
          <a:xfrm flipV="1">
            <a:off x="6839012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31" name="Line"/>
          <p:cNvSpPr/>
          <p:nvPr/>
        </p:nvSpPr>
        <p:spPr>
          <a:xfrm flipV="1">
            <a:off x="6927912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32" name="Line"/>
          <p:cNvSpPr/>
          <p:nvPr/>
        </p:nvSpPr>
        <p:spPr>
          <a:xfrm flipV="1">
            <a:off x="7016812" y="6306344"/>
            <a:ext cx="1" cy="296865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Review: Files, Pages, Records"/>
          <p:cNvSpPr txBox="1"/>
          <p:nvPr>
            <p:ph type="title" idx="4294967295"/>
          </p:nvPr>
        </p:nvSpPr>
        <p:spPr>
          <a:xfrm>
            <a:off x="498474" y="-57151"/>
            <a:ext cx="7770815" cy="73819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Review: Files, Pages, Records</a:t>
            </a:r>
          </a:p>
        </p:txBody>
      </p:sp>
      <p:sp>
        <p:nvSpPr>
          <p:cNvPr id="37" name="Abstraction of stored data is “files” of “records”.…"/>
          <p:cNvSpPr txBox="1"/>
          <p:nvPr>
            <p:ph type="body" idx="4294967295"/>
          </p:nvPr>
        </p:nvSpPr>
        <p:spPr>
          <a:xfrm>
            <a:off x="647700" y="1117600"/>
            <a:ext cx="7848600" cy="4876800"/>
          </a:xfrm>
          <a:prstGeom prst="rect">
            <a:avLst/>
          </a:prstGeom>
        </p:spPr>
        <p:txBody>
          <a:bodyPr/>
          <a:lstStyle/>
          <a:p>
            <a:pPr marL="174625" indent="-174625" defTabSz="795020">
              <a:spcBef>
                <a:spcPts val="700"/>
              </a:spcBef>
              <a:buClrTx/>
              <a:buSzPct val="100000"/>
              <a:defRPr sz="1700"/>
            </a:pPr>
            <a:r>
              <a:t>Abstraction of stored data is “files” of “records”.</a:t>
            </a:r>
          </a:p>
          <a:p>
            <a:pPr marL="506095" lvl="1" indent="-174625" defTabSz="795020">
              <a:spcBef>
                <a:spcPts val="0"/>
              </a:spcBef>
              <a:buClrTx/>
              <a:buChar char="•"/>
              <a:defRPr sz="1700"/>
            </a:pPr>
            <a:r>
              <a:t>Records live on </a:t>
            </a:r>
            <a:r>
              <a:rPr i="1"/>
              <a:t>pages</a:t>
            </a:r>
            <a:endParaRPr i="1"/>
          </a:p>
          <a:p>
            <a:pPr marL="506095" lvl="1" indent="-174625" defTabSz="795020">
              <a:spcBef>
                <a:spcPts val="0"/>
              </a:spcBef>
              <a:buClrTx/>
              <a:buChar char="•"/>
              <a:defRPr sz="1700"/>
            </a:pPr>
            <a:r>
              <a:t>Physical Record ID (RID) = &lt;page#, slot#&gt;</a:t>
            </a:r>
          </a:p>
          <a:p>
            <a:pPr marL="174625" indent="-174625" defTabSz="795020">
              <a:spcBef>
                <a:spcPts val="700"/>
              </a:spcBef>
              <a:buClrTx/>
              <a:buSzPct val="100000"/>
              <a:defRPr sz="1700" i="1"/>
            </a:pPr>
            <a:r>
              <a:t>Variable length </a:t>
            </a:r>
            <a:r>
              <a:rPr i="0"/>
              <a:t>data requires more sophisticated structures for records and pages. (why?)</a:t>
            </a:r>
            <a:endParaRPr i="0"/>
          </a:p>
          <a:p>
            <a:pPr marL="506095" lvl="1" indent="-174625" defTabSz="795020">
              <a:spcBef>
                <a:spcPts val="0"/>
              </a:spcBef>
              <a:buClrTx/>
              <a:buChar char="•"/>
              <a:defRPr sz="1700"/>
            </a:pPr>
            <a:r>
              <a:t>Records: offset array in header</a:t>
            </a:r>
          </a:p>
          <a:p>
            <a:pPr marL="506095" lvl="1" indent="-174625" defTabSz="795020">
              <a:spcBef>
                <a:spcPts val="0"/>
              </a:spcBef>
              <a:buClrTx/>
              <a:buChar char="•"/>
              <a:defRPr sz="1700"/>
            </a:pPr>
            <a:r>
              <a:t>Pages: </a:t>
            </a:r>
            <a:r>
              <a:rPr>
                <a:solidFill>
                  <a:srgbClr val="FF0000"/>
                </a:solidFill>
              </a:rPr>
              <a:t>Slotted pages </a:t>
            </a:r>
            <a:r>
              <a:t>w/internal offsets &amp; free space area</a:t>
            </a:r>
          </a:p>
          <a:p>
            <a:pPr marL="174625" indent="-174625" defTabSz="795020">
              <a:spcBef>
                <a:spcPts val="700"/>
              </a:spcBef>
              <a:buClrTx/>
              <a:buSzPct val="100000"/>
              <a:defRPr sz="1700"/>
            </a:pPr>
            <a:r>
              <a:t>Often best to be “lazy” about issues such as free space management, exact ordering, etc.  (why?)</a:t>
            </a:r>
          </a:p>
          <a:p>
            <a:pPr marL="174625" indent="-174625" defTabSz="795020">
              <a:spcBef>
                <a:spcPts val="700"/>
              </a:spcBef>
              <a:buClrTx/>
              <a:buSzPct val="100000"/>
              <a:defRPr sz="1700"/>
            </a:pPr>
            <a:r>
              <a:t>Files can be unordered (heap), sorted, or kinda sorted (i.e., “clustered”) on a </a:t>
            </a:r>
            <a:r>
              <a:rPr i="1"/>
              <a:t>search key.</a:t>
            </a:r>
            <a:endParaRPr i="1"/>
          </a:p>
          <a:p>
            <a:pPr marL="506095" lvl="1" indent="-174625" defTabSz="795020">
              <a:spcBef>
                <a:spcPts val="0"/>
              </a:spcBef>
              <a:buClrTx/>
              <a:buChar char="•"/>
              <a:defRPr sz="1700"/>
            </a:pPr>
            <a:r>
              <a:t>Tradeoffs are update/maintenance cost vs. speed of accesses via the search key.</a:t>
            </a:r>
          </a:p>
          <a:p>
            <a:pPr marL="506095" lvl="1" indent="-174625" defTabSz="795020">
              <a:spcBef>
                <a:spcPts val="0"/>
              </a:spcBef>
              <a:buClrTx/>
              <a:buChar char="•"/>
              <a:defRPr sz="1700"/>
            </a:pPr>
            <a:r>
              <a:t>Files can be clustered  (or sorted) at most one way.</a:t>
            </a:r>
            <a:endParaRPr i="1"/>
          </a:p>
          <a:p>
            <a:pPr marL="174625" indent="-174625" defTabSz="795020">
              <a:spcBef>
                <a:spcPts val="700"/>
              </a:spcBef>
              <a:buClrTx/>
              <a:buSzPct val="100000"/>
              <a:defRPr sz="1700"/>
            </a:pPr>
            <a:r>
              <a:t>Indexes can be used to speed up many kinds of accesses. (i.e., “access paths”)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ldLvl="5" animBg="1" advAuto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35" name="Operation Cost"/>
          <p:cNvSpPr txBox="1"/>
          <p:nvPr>
            <p:ph type="title" idx="4294967295"/>
          </p:nvPr>
        </p:nvSpPr>
        <p:spPr>
          <a:xfrm>
            <a:off x="1708150" y="66675"/>
            <a:ext cx="8077200" cy="609600"/>
          </a:xfrm>
          <a:prstGeom prst="rect">
            <a:avLst/>
          </a:prstGeom>
        </p:spPr>
        <p:txBody>
          <a:bodyPr/>
          <a:lstStyle/>
          <a:p>
            <a:pPr defTabSz="786130">
              <a:lnSpc>
                <a:spcPct val="75000"/>
              </a:lnSpc>
              <a:defRPr sz="2700">
                <a:effectLst>
                  <a:outerShdw blurRad="12700" dist="21844" dir="2700000" rotWithShape="0">
                    <a:srgbClr val="DDDDDD"/>
                  </a:outerShdw>
                </a:effectLst>
              </a:defRPr>
            </a:pPr>
            <a:r>
              <a:t>Operation Cost</a:t>
            </a:r>
            <a:r>
              <a:rPr sz="3400"/>
              <a:t> </a:t>
            </a:r>
            <a:endParaRPr sz="3400"/>
          </a:p>
        </p:txBody>
      </p:sp>
      <p:graphicFrame>
        <p:nvGraphicFramePr>
          <p:cNvPr id="836" name="Table"/>
          <p:cNvGraphicFramePr/>
          <p:nvPr/>
        </p:nvGraphicFramePr>
        <p:xfrm>
          <a:off x="685800" y="723900"/>
          <a:ext cx="7772400" cy="58483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06512"/>
                <a:gridCol w="3733800"/>
                <a:gridCol w="2732087"/>
              </a:tblGrid>
              <a:tr h="11652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Unclustered Alt-2 Tree Idx</a:t>
                      </a:r>
                    </a:p>
                    <a:p>
                      <a:pPr algn="ctr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(Index file: 67% occupancy)</a:t>
                      </a:r>
                    </a:p>
                    <a:p>
                      <a:pPr algn="ctr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(Data file: 100% occupancy)</a:t>
                      </a: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Clustered Alt-2 Tree Index </a:t>
                      </a:r>
                    </a:p>
                    <a:p>
                      <a:pPr algn="ctr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(Index and Data files:</a:t>
                      </a:r>
                    </a:p>
                    <a:p>
                      <a:pPr algn="ctr">
                        <a:spcBef>
                          <a:spcPts val="400"/>
                        </a:spcBef>
                        <a:defRPr sz="18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67% occupancy)</a:t>
                      </a: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Scan all records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B</a:t>
                      </a:r>
                    </a:p>
                    <a:p>
                      <a:pPr algn="l">
                        <a:spcBef>
                          <a:spcPts val="5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(ignore index)</a:t>
                      </a: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0000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133508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Equality Search unique  key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1+ log</a:t>
                      </a:r>
                      <a:r>
                        <a:rPr baseline="-25000"/>
                        <a:t>F</a:t>
                      </a:r>
                      <a:r>
                        <a:t> 0.5 B</a:t>
                      </a:r>
                    </a:p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666699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assume an index entry is 1/3 the size of a record so index leaf level = .33 * 1.5B = 0.5B</a:t>
                      </a: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118903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Range Search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(log</a:t>
                      </a:r>
                      <a:r>
                        <a:rPr baseline="-25000"/>
                        <a:t>F</a:t>
                      </a:r>
                      <a:r>
                        <a:t> 0.5B) +</a:t>
                      </a:r>
                      <a:br/>
                      <a:r>
                        <a:t> #matching_leaf_pages +</a:t>
                      </a:r>
                      <a:r>
                        <a:rPr sz="2000" b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 </a:t>
                      </a:r>
                      <a:r>
                        <a:t>#match </a:t>
                      </a:r>
                      <a:r>
                        <a:rPr sz="2000" b="0">
                          <a:solidFill>
                            <a:srgbClr val="FF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records</a:t>
                      </a:r>
                      <a:endParaRPr sz="2000" b="0">
                        <a:solidFill>
                          <a:srgbClr val="FF00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0000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Insert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Bef>
                          <a:spcPts val="400"/>
                        </a:spcBef>
                        <a:defRPr sz="2000">
                          <a:solidFill>
                            <a:srgbClr val="0021E8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t>(log</a:t>
                      </a:r>
                      <a:r>
                        <a:rPr baseline="-25000"/>
                        <a:t>F</a:t>
                      </a:r>
                      <a:r>
                        <a:t> 0.5B)+3</a:t>
                      </a: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0000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Delete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24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same as insert</a:t>
                      </a:r>
                      <a:endParaRPr sz="24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0000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4" marR="45724" marT="45724" marB="45724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837" name="B:  The size of the data (in pages)"/>
          <p:cNvSpPr txBox="1"/>
          <p:nvPr/>
        </p:nvSpPr>
        <p:spPr>
          <a:xfrm>
            <a:off x="-208280" y="124347"/>
            <a:ext cx="4709160" cy="5196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1" indent="457200" defTabSz="457200">
              <a:lnSpc>
                <a:spcPts val="1000"/>
              </a:lnSpc>
              <a:spcBef>
                <a:spcPts val="1000"/>
              </a:spcBef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</a:p>
          <a:p>
            <a:pPr lvl="1" indent="457200" defTabSz="457200">
              <a:lnSpc>
                <a:spcPts val="1000"/>
              </a:lnSpc>
              <a:spcBef>
                <a:spcPts val="1200"/>
              </a:spcBef>
              <a:defRPr sz="1800">
                <a:solidFill>
                  <a:srgbClr val="0000FF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B</a:t>
            </a:r>
            <a:r>
              <a:rPr>
                <a:solidFill>
                  <a:schemeClr val="accent1"/>
                </a:solidFill>
              </a:rPr>
              <a:t>:</a:t>
            </a:r>
            <a:r>
              <a:rPr>
                <a:solidFill>
                  <a:schemeClr val="accent2"/>
                </a:solidFill>
              </a:rPr>
              <a:t>  </a:t>
            </a:r>
            <a:r>
              <a:rPr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The size of the data (in pages)</a:t>
            </a:r>
            <a:endParaRPr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38" name="1.5 B…"/>
          <p:cNvSpPr txBox="1"/>
          <p:nvPr/>
        </p:nvSpPr>
        <p:spPr>
          <a:xfrm>
            <a:off x="5748020" y="2033587"/>
            <a:ext cx="2880362" cy="473478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ct val="70000"/>
              </a:lnSpc>
              <a:spcBef>
                <a:spcPts val="500"/>
              </a:spcBef>
              <a:defRPr sz="2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1.5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B</a:t>
            </a:r>
            <a:endParaRPr>
              <a:solidFill>
                <a:srgbClr val="0000FF"/>
              </a:solidFill>
            </a:endParaRPr>
          </a:p>
          <a:p>
            <a:pPr defTabSz="457200">
              <a:spcBef>
                <a:spcPts val="400"/>
              </a:spcBef>
              <a:defRPr sz="1800">
                <a:solidFill>
                  <a:srgbClr val="666699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(ignore index)</a:t>
            </a:r>
          </a:p>
          <a:p>
            <a:pPr defTabSz="457200">
              <a:spcBef>
                <a:spcPts val="400"/>
              </a:spcBef>
              <a:defRPr sz="1800">
                <a:solidFill>
                  <a:srgbClr val="666699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</a:p>
          <a:p>
            <a:pPr defTabSz="457200">
              <a:spcBef>
                <a:spcPts val="5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1+ log</a:t>
            </a:r>
            <a:r>
              <a:rPr baseline="-25000"/>
              <a:t>F </a:t>
            </a:r>
            <a:r>
              <a:t>0.5B</a:t>
            </a:r>
          </a:p>
          <a:p>
            <a:pPr defTabSz="457200">
              <a:spcBef>
                <a:spcPts val="4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spcBef>
                <a:spcPts val="400"/>
              </a:spcBef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defTabSz="457200">
              <a:spcBef>
                <a:spcPts val="5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F </a:t>
            </a:r>
            <a:r>
              <a:t>0.5B) +</a:t>
            </a:r>
            <a:br/>
            <a:r>
              <a:t>#match_leaf_pgs</a:t>
            </a:r>
          </a:p>
          <a:p>
            <a:pPr marL="240665" indent="-240665" defTabSz="457200">
              <a:spcBef>
                <a:spcPts val="500"/>
              </a:spcBef>
              <a:buSzPct val="100000"/>
              <a:buChar char="+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#match </a:t>
            </a:r>
            <a:r>
              <a:rPr>
                <a:solidFill>
                  <a:srgbClr val="FF0000"/>
                </a:solidFill>
              </a:rPr>
              <a:t>pages</a:t>
            </a:r>
            <a:endParaRPr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Bef>
                <a:spcPts val="18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F</a:t>
            </a:r>
            <a:r>
              <a:t> 0.5B)+3     same as insert</a:t>
            </a:r>
          </a:p>
        </p:txBody>
      </p:sp>
      <p:sp>
        <p:nvSpPr>
          <p:cNvPr id="839" name="Oval"/>
          <p:cNvSpPr/>
          <p:nvPr/>
        </p:nvSpPr>
        <p:spPr>
          <a:xfrm>
            <a:off x="3365499" y="5156200"/>
            <a:ext cx="1143004" cy="5334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 defTabSz="457200"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840" name="Oval"/>
          <p:cNvSpPr/>
          <p:nvPr/>
        </p:nvSpPr>
        <p:spPr>
          <a:xfrm>
            <a:off x="7162800" y="5105400"/>
            <a:ext cx="1066800" cy="5334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 defTabSz="457200"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2" animBg="1" advAuto="0"/>
      <p:bldP spid="839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43" name="Composite Search Key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Composite Search Keys</a:t>
            </a:r>
          </a:p>
        </p:txBody>
      </p:sp>
      <p:sp>
        <p:nvSpPr>
          <p:cNvPr id="844" name="Search on a combination of fields.…"/>
          <p:cNvSpPr txBox="1"/>
          <p:nvPr>
            <p:ph type="body" sz="half" idx="4294967295"/>
          </p:nvPr>
        </p:nvSpPr>
        <p:spPr>
          <a:xfrm>
            <a:off x="25400" y="1219200"/>
            <a:ext cx="4876800" cy="5105400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</a:pPr>
            <a:r>
              <a:t>Search on a combination of fields.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Equality query: Every field value is equal to a constant value. E.g. wrt &lt;age,sal&gt; index: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age=20 and sal =75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Range query: Some field value is not a constant. E.g.: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age &gt; 20; or age=20 and sal &gt; 10</a:t>
            </a:r>
          </a:p>
          <a:p>
            <a:pPr marL="200660" indent="-200660">
              <a:buClrTx/>
              <a:buSzPct val="100000"/>
            </a:pPr>
            <a:r>
              <a:t>Data entries in index sorted by search key to support range queries.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  <a:defRPr>
                <a:solidFill>
                  <a:srgbClr val="FF0000"/>
                </a:solidFill>
              </a:defRPr>
            </a:pPr>
            <a:r>
              <a:t>Lexicographic order 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Like the dictionary, but on fields, not letters!</a:t>
            </a:r>
          </a:p>
        </p:txBody>
      </p:sp>
      <p:sp>
        <p:nvSpPr>
          <p:cNvPr id="845" name="Rectangle"/>
          <p:cNvSpPr/>
          <p:nvPr/>
        </p:nvSpPr>
        <p:spPr>
          <a:xfrm>
            <a:off x="4979987" y="4237037"/>
            <a:ext cx="722314" cy="1200152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848" name="Group"/>
          <p:cNvGrpSpPr/>
          <p:nvPr/>
        </p:nvGrpSpPr>
        <p:grpSpPr>
          <a:xfrm>
            <a:off x="4979987" y="4537075"/>
            <a:ext cx="722315" cy="12701"/>
            <a:chOff x="0" y="0"/>
            <a:chExt cx="722314" cy="12700"/>
          </a:xfrm>
        </p:grpSpPr>
        <p:sp>
          <p:nvSpPr>
            <p:cNvPr id="846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47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51" name="Group"/>
          <p:cNvGrpSpPr/>
          <p:nvPr/>
        </p:nvGrpSpPr>
        <p:grpSpPr>
          <a:xfrm>
            <a:off x="4979987" y="4838700"/>
            <a:ext cx="722315" cy="12701"/>
            <a:chOff x="0" y="0"/>
            <a:chExt cx="722314" cy="12700"/>
          </a:xfrm>
        </p:grpSpPr>
        <p:sp>
          <p:nvSpPr>
            <p:cNvPr id="849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50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54" name="Group"/>
          <p:cNvGrpSpPr/>
          <p:nvPr/>
        </p:nvGrpSpPr>
        <p:grpSpPr>
          <a:xfrm>
            <a:off x="4979987" y="5135562"/>
            <a:ext cx="722315" cy="12701"/>
            <a:chOff x="0" y="0"/>
            <a:chExt cx="722314" cy="12700"/>
          </a:xfrm>
        </p:grpSpPr>
        <p:sp>
          <p:nvSpPr>
            <p:cNvPr id="852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53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855" name="Rectangle"/>
          <p:cNvSpPr/>
          <p:nvPr/>
        </p:nvSpPr>
        <p:spPr>
          <a:xfrm>
            <a:off x="4979987" y="2438400"/>
            <a:ext cx="722314" cy="11985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858" name="Group"/>
          <p:cNvGrpSpPr/>
          <p:nvPr/>
        </p:nvGrpSpPr>
        <p:grpSpPr>
          <a:xfrm>
            <a:off x="4979987" y="2740025"/>
            <a:ext cx="722315" cy="12700"/>
            <a:chOff x="0" y="0"/>
            <a:chExt cx="722314" cy="12700"/>
          </a:xfrm>
        </p:grpSpPr>
        <p:sp>
          <p:nvSpPr>
            <p:cNvPr id="856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57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61" name="Group"/>
          <p:cNvGrpSpPr/>
          <p:nvPr/>
        </p:nvGrpSpPr>
        <p:grpSpPr>
          <a:xfrm>
            <a:off x="4979987" y="3038475"/>
            <a:ext cx="722315" cy="12700"/>
            <a:chOff x="0" y="0"/>
            <a:chExt cx="722314" cy="12700"/>
          </a:xfrm>
        </p:grpSpPr>
        <p:sp>
          <p:nvSpPr>
            <p:cNvPr id="859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60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64" name="Group"/>
          <p:cNvGrpSpPr/>
          <p:nvPr/>
        </p:nvGrpSpPr>
        <p:grpSpPr>
          <a:xfrm>
            <a:off x="4979987" y="3338512"/>
            <a:ext cx="722315" cy="12701"/>
            <a:chOff x="0" y="0"/>
            <a:chExt cx="722314" cy="12700"/>
          </a:xfrm>
        </p:grpSpPr>
        <p:sp>
          <p:nvSpPr>
            <p:cNvPr id="862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63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865" name="Rectangle"/>
          <p:cNvSpPr/>
          <p:nvPr/>
        </p:nvSpPr>
        <p:spPr>
          <a:xfrm>
            <a:off x="8335961" y="2438400"/>
            <a:ext cx="722314" cy="11985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868" name="Group"/>
          <p:cNvGrpSpPr/>
          <p:nvPr/>
        </p:nvGrpSpPr>
        <p:grpSpPr>
          <a:xfrm>
            <a:off x="8335961" y="2740025"/>
            <a:ext cx="722315" cy="12700"/>
            <a:chOff x="0" y="0"/>
            <a:chExt cx="722314" cy="12700"/>
          </a:xfrm>
        </p:grpSpPr>
        <p:sp>
          <p:nvSpPr>
            <p:cNvPr id="866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67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71" name="Group"/>
          <p:cNvGrpSpPr/>
          <p:nvPr/>
        </p:nvGrpSpPr>
        <p:grpSpPr>
          <a:xfrm>
            <a:off x="8335961" y="3038475"/>
            <a:ext cx="722315" cy="12700"/>
            <a:chOff x="0" y="0"/>
            <a:chExt cx="722314" cy="12700"/>
          </a:xfrm>
        </p:grpSpPr>
        <p:sp>
          <p:nvSpPr>
            <p:cNvPr id="869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70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74" name="Group"/>
          <p:cNvGrpSpPr/>
          <p:nvPr/>
        </p:nvGrpSpPr>
        <p:grpSpPr>
          <a:xfrm>
            <a:off x="8335961" y="3338512"/>
            <a:ext cx="722315" cy="12701"/>
            <a:chOff x="0" y="0"/>
            <a:chExt cx="722314" cy="12700"/>
          </a:xfrm>
        </p:grpSpPr>
        <p:sp>
          <p:nvSpPr>
            <p:cNvPr id="872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73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875" name="Rectangle"/>
          <p:cNvSpPr/>
          <p:nvPr/>
        </p:nvSpPr>
        <p:spPr>
          <a:xfrm>
            <a:off x="8347074" y="4237037"/>
            <a:ext cx="722315" cy="1200152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878" name="Group"/>
          <p:cNvGrpSpPr/>
          <p:nvPr/>
        </p:nvGrpSpPr>
        <p:grpSpPr>
          <a:xfrm>
            <a:off x="8347074" y="4537075"/>
            <a:ext cx="722315" cy="12701"/>
            <a:chOff x="0" y="0"/>
            <a:chExt cx="722314" cy="12700"/>
          </a:xfrm>
        </p:grpSpPr>
        <p:sp>
          <p:nvSpPr>
            <p:cNvPr id="876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77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81" name="Group"/>
          <p:cNvGrpSpPr/>
          <p:nvPr/>
        </p:nvGrpSpPr>
        <p:grpSpPr>
          <a:xfrm>
            <a:off x="8347074" y="4838700"/>
            <a:ext cx="722315" cy="12701"/>
            <a:chOff x="0" y="0"/>
            <a:chExt cx="722314" cy="12700"/>
          </a:xfrm>
        </p:grpSpPr>
        <p:sp>
          <p:nvSpPr>
            <p:cNvPr id="879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80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84" name="Group"/>
          <p:cNvGrpSpPr/>
          <p:nvPr/>
        </p:nvGrpSpPr>
        <p:grpSpPr>
          <a:xfrm>
            <a:off x="8347074" y="5135562"/>
            <a:ext cx="722315" cy="12701"/>
            <a:chOff x="0" y="0"/>
            <a:chExt cx="722314" cy="12700"/>
          </a:xfrm>
        </p:grpSpPr>
        <p:sp>
          <p:nvSpPr>
            <p:cNvPr id="882" name="Line"/>
            <p:cNvSpPr/>
            <p:nvPr/>
          </p:nvSpPr>
          <p:spPr>
            <a:xfrm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83" name="Line"/>
            <p:cNvSpPr/>
            <p:nvPr/>
          </p:nvSpPr>
          <p:spPr>
            <a:xfrm flipH="1" flipV="1">
              <a:off x="0" y="0"/>
              <a:ext cx="7223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887" name="Group"/>
          <p:cNvGrpSpPr/>
          <p:nvPr/>
        </p:nvGrpSpPr>
        <p:grpSpPr>
          <a:xfrm>
            <a:off x="5580062" y="2589210"/>
            <a:ext cx="842966" cy="1125542"/>
            <a:chOff x="0" y="-1"/>
            <a:chExt cx="842965" cy="1125541"/>
          </a:xfrm>
        </p:grpSpPr>
        <p:sp>
          <p:nvSpPr>
            <p:cNvPr id="885" name="Line"/>
            <p:cNvSpPr/>
            <p:nvPr/>
          </p:nvSpPr>
          <p:spPr>
            <a:xfrm>
              <a:off x="-1" y="-2"/>
              <a:ext cx="842966" cy="112554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86" name="Line"/>
            <p:cNvSpPr/>
            <p:nvPr/>
          </p:nvSpPr>
          <p:spPr>
            <a:xfrm flipH="1" flipV="1">
              <a:off x="0" y="-2"/>
              <a:ext cx="842965" cy="1125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888" name="Line"/>
          <p:cNvSpPr/>
          <p:nvPr/>
        </p:nvSpPr>
        <p:spPr>
          <a:xfrm>
            <a:off x="6340474" y="3605212"/>
            <a:ext cx="82552" cy="109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38" y="0"/>
                </a:moveTo>
                <a:lnTo>
                  <a:pt x="21600" y="21600"/>
                </a:lnTo>
                <a:lnTo>
                  <a:pt x="0" y="813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891" name="Group"/>
          <p:cNvGrpSpPr/>
          <p:nvPr/>
        </p:nvGrpSpPr>
        <p:grpSpPr>
          <a:xfrm>
            <a:off x="5580061" y="2887661"/>
            <a:ext cx="842967" cy="527053"/>
            <a:chOff x="-1" y="0"/>
            <a:chExt cx="842966" cy="527052"/>
          </a:xfrm>
        </p:grpSpPr>
        <p:sp>
          <p:nvSpPr>
            <p:cNvPr id="889" name="Line"/>
            <p:cNvSpPr/>
            <p:nvPr/>
          </p:nvSpPr>
          <p:spPr>
            <a:xfrm>
              <a:off x="-2" y="0"/>
              <a:ext cx="842968" cy="52705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90" name="Line"/>
            <p:cNvSpPr/>
            <p:nvPr/>
          </p:nvSpPr>
          <p:spPr>
            <a:xfrm flipH="1" flipV="1">
              <a:off x="-2" y="-1"/>
              <a:ext cx="842967" cy="52705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892" name="Line"/>
          <p:cNvSpPr/>
          <p:nvPr/>
        </p:nvSpPr>
        <p:spPr>
          <a:xfrm>
            <a:off x="6326187" y="3332162"/>
            <a:ext cx="96839" cy="82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57" y="0"/>
                </a:moveTo>
                <a:lnTo>
                  <a:pt x="21600" y="21600"/>
                </a:lnTo>
                <a:lnTo>
                  <a:pt x="0" y="1453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895" name="Group"/>
          <p:cNvGrpSpPr/>
          <p:nvPr/>
        </p:nvGrpSpPr>
        <p:grpSpPr>
          <a:xfrm>
            <a:off x="5580062" y="3190873"/>
            <a:ext cx="842965" cy="820742"/>
            <a:chOff x="0" y="-1"/>
            <a:chExt cx="842963" cy="820741"/>
          </a:xfrm>
        </p:grpSpPr>
        <p:sp>
          <p:nvSpPr>
            <p:cNvPr id="893" name="Line"/>
            <p:cNvSpPr/>
            <p:nvPr/>
          </p:nvSpPr>
          <p:spPr>
            <a:xfrm>
              <a:off x="0" y="-2"/>
              <a:ext cx="842964" cy="82074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94" name="Line"/>
            <p:cNvSpPr/>
            <p:nvPr/>
          </p:nvSpPr>
          <p:spPr>
            <a:xfrm flipH="1" flipV="1">
              <a:off x="0" y="-2"/>
              <a:ext cx="842964" cy="8207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896" name="Line"/>
          <p:cNvSpPr/>
          <p:nvPr/>
        </p:nvSpPr>
        <p:spPr>
          <a:xfrm>
            <a:off x="6332537" y="3914774"/>
            <a:ext cx="90489" cy="96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21" y="0"/>
                </a:moveTo>
                <a:lnTo>
                  <a:pt x="21600" y="21600"/>
                </a:lnTo>
                <a:lnTo>
                  <a:pt x="0" y="1026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899" name="Group"/>
          <p:cNvGrpSpPr/>
          <p:nvPr/>
        </p:nvGrpSpPr>
        <p:grpSpPr>
          <a:xfrm>
            <a:off x="5580062" y="3490911"/>
            <a:ext cx="842965" cy="820742"/>
            <a:chOff x="0" y="-1"/>
            <a:chExt cx="842963" cy="820741"/>
          </a:xfrm>
        </p:grpSpPr>
        <p:sp>
          <p:nvSpPr>
            <p:cNvPr id="897" name="Line"/>
            <p:cNvSpPr/>
            <p:nvPr/>
          </p:nvSpPr>
          <p:spPr>
            <a:xfrm>
              <a:off x="0" y="-2"/>
              <a:ext cx="842964" cy="82074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898" name="Line"/>
            <p:cNvSpPr/>
            <p:nvPr/>
          </p:nvSpPr>
          <p:spPr>
            <a:xfrm flipH="1" flipV="1">
              <a:off x="0" y="-2"/>
              <a:ext cx="842964" cy="8207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00" name="Line"/>
          <p:cNvSpPr/>
          <p:nvPr/>
        </p:nvSpPr>
        <p:spPr>
          <a:xfrm>
            <a:off x="6332537" y="4217987"/>
            <a:ext cx="90489" cy="93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21" y="0"/>
                </a:moveTo>
                <a:lnTo>
                  <a:pt x="21600" y="21600"/>
                </a:lnTo>
                <a:lnTo>
                  <a:pt x="0" y="10617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03" name="Group"/>
          <p:cNvGrpSpPr/>
          <p:nvPr/>
        </p:nvGrpSpPr>
        <p:grpSpPr>
          <a:xfrm>
            <a:off x="5580061" y="4089399"/>
            <a:ext cx="842966" cy="600078"/>
            <a:chOff x="-1" y="0"/>
            <a:chExt cx="842965" cy="600076"/>
          </a:xfrm>
        </p:grpSpPr>
        <p:sp>
          <p:nvSpPr>
            <p:cNvPr id="901" name="Line"/>
            <p:cNvSpPr/>
            <p:nvPr/>
          </p:nvSpPr>
          <p:spPr>
            <a:xfrm flipV="1">
              <a:off x="-1" y="0"/>
              <a:ext cx="842965" cy="6000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02" name="Line"/>
            <p:cNvSpPr/>
            <p:nvPr/>
          </p:nvSpPr>
          <p:spPr>
            <a:xfrm flipH="1">
              <a:off x="-1" y="-1"/>
              <a:ext cx="842965" cy="6000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04" name="Line"/>
          <p:cNvSpPr/>
          <p:nvPr/>
        </p:nvSpPr>
        <p:spPr>
          <a:xfrm>
            <a:off x="6327775" y="4089399"/>
            <a:ext cx="95251" cy="8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640"/>
                </a:moveTo>
                <a:lnTo>
                  <a:pt x="21600" y="0"/>
                </a:lnTo>
                <a:lnTo>
                  <a:pt x="5400" y="21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07" name="Group"/>
          <p:cNvGrpSpPr/>
          <p:nvPr/>
        </p:nvGrpSpPr>
        <p:grpSpPr>
          <a:xfrm>
            <a:off x="5580062" y="4464047"/>
            <a:ext cx="842965" cy="522292"/>
            <a:chOff x="0" y="0"/>
            <a:chExt cx="842963" cy="522290"/>
          </a:xfrm>
        </p:grpSpPr>
        <p:sp>
          <p:nvSpPr>
            <p:cNvPr id="905" name="Line"/>
            <p:cNvSpPr/>
            <p:nvPr/>
          </p:nvSpPr>
          <p:spPr>
            <a:xfrm flipV="1">
              <a:off x="0" y="0"/>
              <a:ext cx="842964" cy="52229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06" name="Line"/>
            <p:cNvSpPr/>
            <p:nvPr/>
          </p:nvSpPr>
          <p:spPr>
            <a:xfrm flipH="1">
              <a:off x="0" y="-1"/>
              <a:ext cx="842964" cy="5222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08" name="Line"/>
          <p:cNvSpPr/>
          <p:nvPr/>
        </p:nvSpPr>
        <p:spPr>
          <a:xfrm>
            <a:off x="6326187" y="4464049"/>
            <a:ext cx="96839" cy="79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21600" y="0"/>
                </a:lnTo>
                <a:lnTo>
                  <a:pt x="4957" y="21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11" name="Group"/>
          <p:cNvGrpSpPr/>
          <p:nvPr/>
        </p:nvGrpSpPr>
        <p:grpSpPr>
          <a:xfrm>
            <a:off x="5580062" y="3714747"/>
            <a:ext cx="842966" cy="1571630"/>
            <a:chOff x="0" y="0"/>
            <a:chExt cx="842965" cy="1571628"/>
          </a:xfrm>
        </p:grpSpPr>
        <p:sp>
          <p:nvSpPr>
            <p:cNvPr id="909" name="Line"/>
            <p:cNvSpPr/>
            <p:nvPr/>
          </p:nvSpPr>
          <p:spPr>
            <a:xfrm flipV="1">
              <a:off x="-1" y="-1"/>
              <a:ext cx="842966" cy="157162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10" name="Line"/>
            <p:cNvSpPr/>
            <p:nvPr/>
          </p:nvSpPr>
          <p:spPr>
            <a:xfrm flipH="1">
              <a:off x="0" y="-1"/>
              <a:ext cx="842965" cy="157162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12" name="Line"/>
          <p:cNvSpPr/>
          <p:nvPr/>
        </p:nvSpPr>
        <p:spPr>
          <a:xfrm>
            <a:off x="6350000" y="3714749"/>
            <a:ext cx="73026" cy="11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78"/>
                </a:moveTo>
                <a:lnTo>
                  <a:pt x="21600" y="0"/>
                </a:lnTo>
                <a:lnTo>
                  <a:pt x="11739" y="21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15" name="Group"/>
          <p:cNvGrpSpPr/>
          <p:nvPr/>
        </p:nvGrpSpPr>
        <p:grpSpPr>
          <a:xfrm>
            <a:off x="5580061" y="3414711"/>
            <a:ext cx="842966" cy="971554"/>
            <a:chOff x="-1" y="-1"/>
            <a:chExt cx="842964" cy="971553"/>
          </a:xfrm>
        </p:grpSpPr>
        <p:sp>
          <p:nvSpPr>
            <p:cNvPr id="913" name="Line"/>
            <p:cNvSpPr/>
            <p:nvPr/>
          </p:nvSpPr>
          <p:spPr>
            <a:xfrm flipV="1">
              <a:off x="-1" y="0"/>
              <a:ext cx="842965" cy="9715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14" name="Line"/>
            <p:cNvSpPr/>
            <p:nvPr/>
          </p:nvSpPr>
          <p:spPr>
            <a:xfrm flipH="1">
              <a:off x="0" y="-2"/>
              <a:ext cx="842964" cy="9715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16" name="Line"/>
          <p:cNvSpPr/>
          <p:nvPr/>
        </p:nvSpPr>
        <p:spPr>
          <a:xfrm>
            <a:off x="6337300" y="3414712"/>
            <a:ext cx="85726" cy="10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150"/>
                </a:moveTo>
                <a:lnTo>
                  <a:pt x="21600" y="0"/>
                </a:lnTo>
                <a:lnTo>
                  <a:pt x="8000" y="21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19" name="Group"/>
          <p:cNvGrpSpPr/>
          <p:nvPr/>
        </p:nvGrpSpPr>
        <p:grpSpPr>
          <a:xfrm>
            <a:off x="7627936" y="2589210"/>
            <a:ext cx="839790" cy="1125541"/>
            <a:chOff x="0" y="-1"/>
            <a:chExt cx="839789" cy="1125540"/>
          </a:xfrm>
        </p:grpSpPr>
        <p:sp>
          <p:nvSpPr>
            <p:cNvPr id="917" name="Line"/>
            <p:cNvSpPr/>
            <p:nvPr/>
          </p:nvSpPr>
          <p:spPr>
            <a:xfrm flipH="1">
              <a:off x="0" y="-1"/>
              <a:ext cx="839790" cy="112554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18" name="Line"/>
            <p:cNvSpPr/>
            <p:nvPr/>
          </p:nvSpPr>
          <p:spPr>
            <a:xfrm flipV="1">
              <a:off x="-1" y="-1"/>
              <a:ext cx="839790" cy="112554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20" name="Line"/>
          <p:cNvSpPr/>
          <p:nvPr/>
        </p:nvSpPr>
        <p:spPr>
          <a:xfrm>
            <a:off x="7627936" y="3605212"/>
            <a:ext cx="80964" cy="109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139"/>
                </a:moveTo>
                <a:lnTo>
                  <a:pt x="0" y="21600"/>
                </a:lnTo>
                <a:lnTo>
                  <a:pt x="12282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23" name="Group"/>
          <p:cNvGrpSpPr/>
          <p:nvPr/>
        </p:nvGrpSpPr>
        <p:grpSpPr>
          <a:xfrm>
            <a:off x="7627935" y="2887661"/>
            <a:ext cx="839791" cy="527052"/>
            <a:chOff x="-1" y="0"/>
            <a:chExt cx="839790" cy="527051"/>
          </a:xfrm>
        </p:grpSpPr>
        <p:sp>
          <p:nvSpPr>
            <p:cNvPr id="921" name="Line"/>
            <p:cNvSpPr/>
            <p:nvPr/>
          </p:nvSpPr>
          <p:spPr>
            <a:xfrm flipH="1">
              <a:off x="-2" y="-1"/>
              <a:ext cx="839792" cy="5270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22" name="Line"/>
            <p:cNvSpPr/>
            <p:nvPr/>
          </p:nvSpPr>
          <p:spPr>
            <a:xfrm flipV="1">
              <a:off x="-2" y="0"/>
              <a:ext cx="839791" cy="5270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24" name="Line"/>
          <p:cNvSpPr/>
          <p:nvPr/>
        </p:nvSpPr>
        <p:spPr>
          <a:xfrm>
            <a:off x="7627936" y="3332162"/>
            <a:ext cx="95252" cy="82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538"/>
                </a:moveTo>
                <a:lnTo>
                  <a:pt x="0" y="21600"/>
                </a:lnTo>
                <a:lnTo>
                  <a:pt x="1656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27" name="Group"/>
          <p:cNvGrpSpPr/>
          <p:nvPr/>
        </p:nvGrpSpPr>
        <p:grpSpPr>
          <a:xfrm>
            <a:off x="7627935" y="3190873"/>
            <a:ext cx="839792" cy="820742"/>
            <a:chOff x="-1" y="-1"/>
            <a:chExt cx="839790" cy="820740"/>
          </a:xfrm>
        </p:grpSpPr>
        <p:sp>
          <p:nvSpPr>
            <p:cNvPr id="925" name="Line"/>
            <p:cNvSpPr/>
            <p:nvPr/>
          </p:nvSpPr>
          <p:spPr>
            <a:xfrm flipH="1">
              <a:off x="-2" y="0"/>
              <a:ext cx="839792" cy="8207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26" name="Line"/>
            <p:cNvSpPr/>
            <p:nvPr/>
          </p:nvSpPr>
          <p:spPr>
            <a:xfrm flipV="1">
              <a:off x="-1" y="-2"/>
              <a:ext cx="839791" cy="8207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28" name="Line"/>
          <p:cNvSpPr/>
          <p:nvPr/>
        </p:nvSpPr>
        <p:spPr>
          <a:xfrm>
            <a:off x="7627936" y="3914774"/>
            <a:ext cx="87314" cy="96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269"/>
                </a:moveTo>
                <a:lnTo>
                  <a:pt x="0" y="21600"/>
                </a:lnTo>
                <a:lnTo>
                  <a:pt x="1453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31" name="Group"/>
          <p:cNvGrpSpPr/>
          <p:nvPr/>
        </p:nvGrpSpPr>
        <p:grpSpPr>
          <a:xfrm>
            <a:off x="7627935" y="3490911"/>
            <a:ext cx="839792" cy="820741"/>
            <a:chOff x="-1" y="-1"/>
            <a:chExt cx="839790" cy="820740"/>
          </a:xfrm>
        </p:grpSpPr>
        <p:sp>
          <p:nvSpPr>
            <p:cNvPr id="929" name="Line"/>
            <p:cNvSpPr/>
            <p:nvPr/>
          </p:nvSpPr>
          <p:spPr>
            <a:xfrm flipH="1">
              <a:off x="-2" y="0"/>
              <a:ext cx="839792" cy="8207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30" name="Line"/>
            <p:cNvSpPr/>
            <p:nvPr/>
          </p:nvSpPr>
          <p:spPr>
            <a:xfrm flipV="1">
              <a:off x="-1" y="-2"/>
              <a:ext cx="839791" cy="8207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32" name="Line"/>
          <p:cNvSpPr/>
          <p:nvPr/>
        </p:nvSpPr>
        <p:spPr>
          <a:xfrm>
            <a:off x="7627936" y="4217987"/>
            <a:ext cx="87314" cy="93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617"/>
                </a:moveTo>
                <a:lnTo>
                  <a:pt x="0" y="21600"/>
                </a:lnTo>
                <a:lnTo>
                  <a:pt x="1453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35" name="Group"/>
          <p:cNvGrpSpPr/>
          <p:nvPr/>
        </p:nvGrpSpPr>
        <p:grpSpPr>
          <a:xfrm>
            <a:off x="7627936" y="3414711"/>
            <a:ext cx="839790" cy="971554"/>
            <a:chOff x="0" y="-1"/>
            <a:chExt cx="839789" cy="971553"/>
          </a:xfrm>
        </p:grpSpPr>
        <p:sp>
          <p:nvSpPr>
            <p:cNvPr id="933" name="Line"/>
            <p:cNvSpPr/>
            <p:nvPr/>
          </p:nvSpPr>
          <p:spPr>
            <a:xfrm flipH="1" flipV="1">
              <a:off x="0" y="-2"/>
              <a:ext cx="839790" cy="9715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34" name="Line"/>
            <p:cNvSpPr/>
            <p:nvPr/>
          </p:nvSpPr>
          <p:spPr>
            <a:xfrm>
              <a:off x="-1" y="-2"/>
              <a:ext cx="839790" cy="9715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36" name="Line"/>
          <p:cNvSpPr/>
          <p:nvPr/>
        </p:nvSpPr>
        <p:spPr>
          <a:xfrm>
            <a:off x="7627936" y="3414712"/>
            <a:ext cx="85727" cy="10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00" y="21600"/>
                </a:moveTo>
                <a:lnTo>
                  <a:pt x="0" y="0"/>
                </a:lnTo>
                <a:lnTo>
                  <a:pt x="21600" y="121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39" name="Group"/>
          <p:cNvGrpSpPr/>
          <p:nvPr/>
        </p:nvGrpSpPr>
        <p:grpSpPr>
          <a:xfrm>
            <a:off x="7627935" y="4089397"/>
            <a:ext cx="839792" cy="600080"/>
            <a:chOff x="0" y="-1"/>
            <a:chExt cx="839790" cy="600079"/>
          </a:xfrm>
        </p:grpSpPr>
        <p:sp>
          <p:nvSpPr>
            <p:cNvPr id="937" name="Line"/>
            <p:cNvSpPr/>
            <p:nvPr/>
          </p:nvSpPr>
          <p:spPr>
            <a:xfrm flipH="1" flipV="1">
              <a:off x="0" y="-1"/>
              <a:ext cx="839790" cy="60008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38" name="Line"/>
            <p:cNvSpPr/>
            <p:nvPr/>
          </p:nvSpPr>
          <p:spPr>
            <a:xfrm>
              <a:off x="-2" y="0"/>
              <a:ext cx="839793" cy="6000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40" name="Line"/>
          <p:cNvSpPr/>
          <p:nvPr/>
        </p:nvSpPr>
        <p:spPr>
          <a:xfrm>
            <a:off x="7627936" y="4089399"/>
            <a:ext cx="93664" cy="8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08" y="21600"/>
                </a:moveTo>
                <a:lnTo>
                  <a:pt x="0" y="0"/>
                </a:lnTo>
                <a:lnTo>
                  <a:pt x="21600" y="864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43" name="Group"/>
          <p:cNvGrpSpPr/>
          <p:nvPr/>
        </p:nvGrpSpPr>
        <p:grpSpPr>
          <a:xfrm>
            <a:off x="7627935" y="4386261"/>
            <a:ext cx="839792" cy="600079"/>
            <a:chOff x="0" y="0"/>
            <a:chExt cx="839790" cy="600078"/>
          </a:xfrm>
        </p:grpSpPr>
        <p:sp>
          <p:nvSpPr>
            <p:cNvPr id="941" name="Line"/>
            <p:cNvSpPr/>
            <p:nvPr/>
          </p:nvSpPr>
          <p:spPr>
            <a:xfrm flipH="1" flipV="1">
              <a:off x="0" y="-1"/>
              <a:ext cx="839790" cy="60007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42" name="Line"/>
            <p:cNvSpPr/>
            <p:nvPr/>
          </p:nvSpPr>
          <p:spPr>
            <a:xfrm>
              <a:off x="-2" y="-1"/>
              <a:ext cx="839793" cy="6000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44" name="Line"/>
          <p:cNvSpPr/>
          <p:nvPr/>
        </p:nvSpPr>
        <p:spPr>
          <a:xfrm>
            <a:off x="7627936" y="4386262"/>
            <a:ext cx="93664" cy="85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08" y="21600"/>
                </a:moveTo>
                <a:lnTo>
                  <a:pt x="0" y="0"/>
                </a:lnTo>
                <a:lnTo>
                  <a:pt x="21600" y="8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47" name="Group"/>
          <p:cNvGrpSpPr/>
          <p:nvPr/>
        </p:nvGrpSpPr>
        <p:grpSpPr>
          <a:xfrm>
            <a:off x="7627936" y="3714747"/>
            <a:ext cx="839790" cy="1571630"/>
            <a:chOff x="0" y="0"/>
            <a:chExt cx="839789" cy="1571628"/>
          </a:xfrm>
        </p:grpSpPr>
        <p:sp>
          <p:nvSpPr>
            <p:cNvPr id="945" name="Line"/>
            <p:cNvSpPr/>
            <p:nvPr/>
          </p:nvSpPr>
          <p:spPr>
            <a:xfrm flipH="1" flipV="1">
              <a:off x="0" y="-1"/>
              <a:ext cx="839790" cy="157162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46" name="Line"/>
            <p:cNvSpPr/>
            <p:nvPr/>
          </p:nvSpPr>
          <p:spPr>
            <a:xfrm>
              <a:off x="-1" y="-1"/>
              <a:ext cx="839790" cy="157162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48" name="Line"/>
          <p:cNvSpPr/>
          <p:nvPr/>
        </p:nvSpPr>
        <p:spPr>
          <a:xfrm>
            <a:off x="7627936" y="3714749"/>
            <a:ext cx="71439" cy="11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80" y="21600"/>
                </a:moveTo>
                <a:lnTo>
                  <a:pt x="0" y="0"/>
                </a:lnTo>
                <a:lnTo>
                  <a:pt x="21600" y="1517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949" name="sue"/>
          <p:cNvSpPr txBox="1"/>
          <p:nvPr/>
        </p:nvSpPr>
        <p:spPr>
          <a:xfrm>
            <a:off x="6435723" y="4232275"/>
            <a:ext cx="411150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sue</a:t>
            </a:r>
          </a:p>
        </p:txBody>
      </p:sp>
      <p:sp>
        <p:nvSpPr>
          <p:cNvPr id="950" name="13"/>
          <p:cNvSpPr txBox="1"/>
          <p:nvPr/>
        </p:nvSpPr>
        <p:spPr>
          <a:xfrm>
            <a:off x="6859585" y="4211637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13</a:t>
            </a:r>
          </a:p>
        </p:txBody>
      </p:sp>
      <p:sp>
        <p:nvSpPr>
          <p:cNvPr id="951" name="20"/>
          <p:cNvSpPr txBox="1"/>
          <p:nvPr/>
        </p:nvSpPr>
        <p:spPr>
          <a:xfrm>
            <a:off x="7259635" y="4211637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952" name="Rectangle"/>
          <p:cNvSpPr/>
          <p:nvPr/>
        </p:nvSpPr>
        <p:spPr>
          <a:xfrm>
            <a:off x="6423025" y="3338512"/>
            <a:ext cx="1204913" cy="1198564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8" tIns="45718" rIns="45718" bIns="45718"/>
          <a:lstStyle/>
          <a:p/>
        </p:txBody>
      </p:sp>
      <p:grpSp>
        <p:nvGrpSpPr>
          <p:cNvPr id="955" name="Group"/>
          <p:cNvGrpSpPr/>
          <p:nvPr/>
        </p:nvGrpSpPr>
        <p:grpSpPr>
          <a:xfrm>
            <a:off x="6423024" y="3636962"/>
            <a:ext cx="1204916" cy="12701"/>
            <a:chOff x="0" y="0"/>
            <a:chExt cx="1204914" cy="12700"/>
          </a:xfrm>
        </p:grpSpPr>
        <p:sp>
          <p:nvSpPr>
            <p:cNvPr id="953" name="Line"/>
            <p:cNvSpPr/>
            <p:nvPr/>
          </p:nvSpPr>
          <p:spPr>
            <a:xfrm>
              <a:off x="0" y="0"/>
              <a:ext cx="12049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54" name="Line"/>
            <p:cNvSpPr/>
            <p:nvPr/>
          </p:nvSpPr>
          <p:spPr>
            <a:xfrm flipH="1" flipV="1">
              <a:off x="0" y="0"/>
              <a:ext cx="12049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958" name="Group"/>
          <p:cNvGrpSpPr/>
          <p:nvPr/>
        </p:nvGrpSpPr>
        <p:grpSpPr>
          <a:xfrm>
            <a:off x="6423024" y="3937000"/>
            <a:ext cx="1204916" cy="12700"/>
            <a:chOff x="0" y="0"/>
            <a:chExt cx="1204914" cy="12700"/>
          </a:xfrm>
        </p:grpSpPr>
        <p:sp>
          <p:nvSpPr>
            <p:cNvPr id="956" name="Line"/>
            <p:cNvSpPr/>
            <p:nvPr/>
          </p:nvSpPr>
          <p:spPr>
            <a:xfrm>
              <a:off x="0" y="0"/>
              <a:ext cx="12049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57" name="Line"/>
            <p:cNvSpPr/>
            <p:nvPr/>
          </p:nvSpPr>
          <p:spPr>
            <a:xfrm flipH="1" flipV="1">
              <a:off x="0" y="0"/>
              <a:ext cx="12049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961" name="Group"/>
          <p:cNvGrpSpPr/>
          <p:nvPr/>
        </p:nvGrpSpPr>
        <p:grpSpPr>
          <a:xfrm>
            <a:off x="6423024" y="4237037"/>
            <a:ext cx="1204916" cy="12701"/>
            <a:chOff x="0" y="0"/>
            <a:chExt cx="1204914" cy="12700"/>
          </a:xfrm>
        </p:grpSpPr>
        <p:sp>
          <p:nvSpPr>
            <p:cNvPr id="959" name="Line"/>
            <p:cNvSpPr/>
            <p:nvPr/>
          </p:nvSpPr>
          <p:spPr>
            <a:xfrm>
              <a:off x="0" y="0"/>
              <a:ext cx="12049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960" name="Line"/>
            <p:cNvSpPr/>
            <p:nvPr/>
          </p:nvSpPr>
          <p:spPr>
            <a:xfrm flipH="1" flipV="1">
              <a:off x="0" y="0"/>
              <a:ext cx="1204915" cy="127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962" name="bob"/>
          <p:cNvSpPr txBox="1"/>
          <p:nvPr/>
        </p:nvSpPr>
        <p:spPr>
          <a:xfrm>
            <a:off x="6435723" y="3332162"/>
            <a:ext cx="430597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bob</a:t>
            </a:r>
          </a:p>
        </p:txBody>
      </p:sp>
      <p:sp>
        <p:nvSpPr>
          <p:cNvPr id="963" name="cal"/>
          <p:cNvSpPr txBox="1"/>
          <p:nvPr/>
        </p:nvSpPr>
        <p:spPr>
          <a:xfrm>
            <a:off x="6435723" y="3629025"/>
            <a:ext cx="351942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cal</a:t>
            </a:r>
          </a:p>
        </p:txBody>
      </p:sp>
      <p:sp>
        <p:nvSpPr>
          <p:cNvPr id="964" name="joe"/>
          <p:cNvSpPr txBox="1"/>
          <p:nvPr/>
        </p:nvSpPr>
        <p:spPr>
          <a:xfrm>
            <a:off x="6435723" y="3933825"/>
            <a:ext cx="361665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joe</a:t>
            </a:r>
          </a:p>
        </p:txBody>
      </p:sp>
      <p:sp>
        <p:nvSpPr>
          <p:cNvPr id="965" name="12"/>
          <p:cNvSpPr txBox="1"/>
          <p:nvPr/>
        </p:nvSpPr>
        <p:spPr>
          <a:xfrm>
            <a:off x="6859585" y="3913187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</a:t>
            </a:r>
          </a:p>
        </p:txBody>
      </p:sp>
      <p:sp>
        <p:nvSpPr>
          <p:cNvPr id="966" name="10"/>
          <p:cNvSpPr txBox="1"/>
          <p:nvPr/>
        </p:nvSpPr>
        <p:spPr>
          <a:xfrm>
            <a:off x="7259635" y="3311525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</a:t>
            </a:r>
          </a:p>
        </p:txBody>
      </p:sp>
      <p:sp>
        <p:nvSpPr>
          <p:cNvPr id="967" name="20"/>
          <p:cNvSpPr txBox="1"/>
          <p:nvPr/>
        </p:nvSpPr>
        <p:spPr>
          <a:xfrm>
            <a:off x="7259635" y="3913187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968" name="80"/>
          <p:cNvSpPr txBox="1"/>
          <p:nvPr/>
        </p:nvSpPr>
        <p:spPr>
          <a:xfrm>
            <a:off x="7259635" y="3608387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80</a:t>
            </a:r>
          </a:p>
        </p:txBody>
      </p:sp>
      <p:sp>
        <p:nvSpPr>
          <p:cNvPr id="969" name="11"/>
          <p:cNvSpPr txBox="1"/>
          <p:nvPr/>
        </p:nvSpPr>
        <p:spPr>
          <a:xfrm>
            <a:off x="6859585" y="3608387"/>
            <a:ext cx="29273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11</a:t>
            </a:r>
          </a:p>
        </p:txBody>
      </p:sp>
      <p:sp>
        <p:nvSpPr>
          <p:cNvPr id="970" name="12"/>
          <p:cNvSpPr txBox="1"/>
          <p:nvPr/>
        </p:nvSpPr>
        <p:spPr>
          <a:xfrm>
            <a:off x="6859585" y="3311525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</a:t>
            </a:r>
          </a:p>
        </p:txBody>
      </p:sp>
      <p:sp>
        <p:nvSpPr>
          <p:cNvPr id="971" name="name"/>
          <p:cNvSpPr txBox="1"/>
          <p:nvPr/>
        </p:nvSpPr>
        <p:spPr>
          <a:xfrm>
            <a:off x="6357937" y="3032125"/>
            <a:ext cx="569242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name</a:t>
            </a:r>
          </a:p>
        </p:txBody>
      </p:sp>
      <p:sp>
        <p:nvSpPr>
          <p:cNvPr id="972" name="age"/>
          <p:cNvSpPr txBox="1"/>
          <p:nvPr/>
        </p:nvSpPr>
        <p:spPr>
          <a:xfrm>
            <a:off x="6857999" y="3032125"/>
            <a:ext cx="411150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age</a:t>
            </a:r>
          </a:p>
        </p:txBody>
      </p:sp>
      <p:sp>
        <p:nvSpPr>
          <p:cNvPr id="973" name="sal"/>
          <p:cNvSpPr txBox="1"/>
          <p:nvPr/>
        </p:nvSpPr>
        <p:spPr>
          <a:xfrm>
            <a:off x="7277099" y="3032125"/>
            <a:ext cx="351941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sal</a:t>
            </a:r>
          </a:p>
        </p:txBody>
      </p:sp>
      <p:sp>
        <p:nvSpPr>
          <p:cNvPr id="974" name="&lt;sal, age&gt;"/>
          <p:cNvSpPr txBox="1"/>
          <p:nvPr/>
        </p:nvSpPr>
        <p:spPr>
          <a:xfrm>
            <a:off x="4918073" y="5507037"/>
            <a:ext cx="964779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&lt;sal, age&gt;</a:t>
            </a:r>
          </a:p>
        </p:txBody>
      </p:sp>
      <p:sp>
        <p:nvSpPr>
          <p:cNvPr id="975" name="&lt;age, sal&gt;"/>
          <p:cNvSpPr txBox="1"/>
          <p:nvPr/>
        </p:nvSpPr>
        <p:spPr>
          <a:xfrm>
            <a:off x="4841873" y="3705225"/>
            <a:ext cx="964779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&lt;age, sal&gt;</a:t>
            </a:r>
          </a:p>
        </p:txBody>
      </p:sp>
      <p:sp>
        <p:nvSpPr>
          <p:cNvPr id="976" name="&lt;age&gt;"/>
          <p:cNvSpPr txBox="1"/>
          <p:nvPr/>
        </p:nvSpPr>
        <p:spPr>
          <a:xfrm>
            <a:off x="8405810" y="3705225"/>
            <a:ext cx="618815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&lt;age&gt;</a:t>
            </a:r>
          </a:p>
        </p:txBody>
      </p:sp>
      <p:sp>
        <p:nvSpPr>
          <p:cNvPr id="977" name="&lt;sal&gt;"/>
          <p:cNvSpPr txBox="1"/>
          <p:nvPr/>
        </p:nvSpPr>
        <p:spPr>
          <a:xfrm>
            <a:off x="8405810" y="5507037"/>
            <a:ext cx="559607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9234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&lt;sal&gt;</a:t>
            </a:r>
          </a:p>
        </p:txBody>
      </p:sp>
      <p:sp>
        <p:nvSpPr>
          <p:cNvPr id="978" name="12,20"/>
          <p:cNvSpPr txBox="1"/>
          <p:nvPr/>
        </p:nvSpPr>
        <p:spPr>
          <a:xfrm>
            <a:off x="5027612" y="3011486"/>
            <a:ext cx="549709" cy="289459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12,20</a:t>
            </a:r>
          </a:p>
        </p:txBody>
      </p:sp>
      <p:sp>
        <p:nvSpPr>
          <p:cNvPr id="979" name="12,10"/>
          <p:cNvSpPr txBox="1"/>
          <p:nvPr/>
        </p:nvSpPr>
        <p:spPr>
          <a:xfrm>
            <a:off x="5040312" y="2728911"/>
            <a:ext cx="549709" cy="289459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12,10</a:t>
            </a:r>
          </a:p>
        </p:txBody>
      </p:sp>
      <p:sp>
        <p:nvSpPr>
          <p:cNvPr id="980" name="11,80"/>
          <p:cNvSpPr txBox="1"/>
          <p:nvPr/>
        </p:nvSpPr>
        <p:spPr>
          <a:xfrm>
            <a:off x="5040312" y="2433636"/>
            <a:ext cx="539898" cy="289459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11,80</a:t>
            </a:r>
          </a:p>
        </p:txBody>
      </p:sp>
      <p:sp>
        <p:nvSpPr>
          <p:cNvPr id="981" name="13,20"/>
          <p:cNvSpPr txBox="1"/>
          <p:nvPr/>
        </p:nvSpPr>
        <p:spPr>
          <a:xfrm>
            <a:off x="5029198" y="3332162"/>
            <a:ext cx="549709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13,20</a:t>
            </a:r>
          </a:p>
        </p:txBody>
      </p:sp>
      <p:sp>
        <p:nvSpPr>
          <p:cNvPr id="982" name="20,12"/>
          <p:cNvSpPr txBox="1"/>
          <p:nvPr/>
        </p:nvSpPr>
        <p:spPr>
          <a:xfrm>
            <a:off x="5041898" y="4548187"/>
            <a:ext cx="549709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20,12</a:t>
            </a:r>
          </a:p>
        </p:txBody>
      </p:sp>
      <p:sp>
        <p:nvSpPr>
          <p:cNvPr id="983" name="10,12"/>
          <p:cNvSpPr txBox="1"/>
          <p:nvPr/>
        </p:nvSpPr>
        <p:spPr>
          <a:xfrm>
            <a:off x="5041898" y="4232275"/>
            <a:ext cx="549709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10,12</a:t>
            </a:r>
          </a:p>
        </p:txBody>
      </p:sp>
      <p:sp>
        <p:nvSpPr>
          <p:cNvPr id="984" name="20,13"/>
          <p:cNvSpPr txBox="1"/>
          <p:nvPr/>
        </p:nvSpPr>
        <p:spPr>
          <a:xfrm>
            <a:off x="5029198" y="4849812"/>
            <a:ext cx="549709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20,13</a:t>
            </a:r>
          </a:p>
        </p:txBody>
      </p:sp>
      <p:sp>
        <p:nvSpPr>
          <p:cNvPr id="985" name="80,11"/>
          <p:cNvSpPr txBox="1"/>
          <p:nvPr/>
        </p:nvSpPr>
        <p:spPr>
          <a:xfrm>
            <a:off x="5029198" y="5149850"/>
            <a:ext cx="539899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80,11</a:t>
            </a:r>
          </a:p>
        </p:txBody>
      </p:sp>
      <p:sp>
        <p:nvSpPr>
          <p:cNvPr id="986" name="11"/>
          <p:cNvSpPr txBox="1"/>
          <p:nvPr/>
        </p:nvSpPr>
        <p:spPr>
          <a:xfrm>
            <a:off x="8602660" y="2433636"/>
            <a:ext cx="292733" cy="289459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11</a:t>
            </a:r>
          </a:p>
        </p:txBody>
      </p:sp>
      <p:sp>
        <p:nvSpPr>
          <p:cNvPr id="987" name="12"/>
          <p:cNvSpPr txBox="1"/>
          <p:nvPr/>
        </p:nvSpPr>
        <p:spPr>
          <a:xfrm>
            <a:off x="8583610" y="2709861"/>
            <a:ext cx="302543" cy="289459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</a:t>
            </a:r>
          </a:p>
        </p:txBody>
      </p:sp>
      <p:sp>
        <p:nvSpPr>
          <p:cNvPr id="988" name="12"/>
          <p:cNvSpPr txBox="1"/>
          <p:nvPr/>
        </p:nvSpPr>
        <p:spPr>
          <a:xfrm>
            <a:off x="8602660" y="3032125"/>
            <a:ext cx="302543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</a:t>
            </a:r>
          </a:p>
        </p:txBody>
      </p:sp>
      <p:sp>
        <p:nvSpPr>
          <p:cNvPr id="989" name="13"/>
          <p:cNvSpPr txBox="1"/>
          <p:nvPr/>
        </p:nvSpPr>
        <p:spPr>
          <a:xfrm>
            <a:off x="8642349" y="3351212"/>
            <a:ext cx="302542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6666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13</a:t>
            </a:r>
          </a:p>
        </p:txBody>
      </p:sp>
      <p:sp>
        <p:nvSpPr>
          <p:cNvPr id="990" name="10"/>
          <p:cNvSpPr txBox="1"/>
          <p:nvPr/>
        </p:nvSpPr>
        <p:spPr>
          <a:xfrm>
            <a:off x="8623299" y="4251325"/>
            <a:ext cx="302542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9234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</a:t>
            </a:r>
          </a:p>
        </p:txBody>
      </p:sp>
      <p:sp>
        <p:nvSpPr>
          <p:cNvPr id="991" name="20"/>
          <p:cNvSpPr txBox="1"/>
          <p:nvPr/>
        </p:nvSpPr>
        <p:spPr>
          <a:xfrm>
            <a:off x="8661399" y="4532312"/>
            <a:ext cx="302542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9234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992" name="20"/>
          <p:cNvSpPr txBox="1"/>
          <p:nvPr/>
        </p:nvSpPr>
        <p:spPr>
          <a:xfrm>
            <a:off x="8661399" y="4849812"/>
            <a:ext cx="302542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9234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993" name="80"/>
          <p:cNvSpPr txBox="1"/>
          <p:nvPr/>
        </p:nvSpPr>
        <p:spPr>
          <a:xfrm>
            <a:off x="8623299" y="5149850"/>
            <a:ext cx="302542" cy="289458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9234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80</a:t>
            </a:r>
          </a:p>
        </p:txBody>
      </p:sp>
      <p:sp>
        <p:nvSpPr>
          <p:cNvPr id="994" name="Data records…"/>
          <p:cNvSpPr txBox="1"/>
          <p:nvPr/>
        </p:nvSpPr>
        <p:spPr>
          <a:xfrm>
            <a:off x="6354762" y="4646612"/>
            <a:ext cx="1680418" cy="6508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 records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sorted by </a:t>
            </a:r>
            <a:r>
              <a:rPr i="1"/>
              <a:t>name</a:t>
            </a:r>
            <a:endParaRPr i="1"/>
          </a:p>
        </p:txBody>
      </p:sp>
      <p:sp>
        <p:nvSpPr>
          <p:cNvPr id="995" name="Data entries in index…"/>
          <p:cNvSpPr txBox="1"/>
          <p:nvPr/>
        </p:nvSpPr>
        <p:spPr>
          <a:xfrm>
            <a:off x="4259262" y="5846762"/>
            <a:ext cx="2188740" cy="6508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/>
            </a:pPr>
            <a:r>
              <a:t>Data entries in index</a:t>
            </a:r>
          </a:p>
          <a:p>
            <a:pPr defTabSz="457200">
              <a:defRPr sz="1800"/>
            </a:pPr>
            <a:r>
              <a:t>sorted by </a:t>
            </a:r>
            <a:r>
              <a:rPr i="1"/>
              <a:t>&lt;sal,age&gt;</a:t>
            </a:r>
            <a:endParaRPr i="1"/>
          </a:p>
        </p:txBody>
      </p:sp>
      <p:sp>
        <p:nvSpPr>
          <p:cNvPr id="996" name="Data entries…"/>
          <p:cNvSpPr txBox="1"/>
          <p:nvPr/>
        </p:nvSpPr>
        <p:spPr>
          <a:xfrm>
            <a:off x="7383460" y="5789612"/>
            <a:ext cx="1667806" cy="6508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9234DB"/>
                </a:solidFill>
              </a:defRPr>
            </a:pPr>
            <a:r>
              <a:t>Data entries</a:t>
            </a:r>
          </a:p>
          <a:p>
            <a:pPr defTabSz="457200">
              <a:defRPr sz="1800">
                <a:solidFill>
                  <a:srgbClr val="9234DB"/>
                </a:solidFill>
              </a:defRPr>
            </a:pPr>
            <a:r>
              <a:t>sorted by </a:t>
            </a:r>
            <a:r>
              <a:rPr i="1"/>
              <a:t>&lt;sal&gt;</a:t>
            </a:r>
            <a:endParaRPr i="1"/>
          </a:p>
        </p:txBody>
      </p:sp>
      <p:sp>
        <p:nvSpPr>
          <p:cNvPr id="997" name="Examples of composite key…"/>
          <p:cNvSpPr txBox="1"/>
          <p:nvPr/>
        </p:nvSpPr>
        <p:spPr>
          <a:xfrm>
            <a:off x="5210173" y="1576387"/>
            <a:ext cx="3548621" cy="6508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/>
            </a:pPr>
            <a:r>
              <a:t>Examples of composite key</a:t>
            </a:r>
          </a:p>
          <a:p>
            <a:pPr defTabSz="457200">
              <a:defRPr sz="1800"/>
            </a:pPr>
            <a:r>
              <a:t>indexes using lexicographic order.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lide Number"/>
          <p:cNvSpPr txBox="1"/>
          <p:nvPr>
            <p:ph type="sldNum" sz="quarter" idx="4294967295"/>
          </p:nvPr>
        </p:nvSpPr>
        <p:spPr>
          <a:xfrm>
            <a:off x="4581061" y="6613524"/>
            <a:ext cx="24540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00" name="Index Classification Revisited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Index Classification Revisited</a:t>
            </a:r>
          </a:p>
        </p:txBody>
      </p:sp>
      <p:sp>
        <p:nvSpPr>
          <p:cNvPr id="1001" name="Selections (lookups) supporte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Selections (lookups) supported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Representation of data entries in index</a:t>
            </a:r>
          </a:p>
          <a:p>
            <a:pPr marL="661670" lvl="1" indent="-280670">
              <a:spcBef>
                <a:spcPts val="0"/>
              </a:spcBef>
              <a:buClrTx/>
              <a:buChar char="•"/>
              <a:defRPr sz="2800"/>
            </a:pPr>
            <a:r>
              <a:t>what kind of info is the index actually storing?</a:t>
            </a:r>
          </a:p>
          <a:p>
            <a:pPr marL="661670" lvl="1" indent="-280670">
              <a:spcBef>
                <a:spcPts val="0"/>
              </a:spcBef>
              <a:buClrTx/>
              <a:buChar char="•"/>
              <a:defRPr sz="2800"/>
            </a:pPr>
            <a:r>
              <a:t>3 alternatives here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Clustered vs. Unclustered Indexes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Single Key vs. Composite Indexes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Tree-based, hash-based, other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" name="Sorted Files"/>
          <p:cNvSpPr txBox="1"/>
          <p:nvPr>
            <p:ph type="title" idx="4294967295"/>
          </p:nvPr>
        </p:nvSpPr>
        <p:spPr>
          <a:xfrm>
            <a:off x="455612" y="-9525"/>
            <a:ext cx="8077201" cy="609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Sorted Files</a:t>
            </a:r>
          </a:p>
        </p:txBody>
      </p:sp>
      <p:sp>
        <p:nvSpPr>
          <p:cNvPr id="41" name="Heap files are lazy on update - you end up paying on searches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 u="sng"/>
            </a:pPr>
            <a:r>
              <a:t>Heap files</a:t>
            </a:r>
            <a:r>
              <a:rPr u="none"/>
              <a:t> are </a:t>
            </a:r>
            <a:r>
              <a:rPr u="none">
                <a:solidFill>
                  <a:srgbClr val="FF9933"/>
                </a:solidFill>
              </a:rPr>
              <a:t>lazy</a:t>
            </a:r>
            <a:r>
              <a:rPr u="none"/>
              <a:t> on </a:t>
            </a:r>
            <a:r>
              <a:rPr u="none">
                <a:solidFill>
                  <a:srgbClr val="2E5DEB"/>
                </a:solidFill>
              </a:rPr>
              <a:t>update</a:t>
            </a:r>
            <a:r>
              <a:rPr u="none"/>
              <a:t> - you end up paying on searches.</a:t>
            </a:r>
            <a:endParaRPr u="none"/>
          </a:p>
          <a:p>
            <a:pPr marL="280670" indent="-280670">
              <a:spcBef>
                <a:spcPts val="1100"/>
              </a:spcBef>
              <a:buClrTx/>
              <a:buSzPct val="100000"/>
              <a:defRPr sz="2800" u="sng"/>
            </a:pPr>
            <a:r>
              <a:t>Sorted files</a:t>
            </a:r>
            <a:r>
              <a:rPr u="none"/>
              <a:t> </a:t>
            </a:r>
            <a:r>
              <a:rPr u="none">
                <a:solidFill>
                  <a:srgbClr val="CC3300"/>
                </a:solidFill>
              </a:rPr>
              <a:t>eagerly</a:t>
            </a:r>
            <a:r>
              <a:rPr u="none"/>
              <a:t> maintain the file on </a:t>
            </a:r>
            <a:r>
              <a:rPr u="none">
                <a:solidFill>
                  <a:srgbClr val="2E5DEB"/>
                </a:solidFill>
              </a:rPr>
              <a:t>update</a:t>
            </a:r>
            <a:r>
              <a:rPr u="none"/>
              <a:t>.</a:t>
            </a:r>
            <a:endParaRPr u="none"/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The opposite choice in the trade-off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Let’s consider an extreme version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No gaps allowed, pages fully packed always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Q: How might you relax these assumptions?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Assumptions for our BotE Analysis: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Files compacted after deletions.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Searches are on sort key field(s).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bldLvl="5" animBg="1" advAuto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4" name="Average Case I/O Counts for Operations (B = # disk blocks in file)"/>
          <p:cNvSpPr txBox="1"/>
          <p:nvPr>
            <p:ph type="title" idx="4294967295"/>
          </p:nvPr>
        </p:nvSpPr>
        <p:spPr>
          <a:xfrm>
            <a:off x="304800" y="152398"/>
            <a:ext cx="7010400" cy="1143004"/>
          </a:xfrm>
          <a:prstGeom prst="rect">
            <a:avLst/>
          </a:prstGeom>
        </p:spPr>
        <p:txBody>
          <a:bodyPr/>
          <a:lstStyle/>
          <a:p>
            <a:pPr defTabSz="831850">
              <a:lnSpc>
                <a:spcPct val="75000"/>
              </a:lnSpc>
              <a:defRPr sz="2900">
                <a:effectLst>
                  <a:outerShdw blurRad="12700" dist="23114" dir="2700000" rotWithShape="0">
                    <a:srgbClr val="DDDDDD"/>
                  </a:outerShdw>
                </a:effectLst>
              </a:defRPr>
            </a:pPr>
            <a:r>
              <a:t>Average Case I/O Counts for Operations </a:t>
            </a:r>
            <a:r>
              <a:rPr sz="2500"/>
              <a:t>(</a:t>
            </a:r>
            <a:r>
              <a:rPr sz="3200"/>
              <a:t>B = # disk blocks in file)</a:t>
            </a:r>
            <a:endParaRPr sz="3200"/>
          </a:p>
        </p:txBody>
      </p:sp>
      <p:graphicFrame>
        <p:nvGraphicFramePr>
          <p:cNvPr id="45" name="Table"/>
          <p:cNvGraphicFramePr/>
          <p:nvPr/>
        </p:nvGraphicFramePr>
        <p:xfrm>
          <a:off x="457200" y="1295400"/>
          <a:ext cx="8229600" cy="5194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8762"/>
                <a:gridCol w="1966911"/>
                <a:gridCol w="2676525"/>
                <a:gridCol w="2057400"/>
              </a:tblGrid>
              <a:tr h="39846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Heap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Sorted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Clustered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Scan all records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Equality Search      (1 match)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74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Range Search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Insert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FF9933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Delete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6" name="B…"/>
          <p:cNvSpPr txBox="1"/>
          <p:nvPr/>
        </p:nvSpPr>
        <p:spPr>
          <a:xfrm>
            <a:off x="2090420" y="1765301"/>
            <a:ext cx="1743712" cy="44627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457200">
              <a:lnSpc>
                <a:spcPct val="16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lnSpc>
                <a:spcPct val="50000"/>
              </a:lnSpc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lnSpc>
                <a:spcPct val="13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0.5 B</a:t>
            </a:r>
          </a:p>
          <a:p>
            <a:pPr algn="ctr" defTabSz="457200"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lnSpc>
                <a:spcPct val="19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2</a:t>
            </a:r>
          </a:p>
          <a:p>
            <a:pPr algn="ctr" defTabSz="457200">
              <a:lnSpc>
                <a:spcPct val="19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0.5B+1</a:t>
            </a:r>
          </a:p>
        </p:txBody>
      </p:sp>
      <p:sp>
        <p:nvSpPr>
          <p:cNvPr id="47" name="B…"/>
          <p:cNvSpPr txBox="1"/>
          <p:nvPr/>
        </p:nvSpPr>
        <p:spPr>
          <a:xfrm>
            <a:off x="3931920" y="1939926"/>
            <a:ext cx="2804161" cy="40482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457200"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log</a:t>
            </a:r>
            <a:r>
              <a:rPr baseline="-25000"/>
              <a:t>2</a:t>
            </a:r>
            <a:r>
              <a:t> B</a:t>
            </a:r>
            <a:r>
              <a:rPr sz="2000"/>
              <a:t> (if on sort key)</a:t>
            </a:r>
            <a:r>
              <a:t> 0.5 B </a:t>
            </a:r>
            <a:r>
              <a:rPr sz="2000"/>
              <a:t>(otherwise) </a:t>
            </a:r>
            <a:endParaRPr sz="2000"/>
          </a:p>
          <a:p>
            <a:pPr algn="ctr" defTabSz="457200">
              <a:lnSpc>
                <a:spcPct val="9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2</a:t>
            </a:r>
            <a:r>
              <a:t> B) +</a:t>
            </a:r>
            <a:br/>
            <a:r>
              <a:t>selectivity * B</a:t>
            </a:r>
          </a:p>
          <a:p>
            <a:pPr algn="ctr" defTabSz="457200">
              <a:lnSpc>
                <a:spcPct val="60000"/>
              </a:lnSpc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lnSpc>
                <a:spcPct val="6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2</a:t>
            </a:r>
            <a:r>
              <a:t>B)+ B</a:t>
            </a:r>
          </a:p>
          <a:p>
            <a:pPr algn="ctr" defTabSz="457200">
              <a:spcBef>
                <a:spcPts val="400"/>
              </a:spcBef>
              <a:defRPr sz="1800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400"/>
              </a:spcBef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Same cost as Insert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bldLvl="5" animBg="1" advAuto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The Problem(s) with Sorted Files"/>
          <p:cNvSpPr txBox="1"/>
          <p:nvPr>
            <p:ph type="title" idx="4294967295"/>
          </p:nvPr>
        </p:nvSpPr>
        <p:spPr>
          <a:xfrm>
            <a:off x="-2" y="182561"/>
            <a:ext cx="8759829" cy="609603"/>
          </a:xfrm>
          <a:prstGeom prst="rect">
            <a:avLst/>
          </a:prstGeom>
        </p:spPr>
        <p:txBody>
          <a:bodyPr/>
          <a:lstStyle>
            <a:lvl1pPr defTabSz="786130">
              <a:defRPr sz="3400">
                <a:effectLst>
                  <a:outerShdw blurRad="12700" dist="21844" dir="2700000" rotWithShape="0">
                    <a:srgbClr val="DDDDDD"/>
                  </a:outerShdw>
                </a:effectLst>
              </a:defRPr>
            </a:lvl1pPr>
          </a:lstStyle>
          <a:p>
            <a:r>
              <a:t>The Problem(s) with Sorted Files</a:t>
            </a:r>
          </a:p>
        </p:txBody>
      </p:sp>
      <p:sp>
        <p:nvSpPr>
          <p:cNvPr id="51" name="Expensive to maintain…"/>
          <p:cNvSpPr txBox="1"/>
          <p:nvPr>
            <p:ph type="body" sz="half" idx="4294967295"/>
          </p:nvPr>
        </p:nvSpPr>
        <p:spPr>
          <a:xfrm>
            <a:off x="685800" y="1931986"/>
            <a:ext cx="7772400" cy="3052764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R"/>
            </a:pPr>
            <a:r>
              <a:t>Expensive to maintain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Especially if you want to keep the records packed tightly.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Q: What if you are willing to relax that constraint?</a:t>
            </a:r>
          </a:p>
          <a:p>
            <a:pPr marL="457200" indent="-457200">
              <a:buAutoNum type="arabicParenR"/>
            </a:pPr>
            <a:r>
              <a:t>Can only sort according to a single </a:t>
            </a:r>
            <a:r>
              <a:rPr>
                <a:solidFill>
                  <a:srgbClr val="FF0000"/>
                </a:solidFill>
              </a:rPr>
              <a:t>search key</a:t>
            </a:r>
            <a:endParaRPr>
              <a:solidFill>
                <a:srgbClr val="FF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File will effectively be a “heap” file for access via any other search key.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e.g., how to search for a particular student id in a file sorted by major?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bldLvl="5" animBg="1" advAuto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4" name="Indexes: Introduc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Indexes: Introduction</a:t>
            </a:r>
          </a:p>
        </p:txBody>
      </p:sp>
      <p:sp>
        <p:nvSpPr>
          <p:cNvPr id="55" name="Sometimes, we want to retrieve records by specifying values in one or more fields, e.g.,…"/>
          <p:cNvSpPr txBox="1"/>
          <p:nvPr>
            <p:ph type="body" idx="4294967295"/>
          </p:nvPr>
        </p:nvSpPr>
        <p:spPr>
          <a:xfrm>
            <a:off x="-2" y="1335086"/>
            <a:ext cx="9144004" cy="5105403"/>
          </a:xfrm>
          <a:prstGeom prst="rect">
            <a:avLst/>
          </a:prstGeom>
        </p:spPr>
        <p:txBody>
          <a:bodyPr/>
          <a:lstStyle/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Sometimes, we want to retrieve records by specifying </a:t>
            </a:r>
            <a:r>
              <a:rPr i="1"/>
              <a:t>values in </a:t>
            </a:r>
            <a:r>
              <a:rPr i="1">
                <a:solidFill>
                  <a:srgbClr val="FF0000"/>
                </a:solidFill>
              </a:rPr>
              <a:t>one or more fields</a:t>
            </a:r>
            <a:r>
              <a:t>, e.g.,</a:t>
            </a: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Find all students in the “CS” department</a:t>
            </a: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Find all students with a gpa &gt; 3.0</a:t>
            </a: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Find all students in CS with a gpa &gt; 3.0</a:t>
            </a:r>
          </a:p>
          <a:p>
            <a:pPr marL="661670" lvl="1" indent="-280670">
              <a:lnSpc>
                <a:spcPct val="90000"/>
              </a:lnSpc>
              <a:spcBef>
                <a:spcPts val="0"/>
              </a:spcBef>
              <a:buClrTx/>
              <a:buChar char="•"/>
              <a:defRPr sz="2800"/>
            </a:pPr>
          </a:p>
          <a:p>
            <a:pPr marL="200660" indent="-200660">
              <a:lnSpc>
                <a:spcPct val="90000"/>
              </a:lnSpc>
              <a:buClrTx/>
              <a:buSzPct val="100000"/>
              <a:defRPr i="1" u="sng">
                <a:solidFill>
                  <a:srgbClr val="FF0000"/>
                </a:solidFill>
              </a:defRPr>
            </a:pPr>
            <a:r>
              <a:t>index </a:t>
            </a:r>
            <a:r>
              <a:rPr i="0" u="none">
                <a:solidFill>
                  <a:srgbClr val="000000"/>
                </a:solidFill>
              </a:rPr>
              <a:t>: a disk-based data structure that speeds up selections on some </a:t>
            </a:r>
            <a:r>
              <a:rPr u="none"/>
              <a:t>search key fields</a:t>
            </a:r>
            <a:r>
              <a:rPr i="0" u="none">
                <a:solidFill>
                  <a:srgbClr val="000000"/>
                </a:solidFill>
              </a:rPr>
              <a:t>.</a:t>
            </a:r>
            <a:endParaRPr i="0" u="none">
              <a:solidFill>
                <a:srgbClr val="000000"/>
              </a:solidFill>
            </a:endParaRP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Any subset of the fields of a relation can be the search key for an index on the relation.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 i="1">
                <a:solidFill>
                  <a:srgbClr val="800000"/>
                </a:solidFill>
              </a:defRPr>
            </a:pPr>
            <a:r>
              <a:t>Search key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is </a:t>
            </a:r>
            <a:r>
              <a:rPr i="0"/>
              <a:t>not</a:t>
            </a:r>
            <a:r>
              <a:rPr i="0">
                <a:solidFill>
                  <a:srgbClr val="000000"/>
                </a:solidFill>
              </a:rPr>
              <a:t> the same as (primary) </a:t>
            </a:r>
            <a:r>
              <a:t>key</a:t>
            </a:r>
            <a:r>
              <a:rPr i="0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e.g., Search keys don’t have to be unique.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ldLvl="5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8" name="Indexes: Overview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Indexes: Overview</a:t>
            </a:r>
          </a:p>
        </p:txBody>
      </p:sp>
      <p:sp>
        <p:nvSpPr>
          <p:cNvPr id="59" name="An index contains a collection of data entries, and supports efficient retrieval of all records with a given search key value k.…"/>
          <p:cNvSpPr txBox="1"/>
          <p:nvPr>
            <p:ph type="body" idx="4294967295"/>
          </p:nvPr>
        </p:nvSpPr>
        <p:spPr>
          <a:xfrm>
            <a:off x="63500" y="1501774"/>
            <a:ext cx="8978900" cy="3186115"/>
          </a:xfrm>
          <a:prstGeom prst="rect">
            <a:avLst/>
          </a:prstGeom>
        </p:spPr>
        <p:txBody>
          <a:bodyPr/>
          <a:lstStyle/>
          <a:p>
            <a:pPr marL="200660" indent="-200660">
              <a:buClrTx/>
              <a:buSzPct val="100000"/>
            </a:pPr>
            <a:r>
              <a:t>An index contains a collection of </a:t>
            </a:r>
            <a:r>
              <a:rPr i="1">
                <a:solidFill>
                  <a:schemeClr val="accent2"/>
                </a:solidFill>
              </a:rPr>
              <a:t>data entries</a:t>
            </a:r>
            <a:r>
              <a:t>, and supports efficient retrieval of all records with a given search key value k.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Typically, index also contains auxiliary information that directs searches to the desired data entries (</a:t>
            </a:r>
            <a:r>
              <a:rPr>
                <a:solidFill>
                  <a:srgbClr val="666699"/>
                </a:solidFill>
              </a:rPr>
              <a:t>index entries</a:t>
            </a:r>
            <a:r>
              <a:t>)</a:t>
            </a:r>
          </a:p>
          <a:p>
            <a:pPr marL="200660" indent="-200660">
              <a:buClrTx/>
              <a:buSzPct val="100000"/>
            </a:pPr>
            <a:r>
              <a:t>Many indexing techniques exist: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 B+ trees, hash-based structures, R trees, …</a:t>
            </a:r>
          </a:p>
          <a:p>
            <a:pPr marL="200660" indent="-200660">
              <a:buClrTx/>
              <a:buSzPct val="100000"/>
            </a:pPr>
            <a:r>
              <a:t>Can have multiple (different) indexes per file.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E.g. file sorted by </a:t>
            </a:r>
            <a:r>
              <a:rPr i="1">
                <a:solidFill>
                  <a:srgbClr val="CC3300"/>
                </a:solidFill>
              </a:rPr>
              <a:t>age</a:t>
            </a:r>
            <a:r>
              <a:t>, with a hash index on </a:t>
            </a:r>
            <a:r>
              <a:rPr i="1">
                <a:solidFill>
                  <a:srgbClr val="CC3300"/>
                </a:solidFill>
              </a:rPr>
              <a:t>salary</a:t>
            </a:r>
            <a:r>
              <a:t> and a B+tree index on </a:t>
            </a:r>
            <a:r>
              <a:rPr i="1">
                <a:solidFill>
                  <a:srgbClr val="CC3300"/>
                </a:solidFill>
              </a:rPr>
              <a:t>name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bldLvl="5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2" name="Index Classification"/>
          <p:cNvSpPr txBox="1"/>
          <p:nvPr>
            <p:ph type="title" idx="4294967295"/>
          </p:nvPr>
        </p:nvSpPr>
        <p:spPr>
          <a:xfrm>
            <a:off x="552450" y="168275"/>
            <a:ext cx="8077200" cy="609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Index Classification</a:t>
            </a:r>
          </a:p>
        </p:txBody>
      </p:sp>
      <p:sp>
        <p:nvSpPr>
          <p:cNvPr id="63" name="Selections (lookups) supported…"/>
          <p:cNvSpPr txBox="1"/>
          <p:nvPr>
            <p:ph type="body" idx="4294967295"/>
          </p:nvPr>
        </p:nvSpPr>
        <p:spPr>
          <a:xfrm>
            <a:off x="571499" y="1190625"/>
            <a:ext cx="8141050" cy="48768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Selections (lookups) supported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Representation of </a:t>
            </a:r>
            <a:r>
              <a:rPr>
                <a:solidFill>
                  <a:schemeClr val="accent6">
                    <a:satOff val="-35871"/>
                    <a:lumOff val="-12429"/>
                  </a:schemeClr>
                </a:solidFill>
              </a:rPr>
              <a:t>data entries</a:t>
            </a:r>
            <a:r>
              <a:t> in index</a:t>
            </a:r>
          </a:p>
          <a:p>
            <a:pPr marL="0" lvl="1" indent="457200">
              <a:spcBef>
                <a:spcPts val="0"/>
              </a:spcBef>
              <a:buSzTx/>
              <a:buNone/>
              <a:defRPr sz="2800"/>
            </a:pPr>
            <a:r>
              <a:t>- what kind of info is the index actually storing?</a:t>
            </a:r>
          </a:p>
          <a:p>
            <a:pPr marL="0" lvl="1" indent="457200">
              <a:spcBef>
                <a:spcPts val="0"/>
              </a:spcBef>
              <a:buSzTx/>
              <a:buNone/>
              <a:defRPr sz="2800"/>
            </a:pPr>
            <a:r>
              <a:t>- we have 3 alternatives here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Clustered vs. Unclustered Indexes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Single Key vs. Composite Indexes</a:t>
            </a:r>
          </a:p>
          <a:p>
            <a:pPr marL="457200" indent="-457200">
              <a:spcBef>
                <a:spcPts val="1100"/>
              </a:spcBef>
              <a:buAutoNum type="arabicPeriod"/>
              <a:defRPr sz="2800"/>
            </a:pPr>
            <a:r>
              <a:t>Tree-based, hash-based, other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4294967295"/>
          </p:nvPr>
        </p:nvSpPr>
        <p:spPr>
          <a:xfrm>
            <a:off x="4616375" y="6613524"/>
            <a:ext cx="174771" cy="24383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000" b="1">
                <a:solidFill>
                  <a:srgbClr val="CC33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6" name="Indexes: Selections supported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Indexes: Selections supported</a:t>
            </a:r>
          </a:p>
        </p:txBody>
      </p:sp>
      <p:sp>
        <p:nvSpPr>
          <p:cNvPr id="67" name="field &lt;op&gt; constant…"/>
          <p:cNvSpPr txBox="1"/>
          <p:nvPr>
            <p:ph type="body" idx="4294967295"/>
          </p:nvPr>
        </p:nvSpPr>
        <p:spPr>
          <a:xfrm>
            <a:off x="609600" y="663575"/>
            <a:ext cx="7772400" cy="5105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1800"/>
            </a:pPr>
          </a:p>
          <a:p>
            <a:pPr>
              <a:buSzTx/>
              <a:buNone/>
            </a:pPr>
            <a:r>
              <a:t>field &lt;</a:t>
            </a:r>
            <a:r>
              <a:rPr i="1"/>
              <a:t>op</a:t>
            </a:r>
            <a:r>
              <a:t>&gt; constant</a:t>
            </a:r>
          </a:p>
          <a:p>
            <a:pPr marL="200660" indent="-200660">
              <a:buClrTx/>
              <a:buSzPct val="100000"/>
              <a:defRPr>
                <a:solidFill>
                  <a:srgbClr val="FF9933"/>
                </a:solidFill>
              </a:defRPr>
            </a:pPr>
            <a:r>
              <a:t>Equality</a:t>
            </a:r>
            <a:r>
              <a:rPr>
                <a:solidFill>
                  <a:srgbClr val="000000"/>
                </a:solidFill>
              </a:rPr>
              <a:t> selections (</a:t>
            </a:r>
            <a:r>
              <a:rPr i="1">
                <a:solidFill>
                  <a:srgbClr val="000000"/>
                </a:solidFill>
              </a:rPr>
              <a:t>op</a:t>
            </a:r>
            <a:r>
              <a:rPr>
                <a:solidFill>
                  <a:srgbClr val="000000"/>
                </a:solidFill>
              </a:rPr>
              <a:t> is =)</a:t>
            </a:r>
            <a:endParaRPr>
              <a:solidFill>
                <a:srgbClr val="000000"/>
              </a:solidFill>
            </a:endParaRPr>
          </a:p>
          <a:p>
            <a:pPr marL="0" lvl="1" indent="457200">
              <a:spcBef>
                <a:spcPts val="0"/>
              </a:spcBef>
              <a:buSzTx/>
              <a:buNone/>
            </a:pPr>
            <a:r>
              <a:t>- Either “</a:t>
            </a:r>
            <a:r>
              <a:rPr>
                <a:solidFill>
                  <a:srgbClr val="FF9933"/>
                </a:solidFill>
              </a:rPr>
              <a:t>tree</a:t>
            </a:r>
            <a:r>
              <a:t>” or “</a:t>
            </a:r>
            <a:r>
              <a:rPr>
                <a:solidFill>
                  <a:srgbClr val="FF9933"/>
                </a:solidFill>
              </a:rPr>
              <a:t>hash</a:t>
            </a:r>
            <a:r>
              <a:t>” indexes help here.</a:t>
            </a:r>
          </a:p>
          <a:p>
            <a:pPr marL="200660" indent="-200660">
              <a:buClrTx/>
              <a:buSzPct val="100000"/>
              <a:defRPr>
                <a:solidFill>
                  <a:srgbClr val="FF9933"/>
                </a:solidFill>
              </a:defRPr>
            </a:pPr>
            <a:r>
              <a:t>Range</a:t>
            </a:r>
            <a:r>
              <a:rPr>
                <a:solidFill>
                  <a:srgbClr val="000000"/>
                </a:solidFill>
              </a:rPr>
              <a:t> selections (</a:t>
            </a:r>
            <a:r>
              <a:rPr i="1">
                <a:solidFill>
                  <a:srgbClr val="000000"/>
                </a:solidFill>
              </a:rPr>
              <a:t>op</a:t>
            </a:r>
            <a:r>
              <a:rPr>
                <a:solidFill>
                  <a:srgbClr val="000000"/>
                </a:solidFill>
              </a:rPr>
              <a:t> is one of &lt;, &gt;, &lt;=, &gt;=, BETWEEN)</a:t>
            </a:r>
            <a:endParaRPr>
              <a:solidFill>
                <a:srgbClr val="000000"/>
              </a:solidFill>
            </a:endParaRPr>
          </a:p>
          <a:p>
            <a:pPr marL="0" lvl="1" indent="457200">
              <a:spcBef>
                <a:spcPts val="0"/>
              </a:spcBef>
              <a:buSzTx/>
              <a:buNone/>
            </a:pPr>
            <a:r>
              <a:t>- “</a:t>
            </a:r>
            <a:r>
              <a:rPr>
                <a:solidFill>
                  <a:srgbClr val="FF9933"/>
                </a:solidFill>
              </a:rPr>
              <a:t>Hash</a:t>
            </a:r>
            <a:r>
              <a:t>” indexes </a:t>
            </a:r>
            <a:r>
              <a:rPr>
                <a:solidFill>
                  <a:srgbClr val="FF9933"/>
                </a:solidFill>
              </a:rPr>
              <a:t>don’t</a:t>
            </a:r>
            <a:r>
              <a:t> work for these.</a:t>
            </a:r>
          </a:p>
          <a:p>
            <a:pPr marL="457200" lvl="1" indent="0">
              <a:spcBef>
                <a:spcPts val="0"/>
              </a:spcBef>
              <a:buClr>
                <a:srgbClr val="CC6600"/>
              </a:buClr>
              <a:buFont typeface="Helvetica"/>
            </a:pPr>
          </a:p>
          <a:p>
            <a:pPr>
              <a:buSzTx/>
              <a:buNone/>
            </a:pPr>
            <a:r>
              <a:t>More exotic selections</a:t>
            </a:r>
          </a:p>
          <a:p>
            <a:pPr marL="0" lvl="1" indent="457200">
              <a:spcBef>
                <a:spcPts val="0"/>
              </a:spcBef>
              <a:buSzTx/>
              <a:buNone/>
            </a:pPr>
            <a:r>
              <a:t>- multi-dimensional ranges (“between Brookline, Newton, Waltham, and Cambridge”)</a:t>
            </a:r>
          </a:p>
          <a:p>
            <a:pPr marL="0" lvl="1" indent="457200">
              <a:spcBef>
                <a:spcPts val="0"/>
              </a:spcBef>
              <a:buSzTx/>
              <a:buNone/>
            </a:pPr>
            <a:r>
              <a:t>- multi-dimensional </a:t>
            </a:r>
            <a:r>
              <a:rPr>
                <a:solidFill>
                  <a:srgbClr val="FF0000"/>
                </a:solidFill>
              </a:rPr>
              <a:t>distances</a:t>
            </a:r>
            <a:r>
              <a:t> (“within 2 miles of Copley Sq”)</a:t>
            </a:r>
          </a:p>
          <a:p>
            <a:pPr marL="0" lvl="1" indent="457200">
              <a:spcBef>
                <a:spcPts val="0"/>
              </a:spcBef>
              <a:buSzTx/>
              <a:buNone/>
            </a:pPr>
            <a:r>
              <a:t>- Ranking queries (“10 restaurants closest to Kenmore Sq”)</a:t>
            </a:r>
          </a:p>
          <a:p>
            <a:pPr marL="0" lvl="1" indent="457200">
              <a:spcBef>
                <a:spcPts val="0"/>
              </a:spcBef>
              <a:buSzTx/>
              <a:buNone/>
            </a:pPr>
            <a:r>
              <a:t>- Regular expression matches, genome string matches, etc.</a:t>
            </a:r>
          </a:p>
          <a:p>
            <a:pPr marL="0" lvl="1" indent="457200">
              <a:spcBef>
                <a:spcPts val="0"/>
              </a:spcBef>
              <a:buSzTx/>
              <a:buNone/>
            </a:pPr>
            <a:r>
              <a:t>- Keyword/Web search - includes “importance” of words in documents, link structure, …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COMMONDATA" val="eyJoZGlkIjoiYmY5NTJkNTRkMDdkNWM2ODM1NDFhNTZjODA0ODUxZTYifQ=="/>
</p:tagLst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8991</Words>
  <Application>WPS 演示</Application>
  <PresentationFormat/>
  <Paragraphs>613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Helvetica</vt:lpstr>
      <vt:lpstr>Times New Roman</vt:lpstr>
      <vt:lpstr>Tahoma Bold</vt:lpstr>
      <vt:lpstr>Tahoma</vt:lpstr>
      <vt:lpstr>Arial Rounded MT Bold</vt:lpstr>
      <vt:lpstr>Microsoft YaHei</vt:lpstr>
      <vt:lpstr>Arial Unicode MS</vt:lpstr>
      <vt:lpstr>Verdana</vt:lpstr>
      <vt:lpstr>Tahoma</vt:lpstr>
      <vt:lpstr>db-book</vt:lpstr>
      <vt:lpstr>PowerPoint 演示文稿</vt:lpstr>
      <vt:lpstr>Review: Files, Pages, Records</vt:lpstr>
      <vt:lpstr>Sorted Files</vt:lpstr>
      <vt:lpstr>Average Case I/O Counts for Operations (B = # disk blocks in file)</vt:lpstr>
      <vt:lpstr>The Problem(s) with Sorted Files</vt:lpstr>
      <vt:lpstr>Indexes: Introduction</vt:lpstr>
      <vt:lpstr>Indexes: Overview</vt:lpstr>
      <vt:lpstr>Index Classification</vt:lpstr>
      <vt:lpstr>Indexes: Selections supported</vt:lpstr>
      <vt:lpstr>Tree Index: Example</vt:lpstr>
      <vt:lpstr>Index Fanout and Height</vt:lpstr>
      <vt:lpstr>What’s in a “Data Entry”?</vt:lpstr>
      <vt:lpstr>Alt 1= “Index-Organized File”</vt:lpstr>
      <vt:lpstr>Operation Cost </vt:lpstr>
      <vt:lpstr>RIDs in Data Entries</vt:lpstr>
      <vt:lpstr>Clustered vs. Unclustered Index</vt:lpstr>
      <vt:lpstr>Ex: Alt 2 index for a Heap File</vt:lpstr>
      <vt:lpstr>Ex: Alt 2 index for a Heap File</vt:lpstr>
      <vt:lpstr>Clustered vs. Unclustered</vt:lpstr>
      <vt:lpstr>Operation Cost </vt:lpstr>
      <vt:lpstr>Composite Search Keys</vt:lpstr>
      <vt:lpstr>Index Classification Revisited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1</cp:revision>
  <dcterms:created xsi:type="dcterms:W3CDTF">2022-05-04T15:37:13Z</dcterms:created>
  <dcterms:modified xsi:type="dcterms:W3CDTF">2022-05-04T15:37:14Z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22FBC1B317F92B82868433626C8FE9A3</vt:lpwstr>
  </property>
  <property fmtid="{D5CDD505-2E9C-101B-9397-08002B2CF9AE}" pid="3" name="KSOProductBuildVer">
    <vt:lpwstr>2052-11.1.0.11636</vt:lpwstr>
  </property>
</Properties>
</file>