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2-01-20T19:11:58"/>
    </inkml:context>
    <inkml:brush xml:id="br0">
      <inkml:brushProperty name="width" value="0.0146666690707207" units="cm"/>
      <inkml:brushProperty name="height" value="0.0146666690707207" units="cm"/>
      <inkml:brushProperty name="color" value="#F2385B"/>
      <inkml:brushProperty name="ignorePressure" value="0"/>
    </inkml:brush>
  </inkml:definitions>
  <inkml:trace contextRef="#ctx0" brushRef="#br0">25561.000000 31506.000000 1000,'0.000000'-26.000000'-40,"0.000000"14.000000"18 ,0.000000 15.000000 17,0.000000 15.000000 19,0.000000 13.000000 5,0.000000 13.000000-5,0.000000 13.000000-5,0.000000 11.000000-6,3.000000 9.000000-4,6.000000 1.000000-4,7.000000 2.000000-4,6.000000 2.000000-5,4.000000 4.000000-2,2.000000 4.000000-2,2.000000 4.000000 0,2.000000 4.000000-3,1.000000-1.000000 1,-3.000000-7.000000 2,-2.000000-5.000000 2,-2.000000-7.000000 1,-3.000000-8.000000 2,-4.000000-11.000000 2,-4.000000-10.000000 1,-5.000000-10.000000 2,-3.000000-11.000000 1,-2.000000-10.000000 2,-1.000000-11.000000 2,-3.000000-10.000000 0,-1.000000-6.000000 2,0.000000-3.000000 0,0.000000-1.000000 0,0.000000-3.000000 1,0.000000-11.000000 0,0.000000-21.000000-1,0.000000-21.000000 1,0.000000-21.000000 0,0.000000-13.000000 1,0.000000-6.000000-1,0.000000-7.000000 2,0.000000-6.000000 0,1.000000-4.000000 0,2.000000-3.000000 1,2.000000-1.000000-1,2.000000-3.000000 0,4.000000 2.000000 1,3.000000 4.000000 2,5.000000 4.000000 3,4.000000 4.000000 3,2.000000 9.000000 1,0.000000 15.000000 1,0.000000 15.000000 1,0.000000 14.000000 2,0.000000 17.000000 0,0.000000 19.000000-2,0.000000 19.000000-1,0.000000 18.000000-2,-1.000000 14.000000-1,-2.000000 8.000000-2,-2.000000 9.000000-1,-2.000000 7.000000-3,-4.000000 2.000000 0,-3.000000-6.000000-1,-5.000000-6.000000-1,-4.000000-7.000000 0,2.000000 8.000000 0,9.000000 24.000000 2,8.000000 22.000000 0,8.000000 23.000000 2,4.000000 7.000000 0,1.000000-11.000000-1,-1.000000-10.000000 0,0.000000-11.000000 0,-2.000000-12.000000-2,-7.000000-15.000000 0,-7.000000-14.000000-3,-5.000000-15.000000 0,-1.000000-5.000000-2,7.000000 3.000000 1,6.000000 6.000000 1,6.000000 3.000000 0,4.000000-5.000000 0,-1.000000-15.000000 1,0.000000-14.000000 0,1.000000-14.000000 1,-1.000000-15.000000 1,1.000000-12.000000-2,-1.000000-12.000000-1,0.000000-13.000000 0,1.000000-9.000000-1,-1.000000-6.000000 0,0.000000-7.000000-2,1.000000-6.000000 0,-1.000000-2.000000-2,1.000000 2.000000-2,-1.000000 2.000000-2,0.000000 2.000000-3,-1.000000 10.000000 0,-5.000000 16.000000-1,-4.000000 17.000000 0,-5.000000 16.000000 0,-3.000000 16.000000-1,-5.000000 11.000000 2,-3.000000 14.000000-1,-5.000000 11.000000 1,-2.000000 6.000000 2,0.000000-2.000000 3,0.000000-2.000000 5,0.000000-2.000000 3,0.000000 5.000000 1,0.000000 12.000000 1,0.000000 13.000000-1,0.000000 13.000000 1,0.000000 1.000000 0,0.000000-7.000000 3,0.000000-10.000000 1,0.000000-7.000000 2,0.000000 4.000000 2,0.000000 16.000000 0,0.000000 17.000000 1,0.000000 17.000000 1,0.000000 0.000000-1,0.000000-17.000000 0,0.000000-17.000000-2,0.000000-16.000000 0,1.000000 4.000000-2,2.000000 25.000000 0,2.000000 25.000000-1,3.000000 25.000000 0,2.000000 6.000000-2,5.000000-12.000000-3,3.000000-13.000000-4,5.000000-12.000000-3,0.000000-16.000000-1,-4.000000-19.000000 0,-4.000000-19.000000 0,-5.000000-18.000000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2-01-20T19:12:08"/>
    </inkml:context>
    <inkml:brush xml:id="br0">
      <inkml:brushProperty name="width" value="0.0175258293747902" units="cm"/>
      <inkml:brushProperty name="height" value="0.0175258293747902" units="cm"/>
      <inkml:brushProperty name="color" value="#F2385B"/>
      <inkml:brushProperty name="ignorePressure" value="0"/>
    </inkml:brush>
  </inkml:definitions>
  <inkml:trace contextRef="#ctx0" brushRef="#br0">34472.000000 26366.000000 836,'0.000000'-104.000000'-37,"0.000000"24.000000"4 ,0.000000 26.000000 4,0.000000 25.000000 4,0.000000 13.000000 6,0.000000 3.000000 11,0.000000 1.000000 10,0.000000 3.000000 9,0.000000 3.000000 5,0.000000 4.000000-2,0.000000 4.000000-2,0.000000 4.000000-1,0.000000 5.000000-1,0.000000 7.000000 2,0.000000 6.000000 1,0.000000 6.000000 2,1.000000 9.000000 0,2.000000 10.000000-1,2.000000 10.000000-1,2.000000 11.000000-1,2.000000 7.000000 1,-1.000000 1.000000 0,0.000000 2.000000 0,1.000000 2.000000 1,-1.000000 2.000000 0,1.000000-1.000000-2,-1.000000 1.000000-1,0.000000-1.000000-2,2.000000-3.000000-2,1.000000-5.000000-1,3.000000-8.000000-1,1.000000-5.000000-3,2.000000-6.000000 0,0.000000-4.000000-2,-1.000000-4.000000 0,1.000000-4.000000-1,1.000000-7.000000-1,2.000000-11.000000-1,1.000000-11.000000-1,3.000000-9.000000-1,0.000000-9.000000-1,-2.000000-3.000000 2,-2.000000-4.000000 1,-2.000000-5.000000 1,-2.000000-1.000000 1,-3.000000-1.000000-2,-1.000000 0.000000 0,-3.000000 0.000000-1,0.000000 0.000000 0,3.000000-3.000000 0,1.000000-2.000000 2,3.000000-2.000000 0,2.000000-4.000000-1,2.000000-7.000000-3,1.000000-5.000000-1,3.000000-7.000000-3,0.000000 0.000000-1,-2.000000 6.000000 1,-2.000000 7.000000 2,-2.000000 6.000000 0,-1.000000 4.000000 1,-1.000000 2.000000 2,1.000000 2.000000 1,0.000000 2.000000 1,-1.000000 8.000000 4,1.000000 12.000000 4,0.000000 12.000000 5,-1.000000 14.000000 6,0.000000 6.000000 0,-2.000000 2.000000-1,-3.000000 3.000000-3,-2.000000 2.000000-2,1.000000-1.000000 0,1.000000-1.000000 1,3.000000-2.000000 2,2.000000-3.000000 2,0.000000-4.000000-2,1.000000-6.000000-5,0.000000-6.000000-5,-1.000000-7.000000-4,2.000000-3.000000-4,2.000000-3.000000-1,2.000000-2.000000-2,2.000000-2.000000-1,-1.000000-2.000000-7,-5.000000-2.000000-14,-3.000000-2.000000-14,-5.000000-3.000000-12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2-01-20T19:11:59"/>
    </inkml:context>
    <inkml:brush xml:id="br0">
      <inkml:brushProperty name="width" value="0.0167999360710382" units="cm"/>
      <inkml:brushProperty name="height" value="0.0167999360710382" units="cm"/>
      <inkml:brushProperty name="color" value="#F2385B"/>
      <inkml:brushProperty name="ignorePressure" value="0"/>
    </inkml:brush>
  </inkml:definitions>
  <inkml:trace contextRef="#ctx0" brushRef="#br0">28631.000000 32474.000000 873,'-3.000000'-48.000000'-72,"-6.000000"4.000000"27 ,-7.000000 4.000000 26,-6.000000 5.000000 26,-3.000000 2.000000 13,0.000000-1.000000 1,0.000000 1.000000-1,0.000000-1.000000 0,0.000000 2.000000-1,0.000000 2.000000-4,0.000000 2.000000-4,0.000000 2.000000-3,-1.000000 3.000000-5,-2.000000 4.000000-3,-3.000000 4.000000-5,-1.000000 5.000000-3,1.000000 6.000000-2,4.000000 8.000000 0,4.000000 8.000000 0,4.000000 9.000000-1,4.000000 7.000000 2,5.000000 7.000000 3,4.000000 5.000000 2,3.000000 7.000000 3,3.000000 1.000000 2,0.000000-4.000000 2,0.000000-4.000000 2,0.000000-5.000000 1,1.000000-2.000000 1,3.000000-3.000000 1,1.000000-2.000000-1,2.000000-2.000000 0,3.000000-2.000000 0,1.000000-2.000000-1,3.000000-2.000000 1,1.000000-2.000000 0,1.000000-3.000000-1,-3.000000-1.000000-3,-1.000000-3.000000-2,-3.000000-1.000000-1,3.000000-4.000000-2,5.000000-4.000000 0,7.000000-4.000000 0,7.000000-4.000000 1,2.000000-6.000000-1,0.000000-6.000000 1,1.000000-6.000000-1,-1.000000-6.000000 1,-2.000000-3.000000 0,-3.000000-1.000000 0,-5.000000 1.000000 0,-5.000000 0.000000 0,-1.000000-1.000000 0,0.000000 1.000000 0,-1.000000 0.000000-2,1.000000-1.000000 0,-2.000000 2.000000-1,-5.000000 2.000000-1,-4.000000 1.000000-2,-4.000000 3.000000-1,-1.000000 3.000000 0,3.000000 5.000000 1,1.000000 3.000000 1,2.000000 5.000000 1,1.000000 9.000000 4,1.000000 14.000000 7,-1.000000 15.000000 6,1.000000 15.000000 8,-2.000000 3.000000 1,-2.000000-9.000000-2,-2.000000-7.000000-3,-2.000000-9.000000-3,1.000000 0.000000-2,5.000000 12.000000 2,3.000000 9.000000 0,5.000000 12.000000 0,2.000000 0.000000-1,3.000000-8.000000-3,2.000000-9.000000-3,2.000000-7.000000-3,2.000000-10.000000-4,2.000000-7.000000-7,2.000000-9.000000-7,3.000000-8.000000-6,-2.000000-4.000000-6,-4.000000-1.000000-7,-4.000000 1.000000-5,-4.000000 0.000000-7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2-01-20T19:11:59"/>
    </inkml:context>
    <inkml:brush xml:id="br0">
      <inkml:brushProperty name="width" value="0.0175034236162901" units="cm"/>
      <inkml:brushProperty name="height" value="0.0175034236162901" units="cm"/>
      <inkml:brushProperty name="color" value="#F2385B"/>
      <inkml:brushProperty name="ignorePressure" value="0"/>
    </inkml:brush>
  </inkml:definitions>
  <inkml:trace contextRef="#ctx0" brushRef="#br0">29532.000000 31706.000000 837,'1.000000'78.000000'3,"2.000000"-10.000000"3 ,3.000000-10.000000 5,1.000000-12.000000 5,1.000000-7.000000 0,1.000000-7.000000-2,-1.000000-6.000000-3,0.000000-6.000000-3,2.000000 1.000000 1,1.000000 8.000000 1,3.000000 9.000000 2,1.000000 8.000000 2,1.000000 0.000000-1,-2.000000-9.000000-4,-3.000000-8.000000-3,-2.000000-8.000000-4,2.000000 0.000000-1,3.000000 8.000000-1,5.000000 9.000000 1,4.000000 8.000000 0,2.000000 2.000000-4,0.000000-4.000000-6,0.000000-5.000000-7,0.000000-3.000000-7,0.000000-6.000000-3,0.000000-6.000000-1,0.000000-6.000000-2,0.000000-7.000000 0,-1.000000-6.000000 0,-2.000000-6.000000-1,-2.000000-6.000000 1,-2.000000-7.000000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2-01-20T19:12:00"/>
    </inkml:context>
    <inkml:brush xml:id="br0">
      <inkml:brushProperty name="width" value="0.0188777428120375" units="cm"/>
      <inkml:brushProperty name="height" value="0.0188777428120375" units="cm"/>
      <inkml:brushProperty name="color" value="#F2385B"/>
      <inkml:brushProperty name="ignorePressure" value="0"/>
    </inkml:brush>
  </inkml:definitions>
  <inkml:trace contextRef="#ctx0" brushRef="#br0">30300.000000 31673.000000 776,'14.000000'31.000000'1,"-3.000000"-4.000000"2 ,-5.000000-4.000000 2,-4.000000-4.000000 2,-4.000000 6.000000 3,-4.000000 17.000000 1,-5.000000 16.000000 4,-3.000000 17.000000 1,-2.000000 4.000000 1,3.000000-8.000000-2,1.000000-8.000000-3,3.000000-9.000000-2,-3.000000 13.000000 0,-5.000000 33.000000 1,-7.000000 34.000000 1,-7.000000 32.000000 2,2.000000 2.000000-2,8.000000-31.000000-3,9.000000-32.000000-3,8.000000-31.000000-4,3.000000 5.000000-2,-3.000000 38.000000 1,-1.000000 41.000000-2,-2.000000 39.000000 1,2.000000 10.000000 0,6.000000-22.000000 2,6.000000-20.000000 0,7.000000-21.000000 2,1.000000-25.000000 1,-1.000000-30.000000-1,-3.000000-28.000000 0,-1.000000-30.000000 1,-1.000000-14.000000-12,2.000000 0.000000-22,3.000000-1.000000-22,2.000000 1.000000-22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2-01-20T19:12:00"/>
    </inkml:context>
    <inkml:brush xml:id="br0">
      <inkml:brushProperty name="width" value="0.0161559302359819" units="cm"/>
      <inkml:brushProperty name="height" value="0.0161559302359819" units="cm"/>
      <inkml:brushProperty name="color" value="#F2385B"/>
      <inkml:brushProperty name="ignorePressure" value="0"/>
    </inkml:brush>
  </inkml:definitions>
  <inkml:trace contextRef="#ctx0" brushRef="#br0">33037.000000 31906.000000 907,'0.000000'46.000000'0,"0.000000"-8.000000"-3 ,0.000000-9.000000 0,0.000000-8.000000-3,0.000000-9.000000 6,0.000000-7.000000 10,0.000000-10.000000 11,0.000000-7.000000 10,0.000000-9.000000-2,0.000000-8.000000-16,0.000000-9.000000-15,0.000000-8.000000-16,1.000000-5.000000-10,2.000000-2.000000-2,2.000000-2.000000-2,2.000000-3.000000-4,0.000000 1.000000 2,-5.000000 2.000000 4,-4.000000 2.000000 5,-5.000000 1.000000 4,-1.000000 7.000000 4,0.000000 7.000000 4,-1.000000 9.000000 4,1.000000 8.000000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2-01-20T19:12:00"/>
    </inkml:context>
    <inkml:brush xml:id="br0">
      <inkml:brushProperty name="width" value="0.0164484847337008" units="cm"/>
      <inkml:brushProperty name="height" value="0.0164484847337008" units="cm"/>
      <inkml:brushProperty name="color" value="#F2385B"/>
      <inkml:brushProperty name="ignorePressure" value="0"/>
    </inkml:brush>
  </inkml:definitions>
  <inkml:trace contextRef="#ctx0" brushRef="#br0">32803.000000 31239.000000 891,'-92.000000'3.000000'-4,"17.000000"6.000000"-10 ,17.000000 7.000000-9,16.000000 6.000000-10,11.000000 2.000000 2,4.000000-2.000000 10,4.000000-2.000000 12,4.000000-3.000000 10,-1.000000 5.000000 8,-6.000000 11.000000 4,-6.000000 9.000000 5,-7.000000 12.000000 4,2.000000 0.000000 0,7.000000-8.000000-3,9.000000-9.000000-5,9.000000-8.000000-3,0.000000 3.000000-1,-5.000000 12.000000 1,-7.000000 12.000000 1,-7.000000 13.000000 2,2.000000 0.000000-1,8.000000-13.000000-3,9.000000-12.000000-3,8.000000-13.000000-2,6.000000-3.000000-3,4.000000 7.000000 0,5.000000 5.000000-1,3.000000 7.000000 0,7.000000-2.000000-1,8.000000-11.000000 2,9.000000-10.000000 1,8.000000-10.000000 1,6.000000-9.000000 0,4.000000-6.000000-2,5.000000-6.000000-3,3.000000-7.000000-1,1.000000-6.000000-4,-5.000000-6.000000-2,-3.000000-6.000000-3,-5.000000-7.000000-4,-3.000000-3.000000-1,-2.000000-3.000000 2,-2.000000-2.000000 1,-3.000000-2.000000 1,-3.000000 0.000000 2,-7.000000 2.000000 2,-6.000000 2.000000 4,-6.000000 2.000000 2,-5.000000 5.000000 2,-5.000000 5.000000 1,-3.000000 7.000000 1,-5.000000 6.000000 0,-2.000000 9.000000 2,0.000000 10.000000 1,0.000000 10.000000 3,0.000000 11.000000 2,0.000000 4.000000 0,0.000000-2.000000-1,0.000000-2.000000-1,0.000000-2.000000-2,-2.000000 6.000000-1,-5.000000 14.000000 0,-3.000000 15.000000-1,-5.000000 15.000000 1,1.000000 1.000000-1,3.000000-13.000000 0,5.000000-12.000000-1,4.000000-13.000000-1,0.000000 6.000000 1,-4.000000 22.000000 1,-5.000000 24.000000 2,-4.000000 22.000000 0,1.000000 8.000000 1,3.000000-9.000000-2,5.000000-8.000000-2,4.000000-8.000000 0,2.000000-8.000000-4,0.000000-6.000000-3,0.000000-6.000000-5,0.000000-7.000000-3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2-01-20T19:12:07"/>
    </inkml:context>
    <inkml:brush xml:id="br0">
      <inkml:brushProperty name="width" value="0.0161886233836412" units="cm"/>
      <inkml:brushProperty name="height" value="0.0161886233836412" units="cm"/>
      <inkml:brushProperty name="color" value="#F2385B"/>
      <inkml:brushProperty name="ignorePressure" value="0"/>
    </inkml:brush>
  </inkml:definitions>
  <inkml:trace contextRef="#ctx0" brushRef="#br0">29132.000000 27167.000000 905,'0.000000'-48.000000'1,"0.000000"4.000000"-1 ,0.000000 5.000000 0,0.000000 3.000000 1,2.000000 11.000000 1,4.000000 17.000000 2,4.000000 16.000000 3,5.000000 17.000000 2,2.000000 12.000000 0,-1.000000 5.000000-3,1.000000 7.000000-3,0.000000 7.000000-3,1.000000 5.000000-1,1.000000 7.000000-1,3.000000 6.000000 0,2.000000 6.000000 0,0.000000 2.000000 0,-2.000000-5.000000 0,-2.000000-4.000000 2,-2.000000-4.000000 0,-3.000000-8.000000 1,-1.000000-10.000000-2,-3.000000-10.000000 0,-1.000000-11.000000-1,0.000000-4.000000 1,5.000000 3.000000-1,4.000000 1.000000 2,4.000000 2.000000 1,-1.000000-2.000000-1,-3.000000-6.000000 0,-4.000000-6.000000-2,-5.000000-6.000000 0,3.000000-9.000000-1,8.000000-11.000000-1,8.000000-9.000000 0,8.000000-11.000000 0,4.000000-15.000000 0,-2.000000-19.000000 0,-3.000000-18.000000 1,-1.000000-19.000000 1,-4.000000-13.000000 0,-4.000000-6.000000 1,-4.000000-6.000000 1,-4.000000-6.000000 0,-4.000000-1.000000 1,-1.000000 3.000000 0,-3.000000 5.000000 0,-1.000000 4.000000-1,-3.000000 8.000000 1,-2.000000 10.000000-1,-2.000000 10.000000-1,-2.000000 10.000000-1,1.000000 14.000000 1,1.000000 14.000000-1,2.000000 14.000000 1,2.000000 15.000000 1,2.000000 14.000000-1,-1.000000 12.000000 0,0.000000 12.000000 0,1.000000 13.000000 0,-1.000000 11.000000 0,0.000000 8.000000-1,1.000000 8.000000 0,-1.000000 9.000000 0,0.000000-2.000000 0,1.000000-10.000000 3,-1.000000-10.000000 1,0.000000-11.000000 3,1.000000-1.000000 1,-1.000000 9.000000 2,0.000000 8.000000 0,1.000000 8.000000 1,-1.000000-1.000000-1,0.000000-10.000000 0,1.000000-11.000000-2,-1.000000-10.000000-2,2.000000-2.000000 0,5.000000 6.000000-1,4.000000 6.000000 1,4.000000 7.000000 0,4.000000 1.000000 0,4.000000-5.000000 1,5.000000-4.000000 0,3.000000-3.000000 2,3.000000-9.000000-1,0.000000-9.000000-1,-1.000000-11.000000-1,1.000000-11.000000-2,1.000000-10.000000-1,2.000000-10.000000 0,2.000000-11.000000-2,2.000000-10.000000 0,0.000000-9.000000-3,-2.000000-5.000000-1,-2.000000-7.000000-3,-3.000000-7.000000-2,-2.000000-2.000000-2,-5.000000-1.000000 0,-3.000000 1.000000-2,-5.000000 0.000000 0,-4.000000 3.000000 1,-4.000000 9.000000 1,-5.000000 9.000000 2,-3.000000 8.000000 2,-4.000000 12.000000 1,-2.000000 17.000000 0,-2.000000 16.000000 1,-2.000000 18.000000-1,-2.000000 14.000000 2,-2.000000 12.000000 2,-2.000000 13.000000 2,-2.000000 13.000000 1,-1.000000 0.000000 3,3.000000-10.000000 2,2.000000-10.000000 1,2.000000-11.000000 2,1.000000 2.000000 2,0.000000 11.000000 0,0.000000 14.000000 2,0.000000 11.000000 0,0.000000 1.000000 0,0.000000-12.000000-1,0.000000-14.000000-1,0.000000-11.000000-2,1.000000 0.000000-1,2.000000 15.000000-1,2.000000 15.000000-1,3.000000 14.000000-1,1.000000 3.000000-1,2.000000-8.000000 0,3.000000-9.000000 0,2.000000-7.000000-1,1.000000-9.000000-2,3.000000-9.000000-7,2.000000-8.000000-5,2.000000-8.000000-6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2-01-20T19:12:07"/>
    </inkml:context>
    <inkml:brush xml:id="br0">
      <inkml:brushProperty name="width" value="0.0169322323054075" units="cm"/>
      <inkml:brushProperty name="height" value="0.0169322323054075" units="cm"/>
      <inkml:brushProperty name="color" value="#F2385B"/>
      <inkml:brushProperty name="ignorePressure" value="0"/>
    </inkml:brush>
  </inkml:definitions>
  <inkml:trace contextRef="#ctx0" brushRef="#br0">32269.000000 27301.000000 866,'0.000000'45.000000'-2,"0.000000"-7.000000"-1 ,0.000000-9.000000-4,0.000000-8.000000-2,2.000000-9.000000 4,4.000000-11.000000 8,5.000000-11.000000 9,3.000000-10.000000 8,1.000000-4.000000 3,-5.000000 2.000000-5,-3.000000 3.000000-4,-5.000000 1.000000-4,-2.000000 1.000000-4,0.000000 1.000000-2,0.000000-1.000000-1,0.000000 0.000000-2,-1.000000 1.000000-1,-2.000000-1.000000-2,-3.000000 0.000000-1,-1.000000 0.000000-2,-1.000000 0.000000 0,-1.000000-3.000000-1,1.000000-2.000000 1,0.000000-2.000000 0,-3.000000 0.000000 0,-3.000000 2.000000 2,-5.000000 2.000000 1,-4.000000 3.000000 2,-5.000000 3.000000 0,-7.000000 7.000000 2,-5.000000 6.000000-1,-7.000000 6.000000 1,-3.000000 11.000000 0,0.000000 14.000000 0,0.000000 15.000000 0,-1.000000 14.000000-1,5.000000 9.000000 0,5.000000 2.000000 1,6.000000 2.000000 0,7.000000 2.000000 1,6.000000-3.000000 1,7.000000-9.000000-1,5.000000-8.000000 0,7.000000-8.000000 1,4.000000-8.000000-1,2.000000-9.000000-2,3.000000-8.000000 0,1.000000-8.000000-1,3.000000-5.000000 0,5.000000 0.000000 0,4.000000 1.000000 0,4.000000-1.000000 1,4.000000-1.000000 1,4.000000-2.000000 2,5.000000-1.000000 3,3.000000-3.000000 3,2.000000-4.000000-1,-3.000000-3.000000-2,-1.000000-4.000000-2,-3.000000-5.000000-3,-1.000000-3.000000-2,-3.000000-1.000000-1,-2.000000-3.000000-2,-2.000000-2.000000-2,-3.000000-1.000000-1,-4.000000 0.000000 0,-4.000000 0.000000 0,-5.000000 0.000000 0,-2.000000 0.000000 1,1.000000 0.000000 0,-1.000000 0.000000 1,0.000000 0.000000 1,2.000000 3.000000 1,1.000000 6.000000 2,3.000000 7.000000 1,1.000000 5.000000 3,2.000000 7.000000 0,0.000000 3.000000 0,-1.000000 4.000000-1,1.000000 5.000000 1,0.000000 3.000000-2,-1.000000 1.000000 1,1.000000 3.000000-1,0.000000 2.000000-1,-1.000000-1.000000 0,-3.000000-4.000000 0,-1.000000-4.000000-1,-3.000000-5.000000 0,1.000000 0.000000 0,5.000000 5.000000 0,4.000000 4.000000 0,4.000000 4.000000 1,3.000000 4.000000-1,2.000000 4.000000 0,2.000000 5.000000-1,2.000000 3.000000-1,0.000000 0.000000 0,-5.000000-7.000000 0,-4.000000-6.000000-2,-4.000000-6.000000 0,-4.000000-4.000000-1,-1.000000-3.000000-1,-3.000000-1.000000-2,-1.000000-3.000000-2,-3.000000-7.000000 0,-2.000000-12.000000-1,-2.000000-13.000000-1,-2.000000-13.000000 0,-1.000000-7.000000 1,0.000000-5.000000 6,0.000000-5.000000 4,0.000000-3.000000 5,0.000000-1.000000 2,0.000000 1.000000-2,0.000000 3.000000-1,0.000000 2.000000-2,0.000000 5.000000-1,0.000000 9.000000 1,0.000000 8.000000-1,0.000000 8.000000 0,1.000000 1.000000 0,3.000000-6.000000 0,1.000000-7.000000 0,2.000000-5.000000 0,2.000000-3.000000-2,3.000000 3.000000-4,1.000000 1.000000-3,3.000000 3.000000-4,0.000000 3.000000-1,-3.000000 7.000000-1,-1.000000 7.000000 0,-3.000000 5.000000 1,1.000000 4.000000-2,1.000000 0.000000-1,3.000000-1.000000-4,1.000000 1.000000-1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2-01-20T19:12:08"/>
    </inkml:context>
    <inkml:brush xml:id="br0">
      <inkml:brushProperty name="width" value="0.0169187523424625" units="cm"/>
      <inkml:brushProperty name="height" value="0.0169187523424625" units="cm"/>
      <inkml:brushProperty name="color" value="#F2385B"/>
      <inkml:brushProperty name="ignorePressure" value="0"/>
    </inkml:brush>
  </inkml:definitions>
  <inkml:trace contextRef="#ctx0" brushRef="#br0">34105.000000 27401.000000 866,'0.000000'-32.000000'-5,"0.000000"5.000000"7 ,0.000000 4.000000 7,0.000000 5.000000 6,0.000000 1.000000 4,0.000000 0.000000-1,0.000000 1.000000-1,0.000000-1.000000-1,0.000000-3.000000-1,0.000000-6.000000-3,0.000000-6.000000-4,0.000000-7.000000-2,-1.000000-3.000000-5,-3.000000 1.000000-4,-1.000000-1.000000-4,-2.000000 0.000000-6,-2.000000 2.000000-1,-3.000000 5.000000 0,-1.000000 4.000000 1,-3.000000 4.000000 0,-3.000000 5.000000 1,-4.000000 6.000000 2,-4.000000 7.000000 2,-4.000000 6.000000 1,-5.000000 9.000000 1,-3.000000 13.000000 1,-5.000000 12.000000 1,-4.000000 13.000000 1,-1.000000 8.000000 1,2.000000 4.000000 1,2.000000 5.000000 1,2.000000 3.000000 1,5.000000-2.000000 1,5.000000-11.000000-1,7.000000-10.000000 2,6.000000-11.000000-1,2.000000 1.000000 0,-5.000000 13.000000-1,-4.000000 12.000000 0,-5.000000 13.000000 0,3.000000 0.000000 0,8.000000-13.000000 0,9.000000-12.000000 1,8.000000-13.000000 0,3.000000-2.000000 1,-3.000000 5.000000-1,-1.000000 7.000000-1,-2.000000 6.000000 1,0.000000-2.000000-2,1.000000-7.000000 1,3.000000-9.000000-1,2.000000-8.000000 0,5.000000-4.000000 1,9.000000-1.000000-1,8.000000 1.000000 0,8.000000 0.000000 1,2.000000-3.000000-1,-4.000000-3.000000-1,-4.000000-5.000000-1,-4.000000-4.000000 0,3.000000-4.000000-1,10.000000-4.000000 1,11.000000-5.000000 0,10.000000-3.000000 0,6.000000-8.000000 1,-1.000000-10.000000-1,1.000000-11.000000 0,-1.000000-10.000000 0,0.000000-9.000000-1,1.000000-6.000000-2,-1.000000-6.000000-2,1.000000-6.000000-2,-2.000000-6.000000-2,-2.000000-3.000000-2,-2.000000-5.000000-2,-1.000000-4.000000-2,-6.000000-1.000000-2,-5.000000 2.000000 0,-6.000000 2.000000 0,-7.000000 2.000000-1,-5.000000 6.000000 2,-5.000000 11.000000 3,-3.000000 11.000000 5,-5.000000 9.000000 4,-2.000000 10.000000 3,-3.000000 9.000000 0,-2.000000 8.000000 1,-2.000000 8.000000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"/>
          <p:cNvSpPr/>
          <p:nvPr/>
        </p:nvSpPr>
        <p:spPr>
          <a:xfrm>
            <a:off x="690562" y="3452782"/>
            <a:ext cx="7653338" cy="33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39" extrusionOk="0">
                <a:moveTo>
                  <a:pt x="853" y="4009"/>
                </a:moveTo>
                <a:cubicBezTo>
                  <a:pt x="853" y="4009"/>
                  <a:pt x="10748" y="-5010"/>
                  <a:pt x="21600" y="4009"/>
                </a:cubicBezTo>
                <a:cubicBezTo>
                  <a:pt x="21600" y="4009"/>
                  <a:pt x="21600" y="9149"/>
                  <a:pt x="21600" y="14335"/>
                </a:cubicBezTo>
                <a:cubicBezTo>
                  <a:pt x="12406" y="4009"/>
                  <a:pt x="3600" y="16590"/>
                  <a:pt x="0" y="14876"/>
                </a:cubicBezTo>
                <a:lnTo>
                  <a:pt x="853" y="4009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20" name="Rectangle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21" name="Body Level One…"/>
          <p:cNvSpPr txBox="1"/>
          <p:nvPr>
            <p:ph type="body" idx="1" hasCustomPrompt="1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Title Text"/>
          <p:cNvSpPr txBox="1"/>
          <p:nvPr>
            <p:ph type="title" hasCustomPrompt="1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8176259" y="6248400"/>
            <a:ext cx="281941" cy="287087"/>
          </a:xfrm>
          <a:prstGeom prst="rect">
            <a:avLst/>
          </a:prstGeom>
        </p:spPr>
        <p:txBody>
          <a:bodyPr/>
          <a:lstStyle>
            <a:lvl1pPr algn="r" defTabSz="457200">
              <a:spcBef>
                <a:spcPts val="800"/>
              </a:spcBef>
              <a:defRPr sz="1400">
                <a:solidFill>
                  <a:srgbClr val="578963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-152400"/>
            <a:ext cx="9144002" cy="1314450"/>
          </a:xfrm>
          <a:prstGeom prst="rect">
            <a:avLst/>
          </a:prstGeom>
          <a:gradFill>
            <a:gsLst>
              <a:gs pos="0">
                <a:srgbClr val="CCECFF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4481512" y="6613525"/>
            <a:ext cx="330161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9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774700" marR="0" indent="-3175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"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1112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▪"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4541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17970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2542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27114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1686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36258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9.xml"/><Relationship Id="rId8" Type="http://schemas.openxmlformats.org/officeDocument/2006/relationships/customXml" Target="../ink/ink8.xml"/><Relationship Id="rId7" Type="http://schemas.openxmlformats.org/officeDocument/2006/relationships/customXml" Target="../ink/ink7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customXml" Target="../ink/ink4.xml"/><Relationship Id="rId3" Type="http://schemas.openxmlformats.org/officeDocument/2006/relationships/customXml" Target="../ink/ink3.xml"/><Relationship Id="rId2" Type="http://schemas.openxmlformats.org/officeDocument/2006/relationships/customXml" Target="../ink/ink2.xml"/><Relationship Id="rId11" Type="http://schemas.openxmlformats.org/officeDocument/2006/relationships/slideLayout" Target="../slideLayouts/slideLayout1.xml"/><Relationship Id="rId10" Type="http://schemas.openxmlformats.org/officeDocument/2006/relationships/customXml" Target="../ink/ink10.xml"/><Relationship Id="rId1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3" name="CAS CS 460…"/>
          <p:cNvSpPr txBox="1"/>
          <p:nvPr/>
        </p:nvSpPr>
        <p:spPr>
          <a:xfrm>
            <a:off x="558482" y="1751647"/>
            <a:ext cx="7680961" cy="25044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/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CAS CS 460</a:t>
            </a: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Introduction to Database Systems</a:t>
            </a: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Spring 2022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69" name="Problem 2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Problem 2</a:t>
            </a:r>
          </a:p>
        </p:txBody>
      </p:sp>
      <p:sp>
        <p:nvSpPr>
          <p:cNvPr id="70" name="Data retrieval:…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Data retrieval: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Find the students registered for CS460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Find the students with GPA &gt; 3.5  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For every query we need to write a program!</a:t>
            </a:r>
          </a:p>
          <a:p>
            <a:pPr marL="240665" indent="-240665">
              <a:buClrTx/>
              <a:buSzPct val="100000"/>
              <a:defRPr sz="2400"/>
            </a:pPr>
          </a:p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We need the retrieval to be: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Easy to write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Execute efficiently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4584533" y="6613525"/>
            <a:ext cx="238459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73" name="Problem 3"/>
          <p:cNvSpPr txBox="1"/>
          <p:nvPr>
            <p:ph type="title" idx="4294967295"/>
          </p:nvPr>
        </p:nvSpPr>
        <p:spPr>
          <a:xfrm>
            <a:off x="798512" y="0"/>
            <a:ext cx="8077201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Problem 3</a:t>
            </a:r>
          </a:p>
        </p:txBody>
      </p:sp>
      <p:sp>
        <p:nvSpPr>
          <p:cNvPr id="74" name="Data Integrity…"/>
          <p:cNvSpPr txBox="1"/>
          <p:nvPr>
            <p:ph type="body" idx="4294967295"/>
          </p:nvPr>
        </p:nvSpPr>
        <p:spPr>
          <a:xfrm>
            <a:off x="571500" y="1114425"/>
            <a:ext cx="8370888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Data Integrity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No (clear) support for sharing: </a:t>
            </a:r>
          </a:p>
          <a:p>
            <a:pPr marL="942340" lvl="2" indent="-180340">
              <a:spcBef>
                <a:spcPts val="0"/>
              </a:spcBef>
              <a:buClrTx/>
              <a:buChar char="•"/>
              <a:defRPr sz="1800"/>
            </a:pPr>
            <a:r>
              <a:t>Prevent simultaneous modifications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No coping mechanisms for system crashes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No means of Preventing Data Entry Errors (checks must be hard-coded in the programs)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Security problems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</a:p>
          <a:p>
            <a:pPr marL="200660" indent="-200660">
              <a:buClrTx/>
              <a:buSzPct val="100000"/>
            </a:pPr>
            <a:r>
              <a:t>Database systems offer solutions to all the above problems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77" name="Data Organization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Data Organization</a:t>
            </a:r>
          </a:p>
        </p:txBody>
      </p:sp>
      <p:sp>
        <p:nvSpPr>
          <p:cNvPr id="78" name="Two levels of data modeling…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 defTabSz="-635">
              <a:buClrTx/>
              <a:buSzPct val="100000"/>
              <a:tabLst>
                <a:tab pos="1816100" algn="l"/>
                <a:tab pos="3657600" algn="l"/>
                <a:tab pos="3937000" algn="l"/>
              </a:tabLst>
            </a:pPr>
            <a:r>
              <a:t>Two levels of data modeling</a:t>
            </a:r>
          </a:p>
          <a:p>
            <a:pPr marL="200660" indent="-200660" defTabSz="-635">
              <a:buClrTx/>
              <a:buSzPct val="100000"/>
              <a:tabLst>
                <a:tab pos="1816100" algn="l"/>
                <a:tab pos="3657600" algn="l"/>
                <a:tab pos="3937000" algn="l"/>
              </a:tabLst>
              <a:defRPr b="1"/>
            </a:pPr>
            <a:r>
              <a:t>Conceptual or Logical level</a:t>
            </a:r>
            <a:r>
              <a:rPr b="0"/>
              <a:t>: describes data stored in database, and the relationships among the data.</a:t>
            </a:r>
            <a:endParaRPr b="0"/>
          </a:p>
          <a:p>
            <a:pPr defTabSz="-635">
              <a:buClrTx/>
              <a:buSzTx/>
              <a:buNone/>
              <a:tabLst>
                <a:tab pos="1816100" algn="l"/>
                <a:tab pos="3657600" algn="l"/>
                <a:tab pos="3937000" algn="l"/>
              </a:tabLst>
            </a:pPr>
            <a:r>
              <a:t>		</a:t>
            </a:r>
            <a:r>
              <a:rPr sz="1600" b="1"/>
              <a:t>type</a:t>
            </a:r>
            <a:r>
              <a:rPr sz="1600"/>
              <a:t> customer = </a:t>
            </a:r>
            <a:r>
              <a:rPr sz="1600" b="1"/>
              <a:t>record</a:t>
            </a:r>
            <a:br>
              <a:rPr sz="1600" b="1"/>
            </a:br>
            <a:r>
              <a:rPr sz="1600"/>
              <a:t>			</a:t>
            </a:r>
            <a:r>
              <a:rPr sz="1600" i="1"/>
              <a:t>name</a:t>
            </a:r>
            <a:r>
              <a:rPr sz="1600"/>
              <a:t> : string;</a:t>
            </a:r>
            <a:br>
              <a:rPr sz="1600"/>
            </a:br>
            <a:r>
              <a:rPr sz="1600"/>
              <a:t>			</a:t>
            </a:r>
            <a:r>
              <a:rPr sz="1600" i="1"/>
              <a:t>street</a:t>
            </a:r>
            <a:r>
              <a:rPr sz="1600"/>
              <a:t> : string;</a:t>
            </a:r>
            <a:br>
              <a:rPr sz="1600"/>
            </a:br>
            <a:r>
              <a:rPr sz="1600"/>
              <a:t>			</a:t>
            </a:r>
            <a:r>
              <a:rPr sz="1600" i="1"/>
              <a:t>city</a:t>
            </a:r>
            <a:r>
              <a:rPr sz="1600"/>
              <a:t> : integer;</a:t>
            </a:r>
            <a:endParaRPr sz="1600"/>
          </a:p>
          <a:p>
            <a:pPr defTabSz="-635">
              <a:spcBef>
                <a:spcPts val="600"/>
              </a:spcBef>
              <a:buClrTx/>
              <a:buSzTx/>
              <a:buNone/>
              <a:tabLst>
                <a:tab pos="1816100" algn="l"/>
                <a:tab pos="3657600" algn="l"/>
                <a:tab pos="3937000" algn="l"/>
              </a:tabLst>
              <a:defRPr sz="1600"/>
            </a:pPr>
            <a:r>
              <a:t>		                            </a:t>
            </a:r>
            <a:r>
              <a:rPr b="1"/>
              <a:t>end</a:t>
            </a:r>
            <a:r>
              <a:t>;</a:t>
            </a:r>
          </a:p>
          <a:p>
            <a:pPr marL="200660" indent="-200660" defTabSz="-635">
              <a:buClrTx/>
              <a:buSzPct val="100000"/>
              <a:tabLst>
                <a:tab pos="1816100" algn="l"/>
                <a:tab pos="3657600" algn="l"/>
                <a:tab pos="3937000" algn="l"/>
              </a:tabLst>
              <a:defRPr b="1"/>
            </a:pPr>
            <a:r>
              <a:t>Physical level:</a:t>
            </a:r>
            <a:r>
              <a:rPr b="0"/>
              <a:t> describes how a record (e.g., customer) is stored.</a:t>
            </a:r>
            <a:endParaRPr b="0"/>
          </a:p>
          <a:p>
            <a:pPr marL="200660" indent="-200660" defTabSz="-635">
              <a:buClrTx/>
              <a:buSzPct val="100000"/>
              <a:tabLst>
                <a:tab pos="1816100" algn="l"/>
                <a:tab pos="3657600" algn="l"/>
                <a:tab pos="3937000" algn="l"/>
              </a:tabLst>
            </a:pPr>
          </a:p>
          <a:p>
            <a:pPr marL="200660" indent="-200660" defTabSz="-635">
              <a:buClrTx/>
              <a:buSzPct val="100000"/>
              <a:tabLst>
                <a:tab pos="1816100" algn="l"/>
                <a:tab pos="3657600" algn="l"/>
                <a:tab pos="3937000" algn="l"/>
              </a:tabLst>
            </a:pPr>
            <a:r>
              <a:t>Also, </a:t>
            </a:r>
            <a:r>
              <a:rPr b="1"/>
              <a:t>External</a:t>
            </a:r>
            <a:r>
              <a:t> (</a:t>
            </a:r>
            <a:r>
              <a:rPr b="1"/>
              <a:t>View) level</a:t>
            </a:r>
            <a:r>
              <a:t>: application programs hide details of data types.  Views can also hide information (e.g., salary) for security purposes.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81" name="View of Data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View of Data</a:t>
            </a:r>
          </a:p>
        </p:txBody>
      </p:sp>
      <p:sp>
        <p:nvSpPr>
          <p:cNvPr id="82" name="A logical architecture for a database system"/>
          <p:cNvSpPr txBox="1"/>
          <p:nvPr/>
        </p:nvSpPr>
        <p:spPr>
          <a:xfrm>
            <a:off x="511926" y="1151255"/>
            <a:ext cx="5088023" cy="396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 defTabSz="457200">
              <a:spcBef>
                <a:spcPts val="1200"/>
              </a:spcBef>
              <a:defRPr sz="2000"/>
            </a:lvl1pPr>
          </a:lstStyle>
          <a:p>
            <a:r>
              <a:t>A logical architecture for a database system </a:t>
            </a:r>
          </a:p>
        </p:txBody>
      </p:sp>
      <p:pic>
        <p:nvPicPr>
          <p:cNvPr id="83" name="image.png" descr="image.png"/>
          <p:cNvPicPr>
            <a:picLocks noChangeAspect="1"/>
          </p:cNvPicPr>
          <p:nvPr/>
        </p:nvPicPr>
        <p:blipFill>
          <a:blip r:embed="rId1"/>
          <a:srcRect l="14350" t="21412" r="2732" b="13894"/>
          <a:stretch>
            <a:fillRect/>
          </a:stretch>
        </p:blipFill>
        <p:spPr>
          <a:xfrm>
            <a:off x="1619250" y="1852612"/>
            <a:ext cx="5948363" cy="3214689"/>
          </a:xfrm>
          <a:prstGeom prst="rect">
            <a:avLst/>
          </a:prstGeom>
          <a:ln w="76200">
            <a:solidFill>
              <a:srgbClr val="CC3300"/>
            </a:solidFill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86" name="Database Schema"/>
          <p:cNvSpPr txBox="1"/>
          <p:nvPr>
            <p:ph type="title" idx="4294967295"/>
          </p:nvPr>
        </p:nvSpPr>
        <p:spPr>
          <a:xfrm>
            <a:off x="581025" y="444500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Database Schema</a:t>
            </a:r>
          </a:p>
        </p:txBody>
      </p:sp>
      <p:sp>
        <p:nvSpPr>
          <p:cNvPr id="87" name="Schema – the structure of the database…"/>
          <p:cNvSpPr txBox="1"/>
          <p:nvPr>
            <p:ph type="body" sz="half" idx="4294967295"/>
          </p:nvPr>
        </p:nvSpPr>
        <p:spPr>
          <a:xfrm>
            <a:off x="498475" y="1752600"/>
            <a:ext cx="8108950" cy="30051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  <a:defRPr b="1"/>
            </a:pPr>
            <a:r>
              <a:t>Schema</a:t>
            </a:r>
            <a:r>
              <a:rPr b="0"/>
              <a:t> – the structure of the database </a:t>
            </a:r>
            <a:endParaRPr b="0"/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e.g., the database consists of information about a set of customers and accounts and the relationship between them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Analogous to type information of a variable in a program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  <a:defRPr b="1"/>
            </a:pPr>
            <a:r>
              <a:t>Physical schema</a:t>
            </a:r>
            <a:r>
              <a:rPr b="0"/>
              <a:t>: database design at the physical level</a:t>
            </a:r>
            <a:endParaRPr b="0"/>
          </a:p>
          <a:p>
            <a:pPr marL="581660" lvl="1" indent="-200660">
              <a:spcBef>
                <a:spcPts val="0"/>
              </a:spcBef>
              <a:buClrTx/>
              <a:buChar char="•"/>
              <a:defRPr b="1"/>
            </a:pPr>
            <a:r>
              <a:t>Logical schema</a:t>
            </a:r>
            <a:r>
              <a:rPr b="0"/>
              <a:t>: database design at the logical level</a:t>
            </a:r>
            <a:endParaRPr b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90" name="Data Organization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Data Organization</a:t>
            </a:r>
          </a:p>
        </p:txBody>
      </p:sp>
      <p:sp>
        <p:nvSpPr>
          <p:cNvPr id="91" name="Data Models: a framework for describing…"/>
          <p:cNvSpPr txBox="1"/>
          <p:nvPr>
            <p:ph type="body" idx="4294967295"/>
          </p:nvPr>
        </p:nvSpPr>
        <p:spPr>
          <a:xfrm>
            <a:off x="952500" y="1355725"/>
            <a:ext cx="702945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0665" indent="-240665">
              <a:spcBef>
                <a:spcPts val="1000"/>
              </a:spcBef>
              <a:buClrTx/>
              <a:buSzPct val="100000"/>
              <a:defRPr sz="2400" b="1"/>
            </a:pPr>
            <a:r>
              <a:t>Data Models</a:t>
            </a:r>
            <a:r>
              <a:rPr sz="2000" b="0"/>
              <a:t>: a framework for describing </a:t>
            </a:r>
            <a:endParaRPr sz="2000" b="0"/>
          </a:p>
          <a:p>
            <a:pPr marL="561340" lvl="1" indent="-180340">
              <a:lnSpc>
                <a:spcPct val="80000"/>
              </a:lnSpc>
              <a:spcBef>
                <a:spcPts val="0"/>
              </a:spcBef>
              <a:buClrTx/>
              <a:buChar char="•"/>
              <a:defRPr sz="1800"/>
            </a:pPr>
            <a:r>
              <a:t>data </a:t>
            </a:r>
          </a:p>
          <a:p>
            <a:pPr marL="561340" lvl="1" indent="-180340">
              <a:lnSpc>
                <a:spcPct val="80000"/>
              </a:lnSpc>
              <a:spcBef>
                <a:spcPts val="0"/>
              </a:spcBef>
              <a:buClrTx/>
              <a:buChar char="•"/>
              <a:defRPr sz="1800"/>
            </a:pPr>
            <a:r>
              <a:t>data relationships</a:t>
            </a:r>
          </a:p>
          <a:p>
            <a:pPr marL="561340" lvl="1" indent="-180340">
              <a:lnSpc>
                <a:spcPct val="80000"/>
              </a:lnSpc>
              <a:spcBef>
                <a:spcPts val="0"/>
              </a:spcBef>
              <a:buClrTx/>
              <a:buChar char="•"/>
              <a:defRPr sz="1800"/>
            </a:pPr>
            <a:r>
              <a:t>data semantics</a:t>
            </a:r>
          </a:p>
          <a:p>
            <a:pPr marL="561340" lvl="1" indent="-180340">
              <a:lnSpc>
                <a:spcPct val="80000"/>
              </a:lnSpc>
              <a:spcBef>
                <a:spcPts val="0"/>
              </a:spcBef>
              <a:buClrTx/>
              <a:buChar char="•"/>
              <a:defRPr sz="1800"/>
            </a:pPr>
            <a:r>
              <a:t>data constraints</a:t>
            </a:r>
          </a:p>
          <a:p>
            <a:pPr marL="200660" indent="-200660">
              <a:buClrTx/>
              <a:buSzPct val="100000"/>
            </a:pPr>
            <a:r>
              <a:t>Entity-Relationship model</a:t>
            </a:r>
          </a:p>
          <a:p>
            <a:pPr marL="200660" indent="-200660">
              <a:buClrTx/>
              <a:buSzPct val="100000"/>
            </a:pPr>
            <a:r>
              <a:t>We will concentrate on Relational model</a:t>
            </a:r>
          </a:p>
          <a:p>
            <a:pPr marL="200660" indent="-200660">
              <a:buClrTx/>
              <a:buSzPct val="100000"/>
            </a:pPr>
            <a:r>
              <a:t>Other models: 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object-oriented model</a:t>
            </a:r>
          </a:p>
          <a:p>
            <a:pPr marL="561340" lvl="1" indent="-180340">
              <a:lnSpc>
                <a:spcPct val="70000"/>
              </a:lnSpc>
              <a:spcBef>
                <a:spcPts val="0"/>
              </a:spcBef>
              <a:buClrTx/>
              <a:buChar char="•"/>
              <a:defRPr sz="1800"/>
            </a:pPr>
            <a:r>
              <a:t>semi-structured data models, XML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94" name="Relational Model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Relational Model</a:t>
            </a:r>
          </a:p>
        </p:txBody>
      </p:sp>
      <p:sp>
        <p:nvSpPr>
          <p:cNvPr id="95" name="Example of tabular data in the relational model"/>
          <p:cNvSpPr txBox="1"/>
          <p:nvPr>
            <p:ph type="body" sz="quarter" idx="4294967295"/>
          </p:nvPr>
        </p:nvSpPr>
        <p:spPr>
          <a:xfrm>
            <a:off x="571500" y="1114425"/>
            <a:ext cx="7848600" cy="677863"/>
          </a:xfrm>
          <a:prstGeom prst="rect">
            <a:avLst/>
          </a:prstGeom>
        </p:spPr>
        <p:txBody>
          <a:bodyPr>
            <a:normAutofit/>
          </a:bodyPr>
          <a:lstStyle>
            <a:lvl1pPr marL="200660" indent="-200660">
              <a:buClrTx/>
              <a:buSzPct val="100000"/>
            </a:lvl1pPr>
          </a:lstStyle>
          <a:p>
            <a:r>
              <a:t>Example of tabular data in the relational model</a:t>
            </a:r>
          </a:p>
        </p:txBody>
      </p:sp>
      <p:sp>
        <p:nvSpPr>
          <p:cNvPr id="96" name="Rectangle"/>
          <p:cNvSpPr/>
          <p:nvPr/>
        </p:nvSpPr>
        <p:spPr>
          <a:xfrm>
            <a:off x="725487" y="1749425"/>
            <a:ext cx="7693026" cy="634366"/>
          </a:xfrm>
          <a:prstGeom prst="rect">
            <a:avLst/>
          </a:prstGeom>
          <a:solidFill>
            <a:srgbClr val="CCECFF"/>
          </a:solidFill>
          <a:ln>
            <a:solidFill>
              <a:srgbClr val="CC3300"/>
            </a:solidFill>
          </a:ln>
        </p:spPr>
        <p:txBody>
          <a:bodyPr lIns="45719" rIns="45719" anchor="ctr"/>
          <a:lstStyle/>
          <a:p>
            <a:pPr algn="ctr" defTabSz="457200">
              <a:defRPr sz="1800">
                <a:solidFill>
                  <a:srgbClr val="CC3300"/>
                </a:solidFill>
              </a:defRPr>
            </a:pPr>
          </a:p>
        </p:txBody>
      </p:sp>
      <p:sp>
        <p:nvSpPr>
          <p:cNvPr id="97" name="Rectangle"/>
          <p:cNvSpPr/>
          <p:nvPr/>
        </p:nvSpPr>
        <p:spPr>
          <a:xfrm>
            <a:off x="726529" y="2368550"/>
            <a:ext cx="7690942" cy="2890838"/>
          </a:xfrm>
          <a:prstGeom prst="rect">
            <a:avLst/>
          </a:prstGeom>
          <a:solidFill>
            <a:srgbClr val="CCECFF"/>
          </a:solidFill>
          <a:ln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98" name="customer-…"/>
          <p:cNvSpPr txBox="1"/>
          <p:nvPr/>
        </p:nvSpPr>
        <p:spPr>
          <a:xfrm>
            <a:off x="2375289" y="1773237"/>
            <a:ext cx="1629180" cy="650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457200">
              <a:defRPr sz="1800" i="1"/>
            </a:pPr>
            <a:r>
              <a:t>customer-</a:t>
            </a:r>
          </a:p>
          <a:p>
            <a:pPr defTabSz="457200">
              <a:defRPr sz="1800" i="1"/>
            </a:pPr>
            <a:r>
              <a:t>name</a:t>
            </a:r>
          </a:p>
        </p:txBody>
      </p:sp>
      <p:sp>
        <p:nvSpPr>
          <p:cNvPr id="99" name="Customer-id"/>
          <p:cNvSpPr txBox="1"/>
          <p:nvPr/>
        </p:nvSpPr>
        <p:spPr>
          <a:xfrm>
            <a:off x="684539" y="1870075"/>
            <a:ext cx="1585904" cy="3708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457200">
              <a:defRPr sz="1800" i="1"/>
            </a:lvl1pPr>
          </a:lstStyle>
          <a:p>
            <a:r>
              <a:t>Customer-id</a:t>
            </a:r>
          </a:p>
        </p:txBody>
      </p:sp>
      <p:sp>
        <p:nvSpPr>
          <p:cNvPr id="100" name="customer-…"/>
          <p:cNvSpPr txBox="1"/>
          <p:nvPr/>
        </p:nvSpPr>
        <p:spPr>
          <a:xfrm>
            <a:off x="4297045" y="1736725"/>
            <a:ext cx="1120339" cy="650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defRPr sz="1800" i="1"/>
            </a:pPr>
            <a:r>
              <a:t>customer-</a:t>
            </a:r>
          </a:p>
          <a:p>
            <a:pPr defTabSz="457200">
              <a:defRPr sz="1800" i="1"/>
            </a:pPr>
            <a:r>
              <a:t>street</a:t>
            </a:r>
          </a:p>
        </p:txBody>
      </p:sp>
      <p:sp>
        <p:nvSpPr>
          <p:cNvPr id="101" name="customer-…"/>
          <p:cNvSpPr txBox="1"/>
          <p:nvPr/>
        </p:nvSpPr>
        <p:spPr>
          <a:xfrm>
            <a:off x="5738495" y="1736725"/>
            <a:ext cx="1120339" cy="650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defRPr sz="1800" i="1"/>
            </a:pPr>
            <a:r>
              <a:t>customer-</a:t>
            </a:r>
          </a:p>
          <a:p>
            <a:pPr defTabSz="457200">
              <a:defRPr sz="1800" i="1"/>
            </a:pPr>
            <a:r>
              <a:t>city</a:t>
            </a:r>
          </a:p>
        </p:txBody>
      </p:sp>
      <p:sp>
        <p:nvSpPr>
          <p:cNvPr id="102" name="account-…"/>
          <p:cNvSpPr txBox="1"/>
          <p:nvPr/>
        </p:nvSpPr>
        <p:spPr>
          <a:xfrm>
            <a:off x="7243444" y="1741487"/>
            <a:ext cx="980925" cy="650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defRPr sz="1800" i="1"/>
            </a:pPr>
            <a:r>
              <a:t>account-</a:t>
            </a:r>
          </a:p>
          <a:p>
            <a:pPr defTabSz="457200">
              <a:defRPr sz="1800" i="1"/>
            </a:pPr>
            <a:r>
              <a:t>number</a:t>
            </a:r>
          </a:p>
        </p:txBody>
      </p:sp>
      <p:sp>
        <p:nvSpPr>
          <p:cNvPr id="103" name="Line"/>
          <p:cNvSpPr/>
          <p:nvPr/>
        </p:nvSpPr>
        <p:spPr>
          <a:xfrm>
            <a:off x="2312987" y="1760537"/>
            <a:ext cx="1" cy="525463"/>
          </a:xfrm>
          <a:prstGeom prst="line">
            <a:avLst/>
          </a:prstGeom>
          <a:ln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104" name="Line"/>
          <p:cNvSpPr/>
          <p:nvPr/>
        </p:nvSpPr>
        <p:spPr>
          <a:xfrm>
            <a:off x="4011612" y="1758950"/>
            <a:ext cx="1" cy="544513"/>
          </a:xfrm>
          <a:prstGeom prst="line">
            <a:avLst/>
          </a:prstGeom>
          <a:ln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105" name="Line"/>
          <p:cNvSpPr/>
          <p:nvPr/>
        </p:nvSpPr>
        <p:spPr>
          <a:xfrm>
            <a:off x="6927850" y="1757362"/>
            <a:ext cx="1" cy="536576"/>
          </a:xfrm>
          <a:prstGeom prst="line">
            <a:avLst/>
          </a:prstGeom>
          <a:ln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106" name="Johnson…"/>
          <p:cNvSpPr txBox="1"/>
          <p:nvPr/>
        </p:nvSpPr>
        <p:spPr>
          <a:xfrm>
            <a:off x="2693670" y="2435225"/>
            <a:ext cx="968423" cy="26060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defRPr sz="1800"/>
            </a:pPr>
            <a:r>
              <a:t>Johnson</a:t>
            </a:r>
          </a:p>
          <a:p>
            <a:pPr defTabSz="457200">
              <a:defRPr sz="1800"/>
            </a:pPr>
          </a:p>
          <a:p>
            <a:pPr defTabSz="457200">
              <a:defRPr sz="1800"/>
            </a:pPr>
            <a:r>
              <a:t>Smith</a:t>
            </a:r>
          </a:p>
          <a:p>
            <a:pPr defTabSz="457200">
              <a:defRPr sz="1800"/>
            </a:pPr>
          </a:p>
          <a:p>
            <a:pPr defTabSz="457200">
              <a:defRPr sz="1800"/>
            </a:pPr>
            <a:r>
              <a:t>Johnson</a:t>
            </a:r>
          </a:p>
          <a:p>
            <a:pPr defTabSz="457200">
              <a:defRPr sz="1800"/>
            </a:pPr>
          </a:p>
          <a:p>
            <a:pPr defTabSz="457200">
              <a:defRPr sz="1800"/>
            </a:pPr>
            <a:r>
              <a:t>Jones</a:t>
            </a:r>
          </a:p>
          <a:p>
            <a:pPr defTabSz="457200">
              <a:defRPr sz="1800"/>
            </a:pPr>
          </a:p>
          <a:p>
            <a:pPr defTabSz="457200">
              <a:defRPr sz="1800"/>
            </a:pPr>
            <a:r>
              <a:t>Smith</a:t>
            </a:r>
          </a:p>
        </p:txBody>
      </p:sp>
      <p:sp>
        <p:nvSpPr>
          <p:cNvPr id="107" name="Line"/>
          <p:cNvSpPr/>
          <p:nvPr/>
        </p:nvSpPr>
        <p:spPr>
          <a:xfrm flipH="1">
            <a:off x="2317750" y="2373312"/>
            <a:ext cx="1" cy="2852739"/>
          </a:xfrm>
          <a:prstGeom prst="line">
            <a:avLst/>
          </a:prstGeom>
          <a:ln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108" name="Line"/>
          <p:cNvSpPr/>
          <p:nvPr/>
        </p:nvSpPr>
        <p:spPr>
          <a:xfrm flipH="1">
            <a:off x="3994149" y="2366962"/>
            <a:ext cx="1" cy="2865439"/>
          </a:xfrm>
          <a:prstGeom prst="line">
            <a:avLst/>
          </a:prstGeom>
          <a:ln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109" name="Line"/>
          <p:cNvSpPr/>
          <p:nvPr/>
        </p:nvSpPr>
        <p:spPr>
          <a:xfrm flipH="1">
            <a:off x="5480049" y="2382837"/>
            <a:ext cx="1" cy="2862263"/>
          </a:xfrm>
          <a:prstGeom prst="line">
            <a:avLst/>
          </a:prstGeom>
          <a:ln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110" name="Line"/>
          <p:cNvSpPr/>
          <p:nvPr/>
        </p:nvSpPr>
        <p:spPr>
          <a:xfrm>
            <a:off x="6934199" y="2381250"/>
            <a:ext cx="1" cy="2865438"/>
          </a:xfrm>
          <a:prstGeom prst="line">
            <a:avLst/>
          </a:prstGeom>
          <a:ln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111" name="192-83-7465…"/>
          <p:cNvSpPr txBox="1"/>
          <p:nvPr/>
        </p:nvSpPr>
        <p:spPr>
          <a:xfrm>
            <a:off x="820419" y="2443162"/>
            <a:ext cx="1400620" cy="2606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defRPr sz="1800"/>
            </a:pPr>
            <a:r>
              <a:t>192-83-7465</a:t>
            </a:r>
          </a:p>
          <a:p>
            <a:pPr defTabSz="457200">
              <a:defRPr sz="1800"/>
            </a:pPr>
          </a:p>
          <a:p>
            <a:pPr defTabSz="457200">
              <a:defRPr sz="1800"/>
            </a:pPr>
            <a:r>
              <a:t>019-28-3746</a:t>
            </a:r>
          </a:p>
          <a:p>
            <a:pPr defTabSz="457200">
              <a:defRPr sz="1800"/>
            </a:pPr>
          </a:p>
          <a:p>
            <a:pPr defTabSz="457200">
              <a:defRPr sz="1800"/>
            </a:pPr>
            <a:r>
              <a:t>192-83-7465</a:t>
            </a:r>
          </a:p>
          <a:p>
            <a:pPr defTabSz="457200">
              <a:defRPr sz="1800"/>
            </a:pPr>
          </a:p>
          <a:p>
            <a:pPr defTabSz="457200">
              <a:defRPr sz="1800"/>
            </a:pPr>
            <a:r>
              <a:t>321-12-3123</a:t>
            </a:r>
          </a:p>
          <a:p>
            <a:pPr defTabSz="457200">
              <a:defRPr sz="1800"/>
            </a:pPr>
          </a:p>
          <a:p>
            <a:pPr defTabSz="457200">
              <a:defRPr sz="1800"/>
            </a:pPr>
            <a:r>
              <a:t>019-28-3746</a:t>
            </a:r>
          </a:p>
        </p:txBody>
      </p:sp>
      <p:sp>
        <p:nvSpPr>
          <p:cNvPr id="112" name="Alma…"/>
          <p:cNvSpPr txBox="1"/>
          <p:nvPr/>
        </p:nvSpPr>
        <p:spPr>
          <a:xfrm>
            <a:off x="4417695" y="2538412"/>
            <a:ext cx="663139" cy="2606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defRPr sz="1800"/>
            </a:pPr>
            <a:r>
              <a:t>Alma</a:t>
            </a:r>
          </a:p>
          <a:p>
            <a:pPr defTabSz="457200">
              <a:defRPr sz="1800"/>
            </a:pPr>
          </a:p>
          <a:p>
            <a:pPr defTabSz="457200">
              <a:defRPr sz="1800"/>
            </a:pPr>
            <a:r>
              <a:t>North</a:t>
            </a:r>
          </a:p>
          <a:p>
            <a:pPr defTabSz="457200">
              <a:defRPr sz="1800"/>
            </a:pPr>
          </a:p>
          <a:p>
            <a:pPr defTabSz="457200">
              <a:defRPr sz="1800"/>
            </a:pPr>
            <a:r>
              <a:t>Alma</a:t>
            </a:r>
          </a:p>
          <a:p>
            <a:pPr defTabSz="457200">
              <a:defRPr sz="1800"/>
            </a:pPr>
          </a:p>
          <a:p>
            <a:pPr defTabSz="457200">
              <a:defRPr sz="1800"/>
            </a:pPr>
            <a:r>
              <a:t>Main</a:t>
            </a:r>
          </a:p>
          <a:p>
            <a:pPr defTabSz="457200">
              <a:defRPr sz="1800"/>
            </a:pPr>
          </a:p>
          <a:p>
            <a:pPr defTabSz="457200">
              <a:defRPr sz="1800"/>
            </a:pPr>
            <a:r>
              <a:t>North</a:t>
            </a:r>
          </a:p>
        </p:txBody>
      </p:sp>
      <p:sp>
        <p:nvSpPr>
          <p:cNvPr id="113" name="Palo Alto…"/>
          <p:cNvSpPr txBox="1"/>
          <p:nvPr/>
        </p:nvSpPr>
        <p:spPr>
          <a:xfrm>
            <a:off x="5725795" y="2544762"/>
            <a:ext cx="1006597" cy="2606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defRPr sz="1800"/>
            </a:pPr>
            <a:r>
              <a:t>Palo Alto</a:t>
            </a:r>
          </a:p>
          <a:p>
            <a:pPr defTabSz="457200">
              <a:defRPr sz="1800"/>
            </a:pPr>
          </a:p>
          <a:p>
            <a:pPr defTabSz="457200">
              <a:defRPr sz="1800"/>
            </a:pPr>
            <a:r>
              <a:t>Rye</a:t>
            </a:r>
          </a:p>
          <a:p>
            <a:pPr defTabSz="457200">
              <a:defRPr sz="1800"/>
            </a:pPr>
          </a:p>
          <a:p>
            <a:pPr defTabSz="457200">
              <a:defRPr sz="1800"/>
            </a:pPr>
            <a:r>
              <a:t>Palo Alto</a:t>
            </a:r>
          </a:p>
          <a:p>
            <a:pPr defTabSz="457200">
              <a:defRPr sz="1800"/>
            </a:pPr>
          </a:p>
          <a:p>
            <a:pPr defTabSz="457200">
              <a:defRPr sz="1800"/>
            </a:pPr>
            <a:r>
              <a:t>Harrison</a:t>
            </a:r>
          </a:p>
          <a:p>
            <a:pPr defTabSz="457200">
              <a:defRPr sz="1800"/>
            </a:pPr>
          </a:p>
          <a:p>
            <a:pPr defTabSz="457200">
              <a:defRPr sz="1800"/>
            </a:pPr>
            <a:r>
              <a:t>Rye</a:t>
            </a:r>
          </a:p>
        </p:txBody>
      </p:sp>
      <p:sp>
        <p:nvSpPr>
          <p:cNvPr id="114" name="A-101…"/>
          <p:cNvSpPr txBox="1"/>
          <p:nvPr/>
        </p:nvSpPr>
        <p:spPr>
          <a:xfrm>
            <a:off x="7306944" y="2538412"/>
            <a:ext cx="714150" cy="2606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defRPr sz="1800"/>
            </a:pPr>
            <a:r>
              <a:t>A-101</a:t>
            </a:r>
          </a:p>
          <a:p>
            <a:pPr defTabSz="457200">
              <a:defRPr sz="1800"/>
            </a:pPr>
          </a:p>
          <a:p>
            <a:pPr defTabSz="457200">
              <a:defRPr sz="1800"/>
            </a:pPr>
            <a:r>
              <a:t>A-215</a:t>
            </a:r>
          </a:p>
          <a:p>
            <a:pPr defTabSz="457200">
              <a:defRPr sz="1800"/>
            </a:pPr>
          </a:p>
          <a:p>
            <a:pPr defTabSz="457200">
              <a:defRPr sz="1800"/>
            </a:pPr>
            <a:r>
              <a:t>A-201</a:t>
            </a:r>
          </a:p>
          <a:p>
            <a:pPr defTabSz="457200">
              <a:defRPr sz="1800"/>
            </a:pPr>
          </a:p>
          <a:p>
            <a:pPr defTabSz="457200">
              <a:defRPr sz="1800"/>
            </a:pPr>
            <a:r>
              <a:t>A-217</a:t>
            </a:r>
          </a:p>
          <a:p>
            <a:pPr defTabSz="457200">
              <a:defRPr sz="1800"/>
            </a:pPr>
          </a:p>
          <a:p>
            <a:pPr defTabSz="457200">
              <a:defRPr sz="1800"/>
            </a:pPr>
            <a:r>
              <a:t>A-201</a:t>
            </a:r>
          </a:p>
        </p:txBody>
      </p:sp>
      <p:sp>
        <p:nvSpPr>
          <p:cNvPr id="115" name="Line"/>
          <p:cNvSpPr/>
          <p:nvPr/>
        </p:nvSpPr>
        <p:spPr>
          <a:xfrm>
            <a:off x="5505450" y="1749425"/>
            <a:ext cx="0" cy="544513"/>
          </a:xfrm>
          <a:prstGeom prst="line">
            <a:avLst/>
          </a:prstGeom>
          <a:ln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116" name="Line"/>
          <p:cNvSpPr/>
          <p:nvPr/>
        </p:nvSpPr>
        <p:spPr>
          <a:xfrm flipH="1">
            <a:off x="7154862" y="1089025"/>
            <a:ext cx="857251" cy="63817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17" name="Attributes"/>
          <p:cNvSpPr txBox="1"/>
          <p:nvPr/>
        </p:nvSpPr>
        <p:spPr>
          <a:xfrm>
            <a:off x="7602219" y="800100"/>
            <a:ext cx="1069775" cy="370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1800"/>
            </a:lvl1pPr>
          </a:lstStyle>
          <a:p>
            <a:r>
              <a:t>Attributes</a:t>
            </a:r>
          </a:p>
        </p:txBody>
      </p:sp>
      <p:sp>
        <p:nvSpPr>
          <p:cNvPr id="118" name="Line"/>
          <p:cNvSpPr/>
          <p:nvPr/>
        </p:nvSpPr>
        <p:spPr>
          <a:xfrm flipH="1">
            <a:off x="6270624" y="1117600"/>
            <a:ext cx="1509714" cy="62388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21" name="Data Organization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Data Organization</a:t>
            </a:r>
          </a:p>
        </p:txBody>
      </p:sp>
      <p:sp>
        <p:nvSpPr>
          <p:cNvPr id="122" name="Data Storage…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Data Storage</a:t>
            </a:r>
          </a:p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    Where can data be stored?</a:t>
            </a:r>
          </a:p>
          <a:p>
            <a:pPr marL="962660" lvl="2" indent="-200660">
              <a:spcBef>
                <a:spcPts val="0"/>
              </a:spcBef>
              <a:buClrTx/>
              <a:buChar char="•"/>
            </a:pPr>
            <a:r>
              <a:t>Main memory</a:t>
            </a:r>
          </a:p>
          <a:p>
            <a:pPr marL="962660" lvl="2" indent="-200660">
              <a:spcBef>
                <a:spcPts val="0"/>
              </a:spcBef>
              <a:buClrTx/>
              <a:buChar char="•"/>
            </a:pPr>
            <a:r>
              <a:t>Secondary memory (hard disks)</a:t>
            </a:r>
          </a:p>
          <a:p>
            <a:pPr marL="962660" lvl="2" indent="-200660">
              <a:spcBef>
                <a:spcPts val="0"/>
              </a:spcBef>
              <a:buClrTx/>
              <a:buChar char="•"/>
            </a:pPr>
            <a:r>
              <a:t>Optical storage (DVDs)</a:t>
            </a:r>
          </a:p>
          <a:p>
            <a:pPr marL="962660" lvl="2" indent="-200660">
              <a:spcBef>
                <a:spcPts val="0"/>
              </a:spcBef>
              <a:buClrTx/>
              <a:buChar char="•"/>
            </a:pPr>
            <a:r>
              <a:t>Tertiary store (tapes)</a:t>
            </a:r>
          </a:p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Move data?  </a:t>
            </a:r>
            <a:r>
              <a:rPr sz="2000"/>
              <a:t>Determined by </a:t>
            </a:r>
            <a:r>
              <a:rPr sz="2000" i="1"/>
              <a:t>buffer manager</a:t>
            </a:r>
            <a:endParaRPr i="1"/>
          </a:p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Mapping data to files? </a:t>
            </a:r>
            <a:r>
              <a:rPr sz="2000"/>
              <a:t>Determined by </a:t>
            </a:r>
            <a:r>
              <a:rPr sz="2000" i="1"/>
              <a:t>file manager</a:t>
            </a:r>
            <a:endParaRPr sz="2000" i="1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25" name="Data retrieval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Data retrieval</a:t>
            </a:r>
          </a:p>
        </p:txBody>
      </p:sp>
      <p:sp>
        <p:nvSpPr>
          <p:cNvPr id="126" name="Queries…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Queries</a:t>
            </a:r>
          </a:p>
          <a:p>
            <a:pPr marL="381000" indent="-381000">
              <a:spcBef>
                <a:spcPts val="1000"/>
              </a:spcBef>
              <a:buSzTx/>
              <a:buFont typeface="Monotype Sorts"/>
              <a:buNone/>
              <a:defRPr sz="2400"/>
            </a:pPr>
            <a:r>
              <a:t>        Query = </a:t>
            </a:r>
            <a:r>
              <a:rPr u="sng"/>
              <a:t>Declarative</a:t>
            </a:r>
            <a:r>
              <a:t> data retrieval</a:t>
            </a:r>
          </a:p>
          <a:p>
            <a:pPr marL="381000" indent="-381000">
              <a:spcBef>
                <a:spcPts val="1000"/>
              </a:spcBef>
              <a:buSzTx/>
              <a:buFont typeface="Monotype Sorts"/>
              <a:buNone/>
              <a:defRPr sz="2400"/>
            </a:pPr>
            <a:r>
              <a:t>            </a:t>
            </a:r>
            <a:r>
              <a:rPr sz="2000" i="1"/>
              <a:t>describes </a:t>
            </a:r>
            <a:r>
              <a:rPr sz="2000" b="1" i="1"/>
              <a:t>what</a:t>
            </a:r>
            <a:r>
              <a:rPr sz="2000" i="1"/>
              <a:t> data, not </a:t>
            </a:r>
            <a:r>
              <a:rPr sz="2000" b="1" i="1"/>
              <a:t>how</a:t>
            </a:r>
            <a:r>
              <a:rPr sz="2000" i="1"/>
              <a:t> to retrieve it</a:t>
            </a:r>
            <a:endParaRPr i="1"/>
          </a:p>
          <a:p>
            <a:pPr marL="381000" indent="-381000">
              <a:buSzTx/>
              <a:buFont typeface="Monotype Sorts"/>
              <a:buNone/>
              <a:defRPr i="1"/>
            </a:pPr>
            <a:r>
              <a:t>        Ex.  Give me the students with GPA &gt; 3.5    vs</a:t>
            </a:r>
          </a:p>
          <a:p>
            <a:pPr marL="381000" indent="-381000">
              <a:buSzTx/>
              <a:buFont typeface="Monotype Sorts"/>
              <a:buNone/>
              <a:defRPr i="1"/>
            </a:pPr>
            <a:r>
              <a:t>               Scan the student file and retrieve the records with gpa&gt;3.5</a:t>
            </a:r>
          </a:p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Why?</a:t>
            </a:r>
          </a:p>
          <a:p>
            <a:pPr marL="1200150" lvl="2" indent="-342900">
              <a:spcBef>
                <a:spcPts val="0"/>
              </a:spcBef>
              <a:buClr>
                <a:srgbClr val="000099"/>
              </a:buClr>
              <a:buAutoNum type="arabicPeriod"/>
            </a:pPr>
            <a:r>
              <a:t>Easier to write</a:t>
            </a:r>
          </a:p>
          <a:p>
            <a:pPr marL="1200150" lvl="2" indent="-342900">
              <a:spcBef>
                <a:spcPts val="0"/>
              </a:spcBef>
              <a:buClr>
                <a:srgbClr val="000099"/>
              </a:buClr>
              <a:buAutoNum type="arabicPeriod"/>
            </a:pPr>
            <a:r>
              <a:t>Efficient to execute (why?)                  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29" name="SQL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SQL</a:t>
            </a:r>
          </a:p>
        </p:txBody>
      </p:sp>
      <p:sp>
        <p:nvSpPr>
          <p:cNvPr id="130" name="SQL: widely used (declarative) non-procedural language…"/>
          <p:cNvSpPr txBox="1"/>
          <p:nvPr>
            <p:ph type="body" idx="4294967295"/>
          </p:nvPr>
        </p:nvSpPr>
        <p:spPr>
          <a:xfrm>
            <a:off x="514350" y="1462087"/>
            <a:ext cx="8285163" cy="39163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SQL: widely used (declarative) non-procedural language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E.g. find the name of the customer with customer-id 192-83-7465</a:t>
            </a:r>
            <a:br/>
            <a:r>
              <a:t>		</a:t>
            </a:r>
            <a:r>
              <a:rPr b="1"/>
              <a:t>select</a:t>
            </a:r>
            <a:r>
              <a:t>   </a:t>
            </a:r>
            <a:r>
              <a:rPr i="1"/>
              <a:t>customer.customer-name</a:t>
            </a:r>
            <a:br>
              <a:rPr i="1"/>
            </a:br>
            <a:r>
              <a:t>		</a:t>
            </a:r>
            <a:r>
              <a:rPr b="1"/>
              <a:t>from</a:t>
            </a:r>
            <a:r>
              <a:t>     </a:t>
            </a:r>
            <a:r>
              <a:rPr i="1"/>
              <a:t>customer</a:t>
            </a:r>
            <a:br>
              <a:rPr i="1"/>
            </a:br>
            <a:r>
              <a:t>		</a:t>
            </a:r>
            <a:r>
              <a:rPr b="1"/>
              <a:t>where</a:t>
            </a:r>
            <a:r>
              <a:t>  </a:t>
            </a:r>
            <a:r>
              <a:rPr i="1"/>
              <a:t>customer.customer-id</a:t>
            </a:r>
            <a:r>
              <a:t> = </a:t>
            </a:r>
            <a:r>
              <a:rPr>
                <a:latin typeface="Arial" charset="0"/>
                <a:ea typeface="Arial" charset="0"/>
                <a:cs typeface="Arial" charset="0"/>
                <a:sym typeface="Arial" charset="0"/>
              </a:rPr>
              <a:t>‘</a:t>
            </a:r>
            <a:r>
              <a:t>192-83-7465</a:t>
            </a:r>
            <a:r>
              <a:rPr>
                <a:latin typeface="Arial" charset="0"/>
                <a:ea typeface="Arial" charset="0"/>
                <a:cs typeface="Arial" charset="0"/>
                <a:sym typeface="Arial" charset="0"/>
              </a:rPr>
              <a:t>’</a:t>
            </a:r>
            <a:endParaRPr>
              <a:latin typeface="Arial" charset="0"/>
              <a:ea typeface="Arial" charset="0"/>
              <a:cs typeface="Arial" charset="0"/>
              <a:sym typeface="Arial" charset="0"/>
            </a:endParaRP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E.g. find the balances of all accounts held by the customer with customer-id 192-83-7465</a:t>
            </a:r>
            <a:br/>
            <a:r>
              <a:t>		</a:t>
            </a:r>
            <a:r>
              <a:rPr b="1"/>
              <a:t>select</a:t>
            </a:r>
            <a:r>
              <a:t>   </a:t>
            </a:r>
            <a:r>
              <a:rPr i="1"/>
              <a:t>account.balance</a:t>
            </a:r>
            <a:br>
              <a:rPr i="1"/>
            </a:br>
            <a:r>
              <a:t>		</a:t>
            </a:r>
            <a:r>
              <a:rPr b="1"/>
              <a:t>from</a:t>
            </a:r>
            <a:r>
              <a:t>     </a:t>
            </a:r>
            <a:r>
              <a:rPr i="1"/>
              <a:t>depositor</a:t>
            </a:r>
            <a:r>
              <a:t>, </a:t>
            </a:r>
            <a:r>
              <a:rPr i="1"/>
              <a:t>account</a:t>
            </a:r>
            <a:br>
              <a:rPr i="1"/>
            </a:br>
            <a:r>
              <a:t>		</a:t>
            </a:r>
            <a:r>
              <a:rPr b="1"/>
              <a:t>where</a:t>
            </a:r>
            <a:r>
              <a:t>  </a:t>
            </a:r>
            <a:r>
              <a:rPr i="1"/>
              <a:t>depositor.customer-id</a:t>
            </a:r>
            <a:r>
              <a:t> = </a:t>
            </a:r>
            <a:r>
              <a:rPr>
                <a:latin typeface="Arial" charset="0"/>
                <a:ea typeface="Arial" charset="0"/>
                <a:cs typeface="Arial" charset="0"/>
                <a:sym typeface="Arial" charset="0"/>
              </a:rPr>
              <a:t>‘</a:t>
            </a:r>
            <a:r>
              <a:t>192-83-7465</a:t>
            </a:r>
            <a:r>
              <a:rPr>
                <a:latin typeface="Arial" charset="0"/>
                <a:ea typeface="Arial" charset="0"/>
                <a:cs typeface="Arial" charset="0"/>
                <a:sym typeface="Arial" charset="0"/>
              </a:rPr>
              <a:t>’</a:t>
            </a:r>
            <a:r>
              <a:t> </a:t>
            </a:r>
            <a:r>
              <a:rPr b="1"/>
              <a:t>and</a:t>
            </a:r>
            <a:br>
              <a:rPr b="1"/>
            </a:br>
            <a:r>
              <a:rPr b="1"/>
              <a:t>		            </a:t>
            </a:r>
            <a:r>
              <a:rPr i="1"/>
              <a:t>depositor.account-number = account.account-number</a:t>
            </a:r>
            <a:endParaRPr i="1"/>
          </a:p>
          <a:p>
            <a:pPr marL="200660" indent="-200660">
              <a:buClrTx/>
              <a:buSzPct val="100000"/>
            </a:pPr>
            <a:r>
              <a:t>Procedural languages: C++, Java, relational algebra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6" name="About the course – Administrivia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About the course – Administrivia</a:t>
            </a:r>
          </a:p>
        </p:txBody>
      </p:sp>
      <p:sp>
        <p:nvSpPr>
          <p:cNvPr id="37" name="Instructor:…"/>
          <p:cNvSpPr txBox="1"/>
          <p:nvPr>
            <p:ph type="body" idx="4294967295"/>
          </p:nvPr>
        </p:nvSpPr>
        <p:spPr>
          <a:xfrm>
            <a:off x="198437" y="1208087"/>
            <a:ext cx="8428733" cy="51466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Instructor:</a:t>
            </a:r>
          </a:p>
          <a:p>
            <a:pPr marL="742950" lvl="1" indent="-285750">
              <a:spcBef>
                <a:spcPts val="0"/>
              </a:spcBef>
              <a:buClr>
                <a:srgbClr val="CC6600"/>
              </a:buClr>
              <a:buChar char="•"/>
            </a:pPr>
            <a:r>
              <a:t>George Kollios, </a:t>
            </a:r>
            <a:r>
              <a:rPr u="sng">
                <a:solidFill>
                  <a:srgbClr val="FF9900"/>
                </a:solidFill>
                <a:uFill>
                  <a:solidFill>
                    <a:srgbClr val="FF9900"/>
                  </a:solidFill>
                </a:uFill>
              </a:rPr>
              <a:t>gkollios@bu.edu</a:t>
            </a:r>
            <a:endParaRPr u="sng">
              <a:solidFill>
                <a:srgbClr val="FF9900"/>
              </a:solidFill>
              <a:uFill>
                <a:solidFill>
                  <a:srgbClr val="FF9900"/>
                </a:solidFill>
              </a:uFill>
            </a:endParaRPr>
          </a:p>
          <a:p>
            <a:pPr marL="742950" lvl="1" indent="-285750">
              <a:spcBef>
                <a:spcPts val="0"/>
              </a:spcBef>
              <a:buClr>
                <a:srgbClr val="CC6600"/>
              </a:buClr>
              <a:buChar char="•"/>
            </a:pPr>
            <a:r>
              <a:t>MCS 104, Tue 12:30 -1:30 pm and Wed 12:30-2:00 pm, or by appointment</a:t>
            </a:r>
          </a:p>
          <a:p>
            <a:pPr marL="411480" indent="-411480">
              <a:spcBef>
                <a:spcPts val="1000"/>
              </a:spcBef>
              <a:buClr>
                <a:srgbClr val="CC6600"/>
              </a:buClr>
              <a:defRPr sz="2400"/>
            </a:pPr>
            <a:r>
              <a:t>Teaching Fellows:</a:t>
            </a:r>
          </a:p>
          <a:p>
            <a:pPr marL="742950" lvl="1" indent="-285750">
              <a:spcBef>
                <a:spcPts val="0"/>
              </a:spcBef>
              <a:buClr>
                <a:srgbClr val="CC6600"/>
              </a:buClr>
              <a:buChar char="•"/>
            </a:pPr>
            <a:r>
              <a:t> Lina Qiu, </a:t>
            </a:r>
            <a:r>
              <a:rPr u="sng">
                <a:solidFill>
                  <a:srgbClr val="FF9900"/>
                </a:solidFill>
                <a:uFill>
                  <a:solidFill>
                    <a:srgbClr val="FF9900"/>
                  </a:solidFill>
                </a:uFill>
              </a:rPr>
              <a:t>qlina@bu.edu</a:t>
            </a:r>
            <a:r>
              <a:t>, MCS 105C, Tue/Thu 10am-12:00 noon</a:t>
            </a:r>
          </a:p>
          <a:p>
            <a:pPr marL="711200" lvl="1" indent="-254000">
              <a:spcBef>
                <a:spcPts val="0"/>
              </a:spcBef>
              <a:buClr>
                <a:srgbClr val="CC6600"/>
              </a:buClr>
              <a:buChar char="•"/>
            </a:pPr>
            <a:r>
              <a:t>Yuhao He, </a:t>
            </a:r>
            <a:r>
              <a:rPr u="sng">
                <a:solidFill>
                  <a:srgbClr val="FF9900"/>
                </a:solidFill>
                <a:uFill>
                  <a:solidFill>
                    <a:srgbClr val="FF9900"/>
                  </a:solidFill>
                </a:uFill>
              </a:rPr>
              <a:t>hey1@bu.edu</a:t>
            </a:r>
            <a:r>
              <a:t>, EMA 302, Wed 3:00-4:30pm/Thu 12:30-2:00pm</a:t>
            </a:r>
          </a:p>
          <a:p>
            <a:pPr marL="411480" indent="-411480">
              <a:spcBef>
                <a:spcPts val="1000"/>
              </a:spcBef>
              <a:buClr>
                <a:srgbClr val="CC6600"/>
              </a:buClr>
              <a:defRPr sz="2400"/>
            </a:pPr>
            <a:r>
              <a:t>Home Page:</a:t>
            </a:r>
          </a:p>
          <a:p>
            <a:pPr marL="868680" lvl="1" indent="-411480">
              <a:spcBef>
                <a:spcPts val="1000"/>
              </a:spcBef>
              <a:buClr>
                <a:srgbClr val="CC6600"/>
              </a:buClr>
              <a:buSzPct val="90000"/>
              <a:buChar char="•"/>
            </a:pPr>
            <a:r>
              <a:t>Piazza Page: https://piazza.com/bu/spring2022/cs460/</a:t>
            </a:r>
          </a:p>
          <a:p>
            <a:pPr lvl="2">
              <a:spcBef>
                <a:spcPts val="0"/>
              </a:spcBef>
              <a:buClr>
                <a:srgbClr val="CC6600"/>
              </a:buClr>
              <a:buChar char="•"/>
            </a:pPr>
            <a:r>
              <a:t>Check  frequently! Syllabus, schedule, assignments, announcements…</a:t>
            </a:r>
          </a:p>
          <a:p>
            <a:pPr marL="742950" lvl="1" indent="-285750">
              <a:spcBef>
                <a:spcPts val="0"/>
              </a:spcBef>
              <a:buClr>
                <a:srgbClr val="CC6600"/>
              </a:buClr>
              <a:buChar char="•"/>
            </a:pPr>
            <a:r>
              <a:t>Web page: http://www.cs.bu.edu/fac/gkollios/cs460s22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33" name="Data Retrieval"/>
          <p:cNvSpPr txBox="1"/>
          <p:nvPr>
            <p:ph type="title" idx="4294967295"/>
          </p:nvPr>
        </p:nvSpPr>
        <p:spPr>
          <a:xfrm>
            <a:off x="252412" y="322262"/>
            <a:ext cx="8077201" cy="609601"/>
          </a:xfrm>
          <a:prstGeom prst="rect">
            <a:avLst/>
          </a:prstGeom>
        </p:spPr>
        <p:txBody>
          <a:bodyPr>
            <a:normAutofit/>
          </a:bodyPr>
          <a:lstStyle>
            <a:lvl1pPr defTabSz="895985">
              <a:defRPr sz="3430">
                <a:effectLst>
                  <a:outerShdw blurRad="12446" dist="24892" dir="2700000" rotWithShape="0">
                    <a:srgbClr val="DDDDDD"/>
                  </a:outerShdw>
                </a:effectLst>
              </a:defRPr>
            </a:lvl1pPr>
          </a:lstStyle>
          <a:p>
            <a:r>
              <a:t>Data Retrieval</a:t>
            </a:r>
          </a:p>
        </p:txBody>
      </p:sp>
      <p:sp>
        <p:nvSpPr>
          <p:cNvPr id="134" name="How to answer fast the query: “Find the student with SID = 101”?…"/>
          <p:cNvSpPr txBox="1"/>
          <p:nvPr>
            <p:ph type="body" sz="half" idx="4294967295"/>
          </p:nvPr>
        </p:nvSpPr>
        <p:spPr>
          <a:xfrm>
            <a:off x="293687" y="1331912"/>
            <a:ext cx="8594726" cy="26193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How to answer fast the query: </a:t>
            </a:r>
            <a:r>
              <a:rPr>
                <a:latin typeface="Arial" charset="0"/>
                <a:ea typeface="Arial" charset="0"/>
                <a:cs typeface="Arial" charset="0"/>
                <a:sym typeface="Arial" charset="0"/>
              </a:rPr>
              <a:t>“</a:t>
            </a:r>
            <a:r>
              <a:t>Find the student with SID = 101</a:t>
            </a:r>
            <a:r>
              <a:rPr>
                <a:latin typeface="Arial" charset="0"/>
                <a:ea typeface="Arial" charset="0"/>
                <a:cs typeface="Arial" charset="0"/>
                <a:sym typeface="Arial" charset="0"/>
              </a:rPr>
              <a:t>”</a:t>
            </a:r>
            <a:r>
              <a:t>?</a:t>
            </a:r>
          </a:p>
          <a:p>
            <a:pPr>
              <a:buChar char=""/>
            </a:pPr>
          </a:p>
          <a:p>
            <a:pPr marL="200660" indent="-200660">
              <a:buClrTx/>
              <a:buSzPct val="100000"/>
            </a:pPr>
            <a:r>
              <a:t>One approach is to scan the student table, check every student, retrurn the one with id=101… very slow for large databases</a:t>
            </a:r>
          </a:p>
          <a:p>
            <a:pPr>
              <a:buChar char=""/>
            </a:pPr>
          </a:p>
          <a:p>
            <a:pPr marL="200660" indent="-200660">
              <a:buClrTx/>
              <a:buSzPct val="100000"/>
            </a:pPr>
            <a:r>
              <a:t>Any better idea?</a:t>
            </a:r>
          </a:p>
        </p:txBody>
      </p:sp>
      <p:sp>
        <p:nvSpPr>
          <p:cNvPr id="135" name="1st keep student record over the SID. Do a binary search…. Updates……"/>
          <p:cNvSpPr txBox="1"/>
          <p:nvPr/>
        </p:nvSpPr>
        <p:spPr>
          <a:xfrm>
            <a:off x="590232" y="3808412"/>
            <a:ext cx="8139748" cy="1767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457200">
              <a:defRPr sz="1800"/>
            </a:pPr>
            <a:r>
              <a:t>1</a:t>
            </a:r>
            <a:r>
              <a:rPr baseline="30000"/>
              <a:t>st</a:t>
            </a:r>
            <a:r>
              <a:t> keep student record over the SID. Do a binary search…. Updates…</a:t>
            </a:r>
          </a:p>
          <a:p>
            <a:pPr defTabSz="457200">
              <a:defRPr sz="1800"/>
            </a:pPr>
            <a:r>
              <a:t>2</a:t>
            </a:r>
            <a:r>
              <a:rPr baseline="30000"/>
              <a:t>nd</a:t>
            </a:r>
            <a:r>
              <a:t> Use a dynamic search tree!!  Allow insertions, deletions, updates and at the </a:t>
            </a:r>
          </a:p>
          <a:p>
            <a:pPr defTabSz="457200">
              <a:defRPr sz="1800"/>
            </a:pPr>
            <a:r>
              <a:t>same time keep the records sorted! In databases we use the B+-tree (multiway </a:t>
            </a:r>
          </a:p>
          <a:p>
            <a:pPr defTabSz="457200">
              <a:defRPr sz="1800"/>
            </a:pPr>
            <a:r>
              <a:t>search tree) </a:t>
            </a:r>
          </a:p>
          <a:p>
            <a:pPr defTabSz="457200">
              <a:defRPr sz="1800"/>
            </a:pPr>
            <a:r>
              <a:t>3</a:t>
            </a:r>
            <a:r>
              <a:rPr baseline="30000"/>
              <a:t>rd</a:t>
            </a:r>
            <a:r>
              <a:t> Use a hash table. Much faster for exact match queries… but cannot support </a:t>
            </a:r>
          </a:p>
          <a:p>
            <a:pPr defTabSz="457200">
              <a:defRPr sz="1800"/>
            </a:pPr>
            <a:r>
              <a:t>Range queries. (Also, special hashing schemes are needed for dynamic data)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38" name="Root"/>
          <p:cNvSpPr txBox="1"/>
          <p:nvPr>
            <p:ph type="body" idx="4294967295"/>
          </p:nvPr>
        </p:nvSpPr>
        <p:spPr>
          <a:xfrm>
            <a:off x="673100" y="16129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SzTx/>
              <a:buFont typeface="Monotype Sorts"/>
              <a:buNone/>
            </a:lvl1pPr>
          </a:lstStyle>
          <a:p>
            <a:r>
              <a:t>Root</a:t>
            </a:r>
          </a:p>
        </p:txBody>
      </p:sp>
      <p:sp>
        <p:nvSpPr>
          <p:cNvPr id="139" name="B+Tree Example    B=4, order 2"/>
          <p:cNvSpPr txBox="1"/>
          <p:nvPr/>
        </p:nvSpPr>
        <p:spPr>
          <a:xfrm>
            <a:off x="493720" y="500379"/>
            <a:ext cx="7723173" cy="637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/>
          <a:p>
            <a:pPr algn="ctr" defTabSz="457200">
              <a:defRPr sz="3600" u="sng">
                <a:latin typeface="Tahoma"/>
                <a:ea typeface="Tahoma"/>
                <a:cs typeface="Tahoma"/>
                <a:sym typeface="Tahoma"/>
              </a:defRPr>
            </a:pPr>
            <a:r>
              <a:t>B+Tree Example</a:t>
            </a:r>
            <a:r>
              <a:rPr u="none"/>
              <a:t>				B=4, order 2</a:t>
            </a:r>
            <a:endParaRPr u="none"/>
          </a:p>
        </p:txBody>
      </p:sp>
      <p:grpSp>
        <p:nvGrpSpPr>
          <p:cNvPr id="142" name="Group"/>
          <p:cNvGrpSpPr/>
          <p:nvPr/>
        </p:nvGrpSpPr>
        <p:grpSpPr>
          <a:xfrm>
            <a:off x="3911600" y="2268507"/>
            <a:ext cx="1211263" cy="603311"/>
            <a:chOff x="0" y="0"/>
            <a:chExt cx="1211262" cy="603309"/>
          </a:xfrm>
        </p:grpSpPr>
        <p:sp>
          <p:nvSpPr>
            <p:cNvPr id="140" name="Rectangle"/>
            <p:cNvSpPr/>
            <p:nvPr/>
          </p:nvSpPr>
          <p:spPr>
            <a:xfrm rot="16200000">
              <a:off x="324643" y="-303977"/>
              <a:ext cx="561976" cy="1211264"/>
            </a:xfrm>
            <a:prstGeom prst="rect">
              <a:avLst/>
            </a:prstGeom>
            <a:solidFill>
              <a:srgbClr val="CCE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41" name="120"/>
            <p:cNvSpPr txBox="1"/>
            <p:nvPr/>
          </p:nvSpPr>
          <p:spPr>
            <a:xfrm rot="16200000">
              <a:off x="303976" y="71784"/>
              <a:ext cx="60331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120</a:t>
              </a:r>
            </a:p>
          </p:txBody>
        </p:sp>
      </p:grpSp>
      <p:grpSp>
        <p:nvGrpSpPr>
          <p:cNvPr id="145" name="Group"/>
          <p:cNvGrpSpPr/>
          <p:nvPr/>
        </p:nvGrpSpPr>
        <p:grpSpPr>
          <a:xfrm>
            <a:off x="6127750" y="3170207"/>
            <a:ext cx="1427163" cy="603311"/>
            <a:chOff x="0" y="0"/>
            <a:chExt cx="1427162" cy="603309"/>
          </a:xfrm>
        </p:grpSpPr>
        <p:sp>
          <p:nvSpPr>
            <p:cNvPr id="143" name="Rectangle"/>
            <p:cNvSpPr/>
            <p:nvPr/>
          </p:nvSpPr>
          <p:spPr>
            <a:xfrm rot="16200000">
              <a:off x="432593" y="-411927"/>
              <a:ext cx="561976" cy="1427163"/>
            </a:xfrm>
            <a:prstGeom prst="rect">
              <a:avLst/>
            </a:prstGeom>
            <a:solidFill>
              <a:srgbClr val="CCE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44" name="150…"/>
            <p:cNvSpPr txBox="1"/>
            <p:nvPr/>
          </p:nvSpPr>
          <p:spPr>
            <a:xfrm rot="16200000">
              <a:off x="411926" y="-296516"/>
              <a:ext cx="603310" cy="1196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r>
                <a:t>150</a:t>
              </a:r>
            </a:p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r>
                <a:t>180</a:t>
              </a:r>
            </a:p>
          </p:txBody>
        </p:sp>
      </p:grpSp>
      <p:grpSp>
        <p:nvGrpSpPr>
          <p:cNvPr id="148" name="Group"/>
          <p:cNvGrpSpPr/>
          <p:nvPr/>
        </p:nvGrpSpPr>
        <p:grpSpPr>
          <a:xfrm>
            <a:off x="1824037" y="3181320"/>
            <a:ext cx="1325563" cy="603310"/>
            <a:chOff x="0" y="0"/>
            <a:chExt cx="1325562" cy="603309"/>
          </a:xfrm>
        </p:grpSpPr>
        <p:sp>
          <p:nvSpPr>
            <p:cNvPr id="146" name="Rectangle"/>
            <p:cNvSpPr/>
            <p:nvPr/>
          </p:nvSpPr>
          <p:spPr>
            <a:xfrm rot="16200000">
              <a:off x="381793" y="-361127"/>
              <a:ext cx="561976" cy="1325564"/>
            </a:xfrm>
            <a:prstGeom prst="rect">
              <a:avLst/>
            </a:prstGeom>
            <a:solidFill>
              <a:srgbClr val="CCE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47" name="30…"/>
            <p:cNvSpPr txBox="1"/>
            <p:nvPr/>
          </p:nvSpPr>
          <p:spPr>
            <a:xfrm rot="16200000">
              <a:off x="361126" y="-296516"/>
              <a:ext cx="603310" cy="1196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r>
                <a:t>30</a:t>
              </a:r>
            </a:p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r>
                <a:t>100</a:t>
              </a:r>
            </a:p>
          </p:txBody>
        </p:sp>
      </p:grpSp>
      <p:sp>
        <p:nvSpPr>
          <p:cNvPr id="149" name="Line"/>
          <p:cNvSpPr/>
          <p:nvPr/>
        </p:nvSpPr>
        <p:spPr>
          <a:xfrm flipH="1">
            <a:off x="3278187" y="2576512"/>
            <a:ext cx="865188" cy="54768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50" name="Line"/>
          <p:cNvSpPr/>
          <p:nvPr/>
        </p:nvSpPr>
        <p:spPr>
          <a:xfrm>
            <a:off x="4849812" y="2517774"/>
            <a:ext cx="1184276" cy="6651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grpSp>
        <p:nvGrpSpPr>
          <p:cNvPr id="153" name="Group"/>
          <p:cNvGrpSpPr/>
          <p:nvPr/>
        </p:nvGrpSpPr>
        <p:grpSpPr>
          <a:xfrm>
            <a:off x="417512" y="4422775"/>
            <a:ext cx="1223963" cy="561975"/>
            <a:chOff x="0" y="0"/>
            <a:chExt cx="1223962" cy="561975"/>
          </a:xfrm>
        </p:grpSpPr>
        <p:sp>
          <p:nvSpPr>
            <p:cNvPr id="151" name="Rectangle"/>
            <p:cNvSpPr/>
            <p:nvPr/>
          </p:nvSpPr>
          <p:spPr>
            <a:xfrm rot="16200000">
              <a:off x="330993" y="-330994"/>
              <a:ext cx="561976" cy="1223963"/>
            </a:xfrm>
            <a:prstGeom prst="rect">
              <a:avLst/>
            </a:prstGeom>
            <a:solidFill>
              <a:srgbClr val="CCE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52" name="3…"/>
            <p:cNvSpPr txBox="1"/>
            <p:nvPr/>
          </p:nvSpPr>
          <p:spPr>
            <a:xfrm rot="16200000">
              <a:off x="393521" y="-317183"/>
              <a:ext cx="436921" cy="1196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r>
                <a:t>3</a:t>
              </a:r>
            </a:p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r>
                <a:t>5</a:t>
              </a:r>
            </a:p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r>
                <a:t>11</a:t>
              </a:r>
            </a:p>
          </p:txBody>
        </p:sp>
      </p:grpSp>
      <p:grpSp>
        <p:nvGrpSpPr>
          <p:cNvPr id="156" name="Group"/>
          <p:cNvGrpSpPr/>
          <p:nvPr/>
        </p:nvGrpSpPr>
        <p:grpSpPr>
          <a:xfrm>
            <a:off x="1984375" y="4443412"/>
            <a:ext cx="1008063" cy="561976"/>
            <a:chOff x="0" y="0"/>
            <a:chExt cx="1008062" cy="561975"/>
          </a:xfrm>
        </p:grpSpPr>
        <p:sp>
          <p:nvSpPr>
            <p:cNvPr id="154" name="Rectangle"/>
            <p:cNvSpPr/>
            <p:nvPr/>
          </p:nvSpPr>
          <p:spPr>
            <a:xfrm rot="16200000">
              <a:off x="223043" y="-223044"/>
              <a:ext cx="561976" cy="1008063"/>
            </a:xfrm>
            <a:prstGeom prst="rect">
              <a:avLst/>
            </a:prstGeom>
            <a:solidFill>
              <a:srgbClr val="CCE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55" name="30…"/>
            <p:cNvSpPr txBox="1"/>
            <p:nvPr/>
          </p:nvSpPr>
          <p:spPr>
            <a:xfrm rot="16200000">
              <a:off x="285571" y="-133033"/>
              <a:ext cx="43692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r>
                <a:t>30</a:t>
              </a:r>
            </a:p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r>
                <a:t>35</a:t>
              </a:r>
            </a:p>
          </p:txBody>
        </p:sp>
      </p:grpSp>
      <p:grpSp>
        <p:nvGrpSpPr>
          <p:cNvPr id="159" name="Group"/>
          <p:cNvGrpSpPr/>
          <p:nvPr/>
        </p:nvGrpSpPr>
        <p:grpSpPr>
          <a:xfrm>
            <a:off x="3139598" y="4419570"/>
            <a:ext cx="1196341" cy="603310"/>
            <a:chOff x="0" y="0"/>
            <a:chExt cx="1196339" cy="603309"/>
          </a:xfrm>
        </p:grpSpPr>
        <p:sp>
          <p:nvSpPr>
            <p:cNvPr id="157" name="Rectangle"/>
            <p:cNvSpPr/>
            <p:nvPr/>
          </p:nvSpPr>
          <p:spPr>
            <a:xfrm rot="16200000">
              <a:off x="317182" y="-245239"/>
              <a:ext cx="561976" cy="1093788"/>
            </a:xfrm>
            <a:prstGeom prst="rect">
              <a:avLst/>
            </a:prstGeom>
            <a:solidFill>
              <a:srgbClr val="CCE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58" name="100…"/>
            <p:cNvSpPr txBox="1"/>
            <p:nvPr/>
          </p:nvSpPr>
          <p:spPr>
            <a:xfrm rot="16200000">
              <a:off x="296515" y="-296516"/>
              <a:ext cx="603310" cy="1196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r>
                <a:t>100</a:t>
              </a:r>
            </a:p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r>
                <a:t>101</a:t>
              </a:r>
            </a:p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r>
                <a:t>110</a:t>
              </a:r>
            </a:p>
          </p:txBody>
        </p:sp>
      </p:grpSp>
      <p:grpSp>
        <p:nvGrpSpPr>
          <p:cNvPr id="162" name="Group"/>
          <p:cNvGrpSpPr/>
          <p:nvPr/>
        </p:nvGrpSpPr>
        <p:grpSpPr>
          <a:xfrm>
            <a:off x="4614862" y="4414807"/>
            <a:ext cx="1209676" cy="603311"/>
            <a:chOff x="0" y="0"/>
            <a:chExt cx="1209675" cy="603309"/>
          </a:xfrm>
        </p:grpSpPr>
        <p:sp>
          <p:nvSpPr>
            <p:cNvPr id="160" name="Rectangle"/>
            <p:cNvSpPr/>
            <p:nvPr/>
          </p:nvSpPr>
          <p:spPr>
            <a:xfrm rot="16200000">
              <a:off x="323850" y="-303183"/>
              <a:ext cx="561975" cy="1209676"/>
            </a:xfrm>
            <a:prstGeom prst="rect">
              <a:avLst/>
            </a:prstGeom>
            <a:solidFill>
              <a:srgbClr val="CCE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61" name="120…"/>
            <p:cNvSpPr txBox="1"/>
            <p:nvPr/>
          </p:nvSpPr>
          <p:spPr>
            <a:xfrm rot="16200000">
              <a:off x="303182" y="-112366"/>
              <a:ext cx="60331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r>
                <a:t>120</a:t>
              </a:r>
            </a:p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r>
                <a:t>130</a:t>
              </a:r>
            </a:p>
          </p:txBody>
        </p:sp>
      </p:grpSp>
      <p:grpSp>
        <p:nvGrpSpPr>
          <p:cNvPr id="165" name="Group"/>
          <p:cNvGrpSpPr/>
          <p:nvPr/>
        </p:nvGrpSpPr>
        <p:grpSpPr>
          <a:xfrm>
            <a:off x="6012973" y="4421157"/>
            <a:ext cx="1196341" cy="603311"/>
            <a:chOff x="0" y="0"/>
            <a:chExt cx="1196339" cy="603309"/>
          </a:xfrm>
        </p:grpSpPr>
        <p:sp>
          <p:nvSpPr>
            <p:cNvPr id="163" name="Rectangle"/>
            <p:cNvSpPr/>
            <p:nvPr/>
          </p:nvSpPr>
          <p:spPr>
            <a:xfrm rot="16200000">
              <a:off x="317182" y="-216664"/>
              <a:ext cx="561976" cy="1036638"/>
            </a:xfrm>
            <a:prstGeom prst="rect">
              <a:avLst/>
            </a:prstGeom>
            <a:solidFill>
              <a:srgbClr val="CCE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64" name="150…"/>
            <p:cNvSpPr txBox="1"/>
            <p:nvPr/>
          </p:nvSpPr>
          <p:spPr>
            <a:xfrm rot="16200000">
              <a:off x="296515" y="-296516"/>
              <a:ext cx="603310" cy="1196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r>
                <a:t>150</a:t>
              </a:r>
            </a:p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r>
                <a:t>156</a:t>
              </a:r>
            </a:p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r>
                <a:t>179</a:t>
              </a:r>
            </a:p>
          </p:txBody>
        </p:sp>
      </p:grpSp>
      <p:grpSp>
        <p:nvGrpSpPr>
          <p:cNvPr id="168" name="Group"/>
          <p:cNvGrpSpPr/>
          <p:nvPr/>
        </p:nvGrpSpPr>
        <p:grpSpPr>
          <a:xfrm>
            <a:off x="7327900" y="4413220"/>
            <a:ext cx="1181100" cy="603310"/>
            <a:chOff x="0" y="0"/>
            <a:chExt cx="1181100" cy="603309"/>
          </a:xfrm>
        </p:grpSpPr>
        <p:sp>
          <p:nvSpPr>
            <p:cNvPr id="166" name="Rectangle"/>
            <p:cNvSpPr/>
            <p:nvPr/>
          </p:nvSpPr>
          <p:spPr>
            <a:xfrm rot="16200000">
              <a:off x="309562" y="-288896"/>
              <a:ext cx="561976" cy="1181101"/>
            </a:xfrm>
            <a:prstGeom prst="rect">
              <a:avLst/>
            </a:prstGeom>
            <a:solidFill>
              <a:srgbClr val="CCE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67" name="180…"/>
            <p:cNvSpPr txBox="1"/>
            <p:nvPr/>
          </p:nvSpPr>
          <p:spPr>
            <a:xfrm rot="16200000">
              <a:off x="288895" y="-112366"/>
              <a:ext cx="603310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r>
                <a:t>180</a:t>
              </a:r>
            </a:p>
            <a:p>
              <a:pPr algn="ctr" defTabSz="4572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r>
                <a:t>200</a:t>
              </a:r>
            </a:p>
          </p:txBody>
        </p:sp>
      </p:grpSp>
      <p:sp>
        <p:nvSpPr>
          <p:cNvPr id="169" name="Line"/>
          <p:cNvSpPr/>
          <p:nvPr/>
        </p:nvSpPr>
        <p:spPr>
          <a:xfrm>
            <a:off x="7375525" y="3455987"/>
            <a:ext cx="274638" cy="92392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70" name="Line"/>
          <p:cNvSpPr/>
          <p:nvPr/>
        </p:nvSpPr>
        <p:spPr>
          <a:xfrm flipH="1">
            <a:off x="622299" y="4870450"/>
            <a:ext cx="1" cy="4905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71" name="Line"/>
          <p:cNvSpPr/>
          <p:nvPr/>
        </p:nvSpPr>
        <p:spPr>
          <a:xfrm>
            <a:off x="1035050" y="4878387"/>
            <a:ext cx="0" cy="4905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72" name="Line"/>
          <p:cNvSpPr/>
          <p:nvPr/>
        </p:nvSpPr>
        <p:spPr>
          <a:xfrm>
            <a:off x="1395412" y="4906962"/>
            <a:ext cx="1" cy="4905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73" name="Line"/>
          <p:cNvSpPr/>
          <p:nvPr/>
        </p:nvSpPr>
        <p:spPr>
          <a:xfrm>
            <a:off x="2260600" y="4935537"/>
            <a:ext cx="0" cy="4905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74" name="Line"/>
          <p:cNvSpPr/>
          <p:nvPr/>
        </p:nvSpPr>
        <p:spPr>
          <a:xfrm>
            <a:off x="3386137" y="4965700"/>
            <a:ext cx="1" cy="4905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75" name="Line"/>
          <p:cNvSpPr/>
          <p:nvPr/>
        </p:nvSpPr>
        <p:spPr>
          <a:xfrm>
            <a:off x="2687637" y="4929187"/>
            <a:ext cx="1" cy="4905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76" name="Line"/>
          <p:cNvSpPr/>
          <p:nvPr/>
        </p:nvSpPr>
        <p:spPr>
          <a:xfrm>
            <a:off x="3740150" y="4973637"/>
            <a:ext cx="0" cy="4905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77" name="Line"/>
          <p:cNvSpPr/>
          <p:nvPr/>
        </p:nvSpPr>
        <p:spPr>
          <a:xfrm>
            <a:off x="4065587" y="4967287"/>
            <a:ext cx="1" cy="4905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78" name="Line"/>
          <p:cNvSpPr/>
          <p:nvPr/>
        </p:nvSpPr>
        <p:spPr>
          <a:xfrm>
            <a:off x="5003800" y="4967287"/>
            <a:ext cx="0" cy="4905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79" name="Line"/>
          <p:cNvSpPr/>
          <p:nvPr/>
        </p:nvSpPr>
        <p:spPr>
          <a:xfrm>
            <a:off x="5387975" y="4975225"/>
            <a:ext cx="0" cy="4905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80" name="Line"/>
          <p:cNvSpPr/>
          <p:nvPr/>
        </p:nvSpPr>
        <p:spPr>
          <a:xfrm>
            <a:off x="6232525" y="5011737"/>
            <a:ext cx="0" cy="4905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81" name="Line"/>
          <p:cNvSpPr/>
          <p:nvPr/>
        </p:nvSpPr>
        <p:spPr>
          <a:xfrm>
            <a:off x="6615112" y="5019675"/>
            <a:ext cx="1" cy="4905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82" name="Line"/>
          <p:cNvSpPr/>
          <p:nvPr/>
        </p:nvSpPr>
        <p:spPr>
          <a:xfrm>
            <a:off x="6985000" y="5029200"/>
            <a:ext cx="0" cy="4905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83" name="Line"/>
          <p:cNvSpPr/>
          <p:nvPr/>
        </p:nvSpPr>
        <p:spPr>
          <a:xfrm>
            <a:off x="7729537" y="4949825"/>
            <a:ext cx="1" cy="4905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84" name="Line"/>
          <p:cNvSpPr/>
          <p:nvPr/>
        </p:nvSpPr>
        <p:spPr>
          <a:xfrm>
            <a:off x="8069262" y="4943475"/>
            <a:ext cx="1" cy="4905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85" name="Line"/>
          <p:cNvSpPr/>
          <p:nvPr/>
        </p:nvSpPr>
        <p:spPr>
          <a:xfrm flipH="1">
            <a:off x="6735762" y="3565524"/>
            <a:ext cx="128589" cy="71755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86" name="Line"/>
          <p:cNvSpPr/>
          <p:nvPr/>
        </p:nvSpPr>
        <p:spPr>
          <a:xfrm flipH="1">
            <a:off x="5475287" y="3552825"/>
            <a:ext cx="809626" cy="77628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87" name="Line"/>
          <p:cNvSpPr/>
          <p:nvPr/>
        </p:nvSpPr>
        <p:spPr>
          <a:xfrm flipH="1">
            <a:off x="1216024" y="3495674"/>
            <a:ext cx="669926" cy="8556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88" name="Line"/>
          <p:cNvSpPr/>
          <p:nvPr/>
        </p:nvSpPr>
        <p:spPr>
          <a:xfrm>
            <a:off x="3067050" y="3565524"/>
            <a:ext cx="601663" cy="809627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89" name="Line"/>
          <p:cNvSpPr/>
          <p:nvPr/>
        </p:nvSpPr>
        <p:spPr>
          <a:xfrm>
            <a:off x="2476500" y="3530600"/>
            <a:ext cx="0" cy="87947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90" name="Line"/>
          <p:cNvSpPr/>
          <p:nvPr/>
        </p:nvSpPr>
        <p:spPr>
          <a:xfrm>
            <a:off x="1624012" y="4867275"/>
            <a:ext cx="338139" cy="158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91" name="Line"/>
          <p:cNvSpPr/>
          <p:nvPr/>
        </p:nvSpPr>
        <p:spPr>
          <a:xfrm>
            <a:off x="4297362" y="4827587"/>
            <a:ext cx="338138" cy="158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92" name="Line"/>
          <p:cNvSpPr/>
          <p:nvPr/>
        </p:nvSpPr>
        <p:spPr>
          <a:xfrm>
            <a:off x="2873374" y="4922837"/>
            <a:ext cx="338139" cy="158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93" name="Line"/>
          <p:cNvSpPr/>
          <p:nvPr/>
        </p:nvSpPr>
        <p:spPr>
          <a:xfrm>
            <a:off x="5778499" y="4884737"/>
            <a:ext cx="338139" cy="158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94" name="Line"/>
          <p:cNvSpPr/>
          <p:nvPr/>
        </p:nvSpPr>
        <p:spPr>
          <a:xfrm>
            <a:off x="7067549" y="4806950"/>
            <a:ext cx="338139" cy="317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97" name="Data Integrity  Transaction processing"/>
          <p:cNvSpPr txBox="1"/>
          <p:nvPr>
            <p:ph type="title" idx="4294967295"/>
          </p:nvPr>
        </p:nvSpPr>
        <p:spPr>
          <a:xfrm>
            <a:off x="414337" y="252412"/>
            <a:ext cx="8077201" cy="80352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100"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Data Integrity</a:t>
            </a:r>
            <a:br/>
            <a:r>
              <a:t> </a:t>
            </a:r>
            <a:r>
              <a:rPr i="1"/>
              <a:t>Transaction processing</a:t>
            </a:r>
            <a:endParaRPr i="1"/>
          </a:p>
        </p:txBody>
      </p:sp>
      <p:sp>
        <p:nvSpPr>
          <p:cNvPr id="198" name="Why Concurrent Access to Data must be Managed?…"/>
          <p:cNvSpPr txBox="1"/>
          <p:nvPr>
            <p:ph type="body" idx="4294967295"/>
          </p:nvPr>
        </p:nvSpPr>
        <p:spPr>
          <a:xfrm>
            <a:off x="571500" y="1114425"/>
            <a:ext cx="7848600" cy="4830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Why Concurrent Access to Data must be Managed?</a:t>
            </a:r>
          </a:p>
          <a:p>
            <a:pPr>
              <a:spcBef>
                <a:spcPts val="1000"/>
              </a:spcBef>
              <a:buSzTx/>
              <a:buFont typeface="Monotype Sorts"/>
              <a:buNone/>
              <a:defRPr sz="2400"/>
            </a:pPr>
            <a:r>
              <a:t>John and Jane withdraw $50 and $100 from a common account…</a:t>
            </a:r>
          </a:p>
          <a:p>
            <a:pPr>
              <a:buSzTx/>
              <a:buFont typeface="Monotype Sorts"/>
              <a:buNone/>
              <a:defRPr sz="2400"/>
            </a:pPr>
          </a:p>
          <a:p>
            <a:pPr>
              <a:buSzTx/>
              <a:buFont typeface="Monotype Sorts"/>
              <a:buNone/>
              <a:defRPr sz="2400"/>
            </a:pPr>
          </a:p>
          <a:p>
            <a:pPr>
              <a:buSzTx/>
              <a:buFont typeface="Monotype Sorts"/>
              <a:buNone/>
              <a:defRPr sz="2400"/>
            </a:pPr>
          </a:p>
          <a:p>
            <a:pPr>
              <a:buSzTx/>
              <a:buFont typeface="Monotype Sorts"/>
              <a:buNone/>
              <a:defRPr sz="2400"/>
            </a:pPr>
          </a:p>
          <a:p>
            <a:pPr>
              <a:buSzTx/>
              <a:buFont typeface="Monotype Sorts"/>
              <a:buNone/>
              <a:defRPr sz="2400"/>
            </a:pPr>
          </a:p>
          <a:p>
            <a:pPr>
              <a:spcBef>
                <a:spcPts val="1000"/>
              </a:spcBef>
              <a:buSzTx/>
              <a:buFont typeface="Monotype Sorts"/>
              <a:buNone/>
              <a:defRPr sz="2400"/>
            </a:pPr>
            <a:r>
              <a:t>Initial balance $300. Final balance=?</a:t>
            </a:r>
          </a:p>
          <a:p>
            <a:pPr>
              <a:spcBef>
                <a:spcPts val="1000"/>
              </a:spcBef>
              <a:buSzTx/>
              <a:buFont typeface="Monotype Sorts"/>
              <a:buNone/>
              <a:defRPr sz="2400"/>
            </a:pPr>
            <a:r>
              <a:t>It depends…</a:t>
            </a:r>
          </a:p>
        </p:txBody>
      </p:sp>
      <p:sp>
        <p:nvSpPr>
          <p:cNvPr id="199" name="John:…"/>
          <p:cNvSpPr txBox="1"/>
          <p:nvPr/>
        </p:nvSpPr>
        <p:spPr>
          <a:xfrm>
            <a:off x="742632" y="2755900"/>
            <a:ext cx="3047048" cy="17678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457200">
              <a:defRPr sz="1800"/>
            </a:pPr>
            <a:r>
              <a:t>John:</a:t>
            </a:r>
          </a:p>
          <a:p>
            <a:pPr defTabSz="457200">
              <a:defRPr sz="1800"/>
            </a:pPr>
            <a:r>
              <a:t>   1. get balance</a:t>
            </a:r>
          </a:p>
          <a:p>
            <a:pPr defTabSz="457200">
              <a:defRPr sz="1800"/>
            </a:pPr>
            <a:r>
              <a:t>   2. if balance &gt; $50</a:t>
            </a:r>
          </a:p>
          <a:p>
            <a:pPr defTabSz="457200">
              <a:defRPr sz="1800"/>
            </a:pPr>
            <a:r>
              <a:t>   3. balance = balance - $50</a:t>
            </a:r>
          </a:p>
          <a:p>
            <a:pPr defTabSz="457200">
              <a:defRPr sz="1800"/>
            </a:pPr>
            <a:r>
              <a:t>   4. update balance</a:t>
            </a:r>
          </a:p>
        </p:txBody>
      </p:sp>
      <p:sp>
        <p:nvSpPr>
          <p:cNvPr id="200" name="Jane:…"/>
          <p:cNvSpPr txBox="1"/>
          <p:nvPr/>
        </p:nvSpPr>
        <p:spPr>
          <a:xfrm>
            <a:off x="4366895" y="2687637"/>
            <a:ext cx="3196273" cy="1488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457200">
              <a:defRPr sz="1800"/>
            </a:pPr>
            <a:r>
              <a:t>Jane:</a:t>
            </a:r>
          </a:p>
          <a:p>
            <a:pPr defTabSz="457200">
              <a:defRPr sz="1800"/>
            </a:pPr>
            <a:r>
              <a:t>   1. get balance</a:t>
            </a:r>
          </a:p>
          <a:p>
            <a:pPr defTabSz="457200">
              <a:defRPr sz="1800"/>
            </a:pPr>
            <a:r>
              <a:t>   2. if balance &gt; $100</a:t>
            </a:r>
          </a:p>
          <a:p>
            <a:pPr defTabSz="457200">
              <a:defRPr sz="1800"/>
            </a:pPr>
            <a:r>
              <a:t>   3. balance = balance - $100</a:t>
            </a:r>
          </a:p>
          <a:p>
            <a:pPr defTabSz="457200">
              <a:defRPr sz="1800"/>
            </a:pPr>
            <a:r>
              <a:t>   4. update balance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03" name="Data Integrity Recovery"/>
          <p:cNvSpPr txBox="1"/>
          <p:nvPr>
            <p:ph type="title" idx="4294967295"/>
          </p:nvPr>
        </p:nvSpPr>
        <p:spPr>
          <a:xfrm>
            <a:off x="493712" y="276225"/>
            <a:ext cx="8077201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48970">
              <a:defRPr sz="1985">
                <a:effectLst>
                  <a:outerShdw blurRad="9017" dist="18034" dir="2700000" rotWithShape="0">
                    <a:srgbClr val="DDDDDD"/>
                  </a:outerShdw>
                </a:effectLst>
              </a:defRPr>
            </a:pPr>
            <a:r>
              <a:t>Data Integrity</a:t>
            </a:r>
            <a:br/>
            <a:r>
              <a:rPr sz="1420" i="1"/>
              <a:t>Recovery </a:t>
            </a:r>
            <a:endParaRPr sz="1420" i="1"/>
          </a:p>
        </p:txBody>
      </p:sp>
      <p:sp>
        <p:nvSpPr>
          <p:cNvPr id="204" name="Transfer $50 from account A ($100) to account B ($200)…"/>
          <p:cNvSpPr txBox="1"/>
          <p:nvPr>
            <p:ph type="body" idx="4294967295"/>
          </p:nvPr>
        </p:nvSpPr>
        <p:spPr>
          <a:xfrm>
            <a:off x="571500" y="1114425"/>
            <a:ext cx="7848600" cy="50387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SzTx/>
              <a:buFont typeface="Monotype Sorts"/>
              <a:buNone/>
              <a:defRPr sz="2400"/>
            </a:pPr>
            <a:r>
              <a:t>Transfer $50 from account A ($100) to account B ($200)</a:t>
            </a:r>
          </a:p>
          <a:p>
            <a:pPr>
              <a:buSzTx/>
              <a:buFont typeface="Monotype Sorts"/>
              <a:buNone/>
            </a:pPr>
            <a:endParaRPr sz="2400"/>
          </a:p>
          <a:p>
            <a:pPr>
              <a:buSzTx/>
              <a:buFont typeface="Monotype Sorts"/>
              <a:buNone/>
            </a:pPr>
            <a:r>
              <a:t>1. get balance for A</a:t>
            </a:r>
          </a:p>
          <a:p>
            <a:pPr>
              <a:buSzTx/>
              <a:buFont typeface="Monotype Sorts"/>
              <a:buNone/>
            </a:pPr>
            <a:r>
              <a:t>2. If balanceA &gt; $50</a:t>
            </a:r>
          </a:p>
          <a:p>
            <a:pPr>
              <a:buSzTx/>
              <a:buFont typeface="Monotype Sorts"/>
              <a:buNone/>
            </a:pPr>
            <a:r>
              <a:t>3. balance</a:t>
            </a:r>
            <a:r>
              <a:rPr baseline="-25000"/>
              <a:t>A</a:t>
            </a:r>
            <a:r>
              <a:t> = balance</a:t>
            </a:r>
            <a:r>
              <a:rPr baseline="-25000"/>
              <a:t>A</a:t>
            </a:r>
            <a:r>
              <a:t> – 50</a:t>
            </a:r>
          </a:p>
          <a:p>
            <a:pPr>
              <a:buSzTx/>
              <a:buFont typeface="Monotype Sorts"/>
              <a:buNone/>
            </a:pPr>
            <a:r>
              <a:t>4.Update balance</a:t>
            </a:r>
            <a:r>
              <a:rPr baseline="-25000"/>
              <a:t>A</a:t>
            </a:r>
            <a:r>
              <a:t> in database</a:t>
            </a:r>
          </a:p>
          <a:p>
            <a:pPr>
              <a:buSzTx/>
              <a:buFont typeface="Monotype Sorts"/>
              <a:buNone/>
            </a:pPr>
            <a:r>
              <a:t>5. Get balance for B</a:t>
            </a:r>
          </a:p>
          <a:p>
            <a:pPr>
              <a:buSzTx/>
              <a:buFont typeface="Monotype Sorts"/>
              <a:buNone/>
            </a:pPr>
            <a:r>
              <a:t>6. balance</a:t>
            </a:r>
            <a:r>
              <a:rPr baseline="-25000"/>
              <a:t>B</a:t>
            </a:r>
            <a:r>
              <a:t> = balance</a:t>
            </a:r>
            <a:r>
              <a:rPr baseline="-25000"/>
              <a:t>B</a:t>
            </a:r>
            <a:r>
              <a:t> + 50</a:t>
            </a:r>
          </a:p>
          <a:p>
            <a:pPr>
              <a:buSzTx/>
              <a:buFont typeface="Monotype Sorts"/>
              <a:buNone/>
            </a:pPr>
            <a:r>
              <a:t>7. Update balance</a:t>
            </a:r>
            <a:r>
              <a:rPr baseline="-25000"/>
              <a:t>B</a:t>
            </a:r>
            <a:r>
              <a:t> in database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3182937" y="3713162"/>
            <a:ext cx="5175216" cy="396241"/>
            <a:chOff x="0" y="0"/>
            <a:chExt cx="5175215" cy="396240"/>
          </a:xfrm>
        </p:grpSpPr>
        <p:sp>
          <p:nvSpPr>
            <p:cNvPr id="205" name="System crashes…."/>
            <p:cNvSpPr txBox="1"/>
            <p:nvPr/>
          </p:nvSpPr>
          <p:spPr>
            <a:xfrm>
              <a:off x="2939732" y="0"/>
              <a:ext cx="2235484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 sz="2000">
                  <a:solidFill>
                    <a:srgbClr val="CC3300"/>
                  </a:solidFill>
                </a:defRPr>
              </a:lvl1pPr>
            </a:lstStyle>
            <a:p>
              <a:r>
                <a:t>System crashes….</a:t>
              </a:r>
            </a:p>
          </p:txBody>
        </p:sp>
        <p:sp>
          <p:nvSpPr>
            <p:cNvPr id="206" name="Line"/>
            <p:cNvSpPr/>
            <p:nvPr/>
          </p:nvSpPr>
          <p:spPr>
            <a:xfrm flipH="1">
              <a:off x="0" y="176212"/>
              <a:ext cx="2894013" cy="1158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08" name="Recovery management"/>
          <p:cNvSpPr txBox="1"/>
          <p:nvPr/>
        </p:nvSpPr>
        <p:spPr>
          <a:xfrm>
            <a:off x="4906645" y="5181600"/>
            <a:ext cx="3255278" cy="459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400"/>
            </a:lvl1pPr>
          </a:lstStyle>
          <a:p>
            <a:r>
              <a:t>Recovery management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1" animBg="1" advAuto="0"/>
      <p:bldP spid="208" grpId="2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11" name="Database Architecture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Database Architecture</a:t>
            </a:r>
          </a:p>
        </p:txBody>
      </p:sp>
      <p:sp>
        <p:nvSpPr>
          <p:cNvPr id="212" name="Rounded Rectangle"/>
          <p:cNvSpPr/>
          <p:nvPr/>
        </p:nvSpPr>
        <p:spPr>
          <a:xfrm>
            <a:off x="284162" y="1336675"/>
            <a:ext cx="8782051" cy="4814888"/>
          </a:xfrm>
          <a:prstGeom prst="roundRect">
            <a:avLst>
              <a:gd name="adj" fmla="val 32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13" name="Rounded Rectangle"/>
          <p:cNvSpPr/>
          <p:nvPr/>
        </p:nvSpPr>
        <p:spPr>
          <a:xfrm>
            <a:off x="528637" y="2547937"/>
            <a:ext cx="8328026" cy="1041401"/>
          </a:xfrm>
          <a:prstGeom prst="roundRect">
            <a:avLst>
              <a:gd name="adj" fmla="val 148"/>
            </a:avLst>
          </a:pr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9" rIns="45719" anchor="b"/>
          <a:lstStyle/>
          <a:p>
            <a:pPr algn="ctr" defTabSz="457200">
              <a:lnSpc>
                <a:spcPct val="85000"/>
              </a:lnSpc>
              <a:spcBef>
                <a:spcPts val="400"/>
              </a:spcBef>
              <a:tabLst>
                <a:tab pos="863600" algn="l"/>
                <a:tab pos="1727200" algn="l"/>
                <a:tab pos="2590800" algn="l"/>
                <a:tab pos="3454400" algn="l"/>
                <a:tab pos="4318000" algn="l"/>
                <a:tab pos="5181600" algn="l"/>
                <a:tab pos="6045200" algn="l"/>
                <a:tab pos="6908800" algn="l"/>
                <a:tab pos="7772400" algn="l"/>
                <a:tab pos="7962900" algn="l"/>
              </a:tabLst>
              <a:defRPr sz="1800" b="1" i="1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214" name="Rounded Rectangle"/>
          <p:cNvSpPr/>
          <p:nvPr/>
        </p:nvSpPr>
        <p:spPr>
          <a:xfrm>
            <a:off x="527050" y="3771900"/>
            <a:ext cx="8315325" cy="809625"/>
          </a:xfrm>
          <a:prstGeom prst="roundRect">
            <a:avLst>
              <a:gd name="adj" fmla="val 194"/>
            </a:avLst>
          </a:pr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9" rIns="45719" anchor="b"/>
          <a:lstStyle/>
          <a:p>
            <a:pPr algn="ctr" defTabSz="457200">
              <a:lnSpc>
                <a:spcPct val="85000"/>
              </a:lnSpc>
              <a:spcBef>
                <a:spcPts val="400"/>
              </a:spcBef>
              <a:tabLst>
                <a:tab pos="863600" algn="l"/>
                <a:tab pos="1727200" algn="l"/>
                <a:tab pos="2590800" algn="l"/>
                <a:tab pos="3454400" algn="l"/>
                <a:tab pos="4318000" algn="l"/>
                <a:tab pos="5181600" algn="l"/>
                <a:tab pos="6045200" algn="l"/>
                <a:tab pos="6908800" algn="l"/>
                <a:tab pos="7772400" algn="l"/>
                <a:tab pos="7962900" algn="l"/>
              </a:tabLst>
              <a:defRPr sz="2000" b="1" i="1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grpSp>
        <p:nvGrpSpPr>
          <p:cNvPr id="219" name="Group"/>
          <p:cNvGrpSpPr/>
          <p:nvPr/>
        </p:nvGrpSpPr>
        <p:grpSpPr>
          <a:xfrm>
            <a:off x="527049" y="4865687"/>
            <a:ext cx="8302267" cy="1169629"/>
            <a:chOff x="0" y="0"/>
            <a:chExt cx="8302265" cy="1169628"/>
          </a:xfrm>
        </p:grpSpPr>
        <p:sp>
          <p:nvSpPr>
            <p:cNvPr id="215" name="Shape"/>
            <p:cNvSpPr/>
            <p:nvPr/>
          </p:nvSpPr>
          <p:spPr>
            <a:xfrm>
              <a:off x="0" y="0"/>
              <a:ext cx="8302266" cy="1169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3" y="0"/>
                  </a:moveTo>
                  <a:lnTo>
                    <a:pt x="8640" y="40"/>
                  </a:lnTo>
                  <a:lnTo>
                    <a:pt x="7560" y="139"/>
                  </a:lnTo>
                  <a:lnTo>
                    <a:pt x="6579" y="226"/>
                  </a:lnTo>
                  <a:lnTo>
                    <a:pt x="5623" y="312"/>
                  </a:lnTo>
                  <a:lnTo>
                    <a:pt x="4754" y="445"/>
                  </a:lnTo>
                  <a:lnTo>
                    <a:pt x="3910" y="624"/>
                  </a:lnTo>
                  <a:lnTo>
                    <a:pt x="3141" y="810"/>
                  </a:lnTo>
                  <a:lnTo>
                    <a:pt x="2470" y="996"/>
                  </a:lnTo>
                  <a:lnTo>
                    <a:pt x="1837" y="1215"/>
                  </a:lnTo>
                  <a:lnTo>
                    <a:pt x="1303" y="1394"/>
                  </a:lnTo>
                  <a:lnTo>
                    <a:pt x="844" y="1666"/>
                  </a:lnTo>
                  <a:lnTo>
                    <a:pt x="484" y="1892"/>
                  </a:lnTo>
                  <a:lnTo>
                    <a:pt x="224" y="2164"/>
                  </a:lnTo>
                  <a:lnTo>
                    <a:pt x="37" y="2436"/>
                  </a:lnTo>
                  <a:lnTo>
                    <a:pt x="0" y="2695"/>
                  </a:lnTo>
                  <a:lnTo>
                    <a:pt x="0" y="18905"/>
                  </a:lnTo>
                  <a:lnTo>
                    <a:pt x="37" y="19177"/>
                  </a:lnTo>
                  <a:lnTo>
                    <a:pt x="224" y="19449"/>
                  </a:lnTo>
                  <a:lnTo>
                    <a:pt x="484" y="19708"/>
                  </a:lnTo>
                  <a:lnTo>
                    <a:pt x="844" y="19934"/>
                  </a:lnTo>
                  <a:lnTo>
                    <a:pt x="1303" y="20206"/>
                  </a:lnTo>
                  <a:lnTo>
                    <a:pt x="1837" y="20432"/>
                  </a:lnTo>
                  <a:lnTo>
                    <a:pt x="2470" y="20604"/>
                  </a:lnTo>
                  <a:lnTo>
                    <a:pt x="3141" y="20790"/>
                  </a:lnTo>
                  <a:lnTo>
                    <a:pt x="3910" y="20976"/>
                  </a:lnTo>
                  <a:lnTo>
                    <a:pt x="4754" y="21155"/>
                  </a:lnTo>
                  <a:lnTo>
                    <a:pt x="5623" y="21301"/>
                  </a:lnTo>
                  <a:lnTo>
                    <a:pt x="6579" y="21374"/>
                  </a:lnTo>
                  <a:lnTo>
                    <a:pt x="7560" y="21474"/>
                  </a:lnTo>
                  <a:lnTo>
                    <a:pt x="8640" y="21560"/>
                  </a:lnTo>
                  <a:lnTo>
                    <a:pt x="10813" y="21600"/>
                  </a:lnTo>
                  <a:lnTo>
                    <a:pt x="12997" y="21560"/>
                  </a:lnTo>
                  <a:lnTo>
                    <a:pt x="14027" y="21474"/>
                  </a:lnTo>
                  <a:lnTo>
                    <a:pt x="15021" y="21374"/>
                  </a:lnTo>
                  <a:lnTo>
                    <a:pt x="15977" y="21301"/>
                  </a:lnTo>
                  <a:lnTo>
                    <a:pt x="16833" y="21155"/>
                  </a:lnTo>
                  <a:lnTo>
                    <a:pt x="17690" y="20976"/>
                  </a:lnTo>
                  <a:lnTo>
                    <a:pt x="18447" y="20790"/>
                  </a:lnTo>
                  <a:lnTo>
                    <a:pt x="19130" y="20604"/>
                  </a:lnTo>
                  <a:lnTo>
                    <a:pt x="19751" y="20432"/>
                  </a:lnTo>
                  <a:lnTo>
                    <a:pt x="20297" y="20206"/>
                  </a:lnTo>
                  <a:lnTo>
                    <a:pt x="20743" y="19934"/>
                  </a:lnTo>
                  <a:lnTo>
                    <a:pt x="21104" y="19708"/>
                  </a:lnTo>
                  <a:lnTo>
                    <a:pt x="21376" y="19449"/>
                  </a:lnTo>
                  <a:lnTo>
                    <a:pt x="21563" y="19177"/>
                  </a:lnTo>
                  <a:lnTo>
                    <a:pt x="21600" y="18905"/>
                  </a:lnTo>
                  <a:lnTo>
                    <a:pt x="21600" y="2695"/>
                  </a:lnTo>
                  <a:lnTo>
                    <a:pt x="21563" y="2436"/>
                  </a:lnTo>
                  <a:lnTo>
                    <a:pt x="21376" y="2164"/>
                  </a:lnTo>
                  <a:lnTo>
                    <a:pt x="21104" y="1892"/>
                  </a:lnTo>
                  <a:lnTo>
                    <a:pt x="20743" y="1666"/>
                  </a:lnTo>
                  <a:lnTo>
                    <a:pt x="20297" y="1394"/>
                  </a:lnTo>
                  <a:lnTo>
                    <a:pt x="19751" y="1215"/>
                  </a:lnTo>
                  <a:lnTo>
                    <a:pt x="19130" y="996"/>
                  </a:lnTo>
                  <a:lnTo>
                    <a:pt x="18447" y="810"/>
                  </a:lnTo>
                  <a:lnTo>
                    <a:pt x="17690" y="624"/>
                  </a:lnTo>
                  <a:lnTo>
                    <a:pt x="16833" y="445"/>
                  </a:lnTo>
                  <a:lnTo>
                    <a:pt x="15977" y="312"/>
                  </a:lnTo>
                  <a:lnTo>
                    <a:pt x="15021" y="226"/>
                  </a:lnTo>
                  <a:lnTo>
                    <a:pt x="14027" y="139"/>
                  </a:lnTo>
                  <a:lnTo>
                    <a:pt x="12997" y="40"/>
                  </a:lnTo>
                  <a:lnTo>
                    <a:pt x="10813" y="0"/>
                  </a:lnTo>
                </a:path>
              </a:pathLst>
            </a:custGeom>
            <a:solidFill>
              <a:srgbClr val="80808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216" name="Shape"/>
            <p:cNvSpPr/>
            <p:nvPr/>
          </p:nvSpPr>
          <p:spPr>
            <a:xfrm>
              <a:off x="0" y="0"/>
              <a:ext cx="8302266" cy="291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73"/>
                  </a:moveTo>
                  <a:lnTo>
                    <a:pt x="37" y="11861"/>
                  </a:lnTo>
                  <a:lnTo>
                    <a:pt x="224" y="12923"/>
                  </a:lnTo>
                  <a:lnTo>
                    <a:pt x="484" y="14064"/>
                  </a:lnTo>
                  <a:lnTo>
                    <a:pt x="844" y="14966"/>
                  </a:lnTo>
                  <a:lnTo>
                    <a:pt x="1303" y="16001"/>
                  </a:lnTo>
                  <a:lnTo>
                    <a:pt x="1837" y="16903"/>
                  </a:lnTo>
                  <a:lnTo>
                    <a:pt x="2470" y="17646"/>
                  </a:lnTo>
                  <a:lnTo>
                    <a:pt x="3141" y="18389"/>
                  </a:lnTo>
                  <a:lnTo>
                    <a:pt x="3910" y="19079"/>
                  </a:lnTo>
                  <a:lnTo>
                    <a:pt x="4754" y="19822"/>
                  </a:lnTo>
                  <a:lnTo>
                    <a:pt x="5623" y="20326"/>
                  </a:lnTo>
                  <a:lnTo>
                    <a:pt x="6579" y="20724"/>
                  </a:lnTo>
                  <a:lnTo>
                    <a:pt x="7560" y="21069"/>
                  </a:lnTo>
                  <a:lnTo>
                    <a:pt x="8640" y="21467"/>
                  </a:lnTo>
                  <a:lnTo>
                    <a:pt x="10813" y="21600"/>
                  </a:lnTo>
                  <a:lnTo>
                    <a:pt x="12997" y="21467"/>
                  </a:lnTo>
                  <a:lnTo>
                    <a:pt x="14027" y="21069"/>
                  </a:lnTo>
                  <a:lnTo>
                    <a:pt x="15021" y="20724"/>
                  </a:lnTo>
                  <a:lnTo>
                    <a:pt x="15977" y="20326"/>
                  </a:lnTo>
                  <a:lnTo>
                    <a:pt x="16833" y="19822"/>
                  </a:lnTo>
                  <a:lnTo>
                    <a:pt x="17690" y="19079"/>
                  </a:lnTo>
                  <a:lnTo>
                    <a:pt x="18447" y="18389"/>
                  </a:lnTo>
                  <a:lnTo>
                    <a:pt x="19130" y="17646"/>
                  </a:lnTo>
                  <a:lnTo>
                    <a:pt x="19751" y="16903"/>
                  </a:lnTo>
                  <a:lnTo>
                    <a:pt x="20297" y="16001"/>
                  </a:lnTo>
                  <a:lnTo>
                    <a:pt x="20743" y="14966"/>
                  </a:lnTo>
                  <a:lnTo>
                    <a:pt x="21104" y="14064"/>
                  </a:lnTo>
                  <a:lnTo>
                    <a:pt x="21376" y="12923"/>
                  </a:lnTo>
                  <a:lnTo>
                    <a:pt x="21563" y="11861"/>
                  </a:lnTo>
                  <a:lnTo>
                    <a:pt x="21600" y="10773"/>
                  </a:lnTo>
                  <a:lnTo>
                    <a:pt x="21563" y="9739"/>
                  </a:lnTo>
                  <a:lnTo>
                    <a:pt x="21376" y="8651"/>
                  </a:lnTo>
                  <a:lnTo>
                    <a:pt x="21104" y="7563"/>
                  </a:lnTo>
                  <a:lnTo>
                    <a:pt x="20743" y="6660"/>
                  </a:lnTo>
                  <a:lnTo>
                    <a:pt x="20297" y="5572"/>
                  </a:lnTo>
                  <a:lnTo>
                    <a:pt x="19751" y="4856"/>
                  </a:lnTo>
                  <a:lnTo>
                    <a:pt x="19130" y="3980"/>
                  </a:lnTo>
                  <a:lnTo>
                    <a:pt x="18447" y="3237"/>
                  </a:lnTo>
                  <a:lnTo>
                    <a:pt x="17690" y="2494"/>
                  </a:lnTo>
                  <a:lnTo>
                    <a:pt x="16833" y="1778"/>
                  </a:lnTo>
                  <a:lnTo>
                    <a:pt x="15977" y="1247"/>
                  </a:lnTo>
                  <a:lnTo>
                    <a:pt x="15021" y="902"/>
                  </a:lnTo>
                  <a:lnTo>
                    <a:pt x="14027" y="557"/>
                  </a:lnTo>
                  <a:lnTo>
                    <a:pt x="12997" y="159"/>
                  </a:lnTo>
                  <a:lnTo>
                    <a:pt x="10813" y="0"/>
                  </a:lnTo>
                  <a:lnTo>
                    <a:pt x="8640" y="159"/>
                  </a:lnTo>
                  <a:lnTo>
                    <a:pt x="7560" y="557"/>
                  </a:lnTo>
                  <a:lnTo>
                    <a:pt x="6579" y="902"/>
                  </a:lnTo>
                  <a:lnTo>
                    <a:pt x="5623" y="1247"/>
                  </a:lnTo>
                  <a:lnTo>
                    <a:pt x="4754" y="1778"/>
                  </a:lnTo>
                  <a:lnTo>
                    <a:pt x="3910" y="2494"/>
                  </a:lnTo>
                  <a:lnTo>
                    <a:pt x="3141" y="3237"/>
                  </a:lnTo>
                  <a:lnTo>
                    <a:pt x="2470" y="3980"/>
                  </a:lnTo>
                  <a:lnTo>
                    <a:pt x="1837" y="4856"/>
                  </a:lnTo>
                  <a:lnTo>
                    <a:pt x="1303" y="5572"/>
                  </a:lnTo>
                  <a:lnTo>
                    <a:pt x="844" y="6660"/>
                  </a:lnTo>
                  <a:lnTo>
                    <a:pt x="484" y="7563"/>
                  </a:lnTo>
                  <a:lnTo>
                    <a:pt x="224" y="8651"/>
                  </a:lnTo>
                  <a:lnTo>
                    <a:pt x="37" y="9739"/>
                  </a:lnTo>
                  <a:lnTo>
                    <a:pt x="0" y="10773"/>
                  </a:lnTo>
                </a:path>
              </a:pathLst>
            </a:custGeom>
            <a:solidFill>
              <a:srgbClr val="80808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217" name="Shape"/>
            <p:cNvSpPr/>
            <p:nvPr/>
          </p:nvSpPr>
          <p:spPr>
            <a:xfrm>
              <a:off x="0" y="0"/>
              <a:ext cx="8302266" cy="1169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3" y="0"/>
                  </a:moveTo>
                  <a:lnTo>
                    <a:pt x="8640" y="40"/>
                  </a:lnTo>
                  <a:lnTo>
                    <a:pt x="7560" y="139"/>
                  </a:lnTo>
                  <a:lnTo>
                    <a:pt x="6579" y="226"/>
                  </a:lnTo>
                  <a:lnTo>
                    <a:pt x="5623" y="312"/>
                  </a:lnTo>
                  <a:lnTo>
                    <a:pt x="4754" y="445"/>
                  </a:lnTo>
                  <a:lnTo>
                    <a:pt x="3910" y="624"/>
                  </a:lnTo>
                  <a:lnTo>
                    <a:pt x="3141" y="810"/>
                  </a:lnTo>
                  <a:lnTo>
                    <a:pt x="2470" y="996"/>
                  </a:lnTo>
                  <a:lnTo>
                    <a:pt x="1837" y="1215"/>
                  </a:lnTo>
                  <a:lnTo>
                    <a:pt x="1303" y="1394"/>
                  </a:lnTo>
                  <a:lnTo>
                    <a:pt x="844" y="1666"/>
                  </a:lnTo>
                  <a:lnTo>
                    <a:pt x="484" y="1892"/>
                  </a:lnTo>
                  <a:lnTo>
                    <a:pt x="224" y="2164"/>
                  </a:lnTo>
                  <a:lnTo>
                    <a:pt x="37" y="2436"/>
                  </a:lnTo>
                  <a:lnTo>
                    <a:pt x="0" y="2695"/>
                  </a:lnTo>
                  <a:lnTo>
                    <a:pt x="0" y="18905"/>
                  </a:lnTo>
                  <a:lnTo>
                    <a:pt x="37" y="19177"/>
                  </a:lnTo>
                  <a:lnTo>
                    <a:pt x="224" y="19449"/>
                  </a:lnTo>
                  <a:lnTo>
                    <a:pt x="484" y="19708"/>
                  </a:lnTo>
                  <a:lnTo>
                    <a:pt x="844" y="19934"/>
                  </a:lnTo>
                  <a:lnTo>
                    <a:pt x="1303" y="20206"/>
                  </a:lnTo>
                  <a:lnTo>
                    <a:pt x="1837" y="20432"/>
                  </a:lnTo>
                  <a:lnTo>
                    <a:pt x="2470" y="20604"/>
                  </a:lnTo>
                  <a:lnTo>
                    <a:pt x="3141" y="20790"/>
                  </a:lnTo>
                  <a:lnTo>
                    <a:pt x="3910" y="20976"/>
                  </a:lnTo>
                  <a:lnTo>
                    <a:pt x="4754" y="21155"/>
                  </a:lnTo>
                  <a:lnTo>
                    <a:pt x="5623" y="21301"/>
                  </a:lnTo>
                  <a:lnTo>
                    <a:pt x="6579" y="21374"/>
                  </a:lnTo>
                  <a:lnTo>
                    <a:pt x="7560" y="21474"/>
                  </a:lnTo>
                  <a:lnTo>
                    <a:pt x="8640" y="21560"/>
                  </a:lnTo>
                  <a:lnTo>
                    <a:pt x="10813" y="21600"/>
                  </a:lnTo>
                  <a:lnTo>
                    <a:pt x="12997" y="21560"/>
                  </a:lnTo>
                  <a:lnTo>
                    <a:pt x="14027" y="21474"/>
                  </a:lnTo>
                  <a:lnTo>
                    <a:pt x="15021" y="21374"/>
                  </a:lnTo>
                  <a:lnTo>
                    <a:pt x="15977" y="21301"/>
                  </a:lnTo>
                  <a:lnTo>
                    <a:pt x="16833" y="21155"/>
                  </a:lnTo>
                  <a:lnTo>
                    <a:pt x="17690" y="20976"/>
                  </a:lnTo>
                  <a:lnTo>
                    <a:pt x="18447" y="20790"/>
                  </a:lnTo>
                  <a:lnTo>
                    <a:pt x="19130" y="20604"/>
                  </a:lnTo>
                  <a:lnTo>
                    <a:pt x="19751" y="20432"/>
                  </a:lnTo>
                  <a:lnTo>
                    <a:pt x="20297" y="20206"/>
                  </a:lnTo>
                  <a:lnTo>
                    <a:pt x="20743" y="19934"/>
                  </a:lnTo>
                  <a:lnTo>
                    <a:pt x="21104" y="19708"/>
                  </a:lnTo>
                  <a:lnTo>
                    <a:pt x="21376" y="19449"/>
                  </a:lnTo>
                  <a:lnTo>
                    <a:pt x="21563" y="19177"/>
                  </a:lnTo>
                  <a:lnTo>
                    <a:pt x="21600" y="18905"/>
                  </a:lnTo>
                  <a:lnTo>
                    <a:pt x="21600" y="2695"/>
                  </a:lnTo>
                  <a:lnTo>
                    <a:pt x="21563" y="2436"/>
                  </a:lnTo>
                  <a:lnTo>
                    <a:pt x="21376" y="2164"/>
                  </a:lnTo>
                  <a:lnTo>
                    <a:pt x="21104" y="1892"/>
                  </a:lnTo>
                  <a:lnTo>
                    <a:pt x="20743" y="1666"/>
                  </a:lnTo>
                  <a:lnTo>
                    <a:pt x="20297" y="1394"/>
                  </a:lnTo>
                  <a:lnTo>
                    <a:pt x="19751" y="1215"/>
                  </a:lnTo>
                  <a:lnTo>
                    <a:pt x="19130" y="996"/>
                  </a:lnTo>
                  <a:lnTo>
                    <a:pt x="18447" y="810"/>
                  </a:lnTo>
                  <a:lnTo>
                    <a:pt x="17690" y="624"/>
                  </a:lnTo>
                  <a:lnTo>
                    <a:pt x="16833" y="445"/>
                  </a:lnTo>
                  <a:lnTo>
                    <a:pt x="15977" y="312"/>
                  </a:lnTo>
                  <a:lnTo>
                    <a:pt x="15021" y="226"/>
                  </a:lnTo>
                  <a:lnTo>
                    <a:pt x="14027" y="139"/>
                  </a:lnTo>
                  <a:lnTo>
                    <a:pt x="12997" y="40"/>
                  </a:lnTo>
                  <a:lnTo>
                    <a:pt x="10813" y="0"/>
                  </a:lnTo>
                </a:path>
              </a:pathLst>
            </a:custGeom>
            <a:solidFill>
              <a:srgbClr val="80808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218" name="Line"/>
            <p:cNvSpPr/>
            <p:nvPr/>
          </p:nvSpPr>
          <p:spPr>
            <a:xfrm>
              <a:off x="0" y="146050"/>
              <a:ext cx="8302266" cy="145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7" y="2171"/>
                  </a:lnTo>
                  <a:lnTo>
                    <a:pt x="224" y="4288"/>
                  </a:lnTo>
                  <a:lnTo>
                    <a:pt x="484" y="6565"/>
                  </a:lnTo>
                  <a:lnTo>
                    <a:pt x="844" y="8365"/>
                  </a:lnTo>
                  <a:lnTo>
                    <a:pt x="1303" y="10429"/>
                  </a:lnTo>
                  <a:lnTo>
                    <a:pt x="1837" y="12229"/>
                  </a:lnTo>
                  <a:lnTo>
                    <a:pt x="2470" y="13712"/>
                  </a:lnTo>
                  <a:lnTo>
                    <a:pt x="3141" y="15194"/>
                  </a:lnTo>
                  <a:lnTo>
                    <a:pt x="3910" y="16571"/>
                  </a:lnTo>
                  <a:lnTo>
                    <a:pt x="4754" y="18053"/>
                  </a:lnTo>
                  <a:lnTo>
                    <a:pt x="5623" y="19059"/>
                  </a:lnTo>
                  <a:lnTo>
                    <a:pt x="6579" y="19853"/>
                  </a:lnTo>
                  <a:lnTo>
                    <a:pt x="7560" y="20541"/>
                  </a:lnTo>
                  <a:lnTo>
                    <a:pt x="8640" y="21335"/>
                  </a:lnTo>
                  <a:lnTo>
                    <a:pt x="10813" y="21600"/>
                  </a:lnTo>
                  <a:lnTo>
                    <a:pt x="12997" y="21335"/>
                  </a:lnTo>
                  <a:lnTo>
                    <a:pt x="14027" y="20541"/>
                  </a:lnTo>
                  <a:lnTo>
                    <a:pt x="15021" y="19853"/>
                  </a:lnTo>
                  <a:lnTo>
                    <a:pt x="15977" y="19059"/>
                  </a:lnTo>
                  <a:lnTo>
                    <a:pt x="16833" y="18053"/>
                  </a:lnTo>
                  <a:lnTo>
                    <a:pt x="17690" y="16571"/>
                  </a:lnTo>
                  <a:lnTo>
                    <a:pt x="18447" y="15194"/>
                  </a:lnTo>
                  <a:lnTo>
                    <a:pt x="19130" y="13712"/>
                  </a:lnTo>
                  <a:lnTo>
                    <a:pt x="19751" y="12229"/>
                  </a:lnTo>
                  <a:lnTo>
                    <a:pt x="20297" y="10429"/>
                  </a:lnTo>
                  <a:lnTo>
                    <a:pt x="20743" y="8365"/>
                  </a:lnTo>
                  <a:lnTo>
                    <a:pt x="21104" y="6565"/>
                  </a:lnTo>
                  <a:lnTo>
                    <a:pt x="21376" y="4288"/>
                  </a:lnTo>
                  <a:lnTo>
                    <a:pt x="21563" y="2171"/>
                  </a:ln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22" name="Group"/>
          <p:cNvGrpSpPr/>
          <p:nvPr/>
        </p:nvGrpSpPr>
        <p:grpSpPr>
          <a:xfrm>
            <a:off x="698500" y="1382712"/>
            <a:ext cx="1363663" cy="333376"/>
            <a:chOff x="0" y="0"/>
            <a:chExt cx="1363662" cy="333375"/>
          </a:xfrm>
        </p:grpSpPr>
        <p:sp>
          <p:nvSpPr>
            <p:cNvPr id="220" name="Rounded Rectangle"/>
            <p:cNvSpPr/>
            <p:nvPr/>
          </p:nvSpPr>
          <p:spPr>
            <a:xfrm>
              <a:off x="0" y="0"/>
              <a:ext cx="1363663" cy="333375"/>
            </a:xfrm>
            <a:prstGeom prst="roundRect">
              <a:avLst>
                <a:gd name="adj" fmla="val 472"/>
              </a:avLst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221" name="DB Programmer"/>
            <p:cNvSpPr txBox="1"/>
            <p:nvPr/>
          </p:nvSpPr>
          <p:spPr>
            <a:xfrm>
              <a:off x="463" y="34387"/>
              <a:ext cx="1362737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  <a:r>
                <a:t>DB</a:t>
              </a:r>
              <a:r>
                <a:rPr>
                  <a:solidFill>
                    <a:srgbClr val="FFFFFF"/>
                  </a:solidFill>
                </a:rPr>
                <a:t> </a:t>
              </a:r>
              <a:r>
                <a:t>Programmer</a:t>
              </a:r>
            </a:p>
          </p:txBody>
        </p:sp>
      </p:grpSp>
      <p:grpSp>
        <p:nvGrpSpPr>
          <p:cNvPr id="225" name="Group"/>
          <p:cNvGrpSpPr/>
          <p:nvPr/>
        </p:nvGrpSpPr>
        <p:grpSpPr>
          <a:xfrm>
            <a:off x="4746625" y="1657350"/>
            <a:ext cx="592138" cy="320675"/>
            <a:chOff x="0" y="0"/>
            <a:chExt cx="592137" cy="320675"/>
          </a:xfrm>
        </p:grpSpPr>
        <p:sp>
          <p:nvSpPr>
            <p:cNvPr id="223" name="Rounded Rectangle"/>
            <p:cNvSpPr/>
            <p:nvPr/>
          </p:nvSpPr>
          <p:spPr>
            <a:xfrm>
              <a:off x="0" y="0"/>
              <a:ext cx="592138" cy="320675"/>
            </a:xfrm>
            <a:prstGeom prst="roundRect">
              <a:avLst>
                <a:gd name="adj" fmla="val 491"/>
              </a:avLst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224" name="User"/>
            <p:cNvSpPr txBox="1"/>
            <p:nvPr/>
          </p:nvSpPr>
          <p:spPr>
            <a:xfrm>
              <a:off x="460" y="28037"/>
              <a:ext cx="591218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User</a:t>
              </a:r>
            </a:p>
          </p:txBody>
        </p:sp>
      </p:grpSp>
      <p:grpSp>
        <p:nvGrpSpPr>
          <p:cNvPr id="228" name="Group"/>
          <p:cNvGrpSpPr/>
          <p:nvPr/>
        </p:nvGrpSpPr>
        <p:grpSpPr>
          <a:xfrm>
            <a:off x="7729537" y="1652587"/>
            <a:ext cx="592138" cy="320676"/>
            <a:chOff x="0" y="0"/>
            <a:chExt cx="592137" cy="320675"/>
          </a:xfrm>
        </p:grpSpPr>
        <p:sp>
          <p:nvSpPr>
            <p:cNvPr id="226" name="Rounded Rectangle"/>
            <p:cNvSpPr/>
            <p:nvPr/>
          </p:nvSpPr>
          <p:spPr>
            <a:xfrm>
              <a:off x="0" y="0"/>
              <a:ext cx="592138" cy="320675"/>
            </a:xfrm>
            <a:prstGeom prst="roundRect">
              <a:avLst>
                <a:gd name="adj" fmla="val 491"/>
              </a:avLst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227" name="DBA"/>
            <p:cNvSpPr txBox="1"/>
            <p:nvPr/>
          </p:nvSpPr>
          <p:spPr>
            <a:xfrm>
              <a:off x="460" y="28037"/>
              <a:ext cx="591218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DBA</a:t>
              </a:r>
            </a:p>
          </p:txBody>
        </p:sp>
      </p:grpSp>
      <p:grpSp>
        <p:nvGrpSpPr>
          <p:cNvPr id="231" name="Group"/>
          <p:cNvGrpSpPr/>
          <p:nvPr/>
        </p:nvGrpSpPr>
        <p:grpSpPr>
          <a:xfrm>
            <a:off x="833437" y="2795587"/>
            <a:ext cx="1454151" cy="333376"/>
            <a:chOff x="0" y="0"/>
            <a:chExt cx="1454150" cy="333375"/>
          </a:xfrm>
        </p:grpSpPr>
        <p:sp>
          <p:nvSpPr>
            <p:cNvPr id="229" name="Rounded Rectangle"/>
            <p:cNvSpPr/>
            <p:nvPr/>
          </p:nvSpPr>
          <p:spPr>
            <a:xfrm>
              <a:off x="0" y="0"/>
              <a:ext cx="1454150" cy="333375"/>
            </a:xfrm>
            <a:prstGeom prst="roundRect">
              <a:avLst>
                <a:gd name="adj" fmla="val 472"/>
              </a:avLst>
            </a:prstGeom>
            <a:solidFill>
              <a:srgbClr val="008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230" name="DML Precompiler"/>
            <p:cNvSpPr txBox="1"/>
            <p:nvPr/>
          </p:nvSpPr>
          <p:spPr>
            <a:xfrm>
              <a:off x="463" y="34387"/>
              <a:ext cx="1453224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DML Precompiler</a:t>
              </a:r>
            </a:p>
          </p:txBody>
        </p:sp>
      </p:grpSp>
      <p:grpSp>
        <p:nvGrpSpPr>
          <p:cNvPr id="234" name="Group"/>
          <p:cNvGrpSpPr/>
          <p:nvPr/>
        </p:nvGrpSpPr>
        <p:grpSpPr>
          <a:xfrm>
            <a:off x="2916237" y="2728912"/>
            <a:ext cx="1454151" cy="333376"/>
            <a:chOff x="0" y="0"/>
            <a:chExt cx="1454150" cy="333375"/>
          </a:xfrm>
        </p:grpSpPr>
        <p:sp>
          <p:nvSpPr>
            <p:cNvPr id="232" name="Rounded Rectangle"/>
            <p:cNvSpPr/>
            <p:nvPr/>
          </p:nvSpPr>
          <p:spPr>
            <a:xfrm>
              <a:off x="0" y="0"/>
              <a:ext cx="1454150" cy="333375"/>
            </a:xfrm>
            <a:prstGeom prst="roundRect">
              <a:avLst>
                <a:gd name="adj" fmla="val 472"/>
              </a:avLst>
            </a:prstGeom>
            <a:solidFill>
              <a:srgbClr val="008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233" name="Query Optimizer"/>
            <p:cNvSpPr txBox="1"/>
            <p:nvPr/>
          </p:nvSpPr>
          <p:spPr>
            <a:xfrm>
              <a:off x="463" y="34387"/>
              <a:ext cx="1453224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Query Optimizer</a:t>
              </a:r>
            </a:p>
          </p:txBody>
        </p:sp>
      </p:grpSp>
      <p:grpSp>
        <p:nvGrpSpPr>
          <p:cNvPr id="237" name="Group"/>
          <p:cNvGrpSpPr/>
          <p:nvPr/>
        </p:nvGrpSpPr>
        <p:grpSpPr>
          <a:xfrm>
            <a:off x="7112000" y="2943225"/>
            <a:ext cx="1454150" cy="333375"/>
            <a:chOff x="0" y="0"/>
            <a:chExt cx="1454150" cy="333375"/>
          </a:xfrm>
        </p:grpSpPr>
        <p:sp>
          <p:nvSpPr>
            <p:cNvPr id="235" name="Rounded Rectangle"/>
            <p:cNvSpPr/>
            <p:nvPr/>
          </p:nvSpPr>
          <p:spPr>
            <a:xfrm>
              <a:off x="0" y="0"/>
              <a:ext cx="1454150" cy="333375"/>
            </a:xfrm>
            <a:prstGeom prst="roundRect">
              <a:avLst>
                <a:gd name="adj" fmla="val 472"/>
              </a:avLst>
            </a:prstGeom>
            <a:solidFill>
              <a:srgbClr val="008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236" name="DDL Interpreter"/>
            <p:cNvSpPr txBox="1"/>
            <p:nvPr/>
          </p:nvSpPr>
          <p:spPr>
            <a:xfrm>
              <a:off x="463" y="34387"/>
              <a:ext cx="1453224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DDL Interpreter</a:t>
              </a:r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5168900" y="3087687"/>
            <a:ext cx="1454150" cy="333376"/>
            <a:chOff x="0" y="0"/>
            <a:chExt cx="1454150" cy="333375"/>
          </a:xfrm>
        </p:grpSpPr>
        <p:sp>
          <p:nvSpPr>
            <p:cNvPr id="238" name="Rounded Rectangle"/>
            <p:cNvSpPr/>
            <p:nvPr/>
          </p:nvSpPr>
          <p:spPr>
            <a:xfrm>
              <a:off x="0" y="0"/>
              <a:ext cx="1454150" cy="333375"/>
            </a:xfrm>
            <a:prstGeom prst="roundRect">
              <a:avLst>
                <a:gd name="adj" fmla="val 472"/>
              </a:avLst>
            </a:prstGeom>
            <a:solidFill>
              <a:srgbClr val="008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239" name="Query Evaluator"/>
            <p:cNvSpPr txBox="1"/>
            <p:nvPr/>
          </p:nvSpPr>
          <p:spPr>
            <a:xfrm>
              <a:off x="463" y="34387"/>
              <a:ext cx="1453224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Query Evaluator</a:t>
              </a:r>
            </a:p>
          </p:txBody>
        </p:sp>
      </p:grpSp>
      <p:grpSp>
        <p:nvGrpSpPr>
          <p:cNvPr id="243" name="Group"/>
          <p:cNvGrpSpPr/>
          <p:nvPr/>
        </p:nvGrpSpPr>
        <p:grpSpPr>
          <a:xfrm>
            <a:off x="3673475" y="4181475"/>
            <a:ext cx="1377950" cy="320675"/>
            <a:chOff x="0" y="0"/>
            <a:chExt cx="1377950" cy="320675"/>
          </a:xfrm>
        </p:grpSpPr>
        <p:sp>
          <p:nvSpPr>
            <p:cNvPr id="241" name="Rounded Rectangle"/>
            <p:cNvSpPr/>
            <p:nvPr/>
          </p:nvSpPr>
          <p:spPr>
            <a:xfrm>
              <a:off x="0" y="0"/>
              <a:ext cx="1377950" cy="320675"/>
            </a:xfrm>
            <a:prstGeom prst="roundRect">
              <a:avLst>
                <a:gd name="adj" fmla="val 491"/>
              </a:avLst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242" name="Buffer Manager"/>
            <p:cNvSpPr txBox="1"/>
            <p:nvPr/>
          </p:nvSpPr>
          <p:spPr>
            <a:xfrm>
              <a:off x="460" y="28037"/>
              <a:ext cx="1377030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Buffer Manager</a:t>
              </a:r>
            </a:p>
          </p:txBody>
        </p:sp>
      </p:grpSp>
      <p:grpSp>
        <p:nvGrpSpPr>
          <p:cNvPr id="246" name="Group"/>
          <p:cNvGrpSpPr/>
          <p:nvPr/>
        </p:nvGrpSpPr>
        <p:grpSpPr>
          <a:xfrm>
            <a:off x="5307012" y="3806825"/>
            <a:ext cx="1377951" cy="320675"/>
            <a:chOff x="0" y="0"/>
            <a:chExt cx="1377950" cy="320675"/>
          </a:xfrm>
        </p:grpSpPr>
        <p:sp>
          <p:nvSpPr>
            <p:cNvPr id="244" name="Rounded Rectangle"/>
            <p:cNvSpPr/>
            <p:nvPr/>
          </p:nvSpPr>
          <p:spPr>
            <a:xfrm>
              <a:off x="0" y="0"/>
              <a:ext cx="1377950" cy="320675"/>
            </a:xfrm>
            <a:prstGeom prst="roundRect">
              <a:avLst>
                <a:gd name="adj" fmla="val 491"/>
              </a:avLst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245" name="File Manager"/>
            <p:cNvSpPr txBox="1"/>
            <p:nvPr/>
          </p:nvSpPr>
          <p:spPr>
            <a:xfrm>
              <a:off x="460" y="28037"/>
              <a:ext cx="1377030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File Manager</a:t>
              </a: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4594225" y="5246943"/>
            <a:ext cx="539750" cy="264601"/>
            <a:chOff x="0" y="0"/>
            <a:chExt cx="539750" cy="264600"/>
          </a:xfrm>
        </p:grpSpPr>
        <p:sp>
          <p:nvSpPr>
            <p:cNvPr id="247" name="Rounded Rectangle"/>
            <p:cNvSpPr/>
            <p:nvPr/>
          </p:nvSpPr>
          <p:spPr>
            <a:xfrm>
              <a:off x="0" y="4506"/>
              <a:ext cx="539750" cy="255588"/>
            </a:xfrm>
            <a:prstGeom prst="roundRect">
              <a:avLst>
                <a:gd name="adj" fmla="val 616"/>
              </a:avLst>
            </a:prstGeom>
            <a:solidFill>
              <a:srgbClr val="FF0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248" name="Data"/>
            <p:cNvSpPr txBox="1"/>
            <p:nvPr/>
          </p:nvSpPr>
          <p:spPr>
            <a:xfrm>
              <a:off x="461" y="0"/>
              <a:ext cx="538828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Data</a:t>
              </a:r>
            </a:p>
          </p:txBody>
        </p:sp>
      </p:grpSp>
      <p:grpSp>
        <p:nvGrpSpPr>
          <p:cNvPr id="252" name="Group"/>
          <p:cNvGrpSpPr/>
          <p:nvPr/>
        </p:nvGrpSpPr>
        <p:grpSpPr>
          <a:xfrm>
            <a:off x="2081212" y="5573968"/>
            <a:ext cx="963613" cy="264601"/>
            <a:chOff x="0" y="0"/>
            <a:chExt cx="963612" cy="264600"/>
          </a:xfrm>
        </p:grpSpPr>
        <p:sp>
          <p:nvSpPr>
            <p:cNvPr id="250" name="Rounded Rectangle"/>
            <p:cNvSpPr/>
            <p:nvPr/>
          </p:nvSpPr>
          <p:spPr>
            <a:xfrm>
              <a:off x="0" y="10856"/>
              <a:ext cx="963613" cy="242888"/>
            </a:xfrm>
            <a:prstGeom prst="roundRect">
              <a:avLst>
                <a:gd name="adj" fmla="val 648"/>
              </a:avLst>
            </a:prstGeom>
            <a:solidFill>
              <a:srgbClr val="FF0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251" name="Statistics"/>
            <p:cNvSpPr txBox="1"/>
            <p:nvPr/>
          </p:nvSpPr>
          <p:spPr>
            <a:xfrm>
              <a:off x="461" y="0"/>
              <a:ext cx="962691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Statistics</a:t>
              </a:r>
            </a:p>
          </p:txBody>
        </p:sp>
      </p:grpSp>
      <p:grpSp>
        <p:nvGrpSpPr>
          <p:cNvPr id="255" name="Group"/>
          <p:cNvGrpSpPr/>
          <p:nvPr/>
        </p:nvGrpSpPr>
        <p:grpSpPr>
          <a:xfrm>
            <a:off x="2979737" y="5224718"/>
            <a:ext cx="963613" cy="264601"/>
            <a:chOff x="0" y="0"/>
            <a:chExt cx="963612" cy="264600"/>
          </a:xfrm>
        </p:grpSpPr>
        <p:sp>
          <p:nvSpPr>
            <p:cNvPr id="253" name="Rounded Rectangle"/>
            <p:cNvSpPr/>
            <p:nvPr/>
          </p:nvSpPr>
          <p:spPr>
            <a:xfrm>
              <a:off x="0" y="10856"/>
              <a:ext cx="963613" cy="242888"/>
            </a:xfrm>
            <a:prstGeom prst="roundRect">
              <a:avLst>
                <a:gd name="adj" fmla="val 648"/>
              </a:avLst>
            </a:prstGeom>
            <a:solidFill>
              <a:srgbClr val="FF0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254" name="Indices"/>
            <p:cNvSpPr txBox="1"/>
            <p:nvPr/>
          </p:nvSpPr>
          <p:spPr>
            <a:xfrm>
              <a:off x="461" y="0"/>
              <a:ext cx="962691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Indices</a:t>
              </a:r>
            </a:p>
          </p:txBody>
        </p:sp>
      </p:grpSp>
      <p:grpSp>
        <p:nvGrpSpPr>
          <p:cNvPr id="258" name="Group"/>
          <p:cNvGrpSpPr/>
          <p:nvPr/>
        </p:nvGrpSpPr>
        <p:grpSpPr>
          <a:xfrm>
            <a:off x="6115050" y="5729543"/>
            <a:ext cx="949325" cy="264601"/>
            <a:chOff x="0" y="0"/>
            <a:chExt cx="949325" cy="264600"/>
          </a:xfrm>
        </p:grpSpPr>
        <p:sp>
          <p:nvSpPr>
            <p:cNvPr id="256" name="Rounded Rectangle"/>
            <p:cNvSpPr/>
            <p:nvPr/>
          </p:nvSpPr>
          <p:spPr>
            <a:xfrm>
              <a:off x="0" y="23556"/>
              <a:ext cx="949325" cy="217488"/>
            </a:xfrm>
            <a:prstGeom prst="roundRect">
              <a:avLst>
                <a:gd name="adj" fmla="val 722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0000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257" name="Schema"/>
            <p:cNvSpPr txBox="1"/>
            <p:nvPr/>
          </p:nvSpPr>
          <p:spPr>
            <a:xfrm>
              <a:off x="463" y="0"/>
              <a:ext cx="948399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0000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Schema</a:t>
              </a:r>
            </a:p>
          </p:txBody>
        </p:sp>
      </p:grpSp>
      <p:sp>
        <p:nvSpPr>
          <p:cNvPr id="259" name="Line"/>
          <p:cNvSpPr/>
          <p:nvPr/>
        </p:nvSpPr>
        <p:spPr>
          <a:xfrm flipH="1">
            <a:off x="7840662" y="1974850"/>
            <a:ext cx="185739" cy="968375"/>
          </a:xfrm>
          <a:prstGeom prst="line">
            <a:avLst/>
          </a:prstGeom>
          <a:ln w="38160">
            <a:solidFill>
              <a:srgbClr val="800000"/>
            </a:solidFill>
            <a:tailEnd type="triangle"/>
          </a:ln>
        </p:spPr>
        <p:txBody>
          <a:bodyPr lIns="45719" rIns="45719"/>
          <a:lstStyle/>
          <a:p/>
        </p:txBody>
      </p:sp>
      <p:grpSp>
        <p:nvGrpSpPr>
          <p:cNvPr id="262" name="Group"/>
          <p:cNvGrpSpPr/>
          <p:nvPr/>
        </p:nvGrpSpPr>
        <p:grpSpPr>
          <a:xfrm>
            <a:off x="7294562" y="2184399"/>
            <a:ext cx="1384301" cy="309564"/>
            <a:chOff x="0" y="0"/>
            <a:chExt cx="1384300" cy="309562"/>
          </a:xfrm>
        </p:grpSpPr>
        <p:sp>
          <p:nvSpPr>
            <p:cNvPr id="260" name="Rectangle"/>
            <p:cNvSpPr/>
            <p:nvPr/>
          </p:nvSpPr>
          <p:spPr>
            <a:xfrm>
              <a:off x="0" y="-1"/>
              <a:ext cx="1384300" cy="30956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 i="1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261" name="DDL Commands"/>
            <p:cNvSpPr txBox="1"/>
            <p:nvPr/>
          </p:nvSpPr>
          <p:spPr>
            <a:xfrm>
              <a:off x="0" y="28799"/>
              <a:ext cx="1384300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t">
              <a:spAutoFit/>
            </a:bodyPr>
            <a:lstStyle>
              <a:lvl1pPr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 i="1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DDL Commands</a:t>
              </a:r>
            </a:p>
          </p:txBody>
        </p:sp>
      </p:grpSp>
      <p:sp>
        <p:nvSpPr>
          <p:cNvPr id="263" name="Line"/>
          <p:cNvSpPr/>
          <p:nvPr/>
        </p:nvSpPr>
        <p:spPr>
          <a:xfrm flipH="1">
            <a:off x="3644900" y="1979612"/>
            <a:ext cx="1398588" cy="749301"/>
          </a:xfrm>
          <a:prstGeom prst="line">
            <a:avLst/>
          </a:prstGeom>
          <a:ln w="38160">
            <a:solidFill>
              <a:srgbClr val="800000"/>
            </a:solidFill>
            <a:tailEnd type="triangle"/>
          </a:ln>
        </p:spPr>
        <p:txBody>
          <a:bodyPr lIns="45719" rIns="45719"/>
          <a:lstStyle/>
          <a:p/>
        </p:txBody>
      </p:sp>
      <p:grpSp>
        <p:nvGrpSpPr>
          <p:cNvPr id="266" name="Group"/>
          <p:cNvGrpSpPr/>
          <p:nvPr/>
        </p:nvGrpSpPr>
        <p:grpSpPr>
          <a:xfrm>
            <a:off x="4451350" y="2185987"/>
            <a:ext cx="628650" cy="530226"/>
            <a:chOff x="0" y="0"/>
            <a:chExt cx="628649" cy="530225"/>
          </a:xfrm>
        </p:grpSpPr>
        <p:sp>
          <p:nvSpPr>
            <p:cNvPr id="264" name="Rectangle"/>
            <p:cNvSpPr/>
            <p:nvPr/>
          </p:nvSpPr>
          <p:spPr>
            <a:xfrm>
              <a:off x="0" y="0"/>
              <a:ext cx="628650" cy="5302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85000"/>
                </a:lnSpc>
                <a:spcBef>
                  <a:spcPts val="300"/>
                </a:spcBef>
                <a:defRPr sz="1400" i="1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265" name="Query"/>
            <p:cNvSpPr txBox="1"/>
            <p:nvPr/>
          </p:nvSpPr>
          <p:spPr>
            <a:xfrm>
              <a:off x="0" y="28799"/>
              <a:ext cx="628650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t">
              <a:spAutoFit/>
            </a:bodyPr>
            <a:lstStyle>
              <a:lvl1pPr defTabSz="457200">
                <a:lnSpc>
                  <a:spcPct val="85000"/>
                </a:lnSpc>
                <a:spcBef>
                  <a:spcPts val="300"/>
                </a:spcBef>
                <a:defRPr sz="1400" i="1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Query</a:t>
              </a:r>
            </a:p>
          </p:txBody>
        </p:sp>
      </p:grpSp>
      <p:sp>
        <p:nvSpPr>
          <p:cNvPr id="267" name="Line"/>
          <p:cNvSpPr/>
          <p:nvPr/>
        </p:nvSpPr>
        <p:spPr>
          <a:xfrm>
            <a:off x="1381125" y="1716087"/>
            <a:ext cx="180976" cy="1079501"/>
          </a:xfrm>
          <a:prstGeom prst="line">
            <a:avLst/>
          </a:prstGeom>
          <a:ln w="38160">
            <a:solidFill>
              <a:srgbClr val="800000"/>
            </a:solidFill>
            <a:tailEnd type="triangle"/>
          </a:ln>
        </p:spPr>
        <p:txBody>
          <a:bodyPr lIns="45719" rIns="45719"/>
          <a:lstStyle/>
          <a:p/>
        </p:txBody>
      </p:sp>
      <p:grpSp>
        <p:nvGrpSpPr>
          <p:cNvPr id="270" name="Group"/>
          <p:cNvGrpSpPr/>
          <p:nvPr/>
        </p:nvGrpSpPr>
        <p:grpSpPr>
          <a:xfrm>
            <a:off x="492125" y="2005012"/>
            <a:ext cx="2108200" cy="333376"/>
            <a:chOff x="0" y="0"/>
            <a:chExt cx="2108200" cy="333375"/>
          </a:xfrm>
        </p:grpSpPr>
        <p:sp>
          <p:nvSpPr>
            <p:cNvPr id="268" name="Rectangle"/>
            <p:cNvSpPr/>
            <p:nvPr/>
          </p:nvSpPr>
          <p:spPr>
            <a:xfrm>
              <a:off x="0" y="0"/>
              <a:ext cx="2108200" cy="3333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727200" algn="l"/>
                </a:tabLst>
                <a:defRPr sz="1400" i="1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269" name="Code w/ embedded queries"/>
            <p:cNvSpPr txBox="1"/>
            <p:nvPr/>
          </p:nvSpPr>
          <p:spPr>
            <a:xfrm>
              <a:off x="0" y="28799"/>
              <a:ext cx="2108200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t">
              <a:spAutoFit/>
            </a:bodyPr>
            <a:lstStyle>
              <a:lvl1pPr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727200" algn="l"/>
                </a:tabLst>
                <a:defRPr sz="1400" i="1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Code w/ embedded queries</a:t>
              </a:r>
            </a:p>
          </p:txBody>
        </p:sp>
      </p:grpSp>
      <p:sp>
        <p:nvSpPr>
          <p:cNvPr id="271" name="Line"/>
          <p:cNvSpPr/>
          <p:nvPr/>
        </p:nvSpPr>
        <p:spPr>
          <a:xfrm flipV="1">
            <a:off x="2289175" y="2897187"/>
            <a:ext cx="627063" cy="66676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/>
        </p:txBody>
      </p:sp>
      <p:sp>
        <p:nvSpPr>
          <p:cNvPr id="272" name="Line"/>
          <p:cNvSpPr/>
          <p:nvPr/>
        </p:nvSpPr>
        <p:spPr>
          <a:xfrm>
            <a:off x="3644899" y="3063874"/>
            <a:ext cx="1524001" cy="192089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/>
        </p:txBody>
      </p:sp>
      <p:sp>
        <p:nvSpPr>
          <p:cNvPr id="273" name="Line"/>
          <p:cNvSpPr/>
          <p:nvPr/>
        </p:nvSpPr>
        <p:spPr>
          <a:xfrm flipH="1">
            <a:off x="4364037" y="3422649"/>
            <a:ext cx="1533526" cy="758827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/>
        </p:txBody>
      </p:sp>
      <p:grpSp>
        <p:nvGrpSpPr>
          <p:cNvPr id="278" name="Group"/>
          <p:cNvGrpSpPr/>
          <p:nvPr/>
        </p:nvGrpSpPr>
        <p:grpSpPr>
          <a:xfrm>
            <a:off x="649287" y="3422649"/>
            <a:ext cx="5248276" cy="782639"/>
            <a:chOff x="0" y="0"/>
            <a:chExt cx="5248275" cy="782637"/>
          </a:xfrm>
        </p:grpSpPr>
        <p:grpSp>
          <p:nvGrpSpPr>
            <p:cNvPr id="276" name="Group"/>
            <p:cNvGrpSpPr/>
            <p:nvPr/>
          </p:nvGrpSpPr>
          <p:grpSpPr>
            <a:xfrm>
              <a:off x="0" y="449262"/>
              <a:ext cx="1763713" cy="333376"/>
              <a:chOff x="0" y="0"/>
              <a:chExt cx="1763712" cy="333375"/>
            </a:xfrm>
          </p:grpSpPr>
          <p:sp>
            <p:nvSpPr>
              <p:cNvPr id="274" name="Rounded Rectangle"/>
              <p:cNvSpPr/>
              <p:nvPr/>
            </p:nvSpPr>
            <p:spPr>
              <a:xfrm>
                <a:off x="0" y="0"/>
                <a:ext cx="1763713" cy="333375"/>
              </a:xfrm>
              <a:prstGeom prst="roundRect">
                <a:avLst>
                  <a:gd name="adj" fmla="val 472"/>
                </a:avLst>
              </a:prstGeom>
              <a:solidFill>
                <a:srgbClr val="00CC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lnSpc>
                    <a:spcPct val="85000"/>
                  </a:lnSpc>
                  <a:spcBef>
                    <a:spcPts val="300"/>
                  </a:spcBef>
                  <a:tabLst>
                    <a:tab pos="863600" algn="l"/>
                    <a:tab pos="1727200" algn="l"/>
                  </a:tabLst>
                  <a:defRPr sz="1400">
                    <a:latin typeface="Times Roman"/>
                    <a:ea typeface="Times Roman"/>
                    <a:cs typeface="Times Roman"/>
                    <a:sym typeface="Times Roman"/>
                  </a:defRPr>
                </a:pPr>
              </a:p>
            </p:txBody>
          </p:sp>
          <p:sp>
            <p:nvSpPr>
              <p:cNvPr id="275" name="Transaction Manager"/>
              <p:cNvSpPr txBox="1"/>
              <p:nvPr/>
            </p:nvSpPr>
            <p:spPr>
              <a:xfrm>
                <a:off x="462" y="34387"/>
                <a:ext cx="1762788" cy="264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8000" tIns="18000" rIns="18000" bIns="18000" numCol="1" anchor="ctr">
                <a:spAutoFit/>
              </a:bodyPr>
              <a:lstStyle>
                <a:lvl1pPr algn="ctr" defTabSz="457200">
                  <a:lnSpc>
                    <a:spcPct val="85000"/>
                  </a:lnSpc>
                  <a:spcBef>
                    <a:spcPts val="300"/>
                  </a:spcBef>
                  <a:tabLst>
                    <a:tab pos="863600" algn="l"/>
                    <a:tab pos="1727200" algn="l"/>
                  </a:tabLst>
                  <a:defRPr sz="1400">
                    <a:latin typeface="Times Roman"/>
                    <a:ea typeface="Times Roman"/>
                    <a:cs typeface="Times Roman"/>
                    <a:sym typeface="Times Roman"/>
                  </a:defRPr>
                </a:lvl1pPr>
              </a:lstStyle>
              <a:p>
                <a:r>
                  <a:t>Transaction Manager</a:t>
                </a:r>
              </a:p>
            </p:txBody>
          </p:sp>
        </p:grpSp>
        <p:sp>
          <p:nvSpPr>
            <p:cNvPr id="277" name="Line"/>
            <p:cNvSpPr/>
            <p:nvPr/>
          </p:nvSpPr>
          <p:spPr>
            <a:xfrm flipH="1">
              <a:off x="882650" y="-1"/>
              <a:ext cx="4365626" cy="449264"/>
            </a:xfrm>
            <a:prstGeom prst="line">
              <a:avLst/>
            </a:prstGeom>
            <a:noFill/>
            <a:ln w="38160" cap="rnd">
              <a:solidFill>
                <a:srgbClr val="000000"/>
              </a:solidFill>
              <a:prstDash val="sysDot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79" name="Line"/>
          <p:cNvSpPr/>
          <p:nvPr/>
        </p:nvSpPr>
        <p:spPr>
          <a:xfrm flipV="1">
            <a:off x="5053012" y="3968749"/>
            <a:ext cx="254001" cy="374652"/>
          </a:xfrm>
          <a:prstGeom prst="line">
            <a:avLst/>
          </a:prstGeom>
          <a:ln w="38160" cap="rnd">
            <a:solidFill>
              <a:srgbClr val="0000FF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/>
        </p:txBody>
      </p:sp>
      <p:sp>
        <p:nvSpPr>
          <p:cNvPr id="280" name="Line"/>
          <p:cNvSpPr/>
          <p:nvPr/>
        </p:nvSpPr>
        <p:spPr>
          <a:xfrm flipH="1">
            <a:off x="2517775" y="3028950"/>
            <a:ext cx="873125" cy="2544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60" cap="rnd">
            <a:solidFill>
              <a:srgbClr val="FF0000"/>
            </a:solidFill>
            <a:prstDash val="sysDot"/>
            <a:tailEnd type="triangle"/>
          </a:ln>
        </p:spPr>
        <p:txBody>
          <a:bodyPr lIns="45719" rIns="45719"/>
          <a:lstStyle/>
          <a:p/>
        </p:txBody>
      </p:sp>
      <p:sp>
        <p:nvSpPr>
          <p:cNvPr id="281" name="Line"/>
          <p:cNvSpPr/>
          <p:nvPr/>
        </p:nvSpPr>
        <p:spPr>
          <a:xfrm flipH="1">
            <a:off x="3462337" y="3063875"/>
            <a:ext cx="182563" cy="2171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60" cap="rnd">
            <a:solidFill>
              <a:srgbClr val="FF0000"/>
            </a:solidFill>
            <a:prstDash val="sysDot"/>
            <a:tailEnd type="triangle"/>
          </a:ln>
        </p:spPr>
        <p:txBody>
          <a:bodyPr lIns="45719" rIns="45719"/>
          <a:lstStyle/>
          <a:p/>
        </p:txBody>
      </p:sp>
      <p:sp>
        <p:nvSpPr>
          <p:cNvPr id="282" name="Line"/>
          <p:cNvSpPr/>
          <p:nvPr/>
        </p:nvSpPr>
        <p:spPr>
          <a:xfrm>
            <a:off x="3644900" y="3063875"/>
            <a:ext cx="2419350" cy="2157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60" cap="rnd">
            <a:solidFill>
              <a:srgbClr val="FF0000"/>
            </a:solidFill>
            <a:prstDash val="sysDot"/>
            <a:tailEnd type="triangle"/>
          </a:ln>
        </p:spPr>
        <p:txBody>
          <a:bodyPr lIns="45719" rIns="45719"/>
          <a:lstStyle/>
          <a:p/>
        </p:txBody>
      </p:sp>
      <p:sp>
        <p:nvSpPr>
          <p:cNvPr id="283" name="Line"/>
          <p:cNvSpPr/>
          <p:nvPr/>
        </p:nvSpPr>
        <p:spPr>
          <a:xfrm>
            <a:off x="6064249" y="5465762"/>
            <a:ext cx="527051" cy="287338"/>
          </a:xfrm>
          <a:prstGeom prst="line">
            <a:avLst/>
          </a:prstGeom>
          <a:ln w="38160">
            <a:solidFill>
              <a:srgbClr val="FF0000"/>
            </a:solidFill>
          </a:ln>
        </p:spPr>
        <p:txBody>
          <a:bodyPr lIns="45719" rIns="45719"/>
          <a:lstStyle/>
          <a:p/>
        </p:txBody>
      </p:sp>
      <p:sp>
        <p:nvSpPr>
          <p:cNvPr id="284" name="Line"/>
          <p:cNvSpPr/>
          <p:nvPr/>
        </p:nvSpPr>
        <p:spPr>
          <a:xfrm rot="5400000">
            <a:off x="5788025" y="3984625"/>
            <a:ext cx="2116138" cy="601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/>
        </p:txBody>
      </p:sp>
      <p:sp>
        <p:nvSpPr>
          <p:cNvPr id="285" name="Line"/>
          <p:cNvSpPr/>
          <p:nvPr/>
        </p:nvSpPr>
        <p:spPr>
          <a:xfrm flipH="1">
            <a:off x="4865687" y="4129087"/>
            <a:ext cx="1131889" cy="1122363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/>
        </p:txBody>
      </p:sp>
      <p:sp>
        <p:nvSpPr>
          <p:cNvPr id="286" name="Line"/>
          <p:cNvSpPr/>
          <p:nvPr/>
        </p:nvSpPr>
        <p:spPr>
          <a:xfrm flipH="1">
            <a:off x="3944937" y="4129087"/>
            <a:ext cx="2052638" cy="1228726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/>
        </p:txBody>
      </p:sp>
      <p:grpSp>
        <p:nvGrpSpPr>
          <p:cNvPr id="289" name="Group"/>
          <p:cNvGrpSpPr/>
          <p:nvPr/>
        </p:nvGrpSpPr>
        <p:grpSpPr>
          <a:xfrm>
            <a:off x="6965950" y="4116387"/>
            <a:ext cx="1693863" cy="333376"/>
            <a:chOff x="0" y="0"/>
            <a:chExt cx="1693862" cy="333375"/>
          </a:xfrm>
        </p:grpSpPr>
        <p:sp>
          <p:nvSpPr>
            <p:cNvPr id="287" name="Rounded Rectangle"/>
            <p:cNvSpPr/>
            <p:nvPr/>
          </p:nvSpPr>
          <p:spPr>
            <a:xfrm>
              <a:off x="0" y="0"/>
              <a:ext cx="1693863" cy="333375"/>
            </a:xfrm>
            <a:prstGeom prst="roundRect">
              <a:avLst>
                <a:gd name="adj" fmla="val 472"/>
              </a:avLst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7272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288" name="Recovery Manager"/>
            <p:cNvSpPr txBox="1"/>
            <p:nvPr/>
          </p:nvSpPr>
          <p:spPr>
            <a:xfrm>
              <a:off x="463" y="34387"/>
              <a:ext cx="1692937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7272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Recovery Manager</a:t>
              </a:r>
            </a:p>
          </p:txBody>
        </p:sp>
      </p:grpSp>
      <p:sp>
        <p:nvSpPr>
          <p:cNvPr id="290" name="Line"/>
          <p:cNvSpPr/>
          <p:nvPr/>
        </p:nvSpPr>
        <p:spPr>
          <a:xfrm>
            <a:off x="8269287" y="1814512"/>
            <a:ext cx="590548" cy="2470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7971" y="21600"/>
                  <a:pt x="14342" y="21600"/>
                </a:cubicBezTo>
              </a:path>
            </a:pathLst>
          </a:custGeom>
          <a:ln w="38160">
            <a:solidFill>
              <a:srgbClr val="8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91" name="Line"/>
          <p:cNvSpPr/>
          <p:nvPr/>
        </p:nvSpPr>
        <p:spPr>
          <a:xfrm>
            <a:off x="5897562" y="3422650"/>
            <a:ext cx="100014" cy="384175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/>
        </p:txBody>
      </p:sp>
      <p:sp>
        <p:nvSpPr>
          <p:cNvPr id="292" name="Line"/>
          <p:cNvSpPr/>
          <p:nvPr/>
        </p:nvSpPr>
        <p:spPr>
          <a:xfrm flipH="1">
            <a:off x="3462337" y="3278187"/>
            <a:ext cx="4619742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" y="0"/>
                </a:moveTo>
                <a:cubicBezTo>
                  <a:pt x="564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/>
        </p:txBody>
      </p:sp>
      <p:grpSp>
        <p:nvGrpSpPr>
          <p:cNvPr id="295" name="Group"/>
          <p:cNvGrpSpPr/>
          <p:nvPr/>
        </p:nvGrpSpPr>
        <p:grpSpPr>
          <a:xfrm>
            <a:off x="5581650" y="5210431"/>
            <a:ext cx="963613" cy="264601"/>
            <a:chOff x="0" y="0"/>
            <a:chExt cx="963612" cy="264600"/>
          </a:xfrm>
        </p:grpSpPr>
        <p:sp>
          <p:nvSpPr>
            <p:cNvPr id="293" name="Rounded Rectangle"/>
            <p:cNvSpPr/>
            <p:nvPr/>
          </p:nvSpPr>
          <p:spPr>
            <a:xfrm>
              <a:off x="0" y="10856"/>
              <a:ext cx="963613" cy="242888"/>
            </a:xfrm>
            <a:prstGeom prst="roundRect">
              <a:avLst>
                <a:gd name="adj" fmla="val 648"/>
              </a:avLst>
            </a:prstGeom>
            <a:solidFill>
              <a:srgbClr val="FF0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294" name="Metadata"/>
            <p:cNvSpPr txBox="1"/>
            <p:nvPr/>
          </p:nvSpPr>
          <p:spPr>
            <a:xfrm>
              <a:off x="461" y="0"/>
              <a:ext cx="962691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Metadata</a:t>
              </a:r>
            </a:p>
          </p:txBody>
        </p:sp>
      </p:grpSp>
      <p:grpSp>
        <p:nvGrpSpPr>
          <p:cNvPr id="298" name="Group"/>
          <p:cNvGrpSpPr/>
          <p:nvPr/>
        </p:nvGrpSpPr>
        <p:grpSpPr>
          <a:xfrm>
            <a:off x="7137400" y="5523168"/>
            <a:ext cx="1657350" cy="264601"/>
            <a:chOff x="0" y="0"/>
            <a:chExt cx="1657350" cy="264600"/>
          </a:xfrm>
        </p:grpSpPr>
        <p:sp>
          <p:nvSpPr>
            <p:cNvPr id="296" name="Rounded Rectangle"/>
            <p:cNvSpPr/>
            <p:nvPr/>
          </p:nvSpPr>
          <p:spPr>
            <a:xfrm>
              <a:off x="0" y="10856"/>
              <a:ext cx="1657350" cy="242888"/>
            </a:xfrm>
            <a:prstGeom prst="roundRect">
              <a:avLst>
                <a:gd name="adj" fmla="val 648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0000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297" name="Integrity Constraints"/>
            <p:cNvSpPr txBox="1"/>
            <p:nvPr/>
          </p:nvSpPr>
          <p:spPr>
            <a:xfrm>
              <a:off x="461" y="0"/>
              <a:ext cx="1656428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0000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Integrity Constraints</a:t>
              </a:r>
            </a:p>
          </p:txBody>
        </p:sp>
      </p:grpSp>
      <p:sp>
        <p:nvSpPr>
          <p:cNvPr id="299" name="Line"/>
          <p:cNvSpPr/>
          <p:nvPr/>
        </p:nvSpPr>
        <p:spPr>
          <a:xfrm>
            <a:off x="6110287" y="5441949"/>
            <a:ext cx="1857376" cy="92077"/>
          </a:xfrm>
          <a:prstGeom prst="line">
            <a:avLst/>
          </a:prstGeom>
          <a:ln w="38160">
            <a:solidFill>
              <a:srgbClr val="FF0000"/>
            </a:solidFill>
          </a:ln>
        </p:spPr>
        <p:txBody>
          <a:bodyPr lIns="45719" rIns="45719"/>
          <a:lstStyle/>
          <a:p/>
        </p:txBody>
      </p:sp>
      <p:sp>
        <p:nvSpPr>
          <p:cNvPr id="300" name="Line"/>
          <p:cNvSpPr/>
          <p:nvPr/>
        </p:nvSpPr>
        <p:spPr>
          <a:xfrm>
            <a:off x="8369300" y="3201987"/>
            <a:ext cx="573094" cy="2341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7292" y="21600"/>
                  <a:pt x="12984" y="21600"/>
                </a:cubicBezTo>
              </a:path>
            </a:pathLst>
          </a:custGeom>
          <a:ln w="38160">
            <a:solidFill>
              <a:srgbClr val="8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01" name="Secondary Storage"/>
          <p:cNvSpPr txBox="1"/>
          <p:nvPr/>
        </p:nvSpPr>
        <p:spPr>
          <a:xfrm>
            <a:off x="509269" y="5246687"/>
            <a:ext cx="2187661" cy="60833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lnSpc>
                <a:spcPct val="85000"/>
              </a:lnSpc>
              <a:spcBef>
                <a:spcPts val="400"/>
              </a:spcBef>
              <a:defRPr sz="1800" b="1" i="1"/>
            </a:lvl1pPr>
          </a:lstStyle>
          <a:p>
            <a:r>
              <a:t>Secondary Storage</a:t>
            </a:r>
          </a:p>
        </p:txBody>
      </p:sp>
      <p:sp>
        <p:nvSpPr>
          <p:cNvPr id="302" name="Storage Manager"/>
          <p:cNvSpPr txBox="1"/>
          <p:nvPr/>
        </p:nvSpPr>
        <p:spPr>
          <a:xfrm>
            <a:off x="529907" y="4281487"/>
            <a:ext cx="1958837" cy="60833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lnSpc>
                <a:spcPct val="85000"/>
              </a:lnSpc>
              <a:spcBef>
                <a:spcPts val="400"/>
              </a:spcBef>
              <a:defRPr sz="1800" b="1" i="1"/>
            </a:lvl1pPr>
          </a:lstStyle>
          <a:p>
            <a:r>
              <a:t>Storage Manager</a:t>
            </a:r>
          </a:p>
        </p:txBody>
      </p:sp>
      <p:sp>
        <p:nvSpPr>
          <p:cNvPr id="303" name="Query Processor"/>
          <p:cNvSpPr txBox="1"/>
          <p:nvPr/>
        </p:nvSpPr>
        <p:spPr>
          <a:xfrm>
            <a:off x="531494" y="3235325"/>
            <a:ext cx="1946559" cy="60833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lnSpc>
                <a:spcPct val="85000"/>
              </a:lnSpc>
              <a:spcBef>
                <a:spcPts val="400"/>
              </a:spcBef>
              <a:defRPr sz="1800" b="1" i="1"/>
            </a:lvl1pPr>
          </a:lstStyle>
          <a:p>
            <a:r>
              <a:t>Query Processor</a:t>
            </a:r>
          </a:p>
        </p:txBody>
      </p:sp>
      <p:sp>
        <p:nvSpPr>
          <p:cNvPr id="304" name="Line"/>
          <p:cNvSpPr/>
          <p:nvPr/>
        </p:nvSpPr>
        <p:spPr>
          <a:xfrm flipH="1" flipV="1">
            <a:off x="6708766" y="3988591"/>
            <a:ext cx="267489" cy="267489"/>
          </a:xfrm>
          <a:prstGeom prst="line">
            <a:avLst/>
          </a:prstGeom>
          <a:ln w="38160" cap="rnd">
            <a:solidFill>
              <a:srgbClr val="0000FF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/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07" name="Big Data and NoSQL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Big Data and NoSQL</a:t>
            </a:r>
          </a:p>
        </p:txBody>
      </p:sp>
      <p:sp>
        <p:nvSpPr>
          <p:cNvPr id="308" name="Large amount of data are collected and stored everyday…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Large amount of data are collected and stored everyday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Can come from different sources, huge amounts, large update rates</a:t>
            </a:r>
          </a:p>
          <a:p>
            <a:pPr marL="200660" indent="-200660">
              <a:buClrTx/>
              <a:buSzPct val="100000"/>
            </a:pPr>
            <a:r>
              <a:t>Examples: facebook needs to handle: 2.7 billion “likes”, 400 million images, 500+ TB per day!!, Google receives more than 1 billion queries per day!</a:t>
            </a:r>
          </a:p>
          <a:p>
            <a:pPr marL="200660" indent="-200660">
              <a:buClrTx/>
              <a:buSzPct val="100000"/>
            </a:pPr>
            <a:r>
              <a:t>Question: How to utilize these datasets in order to help us on our goals: 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Data Analytics: Try to analyze the data in order to find useful, unknown and actionable information in the data</a:t>
            </a:r>
          </a:p>
          <a:p>
            <a:pPr marL="200660" indent="-200660">
              <a:buClrTx/>
              <a:buSzPct val="100000"/>
            </a:pPr>
            <a:r>
              <a:t>Cluster based data analytics: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Map-Reduce, shared nothing DBs</a:t>
            </a:r>
          </a:p>
          <a:p>
            <a:pPr marL="200660" indent="-200660">
              <a:buClrTx/>
              <a:buSzPct val="100000"/>
            </a:pPr>
            <a:endParaRPr sz="1800"/>
          </a:p>
          <a:p>
            <a:pPr marL="200660" indent="-200660">
              <a:buClrTx/>
              <a:buSzPct val="100000"/>
            </a:pPr>
            <a:r>
              <a:t>NoSQL: trade something for improved performance</a:t>
            </a:r>
          </a:p>
          <a:p>
            <a:pPr marL="942340" lvl="2" indent="-180340">
              <a:spcBef>
                <a:spcPts val="0"/>
              </a:spcBef>
              <a:buClrTx/>
              <a:buChar char="•"/>
              <a:defRPr sz="1800"/>
            </a:pPr>
            <a:r>
              <a:t>(usually: ACID properties, flexibility, functionality)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11" name="Outline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Outline</a:t>
            </a:r>
          </a:p>
        </p:txBody>
      </p:sp>
      <p:sp>
        <p:nvSpPr>
          <p:cNvPr id="312" name="1st half of the course: application-oriented…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"/>
            </a:pPr>
          </a:p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1</a:t>
            </a:r>
            <a:r>
              <a:rPr baseline="30000"/>
              <a:t>st</a:t>
            </a:r>
            <a:r>
              <a:t> half of the course: application-oriented</a:t>
            </a:r>
          </a:p>
          <a:p>
            <a:pPr marL="742950" lvl="1" indent="-285750">
              <a:spcBef>
                <a:spcPts val="0"/>
              </a:spcBef>
              <a:buClr>
                <a:srgbClr val="CC6600"/>
              </a:buClr>
              <a:defRPr sz="1800"/>
            </a:pPr>
            <a:r>
              <a:t>How to develop database applications: User + DBA</a:t>
            </a:r>
          </a:p>
          <a:p>
            <a:pPr>
              <a:buSzTx/>
              <a:buFont typeface="Monotype Sorts"/>
              <a:buNone/>
            </a:pPr>
            <a:endParaRPr sz="1800"/>
          </a:p>
          <a:p>
            <a:pPr>
              <a:buChar char=""/>
            </a:pPr>
            <a:endParaRPr sz="1800"/>
          </a:p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2</a:t>
            </a:r>
            <a:r>
              <a:rPr baseline="30000"/>
              <a:t>nd</a:t>
            </a:r>
            <a:r>
              <a:t> part of the course: system-oriented</a:t>
            </a:r>
          </a:p>
          <a:p>
            <a:pPr marL="742950" lvl="1" indent="-285750">
              <a:spcBef>
                <a:spcPts val="0"/>
              </a:spcBef>
              <a:buClr>
                <a:srgbClr val="CC6600"/>
              </a:buClr>
              <a:defRPr sz="1800"/>
            </a:pPr>
            <a:r>
              <a:t>Learn the internals of a relational DBMS (developer for Oracle..) 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0" name="Textbook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 Textbook</a:t>
            </a:r>
          </a:p>
        </p:txBody>
      </p:sp>
      <p:sp>
        <p:nvSpPr>
          <p:cNvPr id="41" name="Raghu Ramakrishnan and Johannes Gehrke, &quot;Database Management Systems&quot;, McGraw-Hill, Third Edition. 2002."/>
          <p:cNvSpPr txBox="1"/>
          <p:nvPr>
            <p:ph type="body" sz="quarter" idx="4294967295"/>
          </p:nvPr>
        </p:nvSpPr>
        <p:spPr>
          <a:xfrm>
            <a:off x="571500" y="1114425"/>
            <a:ext cx="7848600" cy="7254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Tx/>
              <a:buFont typeface="Monotype Sorts"/>
              <a:buNone/>
            </a:pPr>
            <a:r>
              <a:t>     Raghu Ramakrishnan and Johannes Gehrke, "Database Management Systems", McGraw-Hill, Third Edition. 2002.</a:t>
            </a:r>
          </a:p>
        </p:txBody>
      </p:sp>
      <p:pic>
        <p:nvPicPr>
          <p:cNvPr id="42" name="book3ed" descr="book3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9875" y="2205037"/>
            <a:ext cx="2682875" cy="348615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5" name="Grading"/>
          <p:cNvSpPr txBox="1"/>
          <p:nvPr>
            <p:ph type="title" idx="4294967295"/>
          </p:nvPr>
        </p:nvSpPr>
        <p:spPr>
          <a:xfrm>
            <a:off x="481012" y="350837"/>
            <a:ext cx="8077201" cy="6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Grading</a:t>
            </a:r>
          </a:p>
        </p:txBody>
      </p:sp>
      <p:sp>
        <p:nvSpPr>
          <p:cNvPr id="46" name="Homeworks: 25%…"/>
          <p:cNvSpPr txBox="1"/>
          <p:nvPr>
            <p:ph type="body" idx="4294967295"/>
          </p:nvPr>
        </p:nvSpPr>
        <p:spPr>
          <a:xfrm>
            <a:off x="576262" y="1719262"/>
            <a:ext cx="7848601" cy="33813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4310" indent="-194310" defTabSz="886460">
              <a:lnSpc>
                <a:spcPct val="90000"/>
              </a:lnSpc>
              <a:buClrTx/>
              <a:buSzPct val="100000"/>
              <a:defRPr sz="1940"/>
            </a:pPr>
          </a:p>
          <a:p>
            <a:pPr marL="194310" indent="-194310" defTabSz="886460">
              <a:lnSpc>
                <a:spcPct val="90000"/>
              </a:lnSpc>
              <a:buClrTx/>
              <a:buSzPct val="100000"/>
              <a:defRPr sz="1940"/>
            </a:pPr>
            <a:r>
              <a:t>Homeworks: 25%</a:t>
            </a:r>
          </a:p>
          <a:p>
            <a:pPr marL="194310" indent="-194310" defTabSz="886460">
              <a:lnSpc>
                <a:spcPct val="90000"/>
              </a:lnSpc>
              <a:buClrTx/>
              <a:buSzPct val="100000"/>
              <a:defRPr sz="1940"/>
            </a:pPr>
            <a:r>
              <a:t>Midterm: 20%</a:t>
            </a:r>
          </a:p>
          <a:p>
            <a:pPr marL="194310" indent="-194310" defTabSz="886460">
              <a:lnSpc>
                <a:spcPct val="90000"/>
              </a:lnSpc>
              <a:buClrTx/>
              <a:buSzPct val="100000"/>
              <a:defRPr sz="1940"/>
            </a:pPr>
            <a:r>
              <a:t>Final: 30%</a:t>
            </a:r>
          </a:p>
          <a:p>
            <a:pPr marL="194310" indent="-194310" defTabSz="886460">
              <a:lnSpc>
                <a:spcPct val="90000"/>
              </a:lnSpc>
              <a:buClrTx/>
              <a:buSzPct val="100000"/>
              <a:defRPr sz="1940"/>
            </a:pPr>
            <a:r>
              <a:t>Programming Assignments: 25%</a:t>
            </a:r>
          </a:p>
          <a:p>
            <a:pPr marL="563880" lvl="1" indent="-194310" defTabSz="886460">
              <a:lnSpc>
                <a:spcPct val="90000"/>
              </a:lnSpc>
              <a:buClrTx/>
              <a:buChar char="•"/>
              <a:defRPr sz="1940"/>
            </a:pPr>
            <a:r>
              <a:t> examples:</a:t>
            </a:r>
          </a:p>
          <a:p>
            <a:pPr marL="544830" lvl="1" indent="-175260" defTabSz="886460">
              <a:lnSpc>
                <a:spcPct val="90000"/>
              </a:lnSpc>
              <a:spcBef>
                <a:spcPts val="0"/>
              </a:spcBef>
              <a:buClrTx/>
              <a:buChar char="•"/>
              <a:defRPr sz="1745"/>
            </a:pPr>
            <a:r>
              <a:t>Implement a Web application using a DBMS</a:t>
            </a:r>
          </a:p>
          <a:p>
            <a:pPr marL="544830" lvl="1" indent="-175260" defTabSz="886460">
              <a:lnSpc>
                <a:spcPct val="90000"/>
              </a:lnSpc>
              <a:spcBef>
                <a:spcPts val="0"/>
              </a:spcBef>
              <a:buClrTx/>
              <a:buChar char="•"/>
              <a:defRPr sz="1745"/>
            </a:pPr>
            <a:r>
              <a:t>Use a NoSQL system to analyze large datasets</a:t>
            </a:r>
          </a:p>
          <a:p>
            <a:pPr marL="544830" lvl="1" indent="-175260" defTabSz="886460">
              <a:lnSpc>
                <a:spcPct val="90000"/>
              </a:lnSpc>
              <a:spcBef>
                <a:spcPts val="0"/>
              </a:spcBef>
              <a:buClrTx/>
              <a:buChar char="•"/>
              <a:defRPr sz="1745"/>
            </a:pPr>
            <a:r>
              <a:t>(tentative) Use Cloud Services to perform data analysis on a large dataset</a:t>
            </a:r>
          </a:p>
          <a:p>
            <a:pPr marL="544830" lvl="1" indent="-175260" defTabSz="886460">
              <a:lnSpc>
                <a:spcPct val="90000"/>
              </a:lnSpc>
              <a:spcBef>
                <a:spcPts val="0"/>
              </a:spcBef>
              <a:buClrTx/>
              <a:buChar char="•"/>
              <a:defRPr sz="1745"/>
            </a:pPr>
            <a:r>
              <a:t>(tentative) Use Cloud services to implement the project!!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2368086" y="2854242"/>
              <a:ext cx="180885" cy="203564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2368086" y="2854242"/>
                <a:ext cx="180885" cy="2035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2606170" y="2964336"/>
              <a:ext cx="86580" cy="59542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2606170" y="2964336"/>
                <a:ext cx="86580" cy="595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736039" y="2938432"/>
              <a:ext cx="46381" cy="94822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2736039" y="2938432"/>
                <a:ext cx="46381" cy="94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2786573" y="2935339"/>
              <a:ext cx="23675" cy="290750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2786573" y="2935339"/>
                <a:ext cx="23675" cy="290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3059157" y="2904408"/>
              <a:ext cx="3865" cy="66501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3059157" y="2904408"/>
                <a:ext cx="3865" cy="665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2971034" y="2895129"/>
              <a:ext cx="89670" cy="180945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2971034" y="2895129"/>
                <a:ext cx="89670" cy="180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2698932" y="2424206"/>
              <a:ext cx="196347" cy="185102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2698932" y="2424206"/>
                <a:ext cx="196347" cy="1851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2933929" y="2503370"/>
              <a:ext cx="123683" cy="93469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2933929" y="2503370"/>
                <a:ext cx="123683" cy="934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3082347" y="2449724"/>
              <a:ext cx="114406" cy="151562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3082347" y="2449724"/>
                <a:ext cx="114406" cy="1515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3193661" y="2413380"/>
              <a:ext cx="100491" cy="141509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3193661" y="2413380"/>
                <a:ext cx="100491" cy="141509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9" name="What is a Database?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What is a Database?</a:t>
            </a:r>
          </a:p>
        </p:txBody>
      </p:sp>
      <p:sp>
        <p:nvSpPr>
          <p:cNvPr id="50" name="Database:…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Database: </a:t>
            </a:r>
          </a:p>
          <a:p>
            <a:pPr marL="0" lvl="3" indent="685800">
              <a:spcBef>
                <a:spcPts val="1000"/>
              </a:spcBef>
              <a:buClrTx/>
              <a:buSzTx/>
              <a:buNone/>
              <a:defRPr sz="2400"/>
            </a:pPr>
            <a:r>
              <a:t>A very large collection (of files) of related data</a:t>
            </a:r>
          </a:p>
          <a:p>
            <a:pPr marL="240665" indent="-240665">
              <a:buClrTx/>
              <a:buSzPct val="100000"/>
              <a:defRPr sz="2400"/>
            </a:pPr>
          </a:p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Examples: Accounts in a bank, BU’s students database, Airline reservations… also, facebook pictures and comments, web logs, etc…</a:t>
            </a:r>
          </a:p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Models a real world </a:t>
            </a:r>
            <a:r>
              <a:rPr u="sng"/>
              <a:t>enterprise</a:t>
            </a:r>
            <a:r>
              <a:t>: 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Entities (e.g., teams, games / students, courses)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Relationships (e.g., student takes CS460)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Even active components (e.g. </a:t>
            </a:r>
            <a:r>
              <a:rPr>
                <a:latin typeface="Arial" charset="0"/>
                <a:ea typeface="Arial" charset="0"/>
                <a:cs typeface="Arial" charset="0"/>
                <a:sym typeface="Arial" charset="0"/>
              </a:rPr>
              <a:t>“</a:t>
            </a:r>
            <a:r>
              <a:t>business logic</a:t>
            </a:r>
            <a:r>
              <a:rPr>
                <a:latin typeface="Arial" charset="0"/>
                <a:ea typeface="Arial" charset="0"/>
                <a:cs typeface="Arial" charset="0"/>
                <a:sym typeface="Arial" charset="0"/>
              </a:rPr>
              <a:t>”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3" name="What is a Data Base Management System?"/>
          <p:cNvSpPr txBox="1"/>
          <p:nvPr>
            <p:ph type="title" idx="4294967295"/>
          </p:nvPr>
        </p:nvSpPr>
        <p:spPr>
          <a:xfrm>
            <a:off x="552450" y="355600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 defTabSz="877570">
              <a:defRPr sz="3070">
                <a:effectLst>
                  <a:outerShdw blurRad="12192" dist="24384" dir="2700000" rotWithShape="0">
                    <a:srgbClr val="DDDDDD"/>
                  </a:outerShdw>
                </a:effectLst>
              </a:defRPr>
            </a:lvl1pPr>
          </a:lstStyle>
          <a:p>
            <a:r>
              <a:t>What is a Data Base Management System?</a:t>
            </a:r>
          </a:p>
        </p:txBody>
      </p:sp>
      <p:sp>
        <p:nvSpPr>
          <p:cNvPr id="54" name="Data Base Management System (DBMS):…"/>
          <p:cNvSpPr txBox="1"/>
          <p:nvPr>
            <p:ph type="body" idx="4294967295"/>
          </p:nvPr>
        </p:nvSpPr>
        <p:spPr>
          <a:xfrm>
            <a:off x="706437" y="1268412"/>
            <a:ext cx="7848601" cy="48768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Data Base Management System (DBMS): </a:t>
            </a:r>
          </a:p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		A software package/system that can be used to store, manage and retrieve data from databases that persist for long periods of time!</a:t>
            </a:r>
          </a:p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</a:p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Examples: Oracle, IBM DB2, MS SQLServer, MySQL, PostgreSQL, SQLite,…</a:t>
            </a:r>
          </a:p>
          <a:p>
            <a:pPr marL="240665" indent="-240665">
              <a:buClrTx/>
              <a:buSzPct val="100000"/>
              <a:defRPr sz="2400"/>
            </a:pPr>
          </a:p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Database System: DBMS+data (+ applications)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7" name="Why Study Databases??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Why Study Databases??</a:t>
            </a:r>
          </a:p>
        </p:txBody>
      </p:sp>
      <p:sp>
        <p:nvSpPr>
          <p:cNvPr id="58" name="Shift from computation to data (information)…"/>
          <p:cNvSpPr txBox="1"/>
          <p:nvPr>
            <p:ph type="body" idx="4294967295"/>
          </p:nvPr>
        </p:nvSpPr>
        <p:spPr>
          <a:xfrm>
            <a:off x="489743" y="1730375"/>
            <a:ext cx="8428039" cy="32067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Shift from </a:t>
            </a:r>
            <a:r>
              <a:rPr u="sng"/>
              <a:t>computation</a:t>
            </a:r>
            <a:r>
              <a:t> to data (</a:t>
            </a:r>
            <a:r>
              <a:rPr u="sng"/>
              <a:t>information)</a:t>
            </a:r>
            <a:endParaRPr u="sng"/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Always true for corporate computing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More and more true in the scientific world 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and of course, Web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New trend: social media generate ever increasing amount of data, sensor devices generate also huge datasets</a:t>
            </a:r>
          </a:p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DBMS encompasses much of CS in a practical discipline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OS, languages, theory, AI, logic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61" name="Why Database Systems??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Why Database Systems??</a:t>
            </a:r>
          </a:p>
        </p:txBody>
      </p:sp>
      <p:sp>
        <p:nvSpPr>
          <p:cNvPr id="62" name="Why not store everything on flat files: use the file system of the OS, cheap/simple……"/>
          <p:cNvSpPr txBox="1"/>
          <p:nvPr>
            <p:ph type="body" idx="4294967295"/>
          </p:nvPr>
        </p:nvSpPr>
        <p:spPr>
          <a:xfrm>
            <a:off x="990600" y="855662"/>
            <a:ext cx="7580313" cy="54689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"/>
            </a:pPr>
          </a:p>
          <a:p>
            <a:pPr marL="200660" indent="-200660">
              <a:buClrTx/>
              <a:buSzPct val="100000"/>
            </a:pPr>
            <a:r>
              <a:t>Why not store everything on flat files: use the file system of the OS, cheap/simple…</a:t>
            </a:r>
          </a:p>
          <a:p>
            <a:pPr marL="200660" indent="-200660">
              <a:buClrTx/>
              <a:buSzPct val="100000"/>
            </a:pPr>
          </a:p>
          <a:p>
            <a:pPr>
              <a:buClrTx/>
              <a:buSzTx/>
              <a:buNone/>
            </a:pPr>
            <a:r>
              <a:t>       </a:t>
            </a:r>
            <a:r>
              <a:rPr sz="1800" i="1"/>
              <a:t>Name,  Course, Grade</a:t>
            </a:r>
            <a:r>
              <a:rPr sz="1800"/>
              <a:t> </a:t>
            </a:r>
            <a:endParaRPr sz="1800"/>
          </a:p>
          <a:p>
            <a:pPr>
              <a:spcBef>
                <a:spcPts val="700"/>
              </a:spcBef>
              <a:buClrTx/>
              <a:buSzTx/>
              <a:buNone/>
              <a:defRPr sz="1800"/>
            </a:pPr>
            <a:r>
              <a:t>     John Smith,  CS112,  B</a:t>
            </a:r>
          </a:p>
          <a:p>
            <a:pPr>
              <a:spcBef>
                <a:spcPts val="700"/>
              </a:spcBef>
              <a:buClrTx/>
              <a:buSzTx/>
              <a:buNone/>
              <a:defRPr sz="1800"/>
            </a:pPr>
            <a:r>
              <a:t>     Mike Stonebraker, CS234, A</a:t>
            </a:r>
          </a:p>
          <a:p>
            <a:pPr>
              <a:spcBef>
                <a:spcPts val="700"/>
              </a:spcBef>
              <a:buClrTx/>
              <a:buSzTx/>
              <a:buNone/>
              <a:defRPr sz="1800"/>
            </a:pPr>
            <a:r>
              <a:t>     Jim Gray, CS560, A</a:t>
            </a:r>
          </a:p>
          <a:p>
            <a:pPr>
              <a:spcBef>
                <a:spcPts val="700"/>
              </a:spcBef>
              <a:buClrTx/>
              <a:buSzTx/>
              <a:buNone/>
              <a:defRPr sz="1800"/>
            </a:pPr>
            <a:r>
              <a:t>     John Smith, CS560, B+</a:t>
            </a:r>
          </a:p>
          <a:p>
            <a:pPr>
              <a:buClrTx/>
              <a:buSzTx/>
              <a:buNone/>
            </a:pPr>
            <a:r>
              <a:t>         …………………</a:t>
            </a:r>
          </a:p>
          <a:p>
            <a:pPr marL="200660" indent="-200660">
              <a:buClrTx/>
              <a:buSzPct val="100000"/>
            </a:pPr>
            <a:r>
              <a:t>Yes, but has many problems…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65" name="Problem 1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Problem 1</a:t>
            </a:r>
          </a:p>
        </p:txBody>
      </p:sp>
      <p:sp>
        <p:nvSpPr>
          <p:cNvPr id="66" name="Data Organization…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Data Organization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redundancy and inconsistency</a:t>
            </a:r>
          </a:p>
          <a:p>
            <a:pPr marL="942340" lvl="2" indent="-180340">
              <a:spcBef>
                <a:spcPts val="0"/>
              </a:spcBef>
              <a:buClrTx/>
              <a:buChar char="•"/>
              <a:defRPr sz="1800"/>
            </a:pPr>
            <a:r>
              <a:t>Multiple file formats, duplication of information in different files</a:t>
            </a:r>
          </a:p>
          <a:p>
            <a:pPr>
              <a:spcBef>
                <a:spcPts val="700"/>
              </a:spcBef>
              <a:buClrTx/>
              <a:buSzTx/>
              <a:buNone/>
              <a:defRPr sz="1800" i="1"/>
            </a:pPr>
            <a:r>
              <a:t>      Name,  Course, Email,  Grade</a:t>
            </a:r>
            <a:r>
              <a:rPr i="0"/>
              <a:t> </a:t>
            </a:r>
            <a:endParaRPr i="0"/>
          </a:p>
          <a:p>
            <a:pPr>
              <a:spcBef>
                <a:spcPts val="700"/>
              </a:spcBef>
              <a:buClrTx/>
              <a:buSzTx/>
              <a:buNone/>
              <a:defRPr sz="1800"/>
            </a:pPr>
            <a:r>
              <a:t>     John Smith,  </a:t>
            </a:r>
            <a:r>
              <a:rPr u="sng">
                <a:solidFill>
                  <a:srgbClr val="FF9900"/>
                </a:solidFill>
                <a:uFill>
                  <a:solidFill>
                    <a:srgbClr val="FF9900"/>
                  </a:solidFill>
                </a:uFill>
              </a:rPr>
              <a:t>js@cs.bu.edu</a:t>
            </a:r>
            <a:r>
              <a:t>, CS112,  B</a:t>
            </a:r>
          </a:p>
          <a:p>
            <a:pPr>
              <a:spcBef>
                <a:spcPts val="700"/>
              </a:spcBef>
              <a:buClrTx/>
              <a:buSzTx/>
              <a:buNone/>
              <a:defRPr sz="1800"/>
            </a:pPr>
            <a:r>
              <a:t>     Mike Stonebraker, </a:t>
            </a:r>
            <a:r>
              <a:rPr u="sng">
                <a:solidFill>
                  <a:srgbClr val="FF9900"/>
                </a:solidFill>
                <a:uFill>
                  <a:solidFill>
                    <a:srgbClr val="FF9900"/>
                  </a:solidFill>
                </a:uFill>
              </a:rPr>
              <a:t>ms@cs.bu.edu</a:t>
            </a:r>
            <a:r>
              <a:t>, CS234, A</a:t>
            </a:r>
          </a:p>
          <a:p>
            <a:pPr>
              <a:spcBef>
                <a:spcPts val="700"/>
              </a:spcBef>
              <a:buClrTx/>
              <a:buSzTx/>
              <a:buNone/>
              <a:defRPr sz="1800"/>
            </a:pPr>
            <a:r>
              <a:t>     Jim Gray, CS560, </a:t>
            </a:r>
            <a:r>
              <a:rPr u="sng">
                <a:solidFill>
                  <a:srgbClr val="FF9900"/>
                </a:solidFill>
                <a:uFill>
                  <a:solidFill>
                    <a:srgbClr val="FF9900"/>
                  </a:solidFill>
                </a:uFill>
              </a:rPr>
              <a:t>jg@cs.bu.edu</a:t>
            </a:r>
            <a:r>
              <a:t>,  A</a:t>
            </a:r>
          </a:p>
          <a:p>
            <a:pPr>
              <a:spcBef>
                <a:spcPts val="700"/>
              </a:spcBef>
              <a:buClrTx/>
              <a:buSzTx/>
              <a:buNone/>
              <a:defRPr sz="1800"/>
            </a:pPr>
            <a:r>
              <a:t>     John Smith, CS560, </a:t>
            </a:r>
            <a:r>
              <a:rPr u="sng">
                <a:solidFill>
                  <a:srgbClr val="FF9900"/>
                </a:solidFill>
                <a:uFill>
                  <a:solidFill>
                    <a:srgbClr val="FF9900"/>
                  </a:solidFill>
                </a:uFill>
              </a:rPr>
              <a:t>js@cs.bu.edu</a:t>
            </a:r>
            <a:r>
              <a:t>, B+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Why this is a problem? </a:t>
            </a:r>
          </a:p>
          <a:p>
            <a:pPr marL="1002665" lvl="2" indent="-240665">
              <a:spcBef>
                <a:spcPts val="0"/>
              </a:spcBef>
              <a:buClrTx/>
              <a:buChar char="•"/>
              <a:defRPr sz="2400"/>
            </a:pPr>
            <a:r>
              <a:t>Wasted space</a:t>
            </a:r>
          </a:p>
          <a:p>
            <a:pPr marL="1002665" lvl="2" indent="-240665">
              <a:spcBef>
                <a:spcPts val="0"/>
              </a:spcBef>
              <a:buClrTx/>
              <a:buChar char="•"/>
              <a:defRPr sz="2400"/>
            </a:pPr>
            <a:r>
              <a:t>Potential inconsistencies (multiple formats, John Smith vs Smith J.)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b-book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b-book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/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Helvetica</vt:lpstr>
      <vt:lpstr>Monotype Sorts</vt:lpstr>
      <vt:lpstr>Times New Roman</vt:lpstr>
      <vt:lpstr>Tahoma</vt:lpstr>
      <vt:lpstr>Times Roman</vt:lpstr>
      <vt:lpstr>db-book</vt:lpstr>
      <vt:lpstr>PowerPoint 演示文稿</vt:lpstr>
      <vt:lpstr>About the course – Administrivia</vt:lpstr>
      <vt:lpstr> Textbook</vt:lpstr>
      <vt:lpstr>Grading</vt:lpstr>
      <vt:lpstr>What is a Database?</vt:lpstr>
      <vt:lpstr>What is a Data Base Management System?</vt:lpstr>
      <vt:lpstr>Why Study Databases??</vt:lpstr>
      <vt:lpstr>Why Database Systems??</vt:lpstr>
      <vt:lpstr>Problem 1</vt:lpstr>
      <vt:lpstr>Problem 2</vt:lpstr>
      <vt:lpstr>Problem 3</vt:lpstr>
      <vt:lpstr>Data Organization</vt:lpstr>
      <vt:lpstr>View of Data</vt:lpstr>
      <vt:lpstr>Database Schema</vt:lpstr>
      <vt:lpstr>Data Organization</vt:lpstr>
      <vt:lpstr>Relational Model</vt:lpstr>
      <vt:lpstr>Data Organization</vt:lpstr>
      <vt:lpstr>Data retrieval</vt:lpstr>
      <vt:lpstr>SQL</vt:lpstr>
      <vt:lpstr>Data Retrieval</vt:lpstr>
      <vt:lpstr>PowerPoint 演示文稿</vt:lpstr>
      <vt:lpstr>Data Integrity  Transaction processing</vt:lpstr>
      <vt:lpstr>Data Integrity Recovery </vt:lpstr>
      <vt:lpstr>Database Architecture</vt:lpstr>
      <vt:lpstr>Big Data and NoSQL</vt:lpstr>
      <vt:lpstr>Outline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仇嘉盛iPad</cp:lastModifiedBy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50046CE1FAA4B20D19B4E9619EE38B94</vt:lpwstr>
  </property>
  <property fmtid="{D5CDD505-2E9C-101B-9397-08002B2CF9AE}" pid="3" name="KSOProductBuildVer">
    <vt:lpwstr>2052-11.18.0</vt:lpwstr>
  </property>
</Properties>
</file>