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FECEC"/>
          </a:solidFill>
        </a:fill>
      </a:tcStyle>
    </a:wholeTbl>
    <a:band2H>
      <a:tcTxStyle b="def" i="def"/>
      <a:tcStyle>
        <a:tcBdr/>
        <a:fill>
          <a:solidFill>
            <a:srgbClr val="FFF6F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F4FBFF"/>
          </a:solidFill>
        </a:fill>
      </a:tcStyle>
    </a:wholeTbl>
    <a:band2H>
      <a:tcTxStyle b="def" i="def"/>
      <a:tcStyle>
        <a:tcBdr/>
        <a:fill>
          <a:solidFill>
            <a:srgbClr val="FAFDFF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E6E6CA"/>
          </a:solidFill>
        </a:fill>
      </a:tcStyle>
    </a:wholeTbl>
    <a:band2H>
      <a:tcTxStyle b="def" i="def"/>
      <a:tcStyle>
        <a:tcBdr/>
        <a:fill>
          <a:solidFill>
            <a:srgbClr val="F3F3E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CFF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CFF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38100" cap="flat">
              <a:solidFill>
                <a:srgbClr val="CCECFF"/>
              </a:solidFill>
              <a:prstDash val="solid"/>
              <a:round/>
            </a:ln>
          </a:top>
          <a:bottom>
            <a:ln w="127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CCECFF"/>
        </a:fontRef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round/>
            </a:ln>
          </a:left>
          <a:right>
            <a:ln w="12700" cap="flat">
              <a:solidFill>
                <a:srgbClr val="CCECFF"/>
              </a:solidFill>
              <a:prstDash val="solid"/>
              <a:round/>
            </a:ln>
          </a:right>
          <a:top>
            <a:ln w="12700" cap="flat">
              <a:solidFill>
                <a:srgbClr val="CCECFF"/>
              </a:solidFill>
              <a:prstDash val="solid"/>
              <a:round/>
            </a:ln>
          </a:top>
          <a:bottom>
            <a:ln w="38100" cap="flat">
              <a:solidFill>
                <a:srgbClr val="CCECFF"/>
              </a:solidFill>
              <a:prstDash val="solid"/>
              <a:round/>
            </a:ln>
          </a:bottom>
          <a:insideH>
            <a:ln w="12700" cap="flat">
              <a:solidFill>
                <a:srgbClr val="CCECFF"/>
              </a:solidFill>
              <a:prstDash val="solid"/>
              <a:round/>
            </a:ln>
          </a:insideH>
          <a:insideV>
            <a:ln w="12700" cap="flat">
              <a:solidFill>
                <a:srgbClr val="CCEC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X-&gt;Z given</a:t>
            </a:r>
          </a:p>
          <a:p>
            <a:pPr/>
            <a:r>
              <a:t>2 XX-&gt;XZ  aug 1</a:t>
            </a:r>
          </a:p>
          <a:p>
            <a:pPr/>
            <a:r>
              <a:t>3 X-&gt;XZ  (sets of attributes)</a:t>
            </a:r>
          </a:p>
          <a:p>
            <a:pPr/>
            <a:r>
              <a:t>4 X -&gt; Y given</a:t>
            </a:r>
          </a:p>
          <a:p>
            <a:pPr/>
            <a:r>
              <a:t>5 XZ -&gt; YZ aug 4</a:t>
            </a:r>
          </a:p>
          <a:p>
            <a:pPr/>
            <a:r>
              <a:t>6 X -&gt; YZ trans 3,5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26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fill="norm" stroke="1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Rectangle 1032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itle Text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571500" y="1114425"/>
            <a:ext cx="3848100" cy="4876800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  <a:defRPr sz="2800"/>
            </a:lvl1pPr>
            <a:lvl2pPr marL="790575" indent="-333375">
              <a:spcBef>
                <a:spcPts val="1100"/>
              </a:spcBef>
              <a:defRPr sz="2800"/>
            </a:lvl2pPr>
            <a:lvl3pPr marL="1177289" indent="-320039">
              <a:spcBef>
                <a:spcPts val="1100"/>
              </a:spcBef>
              <a:defRPr sz="2800"/>
            </a:lvl3pPr>
            <a:lvl4pPr marL="1555750" indent="-355600">
              <a:spcBef>
                <a:spcPts val="1100"/>
              </a:spcBef>
              <a:defRPr sz="2800"/>
            </a:lvl4pPr>
            <a:lvl5pPr marL="1898650" indent="-355600">
              <a:spcBef>
                <a:spcPts val="11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0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10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10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10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10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1000"/>
              </a:spcBef>
              <a:buClrTx/>
              <a:buSzTx/>
              <a:buNone/>
              <a:defRPr b="1"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3200"/>
            </a:lvl1pPr>
            <a:lvl2pPr marL="783771" indent="-326571">
              <a:spcBef>
                <a:spcPts val="1300"/>
              </a:spcBef>
              <a:defRPr sz="3200"/>
            </a:lvl2pPr>
            <a:lvl3pPr marL="1162050" indent="-304800">
              <a:spcBef>
                <a:spcPts val="1300"/>
              </a:spcBef>
              <a:defRPr sz="3200"/>
            </a:lvl3pPr>
            <a:lvl4pPr marL="1565910" indent="-365760">
              <a:spcBef>
                <a:spcPts val="1300"/>
              </a:spcBef>
              <a:defRPr sz="3200"/>
            </a:lvl4pPr>
            <a:lvl5pPr marL="1908810" indent="-365760">
              <a:spcBef>
                <a:spcPts val="13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ClrTx/>
              <a:buSz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1400"/>
            </a:lvl1pPr>
            <a:lvl2pPr marL="0" indent="457200">
              <a:spcBef>
                <a:spcPts val="500"/>
              </a:spcBef>
              <a:buClrTx/>
              <a:buSzTx/>
              <a:buNone/>
              <a:defRPr sz="1400"/>
            </a:lvl2pPr>
            <a:lvl3pPr marL="0" indent="914400">
              <a:spcBef>
                <a:spcPts val="500"/>
              </a:spcBef>
              <a:buClrTx/>
              <a:buSzTx/>
              <a:buNone/>
              <a:defRPr sz="1400"/>
            </a:lvl3pPr>
            <a:lvl4pPr marL="0" indent="1371600">
              <a:spcBef>
                <a:spcPts val="500"/>
              </a:spcBef>
              <a:buClrTx/>
              <a:buSzTx/>
              <a:buNone/>
              <a:defRPr sz="1400"/>
            </a:lvl4pPr>
            <a:lvl5pPr marL="0" indent="1828800">
              <a:spcBef>
                <a:spcPts val="5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-152400"/>
            <a:ext cx="9144000" cy="13144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CECFF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2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solidFill>
            <a:srgbClr val="CC3300"/>
          </a:solidFill>
          <a:effectLst>
            <a:outerShdw sx="100000" sy="100000" kx="0" ky="0" algn="b" rotWithShape="0" blurRad="38100" dist="38100" dir="2700000">
              <a:srgbClr val="DDDDDD"/>
            </a:outerShdw>
          </a:effectLst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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Rectangle 1026"/>
          <p:cNvSpPr txBox="1"/>
          <p:nvPr/>
        </p:nvSpPr>
        <p:spPr>
          <a:xfrm>
            <a:off x="731520" y="1456372"/>
            <a:ext cx="7680960" cy="346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</a:p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  <a:r>
              <a:t>Functional Dependencies </a:t>
            </a:r>
          </a:p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  <a:r>
              <a:t>and</a:t>
            </a:r>
          </a:p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  <a:r>
              <a:t>Normal Forms</a:t>
            </a:r>
          </a:p>
          <a:p>
            <a:pPr algn="ctr">
              <a:defRPr b="1" sz="3200">
                <a:solidFill>
                  <a:srgbClr val="CC3300"/>
                </a:solidFill>
                <a:effectLst>
                  <a:outerShdw sx="100000" sy="100000" kx="0" ky="0" algn="b" rotWithShape="0" blurRad="38100" dist="38100" dir="2700000">
                    <a:srgbClr val="DDDDDD"/>
                  </a:outerShdw>
                </a:effectLst>
              </a:defRPr>
            </a:pPr>
            <a:r>
              <a:t>(Chapter 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1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Rectangle 4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Taming Schema Redundancy</a:t>
            </a:r>
          </a:p>
        </p:txBody>
      </p:sp>
      <p:sp>
        <p:nvSpPr>
          <p:cNvPr id="154" name="Rectangle 5"/>
          <p:cNvSpPr txBox="1"/>
          <p:nvPr>
            <p:ph type="body" idx="1"/>
          </p:nvPr>
        </p:nvSpPr>
        <p:spPr>
          <a:xfrm>
            <a:off x="457200" y="990600"/>
            <a:ext cx="8534400" cy="4724400"/>
          </a:xfrm>
          <a:prstGeom prst="rect">
            <a:avLst/>
          </a:prstGeom>
        </p:spPr>
        <p:txBody>
          <a:bodyPr/>
          <a:lstStyle/>
          <a:p>
            <a:pPr lvl="1" marL="661736" indent="-280736">
              <a:spcBef>
                <a:spcPts val="700"/>
              </a:spcBef>
              <a:buClrTx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Integrity constraints, in particular </a:t>
            </a:r>
            <a:r>
              <a:rPr>
                <a:solidFill>
                  <a:schemeClr val="accent2"/>
                </a:solidFill>
              </a:rPr>
              <a:t>functional dependencies</a:t>
            </a:r>
            <a:r>
              <a:t>, can be used to identify schemas with such problems and to suggest refinements.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Main refinement technique:  </a:t>
            </a:r>
            <a:r>
              <a:rPr u="sng">
                <a:solidFill>
                  <a:schemeClr val="accent2"/>
                </a:solidFill>
              </a:rPr>
              <a:t>decomposition</a:t>
            </a:r>
            <a:r>
              <a:t> 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replacing ABCD with, say, AB and BCD, or ACD and ABD.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Decomposition should be used judiciously: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Is there reason to decompose a relation?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What problems (if any) does the decomposition cause?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" name="Rectangle 2"/>
          <p:cNvSpPr txBox="1"/>
          <p:nvPr>
            <p:ph type="title"/>
          </p:nvPr>
        </p:nvSpPr>
        <p:spPr>
          <a:xfrm>
            <a:off x="836612" y="288925"/>
            <a:ext cx="7772401" cy="527050"/>
          </a:xfrm>
          <a:prstGeom prst="rect">
            <a:avLst/>
          </a:prstGeom>
        </p:spPr>
        <p:txBody>
          <a:bodyPr/>
          <a:lstStyle>
            <a:lvl1pPr defTabSz="841247">
              <a:defRPr b="0" sz="2944">
                <a:effectLst>
                  <a:outerShdw sx="100000" sy="100000" kx="0" ky="0" algn="b" rotWithShape="0" blurRad="35052" dist="35052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Decomposing a Relation</a:t>
            </a:r>
          </a:p>
        </p:txBody>
      </p:sp>
      <p:sp>
        <p:nvSpPr>
          <p:cNvPr id="158" name="Rectangle 3"/>
          <p:cNvSpPr txBox="1"/>
          <p:nvPr>
            <p:ph type="body" idx="1"/>
          </p:nvPr>
        </p:nvSpPr>
        <p:spPr>
          <a:xfrm>
            <a:off x="685800" y="1106487"/>
            <a:ext cx="7772400" cy="4114801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Redundancy can be removed by </a:t>
            </a:r>
            <a:r>
              <a:t>“</a:t>
            </a:r>
            <a:r>
              <a:t>chopping</a:t>
            </a:r>
            <a:r>
              <a:t>”</a:t>
            </a:r>
            <a:r>
              <a:t> the relation into pieces.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FD</a:t>
            </a:r>
            <a:r>
              <a:t>’</a:t>
            </a:r>
            <a:r>
              <a:t>s are used to drive this process.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 is causing the problems, so decompose SNLRWH into what relations?</a:t>
            </a:r>
          </a:p>
        </p:txBody>
      </p:sp>
      <p:grpSp>
        <p:nvGrpSpPr>
          <p:cNvPr id="163" name="Group 14"/>
          <p:cNvGrpSpPr/>
          <p:nvPr/>
        </p:nvGrpSpPr>
        <p:grpSpPr>
          <a:xfrm>
            <a:off x="761999" y="3124200"/>
            <a:ext cx="10748965" cy="3051176"/>
            <a:chOff x="0" y="0"/>
            <a:chExt cx="10748963" cy="3051176"/>
          </a:xfrm>
        </p:grpSpPr>
        <p:sp>
          <p:nvSpPr>
            <p:cNvPr id="159" name="Rectangle 7"/>
            <p:cNvSpPr txBox="1"/>
            <p:nvPr/>
          </p:nvSpPr>
          <p:spPr>
            <a:xfrm>
              <a:off x="1189037" y="2590800"/>
              <a:ext cx="2103687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Hourly_Emps2</a:t>
              </a:r>
            </a:p>
          </p:txBody>
        </p:sp>
        <p:sp>
          <p:nvSpPr>
            <p:cNvPr id="160" name="Rectangle 8"/>
            <p:cNvSpPr txBox="1"/>
            <p:nvPr/>
          </p:nvSpPr>
          <p:spPr>
            <a:xfrm>
              <a:off x="5532437" y="1981200"/>
              <a:ext cx="1042245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Wages</a:t>
              </a:r>
            </a:p>
          </p:txBody>
        </p:sp>
        <p:pic>
          <p:nvPicPr>
            <p:cNvPr id="161" name="Object 2" descr="Object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648201" cy="2676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Object 3" descr="Object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10200" y="403225"/>
              <a:ext cx="5338764" cy="172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6" name="Rectangle 4"/>
          <p:cNvSpPr txBox="1"/>
          <p:nvPr>
            <p:ph type="title"/>
          </p:nvPr>
        </p:nvSpPr>
        <p:spPr>
          <a:xfrm>
            <a:off x="606425" y="0"/>
            <a:ext cx="7772400" cy="95091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Functional Dependencies (FDs)</a:t>
            </a:r>
          </a:p>
        </p:txBody>
      </p:sp>
      <p:sp>
        <p:nvSpPr>
          <p:cNvPr id="167" name="Rectangle 5"/>
          <p:cNvSpPr txBox="1"/>
          <p:nvPr>
            <p:ph type="body" idx="1"/>
          </p:nvPr>
        </p:nvSpPr>
        <p:spPr>
          <a:xfrm>
            <a:off x="228600" y="1066800"/>
            <a:ext cx="8839200" cy="4724400"/>
          </a:xfrm>
          <a:prstGeom prst="rect">
            <a:avLst/>
          </a:prstGeom>
        </p:spPr>
        <p:txBody>
          <a:bodyPr/>
          <a:lstStyle/>
          <a:p>
            <a:pPr marL="216167" indent="-216167" defTabSz="704087">
              <a:spcBef>
                <a:spcPts val="900"/>
              </a:spcBef>
              <a:buClrTx/>
              <a:buSzPct val="100000"/>
              <a:buChar char="•"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 u="sng"/>
              <a:t>functional dependency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holds over relation schema R if, for every </a:t>
            </a:r>
            <a:r>
              <a:rPr>
                <a:solidFill>
                  <a:srgbClr val="FF0000"/>
                </a:solidFill>
              </a:rPr>
              <a:t>allowable instance </a:t>
            </a:r>
            <a:r>
              <a:t>r of R:</a:t>
            </a:r>
          </a:p>
          <a:p>
            <a:pPr lvl="1" marL="220027" indent="132016" defTabSz="704087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r>
              <a:t>      t1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r,  t2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r,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X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X </a:t>
            </a:r>
            <a:r>
              <a:t>(t2)</a:t>
            </a:r>
            <a:endParaRPr sz="1386"/>
          </a:p>
          <a:p>
            <a:pPr lvl="1" marL="220027" indent="132016" defTabSz="704087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r>
              <a:t>                implies 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Y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Y </a:t>
            </a:r>
            <a:r>
              <a:t>(t2)</a:t>
            </a:r>
          </a:p>
          <a:p>
            <a:pPr lvl="1" marL="220027" indent="132016" defTabSz="704087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endParaRPr sz="1386"/>
          </a:p>
          <a:p>
            <a:pPr lvl="1" marL="220027" indent="132016" defTabSz="704087">
              <a:spcBef>
                <a:spcPts val="500"/>
              </a:spcBef>
              <a:buSzTx/>
              <a:buFont typeface="Monotype Sorts"/>
              <a:buNone/>
              <a:defRPr sz="1386">
                <a:latin typeface="Tahoma"/>
                <a:ea typeface="Tahoma"/>
                <a:cs typeface="Tahoma"/>
                <a:sym typeface="Tahoma"/>
              </a:defRPr>
            </a:pPr>
            <a:r>
              <a:t>(where t1 and t2 are tuples;X and Y are sets of attributes)</a:t>
            </a:r>
          </a:p>
          <a:p>
            <a:pPr lvl="1" marL="220027" indent="132016" defTabSz="704087">
              <a:spcBef>
                <a:spcPts val="500"/>
              </a:spcBef>
              <a:buSzTx/>
              <a:buFont typeface="Monotype Sorts"/>
              <a:buNone/>
              <a:defRPr sz="138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16167" indent="-216167" defTabSz="704087">
              <a:spcBef>
                <a:spcPts val="900"/>
              </a:spcBef>
              <a:buClrTx/>
              <a:buSzPct val="100000"/>
              <a:buChar char="•"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means</a:t>
            </a:r>
          </a:p>
          <a:p>
            <a:pPr lvl="1" marL="220027" indent="132016" defTabSz="704087">
              <a:spcBef>
                <a:spcPts val="900"/>
              </a:spcBef>
              <a:buSzTx/>
              <a:buFont typeface="Monotype Sorts"/>
              <a:buNone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  Given any two tuples in r, if the X values are the same, then the Y values must also be the same. (but not vice versa)</a:t>
            </a:r>
            <a:endParaRPr sz="1386"/>
          </a:p>
          <a:p>
            <a:pPr marL="216167" indent="-216167" defTabSz="704087">
              <a:spcBef>
                <a:spcPts val="900"/>
              </a:spcBef>
              <a:buClrTx/>
              <a:buSzPct val="100000"/>
              <a:buChar char="•"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Can read </a:t>
            </a:r>
            <a:r>
              <a:t>“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”</a:t>
            </a:r>
            <a:r>
              <a:t> as </a:t>
            </a:r>
            <a:r>
              <a:t>“</a:t>
            </a:r>
            <a:r>
              <a:t>determines</a:t>
            </a:r>
            <a:r>
              <a:t>”</a:t>
            </a:r>
          </a:p>
          <a:p>
            <a:pPr lvl="1" marL="220027" indent="132016" defTabSz="704087">
              <a:spcBef>
                <a:spcPts val="900"/>
              </a:spcBef>
              <a:buSzTx/>
              <a:buFont typeface="Monotype Sorts"/>
              <a:buNone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Box 41"/>
          <p:cNvSpPr txBox="1"/>
          <p:nvPr>
            <p:ph type="sldNum" sz="quarter" idx="2"/>
          </p:nvPr>
        </p:nvSpPr>
        <p:spPr>
          <a:xfrm>
            <a:off x="4584534" y="6613525"/>
            <a:ext cx="238458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0" name="Rectangle 4"/>
          <p:cNvSpPr txBox="1"/>
          <p:nvPr>
            <p:ph type="title"/>
          </p:nvPr>
        </p:nvSpPr>
        <p:spPr>
          <a:xfrm>
            <a:off x="623887" y="0"/>
            <a:ext cx="7772401" cy="71755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Reasoning About FDs</a:t>
            </a:r>
          </a:p>
        </p:txBody>
      </p:sp>
      <p:sp>
        <p:nvSpPr>
          <p:cNvPr id="171" name="Rectangle 5"/>
          <p:cNvSpPr txBox="1"/>
          <p:nvPr>
            <p:ph type="body" idx="1"/>
          </p:nvPr>
        </p:nvSpPr>
        <p:spPr>
          <a:xfrm>
            <a:off x="228600" y="1106487"/>
            <a:ext cx="8763000" cy="5148263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Given some FDs, we can usually infer additional FDs: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studio, star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implies</a:t>
            </a:r>
            <a:r>
              <a:t>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</a:t>
            </a:r>
            <a:r>
              <a:rPr u="sng"/>
              <a:t>and</a:t>
            </a:r>
            <a:r>
              <a:t>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 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and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implies</a:t>
            </a:r>
            <a:r>
              <a:t> 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studio, star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studio,  studio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 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implies</a:t>
            </a:r>
            <a:r>
              <a:t>   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star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But,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title, star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does NOT necessarily imply that</a:t>
            </a:r>
            <a:r>
              <a:t>           		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 title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 or that star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studio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An FD f is </a:t>
            </a:r>
            <a:r>
              <a:rPr u="sng">
                <a:solidFill>
                  <a:schemeClr val="accent2"/>
                </a:solidFill>
              </a:rPr>
              <a:t>implied by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a set of FDs F  if f  holds whenever all FDs in F  hold.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</a:t>
            </a:r>
            <a:r>
              <a:rPr baseline="30000"/>
              <a:t>+</a:t>
            </a:r>
            <a:r>
              <a:t> = </a:t>
            </a:r>
            <a:r>
              <a:rPr u="sng">
                <a:solidFill>
                  <a:schemeClr val="accent2"/>
                </a:solidFill>
              </a:rPr>
              <a:t>closure of  F 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is the set of all FDs that are implied by F.   (includes </a:t>
            </a:r>
            <a:r>
              <a:t>“</a:t>
            </a:r>
            <a:r>
              <a:t>trivial dependencies</a:t>
            </a:r>
            <a:r>
              <a:t>”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Rectangle 4"/>
          <p:cNvSpPr txBox="1"/>
          <p:nvPr>
            <p:ph type="title"/>
          </p:nvPr>
        </p:nvSpPr>
        <p:spPr>
          <a:xfrm>
            <a:off x="604837" y="-1"/>
            <a:ext cx="7772401" cy="75724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Rules of Inference</a:t>
            </a:r>
          </a:p>
        </p:txBody>
      </p:sp>
      <p:sp>
        <p:nvSpPr>
          <p:cNvPr id="175" name="Rectangle 5"/>
          <p:cNvSpPr txBox="1"/>
          <p:nvPr>
            <p:ph type="body" idx="1"/>
          </p:nvPr>
        </p:nvSpPr>
        <p:spPr>
          <a:xfrm>
            <a:off x="0" y="1447800"/>
            <a:ext cx="9067800" cy="4876800"/>
          </a:xfrm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Armstrong</a:t>
            </a:r>
            <a:r>
              <a:t>’</a:t>
            </a:r>
            <a:r>
              <a:t>s Axioms</a:t>
            </a:r>
            <a:r>
              <a:rPr>
                <a:solidFill>
                  <a:srgbClr val="000000"/>
                </a:solidFill>
              </a:rPr>
              <a:t> (X, Y, Z are </a:t>
            </a:r>
            <a:r>
              <a:rPr u="sng">
                <a:solidFill>
                  <a:srgbClr val="000000"/>
                </a:solidFill>
              </a:rPr>
              <a:t>sets</a:t>
            </a:r>
            <a:r>
              <a:rPr>
                <a:solidFill>
                  <a:srgbClr val="000000"/>
                </a:solidFill>
              </a:rPr>
              <a:t> of attributes):</a:t>
            </a:r>
            <a:endParaRPr>
              <a:solidFill>
                <a:srgbClr val="000000"/>
              </a:solidFill>
            </a:endParaRP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buClrTx/>
              <a:buSzTx/>
              <a:buNone/>
              <a:defRPr sz="1800" u="sng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8000"/>
                  </a:schemeClr>
                </a:solidFill>
              </a:rPr>
              <a:t>Reflexivity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If  Y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Ê</a:t>
            </a:r>
            <a:r>
              <a:rPr u="none">
                <a:solidFill>
                  <a:srgbClr val="000000"/>
                </a:solidFill>
              </a:rPr>
              <a:t> X,  then 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 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buClrTx/>
              <a:buSzTx/>
              <a:buNone/>
              <a:defRPr sz="1800" u="sng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/>
                </a:solidFill>
              </a:rPr>
              <a:t>Augmentation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If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Y,  then   XZ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YZ   for any Z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buClrTx/>
              <a:buSzTx/>
              <a:buNone/>
              <a:defRPr sz="1800" u="sng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/>
                </a:solidFill>
              </a:rPr>
              <a:t>Transitivity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If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Y  and  Y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Z,  then   X </a:t>
            </a:r>
            <a:r>
              <a:rPr u="none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 u="none">
                <a:solidFill>
                  <a:srgbClr val="000000"/>
                </a:solidFill>
              </a:rPr>
              <a:t> Z</a:t>
            </a:r>
          </a:p>
          <a:p>
            <a:pPr lvl="1" marL="285750" indent="171450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These are </a:t>
            </a:r>
            <a:r>
              <a:rPr>
                <a:solidFill>
                  <a:srgbClr val="110EF1"/>
                </a:solidFill>
              </a:rPr>
              <a:t>sound</a:t>
            </a:r>
            <a:r>
              <a:t> and </a:t>
            </a:r>
            <a:r>
              <a:rPr>
                <a:solidFill>
                  <a:srgbClr val="1D15BD"/>
                </a:solidFill>
              </a:rPr>
              <a:t>complete</a:t>
            </a:r>
            <a:r>
              <a:t> inference rules for FDs!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i.e., using AA you can compute all the FDs in F+ and only these FDs.</a:t>
            </a:r>
          </a:p>
          <a:p>
            <a:pPr lvl="1" marL="742950" indent="-28575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Some additional rules (that follow from AA):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8000"/>
                  </a:schemeClr>
                </a:solidFill>
              </a:rPr>
              <a:t>Union</a:t>
            </a:r>
            <a:r>
              <a:t>:   </a:t>
            </a:r>
            <a:r>
              <a:rPr>
                <a:solidFill>
                  <a:srgbClr val="000000"/>
                </a:solidFill>
              </a:rPr>
              <a:t>If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  and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Z,   then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YZ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>
                <a:schemeClr val="accent2">
                  <a:lumOff val="-8000"/>
                </a:schemeClr>
              </a:buClr>
              <a:buChar char="•"/>
              <a:def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8000"/>
                  </a:schemeClr>
                </a:solidFill>
              </a:rPr>
              <a:t>Decomposition</a:t>
            </a:r>
            <a:r>
              <a:t>:   </a:t>
            </a:r>
            <a:r>
              <a:rPr>
                <a:solidFill>
                  <a:srgbClr val="000000"/>
                </a:solidFill>
              </a:rPr>
              <a:t>If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YZ,   then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Y  and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Z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Rectangle 4"/>
          <p:cNvSpPr txBox="1"/>
          <p:nvPr>
            <p:ph type="title"/>
          </p:nvPr>
        </p:nvSpPr>
        <p:spPr>
          <a:xfrm>
            <a:off x="701675" y="0"/>
            <a:ext cx="7772400" cy="9318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181" name="Rectangle 5"/>
          <p:cNvSpPr txBox="1"/>
          <p:nvPr>
            <p:ph type="body" idx="1"/>
          </p:nvPr>
        </p:nvSpPr>
        <p:spPr>
          <a:xfrm>
            <a:off x="152400" y="1201737"/>
            <a:ext cx="9067800" cy="4876801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8000"/>
                  </a:schemeClr>
                </a:solidFill>
              </a:rPr>
              <a:t>Contracts(</a:t>
            </a:r>
            <a:r>
              <a:rPr u="sng">
                <a:solidFill>
                  <a:schemeClr val="accent2">
                    <a:lumOff val="-8000"/>
                  </a:schemeClr>
                </a:solidFill>
              </a:rPr>
              <a:t>cid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,sid,jid,did,pid,qty,value),</a:t>
            </a:r>
            <a:r>
              <a:rPr>
                <a:solidFill>
                  <a:srgbClr val="000000"/>
                </a:solidFill>
              </a:rPr>
              <a:t> and:</a:t>
            </a:r>
            <a:endParaRPr>
              <a:solidFill>
                <a:srgbClr val="000000"/>
              </a:solidFill>
            </a:endParaRP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 is the key:   </a:t>
            </a:r>
            <a:r>
              <a:rPr>
                <a:solidFill>
                  <a:schemeClr val="accent2"/>
                </a:solidFill>
              </a:rPr>
              <a:t>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CSJDPQV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Job purchases each part using single contract:</a:t>
            </a:r>
            <a:r>
              <a:rPr>
                <a:solidFill>
                  <a:schemeClr val="accent2"/>
                </a:solidFill>
              </a:rPr>
              <a:t>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C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Dept purchases at most 1 part from a supplier:</a:t>
            </a:r>
            <a:r>
              <a:rPr>
                <a:solidFill>
                  <a:schemeClr val="accent2"/>
                </a:solidFill>
              </a:rPr>
              <a:t>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P</a:t>
            </a:r>
          </a:p>
          <a:p>
            <a:pPr marL="200526" indent="-200526">
              <a:buClrTx/>
              <a:buSzPct val="100000"/>
              <a:buChar char="•"/>
              <a:defRPr>
                <a:solidFill>
                  <a:schemeClr val="accent2">
                    <a:lumOff val="-8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Problem: Prove that SDJ is a key for Contracts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   imply 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</a:t>
            </a:r>
          </a:p>
          <a:p>
            <a:pPr lvl="2" marL="942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(by transitivity)  (shows that JP is a key)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   implies   SDJ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JP (by augmentation)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SDJ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JP, 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   imply   SDJ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CSJDPQV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  (by transitivity) thus SDJ is a key.</a:t>
            </a:r>
          </a:p>
        </p:txBody>
      </p:sp>
      <p:sp>
        <p:nvSpPr>
          <p:cNvPr id="182" name="Text Box 23"/>
          <p:cNvSpPr txBox="1"/>
          <p:nvPr/>
        </p:nvSpPr>
        <p:spPr>
          <a:xfrm>
            <a:off x="390208" y="5343525"/>
            <a:ext cx="7920671" cy="419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Q: can you now infer that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CSDPQV (i.e., drop J on both sides)?</a:t>
            </a:r>
          </a:p>
        </p:txBody>
      </p:sp>
      <p:sp>
        <p:nvSpPr>
          <p:cNvPr id="183" name="Text Box 24"/>
          <p:cNvSpPr txBox="1"/>
          <p:nvPr/>
        </p:nvSpPr>
        <p:spPr>
          <a:xfrm>
            <a:off x="655319" y="5958495"/>
            <a:ext cx="760359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No! FD inference is not like arithmetic multiplication.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2"/>
      <p:bldP build="whole" bldLvl="1" animBg="1" rev="0" advAuto="0" spid="183" grpId="3"/>
      <p:bldP build="p" bldLvl="1" animBg="1" rev="0" advAuto="0" spid="1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6" name="Rectangle 4"/>
          <p:cNvSpPr txBox="1"/>
          <p:nvPr>
            <p:ph type="title"/>
          </p:nvPr>
        </p:nvSpPr>
        <p:spPr>
          <a:xfrm>
            <a:off x="779462" y="173037"/>
            <a:ext cx="7772401" cy="6048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Attribute Closure</a:t>
            </a:r>
          </a:p>
        </p:txBody>
      </p:sp>
      <p:sp>
        <p:nvSpPr>
          <p:cNvPr id="187" name="Rectangle 5"/>
          <p:cNvSpPr txBox="1"/>
          <p:nvPr>
            <p:ph type="body" idx="1"/>
          </p:nvPr>
        </p:nvSpPr>
        <p:spPr>
          <a:xfrm>
            <a:off x="76200" y="1163637"/>
            <a:ext cx="9067800" cy="4876801"/>
          </a:xfrm>
          <a:prstGeom prst="rect">
            <a:avLst/>
          </a:prstGeom>
        </p:spPr>
        <p:txBody>
          <a:bodyPr/>
          <a:lstStyle/>
          <a:p>
            <a:pPr marL="182478" indent="-182478" defTabSz="832104">
              <a:spcBef>
                <a:spcPts val="700"/>
              </a:spcBef>
              <a:buClrTx/>
              <a:buSzPct val="100000"/>
              <a:buChar char="•"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Size of F</a:t>
            </a:r>
            <a:r>
              <a:rPr baseline="29802"/>
              <a:t>+</a:t>
            </a:r>
            <a:r>
              <a:t> is exponential in # attributes in R; </a:t>
            </a:r>
          </a:p>
          <a:p>
            <a:pPr lvl="1" marL="510941" indent="-164231" defTabSz="832104">
              <a:spcBef>
                <a:spcPts val="600"/>
              </a:spcBef>
              <a:buClrTx/>
              <a:buChar char="•"/>
              <a:defRPr sz="1638">
                <a:latin typeface="Tahoma"/>
                <a:ea typeface="Tahoma"/>
                <a:cs typeface="Tahoma"/>
                <a:sym typeface="Tahoma"/>
              </a:defRPr>
            </a:pPr>
            <a:r>
              <a:t>Computing it can be expensive.</a:t>
            </a:r>
          </a:p>
          <a:p>
            <a:pPr marL="182478" indent="-182478" defTabSz="832104">
              <a:spcBef>
                <a:spcPts val="700"/>
              </a:spcBef>
              <a:buClrTx/>
              <a:buSzPct val="100000"/>
              <a:buChar char="•"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If we just want to check if a given FD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Y is in F</a:t>
            </a:r>
            <a:r>
              <a:rPr baseline="29802"/>
              <a:t>+</a:t>
            </a:r>
            <a:r>
              <a:t>, then:</a:t>
            </a:r>
          </a:p>
          <a:p>
            <a:pPr marL="0" indent="0" defTabSz="832104">
              <a:spcBef>
                <a:spcPts val="700"/>
              </a:spcBef>
              <a:buClrTx/>
              <a:buSzTx/>
              <a:buNone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    1) Compute the </a:t>
            </a:r>
            <a:r>
              <a:rPr u="sng">
                <a:solidFill>
                  <a:schemeClr val="accent2"/>
                </a:solidFill>
              </a:rPr>
              <a:t>attribute closure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of X (denoted X</a:t>
            </a:r>
            <a:r>
              <a:rPr baseline="29802"/>
              <a:t>+</a:t>
            </a:r>
            <a:r>
              <a:t>) wrt F </a:t>
            </a:r>
          </a:p>
          <a:p>
            <a:pPr marL="0" indent="0" defTabSz="832104">
              <a:spcBef>
                <a:spcPts val="700"/>
              </a:spcBef>
              <a:buClrTx/>
              <a:buSzTx/>
              <a:buNone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        X</a:t>
            </a:r>
            <a:r>
              <a:rPr baseline="30021"/>
              <a:t>+</a:t>
            </a:r>
            <a:r>
              <a:t> =  Set of all attributes A such that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is in F</a:t>
            </a:r>
            <a:r>
              <a:rPr baseline="30021"/>
              <a:t>+</a:t>
            </a:r>
            <a:endParaRPr sz="1638"/>
          </a:p>
          <a:p>
            <a:pPr lvl="2" marL="0" indent="416052" defTabSz="832104">
              <a:spcBef>
                <a:spcPts val="600"/>
              </a:spcBef>
              <a:buClrTx/>
              <a:buSzTx/>
              <a:buNone/>
              <a:defRPr sz="1638">
                <a:latin typeface="Tahoma"/>
                <a:ea typeface="Tahoma"/>
                <a:cs typeface="Tahoma"/>
                <a:sym typeface="Tahoma"/>
              </a:defRPr>
            </a:pPr>
            <a:r>
              <a:t>      </a:t>
            </a:r>
            <a:r>
              <a:t>initialize  X</a:t>
            </a:r>
            <a:r>
              <a:rPr baseline="29802"/>
              <a:t>+</a:t>
            </a:r>
            <a:r>
              <a:t> := X</a:t>
            </a:r>
          </a:p>
          <a:p>
            <a:pPr lvl="2" marL="0" indent="416052" defTabSz="832104">
              <a:spcBef>
                <a:spcPts val="600"/>
              </a:spcBef>
              <a:buClrTx/>
              <a:buSzTx/>
              <a:buNone/>
              <a:defRPr sz="1638">
                <a:latin typeface="Tahoma"/>
                <a:ea typeface="Tahoma"/>
                <a:cs typeface="Tahoma"/>
                <a:sym typeface="Tahoma"/>
              </a:defRPr>
            </a:pPr>
            <a:r>
              <a:t>      </a:t>
            </a:r>
            <a:r>
              <a:t>Repeat until no change:</a:t>
            </a:r>
          </a:p>
          <a:p>
            <a:pPr lvl="2" marL="208026" indent="208026" defTabSz="832104">
              <a:spcBef>
                <a:spcPts val="600"/>
              </a:spcBef>
              <a:buClrTx/>
              <a:buSzTx/>
              <a:buNone/>
              <a:defRPr sz="1638">
                <a:latin typeface="Tahoma"/>
                <a:ea typeface="Tahoma"/>
                <a:cs typeface="Tahoma"/>
                <a:sym typeface="Tahoma"/>
              </a:defRPr>
            </a:pPr>
            <a:r>
              <a:t>               </a:t>
            </a:r>
            <a:r>
              <a:t>if U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V in F  such that U is in X</a:t>
            </a:r>
            <a:r>
              <a:rPr baseline="29802"/>
              <a:t>+</a:t>
            </a:r>
            <a:r>
              <a:t>, then add V to X</a:t>
            </a:r>
            <a:r>
              <a:rPr baseline="29802"/>
              <a:t>+</a:t>
            </a:r>
          </a:p>
          <a:p>
            <a:pPr marL="0" indent="0" defTabSz="832104">
              <a:spcBef>
                <a:spcPts val="700"/>
              </a:spcBef>
              <a:buClrTx/>
              <a:buSzTx/>
              <a:buNone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    2) Check if Y is in X</a:t>
            </a:r>
            <a:r>
              <a:rPr baseline="29802"/>
              <a:t>+</a:t>
            </a:r>
            <a:endParaRPr baseline="29802"/>
          </a:p>
          <a:p>
            <a:pPr lvl="1" marL="510941" indent="-164231" defTabSz="832104">
              <a:spcBef>
                <a:spcPts val="600"/>
              </a:spcBef>
              <a:buClrTx/>
              <a:buChar char="•"/>
              <a:defRPr baseline="29802" sz="1638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82478" indent="-182478" defTabSz="832104">
              <a:spcBef>
                <a:spcPts val="700"/>
              </a:spcBef>
              <a:buClrTx/>
              <a:buSzPct val="100000"/>
              <a:buChar char="•"/>
              <a:defRPr sz="1820">
                <a:latin typeface="Tahoma"/>
                <a:ea typeface="Tahoma"/>
                <a:cs typeface="Tahoma"/>
                <a:sym typeface="Tahoma"/>
              </a:defRPr>
            </a:pPr>
            <a:r>
              <a:t>Can also be used to find the keys of a relation.</a:t>
            </a:r>
          </a:p>
          <a:p>
            <a:pPr lvl="2" marL="912394" indent="-218974" defTabSz="832104">
              <a:spcBef>
                <a:spcPts val="900"/>
              </a:spcBef>
              <a:buClrTx/>
              <a:buChar char="•"/>
              <a:defRPr sz="2184">
                <a:latin typeface="Tahoma"/>
                <a:ea typeface="Tahoma"/>
                <a:cs typeface="Tahoma"/>
                <a:sym typeface="Tahoma"/>
              </a:defRPr>
            </a:pPr>
            <a:r>
              <a:t>If all attributes of R are in X</a:t>
            </a:r>
            <a:r>
              <a:rPr baseline="29802"/>
              <a:t>+</a:t>
            </a:r>
            <a:r>
              <a:t> then X is a superkey for R.</a:t>
            </a:r>
            <a:endParaRPr sz="1638"/>
          </a:p>
          <a:p>
            <a:pPr lvl="2" marL="912394" indent="-218974" defTabSz="832104">
              <a:spcBef>
                <a:spcPts val="900"/>
              </a:spcBef>
              <a:buClrTx/>
              <a:buChar char="•"/>
              <a:defRPr sz="2184">
                <a:latin typeface="Tahoma"/>
                <a:ea typeface="Tahoma"/>
                <a:cs typeface="Tahoma"/>
                <a:sym typeface="Tahoma"/>
              </a:defRPr>
            </a:pPr>
            <a:r>
              <a:t>Q: How to check if X is a </a:t>
            </a:r>
            <a:r>
              <a:t>“</a:t>
            </a:r>
            <a:r>
              <a:t>candidate key</a:t>
            </a:r>
            <a:r>
              <a:t>”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Rectangle 2"/>
          <p:cNvSpPr txBox="1"/>
          <p:nvPr>
            <p:ph type="title"/>
          </p:nvPr>
        </p:nvSpPr>
        <p:spPr>
          <a:xfrm>
            <a:off x="1028700" y="-1"/>
            <a:ext cx="7772400" cy="70009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Attribute Closure (example)</a:t>
            </a:r>
          </a:p>
        </p:txBody>
      </p:sp>
      <p:sp>
        <p:nvSpPr>
          <p:cNvPr id="191" name="Rectangle 3"/>
          <p:cNvSpPr txBox="1"/>
          <p:nvPr>
            <p:ph type="body" idx="1"/>
          </p:nvPr>
        </p:nvSpPr>
        <p:spPr>
          <a:xfrm>
            <a:off x="11113" y="1128712"/>
            <a:ext cx="7772401" cy="4953001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 = {A, B, C, D, E}</a:t>
            </a:r>
          </a:p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 = {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CD, 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E,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A, 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C, AD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B }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Is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 in F</a:t>
            </a:r>
            <a:r>
              <a:rPr baseline="30000"/>
              <a:t>+  </a:t>
            </a:r>
            <a:r>
              <a:t>?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 B</a:t>
            </a:r>
            <a:r>
              <a:rPr baseline="30000"/>
              <a:t>+</a:t>
            </a:r>
            <a:r>
              <a:t> = B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</a:t>
            </a:r>
            <a:r>
              <a:rPr baseline="30000"/>
              <a:t>+</a:t>
            </a:r>
            <a:r>
              <a:t> = BCD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</a:t>
            </a:r>
            <a:r>
              <a:rPr baseline="30000"/>
              <a:t>+</a:t>
            </a:r>
            <a:r>
              <a:t> = BCDA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</a:t>
            </a:r>
            <a:r>
              <a:rPr baseline="30000"/>
              <a:t>+</a:t>
            </a:r>
            <a:r>
              <a:t> = BCDAE   … Yes! B is a key for R too!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Is D a key for R?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baseline="30000"/>
              <a:t>+</a:t>
            </a:r>
            <a:r>
              <a:t> = D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baseline="30000"/>
              <a:t>+</a:t>
            </a:r>
            <a:r>
              <a:t> = DE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D</a:t>
            </a:r>
            <a:r>
              <a:rPr baseline="30000"/>
              <a:t>+</a:t>
            </a:r>
            <a:r>
              <a:t> = DEC    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 … Nope!</a:t>
            </a:r>
          </a:p>
        </p:txBody>
      </p:sp>
      <p:sp>
        <p:nvSpPr>
          <p:cNvPr id="192" name="Rectangle 4"/>
          <p:cNvSpPr txBox="1"/>
          <p:nvPr/>
        </p:nvSpPr>
        <p:spPr>
          <a:xfrm>
            <a:off x="4518025" y="2085975"/>
            <a:ext cx="4556127" cy="338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marL="342899" indent="-342899">
              <a:spcBef>
                <a:spcPts val="500"/>
              </a:spcBef>
              <a:buSzPct val="100000"/>
              <a:buChar char="•"/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Is AD a key for R? 	   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AD</a:t>
            </a:r>
            <a:r>
              <a:rPr baseline="29714"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 = AD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marL="342900" indent="-342900">
              <a:spcBef>
                <a:spcPts val="5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	AD</a:t>
            </a:r>
            <a:r>
              <a:rPr baseline="29714"/>
              <a:t>+</a:t>
            </a:r>
            <a:r>
              <a:t> = ABD and B is a key, so Yes!</a:t>
            </a:r>
          </a:p>
          <a:p>
            <a:pPr marL="342899" indent="-342899">
              <a:spcBef>
                <a:spcPts val="500"/>
              </a:spcBef>
              <a:buSzPct val="100000"/>
              <a:buChar char="•"/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Is AD a candidate key     for R?</a:t>
            </a:r>
          </a:p>
          <a:p>
            <a:pPr lvl="1" marL="285750" indent="171450">
              <a:spcBef>
                <a:spcPts val="5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baseline="29714"/>
              <a:t>+</a:t>
            </a:r>
            <a:r>
              <a:t> = A</a:t>
            </a:r>
          </a:p>
          <a:p>
            <a:pPr lvl="1" marL="285750" indent="171450">
              <a:spcBef>
                <a:spcPts val="500"/>
              </a:spcBef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 A not a key, nor is D so Yes!</a:t>
            </a:r>
          </a:p>
          <a:p>
            <a:pPr marL="342899" indent="-342899">
              <a:spcBef>
                <a:spcPts val="500"/>
              </a:spcBef>
              <a:buSzPct val="100000"/>
              <a:buChar char="•"/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Is ADE a candidate key  for R?</a:t>
            </a:r>
          </a:p>
          <a:p>
            <a:pPr marL="342900" indent="-342900">
              <a:spcBef>
                <a:spcPts val="500"/>
              </a:spcBef>
              <a:defRPr sz="21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     </a:t>
            </a:r>
            <a:r>
              <a:rPr>
                <a:latin typeface="Tahoma"/>
                <a:ea typeface="Tahoma"/>
                <a:cs typeface="Tahoma"/>
                <a:sym typeface="Tahoma"/>
              </a:rPr>
              <a:t>No! AD is a key, so ADE is a superkey, but not a cand. key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2"/>
      <p:bldP build="p" bldLvl="5" animBg="1" rev="0" advAuto="0" spid="19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Rectangle 4"/>
          <p:cNvSpPr txBox="1"/>
          <p:nvPr>
            <p:ph type="title"/>
          </p:nvPr>
        </p:nvSpPr>
        <p:spPr>
          <a:xfrm>
            <a:off x="758825" y="230188"/>
            <a:ext cx="7772400" cy="469901"/>
          </a:xfrm>
          <a:prstGeom prst="rect">
            <a:avLst/>
          </a:prstGeom>
        </p:spPr>
        <p:txBody>
          <a:bodyPr/>
          <a:lstStyle>
            <a:lvl1pPr defTabSz="722376">
              <a:defRPr b="0" sz="2528">
                <a:effectLst>
                  <a:outerShdw sx="100000" sy="100000" kx="0" ky="0" algn="b" rotWithShape="0" blurRad="30099" dist="30099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Normal Forms</a:t>
            </a:r>
          </a:p>
        </p:txBody>
      </p:sp>
      <p:sp>
        <p:nvSpPr>
          <p:cNvPr id="196" name="Rectangle 5"/>
          <p:cNvSpPr txBox="1"/>
          <p:nvPr>
            <p:ph type="body" idx="1"/>
          </p:nvPr>
        </p:nvSpPr>
        <p:spPr>
          <a:xfrm>
            <a:off x="228600" y="1143000"/>
            <a:ext cx="9067800" cy="51054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Question: is any refinement needed??!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a relation is in a 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normal form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(</a:t>
            </a:r>
            <a:r>
              <a:rPr>
                <a:solidFill>
                  <a:srgbClr val="1206F5"/>
                </a:solidFill>
              </a:rPr>
              <a:t>BCNF, 3NF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etc.):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we know that certain problems are avoided/minimized.  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helps decide whether decomposing a relation is useful.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NFs are syntactic rules (don’t need to understand app)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Role of FDs in detecting redundancy: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Consider a relation R with 3 attributes, ABC.  </a:t>
            </a:r>
          </a:p>
          <a:p>
            <a:pPr lvl="2" marL="942473" indent="-180473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8000"/>
                  </a:schemeClr>
                </a:solidFill>
              </a:rPr>
              <a:t>No (non-trivial) FDs hold:</a:t>
            </a:r>
            <a:r>
              <a:t>   </a:t>
            </a:r>
            <a:r>
              <a:rPr>
                <a:solidFill>
                  <a:srgbClr val="000000"/>
                </a:solidFill>
              </a:rPr>
              <a:t>There is no redundancy here.</a:t>
            </a:r>
          </a:p>
          <a:p>
            <a:pPr lvl="2" marL="942473" indent="-180473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solidFill>
                  <a:schemeClr val="accent2">
                    <a:lumOff val="-8000"/>
                  </a:schemeClr>
                </a:solidFill>
              </a:rPr>
              <a:t>Given A </a:t>
            </a:r>
            <a:r>
              <a:rPr>
                <a:solidFill>
                  <a:schemeClr val="accent2">
                    <a:lumOff val="-8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 B:</a:t>
            </a:r>
            <a:r>
              <a:t>   </a:t>
            </a:r>
            <a:r>
              <a:rPr>
                <a:solidFill>
                  <a:srgbClr val="FF0000"/>
                </a:solidFill>
              </a:rPr>
              <a:t>If A is not a key,</a:t>
            </a:r>
            <a:r>
              <a:t> </a:t>
            </a:r>
            <a:r>
              <a:rPr>
                <a:solidFill>
                  <a:srgbClr val="000000"/>
                </a:solidFill>
              </a:rPr>
              <a:t>then several tuples could have the same A value, and if so, they</a:t>
            </a:r>
            <a:r>
              <a:rPr>
                <a:solidFill>
                  <a:srgbClr val="000000"/>
                </a:solidFill>
              </a:rPr>
              <a:t>’</a:t>
            </a:r>
            <a:r>
              <a:rPr>
                <a:solidFill>
                  <a:srgbClr val="000000"/>
                </a:solidFill>
              </a:rPr>
              <a:t>ll all have the same B value!</a:t>
            </a:r>
          </a:p>
          <a:p>
            <a:pPr lvl="2" marL="942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</a:t>
            </a:r>
            <a:r>
              <a:rPr baseline="30000"/>
              <a:t>st</a:t>
            </a:r>
            <a:r>
              <a:t> Normal Form – all attributes are atomic (i.e., </a:t>
            </a:r>
            <a:r>
              <a:t>“</a:t>
            </a:r>
            <a:r>
              <a:t>flat tables</a:t>
            </a:r>
            <a:r>
              <a:t>”</a:t>
            </a:r>
            <a:r>
              <a:t>)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</a:t>
            </a:r>
            <a:r>
              <a:rPr baseline="30000"/>
              <a:t>st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</a:t>
            </a:r>
            <a:r>
              <a:t>2</a:t>
            </a:r>
            <a:r>
              <a:rPr baseline="30000"/>
              <a:t>nd</a:t>
            </a:r>
            <a:r>
              <a:t> (of historical interest)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</a:t>
            </a:r>
            <a:r>
              <a:t> 3</a:t>
            </a:r>
            <a:r>
              <a:rPr baseline="30000"/>
              <a:t>rd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</a:t>
            </a:r>
            <a:r>
              <a:t> Boyce-Codd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É 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" name="Title 1"/>
          <p:cNvSpPr txBox="1"/>
          <p:nvPr>
            <p:ph type="title" idx="4294967295"/>
          </p:nvPr>
        </p:nvSpPr>
        <p:spPr>
          <a:xfrm>
            <a:off x="1371600" y="152400"/>
            <a:ext cx="7772400" cy="914400"/>
          </a:xfrm>
          <a:prstGeom prst="rect">
            <a:avLst/>
          </a:prstGeom>
        </p:spPr>
        <p:txBody>
          <a:bodyPr/>
          <a:lstStyle/>
          <a:p>
            <a:pPr/>
            <a:r>
              <a:t>Normal Forms</a:t>
            </a:r>
          </a:p>
        </p:txBody>
      </p:sp>
      <p:pic>
        <p:nvPicPr>
          <p:cNvPr id="20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1900"/>
            <a:ext cx="9144000" cy="438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Rectangle 2"/>
          <p:cNvSpPr txBox="1"/>
          <p:nvPr>
            <p:ph type="title"/>
          </p:nvPr>
        </p:nvSpPr>
        <p:spPr>
          <a:xfrm>
            <a:off x="1066800" y="152400"/>
            <a:ext cx="7772400" cy="8382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Review: Database Design</a:t>
            </a:r>
          </a:p>
        </p:txBody>
      </p:sp>
      <p:sp>
        <p:nvSpPr>
          <p:cNvPr id="111" name="Rectangle 3"/>
          <p:cNvSpPr txBox="1"/>
          <p:nvPr>
            <p:ph type="body" idx="1"/>
          </p:nvPr>
        </p:nvSpPr>
        <p:spPr>
          <a:xfrm>
            <a:off x="304800" y="1122362"/>
            <a:ext cx="8839200" cy="5029201"/>
          </a:xfrm>
          <a:prstGeom prst="rect">
            <a:avLst/>
          </a:prstGeom>
        </p:spPr>
        <p:txBody>
          <a:bodyPr/>
          <a:lstStyle/>
          <a:p>
            <a:pPr marL="244241" indent="-244241" defTabSz="795527">
              <a:spcBef>
                <a:spcPts val="1000"/>
              </a:spcBef>
              <a:buClrTx/>
              <a:buSzPct val="100000"/>
              <a:buChar char="•"/>
              <a:defRPr sz="2436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Requirements Analysis</a:t>
            </a:r>
          </a:p>
          <a:p>
            <a:pPr lvl="1" marL="575711" indent="-244241" defTabSz="795527">
              <a:spcBef>
                <a:spcPts val="1000"/>
              </a:spcBef>
              <a:buClrTx/>
              <a:buChar char="•"/>
              <a:defRPr sz="2436">
                <a:latin typeface="Tahoma"/>
                <a:ea typeface="Tahoma"/>
                <a:cs typeface="Tahoma"/>
                <a:sym typeface="Tahoma"/>
              </a:defRPr>
            </a:pPr>
            <a:r>
              <a:t> user needs; what must database do?</a:t>
            </a:r>
            <a:endParaRPr sz="1566"/>
          </a:p>
          <a:p>
            <a:pPr marL="244241" indent="-244241" defTabSz="795527">
              <a:spcBef>
                <a:spcPts val="1000"/>
              </a:spcBef>
              <a:buClrTx/>
              <a:buSzPct val="100000"/>
              <a:buChar char="•"/>
              <a:defRPr sz="2436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Conceptual Design</a:t>
            </a:r>
          </a:p>
          <a:p>
            <a:pPr lvl="1" marL="575711" indent="-244241" defTabSz="795527">
              <a:spcBef>
                <a:spcPts val="1000"/>
              </a:spcBef>
              <a:buClrTx/>
              <a:buChar char="•"/>
              <a:defRPr sz="2436">
                <a:latin typeface="Tahoma"/>
                <a:ea typeface="Tahoma"/>
                <a:cs typeface="Tahoma"/>
                <a:sym typeface="Tahoma"/>
              </a:defRPr>
            </a:pPr>
            <a:r>
              <a:t> high level descr (often done w/ER model)</a:t>
            </a:r>
            <a:endParaRPr sz="1566"/>
          </a:p>
          <a:p>
            <a:pPr marL="244241" indent="-244241" defTabSz="795527">
              <a:spcBef>
                <a:spcPts val="1000"/>
              </a:spcBef>
              <a:buClrTx/>
              <a:buSzPct val="100000"/>
              <a:buChar char="•"/>
              <a:defRPr sz="2436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Logical Design</a:t>
            </a:r>
          </a:p>
          <a:p>
            <a:pPr lvl="1" marL="575711" indent="-244241" defTabSz="795527">
              <a:spcBef>
                <a:spcPts val="1000"/>
              </a:spcBef>
              <a:buClrTx/>
              <a:buChar char="•"/>
              <a:defRPr sz="2436">
                <a:latin typeface="Tahoma"/>
                <a:ea typeface="Tahoma"/>
                <a:cs typeface="Tahoma"/>
                <a:sym typeface="Tahoma"/>
              </a:defRPr>
            </a:pPr>
            <a:r>
              <a:t> translate ER into DBMS data model</a:t>
            </a:r>
            <a:endParaRPr sz="1566"/>
          </a:p>
          <a:p>
            <a:pPr marL="244241" indent="-244241" defTabSz="795527">
              <a:spcBef>
                <a:spcPts val="1000"/>
              </a:spcBef>
              <a:buClrTx/>
              <a:buSzPct val="100000"/>
              <a:buChar char="•"/>
              <a:defRPr sz="2436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Schema Refinement </a:t>
            </a:r>
          </a:p>
          <a:p>
            <a:pPr lvl="1" marL="575711" indent="-244241" defTabSz="795527">
              <a:spcBef>
                <a:spcPts val="1000"/>
              </a:spcBef>
              <a:buClrTx/>
              <a:buChar char="•"/>
              <a:defRPr sz="2436">
                <a:latin typeface="Tahoma Bold"/>
                <a:ea typeface="Tahoma Bold"/>
                <a:cs typeface="Tahoma Bold"/>
                <a:sym typeface="Tahoma Bold"/>
              </a:defRPr>
            </a:pPr>
            <a:r>
              <a:t> consistency, normalization</a:t>
            </a:r>
            <a:endParaRPr sz="1566"/>
          </a:p>
          <a:p>
            <a:pPr marL="244241" indent="-244241" defTabSz="795527">
              <a:spcBef>
                <a:spcPts val="1000"/>
              </a:spcBef>
              <a:buClrTx/>
              <a:buSzPct val="100000"/>
              <a:buChar char="•"/>
              <a:defRPr sz="2436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Physical Design</a:t>
            </a:r>
            <a:r>
              <a:rPr>
                <a:solidFill>
                  <a:srgbClr val="000000"/>
                </a:solidFill>
              </a:rPr>
              <a:t> - indexes, disk layout</a:t>
            </a:r>
            <a:endParaRPr>
              <a:solidFill>
                <a:srgbClr val="000000"/>
              </a:solidFill>
            </a:endParaRPr>
          </a:p>
          <a:p>
            <a:pPr marL="244241" indent="-244241" defTabSz="795527">
              <a:spcBef>
                <a:spcPts val="1000"/>
              </a:spcBef>
              <a:buClrTx/>
              <a:buSzPct val="100000"/>
              <a:buChar char="•"/>
              <a:defRPr sz="2436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Security Design</a:t>
            </a:r>
            <a:r>
              <a:rPr>
                <a:solidFill>
                  <a:srgbClr val="000000"/>
                </a:solidFill>
              </a:rPr>
              <a:t> - who accesses what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Rectangle 4"/>
          <p:cNvSpPr txBox="1"/>
          <p:nvPr>
            <p:ph type="title"/>
          </p:nvPr>
        </p:nvSpPr>
        <p:spPr>
          <a:xfrm>
            <a:off x="11430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Boyce-Codd Normal Form  (BCNF)</a:t>
            </a:r>
          </a:p>
        </p:txBody>
      </p:sp>
      <p:sp>
        <p:nvSpPr>
          <p:cNvPr id="204" name="Rectangle 5"/>
          <p:cNvSpPr txBox="1"/>
          <p:nvPr>
            <p:ph type="body" idx="1"/>
          </p:nvPr>
        </p:nvSpPr>
        <p:spPr>
          <a:xfrm>
            <a:off x="0" y="1219200"/>
            <a:ext cx="9144000" cy="48006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Reln R with FDs F is in </a:t>
            </a:r>
            <a:r>
              <a:rPr>
                <a:solidFill>
                  <a:schemeClr val="accent2"/>
                </a:solidFill>
              </a:rPr>
              <a:t>BCNF</a:t>
            </a:r>
            <a:r>
              <a:t> if, for all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 in F</a:t>
            </a:r>
            <a:r>
              <a:rPr baseline="30000"/>
              <a:t>+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X   (called a </a:t>
            </a:r>
            <a:r>
              <a:rPr>
                <a:solidFill>
                  <a:schemeClr val="accent2"/>
                </a:solidFill>
              </a:rPr>
              <a:t>trivial</a:t>
            </a:r>
            <a:r>
              <a:t> FD), </a:t>
            </a:r>
            <a:r>
              <a:rPr>
                <a:solidFill>
                  <a:srgbClr val="FF0000"/>
                </a:solidFill>
              </a:rPr>
              <a:t>or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X is a superkey for R.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rgbClr val="FF0000"/>
                </a:solidFill>
              </a:rPr>
              <a:t>“</a:t>
            </a:r>
            <a:r>
              <a:rPr>
                <a:solidFill>
                  <a:srgbClr val="FF0000"/>
                </a:solidFill>
              </a:rPr>
              <a:t>R is in BCNF if the only non-trivial FDs over R are key constraints.</a:t>
            </a:r>
            <a:r>
              <a:rPr>
                <a:solidFill>
                  <a:srgbClr val="FF0000"/>
                </a:solidFill>
              </a:rPr>
              <a:t>”</a:t>
            </a:r>
            <a:endParaRPr>
              <a:solidFill>
                <a:srgbClr val="FF0000"/>
              </a:solidFill>
            </a:endParaR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R in BCNF, then every field of every tuple records information that </a:t>
            </a:r>
            <a:r>
              <a:rPr>
                <a:solidFill>
                  <a:srgbClr val="FF0000"/>
                </a:solidFill>
              </a:rPr>
              <a:t>cannot be inferred</a:t>
            </a:r>
            <a:r>
              <a:t>  using FDs alone.</a:t>
            </a:r>
          </a:p>
          <a:p>
            <a:pPr lvl="1" marL="581526" indent="-200526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Say we are told that FD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holds for this example relation:</a:t>
            </a:r>
            <a:endParaRPr sz="1800"/>
          </a:p>
          <a:p>
            <a:pPr lvl="1" marL="285750" indent="171450"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</p:txBody>
      </p:sp>
      <p:sp>
        <p:nvSpPr>
          <p:cNvPr id="205" name="Text Box 6"/>
          <p:cNvSpPr txBox="1"/>
          <p:nvPr/>
        </p:nvSpPr>
        <p:spPr>
          <a:xfrm>
            <a:off x="-46356" y="5146675"/>
            <a:ext cx="14224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06" name="Text Box 7"/>
          <p:cNvSpPr txBox="1"/>
          <p:nvPr/>
        </p:nvSpPr>
        <p:spPr>
          <a:xfrm>
            <a:off x="426719" y="4929504"/>
            <a:ext cx="6766561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 Can you guess the value of  the missing attribute?</a:t>
            </a:r>
          </a:p>
          <a:p>
            <a:pPr>
              <a:buSzPct val="1000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Pct val="100000"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Yes, so relation is not in BCNF</a:t>
            </a:r>
          </a:p>
        </p:txBody>
      </p:sp>
      <p:pic>
        <p:nvPicPr>
          <p:cNvPr id="20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4648200"/>
            <a:ext cx="5643563" cy="1898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Rectangle 2"/>
          <p:cNvSpPr txBox="1"/>
          <p:nvPr>
            <p:ph type="title"/>
          </p:nvPr>
        </p:nvSpPr>
        <p:spPr>
          <a:xfrm>
            <a:off x="1066800" y="131762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Boyce-Codd Normal Form - Alternative Formulation</a:t>
            </a:r>
          </a:p>
        </p:txBody>
      </p:sp>
      <p:sp>
        <p:nvSpPr>
          <p:cNvPr id="211" name="Rectangle 3"/>
          <p:cNvSpPr txBox="1"/>
          <p:nvPr>
            <p:ph type="body" sz="half" idx="1"/>
          </p:nvPr>
        </p:nvSpPr>
        <p:spPr>
          <a:xfrm>
            <a:off x="1143000" y="2514600"/>
            <a:ext cx="6629400" cy="2362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buSzTx/>
              <a:buFont typeface="Monotype Sorts"/>
              <a:buNone/>
              <a:defRPr sz="3600">
                <a:latin typeface="Tahoma"/>
                <a:ea typeface="Tahoma"/>
                <a:cs typeface="Tahoma"/>
                <a:sym typeface="Tahoma"/>
              </a:defRPr>
            </a:pPr>
            <a:r>
              <a:t>“</a:t>
            </a:r>
            <a:r>
              <a:t>The key, the whole key, and nothing but the key</a:t>
            </a:r>
            <a:r>
              <a:t>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Rectangle 4"/>
          <p:cNvSpPr txBox="1"/>
          <p:nvPr>
            <p:ph type="title"/>
          </p:nvPr>
        </p:nvSpPr>
        <p:spPr>
          <a:xfrm>
            <a:off x="969962" y="-38100"/>
            <a:ext cx="7772401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Decomposition of a Relation Scheme</a:t>
            </a:r>
          </a:p>
        </p:txBody>
      </p:sp>
      <p:sp>
        <p:nvSpPr>
          <p:cNvPr id="215" name="Rectangle 5"/>
          <p:cNvSpPr txBox="1"/>
          <p:nvPr>
            <p:ph type="body" idx="1"/>
          </p:nvPr>
        </p:nvSpPr>
        <p:spPr>
          <a:xfrm>
            <a:off x="304800" y="1295400"/>
            <a:ext cx="8610600" cy="48006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a relation is not in a desired normal form, it can be </a:t>
            </a:r>
            <a:r>
              <a:rPr>
                <a:solidFill>
                  <a:srgbClr val="FF0000"/>
                </a:solidFill>
              </a:rPr>
              <a:t>decomposed</a:t>
            </a:r>
            <a:r>
              <a:t> into multiple relations that each are in that normal form.</a:t>
            </a:r>
          </a:p>
          <a:p>
            <a:pPr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Suppose that relation R contains attributes A1 ... An.  A </a:t>
            </a:r>
            <a:r>
              <a:rPr u="sng">
                <a:solidFill>
                  <a:schemeClr val="accent2">
                    <a:lumOff val="-8000"/>
                  </a:schemeClr>
                </a:solidFill>
              </a:rPr>
              <a:t>decomposition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of R consists of replacing R by two or more relations such that: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Each new relation scheme contains </a:t>
            </a:r>
            <a:r>
              <a:rPr>
                <a:solidFill>
                  <a:srgbClr val="FF0000"/>
                </a:solidFill>
              </a:rPr>
              <a:t>a subset</a:t>
            </a:r>
            <a:r>
              <a:t> of the attributes of R, and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Every attribute of R appears as an attribute of at least one of the new relations.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1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 Example</a:t>
            </a:r>
          </a:p>
        </p:txBody>
      </p:sp>
      <p:sp>
        <p:nvSpPr>
          <p:cNvPr id="219" name="Rectangle 5"/>
          <p:cNvSpPr txBox="1"/>
          <p:nvPr>
            <p:ph type="body" idx="1"/>
          </p:nvPr>
        </p:nvSpPr>
        <p:spPr>
          <a:xfrm>
            <a:off x="228600" y="4114800"/>
            <a:ext cx="8153400" cy="5029200"/>
          </a:xfrm>
          <a:prstGeom prst="rect">
            <a:avLst/>
          </a:prstGeom>
        </p:spPr>
        <p:txBody>
          <a:bodyPr/>
          <a:lstStyle/>
          <a:p>
            <a:pPr marL="280736" indent="-280736">
              <a:spcBef>
                <a:spcPts val="1100"/>
              </a:spcBef>
              <a:buClrTx/>
              <a:buSzPct val="100000"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SNLRWH has FDs  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SNLRWH  and 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</a:t>
            </a:r>
          </a:p>
          <a:p>
            <a:pPr marL="280736" indent="-280736">
              <a:spcBef>
                <a:spcPts val="1100"/>
              </a:spcBef>
              <a:buClrTx/>
              <a:buSzPct val="100000"/>
              <a:buChar char="•"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Q: Is this relation in BCNF?</a:t>
            </a:r>
          </a:p>
        </p:txBody>
      </p:sp>
      <p:sp>
        <p:nvSpPr>
          <p:cNvPr id="220" name="Rectangle 6"/>
          <p:cNvSpPr txBox="1"/>
          <p:nvPr/>
        </p:nvSpPr>
        <p:spPr>
          <a:xfrm>
            <a:off x="7104061" y="2438400"/>
            <a:ext cx="1934173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Hourly_Emps</a:t>
            </a:r>
          </a:p>
        </p:txBody>
      </p:sp>
      <p:sp>
        <p:nvSpPr>
          <p:cNvPr id="221" name="Text Box 7"/>
          <p:cNvSpPr txBox="1"/>
          <p:nvPr/>
        </p:nvSpPr>
        <p:spPr>
          <a:xfrm>
            <a:off x="533400" y="5424487"/>
            <a:ext cx="7696200" cy="1145541"/>
          </a:xfrm>
          <a:prstGeom prst="rect">
            <a:avLst/>
          </a:prstGeom>
          <a:ln w="127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No, The second FD causes a violation;              W values repeatedly associated with R values.</a:t>
            </a:r>
          </a:p>
        </p:txBody>
      </p:sp>
      <p:pic>
        <p:nvPicPr>
          <p:cNvPr id="22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164631"/>
            <a:ext cx="6160294" cy="2776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Rectangle 2"/>
          <p:cNvSpPr txBox="1"/>
          <p:nvPr>
            <p:ph type="title"/>
          </p:nvPr>
        </p:nvSpPr>
        <p:spPr>
          <a:xfrm>
            <a:off x="931862" y="134937"/>
            <a:ext cx="7772401" cy="777876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Decomposing a Relation</a:t>
            </a:r>
          </a:p>
        </p:txBody>
      </p:sp>
      <p:sp>
        <p:nvSpPr>
          <p:cNvPr id="226" name="Rectangle 3"/>
          <p:cNvSpPr txBox="1"/>
          <p:nvPr>
            <p:ph type="body" idx="1"/>
          </p:nvPr>
        </p:nvSpPr>
        <p:spPr>
          <a:xfrm>
            <a:off x="685800" y="1125537"/>
            <a:ext cx="7772400" cy="4114801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Easiest fix is to create a relation RW to store these associations, and to remove W from the main schema: </a:t>
            </a:r>
          </a:p>
        </p:txBody>
      </p:sp>
      <p:sp>
        <p:nvSpPr>
          <p:cNvPr id="227" name="Text Box 4"/>
          <p:cNvSpPr txBox="1"/>
          <p:nvPr/>
        </p:nvSpPr>
        <p:spPr>
          <a:xfrm>
            <a:off x="755332" y="5829300"/>
            <a:ext cx="8100230" cy="131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buSzPct val="100000"/>
              <a:buChar char="•"/>
              <a:defRPr sz="2400">
                <a:latin typeface="Tahoma Bold"/>
                <a:ea typeface="Tahoma Bold"/>
                <a:cs typeface="Tahoma Bold"/>
                <a:sym typeface="Tahoma Bold"/>
              </a:defRPr>
            </a:lvl1pPr>
            <a:lvl2pPr marL="457200" indent="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lvl2pPr>
          </a:lstStyle>
          <a:p>
            <a:pPr/>
            <a:r>
              <a:t>Decompositions should be used only when needed.</a:t>
            </a:r>
          </a:p>
          <a:p>
            <a:pPr lvl="1"/>
            <a:r>
              <a:t>Q: potential problems of decomposition?</a:t>
            </a:r>
          </a:p>
        </p:txBody>
      </p:sp>
      <p:sp>
        <p:nvSpPr>
          <p:cNvPr id="228" name="Text Box 5"/>
          <p:cNvSpPr txBox="1"/>
          <p:nvPr/>
        </p:nvSpPr>
        <p:spPr>
          <a:xfrm>
            <a:off x="731519" y="5367337"/>
            <a:ext cx="6300875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40631" indent="-240631">
              <a:spcBef>
                <a:spcPts val="500"/>
              </a:spcBef>
              <a:buSzPct val="1000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Q: Are both of these relations now in BCNF?</a:t>
            </a:r>
          </a:p>
        </p:txBody>
      </p:sp>
      <p:grpSp>
        <p:nvGrpSpPr>
          <p:cNvPr id="233" name="Group 6"/>
          <p:cNvGrpSpPr/>
          <p:nvPr/>
        </p:nvGrpSpPr>
        <p:grpSpPr>
          <a:xfrm>
            <a:off x="757237" y="2286000"/>
            <a:ext cx="10267951" cy="3051176"/>
            <a:chOff x="0" y="0"/>
            <a:chExt cx="10267950" cy="3051176"/>
          </a:xfrm>
        </p:grpSpPr>
        <p:sp>
          <p:nvSpPr>
            <p:cNvPr id="229" name="Rectangle 7"/>
            <p:cNvSpPr txBox="1"/>
            <p:nvPr/>
          </p:nvSpPr>
          <p:spPr>
            <a:xfrm>
              <a:off x="1137888" y="2590800"/>
              <a:ext cx="2103687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Hourly_Emps2</a:t>
              </a:r>
            </a:p>
          </p:txBody>
        </p:sp>
        <p:sp>
          <p:nvSpPr>
            <p:cNvPr id="230" name="Rectangle 8"/>
            <p:cNvSpPr txBox="1"/>
            <p:nvPr/>
          </p:nvSpPr>
          <p:spPr>
            <a:xfrm>
              <a:off x="5286922" y="1981200"/>
              <a:ext cx="1042245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Wages</a:t>
              </a:r>
            </a:p>
          </p:txBody>
        </p:sp>
        <p:pic>
          <p:nvPicPr>
            <p:cNvPr id="231" name="Object 2" descr="Object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293099" cy="2676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Object 3" descr="Object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168095" y="403225"/>
              <a:ext cx="5099855" cy="172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1"/>
      <p:bldP build="whole" bldLvl="1" animBg="1" rev="0" advAuto="0" spid="227" grpId="3"/>
      <p:bldP build="whole" bldLvl="1" animBg="1" rev="0" advAuto="0" spid="228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6" name="Rectangle 4"/>
          <p:cNvSpPr txBox="1"/>
          <p:nvPr>
            <p:ph type="title"/>
          </p:nvPr>
        </p:nvSpPr>
        <p:spPr>
          <a:xfrm>
            <a:off x="9144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Refining an ER Diagram</a:t>
            </a:r>
          </a:p>
        </p:txBody>
      </p:sp>
      <p:sp>
        <p:nvSpPr>
          <p:cNvPr id="237" name="Rectangle 5"/>
          <p:cNvSpPr txBox="1"/>
          <p:nvPr>
            <p:ph type="body" sz="half" idx="1"/>
          </p:nvPr>
        </p:nvSpPr>
        <p:spPr>
          <a:xfrm>
            <a:off x="0" y="1524000"/>
            <a:ext cx="3962400" cy="52578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1st diagram becomes:           </a:t>
            </a:r>
            <a:r>
              <a:rPr>
                <a:solidFill>
                  <a:schemeClr val="accent2"/>
                </a:solidFill>
              </a:rPr>
              <a:t>Workers(S,N,L,D,Si)       Departments(D,M,B)</a:t>
            </a:r>
            <a:endParaRPr>
              <a:solidFill>
                <a:schemeClr val="accent2"/>
              </a:solidFill>
            </a:endParaRPr>
          </a:p>
          <a:p>
            <a:pPr lvl="1" marL="581526" indent="-200526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Lots associated with workers.</a:t>
            </a:r>
            <a:endParaRPr sz="1800"/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Suppose all workers in a dept are assigned the same lot:     </a:t>
            </a:r>
          </a:p>
          <a:p>
            <a:pPr marL="0" indent="0">
              <a:buClrTx/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          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L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Redundancy; fixed by: </a:t>
            </a:r>
            <a:r>
              <a:rPr>
                <a:solidFill>
                  <a:schemeClr val="accent2"/>
                </a:solidFill>
              </a:rPr>
              <a:t>Workers2(S,N,D,Si) Dept_Lots(D,L) Departments(D,M,B)</a:t>
            </a:r>
            <a:endParaRPr>
              <a:solidFill>
                <a:schemeClr val="accent2"/>
              </a:solidFill>
            </a:endParaR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Can fine-tune this: </a:t>
            </a:r>
            <a:r>
              <a:rPr>
                <a:solidFill>
                  <a:schemeClr val="accent2"/>
                </a:solidFill>
              </a:rPr>
              <a:t>Workers2(S,N,D,Si) Departments(D,M,B,L) </a:t>
            </a:r>
          </a:p>
        </p:txBody>
      </p:sp>
      <p:grpSp>
        <p:nvGrpSpPr>
          <p:cNvPr id="267" name="Group 36"/>
          <p:cNvGrpSpPr/>
          <p:nvPr/>
        </p:nvGrpSpPr>
        <p:grpSpPr>
          <a:xfrm>
            <a:off x="3733800" y="1752599"/>
            <a:ext cx="4876801" cy="1752602"/>
            <a:chOff x="0" y="0"/>
            <a:chExt cx="4876800" cy="1752600"/>
          </a:xfrm>
        </p:grpSpPr>
        <p:sp>
          <p:nvSpPr>
            <p:cNvPr id="238" name="Freeform 7"/>
            <p:cNvSpPr/>
            <p:nvPr/>
          </p:nvSpPr>
          <p:spPr>
            <a:xfrm>
              <a:off x="641350" y="234950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08" y="8803"/>
                  </a:lnTo>
                  <a:lnTo>
                    <a:pt x="21263" y="7906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298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1060"/>
                  </a:lnTo>
                  <a:lnTo>
                    <a:pt x="14432" y="571"/>
                  </a:lnTo>
                  <a:lnTo>
                    <a:pt x="13566" y="245"/>
                  </a:lnTo>
                  <a:lnTo>
                    <a:pt x="12652" y="163"/>
                  </a:lnTo>
                  <a:lnTo>
                    <a:pt x="11690" y="0"/>
                  </a:lnTo>
                  <a:lnTo>
                    <a:pt x="9862" y="0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1060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876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577" y="7010"/>
                  </a:lnTo>
                  <a:lnTo>
                    <a:pt x="289" y="7906"/>
                  </a:lnTo>
                  <a:lnTo>
                    <a:pt x="144" y="8803"/>
                  </a:lnTo>
                  <a:lnTo>
                    <a:pt x="0" y="9781"/>
                  </a:lnTo>
                  <a:lnTo>
                    <a:pt x="0" y="11574"/>
                  </a:lnTo>
                  <a:lnTo>
                    <a:pt x="289" y="13531"/>
                  </a:lnTo>
                  <a:lnTo>
                    <a:pt x="577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876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785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728" y="21600"/>
                  </a:lnTo>
                  <a:lnTo>
                    <a:pt x="11690" y="21437"/>
                  </a:lnTo>
                  <a:lnTo>
                    <a:pt x="12652" y="21355"/>
                  </a:lnTo>
                  <a:lnTo>
                    <a:pt x="13566" y="21111"/>
                  </a:lnTo>
                  <a:lnTo>
                    <a:pt x="14432" y="20785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03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09" y="16139"/>
                  </a:lnTo>
                  <a:lnTo>
                    <a:pt x="20590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08" y="12552"/>
                  </a:lnTo>
                  <a:lnTo>
                    <a:pt x="21600" y="11574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Freeform 8"/>
            <p:cNvSpPr/>
            <p:nvPr/>
          </p:nvSpPr>
          <p:spPr>
            <a:xfrm>
              <a:off x="2852737" y="555625"/>
              <a:ext cx="714376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9"/>
                  </a:moveTo>
                  <a:lnTo>
                    <a:pt x="21408" y="8803"/>
                  </a:lnTo>
                  <a:lnTo>
                    <a:pt x="21168" y="7988"/>
                  </a:lnTo>
                  <a:lnTo>
                    <a:pt x="20928" y="7091"/>
                  </a:lnTo>
                  <a:lnTo>
                    <a:pt x="20592" y="6195"/>
                  </a:lnTo>
                  <a:lnTo>
                    <a:pt x="20112" y="5298"/>
                  </a:lnTo>
                  <a:lnTo>
                    <a:pt x="19632" y="4565"/>
                  </a:lnTo>
                  <a:lnTo>
                    <a:pt x="19008" y="3831"/>
                  </a:lnTo>
                  <a:lnTo>
                    <a:pt x="18384" y="3179"/>
                  </a:lnTo>
                  <a:lnTo>
                    <a:pt x="17712" y="2527"/>
                  </a:lnTo>
                  <a:lnTo>
                    <a:pt x="16944" y="1956"/>
                  </a:lnTo>
                  <a:lnTo>
                    <a:pt x="16128" y="1386"/>
                  </a:lnTo>
                  <a:lnTo>
                    <a:pt x="15312" y="1060"/>
                  </a:lnTo>
                  <a:lnTo>
                    <a:pt x="14448" y="571"/>
                  </a:lnTo>
                  <a:lnTo>
                    <a:pt x="13584" y="408"/>
                  </a:lnTo>
                  <a:lnTo>
                    <a:pt x="12624" y="163"/>
                  </a:lnTo>
                  <a:lnTo>
                    <a:pt x="11664" y="0"/>
                  </a:lnTo>
                  <a:lnTo>
                    <a:pt x="9840" y="0"/>
                  </a:lnTo>
                  <a:lnTo>
                    <a:pt x="8880" y="163"/>
                  </a:lnTo>
                  <a:lnTo>
                    <a:pt x="7968" y="408"/>
                  </a:lnTo>
                  <a:lnTo>
                    <a:pt x="7104" y="571"/>
                  </a:lnTo>
                  <a:lnTo>
                    <a:pt x="6192" y="1060"/>
                  </a:lnTo>
                  <a:lnTo>
                    <a:pt x="5328" y="1386"/>
                  </a:lnTo>
                  <a:lnTo>
                    <a:pt x="4560" y="1956"/>
                  </a:lnTo>
                  <a:lnTo>
                    <a:pt x="3840" y="2527"/>
                  </a:lnTo>
                  <a:lnTo>
                    <a:pt x="2496" y="3831"/>
                  </a:lnTo>
                  <a:lnTo>
                    <a:pt x="1920" y="4565"/>
                  </a:lnTo>
                  <a:lnTo>
                    <a:pt x="1440" y="5298"/>
                  </a:lnTo>
                  <a:lnTo>
                    <a:pt x="960" y="6195"/>
                  </a:lnTo>
                  <a:lnTo>
                    <a:pt x="288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715"/>
                  </a:lnTo>
                  <a:lnTo>
                    <a:pt x="288" y="13531"/>
                  </a:lnTo>
                  <a:lnTo>
                    <a:pt x="960" y="15324"/>
                  </a:lnTo>
                  <a:lnTo>
                    <a:pt x="1920" y="16954"/>
                  </a:lnTo>
                  <a:lnTo>
                    <a:pt x="2496" y="17688"/>
                  </a:lnTo>
                  <a:lnTo>
                    <a:pt x="3840" y="18992"/>
                  </a:lnTo>
                  <a:lnTo>
                    <a:pt x="4560" y="19562"/>
                  </a:lnTo>
                  <a:lnTo>
                    <a:pt x="5328" y="20051"/>
                  </a:lnTo>
                  <a:lnTo>
                    <a:pt x="6192" y="20459"/>
                  </a:lnTo>
                  <a:lnTo>
                    <a:pt x="7104" y="20948"/>
                  </a:lnTo>
                  <a:lnTo>
                    <a:pt x="7968" y="21111"/>
                  </a:lnTo>
                  <a:lnTo>
                    <a:pt x="8880" y="21355"/>
                  </a:lnTo>
                  <a:lnTo>
                    <a:pt x="9840" y="21600"/>
                  </a:lnTo>
                  <a:lnTo>
                    <a:pt x="11664" y="21600"/>
                  </a:lnTo>
                  <a:lnTo>
                    <a:pt x="13584" y="21111"/>
                  </a:lnTo>
                  <a:lnTo>
                    <a:pt x="14448" y="20948"/>
                  </a:lnTo>
                  <a:lnTo>
                    <a:pt x="15312" y="20459"/>
                  </a:lnTo>
                  <a:lnTo>
                    <a:pt x="16128" y="20051"/>
                  </a:lnTo>
                  <a:lnTo>
                    <a:pt x="16944" y="19562"/>
                  </a:lnTo>
                  <a:lnTo>
                    <a:pt x="17712" y="18992"/>
                  </a:lnTo>
                  <a:lnTo>
                    <a:pt x="18384" y="18340"/>
                  </a:lnTo>
                  <a:lnTo>
                    <a:pt x="19008" y="17688"/>
                  </a:lnTo>
                  <a:lnTo>
                    <a:pt x="19632" y="16954"/>
                  </a:lnTo>
                  <a:lnTo>
                    <a:pt x="20592" y="15324"/>
                  </a:lnTo>
                  <a:lnTo>
                    <a:pt x="20928" y="14427"/>
                  </a:lnTo>
                  <a:lnTo>
                    <a:pt x="21168" y="13531"/>
                  </a:lnTo>
                  <a:lnTo>
                    <a:pt x="21408" y="12715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Freeform 9"/>
            <p:cNvSpPr/>
            <p:nvPr/>
          </p:nvSpPr>
          <p:spPr>
            <a:xfrm>
              <a:off x="4114800" y="555625"/>
              <a:ext cx="762001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59"/>
                  </a:moveTo>
                  <a:lnTo>
                    <a:pt x="0" y="11737"/>
                  </a:lnTo>
                  <a:lnTo>
                    <a:pt x="135" y="12715"/>
                  </a:lnTo>
                  <a:lnTo>
                    <a:pt x="315" y="13531"/>
                  </a:lnTo>
                  <a:lnTo>
                    <a:pt x="585" y="14427"/>
                  </a:lnTo>
                  <a:lnTo>
                    <a:pt x="1395" y="16220"/>
                  </a:lnTo>
                  <a:lnTo>
                    <a:pt x="1890" y="16954"/>
                  </a:lnTo>
                  <a:lnTo>
                    <a:pt x="2520" y="17688"/>
                  </a:lnTo>
                  <a:lnTo>
                    <a:pt x="3105" y="18340"/>
                  </a:lnTo>
                  <a:lnTo>
                    <a:pt x="3870" y="18992"/>
                  </a:lnTo>
                  <a:lnTo>
                    <a:pt x="4590" y="19562"/>
                  </a:lnTo>
                  <a:lnTo>
                    <a:pt x="5355" y="20051"/>
                  </a:lnTo>
                  <a:lnTo>
                    <a:pt x="6210" y="20459"/>
                  </a:lnTo>
                  <a:lnTo>
                    <a:pt x="7065" y="20948"/>
                  </a:lnTo>
                  <a:lnTo>
                    <a:pt x="8010" y="21111"/>
                  </a:lnTo>
                  <a:lnTo>
                    <a:pt x="8910" y="21355"/>
                  </a:lnTo>
                  <a:lnTo>
                    <a:pt x="9855" y="21600"/>
                  </a:lnTo>
                  <a:lnTo>
                    <a:pt x="11700" y="21600"/>
                  </a:lnTo>
                  <a:lnTo>
                    <a:pt x="12645" y="21355"/>
                  </a:lnTo>
                  <a:lnTo>
                    <a:pt x="13545" y="21111"/>
                  </a:lnTo>
                  <a:lnTo>
                    <a:pt x="14445" y="20948"/>
                  </a:lnTo>
                  <a:lnTo>
                    <a:pt x="15345" y="20459"/>
                  </a:lnTo>
                  <a:lnTo>
                    <a:pt x="16200" y="20051"/>
                  </a:lnTo>
                  <a:lnTo>
                    <a:pt x="16965" y="19562"/>
                  </a:lnTo>
                  <a:lnTo>
                    <a:pt x="17685" y="18992"/>
                  </a:lnTo>
                  <a:lnTo>
                    <a:pt x="18450" y="18340"/>
                  </a:lnTo>
                  <a:lnTo>
                    <a:pt x="19035" y="17688"/>
                  </a:lnTo>
                  <a:lnTo>
                    <a:pt x="19620" y="16954"/>
                  </a:lnTo>
                  <a:lnTo>
                    <a:pt x="20115" y="16139"/>
                  </a:lnTo>
                  <a:lnTo>
                    <a:pt x="20565" y="15242"/>
                  </a:lnTo>
                  <a:lnTo>
                    <a:pt x="20925" y="14427"/>
                  </a:lnTo>
                  <a:lnTo>
                    <a:pt x="21240" y="13531"/>
                  </a:lnTo>
                  <a:lnTo>
                    <a:pt x="21420" y="12715"/>
                  </a:lnTo>
                  <a:lnTo>
                    <a:pt x="21600" y="10759"/>
                  </a:lnTo>
                  <a:lnTo>
                    <a:pt x="21420" y="8803"/>
                  </a:lnTo>
                  <a:lnTo>
                    <a:pt x="21240" y="7988"/>
                  </a:lnTo>
                  <a:lnTo>
                    <a:pt x="20925" y="7010"/>
                  </a:lnTo>
                  <a:lnTo>
                    <a:pt x="20565" y="6195"/>
                  </a:lnTo>
                  <a:lnTo>
                    <a:pt x="20115" y="5298"/>
                  </a:lnTo>
                  <a:lnTo>
                    <a:pt x="19620" y="4565"/>
                  </a:lnTo>
                  <a:lnTo>
                    <a:pt x="19035" y="3831"/>
                  </a:lnTo>
                  <a:lnTo>
                    <a:pt x="18450" y="3179"/>
                  </a:lnTo>
                  <a:lnTo>
                    <a:pt x="17685" y="2527"/>
                  </a:lnTo>
                  <a:lnTo>
                    <a:pt x="16965" y="1875"/>
                  </a:lnTo>
                  <a:lnTo>
                    <a:pt x="16200" y="1386"/>
                  </a:lnTo>
                  <a:lnTo>
                    <a:pt x="15345" y="1060"/>
                  </a:lnTo>
                  <a:lnTo>
                    <a:pt x="14445" y="571"/>
                  </a:lnTo>
                  <a:lnTo>
                    <a:pt x="13545" y="408"/>
                  </a:lnTo>
                  <a:lnTo>
                    <a:pt x="12645" y="163"/>
                  </a:lnTo>
                  <a:lnTo>
                    <a:pt x="11700" y="0"/>
                  </a:lnTo>
                  <a:lnTo>
                    <a:pt x="9855" y="0"/>
                  </a:lnTo>
                  <a:lnTo>
                    <a:pt x="8910" y="163"/>
                  </a:lnTo>
                  <a:lnTo>
                    <a:pt x="7965" y="408"/>
                  </a:lnTo>
                  <a:lnTo>
                    <a:pt x="7065" y="571"/>
                  </a:lnTo>
                  <a:lnTo>
                    <a:pt x="6210" y="1060"/>
                  </a:lnTo>
                  <a:lnTo>
                    <a:pt x="5355" y="1467"/>
                  </a:lnTo>
                  <a:lnTo>
                    <a:pt x="4590" y="1956"/>
                  </a:lnTo>
                  <a:lnTo>
                    <a:pt x="3780" y="2527"/>
                  </a:lnTo>
                  <a:lnTo>
                    <a:pt x="3105" y="3179"/>
                  </a:lnTo>
                  <a:lnTo>
                    <a:pt x="2520" y="3831"/>
                  </a:lnTo>
                  <a:lnTo>
                    <a:pt x="1890" y="4565"/>
                  </a:lnTo>
                  <a:lnTo>
                    <a:pt x="1395" y="5380"/>
                  </a:lnTo>
                  <a:lnTo>
                    <a:pt x="990" y="6195"/>
                  </a:lnTo>
                  <a:lnTo>
                    <a:pt x="585" y="7091"/>
                  </a:lnTo>
                  <a:lnTo>
                    <a:pt x="315" y="7988"/>
                  </a:lnTo>
                  <a:lnTo>
                    <a:pt x="135" y="8803"/>
                  </a:lnTo>
                  <a:lnTo>
                    <a:pt x="0" y="9781"/>
                  </a:lnTo>
                  <a:lnTo>
                    <a:pt x="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Freeform 10"/>
            <p:cNvSpPr/>
            <p:nvPr/>
          </p:nvSpPr>
          <p:spPr>
            <a:xfrm>
              <a:off x="2066925" y="0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59"/>
                  </a:moveTo>
                  <a:lnTo>
                    <a:pt x="0" y="11737"/>
                  </a:lnTo>
                  <a:lnTo>
                    <a:pt x="144" y="12715"/>
                  </a:lnTo>
                  <a:lnTo>
                    <a:pt x="385" y="13531"/>
                  </a:lnTo>
                  <a:lnTo>
                    <a:pt x="577" y="14509"/>
                  </a:lnTo>
                  <a:lnTo>
                    <a:pt x="962" y="15324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421"/>
                  </a:lnTo>
                  <a:lnTo>
                    <a:pt x="3849" y="18992"/>
                  </a:lnTo>
                  <a:lnTo>
                    <a:pt x="4570" y="19644"/>
                  </a:lnTo>
                  <a:lnTo>
                    <a:pt x="5340" y="20051"/>
                  </a:lnTo>
                  <a:lnTo>
                    <a:pt x="6206" y="20622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437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644"/>
                  </a:lnTo>
                  <a:lnTo>
                    <a:pt x="17751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590" y="15324"/>
                  </a:lnTo>
                  <a:lnTo>
                    <a:pt x="20975" y="14509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380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7751" y="2527"/>
                  </a:lnTo>
                  <a:lnTo>
                    <a:pt x="16982" y="1875"/>
                  </a:lnTo>
                  <a:lnTo>
                    <a:pt x="16212" y="1467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163"/>
                  </a:lnTo>
                  <a:lnTo>
                    <a:pt x="11738" y="82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467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395" y="5380"/>
                  </a:lnTo>
                  <a:lnTo>
                    <a:pt x="962" y="6276"/>
                  </a:lnTo>
                  <a:lnTo>
                    <a:pt x="577" y="7010"/>
                  </a:lnTo>
                  <a:lnTo>
                    <a:pt x="385" y="7988"/>
                  </a:lnTo>
                  <a:lnTo>
                    <a:pt x="144" y="8966"/>
                  </a:lnTo>
                  <a:lnTo>
                    <a:pt x="0" y="9781"/>
                  </a:lnTo>
                  <a:lnTo>
                    <a:pt x="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Freeform 11"/>
            <p:cNvSpPr/>
            <p:nvPr/>
          </p:nvSpPr>
          <p:spPr>
            <a:xfrm>
              <a:off x="0" y="544512"/>
              <a:ext cx="712788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1408" y="8836"/>
                  </a:lnTo>
                  <a:lnTo>
                    <a:pt x="21263" y="8018"/>
                  </a:lnTo>
                  <a:lnTo>
                    <a:pt x="20927" y="7118"/>
                  </a:lnTo>
                  <a:lnTo>
                    <a:pt x="20590" y="6136"/>
                  </a:lnTo>
                  <a:lnTo>
                    <a:pt x="20109" y="5400"/>
                  </a:lnTo>
                  <a:lnTo>
                    <a:pt x="19628" y="4582"/>
                  </a:lnTo>
                  <a:lnTo>
                    <a:pt x="19050" y="3845"/>
                  </a:lnTo>
                  <a:lnTo>
                    <a:pt x="18425" y="3191"/>
                  </a:lnTo>
                  <a:lnTo>
                    <a:pt x="17751" y="2536"/>
                  </a:lnTo>
                  <a:lnTo>
                    <a:pt x="16982" y="1882"/>
                  </a:lnTo>
                  <a:lnTo>
                    <a:pt x="16212" y="1473"/>
                  </a:lnTo>
                  <a:lnTo>
                    <a:pt x="15346" y="1064"/>
                  </a:lnTo>
                  <a:lnTo>
                    <a:pt x="14432" y="573"/>
                  </a:lnTo>
                  <a:lnTo>
                    <a:pt x="13614" y="409"/>
                  </a:lnTo>
                  <a:lnTo>
                    <a:pt x="12652" y="164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4"/>
                  </a:lnTo>
                  <a:lnTo>
                    <a:pt x="7986" y="409"/>
                  </a:lnTo>
                  <a:lnTo>
                    <a:pt x="7024" y="573"/>
                  </a:lnTo>
                  <a:lnTo>
                    <a:pt x="6206" y="1064"/>
                  </a:lnTo>
                  <a:lnTo>
                    <a:pt x="5340" y="1473"/>
                  </a:lnTo>
                  <a:lnTo>
                    <a:pt x="4570" y="1882"/>
                  </a:lnTo>
                  <a:lnTo>
                    <a:pt x="3127" y="3191"/>
                  </a:lnTo>
                  <a:lnTo>
                    <a:pt x="2502" y="3845"/>
                  </a:lnTo>
                  <a:lnTo>
                    <a:pt x="1924" y="4582"/>
                  </a:lnTo>
                  <a:lnTo>
                    <a:pt x="1395" y="5400"/>
                  </a:lnTo>
                  <a:lnTo>
                    <a:pt x="962" y="6136"/>
                  </a:lnTo>
                  <a:lnTo>
                    <a:pt x="577" y="7118"/>
                  </a:lnTo>
                  <a:lnTo>
                    <a:pt x="289" y="8018"/>
                  </a:lnTo>
                  <a:lnTo>
                    <a:pt x="144" y="8836"/>
                  </a:lnTo>
                  <a:lnTo>
                    <a:pt x="0" y="9818"/>
                  </a:lnTo>
                  <a:lnTo>
                    <a:pt x="0" y="11700"/>
                  </a:lnTo>
                  <a:lnTo>
                    <a:pt x="289" y="13500"/>
                  </a:lnTo>
                  <a:lnTo>
                    <a:pt x="577" y="14482"/>
                  </a:lnTo>
                  <a:lnTo>
                    <a:pt x="962" y="15382"/>
                  </a:lnTo>
                  <a:lnTo>
                    <a:pt x="1395" y="16200"/>
                  </a:lnTo>
                  <a:lnTo>
                    <a:pt x="1924" y="16936"/>
                  </a:lnTo>
                  <a:lnTo>
                    <a:pt x="2502" y="17673"/>
                  </a:lnTo>
                  <a:lnTo>
                    <a:pt x="3127" y="18327"/>
                  </a:lnTo>
                  <a:lnTo>
                    <a:pt x="4570" y="19636"/>
                  </a:lnTo>
                  <a:lnTo>
                    <a:pt x="5340" y="20045"/>
                  </a:lnTo>
                  <a:lnTo>
                    <a:pt x="6206" y="20455"/>
                  </a:lnTo>
                  <a:lnTo>
                    <a:pt x="7024" y="20945"/>
                  </a:lnTo>
                  <a:lnTo>
                    <a:pt x="7986" y="21109"/>
                  </a:lnTo>
                  <a:lnTo>
                    <a:pt x="8900" y="21355"/>
                  </a:lnTo>
                  <a:lnTo>
                    <a:pt x="9862" y="21600"/>
                  </a:lnTo>
                  <a:lnTo>
                    <a:pt x="11690" y="21600"/>
                  </a:lnTo>
                  <a:lnTo>
                    <a:pt x="13614" y="21109"/>
                  </a:lnTo>
                  <a:lnTo>
                    <a:pt x="14432" y="20945"/>
                  </a:lnTo>
                  <a:lnTo>
                    <a:pt x="15346" y="20455"/>
                  </a:lnTo>
                  <a:lnTo>
                    <a:pt x="16212" y="20045"/>
                  </a:lnTo>
                  <a:lnTo>
                    <a:pt x="16982" y="19636"/>
                  </a:lnTo>
                  <a:lnTo>
                    <a:pt x="17751" y="18982"/>
                  </a:lnTo>
                  <a:lnTo>
                    <a:pt x="18425" y="18327"/>
                  </a:lnTo>
                  <a:lnTo>
                    <a:pt x="19050" y="17673"/>
                  </a:lnTo>
                  <a:lnTo>
                    <a:pt x="19628" y="16936"/>
                  </a:lnTo>
                  <a:lnTo>
                    <a:pt x="20109" y="16200"/>
                  </a:lnTo>
                  <a:lnTo>
                    <a:pt x="20590" y="15382"/>
                  </a:lnTo>
                  <a:lnTo>
                    <a:pt x="20927" y="14482"/>
                  </a:lnTo>
                  <a:lnTo>
                    <a:pt x="21263" y="13500"/>
                  </a:lnTo>
                  <a:lnTo>
                    <a:pt x="21408" y="126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Freeform 12"/>
            <p:cNvSpPr/>
            <p:nvPr/>
          </p:nvSpPr>
          <p:spPr>
            <a:xfrm>
              <a:off x="1309687" y="544512"/>
              <a:ext cx="714376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8" y="11700"/>
                  </a:lnTo>
                  <a:lnTo>
                    <a:pt x="144" y="12600"/>
                  </a:lnTo>
                  <a:lnTo>
                    <a:pt x="384" y="13500"/>
                  </a:lnTo>
                  <a:lnTo>
                    <a:pt x="624" y="14482"/>
                  </a:lnTo>
                  <a:lnTo>
                    <a:pt x="960" y="15382"/>
                  </a:lnTo>
                  <a:lnTo>
                    <a:pt x="1440" y="16200"/>
                  </a:lnTo>
                  <a:lnTo>
                    <a:pt x="1920" y="16936"/>
                  </a:lnTo>
                  <a:lnTo>
                    <a:pt x="2496" y="17673"/>
                  </a:lnTo>
                  <a:lnTo>
                    <a:pt x="3168" y="18491"/>
                  </a:lnTo>
                  <a:lnTo>
                    <a:pt x="3840" y="18982"/>
                  </a:lnTo>
                  <a:lnTo>
                    <a:pt x="4608" y="19636"/>
                  </a:lnTo>
                  <a:lnTo>
                    <a:pt x="5424" y="20045"/>
                  </a:lnTo>
                  <a:lnTo>
                    <a:pt x="6192" y="20455"/>
                  </a:lnTo>
                  <a:lnTo>
                    <a:pt x="7104" y="20945"/>
                  </a:lnTo>
                  <a:lnTo>
                    <a:pt x="7968" y="21109"/>
                  </a:lnTo>
                  <a:lnTo>
                    <a:pt x="8928" y="21355"/>
                  </a:lnTo>
                  <a:lnTo>
                    <a:pt x="9840" y="21600"/>
                  </a:lnTo>
                  <a:lnTo>
                    <a:pt x="11712" y="21600"/>
                  </a:lnTo>
                  <a:lnTo>
                    <a:pt x="12624" y="21355"/>
                  </a:lnTo>
                  <a:lnTo>
                    <a:pt x="13584" y="21109"/>
                  </a:lnTo>
                  <a:lnTo>
                    <a:pt x="14448" y="20945"/>
                  </a:lnTo>
                  <a:lnTo>
                    <a:pt x="15360" y="20455"/>
                  </a:lnTo>
                  <a:lnTo>
                    <a:pt x="16128" y="20045"/>
                  </a:lnTo>
                  <a:lnTo>
                    <a:pt x="16944" y="19555"/>
                  </a:lnTo>
                  <a:lnTo>
                    <a:pt x="17712" y="18982"/>
                  </a:lnTo>
                  <a:lnTo>
                    <a:pt x="19056" y="17673"/>
                  </a:lnTo>
                  <a:lnTo>
                    <a:pt x="19632" y="16936"/>
                  </a:lnTo>
                  <a:lnTo>
                    <a:pt x="20112" y="16200"/>
                  </a:lnTo>
                  <a:lnTo>
                    <a:pt x="20592" y="15382"/>
                  </a:lnTo>
                  <a:lnTo>
                    <a:pt x="20928" y="14400"/>
                  </a:lnTo>
                  <a:lnTo>
                    <a:pt x="21408" y="12600"/>
                  </a:lnTo>
                  <a:lnTo>
                    <a:pt x="21600" y="10800"/>
                  </a:lnTo>
                  <a:lnTo>
                    <a:pt x="21408" y="8836"/>
                  </a:lnTo>
                  <a:lnTo>
                    <a:pt x="21168" y="8018"/>
                  </a:lnTo>
                  <a:lnTo>
                    <a:pt x="20928" y="7118"/>
                  </a:lnTo>
                  <a:lnTo>
                    <a:pt x="20592" y="6136"/>
                  </a:lnTo>
                  <a:lnTo>
                    <a:pt x="20112" y="5400"/>
                  </a:lnTo>
                  <a:lnTo>
                    <a:pt x="19632" y="4582"/>
                  </a:lnTo>
                  <a:lnTo>
                    <a:pt x="19056" y="3845"/>
                  </a:lnTo>
                  <a:lnTo>
                    <a:pt x="17712" y="2536"/>
                  </a:lnTo>
                  <a:lnTo>
                    <a:pt x="16944" y="1882"/>
                  </a:lnTo>
                  <a:lnTo>
                    <a:pt x="16128" y="1473"/>
                  </a:lnTo>
                  <a:lnTo>
                    <a:pt x="15360" y="1064"/>
                  </a:lnTo>
                  <a:lnTo>
                    <a:pt x="14448" y="573"/>
                  </a:lnTo>
                  <a:lnTo>
                    <a:pt x="13584" y="409"/>
                  </a:lnTo>
                  <a:lnTo>
                    <a:pt x="12624" y="164"/>
                  </a:lnTo>
                  <a:lnTo>
                    <a:pt x="10800" y="0"/>
                  </a:lnTo>
                  <a:lnTo>
                    <a:pt x="9840" y="82"/>
                  </a:lnTo>
                  <a:lnTo>
                    <a:pt x="8928" y="164"/>
                  </a:lnTo>
                  <a:lnTo>
                    <a:pt x="7968" y="409"/>
                  </a:lnTo>
                  <a:lnTo>
                    <a:pt x="7104" y="573"/>
                  </a:lnTo>
                  <a:lnTo>
                    <a:pt x="6192" y="1064"/>
                  </a:lnTo>
                  <a:lnTo>
                    <a:pt x="5424" y="1473"/>
                  </a:lnTo>
                  <a:lnTo>
                    <a:pt x="4608" y="1882"/>
                  </a:lnTo>
                  <a:lnTo>
                    <a:pt x="3840" y="2536"/>
                  </a:lnTo>
                  <a:lnTo>
                    <a:pt x="2496" y="3845"/>
                  </a:lnTo>
                  <a:lnTo>
                    <a:pt x="1920" y="4582"/>
                  </a:lnTo>
                  <a:lnTo>
                    <a:pt x="1440" y="5400"/>
                  </a:lnTo>
                  <a:lnTo>
                    <a:pt x="960" y="6300"/>
                  </a:lnTo>
                  <a:lnTo>
                    <a:pt x="624" y="7118"/>
                  </a:lnTo>
                  <a:lnTo>
                    <a:pt x="384" y="8018"/>
                  </a:lnTo>
                  <a:lnTo>
                    <a:pt x="144" y="8836"/>
                  </a:lnTo>
                  <a:lnTo>
                    <a:pt x="48" y="9818"/>
                  </a:lnTo>
                  <a:lnTo>
                    <a:pt x="0" y="10800"/>
                  </a:lnTo>
                </a:path>
              </a:pathLst>
            </a:custGeom>
            <a:solidFill>
              <a:srgbClr val="666699"/>
            </a:solidFill>
            <a:ln w="12700" cap="rnd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Freeform 13"/>
            <p:cNvSpPr/>
            <p:nvPr/>
          </p:nvSpPr>
          <p:spPr>
            <a:xfrm>
              <a:off x="1905000" y="1060450"/>
              <a:ext cx="1143001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620" y="0"/>
                  </a:lnTo>
                  <a:lnTo>
                    <a:pt x="21600" y="11246"/>
                  </a:lnTo>
                  <a:lnTo>
                    <a:pt x="10620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Freeform 14"/>
            <p:cNvSpPr/>
            <p:nvPr/>
          </p:nvSpPr>
          <p:spPr>
            <a:xfrm>
              <a:off x="3352800" y="1233487"/>
              <a:ext cx="1371601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Freeform 15"/>
            <p:cNvSpPr/>
            <p:nvPr/>
          </p:nvSpPr>
          <p:spPr>
            <a:xfrm>
              <a:off x="304799" y="1220787"/>
              <a:ext cx="1219202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Freeform 16"/>
            <p:cNvSpPr/>
            <p:nvPr/>
          </p:nvSpPr>
          <p:spPr>
            <a:xfrm>
              <a:off x="3495675" y="247650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638" y="6195"/>
                  </a:lnTo>
                  <a:lnTo>
                    <a:pt x="20157" y="5298"/>
                  </a:lnTo>
                  <a:lnTo>
                    <a:pt x="19676" y="4565"/>
                  </a:lnTo>
                  <a:lnTo>
                    <a:pt x="19098" y="3831"/>
                  </a:lnTo>
                  <a:lnTo>
                    <a:pt x="18425" y="3097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82"/>
                  </a:lnTo>
                  <a:lnTo>
                    <a:pt x="11738" y="0"/>
                  </a:lnTo>
                  <a:lnTo>
                    <a:pt x="9862" y="0"/>
                  </a:lnTo>
                  <a:lnTo>
                    <a:pt x="8900" y="82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849" y="2527"/>
                  </a:lnTo>
                  <a:lnTo>
                    <a:pt x="3127" y="3097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625" y="7010"/>
                  </a:lnTo>
                  <a:lnTo>
                    <a:pt x="385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552"/>
                  </a:lnTo>
                  <a:lnTo>
                    <a:pt x="385" y="13531"/>
                  </a:lnTo>
                  <a:lnTo>
                    <a:pt x="625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51" y="18992"/>
                  </a:lnTo>
                  <a:lnTo>
                    <a:pt x="19098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638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Rectangle 17"/>
            <p:cNvSpPr txBox="1"/>
            <p:nvPr/>
          </p:nvSpPr>
          <p:spPr>
            <a:xfrm>
              <a:off x="1454149" y="604837"/>
              <a:ext cx="353023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lot</a:t>
              </a:r>
            </a:p>
          </p:txBody>
        </p:sp>
        <p:sp>
          <p:nvSpPr>
            <p:cNvPr id="249" name="Rectangle 18"/>
            <p:cNvSpPr txBox="1"/>
            <p:nvPr/>
          </p:nvSpPr>
          <p:spPr>
            <a:xfrm>
              <a:off x="3482975" y="280987"/>
              <a:ext cx="759719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dname</a:t>
              </a:r>
            </a:p>
          </p:txBody>
        </p:sp>
        <p:sp>
          <p:nvSpPr>
            <p:cNvPr id="250" name="Rectangle 19"/>
            <p:cNvSpPr txBox="1"/>
            <p:nvPr/>
          </p:nvSpPr>
          <p:spPr>
            <a:xfrm>
              <a:off x="4094162" y="604837"/>
              <a:ext cx="781945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budget</a:t>
              </a:r>
            </a:p>
          </p:txBody>
        </p:sp>
        <p:sp>
          <p:nvSpPr>
            <p:cNvPr id="251" name="Rectangle 20"/>
            <p:cNvSpPr txBox="1"/>
            <p:nvPr/>
          </p:nvSpPr>
          <p:spPr>
            <a:xfrm>
              <a:off x="2978149" y="604837"/>
              <a:ext cx="409478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did</a:t>
              </a:r>
            </a:p>
          </p:txBody>
        </p:sp>
        <p:sp>
          <p:nvSpPr>
            <p:cNvPr id="252" name="Rectangle 21"/>
            <p:cNvSpPr txBox="1"/>
            <p:nvPr/>
          </p:nvSpPr>
          <p:spPr>
            <a:xfrm>
              <a:off x="2166937" y="58737"/>
              <a:ext cx="624385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since</a:t>
              </a:r>
            </a:p>
          </p:txBody>
        </p:sp>
        <p:sp>
          <p:nvSpPr>
            <p:cNvPr id="253" name="Rectangle 22"/>
            <p:cNvSpPr txBox="1"/>
            <p:nvPr/>
          </p:nvSpPr>
          <p:spPr>
            <a:xfrm>
              <a:off x="733424" y="268287"/>
              <a:ext cx="6355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name</a:t>
              </a:r>
            </a:p>
          </p:txBody>
        </p:sp>
        <p:sp>
          <p:nvSpPr>
            <p:cNvPr id="254" name="Rectangle 23"/>
            <p:cNvSpPr txBox="1"/>
            <p:nvPr/>
          </p:nvSpPr>
          <p:spPr>
            <a:xfrm>
              <a:off x="1952624" y="1257300"/>
              <a:ext cx="1015705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Works_In</a:t>
              </a:r>
            </a:p>
          </p:txBody>
        </p:sp>
        <p:sp>
          <p:nvSpPr>
            <p:cNvPr id="255" name="Rectangle 24"/>
            <p:cNvSpPr txBox="1"/>
            <p:nvPr/>
          </p:nvSpPr>
          <p:spPr>
            <a:xfrm>
              <a:off x="3325812" y="1282700"/>
              <a:ext cx="13468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Departments</a:t>
              </a:r>
            </a:p>
          </p:txBody>
        </p:sp>
        <p:sp>
          <p:nvSpPr>
            <p:cNvPr id="256" name="Rectangle 25"/>
            <p:cNvSpPr txBox="1"/>
            <p:nvPr/>
          </p:nvSpPr>
          <p:spPr>
            <a:xfrm>
              <a:off x="327024" y="1271587"/>
              <a:ext cx="1177729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Employees</a:t>
              </a:r>
            </a:p>
          </p:txBody>
        </p:sp>
        <p:sp>
          <p:nvSpPr>
            <p:cNvPr id="257" name="Rectangle 26"/>
            <p:cNvSpPr txBox="1"/>
            <p:nvPr/>
          </p:nvSpPr>
          <p:spPr>
            <a:xfrm>
              <a:off x="106361" y="593725"/>
              <a:ext cx="454920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ssn</a:t>
              </a:r>
            </a:p>
          </p:txBody>
        </p:sp>
        <p:sp>
          <p:nvSpPr>
            <p:cNvPr id="258" name="Line 27"/>
            <p:cNvSpPr/>
            <p:nvPr/>
          </p:nvSpPr>
          <p:spPr>
            <a:xfrm>
              <a:off x="381000" y="990600"/>
              <a:ext cx="2286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Line 28"/>
            <p:cNvSpPr/>
            <p:nvPr/>
          </p:nvSpPr>
          <p:spPr>
            <a:xfrm flipH="1">
              <a:off x="990600" y="685800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Line 29"/>
            <p:cNvSpPr/>
            <p:nvPr/>
          </p:nvSpPr>
          <p:spPr>
            <a:xfrm flipH="1">
              <a:off x="1371600" y="990600"/>
              <a:ext cx="3048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 30"/>
            <p:cNvSpPr/>
            <p:nvPr/>
          </p:nvSpPr>
          <p:spPr>
            <a:xfrm>
              <a:off x="2438400" y="457200"/>
              <a:ext cx="1" cy="609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Line 31"/>
            <p:cNvSpPr/>
            <p:nvPr/>
          </p:nvSpPr>
          <p:spPr>
            <a:xfrm>
              <a:off x="3200400" y="990600"/>
              <a:ext cx="3810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Line 32"/>
            <p:cNvSpPr/>
            <p:nvPr/>
          </p:nvSpPr>
          <p:spPr>
            <a:xfrm>
              <a:off x="3886200" y="685800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Line 33"/>
            <p:cNvSpPr/>
            <p:nvPr/>
          </p:nvSpPr>
          <p:spPr>
            <a:xfrm flipH="1">
              <a:off x="4267200" y="990600"/>
              <a:ext cx="2286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Line 34"/>
            <p:cNvSpPr/>
            <p:nvPr/>
          </p:nvSpPr>
          <p:spPr>
            <a:xfrm>
              <a:off x="3048000" y="1447800"/>
              <a:ext cx="3048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Line 35"/>
            <p:cNvSpPr/>
            <p:nvPr/>
          </p:nvSpPr>
          <p:spPr>
            <a:xfrm>
              <a:off x="1524000" y="1371600"/>
              <a:ext cx="38100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99" name="Group 68"/>
          <p:cNvGrpSpPr/>
          <p:nvPr/>
        </p:nvGrpSpPr>
        <p:grpSpPr>
          <a:xfrm>
            <a:off x="3733800" y="4441825"/>
            <a:ext cx="5027613" cy="1882776"/>
            <a:chOff x="0" y="0"/>
            <a:chExt cx="5027612" cy="1882775"/>
          </a:xfrm>
        </p:grpSpPr>
        <p:sp>
          <p:nvSpPr>
            <p:cNvPr id="268" name="Freeform 37"/>
            <p:cNvSpPr/>
            <p:nvPr/>
          </p:nvSpPr>
          <p:spPr>
            <a:xfrm>
              <a:off x="641350" y="365125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08" y="8803"/>
                  </a:lnTo>
                  <a:lnTo>
                    <a:pt x="21263" y="7906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298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1060"/>
                  </a:lnTo>
                  <a:lnTo>
                    <a:pt x="14432" y="571"/>
                  </a:lnTo>
                  <a:lnTo>
                    <a:pt x="13566" y="245"/>
                  </a:lnTo>
                  <a:lnTo>
                    <a:pt x="12652" y="163"/>
                  </a:lnTo>
                  <a:lnTo>
                    <a:pt x="11690" y="0"/>
                  </a:lnTo>
                  <a:lnTo>
                    <a:pt x="9862" y="0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1060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876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577" y="7010"/>
                  </a:lnTo>
                  <a:lnTo>
                    <a:pt x="289" y="7906"/>
                  </a:lnTo>
                  <a:lnTo>
                    <a:pt x="144" y="8803"/>
                  </a:lnTo>
                  <a:lnTo>
                    <a:pt x="0" y="9781"/>
                  </a:lnTo>
                  <a:lnTo>
                    <a:pt x="0" y="11574"/>
                  </a:lnTo>
                  <a:lnTo>
                    <a:pt x="289" y="13531"/>
                  </a:lnTo>
                  <a:lnTo>
                    <a:pt x="577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876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785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728" y="21600"/>
                  </a:lnTo>
                  <a:lnTo>
                    <a:pt x="11690" y="21437"/>
                  </a:lnTo>
                  <a:lnTo>
                    <a:pt x="12652" y="21355"/>
                  </a:lnTo>
                  <a:lnTo>
                    <a:pt x="13566" y="21111"/>
                  </a:lnTo>
                  <a:lnTo>
                    <a:pt x="14432" y="20785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03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09" y="16139"/>
                  </a:lnTo>
                  <a:lnTo>
                    <a:pt x="20590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08" y="12552"/>
                  </a:lnTo>
                  <a:lnTo>
                    <a:pt x="21600" y="11574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Freeform 38"/>
            <p:cNvSpPr/>
            <p:nvPr/>
          </p:nvSpPr>
          <p:spPr>
            <a:xfrm>
              <a:off x="2852737" y="685800"/>
              <a:ext cx="714376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9"/>
                  </a:moveTo>
                  <a:lnTo>
                    <a:pt x="21408" y="8803"/>
                  </a:lnTo>
                  <a:lnTo>
                    <a:pt x="21168" y="7988"/>
                  </a:lnTo>
                  <a:lnTo>
                    <a:pt x="20928" y="7091"/>
                  </a:lnTo>
                  <a:lnTo>
                    <a:pt x="20592" y="6195"/>
                  </a:lnTo>
                  <a:lnTo>
                    <a:pt x="20112" y="5298"/>
                  </a:lnTo>
                  <a:lnTo>
                    <a:pt x="19632" y="4565"/>
                  </a:lnTo>
                  <a:lnTo>
                    <a:pt x="19008" y="3831"/>
                  </a:lnTo>
                  <a:lnTo>
                    <a:pt x="18384" y="3179"/>
                  </a:lnTo>
                  <a:lnTo>
                    <a:pt x="17712" y="2527"/>
                  </a:lnTo>
                  <a:lnTo>
                    <a:pt x="16944" y="1956"/>
                  </a:lnTo>
                  <a:lnTo>
                    <a:pt x="16128" y="1386"/>
                  </a:lnTo>
                  <a:lnTo>
                    <a:pt x="15312" y="1060"/>
                  </a:lnTo>
                  <a:lnTo>
                    <a:pt x="14448" y="571"/>
                  </a:lnTo>
                  <a:lnTo>
                    <a:pt x="13584" y="408"/>
                  </a:lnTo>
                  <a:lnTo>
                    <a:pt x="12624" y="163"/>
                  </a:lnTo>
                  <a:lnTo>
                    <a:pt x="11664" y="0"/>
                  </a:lnTo>
                  <a:lnTo>
                    <a:pt x="9840" y="0"/>
                  </a:lnTo>
                  <a:lnTo>
                    <a:pt x="8880" y="163"/>
                  </a:lnTo>
                  <a:lnTo>
                    <a:pt x="7968" y="408"/>
                  </a:lnTo>
                  <a:lnTo>
                    <a:pt x="7104" y="571"/>
                  </a:lnTo>
                  <a:lnTo>
                    <a:pt x="6192" y="1060"/>
                  </a:lnTo>
                  <a:lnTo>
                    <a:pt x="5328" y="1386"/>
                  </a:lnTo>
                  <a:lnTo>
                    <a:pt x="4560" y="1956"/>
                  </a:lnTo>
                  <a:lnTo>
                    <a:pt x="3840" y="2527"/>
                  </a:lnTo>
                  <a:lnTo>
                    <a:pt x="2496" y="3831"/>
                  </a:lnTo>
                  <a:lnTo>
                    <a:pt x="1920" y="4565"/>
                  </a:lnTo>
                  <a:lnTo>
                    <a:pt x="1440" y="5298"/>
                  </a:lnTo>
                  <a:lnTo>
                    <a:pt x="960" y="6195"/>
                  </a:lnTo>
                  <a:lnTo>
                    <a:pt x="288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715"/>
                  </a:lnTo>
                  <a:lnTo>
                    <a:pt x="288" y="13531"/>
                  </a:lnTo>
                  <a:lnTo>
                    <a:pt x="960" y="15324"/>
                  </a:lnTo>
                  <a:lnTo>
                    <a:pt x="1920" y="16954"/>
                  </a:lnTo>
                  <a:lnTo>
                    <a:pt x="2496" y="17688"/>
                  </a:lnTo>
                  <a:lnTo>
                    <a:pt x="3840" y="18992"/>
                  </a:lnTo>
                  <a:lnTo>
                    <a:pt x="4560" y="19562"/>
                  </a:lnTo>
                  <a:lnTo>
                    <a:pt x="5328" y="20051"/>
                  </a:lnTo>
                  <a:lnTo>
                    <a:pt x="6192" y="20459"/>
                  </a:lnTo>
                  <a:lnTo>
                    <a:pt x="7104" y="20948"/>
                  </a:lnTo>
                  <a:lnTo>
                    <a:pt x="7968" y="21111"/>
                  </a:lnTo>
                  <a:lnTo>
                    <a:pt x="8880" y="21355"/>
                  </a:lnTo>
                  <a:lnTo>
                    <a:pt x="9840" y="21600"/>
                  </a:lnTo>
                  <a:lnTo>
                    <a:pt x="11664" y="21600"/>
                  </a:lnTo>
                  <a:lnTo>
                    <a:pt x="13584" y="21111"/>
                  </a:lnTo>
                  <a:lnTo>
                    <a:pt x="14448" y="20948"/>
                  </a:lnTo>
                  <a:lnTo>
                    <a:pt x="15312" y="20459"/>
                  </a:lnTo>
                  <a:lnTo>
                    <a:pt x="16128" y="20051"/>
                  </a:lnTo>
                  <a:lnTo>
                    <a:pt x="16944" y="19562"/>
                  </a:lnTo>
                  <a:lnTo>
                    <a:pt x="17712" y="18992"/>
                  </a:lnTo>
                  <a:lnTo>
                    <a:pt x="18384" y="18340"/>
                  </a:lnTo>
                  <a:lnTo>
                    <a:pt x="19008" y="17688"/>
                  </a:lnTo>
                  <a:lnTo>
                    <a:pt x="19632" y="16954"/>
                  </a:lnTo>
                  <a:lnTo>
                    <a:pt x="20592" y="15324"/>
                  </a:lnTo>
                  <a:lnTo>
                    <a:pt x="20928" y="14427"/>
                  </a:lnTo>
                  <a:lnTo>
                    <a:pt x="21168" y="13531"/>
                  </a:lnTo>
                  <a:lnTo>
                    <a:pt x="21408" y="12715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Freeform 39"/>
            <p:cNvSpPr/>
            <p:nvPr/>
          </p:nvSpPr>
          <p:spPr>
            <a:xfrm>
              <a:off x="2066925" y="130175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59"/>
                  </a:moveTo>
                  <a:lnTo>
                    <a:pt x="0" y="11737"/>
                  </a:lnTo>
                  <a:lnTo>
                    <a:pt x="144" y="12715"/>
                  </a:lnTo>
                  <a:lnTo>
                    <a:pt x="385" y="13531"/>
                  </a:lnTo>
                  <a:lnTo>
                    <a:pt x="577" y="14509"/>
                  </a:lnTo>
                  <a:lnTo>
                    <a:pt x="962" y="15324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421"/>
                  </a:lnTo>
                  <a:lnTo>
                    <a:pt x="3849" y="18992"/>
                  </a:lnTo>
                  <a:lnTo>
                    <a:pt x="4570" y="19644"/>
                  </a:lnTo>
                  <a:lnTo>
                    <a:pt x="5340" y="20051"/>
                  </a:lnTo>
                  <a:lnTo>
                    <a:pt x="6206" y="20622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437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644"/>
                  </a:lnTo>
                  <a:lnTo>
                    <a:pt x="17751" y="18992"/>
                  </a:lnTo>
                  <a:lnTo>
                    <a:pt x="18425" y="18340"/>
                  </a:lnTo>
                  <a:lnTo>
                    <a:pt x="19050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590" y="15324"/>
                  </a:lnTo>
                  <a:lnTo>
                    <a:pt x="20975" y="14509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590" y="6195"/>
                  </a:lnTo>
                  <a:lnTo>
                    <a:pt x="20109" y="5380"/>
                  </a:lnTo>
                  <a:lnTo>
                    <a:pt x="19676" y="4565"/>
                  </a:lnTo>
                  <a:lnTo>
                    <a:pt x="19050" y="3831"/>
                  </a:lnTo>
                  <a:lnTo>
                    <a:pt x="18425" y="3179"/>
                  </a:lnTo>
                  <a:lnTo>
                    <a:pt x="17751" y="2527"/>
                  </a:lnTo>
                  <a:lnTo>
                    <a:pt x="16982" y="1875"/>
                  </a:lnTo>
                  <a:lnTo>
                    <a:pt x="16212" y="1467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163"/>
                  </a:lnTo>
                  <a:lnTo>
                    <a:pt x="11738" y="82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3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467"/>
                  </a:lnTo>
                  <a:lnTo>
                    <a:pt x="4570" y="1875"/>
                  </a:lnTo>
                  <a:lnTo>
                    <a:pt x="3127" y="3179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395" y="5380"/>
                  </a:lnTo>
                  <a:lnTo>
                    <a:pt x="962" y="6276"/>
                  </a:lnTo>
                  <a:lnTo>
                    <a:pt x="577" y="7010"/>
                  </a:lnTo>
                  <a:lnTo>
                    <a:pt x="385" y="7988"/>
                  </a:lnTo>
                  <a:lnTo>
                    <a:pt x="144" y="8966"/>
                  </a:lnTo>
                  <a:lnTo>
                    <a:pt x="0" y="9781"/>
                  </a:lnTo>
                  <a:lnTo>
                    <a:pt x="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Freeform 40"/>
            <p:cNvSpPr/>
            <p:nvPr/>
          </p:nvSpPr>
          <p:spPr>
            <a:xfrm>
              <a:off x="0" y="674687"/>
              <a:ext cx="712788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1408" y="8836"/>
                  </a:lnTo>
                  <a:lnTo>
                    <a:pt x="21263" y="8018"/>
                  </a:lnTo>
                  <a:lnTo>
                    <a:pt x="20927" y="7118"/>
                  </a:lnTo>
                  <a:lnTo>
                    <a:pt x="20590" y="6136"/>
                  </a:lnTo>
                  <a:lnTo>
                    <a:pt x="20109" y="5400"/>
                  </a:lnTo>
                  <a:lnTo>
                    <a:pt x="19628" y="4582"/>
                  </a:lnTo>
                  <a:lnTo>
                    <a:pt x="19050" y="3845"/>
                  </a:lnTo>
                  <a:lnTo>
                    <a:pt x="18425" y="3191"/>
                  </a:lnTo>
                  <a:lnTo>
                    <a:pt x="17751" y="2536"/>
                  </a:lnTo>
                  <a:lnTo>
                    <a:pt x="16982" y="1882"/>
                  </a:lnTo>
                  <a:lnTo>
                    <a:pt x="16212" y="1473"/>
                  </a:lnTo>
                  <a:lnTo>
                    <a:pt x="15346" y="1064"/>
                  </a:lnTo>
                  <a:lnTo>
                    <a:pt x="14432" y="573"/>
                  </a:lnTo>
                  <a:lnTo>
                    <a:pt x="13614" y="409"/>
                  </a:lnTo>
                  <a:lnTo>
                    <a:pt x="12652" y="164"/>
                  </a:lnTo>
                  <a:lnTo>
                    <a:pt x="10728" y="0"/>
                  </a:lnTo>
                  <a:lnTo>
                    <a:pt x="9862" y="82"/>
                  </a:lnTo>
                  <a:lnTo>
                    <a:pt x="8900" y="164"/>
                  </a:lnTo>
                  <a:lnTo>
                    <a:pt x="7986" y="409"/>
                  </a:lnTo>
                  <a:lnTo>
                    <a:pt x="7024" y="573"/>
                  </a:lnTo>
                  <a:lnTo>
                    <a:pt x="6206" y="1064"/>
                  </a:lnTo>
                  <a:lnTo>
                    <a:pt x="5340" y="1473"/>
                  </a:lnTo>
                  <a:lnTo>
                    <a:pt x="4570" y="1882"/>
                  </a:lnTo>
                  <a:lnTo>
                    <a:pt x="3127" y="3191"/>
                  </a:lnTo>
                  <a:lnTo>
                    <a:pt x="2502" y="3845"/>
                  </a:lnTo>
                  <a:lnTo>
                    <a:pt x="1924" y="4582"/>
                  </a:lnTo>
                  <a:lnTo>
                    <a:pt x="1395" y="5400"/>
                  </a:lnTo>
                  <a:lnTo>
                    <a:pt x="962" y="6136"/>
                  </a:lnTo>
                  <a:lnTo>
                    <a:pt x="577" y="7118"/>
                  </a:lnTo>
                  <a:lnTo>
                    <a:pt x="289" y="8018"/>
                  </a:lnTo>
                  <a:lnTo>
                    <a:pt x="144" y="8836"/>
                  </a:lnTo>
                  <a:lnTo>
                    <a:pt x="0" y="9818"/>
                  </a:lnTo>
                  <a:lnTo>
                    <a:pt x="0" y="11700"/>
                  </a:lnTo>
                  <a:lnTo>
                    <a:pt x="289" y="13500"/>
                  </a:lnTo>
                  <a:lnTo>
                    <a:pt x="577" y="14482"/>
                  </a:lnTo>
                  <a:lnTo>
                    <a:pt x="962" y="15382"/>
                  </a:lnTo>
                  <a:lnTo>
                    <a:pt x="1395" y="16200"/>
                  </a:lnTo>
                  <a:lnTo>
                    <a:pt x="1924" y="16936"/>
                  </a:lnTo>
                  <a:lnTo>
                    <a:pt x="2502" y="17673"/>
                  </a:lnTo>
                  <a:lnTo>
                    <a:pt x="3127" y="18327"/>
                  </a:lnTo>
                  <a:lnTo>
                    <a:pt x="4570" y="19636"/>
                  </a:lnTo>
                  <a:lnTo>
                    <a:pt x="5340" y="20045"/>
                  </a:lnTo>
                  <a:lnTo>
                    <a:pt x="6206" y="20455"/>
                  </a:lnTo>
                  <a:lnTo>
                    <a:pt x="7024" y="20945"/>
                  </a:lnTo>
                  <a:lnTo>
                    <a:pt x="7986" y="21109"/>
                  </a:lnTo>
                  <a:lnTo>
                    <a:pt x="8900" y="21355"/>
                  </a:lnTo>
                  <a:lnTo>
                    <a:pt x="9862" y="21600"/>
                  </a:lnTo>
                  <a:lnTo>
                    <a:pt x="11690" y="21600"/>
                  </a:lnTo>
                  <a:lnTo>
                    <a:pt x="13614" y="21109"/>
                  </a:lnTo>
                  <a:lnTo>
                    <a:pt x="14432" y="20945"/>
                  </a:lnTo>
                  <a:lnTo>
                    <a:pt x="15346" y="20455"/>
                  </a:lnTo>
                  <a:lnTo>
                    <a:pt x="16212" y="20045"/>
                  </a:lnTo>
                  <a:lnTo>
                    <a:pt x="16982" y="19636"/>
                  </a:lnTo>
                  <a:lnTo>
                    <a:pt x="17751" y="18982"/>
                  </a:lnTo>
                  <a:lnTo>
                    <a:pt x="18425" y="18327"/>
                  </a:lnTo>
                  <a:lnTo>
                    <a:pt x="19050" y="17673"/>
                  </a:lnTo>
                  <a:lnTo>
                    <a:pt x="19628" y="16936"/>
                  </a:lnTo>
                  <a:lnTo>
                    <a:pt x="20109" y="16200"/>
                  </a:lnTo>
                  <a:lnTo>
                    <a:pt x="20590" y="15382"/>
                  </a:lnTo>
                  <a:lnTo>
                    <a:pt x="20927" y="14482"/>
                  </a:lnTo>
                  <a:lnTo>
                    <a:pt x="21263" y="13500"/>
                  </a:lnTo>
                  <a:lnTo>
                    <a:pt x="21408" y="12600"/>
                  </a:lnTo>
                  <a:lnTo>
                    <a:pt x="2160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Freeform 41"/>
            <p:cNvSpPr/>
            <p:nvPr/>
          </p:nvSpPr>
          <p:spPr>
            <a:xfrm>
              <a:off x="1905000" y="1190625"/>
              <a:ext cx="1143000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620" y="0"/>
                  </a:lnTo>
                  <a:lnTo>
                    <a:pt x="21600" y="11246"/>
                  </a:lnTo>
                  <a:lnTo>
                    <a:pt x="10620" y="21600"/>
                  </a:lnTo>
                  <a:lnTo>
                    <a:pt x="0" y="108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Freeform 42"/>
            <p:cNvSpPr/>
            <p:nvPr/>
          </p:nvSpPr>
          <p:spPr>
            <a:xfrm>
              <a:off x="3352800" y="1363662"/>
              <a:ext cx="1371600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Freeform 43"/>
            <p:cNvSpPr/>
            <p:nvPr/>
          </p:nvSpPr>
          <p:spPr>
            <a:xfrm>
              <a:off x="304800" y="1350962"/>
              <a:ext cx="1219200" cy="433389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Freeform 44"/>
            <p:cNvSpPr/>
            <p:nvPr/>
          </p:nvSpPr>
          <p:spPr>
            <a:xfrm>
              <a:off x="3495675" y="377825"/>
              <a:ext cx="712788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9"/>
                  </a:moveTo>
                  <a:lnTo>
                    <a:pt x="21600" y="9781"/>
                  </a:lnTo>
                  <a:lnTo>
                    <a:pt x="21456" y="8803"/>
                  </a:lnTo>
                  <a:lnTo>
                    <a:pt x="21263" y="7988"/>
                  </a:lnTo>
                  <a:lnTo>
                    <a:pt x="20975" y="7010"/>
                  </a:lnTo>
                  <a:lnTo>
                    <a:pt x="20638" y="6195"/>
                  </a:lnTo>
                  <a:lnTo>
                    <a:pt x="20157" y="5298"/>
                  </a:lnTo>
                  <a:lnTo>
                    <a:pt x="19676" y="4565"/>
                  </a:lnTo>
                  <a:lnTo>
                    <a:pt x="19098" y="3831"/>
                  </a:lnTo>
                  <a:lnTo>
                    <a:pt x="18425" y="3097"/>
                  </a:lnTo>
                  <a:lnTo>
                    <a:pt x="16982" y="1875"/>
                  </a:lnTo>
                  <a:lnTo>
                    <a:pt x="16212" y="1386"/>
                  </a:lnTo>
                  <a:lnTo>
                    <a:pt x="15346" y="897"/>
                  </a:lnTo>
                  <a:lnTo>
                    <a:pt x="14528" y="571"/>
                  </a:lnTo>
                  <a:lnTo>
                    <a:pt x="13614" y="245"/>
                  </a:lnTo>
                  <a:lnTo>
                    <a:pt x="12652" y="82"/>
                  </a:lnTo>
                  <a:lnTo>
                    <a:pt x="11738" y="0"/>
                  </a:lnTo>
                  <a:lnTo>
                    <a:pt x="9862" y="0"/>
                  </a:lnTo>
                  <a:lnTo>
                    <a:pt x="8900" y="82"/>
                  </a:lnTo>
                  <a:lnTo>
                    <a:pt x="7986" y="245"/>
                  </a:lnTo>
                  <a:lnTo>
                    <a:pt x="7120" y="571"/>
                  </a:lnTo>
                  <a:lnTo>
                    <a:pt x="6206" y="897"/>
                  </a:lnTo>
                  <a:lnTo>
                    <a:pt x="5340" y="1386"/>
                  </a:lnTo>
                  <a:lnTo>
                    <a:pt x="4570" y="1875"/>
                  </a:lnTo>
                  <a:lnTo>
                    <a:pt x="3849" y="2527"/>
                  </a:lnTo>
                  <a:lnTo>
                    <a:pt x="3127" y="3097"/>
                  </a:lnTo>
                  <a:lnTo>
                    <a:pt x="2502" y="3831"/>
                  </a:lnTo>
                  <a:lnTo>
                    <a:pt x="1924" y="4565"/>
                  </a:lnTo>
                  <a:lnTo>
                    <a:pt x="1443" y="5298"/>
                  </a:lnTo>
                  <a:lnTo>
                    <a:pt x="962" y="6195"/>
                  </a:lnTo>
                  <a:lnTo>
                    <a:pt x="625" y="7010"/>
                  </a:lnTo>
                  <a:lnTo>
                    <a:pt x="385" y="7988"/>
                  </a:lnTo>
                  <a:lnTo>
                    <a:pt x="144" y="8803"/>
                  </a:lnTo>
                  <a:lnTo>
                    <a:pt x="48" y="9781"/>
                  </a:lnTo>
                  <a:lnTo>
                    <a:pt x="0" y="10759"/>
                  </a:lnTo>
                  <a:lnTo>
                    <a:pt x="48" y="11737"/>
                  </a:lnTo>
                  <a:lnTo>
                    <a:pt x="144" y="12552"/>
                  </a:lnTo>
                  <a:lnTo>
                    <a:pt x="385" y="13531"/>
                  </a:lnTo>
                  <a:lnTo>
                    <a:pt x="625" y="14427"/>
                  </a:lnTo>
                  <a:lnTo>
                    <a:pt x="962" y="15242"/>
                  </a:lnTo>
                  <a:lnTo>
                    <a:pt x="1443" y="16139"/>
                  </a:lnTo>
                  <a:lnTo>
                    <a:pt x="1924" y="16954"/>
                  </a:lnTo>
                  <a:lnTo>
                    <a:pt x="2502" y="17688"/>
                  </a:lnTo>
                  <a:lnTo>
                    <a:pt x="3127" y="18340"/>
                  </a:lnTo>
                  <a:lnTo>
                    <a:pt x="3849" y="18992"/>
                  </a:lnTo>
                  <a:lnTo>
                    <a:pt x="4570" y="19562"/>
                  </a:lnTo>
                  <a:lnTo>
                    <a:pt x="5340" y="20051"/>
                  </a:lnTo>
                  <a:lnTo>
                    <a:pt x="6206" y="20459"/>
                  </a:lnTo>
                  <a:lnTo>
                    <a:pt x="7120" y="20948"/>
                  </a:lnTo>
                  <a:lnTo>
                    <a:pt x="7986" y="21111"/>
                  </a:lnTo>
                  <a:lnTo>
                    <a:pt x="8900" y="21355"/>
                  </a:lnTo>
                  <a:lnTo>
                    <a:pt x="9862" y="21437"/>
                  </a:lnTo>
                  <a:lnTo>
                    <a:pt x="10824" y="21600"/>
                  </a:lnTo>
                  <a:lnTo>
                    <a:pt x="11738" y="21437"/>
                  </a:lnTo>
                  <a:lnTo>
                    <a:pt x="12652" y="21355"/>
                  </a:lnTo>
                  <a:lnTo>
                    <a:pt x="13614" y="21111"/>
                  </a:lnTo>
                  <a:lnTo>
                    <a:pt x="14528" y="20948"/>
                  </a:lnTo>
                  <a:lnTo>
                    <a:pt x="15346" y="20459"/>
                  </a:lnTo>
                  <a:lnTo>
                    <a:pt x="16212" y="20051"/>
                  </a:lnTo>
                  <a:lnTo>
                    <a:pt x="16982" y="19562"/>
                  </a:lnTo>
                  <a:lnTo>
                    <a:pt x="17751" y="18992"/>
                  </a:lnTo>
                  <a:lnTo>
                    <a:pt x="19098" y="17688"/>
                  </a:lnTo>
                  <a:lnTo>
                    <a:pt x="19676" y="16954"/>
                  </a:lnTo>
                  <a:lnTo>
                    <a:pt x="20157" y="16139"/>
                  </a:lnTo>
                  <a:lnTo>
                    <a:pt x="20638" y="15242"/>
                  </a:lnTo>
                  <a:lnTo>
                    <a:pt x="20975" y="14427"/>
                  </a:lnTo>
                  <a:lnTo>
                    <a:pt x="21263" y="13531"/>
                  </a:lnTo>
                  <a:lnTo>
                    <a:pt x="21456" y="12552"/>
                  </a:lnTo>
                  <a:lnTo>
                    <a:pt x="21600" y="11737"/>
                  </a:lnTo>
                  <a:lnTo>
                    <a:pt x="21600" y="1075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8" name="Group 47"/>
            <p:cNvGrpSpPr/>
            <p:nvPr/>
          </p:nvGrpSpPr>
          <p:grpSpPr>
            <a:xfrm>
              <a:off x="4357687" y="750887"/>
              <a:ext cx="669926" cy="369889"/>
              <a:chOff x="0" y="0"/>
              <a:chExt cx="669925" cy="369887"/>
            </a:xfrm>
          </p:grpSpPr>
          <p:sp>
            <p:nvSpPr>
              <p:cNvPr id="276" name="Freeform 45"/>
              <p:cNvSpPr/>
              <p:nvPr/>
            </p:nvSpPr>
            <p:spPr>
              <a:xfrm>
                <a:off x="0" y="0"/>
                <a:ext cx="669925" cy="369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46"/>
                    </a:moveTo>
                    <a:lnTo>
                      <a:pt x="51" y="11681"/>
                    </a:lnTo>
                    <a:lnTo>
                      <a:pt x="154" y="12608"/>
                    </a:lnTo>
                    <a:lnTo>
                      <a:pt x="409" y="13535"/>
                    </a:lnTo>
                    <a:lnTo>
                      <a:pt x="614" y="14462"/>
                    </a:lnTo>
                    <a:lnTo>
                      <a:pt x="973" y="15389"/>
                    </a:lnTo>
                    <a:lnTo>
                      <a:pt x="1433" y="16223"/>
                    </a:lnTo>
                    <a:lnTo>
                      <a:pt x="1945" y="16965"/>
                    </a:lnTo>
                    <a:lnTo>
                      <a:pt x="2508" y="17706"/>
                    </a:lnTo>
                    <a:lnTo>
                      <a:pt x="3173" y="18448"/>
                    </a:lnTo>
                    <a:lnTo>
                      <a:pt x="3839" y="19004"/>
                    </a:lnTo>
                    <a:lnTo>
                      <a:pt x="4607" y="19653"/>
                    </a:lnTo>
                    <a:lnTo>
                      <a:pt x="5426" y="20024"/>
                    </a:lnTo>
                    <a:lnTo>
                      <a:pt x="6193" y="20488"/>
                    </a:lnTo>
                    <a:lnTo>
                      <a:pt x="7115" y="20951"/>
                    </a:lnTo>
                    <a:lnTo>
                      <a:pt x="7985" y="21136"/>
                    </a:lnTo>
                    <a:lnTo>
                      <a:pt x="8906" y="21322"/>
                    </a:lnTo>
                    <a:lnTo>
                      <a:pt x="9827" y="21600"/>
                    </a:lnTo>
                    <a:lnTo>
                      <a:pt x="11721" y="21600"/>
                    </a:lnTo>
                    <a:lnTo>
                      <a:pt x="12643" y="21322"/>
                    </a:lnTo>
                    <a:lnTo>
                      <a:pt x="13564" y="21136"/>
                    </a:lnTo>
                    <a:lnTo>
                      <a:pt x="14434" y="20951"/>
                    </a:lnTo>
                    <a:lnTo>
                      <a:pt x="15355" y="20488"/>
                    </a:lnTo>
                    <a:lnTo>
                      <a:pt x="16123" y="20024"/>
                    </a:lnTo>
                    <a:lnTo>
                      <a:pt x="16942" y="19561"/>
                    </a:lnTo>
                    <a:lnTo>
                      <a:pt x="17710" y="19004"/>
                    </a:lnTo>
                    <a:lnTo>
                      <a:pt x="19041" y="17706"/>
                    </a:lnTo>
                    <a:lnTo>
                      <a:pt x="19655" y="16965"/>
                    </a:lnTo>
                    <a:lnTo>
                      <a:pt x="20116" y="16223"/>
                    </a:lnTo>
                    <a:lnTo>
                      <a:pt x="20576" y="15389"/>
                    </a:lnTo>
                    <a:lnTo>
                      <a:pt x="20935" y="14369"/>
                    </a:lnTo>
                    <a:lnTo>
                      <a:pt x="21191" y="13535"/>
                    </a:lnTo>
                    <a:lnTo>
                      <a:pt x="21395" y="12608"/>
                    </a:lnTo>
                    <a:lnTo>
                      <a:pt x="21498" y="11681"/>
                    </a:lnTo>
                    <a:lnTo>
                      <a:pt x="21600" y="10846"/>
                    </a:lnTo>
                    <a:lnTo>
                      <a:pt x="21395" y="8807"/>
                    </a:lnTo>
                    <a:lnTo>
                      <a:pt x="21191" y="7973"/>
                    </a:lnTo>
                    <a:lnTo>
                      <a:pt x="20935" y="7138"/>
                    </a:lnTo>
                    <a:lnTo>
                      <a:pt x="20576" y="6118"/>
                    </a:lnTo>
                    <a:lnTo>
                      <a:pt x="20116" y="5377"/>
                    </a:lnTo>
                    <a:lnTo>
                      <a:pt x="19655" y="4542"/>
                    </a:lnTo>
                    <a:lnTo>
                      <a:pt x="19041" y="3801"/>
                    </a:lnTo>
                    <a:lnTo>
                      <a:pt x="17710" y="2503"/>
                    </a:lnTo>
                    <a:lnTo>
                      <a:pt x="16942" y="1854"/>
                    </a:lnTo>
                    <a:lnTo>
                      <a:pt x="16123" y="1483"/>
                    </a:lnTo>
                    <a:lnTo>
                      <a:pt x="15355" y="1020"/>
                    </a:lnTo>
                    <a:lnTo>
                      <a:pt x="14434" y="556"/>
                    </a:lnTo>
                    <a:lnTo>
                      <a:pt x="13564" y="371"/>
                    </a:lnTo>
                    <a:lnTo>
                      <a:pt x="12643" y="185"/>
                    </a:lnTo>
                    <a:lnTo>
                      <a:pt x="10800" y="0"/>
                    </a:lnTo>
                    <a:lnTo>
                      <a:pt x="9827" y="93"/>
                    </a:lnTo>
                    <a:lnTo>
                      <a:pt x="8906" y="185"/>
                    </a:lnTo>
                    <a:lnTo>
                      <a:pt x="7985" y="371"/>
                    </a:lnTo>
                    <a:lnTo>
                      <a:pt x="7115" y="556"/>
                    </a:lnTo>
                    <a:lnTo>
                      <a:pt x="6193" y="1020"/>
                    </a:lnTo>
                    <a:lnTo>
                      <a:pt x="5426" y="1483"/>
                    </a:lnTo>
                    <a:lnTo>
                      <a:pt x="4607" y="1854"/>
                    </a:lnTo>
                    <a:lnTo>
                      <a:pt x="3839" y="2503"/>
                    </a:lnTo>
                    <a:lnTo>
                      <a:pt x="2508" y="3801"/>
                    </a:lnTo>
                    <a:lnTo>
                      <a:pt x="1945" y="4542"/>
                    </a:lnTo>
                    <a:lnTo>
                      <a:pt x="1433" y="5377"/>
                    </a:lnTo>
                    <a:lnTo>
                      <a:pt x="973" y="6304"/>
                    </a:lnTo>
                    <a:lnTo>
                      <a:pt x="614" y="7138"/>
                    </a:lnTo>
                    <a:lnTo>
                      <a:pt x="409" y="7973"/>
                    </a:lnTo>
                    <a:lnTo>
                      <a:pt x="154" y="8807"/>
                    </a:lnTo>
                    <a:lnTo>
                      <a:pt x="51" y="9827"/>
                    </a:lnTo>
                    <a:lnTo>
                      <a:pt x="0" y="10846"/>
                    </a:lnTo>
                  </a:path>
                </a:pathLst>
              </a:custGeom>
              <a:solidFill>
                <a:srgbClr val="666699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Rectangle 46"/>
              <p:cNvSpPr txBox="1"/>
              <p:nvPr/>
            </p:nvSpPr>
            <p:spPr>
              <a:xfrm>
                <a:off x="133349" y="47625"/>
                <a:ext cx="353022" cy="314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lot</a:t>
                </a:r>
              </a:p>
            </p:txBody>
          </p:sp>
        </p:grpSp>
        <p:sp>
          <p:nvSpPr>
            <p:cNvPr id="279" name="Rectangle 48"/>
            <p:cNvSpPr txBox="1"/>
            <p:nvPr/>
          </p:nvSpPr>
          <p:spPr>
            <a:xfrm>
              <a:off x="3484562" y="411162"/>
              <a:ext cx="759720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dname</a:t>
              </a:r>
            </a:p>
          </p:txBody>
        </p:sp>
        <p:grpSp>
          <p:nvGrpSpPr>
            <p:cNvPr id="282" name="Group 51"/>
            <p:cNvGrpSpPr/>
            <p:nvPr/>
          </p:nvGrpSpPr>
          <p:grpSpPr>
            <a:xfrm>
              <a:off x="4171949" y="0"/>
              <a:ext cx="781945" cy="420688"/>
              <a:chOff x="0" y="0"/>
              <a:chExt cx="781943" cy="420687"/>
            </a:xfrm>
          </p:grpSpPr>
          <p:sp>
            <p:nvSpPr>
              <p:cNvPr id="280" name="Freeform 49"/>
              <p:cNvSpPr/>
              <p:nvPr/>
            </p:nvSpPr>
            <p:spPr>
              <a:xfrm>
                <a:off x="19050" y="0"/>
                <a:ext cx="762001" cy="420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759"/>
                    </a:moveTo>
                    <a:lnTo>
                      <a:pt x="0" y="11737"/>
                    </a:lnTo>
                    <a:lnTo>
                      <a:pt x="135" y="12715"/>
                    </a:lnTo>
                    <a:lnTo>
                      <a:pt x="315" y="13531"/>
                    </a:lnTo>
                    <a:lnTo>
                      <a:pt x="585" y="14427"/>
                    </a:lnTo>
                    <a:lnTo>
                      <a:pt x="1395" y="16220"/>
                    </a:lnTo>
                    <a:lnTo>
                      <a:pt x="1890" y="16954"/>
                    </a:lnTo>
                    <a:lnTo>
                      <a:pt x="2520" y="17688"/>
                    </a:lnTo>
                    <a:lnTo>
                      <a:pt x="3105" y="18340"/>
                    </a:lnTo>
                    <a:lnTo>
                      <a:pt x="3870" y="18992"/>
                    </a:lnTo>
                    <a:lnTo>
                      <a:pt x="4590" y="19562"/>
                    </a:lnTo>
                    <a:lnTo>
                      <a:pt x="5355" y="20051"/>
                    </a:lnTo>
                    <a:lnTo>
                      <a:pt x="6210" y="20459"/>
                    </a:lnTo>
                    <a:lnTo>
                      <a:pt x="7065" y="20948"/>
                    </a:lnTo>
                    <a:lnTo>
                      <a:pt x="8010" y="21111"/>
                    </a:lnTo>
                    <a:lnTo>
                      <a:pt x="8910" y="21355"/>
                    </a:lnTo>
                    <a:lnTo>
                      <a:pt x="9855" y="21600"/>
                    </a:lnTo>
                    <a:lnTo>
                      <a:pt x="11700" y="21600"/>
                    </a:lnTo>
                    <a:lnTo>
                      <a:pt x="12645" y="21355"/>
                    </a:lnTo>
                    <a:lnTo>
                      <a:pt x="13545" y="21111"/>
                    </a:lnTo>
                    <a:lnTo>
                      <a:pt x="14445" y="20948"/>
                    </a:lnTo>
                    <a:lnTo>
                      <a:pt x="15345" y="20459"/>
                    </a:lnTo>
                    <a:lnTo>
                      <a:pt x="16200" y="20051"/>
                    </a:lnTo>
                    <a:lnTo>
                      <a:pt x="16965" y="19562"/>
                    </a:lnTo>
                    <a:lnTo>
                      <a:pt x="17685" y="18992"/>
                    </a:lnTo>
                    <a:lnTo>
                      <a:pt x="18450" y="18340"/>
                    </a:lnTo>
                    <a:lnTo>
                      <a:pt x="19035" y="17688"/>
                    </a:lnTo>
                    <a:lnTo>
                      <a:pt x="19620" y="16954"/>
                    </a:lnTo>
                    <a:lnTo>
                      <a:pt x="20115" y="16139"/>
                    </a:lnTo>
                    <a:lnTo>
                      <a:pt x="20565" y="15242"/>
                    </a:lnTo>
                    <a:lnTo>
                      <a:pt x="20925" y="14427"/>
                    </a:lnTo>
                    <a:lnTo>
                      <a:pt x="21240" y="13531"/>
                    </a:lnTo>
                    <a:lnTo>
                      <a:pt x="21420" y="12715"/>
                    </a:lnTo>
                    <a:lnTo>
                      <a:pt x="21600" y="10759"/>
                    </a:lnTo>
                    <a:lnTo>
                      <a:pt x="21420" y="8803"/>
                    </a:lnTo>
                    <a:lnTo>
                      <a:pt x="21240" y="7988"/>
                    </a:lnTo>
                    <a:lnTo>
                      <a:pt x="20925" y="7010"/>
                    </a:lnTo>
                    <a:lnTo>
                      <a:pt x="20565" y="6195"/>
                    </a:lnTo>
                    <a:lnTo>
                      <a:pt x="20115" y="5298"/>
                    </a:lnTo>
                    <a:lnTo>
                      <a:pt x="19620" y="4565"/>
                    </a:lnTo>
                    <a:lnTo>
                      <a:pt x="19035" y="3831"/>
                    </a:lnTo>
                    <a:lnTo>
                      <a:pt x="18450" y="3179"/>
                    </a:lnTo>
                    <a:lnTo>
                      <a:pt x="17685" y="2527"/>
                    </a:lnTo>
                    <a:lnTo>
                      <a:pt x="16965" y="1875"/>
                    </a:lnTo>
                    <a:lnTo>
                      <a:pt x="16200" y="1386"/>
                    </a:lnTo>
                    <a:lnTo>
                      <a:pt x="15345" y="1060"/>
                    </a:lnTo>
                    <a:lnTo>
                      <a:pt x="14445" y="571"/>
                    </a:lnTo>
                    <a:lnTo>
                      <a:pt x="13545" y="408"/>
                    </a:lnTo>
                    <a:lnTo>
                      <a:pt x="12645" y="163"/>
                    </a:lnTo>
                    <a:lnTo>
                      <a:pt x="11700" y="0"/>
                    </a:lnTo>
                    <a:lnTo>
                      <a:pt x="9855" y="0"/>
                    </a:lnTo>
                    <a:lnTo>
                      <a:pt x="8910" y="163"/>
                    </a:lnTo>
                    <a:lnTo>
                      <a:pt x="7965" y="408"/>
                    </a:lnTo>
                    <a:lnTo>
                      <a:pt x="7065" y="571"/>
                    </a:lnTo>
                    <a:lnTo>
                      <a:pt x="6210" y="1060"/>
                    </a:lnTo>
                    <a:lnTo>
                      <a:pt x="5355" y="1467"/>
                    </a:lnTo>
                    <a:lnTo>
                      <a:pt x="4590" y="1956"/>
                    </a:lnTo>
                    <a:lnTo>
                      <a:pt x="3780" y="2527"/>
                    </a:lnTo>
                    <a:lnTo>
                      <a:pt x="3105" y="3179"/>
                    </a:lnTo>
                    <a:lnTo>
                      <a:pt x="2520" y="3831"/>
                    </a:lnTo>
                    <a:lnTo>
                      <a:pt x="1890" y="4565"/>
                    </a:lnTo>
                    <a:lnTo>
                      <a:pt x="1395" y="5380"/>
                    </a:lnTo>
                    <a:lnTo>
                      <a:pt x="990" y="6195"/>
                    </a:lnTo>
                    <a:lnTo>
                      <a:pt x="585" y="7091"/>
                    </a:lnTo>
                    <a:lnTo>
                      <a:pt x="315" y="7988"/>
                    </a:lnTo>
                    <a:lnTo>
                      <a:pt x="135" y="8803"/>
                    </a:lnTo>
                    <a:lnTo>
                      <a:pt x="0" y="9781"/>
                    </a:lnTo>
                    <a:lnTo>
                      <a:pt x="0" y="1075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1" name="Rectangle 50"/>
              <p:cNvSpPr txBox="1"/>
              <p:nvPr/>
            </p:nvSpPr>
            <p:spPr>
              <a:xfrm>
                <a:off x="0" y="49212"/>
                <a:ext cx="781944" cy="314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6037" tIns="46037" rIns="46037" bIns="46037" numCol="1" anchor="t">
                <a:spAutoFit/>
              </a:bodyPr>
              <a:lstStyle>
                <a:lvl1pPr>
                  <a:defRPr b="1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budget</a:t>
                </a:r>
              </a:p>
            </p:txBody>
          </p:sp>
        </p:grpSp>
        <p:sp>
          <p:nvSpPr>
            <p:cNvPr id="283" name="Rectangle 52"/>
            <p:cNvSpPr txBox="1"/>
            <p:nvPr/>
          </p:nvSpPr>
          <p:spPr>
            <a:xfrm>
              <a:off x="2979736" y="735012"/>
              <a:ext cx="409478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did</a:t>
              </a:r>
            </a:p>
          </p:txBody>
        </p:sp>
        <p:sp>
          <p:nvSpPr>
            <p:cNvPr id="284" name="Rectangle 53"/>
            <p:cNvSpPr txBox="1"/>
            <p:nvPr/>
          </p:nvSpPr>
          <p:spPr>
            <a:xfrm>
              <a:off x="2168524" y="188912"/>
              <a:ext cx="624386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since</a:t>
              </a:r>
            </a:p>
          </p:txBody>
        </p:sp>
        <p:sp>
          <p:nvSpPr>
            <p:cNvPr id="285" name="Rectangle 54"/>
            <p:cNvSpPr txBox="1"/>
            <p:nvPr/>
          </p:nvSpPr>
          <p:spPr>
            <a:xfrm>
              <a:off x="735012" y="398462"/>
              <a:ext cx="6355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name</a:t>
              </a:r>
            </a:p>
          </p:txBody>
        </p:sp>
        <p:sp>
          <p:nvSpPr>
            <p:cNvPr id="286" name="Rectangle 55"/>
            <p:cNvSpPr txBox="1"/>
            <p:nvPr/>
          </p:nvSpPr>
          <p:spPr>
            <a:xfrm>
              <a:off x="1954211" y="1387475"/>
              <a:ext cx="1015705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Works_In</a:t>
              </a:r>
            </a:p>
          </p:txBody>
        </p:sp>
        <p:sp>
          <p:nvSpPr>
            <p:cNvPr id="287" name="Rectangle 56"/>
            <p:cNvSpPr txBox="1"/>
            <p:nvPr/>
          </p:nvSpPr>
          <p:spPr>
            <a:xfrm>
              <a:off x="3327399" y="1412875"/>
              <a:ext cx="1346897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Departments</a:t>
              </a:r>
            </a:p>
          </p:txBody>
        </p:sp>
        <p:sp>
          <p:nvSpPr>
            <p:cNvPr id="288" name="Rectangle 57"/>
            <p:cNvSpPr txBox="1"/>
            <p:nvPr/>
          </p:nvSpPr>
          <p:spPr>
            <a:xfrm>
              <a:off x="328611" y="1401762"/>
              <a:ext cx="1177729" cy="314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Employees</a:t>
              </a:r>
            </a:p>
          </p:txBody>
        </p:sp>
        <p:sp>
          <p:nvSpPr>
            <p:cNvPr id="289" name="Rectangle 58"/>
            <p:cNvSpPr txBox="1"/>
            <p:nvPr/>
          </p:nvSpPr>
          <p:spPr>
            <a:xfrm>
              <a:off x="107949" y="723900"/>
              <a:ext cx="454920" cy="314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b="1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ssn</a:t>
              </a:r>
            </a:p>
          </p:txBody>
        </p:sp>
        <p:sp>
          <p:nvSpPr>
            <p:cNvPr id="290" name="Line 59"/>
            <p:cNvSpPr/>
            <p:nvPr/>
          </p:nvSpPr>
          <p:spPr>
            <a:xfrm>
              <a:off x="380999" y="1120775"/>
              <a:ext cx="228602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Line 60"/>
            <p:cNvSpPr/>
            <p:nvPr/>
          </p:nvSpPr>
          <p:spPr>
            <a:xfrm flipH="1">
              <a:off x="990599" y="815975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Line 61"/>
            <p:cNvSpPr/>
            <p:nvPr/>
          </p:nvSpPr>
          <p:spPr>
            <a:xfrm flipH="1">
              <a:off x="3962400" y="434975"/>
              <a:ext cx="531813" cy="914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Line 62"/>
            <p:cNvSpPr/>
            <p:nvPr/>
          </p:nvSpPr>
          <p:spPr>
            <a:xfrm>
              <a:off x="2438400" y="587375"/>
              <a:ext cx="0" cy="609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Line 63"/>
            <p:cNvSpPr/>
            <p:nvPr/>
          </p:nvSpPr>
          <p:spPr>
            <a:xfrm>
              <a:off x="3200399" y="1120775"/>
              <a:ext cx="3810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Line 64"/>
            <p:cNvSpPr/>
            <p:nvPr/>
          </p:nvSpPr>
          <p:spPr>
            <a:xfrm>
              <a:off x="3886200" y="815975"/>
              <a:ext cx="0" cy="5334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Line 65"/>
            <p:cNvSpPr/>
            <p:nvPr/>
          </p:nvSpPr>
          <p:spPr>
            <a:xfrm flipH="1">
              <a:off x="4267199" y="1120775"/>
              <a:ext cx="228601" cy="2286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Line 66"/>
            <p:cNvSpPr/>
            <p:nvPr/>
          </p:nvSpPr>
          <p:spPr>
            <a:xfrm>
              <a:off x="3048000" y="1577975"/>
              <a:ext cx="30480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Line 67"/>
            <p:cNvSpPr/>
            <p:nvPr/>
          </p:nvSpPr>
          <p:spPr>
            <a:xfrm>
              <a:off x="1524000" y="1501775"/>
              <a:ext cx="38100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0" name="Rectangle 69"/>
          <p:cNvSpPr txBox="1"/>
          <p:nvPr/>
        </p:nvSpPr>
        <p:spPr>
          <a:xfrm>
            <a:off x="4219575" y="1431925"/>
            <a:ext cx="1087489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 u="sng"/>
            </a:lvl1pPr>
          </a:lstStyle>
          <a:p>
            <a:pPr/>
            <a:r>
              <a:t>Before:</a:t>
            </a:r>
          </a:p>
        </p:txBody>
      </p:sp>
      <p:sp>
        <p:nvSpPr>
          <p:cNvPr id="301" name="Rectangle 70"/>
          <p:cNvSpPr txBox="1"/>
          <p:nvPr/>
        </p:nvSpPr>
        <p:spPr>
          <a:xfrm>
            <a:off x="4297362" y="4098925"/>
            <a:ext cx="833141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 u="sng"/>
            </a:lvl1pPr>
          </a:lstStyle>
          <a:p>
            <a:pPr/>
            <a:r>
              <a:t>After: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7" grpId="1"/>
      <p:bldP build="whole" bldLvl="1" animBg="1" rev="0" advAuto="0" spid="299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Rectangle 2"/>
          <p:cNvSpPr txBox="1"/>
          <p:nvPr>
            <p:ph type="title"/>
          </p:nvPr>
        </p:nvSpPr>
        <p:spPr>
          <a:xfrm>
            <a:off x="931862" y="134937"/>
            <a:ext cx="7772401" cy="777876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Decomposing a Relation</a:t>
            </a:r>
          </a:p>
        </p:txBody>
      </p:sp>
      <p:sp>
        <p:nvSpPr>
          <p:cNvPr id="305" name="Rectangle 3"/>
          <p:cNvSpPr txBox="1"/>
          <p:nvPr>
            <p:ph type="body" idx="1"/>
          </p:nvPr>
        </p:nvSpPr>
        <p:spPr>
          <a:xfrm>
            <a:off x="685800" y="1125537"/>
            <a:ext cx="7772400" cy="4114801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Easiest fix is to create a relation RW to store these associations, and to remove W from the main schema: </a:t>
            </a:r>
          </a:p>
        </p:txBody>
      </p:sp>
      <p:sp>
        <p:nvSpPr>
          <p:cNvPr id="306" name="Text Box 4"/>
          <p:cNvSpPr txBox="1"/>
          <p:nvPr/>
        </p:nvSpPr>
        <p:spPr>
          <a:xfrm>
            <a:off x="755332" y="5829300"/>
            <a:ext cx="8100230" cy="131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buSzPct val="100000"/>
              <a:buChar char="•"/>
              <a:defRPr sz="2400">
                <a:latin typeface="Tahoma Bold"/>
                <a:ea typeface="Tahoma Bold"/>
                <a:cs typeface="Tahoma Bold"/>
                <a:sym typeface="Tahoma Bold"/>
              </a:defRPr>
            </a:lvl1pPr>
            <a:lvl2pPr marL="457200" indent="0">
              <a:spcBef>
                <a:spcPts val="500"/>
              </a:spcBef>
              <a:buSzPct val="100000"/>
              <a:buChar char="–"/>
              <a:defRPr sz="2400">
                <a:latin typeface="Tahoma"/>
                <a:ea typeface="Tahoma"/>
                <a:cs typeface="Tahoma"/>
                <a:sym typeface="Tahoma"/>
              </a:defRPr>
            </a:lvl2pPr>
          </a:lstStyle>
          <a:p>
            <a:pPr/>
            <a:r>
              <a:t>Decompositions should be used only when needed.</a:t>
            </a:r>
          </a:p>
          <a:p>
            <a:pPr lvl="1"/>
            <a:r>
              <a:t>Q: potential problems of decomposition?</a:t>
            </a:r>
          </a:p>
        </p:txBody>
      </p:sp>
      <p:sp>
        <p:nvSpPr>
          <p:cNvPr id="307" name="Text Box 5"/>
          <p:cNvSpPr txBox="1"/>
          <p:nvPr/>
        </p:nvSpPr>
        <p:spPr>
          <a:xfrm>
            <a:off x="731519" y="5367337"/>
            <a:ext cx="6198802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buSzPct val="100000"/>
              <a:buChar char="•"/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Q: Are both of these relations now in BCNF?</a:t>
            </a:r>
          </a:p>
        </p:txBody>
      </p:sp>
      <p:grpSp>
        <p:nvGrpSpPr>
          <p:cNvPr id="312" name="Group 6"/>
          <p:cNvGrpSpPr/>
          <p:nvPr/>
        </p:nvGrpSpPr>
        <p:grpSpPr>
          <a:xfrm>
            <a:off x="757237" y="2286000"/>
            <a:ext cx="10267951" cy="3051176"/>
            <a:chOff x="0" y="0"/>
            <a:chExt cx="10267950" cy="3051176"/>
          </a:xfrm>
        </p:grpSpPr>
        <p:sp>
          <p:nvSpPr>
            <p:cNvPr id="308" name="Rectangle 7"/>
            <p:cNvSpPr txBox="1"/>
            <p:nvPr/>
          </p:nvSpPr>
          <p:spPr>
            <a:xfrm>
              <a:off x="1137888" y="2590800"/>
              <a:ext cx="2103687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Hourly_Emps2</a:t>
              </a:r>
            </a:p>
          </p:txBody>
        </p:sp>
        <p:sp>
          <p:nvSpPr>
            <p:cNvPr id="309" name="Rectangle 8"/>
            <p:cNvSpPr txBox="1"/>
            <p:nvPr/>
          </p:nvSpPr>
          <p:spPr>
            <a:xfrm>
              <a:off x="5286922" y="1981200"/>
              <a:ext cx="1042245" cy="4603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6037" tIns="46037" rIns="46037" bIns="46037" numCol="1" anchor="t">
              <a:spAutoFit/>
            </a:bodyPr>
            <a:lstStyle>
              <a:lvl1pPr>
                <a:defRPr sz="2400">
                  <a:solidFill>
                    <a:srgbClr val="FF0000"/>
                  </a:solidFill>
                </a:defRPr>
              </a:lvl1pPr>
            </a:lstStyle>
            <a:p>
              <a:pPr/>
              <a:r>
                <a:t>Wages</a:t>
              </a:r>
            </a:p>
          </p:txBody>
        </p:sp>
        <p:pic>
          <p:nvPicPr>
            <p:cNvPr id="310" name="Object 2" descr="Object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293099" cy="2676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Object 3" descr="Object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168095" y="403225"/>
              <a:ext cx="5099855" cy="1727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3"/>
      <p:bldP build="whole" bldLvl="1" animBg="1" rev="0" advAuto="0" spid="312" grpId="1"/>
      <p:bldP build="whole" bldLvl="1" animBg="1" rev="0" advAuto="0" spid="307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5" name="Rectangle 4"/>
          <p:cNvSpPr txBox="1"/>
          <p:nvPr>
            <p:ph type="title"/>
          </p:nvPr>
        </p:nvSpPr>
        <p:spPr>
          <a:xfrm>
            <a:off x="1066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Problems with Decompositions</a:t>
            </a:r>
          </a:p>
        </p:txBody>
      </p:sp>
      <p:sp>
        <p:nvSpPr>
          <p:cNvPr id="316" name="Rectangle 5"/>
          <p:cNvSpPr txBox="1"/>
          <p:nvPr>
            <p:ph type="body" idx="1"/>
          </p:nvPr>
        </p:nvSpPr>
        <p:spPr>
          <a:xfrm>
            <a:off x="0" y="1219200"/>
            <a:ext cx="9067800" cy="48768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There are three potential problems to consider: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chemeClr val="accent2">
                    <a:lumOff val="-8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1) May be impossible to reconstruct the original relation!  (Lossiness)</a:t>
            </a:r>
          </a:p>
          <a:p>
            <a:pPr lvl="2" marL="1085850" indent="-228600">
              <a:spcBef>
                <a:spcPts val="100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Fortunately, not in the SNLRWH example.</a:t>
            </a:r>
            <a:endParaRPr sz="1800"/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chemeClr val="accent2">
                    <a:lumOff val="-8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2) Dependency checking may require joins.</a:t>
            </a:r>
          </a:p>
          <a:p>
            <a:pPr lvl="2" marL="1085850" indent="-228600">
              <a:spcBef>
                <a:spcPts val="100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Fortunately, not in the SNLRWH example.</a:t>
            </a:r>
            <a:endParaRPr sz="1800"/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chemeClr val="accent2">
                    <a:lumOff val="-8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3) Some queries become more expensive.  </a:t>
            </a:r>
          </a:p>
          <a:p>
            <a:pPr lvl="2" marL="1085850" indent="-228600">
              <a:spcBef>
                <a:spcPts val="1000"/>
              </a:spcBef>
              <a:buClr>
                <a:srgbClr val="000099"/>
              </a:buCl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e.g.,  How much does Guldu earn? </a:t>
            </a:r>
            <a:endParaRPr sz="1800"/>
          </a:p>
          <a:p>
            <a:pPr lvl="2" marL="1085850" indent="-228600">
              <a:spcBef>
                <a:spcPts val="700"/>
              </a:spcBef>
              <a:buClr>
                <a:srgbClr val="000099"/>
              </a:buClr>
              <a:defRPr sz="1800"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</a:p>
          <a:p>
            <a:pPr lvl="2" marL="228600" indent="628650">
              <a:spcBef>
                <a:spcPts val="1000"/>
              </a:spcBef>
              <a:buSzTx/>
              <a:buFont typeface="Monotype Sorts"/>
              <a:buNone/>
              <a:defRPr sz="2400">
                <a:solidFill>
                  <a:schemeClr val="accent2">
                    <a:lumOff val="-8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Lossiness (#1) cannot be allowed</a:t>
            </a:r>
            <a:endParaRPr sz="1800"/>
          </a:p>
          <a:p>
            <a:pPr lvl="2" marL="228600" indent="628650">
              <a:spcBef>
                <a:spcPts val="1000"/>
              </a:spcBef>
              <a:buSzTx/>
              <a:buFont typeface="Monotype Sorts"/>
              <a:buNone/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#2 and #3 are design tradeoffs:  </a:t>
            </a:r>
            <a:r>
              <a:rPr>
                <a:solidFill>
                  <a:srgbClr val="000000"/>
                </a:solidFill>
              </a:rPr>
              <a:t>Must consider these issues vs. redundancy.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Box 41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9" name="Rectangle 2"/>
          <p:cNvSpPr txBox="1"/>
          <p:nvPr>
            <p:ph type="title"/>
          </p:nvPr>
        </p:nvSpPr>
        <p:spPr>
          <a:xfrm>
            <a:off x="485775" y="0"/>
            <a:ext cx="7772400" cy="892175"/>
          </a:xfrm>
          <a:prstGeom prst="rect">
            <a:avLst/>
          </a:prstGeom>
        </p:spPr>
        <p:txBody>
          <a:bodyPr/>
          <a:lstStyle/>
          <a:p>
            <a:pPr/>
            <a:r>
              <a:t>Natural Join Example</a:t>
            </a:r>
          </a:p>
        </p:txBody>
      </p:sp>
      <p:sp>
        <p:nvSpPr>
          <p:cNvPr id="320" name="Text Box 5"/>
          <p:cNvSpPr txBox="1"/>
          <p:nvPr/>
        </p:nvSpPr>
        <p:spPr>
          <a:xfrm>
            <a:off x="1706245" y="2887663"/>
            <a:ext cx="797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900"/>
              </a:spcBef>
              <a:defRPr b="1"/>
            </a:lvl1pPr>
          </a:lstStyle>
          <a:p>
            <a:pPr/>
            <a:r>
              <a:t>R1</a:t>
            </a:r>
          </a:p>
        </p:txBody>
      </p:sp>
      <p:sp>
        <p:nvSpPr>
          <p:cNvPr id="321" name="Text Box 6"/>
          <p:cNvSpPr txBox="1"/>
          <p:nvPr/>
        </p:nvSpPr>
        <p:spPr>
          <a:xfrm>
            <a:off x="6506844" y="3055938"/>
            <a:ext cx="3526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S1</a:t>
            </a:r>
          </a:p>
        </p:txBody>
      </p:sp>
      <p:sp>
        <p:nvSpPr>
          <p:cNvPr id="322" name="Text Box 7"/>
          <p:cNvSpPr txBox="1"/>
          <p:nvPr/>
        </p:nvSpPr>
        <p:spPr>
          <a:xfrm>
            <a:off x="334645" y="3762375"/>
            <a:ext cx="1991703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R1       S1 =</a:t>
            </a:r>
          </a:p>
        </p:txBody>
      </p:sp>
      <p:grpSp>
        <p:nvGrpSpPr>
          <p:cNvPr id="325" name="Group 8"/>
          <p:cNvGrpSpPr/>
          <p:nvPr/>
        </p:nvGrpSpPr>
        <p:grpSpPr>
          <a:xfrm>
            <a:off x="879475" y="3938587"/>
            <a:ext cx="488950" cy="214313"/>
            <a:chOff x="81775" y="16453"/>
            <a:chExt cx="488949" cy="214311"/>
          </a:xfrm>
        </p:grpSpPr>
        <p:sp>
          <p:nvSpPr>
            <p:cNvPr id="323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4" name="AutoShape 10"/>
            <p:cNvSpPr/>
            <p:nvPr/>
          </p:nvSpPr>
          <p:spPr>
            <a:xfrm flipH="1" rot="5400000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32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4581525"/>
            <a:ext cx="7445375" cy="1531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8800" y="1014412"/>
            <a:ext cx="4170363" cy="2124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700" y="1384300"/>
            <a:ext cx="5643563" cy="161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3"/>
      <p:bldP build="whole" bldLvl="1" animBg="1" rev="0" advAuto="0" spid="322" grpId="1"/>
      <p:bldP build="whole" bldLvl="1" animBg="1" rev="0" advAuto="0" spid="325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1" name="Rectangle 2"/>
          <p:cNvSpPr txBox="1"/>
          <p:nvPr>
            <p:ph type="title"/>
          </p:nvPr>
        </p:nvSpPr>
        <p:spPr>
          <a:xfrm>
            <a:off x="777875" y="365125"/>
            <a:ext cx="7772400" cy="393700"/>
          </a:xfrm>
          <a:prstGeom prst="rect">
            <a:avLst/>
          </a:prstGeom>
        </p:spPr>
        <p:txBody>
          <a:bodyPr/>
          <a:lstStyle>
            <a:lvl1pPr defTabSz="585215">
              <a:defRPr b="0" sz="2048">
                <a:effectLst>
                  <a:outerShdw sx="100000" sy="100000" kx="0" ky="0" algn="b" rotWithShape="0" blurRad="24384" dist="24384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Lossless Decomposition (example)</a:t>
            </a:r>
          </a:p>
        </p:txBody>
      </p:sp>
      <p:sp>
        <p:nvSpPr>
          <p:cNvPr id="332" name="Text Box 3"/>
          <p:cNvSpPr txBox="1"/>
          <p:nvPr/>
        </p:nvSpPr>
        <p:spPr>
          <a:xfrm>
            <a:off x="1188719" y="4724400"/>
            <a:ext cx="565881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=</a:t>
            </a:r>
          </a:p>
        </p:txBody>
      </p:sp>
      <p:pic>
        <p:nvPicPr>
          <p:cNvPr id="333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066800"/>
            <a:ext cx="4875213" cy="2903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4200" y="1600200"/>
            <a:ext cx="5643563" cy="1825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Object 5" descr="Object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5600" y="4114800"/>
            <a:ext cx="5181600" cy="27098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8" name="Group 8"/>
          <p:cNvGrpSpPr/>
          <p:nvPr/>
        </p:nvGrpSpPr>
        <p:grpSpPr>
          <a:xfrm>
            <a:off x="5774531" y="2224087"/>
            <a:ext cx="488951" cy="214313"/>
            <a:chOff x="81775" y="16453"/>
            <a:chExt cx="488949" cy="214311"/>
          </a:xfrm>
        </p:grpSpPr>
        <p:sp>
          <p:nvSpPr>
            <p:cNvPr id="336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7" name="AutoShape 10"/>
            <p:cNvSpPr/>
            <p:nvPr/>
          </p:nvSpPr>
          <p:spPr>
            <a:xfrm flipH="1" rot="5400000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4" name="Rectangle 2"/>
          <p:cNvSpPr txBox="1"/>
          <p:nvPr>
            <p:ph type="title"/>
          </p:nvPr>
        </p:nvSpPr>
        <p:spPr>
          <a:xfrm>
            <a:off x="855662" y="211138"/>
            <a:ext cx="7772401" cy="566738"/>
          </a:xfrm>
          <a:prstGeom prst="rect">
            <a:avLst/>
          </a:prstGeom>
        </p:spPr>
        <p:txBody>
          <a:bodyPr/>
          <a:lstStyle>
            <a:lvl1pPr defTabSz="896111">
              <a:defRPr b="0" sz="3136">
                <a:effectLst>
                  <a:outerShdw sx="100000" sy="100000" kx="0" ky="0" algn="b" rotWithShape="0" blurRad="37338" dist="37338" dir="270000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Keys  (review)</a:t>
            </a:r>
          </a:p>
        </p:txBody>
      </p:sp>
      <p:sp>
        <p:nvSpPr>
          <p:cNvPr id="115" name="Rectangle 3"/>
          <p:cNvSpPr txBox="1"/>
          <p:nvPr>
            <p:ph type="body" idx="1"/>
          </p:nvPr>
        </p:nvSpPr>
        <p:spPr>
          <a:xfrm>
            <a:off x="609600" y="1395412"/>
            <a:ext cx="8153400" cy="4114801"/>
          </a:xfrm>
          <a:prstGeom prst="rect">
            <a:avLst/>
          </a:prstGeom>
        </p:spPr>
        <p:txBody>
          <a:bodyPr/>
          <a:lstStyle/>
          <a:p>
            <a:pPr marL="224589" indent="-224589" defTabSz="731520">
              <a:spcBef>
                <a:spcPts val="9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key</a:t>
            </a:r>
            <a:r>
              <a:t> is a set of attributes that </a:t>
            </a:r>
            <a:r>
              <a:rPr>
                <a:solidFill>
                  <a:srgbClr val="FF0000"/>
                </a:solidFill>
              </a:rPr>
              <a:t>uniquely </a:t>
            </a:r>
            <a:r>
              <a:t>identifies each tuple in a relation.</a:t>
            </a:r>
          </a:p>
          <a:p>
            <a:pPr marL="224589" indent="-224589" defTabSz="731520">
              <a:spcBef>
                <a:spcPts val="9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candidate key</a:t>
            </a:r>
            <a:r>
              <a:t> is a key that is </a:t>
            </a:r>
            <a:r>
              <a:rPr>
                <a:solidFill>
                  <a:srgbClr val="FF0000"/>
                </a:solidFill>
              </a:rPr>
              <a:t>minimal</a:t>
            </a:r>
            <a:r>
              <a:t>.</a:t>
            </a:r>
          </a:p>
          <a:p>
            <a:pPr lvl="1" marL="529389" indent="-224589" defTabSz="731520">
              <a:spcBef>
                <a:spcPts val="900"/>
              </a:spcBef>
              <a:buClrTx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If AB is a candidate key, then neither A nor B is a key on its own.</a:t>
            </a:r>
            <a:endParaRPr sz="1440"/>
          </a:p>
          <a:p>
            <a:pPr marL="224589" indent="-224589" defTabSz="731520">
              <a:spcBef>
                <a:spcPts val="6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24589" indent="-224589" defTabSz="731520">
              <a:spcBef>
                <a:spcPts val="900"/>
              </a:spcBef>
              <a:buClrTx/>
              <a:buSzPct val="100000"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superkey</a:t>
            </a:r>
            <a:r>
              <a:t> is a key that is not necessarily minimal (although it could be)</a:t>
            </a:r>
          </a:p>
          <a:p>
            <a:pPr lvl="1" marL="529389" indent="-224589" defTabSz="731520">
              <a:spcBef>
                <a:spcPts val="900"/>
              </a:spcBef>
              <a:buClrTx/>
              <a:buChar char="•"/>
              <a:defRPr sz="2240">
                <a:latin typeface="Tahoma"/>
                <a:ea typeface="Tahoma"/>
                <a:cs typeface="Tahoma"/>
                <a:sym typeface="Tahoma"/>
              </a:defRPr>
            </a:pPr>
            <a:r>
              <a:t>If AB is a candidate key then ABC, ABD, and even AB are superkeys.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1" name="Rectangle 2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Lossy Decomposition (example)</a:t>
            </a:r>
          </a:p>
        </p:txBody>
      </p:sp>
      <p:grpSp>
        <p:nvGrpSpPr>
          <p:cNvPr id="344" name="Group 3"/>
          <p:cNvGrpSpPr/>
          <p:nvPr/>
        </p:nvGrpSpPr>
        <p:grpSpPr>
          <a:xfrm>
            <a:off x="1169669" y="1828800"/>
            <a:ext cx="2703831" cy="1935669"/>
            <a:chOff x="0" y="0"/>
            <a:chExt cx="2703829" cy="1935668"/>
          </a:xfrm>
        </p:grpSpPr>
        <p:sp>
          <p:nvSpPr>
            <p:cNvPr id="342" name="AutoShape 4"/>
            <p:cNvSpPr/>
            <p:nvPr/>
          </p:nvSpPr>
          <p:spPr>
            <a:xfrm>
              <a:off x="2259329" y="0"/>
              <a:ext cx="444501" cy="596900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Rectangle 5"/>
            <p:cNvSpPr txBox="1"/>
            <p:nvPr/>
          </p:nvSpPr>
          <p:spPr>
            <a:xfrm>
              <a:off x="0" y="1447800"/>
              <a:ext cx="1983840" cy="487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A</a:t>
              </a:r>
              <a:r>
                <a:rPr>
                  <a:latin typeface="Tahoma Bold"/>
                  <a:ea typeface="Tahoma Bold"/>
                  <a:cs typeface="Tahoma Bold"/>
                  <a:sym typeface="Tahoma Bold"/>
                </a:rPr>
                <a:t> </a:t>
              </a:r>
              <a:r>
                <a:rPr>
                  <a:solidFill>
                    <a:srgbClr val="009900"/>
                  </a:solidFill>
                  <a:latin typeface="Symbol"/>
                  <a:ea typeface="Symbol"/>
                  <a:cs typeface="Symbol"/>
                  <a:sym typeface="Symbol"/>
                </a:rPr>
                <a:t>®</a:t>
              </a:r>
              <a:r>
                <a:rPr>
                  <a:latin typeface="Tahoma Bold"/>
                  <a:ea typeface="Tahoma Bold"/>
                  <a:cs typeface="Tahoma Bold"/>
                  <a:sym typeface="Tahoma Bold"/>
                </a:rPr>
                <a:t> </a:t>
              </a:r>
              <a:r>
                <a:t>B; C </a:t>
              </a:r>
              <a:r>
                <a:rPr>
                  <a:solidFill>
                    <a:srgbClr val="009900"/>
                  </a:solidFill>
                  <a:latin typeface="Symbol"/>
                  <a:ea typeface="Symbol"/>
                  <a:cs typeface="Symbol"/>
                  <a:sym typeface="Symbol"/>
                </a:rPr>
                <a:t>® </a:t>
              </a:r>
              <a:r>
                <a:rPr>
                  <a:solidFill>
                    <a:srgbClr val="009900"/>
                  </a:solidFill>
                </a:rPr>
                <a:t>B</a:t>
              </a:r>
            </a:p>
          </p:txBody>
        </p:sp>
      </p:grpSp>
      <p:pic>
        <p:nvPicPr>
          <p:cNvPr id="34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524000"/>
            <a:ext cx="5643563" cy="1838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8" name="Group 7"/>
          <p:cNvGrpSpPr/>
          <p:nvPr/>
        </p:nvGrpSpPr>
        <p:grpSpPr>
          <a:xfrm>
            <a:off x="4572000" y="1362075"/>
            <a:ext cx="7391400" cy="1847850"/>
            <a:chOff x="0" y="0"/>
            <a:chExt cx="7391400" cy="1847850"/>
          </a:xfrm>
        </p:grpSpPr>
        <p:pic>
          <p:nvPicPr>
            <p:cNvPr id="346" name="Object 7" descr="Object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640388" cy="1838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Object 8" descr="Object 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51012" y="9525"/>
              <a:ext cx="5640388" cy="1838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9" name="Object 3" descr="Object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05600" y="3886200"/>
            <a:ext cx="5643563" cy="2657475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ext Box 12"/>
          <p:cNvSpPr txBox="1"/>
          <p:nvPr/>
        </p:nvSpPr>
        <p:spPr>
          <a:xfrm>
            <a:off x="5414722" y="4551852"/>
            <a:ext cx="491069" cy="87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6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=</a:t>
            </a:r>
          </a:p>
        </p:txBody>
      </p:sp>
      <p:pic>
        <p:nvPicPr>
          <p:cNvPr id="351" name="Object 5" descr="Object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7480" y="4485726"/>
            <a:ext cx="4894710" cy="159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Object 6" descr="Object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86398" y="4419600"/>
            <a:ext cx="4894710" cy="15952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5" name="Group 8"/>
          <p:cNvGrpSpPr/>
          <p:nvPr/>
        </p:nvGrpSpPr>
        <p:grpSpPr>
          <a:xfrm>
            <a:off x="3051175" y="5107781"/>
            <a:ext cx="488950" cy="214313"/>
            <a:chOff x="81775" y="16453"/>
            <a:chExt cx="488949" cy="214311"/>
          </a:xfrm>
        </p:grpSpPr>
        <p:sp>
          <p:nvSpPr>
            <p:cNvPr id="353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AutoShape 10"/>
            <p:cNvSpPr/>
            <p:nvPr/>
          </p:nvSpPr>
          <p:spPr>
            <a:xfrm flipH="1" rot="5400000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2"/>
      <p:bldP build="whole" bldLvl="1" animBg="1" rev="0" advAuto="0" spid="348" grpId="1"/>
      <p:bldP build="whole" bldLvl="1" animBg="1" rev="0" advAuto="0" spid="355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8" name="Rectangle 4"/>
          <p:cNvSpPr txBox="1"/>
          <p:nvPr>
            <p:ph type="title"/>
          </p:nvPr>
        </p:nvSpPr>
        <p:spPr>
          <a:xfrm>
            <a:off x="623887" y="0"/>
            <a:ext cx="7772401" cy="7969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  Lossless Decomposition</a:t>
            </a:r>
          </a:p>
        </p:txBody>
      </p:sp>
      <p:sp>
        <p:nvSpPr>
          <p:cNvPr id="359" name="Rectangle 5"/>
          <p:cNvSpPr txBox="1"/>
          <p:nvPr>
            <p:ph type="body" idx="1"/>
          </p:nvPr>
        </p:nvSpPr>
        <p:spPr>
          <a:xfrm>
            <a:off x="-36513" y="1168400"/>
            <a:ext cx="8915401" cy="4800600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700"/>
              </a:spcBef>
              <a:buClrTx/>
              <a:buSzPct val="100000"/>
              <a:buChar char="•"/>
              <a:defRPr sz="1879">
                <a:latin typeface="Tahoma"/>
                <a:ea typeface="Tahoma"/>
                <a:cs typeface="Tahoma"/>
                <a:sym typeface="Tahoma"/>
              </a:defRPr>
            </a:pPr>
            <a:r>
              <a:t>Decomposition of R into X and Y is </a:t>
            </a:r>
            <a:r>
              <a:rPr u="sng">
                <a:solidFill>
                  <a:schemeClr val="accent2"/>
                </a:solidFill>
              </a:rPr>
              <a:t>lossless-join</a:t>
            </a:r>
            <a:r>
              <a:t> w.r.t.   a set of FDs F if, for every instance r  that satisfies F:</a:t>
            </a:r>
          </a:p>
          <a:p>
            <a:pPr lvl="1" marL="268604" indent="161162" defTabSz="859536">
              <a:spcBef>
                <a:spcPts val="700"/>
              </a:spcBef>
              <a:buSzTx/>
              <a:buFont typeface="Monotype Sorts"/>
              <a:buNone/>
              <a:defRPr sz="1692">
                <a:latin typeface="Tahoma"/>
                <a:ea typeface="Tahoma"/>
                <a:cs typeface="Tahoma"/>
                <a:sym typeface="Tahoma"/>
              </a:defRPr>
            </a:pPr>
            <a:r>
              <a:t>             (r)                 (r)   =  r</a:t>
            </a:r>
            <a:endParaRPr sz="2632"/>
          </a:p>
          <a:p>
            <a:pPr marL="263892" indent="-263892" defTabSz="859536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632">
                <a:latin typeface="Tahoma"/>
                <a:ea typeface="Tahoma"/>
                <a:cs typeface="Tahoma"/>
                <a:sym typeface="Tahoma"/>
              </a:defRPr>
            </a:pPr>
            <a:r>
              <a:t>The decomposition of R into X and Y is  </a:t>
            </a:r>
            <a:r>
              <a:rPr>
                <a:solidFill>
                  <a:schemeClr val="accent2"/>
                </a:solidFill>
              </a:rPr>
              <a:t>lossless with respect to F </a:t>
            </a:r>
            <a:r>
              <a:t> if and only if</a:t>
            </a:r>
            <a:r>
              <a:rPr>
                <a:solidFill>
                  <a:schemeClr val="accent2"/>
                </a:solidFill>
              </a:rPr>
              <a:t>  F</a:t>
            </a:r>
            <a:r>
              <a:rPr baseline="29872">
                <a:solidFill>
                  <a:schemeClr val="accent2"/>
                </a:solidFill>
              </a:rPr>
              <a:t>+</a:t>
            </a:r>
            <a:r>
              <a:t> contains:</a:t>
            </a:r>
          </a:p>
          <a:p>
            <a:pPr lvl="1" marL="268604" indent="161162" defTabSz="859536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632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			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</a:t>
            </a:r>
            <a:r>
              <a:t> Y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X,  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or</a:t>
            </a:r>
            <a:endParaRPr sz="1692"/>
          </a:p>
          <a:p>
            <a:pPr lvl="1" marL="268604" indent="161162" defTabSz="859536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632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				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</a:t>
            </a:r>
            <a:r>
              <a:t> Y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Y</a:t>
            </a:r>
            <a:endParaRPr sz="1692"/>
          </a:p>
          <a:p>
            <a:pPr lvl="1" marL="268604" indent="161162" defTabSz="859536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1692">
                <a:latin typeface="Tahoma"/>
                <a:ea typeface="Tahoma"/>
                <a:cs typeface="Tahoma"/>
                <a:sym typeface="Tahoma"/>
              </a:defRPr>
            </a:pPr>
            <a:r>
              <a:t>in previous example: decomposing ABC into AB and BC is lossy, because intersection (i.e., </a:t>
            </a:r>
            <a:r>
              <a:t>“</a:t>
            </a:r>
            <a:r>
              <a:t>B</a:t>
            </a:r>
            <a:r>
              <a:t>”</a:t>
            </a:r>
            <a:r>
              <a:t>) is not a key of either resulting relation.</a:t>
            </a:r>
            <a:r>
              <a:rPr sz="2632"/>
              <a:t> </a:t>
            </a:r>
          </a:p>
          <a:p>
            <a:pPr marL="263892" indent="-263892" defTabSz="859536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632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Useful result</a:t>
            </a:r>
            <a:r>
              <a:rPr>
                <a:solidFill>
                  <a:srgbClr val="000000"/>
                </a:solidFill>
              </a:rPr>
              <a:t>: If W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000000"/>
                </a:solidFill>
              </a:rPr>
              <a:t>Z holds over R and  W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Ç </a:t>
            </a:r>
            <a:r>
              <a:rPr>
                <a:solidFill>
                  <a:srgbClr val="000000"/>
                </a:solidFill>
              </a:rPr>
              <a:t>Z is empty, then decomposition of R into R-Z and WZ is lossless.</a:t>
            </a:r>
          </a:p>
        </p:txBody>
      </p:sp>
      <p:pic>
        <p:nvPicPr>
          <p:cNvPr id="36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575" y="1757363"/>
            <a:ext cx="1476375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3450" y="1765300"/>
            <a:ext cx="1473200" cy="5810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4" name="Group 8"/>
          <p:cNvGrpSpPr/>
          <p:nvPr/>
        </p:nvGrpSpPr>
        <p:grpSpPr>
          <a:xfrm>
            <a:off x="1687120" y="1946436"/>
            <a:ext cx="382197" cy="167521"/>
            <a:chOff x="63921" y="12861"/>
            <a:chExt cx="382195" cy="167520"/>
          </a:xfrm>
        </p:grpSpPr>
        <p:sp>
          <p:nvSpPr>
            <p:cNvPr id="362" name="AutoShape 9"/>
            <p:cNvSpPr/>
            <p:nvPr/>
          </p:nvSpPr>
          <p:spPr>
            <a:xfrm rot="16200000">
              <a:off x="267098" y="115"/>
              <a:ext cx="166273" cy="191765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3" name="AutoShape 10"/>
            <p:cNvSpPr/>
            <p:nvPr/>
          </p:nvSpPr>
          <p:spPr>
            <a:xfrm flipH="1" rot="5400000">
              <a:off x="76666" y="1363"/>
              <a:ext cx="166273" cy="191765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4" grpId="2"/>
      <p:bldP build="p" bldLvl="1" animBg="1" rev="0" advAuto="0" spid="35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7" name="Rectangle 2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Lossless Decomposition (example)</a:t>
            </a:r>
          </a:p>
        </p:txBody>
      </p:sp>
      <p:sp>
        <p:nvSpPr>
          <p:cNvPr id="368" name="AutoShape 3"/>
          <p:cNvSpPr/>
          <p:nvPr/>
        </p:nvSpPr>
        <p:spPr>
          <a:xfrm>
            <a:off x="3429000" y="1828800"/>
            <a:ext cx="444500" cy="5969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Rectangle 4"/>
          <p:cNvSpPr txBox="1"/>
          <p:nvPr/>
        </p:nvSpPr>
        <p:spPr>
          <a:xfrm>
            <a:off x="1169669" y="3276600"/>
            <a:ext cx="1983841" cy="48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t>B; C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370" name="Rectangle 5"/>
          <p:cNvSpPr txBox="1"/>
          <p:nvPr/>
        </p:nvSpPr>
        <p:spPr>
          <a:xfrm>
            <a:off x="426719" y="6019800"/>
            <a:ext cx="8386079" cy="55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But, now we can</a:t>
            </a:r>
            <a:r>
              <a:t>’</a:t>
            </a:r>
            <a:r>
              <a:t>t check </a:t>
            </a:r>
            <a:r>
              <a:rPr>
                <a:solidFill>
                  <a:schemeClr val="accent2"/>
                </a:solidFill>
              </a:rPr>
              <a:t>A</a:t>
            </a:r>
            <a:r>
              <a:rPr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  <a:latin typeface="Tahoma Bold"/>
                <a:ea typeface="Tahoma Bold"/>
                <a:cs typeface="Tahoma Bold"/>
                <a:sym typeface="Tahoma Bold"/>
              </a:rPr>
              <a:t> </a:t>
            </a:r>
            <a:r>
              <a:rPr>
                <a:solidFill>
                  <a:schemeClr val="accent2"/>
                </a:solidFill>
              </a:rPr>
              <a:t>B</a:t>
            </a:r>
            <a:r>
              <a:t> without doing a join!</a:t>
            </a:r>
          </a:p>
        </p:txBody>
      </p:sp>
      <p:sp>
        <p:nvSpPr>
          <p:cNvPr id="371" name="Text Box 7"/>
          <p:cNvSpPr txBox="1"/>
          <p:nvPr/>
        </p:nvSpPr>
        <p:spPr>
          <a:xfrm>
            <a:off x="5455920" y="4267200"/>
            <a:ext cx="565880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=</a:t>
            </a:r>
          </a:p>
        </p:txBody>
      </p:sp>
      <p:pic>
        <p:nvPicPr>
          <p:cNvPr id="372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0" y="1371600"/>
            <a:ext cx="5643563" cy="183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4400" y="1524000"/>
            <a:ext cx="5640388" cy="183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Object 5" descr="Object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23012" y="1524000"/>
            <a:ext cx="5640388" cy="183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Object 6" descr="Object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4400" y="4038600"/>
            <a:ext cx="5640388" cy="183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Object 7" descr="Object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03612" y="4038600"/>
            <a:ext cx="5640388" cy="183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Object 8" descr="Object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96000" y="4038600"/>
            <a:ext cx="5643563" cy="1838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0" name="Group 8"/>
          <p:cNvGrpSpPr/>
          <p:nvPr/>
        </p:nvGrpSpPr>
        <p:grpSpPr>
          <a:xfrm>
            <a:off x="2581275" y="4850606"/>
            <a:ext cx="488950" cy="214313"/>
            <a:chOff x="81775" y="16453"/>
            <a:chExt cx="488949" cy="214311"/>
          </a:xfrm>
        </p:grpSpPr>
        <p:sp>
          <p:nvSpPr>
            <p:cNvPr id="378" name="AutoShape 9"/>
            <p:cNvSpPr/>
            <p:nvPr/>
          </p:nvSpPr>
          <p:spPr>
            <a:xfrm rot="16200000">
              <a:off x="341704" y="147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AutoShape 10"/>
            <p:cNvSpPr/>
            <p:nvPr/>
          </p:nvSpPr>
          <p:spPr>
            <a:xfrm flipH="1" rot="5400000">
              <a:off x="98081" y="1744"/>
              <a:ext cx="212716" cy="245328"/>
            </a:xfrm>
            <a:prstGeom prst="triangl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"/>
      <p:bldP build="whole" bldLvl="1" animBg="1" rev="0" advAuto="0" spid="380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3" name="Rectangle 4"/>
          <p:cNvSpPr txBox="1"/>
          <p:nvPr>
            <p:ph type="title"/>
          </p:nvPr>
        </p:nvSpPr>
        <p:spPr>
          <a:xfrm>
            <a:off x="9906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Dependency Preserving Decomposition</a:t>
            </a:r>
          </a:p>
        </p:txBody>
      </p:sp>
      <p:sp>
        <p:nvSpPr>
          <p:cNvPr id="384" name="Rectangle 5"/>
          <p:cNvSpPr txBox="1"/>
          <p:nvPr>
            <p:ph type="body" idx="1"/>
          </p:nvPr>
        </p:nvSpPr>
        <p:spPr>
          <a:xfrm>
            <a:off x="152400" y="1143000"/>
            <a:ext cx="8610600" cy="48006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Dependency preserving decomposition </a:t>
            </a:r>
            <a:r>
              <a:rPr>
                <a:solidFill>
                  <a:srgbClr val="000000"/>
                </a:solidFill>
              </a:rPr>
              <a:t>(Intuitive):</a:t>
            </a:r>
            <a:endParaRPr>
              <a:solidFill>
                <a:srgbClr val="000000"/>
              </a:solidFill>
            </a:endParaRPr>
          </a:p>
          <a:p>
            <a:pPr lvl="1" marL="0" indent="228600">
              <a:spcBef>
                <a:spcPts val="1100"/>
              </a:spcBef>
              <a:buClrTx/>
              <a:buSzTx/>
              <a:buNone/>
              <a:defRPr sz="2100">
                <a:latin typeface="Tahoma"/>
                <a:ea typeface="Tahoma"/>
                <a:cs typeface="Tahoma"/>
                <a:sym typeface="Tahoma"/>
              </a:defRPr>
            </a:pPr>
            <a:r>
              <a:t>If R is decomposed into X, Y and Z, and we enforce the FDs that hold individually on X, on Y and on Z, then all FDs that were given to hold on R must also hold.  </a:t>
            </a:r>
            <a:r>
              <a:rPr u="sng">
                <a:solidFill>
                  <a:schemeClr val="accent2"/>
                </a:solidFill>
              </a:rPr>
              <a:t>(Avoids Problem #2 on our list.)</a:t>
            </a:r>
            <a:endParaRPr sz="2800">
              <a:solidFill>
                <a:schemeClr val="accent2"/>
              </a:solidFill>
            </a:endParaR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endParaRPr sz="2800">
              <a:solidFill>
                <a:schemeClr val="accent2"/>
              </a:solidFill>
            </a:endParaR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>
                <a:solidFill>
                  <a:srgbClr val="009900"/>
                </a:solidFill>
              </a:rPr>
              <a:t>projection of F on attribute set X</a:t>
            </a:r>
            <a:r>
              <a:t>  (denoted </a:t>
            </a:r>
            <a:r>
              <a:rPr>
                <a:solidFill>
                  <a:schemeClr val="accent2"/>
                </a:solidFill>
              </a:rPr>
              <a:t>F</a:t>
            </a:r>
            <a:r>
              <a:rPr baseline="-25000">
                <a:solidFill>
                  <a:schemeClr val="accent2"/>
                </a:solidFill>
              </a:rPr>
              <a:t>X</a:t>
            </a:r>
            <a:r>
              <a:t> ) is the set of FDs </a:t>
            </a:r>
          </a:p>
          <a:p>
            <a:pPr marL="0" indent="0"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 </a:t>
            </a:r>
            <a:r>
              <a:rPr>
                <a:solidFill>
                  <a:srgbClr val="0099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V in F</a:t>
            </a:r>
            <a:r>
              <a:rPr baseline="30000"/>
              <a:t>+</a:t>
            </a:r>
            <a:r>
              <a:t> </a:t>
            </a:r>
            <a:r>
              <a:rPr>
                <a:solidFill>
                  <a:srgbClr val="000000"/>
                </a:solidFill>
              </a:rPr>
              <a:t>(closure of F , not just F ) such that all of the attributes on both sides of the f.d. </a:t>
            </a:r>
            <a:r>
              <a:t>are in X</a:t>
            </a:r>
            <a:r>
              <a:rPr>
                <a:solidFill>
                  <a:srgbClr val="000000"/>
                </a:solidFill>
              </a:rPr>
              <a:t>. 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That is: U and V are subsets of 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Rectangle 4"/>
          <p:cNvSpPr txBox="1"/>
          <p:nvPr>
            <p:ph type="title"/>
          </p:nvPr>
        </p:nvSpPr>
        <p:spPr>
          <a:xfrm>
            <a:off x="665162" y="0"/>
            <a:ext cx="8305801" cy="1104900"/>
          </a:xfrm>
          <a:prstGeom prst="rect">
            <a:avLst/>
          </a:prstGeom>
        </p:spPr>
        <p:txBody>
          <a:bodyPr/>
          <a:lstStyle>
            <a:lvl1pPr>
              <a:defRPr b="0" sz="280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Dependency Preserving Decompositions (Contd.)</a:t>
            </a:r>
          </a:p>
        </p:txBody>
      </p:sp>
      <p:sp>
        <p:nvSpPr>
          <p:cNvPr id="388" name="Rectangle 5"/>
          <p:cNvSpPr txBox="1"/>
          <p:nvPr>
            <p:ph type="body" idx="1"/>
          </p:nvPr>
        </p:nvSpPr>
        <p:spPr>
          <a:xfrm>
            <a:off x="0" y="1524000"/>
            <a:ext cx="9067800" cy="4800600"/>
          </a:xfrm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Decomposition of R into X and Y is </a:t>
            </a:r>
            <a:r>
              <a:rPr u="sng">
                <a:solidFill>
                  <a:schemeClr val="accent2">
                    <a:lumOff val="-8000"/>
                  </a:schemeClr>
                </a:solidFill>
              </a:rPr>
              <a:t>dependency preserving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 </a:t>
            </a:r>
            <a:r>
              <a:t>if  </a:t>
            </a:r>
          </a:p>
          <a:p>
            <a:pPr marL="0" indent="0">
              <a:lnSpc>
                <a:spcPct val="90000"/>
              </a:lnSpc>
              <a:buSzTx/>
              <a:buFont typeface="Monotype Sorts"/>
              <a:buNone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                                        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 (F</a:t>
            </a:r>
            <a:r>
              <a:rPr baseline="-25000">
                <a:solidFill>
                  <a:schemeClr val="accent2">
                    <a:lumOff val="-8000"/>
                  </a:schemeClr>
                </a:solidFill>
              </a:rPr>
              <a:t>X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 </a:t>
            </a:r>
            <a:r>
              <a:rPr>
                <a:solidFill>
                  <a:schemeClr val="accent2">
                    <a:lumOff val="-8000"/>
                  </a:schemeClr>
                </a:solidFill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 F</a:t>
            </a:r>
            <a:r>
              <a:rPr baseline="-25000">
                <a:solidFill>
                  <a:schemeClr val="accent2">
                    <a:lumOff val="-8000"/>
                  </a:schemeClr>
                </a:solidFill>
              </a:rPr>
              <a:t>Y 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) </a:t>
            </a:r>
            <a:r>
              <a:rPr baseline="30000">
                <a:solidFill>
                  <a:schemeClr val="accent2">
                    <a:lumOff val="-8000"/>
                  </a:schemeClr>
                </a:solidFill>
              </a:rPr>
              <a:t>+  </a:t>
            </a:r>
            <a:r>
              <a:rPr>
                <a:solidFill>
                  <a:schemeClr val="accent2">
                    <a:lumOff val="-8000"/>
                  </a:schemeClr>
                </a:solidFill>
              </a:rPr>
              <a:t>=  F</a:t>
            </a:r>
            <a:r>
              <a:rPr baseline="30000">
                <a:solidFill>
                  <a:schemeClr val="accent2">
                    <a:lumOff val="-8000"/>
                  </a:schemeClr>
                </a:solidFill>
              </a:rPr>
              <a:t> +</a:t>
            </a:r>
            <a:endParaRPr baseline="30000">
              <a:solidFill>
                <a:schemeClr val="accent2">
                  <a:lumOff val="-8000"/>
                </a:schemeClr>
              </a:solidFill>
            </a:endParaRP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i.e., if we consider only dependencies in the closure F</a:t>
            </a:r>
            <a:r>
              <a:rPr baseline="30000"/>
              <a:t> +</a:t>
            </a:r>
            <a:r>
              <a:t> that can be checked in X without considering Y, and in Y without considering X,  these imply all dependencies in F</a:t>
            </a:r>
            <a:r>
              <a:rPr baseline="30000"/>
              <a:t> +</a:t>
            </a:r>
            <a:r>
              <a:t>.</a:t>
            </a: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Important to consider </a:t>
            </a:r>
            <a:r>
              <a:rPr>
                <a:solidFill>
                  <a:schemeClr val="accent2"/>
                </a:solidFill>
              </a:rPr>
              <a:t>F</a:t>
            </a:r>
            <a:r>
              <a:rPr baseline="30000">
                <a:solidFill>
                  <a:schemeClr val="accent2"/>
                </a:solidFill>
              </a:rPr>
              <a:t> +</a:t>
            </a:r>
            <a:r>
              <a:t> in this definition: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ABC, 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B, 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A, decomposed into AB and BC.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Is this dependency preserving?  Is 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 preserved?????</a:t>
            </a:r>
          </a:p>
          <a:p>
            <a:pPr lvl="2" marL="1085850" indent="-228600">
              <a:lnSpc>
                <a:spcPct val="90000"/>
              </a:lnSpc>
              <a:spcBef>
                <a:spcPts val="70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note: F</a:t>
            </a:r>
            <a:r>
              <a:rPr baseline="30000"/>
              <a:t> +</a:t>
            </a:r>
            <a:r>
              <a:t> contains 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t>{A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A,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B}, so…</a:t>
            </a:r>
          </a:p>
          <a:p>
            <a:pPr lvl="2" marL="1085850" indent="-228600">
              <a:lnSpc>
                <a:spcPct val="90000"/>
              </a:lnSpc>
              <a:spcBef>
                <a:spcPts val="70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F</a:t>
            </a:r>
            <a:r>
              <a:rPr baseline="-25000"/>
              <a:t>AB</a:t>
            </a:r>
            <a:r>
              <a:t> contains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B and 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A; F</a:t>
            </a:r>
            <a:r>
              <a:rPr baseline="-25000"/>
              <a:t>BC</a:t>
            </a:r>
            <a:r>
              <a:t> contains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 and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 </a:t>
            </a:r>
          </a:p>
          <a:p>
            <a:pPr marL="200526" indent="-200526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So, (F</a:t>
            </a:r>
            <a:r>
              <a:rPr baseline="-25000"/>
              <a:t>AB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t>F</a:t>
            </a:r>
            <a:r>
              <a:rPr baseline="-25000"/>
              <a:t>BC</a:t>
            </a:r>
            <a:r>
              <a:t>)</a:t>
            </a:r>
            <a:r>
              <a:rPr baseline="30000" sz="2800"/>
              <a:t>+</a:t>
            </a:r>
            <a:r>
              <a:t> contains C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8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1" name="Rectangle 4"/>
          <p:cNvSpPr txBox="1"/>
          <p:nvPr>
            <p:ph type="title"/>
          </p:nvPr>
        </p:nvSpPr>
        <p:spPr>
          <a:xfrm>
            <a:off x="571500" y="-66675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Boyce-Codd Normal Form  (BCNF)</a:t>
            </a:r>
          </a:p>
        </p:txBody>
      </p:sp>
      <p:sp>
        <p:nvSpPr>
          <p:cNvPr id="392" name="Rectangle 5"/>
          <p:cNvSpPr txBox="1"/>
          <p:nvPr>
            <p:ph type="body" idx="1"/>
          </p:nvPr>
        </p:nvSpPr>
        <p:spPr>
          <a:xfrm>
            <a:off x="131762" y="2578100"/>
            <a:ext cx="9144001" cy="283532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Reln R with FDs F is in </a:t>
            </a:r>
            <a:r>
              <a:rPr>
                <a:solidFill>
                  <a:schemeClr val="accent2"/>
                </a:solidFill>
              </a:rPr>
              <a:t>BCNF</a:t>
            </a:r>
            <a:r>
              <a:t> if, for all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  in F</a:t>
            </a:r>
            <a:r>
              <a:rPr baseline="30000"/>
              <a:t>+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X   (called a </a:t>
            </a:r>
            <a:r>
              <a:rPr>
                <a:solidFill>
                  <a:schemeClr val="accent2"/>
                </a:solidFill>
              </a:rPr>
              <a:t>trivial</a:t>
            </a:r>
            <a:r>
              <a:t> FD), </a:t>
            </a:r>
            <a:r>
              <a:rPr>
                <a:solidFill>
                  <a:srgbClr val="FF0000"/>
                </a:solidFill>
              </a:rPr>
              <a:t>or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X is a superkey for R.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rgbClr val="FF0000"/>
                </a:solidFill>
              </a:rPr>
              <a:t>“</a:t>
            </a:r>
            <a:r>
              <a:rPr>
                <a:solidFill>
                  <a:srgbClr val="FF0000"/>
                </a:solidFill>
              </a:rPr>
              <a:t>R is in BCNF if the only non-trivial FDs over R are key constraints.</a:t>
            </a:r>
            <a:r>
              <a:rPr>
                <a:solidFill>
                  <a:srgbClr val="FF0000"/>
                </a:solidFill>
              </a:rPr>
              <a:t>”</a:t>
            </a:r>
            <a:endParaRPr>
              <a:solidFill>
                <a:srgbClr val="FF0000"/>
              </a:solidFill>
            </a:endParaRPr>
          </a:p>
          <a:p>
            <a:pPr lvl="1" marL="285750" indent="171450">
              <a:buSzTx/>
              <a:buFont typeface="Monotype Sorts"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</p:txBody>
      </p:sp>
      <p:sp>
        <p:nvSpPr>
          <p:cNvPr id="393" name="Text Box 6"/>
          <p:cNvSpPr txBox="1"/>
          <p:nvPr/>
        </p:nvSpPr>
        <p:spPr>
          <a:xfrm>
            <a:off x="-46356" y="5146675"/>
            <a:ext cx="142241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6" name="Rectangle 4"/>
          <p:cNvSpPr txBox="1"/>
          <p:nvPr>
            <p:ph type="title"/>
          </p:nvPr>
        </p:nvSpPr>
        <p:spPr>
          <a:xfrm>
            <a:off x="838200" y="0"/>
            <a:ext cx="7772400" cy="9318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Decomposition into BCNF</a:t>
            </a:r>
          </a:p>
        </p:txBody>
      </p:sp>
      <p:sp>
        <p:nvSpPr>
          <p:cNvPr id="397" name="Rectangle 5"/>
          <p:cNvSpPr txBox="1"/>
          <p:nvPr>
            <p:ph type="body" idx="1"/>
          </p:nvPr>
        </p:nvSpPr>
        <p:spPr>
          <a:xfrm>
            <a:off x="0" y="1066800"/>
            <a:ext cx="9144000" cy="4876800"/>
          </a:xfrm>
          <a:prstGeom prst="rect">
            <a:avLst/>
          </a:prstGeom>
        </p:spPr>
        <p:txBody>
          <a:bodyPr/>
          <a:lstStyle/>
          <a:p>
            <a:pPr marL="194510" indent="-194510" defTabSz="886968">
              <a:buClrTx/>
              <a:buSzPct val="100000"/>
              <a:buChar char="•"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Consider relation R with FDs F. </a:t>
            </a:r>
          </a:p>
          <a:p>
            <a:pPr marL="0" indent="0" defTabSz="886968">
              <a:buSzTx/>
              <a:buFont typeface="Monotype Sorts"/>
              <a:buNone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                 If X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Y violates BCNF, decompose R into  R - Y and XY  		</a:t>
            </a:r>
          </a:p>
          <a:p>
            <a:pPr lvl="2" marL="0" indent="1077912" defTabSz="886968">
              <a:buSzTx/>
              <a:buFont typeface="Monotype Sorts"/>
              <a:buNone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 	    (guaranteed to be lossless).</a:t>
            </a:r>
          </a:p>
          <a:p>
            <a:pPr lvl="1" marL="544629" indent="-175059" defTabSz="886968">
              <a:spcBef>
                <a:spcPts val="700"/>
              </a:spcBef>
              <a:buClrTx/>
              <a:buChar char="•"/>
              <a:defRPr sz="1746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Repeated application </a:t>
            </a:r>
            <a:r>
              <a:rPr>
                <a:solidFill>
                  <a:srgbClr val="000000"/>
                </a:solidFill>
              </a:rPr>
              <a:t>of this idea will give us a collection of relations that are in </a:t>
            </a:r>
            <a:r>
              <a:rPr>
                <a:solidFill>
                  <a:srgbClr val="E35D2A"/>
                </a:solidFill>
              </a:rPr>
              <a:t>BCNF</a:t>
            </a:r>
            <a:r>
              <a:t>; </a:t>
            </a:r>
            <a:r>
              <a:rPr>
                <a:solidFill>
                  <a:srgbClr val="75F74B"/>
                </a:solidFill>
              </a:rPr>
              <a:t>lossless join decomposition,</a:t>
            </a:r>
            <a:r>
              <a:rPr>
                <a:solidFill>
                  <a:srgbClr val="000000"/>
                </a:solidFill>
              </a:rPr>
              <a:t> and guaranteed to terminate.</a:t>
            </a:r>
          </a:p>
          <a:p>
            <a:pPr lvl="1" marL="544629" indent="-175059" defTabSz="886968">
              <a:spcBef>
                <a:spcPts val="700"/>
              </a:spcBef>
              <a:buClrTx/>
              <a:buChar char="•"/>
              <a:defRPr sz="1746">
                <a:latin typeface="Tahoma"/>
                <a:ea typeface="Tahoma"/>
                <a:cs typeface="Tahoma"/>
                <a:sym typeface="Tahoma"/>
              </a:defRPr>
            </a:pPr>
            <a:r>
              <a:t>e.g.,  CSJDPQV,  key C,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P,  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</a:t>
            </a:r>
          </a:p>
          <a:p>
            <a:pPr lvl="1" marL="544629" indent="-175059" defTabSz="886968">
              <a:spcBef>
                <a:spcPts val="700"/>
              </a:spcBef>
              <a:buClrTx/>
              <a:buChar char="•"/>
              <a:defRPr i="1" sz="1746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 {contractid, supplierid, projectid,deptid,partid, qty, value}</a:t>
            </a:r>
            <a:endParaRPr i="0">
              <a:latin typeface="Tahoma"/>
              <a:ea typeface="Tahoma"/>
              <a:cs typeface="Tahoma"/>
              <a:sym typeface="Tahoma"/>
            </a:endParaRPr>
          </a:p>
          <a:p>
            <a:pPr lvl="1" marL="544629" indent="-175059" defTabSz="886968">
              <a:spcBef>
                <a:spcPts val="700"/>
              </a:spcBef>
              <a:buClrTx/>
              <a:buChar char="•"/>
              <a:defRPr sz="1746">
                <a:latin typeface="Tahoma"/>
                <a:ea typeface="Tahoma"/>
                <a:cs typeface="Tahoma"/>
                <a:sym typeface="Tahoma"/>
              </a:defRPr>
            </a:pPr>
            <a:r>
              <a:t>To deal with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P, decompose into  SDP, CSJDQV.</a:t>
            </a:r>
          </a:p>
          <a:p>
            <a:pPr lvl="1" marL="544629" indent="-175059" defTabSz="886968">
              <a:spcBef>
                <a:spcPts val="700"/>
              </a:spcBef>
              <a:buClrTx/>
              <a:buChar char="•"/>
              <a:defRPr sz="1746">
                <a:latin typeface="Tahoma"/>
                <a:ea typeface="Tahoma"/>
                <a:cs typeface="Tahoma"/>
                <a:sym typeface="Tahoma"/>
              </a:defRPr>
            </a:pPr>
            <a:r>
              <a:t>To deal with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S, decompose CSJDQV into JS and CJDQV</a:t>
            </a:r>
          </a:p>
          <a:p>
            <a:pPr lvl="1" marL="544629" indent="-175059" defTabSz="886968">
              <a:spcBef>
                <a:spcPts val="700"/>
              </a:spcBef>
              <a:buClrTx/>
              <a:buChar char="•"/>
              <a:defRPr sz="1746">
                <a:latin typeface="Tahoma"/>
                <a:ea typeface="Tahoma"/>
                <a:cs typeface="Tahoma"/>
                <a:sym typeface="Tahoma"/>
              </a:defRPr>
            </a:pPr>
            <a:r>
              <a:t>So we end up with: SDP, JS, and CJDQV</a:t>
            </a:r>
          </a:p>
          <a:p>
            <a:pPr lvl="1" marL="720661" indent="-277177" defTabSz="886968">
              <a:spcBef>
                <a:spcPts val="700"/>
              </a:spcBef>
              <a:buClr>
                <a:srgbClr val="CC6600"/>
              </a:buClr>
              <a:defRPr sz="194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194510" indent="-194510" defTabSz="886968">
              <a:buClrTx/>
              <a:buSzPct val="100000"/>
              <a:buChar char="•"/>
              <a:defRPr sz="1940">
                <a:latin typeface="Tahoma"/>
                <a:ea typeface="Tahoma"/>
                <a:cs typeface="Tahoma"/>
                <a:sym typeface="Tahoma"/>
              </a:defRPr>
            </a:pPr>
            <a:r>
              <a:t>Note: several dependencies may cause violation of BCNF.  The order in which we fix them could lead to very different sets of relations!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0" name="Rectangle 4"/>
          <p:cNvSpPr txBox="1"/>
          <p:nvPr>
            <p:ph type="title"/>
          </p:nvPr>
        </p:nvSpPr>
        <p:spPr>
          <a:xfrm>
            <a:off x="552450" y="219075"/>
            <a:ext cx="8077200" cy="6096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BCNF and Dependency Preservation</a:t>
            </a:r>
          </a:p>
        </p:txBody>
      </p:sp>
      <p:sp>
        <p:nvSpPr>
          <p:cNvPr id="401" name="Rectangle 5"/>
          <p:cNvSpPr txBox="1"/>
          <p:nvPr>
            <p:ph type="body" idx="1"/>
          </p:nvPr>
        </p:nvSpPr>
        <p:spPr>
          <a:xfrm>
            <a:off x="76200" y="1676400"/>
            <a:ext cx="8991600" cy="4724400"/>
          </a:xfrm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 general,</a:t>
            </a:r>
            <a:r>
              <a:rPr>
                <a:solidFill>
                  <a:schemeClr val="accent2"/>
                </a:solidFill>
              </a:rPr>
              <a:t> there may not be a dependency preserving decomposition into BCNF</a:t>
            </a:r>
            <a:r>
              <a:t>.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e.g.,  CSZ,  CS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Z,  Z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Can</a:t>
            </a:r>
            <a:r>
              <a:t>’</a:t>
            </a:r>
            <a:r>
              <a:t>t decompose while preserving 1st FD;  not in BCNF.</a:t>
            </a: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Similarly,  decomposition of CSJDPQV into SDP, JS and CJDQV is not dependency preserving  (w.r.t. the FDs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C,  SD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P  and 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S).</a:t>
            </a: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{contractid, supplierid, projectid,deptid,partid, qty, value}</a:t>
            </a:r>
            <a:endParaRPr i="0">
              <a:latin typeface="Tahoma"/>
              <a:ea typeface="Tahoma"/>
              <a:cs typeface="Tahoma"/>
              <a:sym typeface="Tahoma"/>
            </a:endParaRP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However, it is a lossless join decomposition.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In this case, adding   JPC to the collection of relations gives us a dependency preserving decomposition.</a:t>
            </a:r>
          </a:p>
          <a:p>
            <a:pPr lvl="2" marL="1085850" indent="-228600">
              <a:lnSpc>
                <a:spcPct val="90000"/>
              </a:lnSpc>
              <a:spcBef>
                <a:spcPts val="700"/>
              </a:spcBef>
              <a:buClr>
                <a:srgbClr val="000099"/>
              </a:buCl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but JPC tuples are stored only for checking the f.d.  </a:t>
            </a:r>
            <a:r>
              <a:rPr>
                <a:solidFill>
                  <a:schemeClr val="accent2"/>
                </a:solidFill>
              </a:rPr>
              <a:t>(Redundancy!)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4" name="Rectangle 4"/>
          <p:cNvSpPr txBox="1"/>
          <p:nvPr>
            <p:ph type="title"/>
          </p:nvPr>
        </p:nvSpPr>
        <p:spPr>
          <a:xfrm>
            <a:off x="1028700" y="188912"/>
            <a:ext cx="7772400" cy="593726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Third Normal Form  (3NF)</a:t>
            </a:r>
          </a:p>
        </p:txBody>
      </p:sp>
      <p:sp>
        <p:nvSpPr>
          <p:cNvPr id="405" name="Rectangle 5"/>
          <p:cNvSpPr txBox="1"/>
          <p:nvPr>
            <p:ph type="body" idx="1"/>
          </p:nvPr>
        </p:nvSpPr>
        <p:spPr>
          <a:xfrm>
            <a:off x="76200" y="1143000"/>
            <a:ext cx="9067800" cy="50292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Reln R with FDs F  is in </a:t>
            </a:r>
            <a:r>
              <a:rPr>
                <a:solidFill>
                  <a:schemeClr val="accent2"/>
                </a:solidFill>
              </a:rPr>
              <a:t>3NF</a:t>
            </a:r>
            <a:r>
              <a:t> if, for all </a:t>
            </a:r>
            <a:r>
              <a:rPr>
                <a:solidFill>
                  <a:srgbClr val="FF0000"/>
                </a:solidFill>
              </a:rPr>
              <a:t>X </a:t>
            </a:r>
            <a:r>
              <a:rPr>
                <a:solidFill>
                  <a:srgbClr val="FF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A</a:t>
            </a:r>
            <a:r>
              <a:t>  in F</a:t>
            </a:r>
            <a:r>
              <a:rPr baseline="30000"/>
              <a:t>+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X   (called a trivial FD), </a:t>
            </a:r>
            <a:r>
              <a:rPr>
                <a:solidFill>
                  <a:srgbClr val="FF0000"/>
                </a:solidFill>
              </a:rPr>
              <a:t>or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X</a:t>
            </a:r>
            <a:r>
              <a:rPr>
                <a:solidFill>
                  <a:srgbClr val="000000"/>
                </a:solidFill>
              </a:rPr>
              <a:t> is a superkey of R, </a:t>
            </a:r>
            <a:r>
              <a:t>or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 is part of some </a:t>
            </a:r>
            <a:r>
              <a:t>candidate</a:t>
            </a:r>
            <a:r>
              <a:rPr>
                <a:solidFill>
                  <a:srgbClr val="000000"/>
                </a:solidFill>
              </a:rPr>
              <a:t> key (not superkey!) for R.       (sometimes stated as 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000000"/>
                </a:solidFill>
              </a:rPr>
              <a:t>A is </a:t>
            </a:r>
            <a:r>
              <a:t>prime</a:t>
            </a:r>
            <a:r>
              <a:rPr>
                <a:solidFill>
                  <a:srgbClr val="000000"/>
                </a:solidFill>
              </a:rPr>
              <a:t>”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Minimality</a:t>
            </a:r>
            <a:r>
              <a:rPr>
                <a:solidFill>
                  <a:srgbClr val="000000"/>
                </a:solidFill>
              </a:rPr>
              <a:t> of a key is crucial in third condition above!  </a:t>
            </a:r>
            <a:endParaRPr>
              <a:solidFill>
                <a:srgbClr val="000000"/>
              </a:solidFill>
            </a:endParaRP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R is in BCNF, obviously in 3NF.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If R is in 3NF, some redundancy is possible.  It is a compromise, used when BCNF not achievable (e.g., no ``good</a:t>
            </a:r>
            <a:r>
              <a:t>’’</a:t>
            </a:r>
            <a:r>
              <a:t> decomp, or performance considerations).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Lossless-join, dependency-preserving decomposition of R into a collection of 3NF relations always possible.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8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Decomposition into 3NF</a:t>
            </a:r>
          </a:p>
        </p:txBody>
      </p:sp>
      <p:sp>
        <p:nvSpPr>
          <p:cNvPr id="409" name="Rectangle 5"/>
          <p:cNvSpPr txBox="1"/>
          <p:nvPr>
            <p:ph type="body" idx="1"/>
          </p:nvPr>
        </p:nvSpPr>
        <p:spPr>
          <a:xfrm>
            <a:off x="0" y="1600200"/>
            <a:ext cx="9067800" cy="48768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Obviously, the algorithm for lossless join decomp into BCNF can be used to obtain a lossless join decomp into 3NF (typically, can stop earlier) but does not ensure dependency preservation.</a:t>
            </a:r>
          </a:p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To ensure dependency preservation, one idea:</a:t>
            </a:r>
          </a:p>
          <a:p>
            <a:pPr lvl="1" marL="561473" indent="-180473">
              <a:spcBef>
                <a:spcPts val="700"/>
              </a:spcBef>
              <a:buClrTx/>
              <a:buChar char="•"/>
              <a:defRPr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If  X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Y  is not preserved,  add relation XY.</a:t>
            </a:r>
          </a:p>
          <a:p>
            <a:pPr lvl="1" marL="285750" indent="171450">
              <a:spcBef>
                <a:spcPts val="700"/>
              </a:spcBef>
              <a:buSzTx/>
              <a:buFont typeface="Monotype Sorts"/>
              <a:buNone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Problem is that XY may violate 3NF!  e.g.,  consider the addition of CJP to `preserve</a:t>
            </a:r>
            <a:r>
              <a:t>’</a:t>
            </a:r>
            <a:r>
              <a:t>  JP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C.   What if we also have  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C ?</a:t>
            </a:r>
          </a:p>
          <a:p>
            <a:pPr marL="200526" indent="-200526">
              <a:buClrTx/>
              <a:buSzPct val="100000"/>
              <a:buChar char="•"/>
              <a:defRPr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Refinement:  </a:t>
            </a:r>
            <a:r>
              <a:rPr>
                <a:solidFill>
                  <a:srgbClr val="000000"/>
                </a:solidFill>
              </a:rPr>
              <a:t>Instead of the given set of FDs F, use a </a:t>
            </a:r>
            <a:r>
              <a:t>minimal cover for F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" name="Rectangle 4"/>
          <p:cNvSpPr txBox="1"/>
          <p:nvPr>
            <p:ph type="title"/>
          </p:nvPr>
        </p:nvSpPr>
        <p:spPr>
          <a:xfrm>
            <a:off x="-873125" y="0"/>
            <a:ext cx="7772400" cy="1143000"/>
          </a:xfrm>
          <a:prstGeom prst="rect">
            <a:avLst/>
          </a:prstGeom>
        </p:spPr>
        <p:txBody>
          <a:bodyPr/>
          <a:lstStyle/>
          <a:p>
            <a:pPr/>
            <a:r>
              <a:t>(Review) Projection</a:t>
            </a:r>
          </a:p>
        </p:txBody>
      </p:sp>
      <p:pic>
        <p:nvPicPr>
          <p:cNvPr id="11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1662" y="3538537"/>
            <a:ext cx="3124201" cy="6492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 8"/>
          <p:cNvSpPr txBox="1"/>
          <p:nvPr>
            <p:ph type="body" sz="half" idx="1"/>
          </p:nvPr>
        </p:nvSpPr>
        <p:spPr>
          <a:xfrm>
            <a:off x="381000" y="1371600"/>
            <a:ext cx="5105400" cy="4876800"/>
          </a:xfrm>
          <a:prstGeom prst="rect">
            <a:avLst/>
          </a:prstGeom>
        </p:spPr>
        <p:txBody>
          <a:bodyPr/>
          <a:lstStyle>
            <a:lvl1pPr>
              <a:buSzTx/>
              <a:buFont typeface="Monotype Sorts"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21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53200" y="5969000"/>
            <a:ext cx="2087564" cy="7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 Box 11"/>
          <p:cNvSpPr txBox="1"/>
          <p:nvPr/>
        </p:nvSpPr>
        <p:spPr>
          <a:xfrm>
            <a:off x="2268220" y="4884737"/>
            <a:ext cx="89598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900"/>
              </a:spcBef>
              <a:defRPr b="1"/>
            </a:lvl1pPr>
          </a:lstStyle>
          <a:p>
            <a:pPr/>
            <a:r>
              <a:t>S2</a:t>
            </a:r>
          </a:p>
        </p:txBody>
      </p:sp>
      <p:pic>
        <p:nvPicPr>
          <p:cNvPr id="123" name="Object 4" descr="Object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0038" y="2762250"/>
            <a:ext cx="5643563" cy="2249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Object 5" descr="Object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26125" y="1036637"/>
            <a:ext cx="5635625" cy="2527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Object 6" descr="Object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42100" y="4332287"/>
            <a:ext cx="5643563" cy="161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5" grpId="4"/>
      <p:bldP build="whole" bldLvl="1" animBg="1" rev="0" advAuto="0" spid="119" grpId="1"/>
      <p:bldP build="whole" bldLvl="1" animBg="1" rev="0" advAuto="0" spid="124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2" name="Rectang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Minimal Cover for a Set of FDs</a:t>
            </a:r>
          </a:p>
        </p:txBody>
      </p:sp>
      <p:sp>
        <p:nvSpPr>
          <p:cNvPr id="413" name="Rectangle 5"/>
          <p:cNvSpPr txBox="1"/>
          <p:nvPr>
            <p:ph type="body" idx="1"/>
          </p:nvPr>
        </p:nvSpPr>
        <p:spPr>
          <a:xfrm>
            <a:off x="76200" y="1600200"/>
            <a:ext cx="8991600" cy="4800600"/>
          </a:xfrm>
          <a:prstGeom prst="rect">
            <a:avLst/>
          </a:prstGeom>
        </p:spPr>
        <p:txBody>
          <a:bodyPr/>
          <a:lstStyle/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Minimal cover</a:t>
            </a:r>
            <a:r>
              <a:rPr u="none"/>
              <a:t>  </a:t>
            </a:r>
            <a:r>
              <a:rPr u="none">
                <a:solidFill>
                  <a:srgbClr val="000000"/>
                </a:solidFill>
              </a:rPr>
              <a:t>G for a set of FDs F:</a:t>
            </a:r>
            <a:endParaRPr u="none">
              <a:solidFill>
                <a:srgbClr val="000000"/>
              </a:solidFill>
            </a:endParaRP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Closure of F  =  closure of G.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Right hand side of each FD in G is a single attribute.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If we modify G by deleting an FD or by deleting attributes from an FD in G, the closure changes.</a:t>
            </a: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Intuitively, every FD in G is needed, and ``</a:t>
            </a:r>
            <a:r>
              <a:rPr>
                <a:solidFill>
                  <a:schemeClr val="accent2"/>
                </a:solidFill>
              </a:rPr>
              <a:t>as small as possible</a:t>
            </a:r>
            <a:r>
              <a:t>’’</a:t>
            </a:r>
            <a:r>
              <a:t> in order to get the same closure as F.</a:t>
            </a: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e.g., 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B,  ABCD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E,  EF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GH,  ACDF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EG has the following minimal cover: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B,  ACD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E,  EF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G  and  EF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H</a:t>
            </a:r>
          </a:p>
          <a:p>
            <a:pPr marL="200526" indent="-200526">
              <a:lnSpc>
                <a:spcPct val="90000"/>
              </a:lnSpc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M.C. implies 3NF,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Lossless-Join, Dep. Pres. Decomp!!! </a:t>
            </a:r>
          </a:p>
          <a:p>
            <a:pPr lvl="1" marL="561473" indent="-180473">
              <a:lnSpc>
                <a:spcPct val="90000"/>
              </a:lnSpc>
              <a:spcBef>
                <a:spcPts val="700"/>
              </a:spcBef>
              <a:buClrTx/>
              <a:buChar char="•"/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(more in book)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Assertions</a:t>
            </a:r>
          </a:p>
        </p:txBody>
      </p:sp>
      <p:sp>
        <p:nvSpPr>
          <p:cNvPr id="41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</a:pPr>
            <a:r>
              <a:t>How to test if and FD is satisfied?</a:t>
            </a:r>
          </a:p>
          <a:p>
            <a:pPr/>
          </a:p>
          <a:p>
            <a:pPr marL="200526" indent="-200526">
              <a:buClrTx/>
              <a:buSzPct val="100000"/>
              <a:buChar char="•"/>
            </a:pPr>
            <a:r>
              <a:t>ASSERTIONS: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CREATE ASSERTION assertion_name CHECK predicate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Example: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CREATE ASSERTION SmallClub</a:t>
            </a:r>
          </a:p>
          <a:p>
            <a:pPr marL="0" indent="0">
              <a:buSzTx/>
              <a:buFont typeface="Monotype Sorts"/>
              <a:buNone/>
            </a:pPr>
            <a:r>
              <a:t>CHECK ((SELECT COUNT(S.sid) FROM Sailors S) +</a:t>
            </a:r>
          </a:p>
          <a:p>
            <a:pPr marL="0" indent="0">
              <a:buSzTx/>
              <a:buFont typeface="Monotype Sorts"/>
              <a:buNone/>
            </a:pPr>
            <a:r>
              <a:t>               (SELECT COUNT(B.bid) FROM Boats B) &lt; 100)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Another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example</a:t>
            </a:r>
          </a:p>
        </p:txBody>
      </p:sp>
      <p:sp>
        <p:nvSpPr>
          <p:cNvPr id="421" name="Assume that you have two relations, Trips and Accounts. Trips stores information about our Trips and Accounts store our accounts.…"/>
          <p:cNvSpPr txBox="1"/>
          <p:nvPr>
            <p:ph type="body" idx="1"/>
          </p:nvPr>
        </p:nvSpPr>
        <p:spPr>
          <a:xfrm>
            <a:off x="196353" y="1114425"/>
            <a:ext cx="8900480" cy="4876800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1800"/>
            </a:pPr>
          </a:p>
          <a:p>
            <a:pPr marL="180473" indent="-180473">
              <a:buClrTx/>
              <a:buSzPct val="100000"/>
              <a:buChar char="•"/>
              <a:defRPr sz="1800"/>
            </a:pPr>
            <a:r>
              <a:t>Assume that you have two relations, Trips and Accounts. Trips stores information about our Trips and Accounts store our accounts. </a:t>
            </a:r>
          </a:p>
          <a:p>
            <a:pPr marL="180473" indent="-180473">
              <a:buClrTx/>
              <a:buSzPct val="100000"/>
              <a:buChar char="•"/>
              <a:defRPr sz="1800"/>
            </a:pPr>
            <a:r>
              <a:t>Constraint: We can have a Trip only if there is money in the accounts.</a:t>
            </a:r>
          </a:p>
          <a:p>
            <a:pPr marL="342900" indent="-342900">
              <a:defRPr sz="1800"/>
            </a:pP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CREATE ASSERTION Trip_Account_Check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CHECK (NOT EXISTS (SELECT * FROM Trips) OR</a:t>
            </a:r>
          </a:p>
          <a:p>
            <a:pPr marL="0" indent="0" defTabSz="457200">
              <a:lnSpc>
                <a:spcPts val="3900"/>
              </a:lnSpc>
              <a:spcBef>
                <a:spcPts val="0"/>
              </a:spcBef>
              <a:buClrTx/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  EXISTS (SELECT * FROM Accounts WHERE balance &gt; 0));</a:t>
            </a:r>
          </a:p>
          <a:p>
            <a:pPr marL="240029" indent="-240029" defTabSz="457200">
              <a:lnSpc>
                <a:spcPts val="3900"/>
              </a:lnSpc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240029" indent="-240029" defTabSz="457200">
              <a:lnSpc>
                <a:spcPts val="3900"/>
              </a:lnSpc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Assertions</a:t>
            </a:r>
          </a:p>
        </p:txBody>
      </p:sp>
      <p:sp>
        <p:nvSpPr>
          <p:cNvPr id="42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Monotype Sorts"/>
              <a:buNone/>
            </a:pPr>
            <a:r>
              <a:t>Constraint: A customer with a loan should have an account with at least 1000 dollars.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create assertion  balance_constraint check</a:t>
            </a:r>
          </a:p>
          <a:p>
            <a:pPr marL="0" indent="0">
              <a:buSzTx/>
              <a:buFont typeface="Monotype Sorts"/>
              <a:buNone/>
            </a:pPr>
            <a:r>
              <a:t> (not exists (select * from loan L</a:t>
            </a:r>
          </a:p>
          <a:p>
            <a:pPr marL="0" indent="0">
              <a:buSzTx/>
              <a:buFont typeface="Monotype Sorts"/>
              <a:buNone/>
            </a:pPr>
            <a:r>
              <a:t>                    where  exists (select *</a:t>
            </a:r>
          </a:p>
          <a:p>
            <a:pPr marL="0" indent="0">
              <a:buSzTx/>
              <a:buFont typeface="Monotype Sorts"/>
              <a:buNone/>
            </a:pPr>
            <a:r>
              <a:t>		                 from borrower B, depositor D, account A</a:t>
            </a:r>
          </a:p>
          <a:p>
            <a:pPr marL="0" indent="0">
              <a:buSzTx/>
              <a:buFont typeface="Monotype Sorts"/>
              <a:buNone/>
            </a:pPr>
            <a:r>
              <a:t>		                 where L.loan_no =  B.loan_no </a:t>
            </a:r>
          </a:p>
          <a:p>
            <a:pPr lvl="2" marL="0" indent="1111250">
              <a:buSzTx/>
              <a:buFont typeface="Monotype Sorts"/>
              <a:buNone/>
            </a:pPr>
            <a:r>
              <a:t>                             and B.cname = D.cname		 		                   and D.account_no = A.account_no </a:t>
            </a:r>
          </a:p>
          <a:p>
            <a:pPr marL="0" indent="0">
              <a:buSzTx/>
              <a:buFont typeface="Monotype Sorts"/>
              <a:buNone/>
            </a:pPr>
            <a:r>
              <a:t>	                                and A.balance &lt; 1000 ))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 Box 41"/>
          <p:cNvSpPr txBox="1"/>
          <p:nvPr>
            <p:ph type="sldNum" sz="quarter" idx="2"/>
          </p:nvPr>
        </p:nvSpPr>
        <p:spPr>
          <a:xfrm>
            <a:off x="4581061" y="6613525"/>
            <a:ext cx="245404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example</a:t>
            </a:r>
          </a:p>
        </p:txBody>
      </p:sp>
      <p:sp>
        <p:nvSpPr>
          <p:cNvPr id="42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customer(customer_name, customer_street, customer_city)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buSzTx/>
              <a:buFont typeface="Monotype Sorts"/>
              <a:buNone/>
            </a:pPr>
            <a:r>
              <a:t>Constraint: Customer city is always not null.</a:t>
            </a:r>
          </a:p>
          <a:p>
            <a:pPr marL="0" indent="0">
              <a:buSzTx/>
              <a:buFont typeface="Monotype Sorts"/>
              <a:buNone/>
            </a:pPr>
            <a:r>
              <a:t>Can enforce it with an assertion:</a:t>
            </a:r>
          </a:p>
          <a:p>
            <a:pPr marL="0" indent="0">
              <a:buSzTx/>
              <a:buFont typeface="Monotype Sorts"/>
              <a:buNone/>
            </a:pPr>
          </a:p>
          <a:p>
            <a:pPr marL="0" indent="0">
              <a:spcBef>
                <a:spcPts val="600"/>
              </a:spcBef>
              <a:buSzTx/>
              <a:buFont typeface="Monotype Sorts"/>
              <a:buNone/>
              <a:defRPr b="1" sz="1600"/>
            </a:pPr>
            <a:r>
              <a:t>Create Assertion </a:t>
            </a:r>
            <a:r>
              <a:rPr b="0"/>
              <a:t>CityCheck </a:t>
            </a:r>
            <a:r>
              <a:t>Check</a:t>
            </a:r>
          </a:p>
          <a:p>
            <a:pPr lvl="1" marL="0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(   NOT EXISTS (</a:t>
            </a:r>
            <a:endParaRPr sz="1800"/>
          </a:p>
          <a:p>
            <a:pPr lvl="1" marL="0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     Select   *</a:t>
            </a:r>
            <a:endParaRPr sz="1800"/>
          </a:p>
          <a:p>
            <a:pPr lvl="1" marL="0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     From     customer</a:t>
            </a:r>
            <a:endParaRPr sz="1800"/>
          </a:p>
          <a:p>
            <a:pPr lvl="1" marL="0" indent="349250">
              <a:spcBef>
                <a:spcPts val="600"/>
              </a:spcBef>
              <a:buSzTx/>
              <a:buFont typeface="Monotype Sorts"/>
              <a:buNone/>
              <a:defRPr sz="1600"/>
            </a:pPr>
            <a:r>
              <a:t>     Where  customer_city is null));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" name="Rectangle 4"/>
          <p:cNvSpPr txBox="1"/>
          <p:nvPr>
            <p:ph type="title"/>
          </p:nvPr>
        </p:nvSpPr>
        <p:spPr>
          <a:xfrm>
            <a:off x="606425" y="0"/>
            <a:ext cx="7772400" cy="950913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Functional Dependencies (FDs)</a:t>
            </a:r>
          </a:p>
        </p:txBody>
      </p:sp>
      <p:sp>
        <p:nvSpPr>
          <p:cNvPr id="129" name="Rectangle 5"/>
          <p:cNvSpPr txBox="1"/>
          <p:nvPr>
            <p:ph type="body" idx="1"/>
          </p:nvPr>
        </p:nvSpPr>
        <p:spPr>
          <a:xfrm>
            <a:off x="228600" y="1066800"/>
            <a:ext cx="8839200" cy="4724400"/>
          </a:xfrm>
          <a:prstGeom prst="rect">
            <a:avLst/>
          </a:prstGeom>
        </p:spPr>
        <p:txBody>
          <a:bodyPr/>
          <a:lstStyle/>
          <a:p>
            <a:pPr marL="216167" indent="-216167" defTabSz="704087">
              <a:spcBef>
                <a:spcPts val="900"/>
              </a:spcBef>
              <a:buClrTx/>
              <a:buSzPct val="100000"/>
              <a:buChar char="•"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A </a:t>
            </a:r>
            <a:r>
              <a:rPr u="sng"/>
              <a:t>functional dependency</a:t>
            </a:r>
            <a:r>
              <a:t>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holds over relation schema R if, for every </a:t>
            </a:r>
            <a:r>
              <a:rPr>
                <a:solidFill>
                  <a:srgbClr val="FF0000"/>
                </a:solidFill>
              </a:rPr>
              <a:t>allowable instance </a:t>
            </a:r>
            <a:r>
              <a:t>r of R:</a:t>
            </a:r>
          </a:p>
          <a:p>
            <a:pPr lvl="1" marL="220027" indent="132016" defTabSz="704087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r>
              <a:t>      t1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r,  t2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</a:t>
            </a:r>
            <a:r>
              <a:t> r,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X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X </a:t>
            </a:r>
            <a:r>
              <a:t>(t2)</a:t>
            </a:r>
            <a:endParaRPr sz="1386"/>
          </a:p>
          <a:p>
            <a:pPr lvl="1" marL="220027" indent="132016" defTabSz="704087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r>
              <a:t>                implies  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Y </a:t>
            </a:r>
            <a:r>
              <a:t>(t1) = </a:t>
            </a:r>
            <a:r>
              <a:rPr sz="308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30675" sz="3080"/>
              <a:t>Y </a:t>
            </a:r>
            <a:r>
              <a:t>(t2)</a:t>
            </a:r>
          </a:p>
          <a:p>
            <a:pPr lvl="1" marL="220027" indent="132016" defTabSz="704087">
              <a:lnSpc>
                <a:spcPct val="50000"/>
              </a:lnSpc>
              <a:spcBef>
                <a:spcPts val="1200"/>
              </a:spcBef>
              <a:buSzTx/>
              <a:buFont typeface="Monotype Sorts"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endParaRPr sz="1386"/>
          </a:p>
          <a:p>
            <a:pPr lvl="1" marL="220027" indent="132016" defTabSz="704087">
              <a:spcBef>
                <a:spcPts val="500"/>
              </a:spcBef>
              <a:buSzTx/>
              <a:buFont typeface="Monotype Sorts"/>
              <a:buNone/>
              <a:defRPr sz="1386">
                <a:latin typeface="Tahoma"/>
                <a:ea typeface="Tahoma"/>
                <a:cs typeface="Tahoma"/>
                <a:sym typeface="Tahoma"/>
              </a:defRPr>
            </a:pPr>
            <a:r>
              <a:t>(where t1 and t2 are tuples;X and Y are sets of attributes)</a:t>
            </a:r>
          </a:p>
          <a:p>
            <a:pPr lvl="1" marL="220027" indent="132016" defTabSz="704087">
              <a:spcBef>
                <a:spcPts val="500"/>
              </a:spcBef>
              <a:buSzTx/>
              <a:buFont typeface="Monotype Sorts"/>
              <a:buNone/>
              <a:defRPr sz="138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16167" indent="-216167" defTabSz="704087">
              <a:spcBef>
                <a:spcPts val="900"/>
              </a:spcBef>
              <a:buClrTx/>
              <a:buSzPct val="100000"/>
              <a:buChar char="•"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In other words: </a:t>
            </a:r>
            <a:r>
              <a:rPr>
                <a:solidFill>
                  <a:schemeClr val="accent2"/>
                </a:solidFill>
              </a:rPr>
              <a:t>X 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chemeClr val="accent2"/>
                </a:solidFill>
              </a:rPr>
              <a:t> Y </a:t>
            </a:r>
            <a:r>
              <a:t>means</a:t>
            </a:r>
          </a:p>
          <a:p>
            <a:pPr lvl="1" marL="220027" indent="132016" defTabSz="704087">
              <a:spcBef>
                <a:spcPts val="900"/>
              </a:spcBef>
              <a:buSzTx/>
              <a:buFont typeface="Monotype Sorts"/>
              <a:buNone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  Given any two tuples in r, if the X values are the same, then the Y values must also be the same. (but not vice versa)</a:t>
            </a:r>
            <a:endParaRPr sz="1386"/>
          </a:p>
          <a:p>
            <a:pPr marL="216167" indent="-216167" defTabSz="704087">
              <a:spcBef>
                <a:spcPts val="900"/>
              </a:spcBef>
              <a:buClrTx/>
              <a:buSzPct val="100000"/>
              <a:buChar char="•"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Can read </a:t>
            </a:r>
            <a:r>
              <a:t>“</a:t>
            </a:r>
            <a:r>
              <a:rPr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”</a:t>
            </a:r>
            <a:r>
              <a:t> as </a:t>
            </a:r>
            <a:r>
              <a:t>“</a:t>
            </a:r>
            <a:r>
              <a:t>determines</a:t>
            </a:r>
            <a:r>
              <a:t>”</a:t>
            </a:r>
          </a:p>
          <a:p>
            <a:pPr lvl="1" marL="220027" indent="132016" defTabSz="704087">
              <a:spcBef>
                <a:spcPts val="900"/>
              </a:spcBef>
              <a:buSzTx/>
              <a:buFont typeface="Monotype Sorts"/>
              <a:buNone/>
              <a:defRPr sz="2156"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Rectangle 2"/>
          <p:cNvSpPr txBox="1"/>
          <p:nvPr>
            <p:ph type="title"/>
          </p:nvPr>
        </p:nvSpPr>
        <p:spPr>
          <a:xfrm>
            <a:off x="796925" y="211138"/>
            <a:ext cx="7772400" cy="623888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FD</a:t>
            </a:r>
            <a:r>
              <a:t>’</a:t>
            </a:r>
            <a:r>
              <a:t>s Continued</a:t>
            </a:r>
          </a:p>
        </p:txBody>
      </p:sp>
      <p:sp>
        <p:nvSpPr>
          <p:cNvPr id="133" name="Rectangle 3"/>
          <p:cNvSpPr txBox="1"/>
          <p:nvPr>
            <p:ph type="body" idx="1"/>
          </p:nvPr>
        </p:nvSpPr>
        <p:spPr>
          <a:xfrm>
            <a:off x="304800" y="1241425"/>
            <a:ext cx="8534400" cy="5257800"/>
          </a:xfrm>
          <a:prstGeom prst="rect">
            <a:avLst/>
          </a:prstGeom>
        </p:spPr>
        <p:txBody>
          <a:bodyPr/>
          <a:lstStyle/>
          <a:p>
            <a:pPr marL="275122" indent="-275122" defTabSz="896111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An FD is a statement about </a:t>
            </a:r>
            <a:r>
              <a:rPr>
                <a:solidFill>
                  <a:schemeClr val="accent2"/>
                </a:solidFill>
              </a:rPr>
              <a:t>all</a:t>
            </a:r>
            <a:r>
              <a:t> allowable relations.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/>
              <a:buChar char="•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Identified based on application semantics</a:t>
            </a:r>
            <a:endParaRPr sz="1764"/>
          </a:p>
          <a:p>
            <a:pPr lvl="1" marL="280035" indent="168021" defTabSz="896111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2744">
                <a:latin typeface="Tahoma"/>
                <a:ea typeface="Tahoma"/>
                <a:cs typeface="Tahoma"/>
                <a:sym typeface="Tahoma"/>
              </a:defRPr>
            </a:pPr>
          </a:p>
          <a:p>
            <a:pPr lvl="1" marL="728091" indent="-280035" defTabSz="896111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/>
              <a:buChar char="•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Given some instance r1 of R, we can check if r1 violates some FD f, but we cannot determine if f  holds over R.</a:t>
            </a:r>
            <a:endParaRPr sz="1764"/>
          </a:p>
          <a:p>
            <a:pPr marL="275122" indent="-275122" defTabSz="896111">
              <a:lnSpc>
                <a:spcPct val="90000"/>
              </a:lnSpc>
              <a:spcBef>
                <a:spcPts val="1100"/>
              </a:spcBef>
              <a:buClrTx/>
              <a:buSzPct val="100000"/>
              <a:buChar char="•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How related to keys?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/>
              <a:buChar char="•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if </a:t>
            </a:r>
            <a:r>
              <a:t>“</a:t>
            </a:r>
            <a:r>
              <a:t>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all attributes of R</a:t>
            </a:r>
            <a:r>
              <a:t>”</a:t>
            </a:r>
            <a:r>
              <a:t> then</a:t>
            </a:r>
            <a:endParaRPr sz="1764"/>
          </a:p>
          <a:p>
            <a:pPr lvl="1" marL="280035" indent="168021" defTabSz="896111">
              <a:lnSpc>
                <a:spcPct val="90000"/>
              </a:lnSpc>
              <a:spcBef>
                <a:spcPts val="1100"/>
              </a:spcBef>
              <a:buSzTx/>
              <a:buFont typeface="Monotype Sorts"/>
              <a:buNone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			 K is a superkey for R</a:t>
            </a:r>
            <a:endParaRPr sz="1764"/>
          </a:p>
          <a:p>
            <a:pPr lvl="2" marL="224027" indent="616077" defTabSz="896111">
              <a:lnSpc>
                <a:spcPct val="90000"/>
              </a:lnSpc>
              <a:spcBef>
                <a:spcPts val="700"/>
              </a:spcBef>
              <a:buSzTx/>
              <a:buFont typeface="Monotype Sorts"/>
              <a:buNone/>
              <a:defRPr sz="1764">
                <a:latin typeface="Tahoma"/>
                <a:ea typeface="Tahoma"/>
                <a:cs typeface="Tahoma"/>
                <a:sym typeface="Tahoma"/>
              </a:defRPr>
            </a:pPr>
            <a:r>
              <a:t>(does not require K to be minimal.)</a:t>
            </a:r>
          </a:p>
          <a:p>
            <a:pPr lvl="1" marL="728091" indent="-280035" defTabSz="896111">
              <a:lnSpc>
                <a:spcPct val="90000"/>
              </a:lnSpc>
              <a:spcBef>
                <a:spcPts val="1100"/>
              </a:spcBef>
              <a:buClr>
                <a:srgbClr val="CC6600"/>
              </a:buClr>
              <a:buFont typeface="Arial"/>
              <a:buChar char="•"/>
              <a:defRPr sz="2744">
                <a:latin typeface="Tahoma"/>
                <a:ea typeface="Tahoma"/>
                <a:cs typeface="Tahoma"/>
                <a:sym typeface="Tahoma"/>
              </a:defRPr>
            </a:pPr>
            <a:r>
              <a:t>FDs are a generalization of keys.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" name="Rectangle 4"/>
          <p:cNvSpPr txBox="1"/>
          <p:nvPr>
            <p:ph type="title"/>
          </p:nvPr>
        </p:nvSpPr>
        <p:spPr>
          <a:xfrm>
            <a:off x="755650" y="-1"/>
            <a:ext cx="7772400" cy="61754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Example:  Constraints on Entity Set</a:t>
            </a:r>
          </a:p>
        </p:txBody>
      </p:sp>
      <p:sp>
        <p:nvSpPr>
          <p:cNvPr id="137" name="Rectangle 5"/>
          <p:cNvSpPr txBox="1"/>
          <p:nvPr>
            <p:ph type="body" idx="1"/>
          </p:nvPr>
        </p:nvSpPr>
        <p:spPr>
          <a:xfrm>
            <a:off x="0" y="1295400"/>
            <a:ext cx="8915400" cy="464820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Consider relation obtained from Hourly_Emps:</a:t>
            </a:r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Hourly_Emps (</a:t>
            </a:r>
            <a:r>
              <a:rPr u="sng"/>
              <a:t>ssn</a:t>
            </a:r>
            <a:r>
              <a:t>, name, lot, rating, wage_per_hr, hrs_per_wk)</a:t>
            </a:r>
            <a:endParaRPr>
              <a:solidFill>
                <a:schemeClr val="accent2"/>
              </a:solidFill>
            </a:endParaRPr>
          </a:p>
          <a:p>
            <a:pPr lvl="1" marL="581526" indent="-200526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We sometimes denote a relation schema by listing the  attributes: e.g.,  </a:t>
            </a:r>
            <a:r>
              <a:rPr>
                <a:solidFill>
                  <a:schemeClr val="accent2"/>
                </a:solidFill>
              </a:rPr>
              <a:t>SNLRWH</a:t>
            </a:r>
            <a:endParaRPr sz="1800"/>
          </a:p>
          <a:p>
            <a:pPr lvl="1" marL="581526" indent="-200526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This is really the </a:t>
            </a:r>
            <a:r>
              <a:rPr>
                <a:solidFill>
                  <a:schemeClr val="accent2"/>
                </a:solidFill>
              </a:rPr>
              <a:t>set</a:t>
            </a:r>
            <a:r>
              <a:t> of attributes {S,N,L,R,W,H}.</a:t>
            </a:r>
            <a:endParaRPr sz="1800"/>
          </a:p>
          <a:p>
            <a:pPr lvl="1" marL="581526" indent="-200526">
              <a:buClrTx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Sometimes, we refer to the set of all attributes of a relation  by using  the relation name. e.g., </a:t>
            </a:r>
            <a:r>
              <a:t>“</a:t>
            </a:r>
            <a:r>
              <a:t>Hourly_Emps</a:t>
            </a:r>
            <a:r>
              <a:t>”</a:t>
            </a:r>
            <a:r>
              <a:t> for SNLRWH</a:t>
            </a:r>
            <a:endParaRPr sz="1800"/>
          </a:p>
          <a:p>
            <a:pPr marL="200526" indent="-200526">
              <a:buClrTx/>
              <a:buSzPct val="100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What are some FDs on Hourly_Emps  (Given)?</a:t>
            </a:r>
          </a:p>
        </p:txBody>
      </p:sp>
      <p:sp>
        <p:nvSpPr>
          <p:cNvPr id="138" name="Text Box 8"/>
          <p:cNvSpPr txBox="1"/>
          <p:nvPr/>
        </p:nvSpPr>
        <p:spPr>
          <a:xfrm>
            <a:off x="579119" y="4343400"/>
            <a:ext cx="7680961" cy="160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>
              <a:spcBef>
                <a:spcPts val="500"/>
              </a:spcBef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ssn is the key:  </a:t>
            </a:r>
            <a:r>
              <a:rPr>
                <a:solidFill>
                  <a:srgbClr val="000000"/>
                </a:solidFill>
              </a:rPr>
              <a:t>S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SNLRWH 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rating determines wage_per_hr:    </a:t>
            </a:r>
            <a:r>
              <a:rPr>
                <a:solidFill>
                  <a:srgbClr val="000000"/>
                </a:solidFill>
              </a:rPr>
              <a:t>R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W</a:t>
            </a:r>
            <a:endParaRPr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defRPr sz="24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lot determines lot:    </a:t>
            </a:r>
            <a:r>
              <a:rPr>
                <a:solidFill>
                  <a:srgbClr val="000000"/>
                </a:solidFill>
              </a:rPr>
              <a:t>L </a:t>
            </a:r>
            <a:r>
              <a:rPr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000000"/>
                </a:solidFill>
              </a:rPr>
              <a:t> L  (</a:t>
            </a:r>
            <a:r>
              <a:rPr>
                <a:solidFill>
                  <a:srgbClr val="000000"/>
                </a:solidFill>
              </a:rPr>
              <a:t>“</a:t>
            </a:r>
            <a:r>
              <a:rPr>
                <a:solidFill>
                  <a:srgbClr val="000000"/>
                </a:solidFill>
              </a:rPr>
              <a:t>trivial</a:t>
            </a:r>
            <a:r>
              <a:rPr>
                <a:solidFill>
                  <a:srgbClr val="000000"/>
                </a:solidFill>
              </a:rPr>
              <a:t>”</a:t>
            </a:r>
            <a:r>
              <a:rPr>
                <a:solidFill>
                  <a:srgbClr val="000000"/>
                </a:solidFill>
              </a:rPr>
              <a:t> dependnency)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2"/>
      <p:bldP build="p" bldLvl="1" animBg="1" rev="0" advAuto="0" spid="13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41"/>
          <p:cNvSpPr txBox="1"/>
          <p:nvPr>
            <p:ph type="sldNum" sz="quarter" idx="2"/>
          </p:nvPr>
        </p:nvSpPr>
        <p:spPr>
          <a:xfrm>
            <a:off x="4616377" y="6613525"/>
            <a:ext cx="174772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" name="Rectangle 4"/>
          <p:cNvSpPr txBox="1"/>
          <p:nvPr>
            <p:ph type="title"/>
          </p:nvPr>
        </p:nvSpPr>
        <p:spPr>
          <a:xfrm>
            <a:off x="815975" y="-1"/>
            <a:ext cx="7772400" cy="661990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Redundancy Problems Due to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</a:t>
            </a:r>
          </a:p>
        </p:txBody>
      </p:sp>
      <p:sp>
        <p:nvSpPr>
          <p:cNvPr id="142" name="Rectangle 5"/>
          <p:cNvSpPr txBox="1"/>
          <p:nvPr>
            <p:ph type="body" sz="half" idx="1"/>
          </p:nvPr>
        </p:nvSpPr>
        <p:spPr>
          <a:xfrm>
            <a:off x="0" y="3967162"/>
            <a:ext cx="8915400" cy="2073276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Update anomaly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Can we modify W in only the 1st tuple of SNLRWH?</a:t>
            </a:r>
            <a:endParaRPr u="none">
              <a:solidFill>
                <a:srgbClr val="000000"/>
              </a:solidFill>
            </a:endParaRPr>
          </a:p>
          <a:p>
            <a:pPr marL="200526" indent="-200526"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Insertion anomaly</a:t>
            </a:r>
            <a:r>
              <a:rPr u="none"/>
              <a:t>:  </a:t>
            </a:r>
            <a:r>
              <a:rPr u="none">
                <a:solidFill>
                  <a:srgbClr val="000000"/>
                </a:solidFill>
              </a:rPr>
              <a:t>What if we want to insert an employee and don</a:t>
            </a:r>
            <a:r>
              <a:rPr u="none">
                <a:solidFill>
                  <a:srgbClr val="000000"/>
                </a:solidFill>
              </a:rPr>
              <a:t>’</a:t>
            </a:r>
            <a:r>
              <a:rPr u="none">
                <a:solidFill>
                  <a:srgbClr val="000000"/>
                </a:solidFill>
              </a:rPr>
              <a:t>t know the hourly wage for his or her rating? (or we get it wrong?)</a:t>
            </a:r>
            <a:endParaRPr u="none">
              <a:solidFill>
                <a:srgbClr val="000000"/>
              </a:solidFill>
            </a:endParaRPr>
          </a:p>
          <a:p>
            <a:pPr marL="200526" indent="-200526">
              <a:buClrTx/>
              <a:buSzPct val="100000"/>
              <a:buChar char="•"/>
              <a:defRPr u="sng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Deletion anomaly</a:t>
            </a:r>
            <a:r>
              <a:rPr u="none"/>
              <a:t>: </a:t>
            </a:r>
            <a:r>
              <a:rPr u="none">
                <a:solidFill>
                  <a:srgbClr val="000000"/>
                </a:solidFill>
              </a:rPr>
              <a:t>If we delete all employees with rating 5, we lose the information about the wage for rating 5!  </a:t>
            </a:r>
          </a:p>
        </p:txBody>
      </p:sp>
      <p:sp>
        <p:nvSpPr>
          <p:cNvPr id="143" name="Rectangle 13"/>
          <p:cNvSpPr txBox="1"/>
          <p:nvPr/>
        </p:nvSpPr>
        <p:spPr>
          <a:xfrm>
            <a:off x="6751636" y="2500313"/>
            <a:ext cx="1934173" cy="460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Hourly_Emps</a:t>
            </a:r>
          </a:p>
        </p:txBody>
      </p:sp>
      <p:pic>
        <p:nvPicPr>
          <p:cNvPr id="14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146175"/>
            <a:ext cx="5627688" cy="2865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41"/>
          <p:cNvSpPr txBox="1"/>
          <p:nvPr>
            <p:ph type="sldNum" sz="quarter" idx="2"/>
          </p:nvPr>
        </p:nvSpPr>
        <p:spPr>
          <a:xfrm>
            <a:off x="4609338" y="6613525"/>
            <a:ext cx="188849" cy="24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spcBef>
                <a:spcPts val="600"/>
              </a:spcBef>
              <a:defRPr b="1" sz="1000">
                <a:solidFill>
                  <a:srgbClr val="CC33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Rectangle 4"/>
          <p:cNvSpPr txBox="1"/>
          <p:nvPr>
            <p:ph type="title"/>
          </p:nvPr>
        </p:nvSpPr>
        <p:spPr>
          <a:xfrm>
            <a:off x="1066800" y="0"/>
            <a:ext cx="7772400" cy="11049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pPr/>
            <a:r>
              <a:t>Detecting Redundancy</a:t>
            </a:r>
          </a:p>
        </p:txBody>
      </p:sp>
      <p:sp>
        <p:nvSpPr>
          <p:cNvPr id="148" name="Rectangle 7"/>
          <p:cNvSpPr txBox="1"/>
          <p:nvPr/>
        </p:nvSpPr>
        <p:spPr>
          <a:xfrm>
            <a:off x="6751636" y="2438400"/>
            <a:ext cx="1934173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6037" tIns="46037" rIns="46037" bIns="46037">
            <a:spAutoFit/>
          </a:bodyPr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pPr/>
            <a:r>
              <a:t>Hourly_Emps</a:t>
            </a:r>
          </a:p>
        </p:txBody>
      </p:sp>
      <p:sp>
        <p:nvSpPr>
          <p:cNvPr id="149" name="Text Box 9"/>
          <p:cNvSpPr txBox="1"/>
          <p:nvPr/>
        </p:nvSpPr>
        <p:spPr>
          <a:xfrm>
            <a:off x="1112520" y="4876800"/>
            <a:ext cx="7078078" cy="48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Q: Why is 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 W problematic, but S</a:t>
            </a:r>
            <a:r>
              <a:rPr sz="1200">
                <a:solidFill>
                  <a:srgbClr val="CF0E3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</a:t>
            </a:r>
            <a:r>
              <a:t>W not? </a:t>
            </a:r>
          </a:p>
        </p:txBody>
      </p:sp>
      <p:pic>
        <p:nvPicPr>
          <p:cNvPr id="15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" y="1371600"/>
            <a:ext cx="6313488" cy="321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E2F4FF"/>
      </a:accent3>
      <a:accent4>
        <a:srgbClr val="707070"/>
      </a:accent4>
      <a:accent5>
        <a:srgbClr val="FFE2E2"/>
      </a:accent5>
      <a:accent6>
        <a:srgbClr val="B9B900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E2F4FF"/>
      </a:accent3>
      <a:accent4>
        <a:srgbClr val="707070"/>
      </a:accent4>
      <a:accent5>
        <a:srgbClr val="FFE2E2"/>
      </a:accent5>
      <a:accent6>
        <a:srgbClr val="B9B900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