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2FF"/>
          </a:solidFill>
        </a:fill>
      </a:tcStyle>
    </a:wholeTbl>
    <a:band2H>
      <a:tcTxStyle b="def" i="def"/>
      <a:tcStyle>
        <a:tcBdr/>
        <a:fill>
          <a:solidFill>
            <a:srgbClr val="E7EAFF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9CA"/>
          </a:solidFill>
        </a:fill>
      </a:tcStyle>
    </a:wholeTbl>
    <a:band2H>
      <a:tcTxStyle b="def" i="def"/>
      <a:tcStyle>
        <a:tcBdr/>
        <a:fill>
          <a:solidFill>
            <a:srgbClr val="E6ED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 Bold"/>
          <a:ea typeface="Tahoma Bold"/>
          <a:cs typeface="Tahom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286000"/>
            <a:ext cx="5181600" cy="114300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990600" y="3581400"/>
            <a:ext cx="4876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r">
              <a:buSzTx/>
              <a:buNone/>
            </a:lvl1pPr>
            <a:lvl2pPr algn="r"/>
            <a:lvl3pPr algn="r"/>
            <a:lvl4pPr algn="r"/>
            <a:lvl5pPr algn="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"/>
          <p:cNvGrpSpPr/>
          <p:nvPr/>
        </p:nvGrpSpPr>
        <p:grpSpPr>
          <a:xfrm>
            <a:off x="182879" y="173699"/>
            <a:ext cx="8778242" cy="6510602"/>
            <a:chOff x="0" y="0"/>
            <a:chExt cx="8778240" cy="6510601"/>
          </a:xfrm>
        </p:grpSpPr>
        <p:sp>
          <p:nvSpPr>
            <p:cNvPr id="109" name="Rectangle 12"/>
            <p:cNvSpPr/>
            <p:nvPr/>
          </p:nvSpPr>
          <p:spPr>
            <a:xfrm>
              <a:off x="-1" y="0"/>
              <a:ext cx="8778242" cy="6510602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chemeClr val="accent3">
                      <a:lumOff val="44000"/>
                    </a:schemeClr>
                  </a:solidFill>
                  <a:latin typeface="Calisto MT"/>
                  <a:ea typeface="Calisto MT"/>
                  <a:cs typeface="Calisto MT"/>
                  <a:sym typeface="Calisto MT"/>
                </a:defRPr>
              </a:pPr>
            </a:p>
          </p:txBody>
        </p:sp>
        <p:grpSp>
          <p:nvGrpSpPr>
            <p:cNvPr id="113" name="Group 10"/>
            <p:cNvGrpSpPr/>
            <p:nvPr/>
          </p:nvGrpSpPr>
          <p:grpSpPr>
            <a:xfrm>
              <a:off x="73151" y="64044"/>
              <a:ext cx="8622794" cy="6364225"/>
              <a:chOff x="0" y="0"/>
              <a:chExt cx="8622792" cy="6364223"/>
            </a:xfrm>
          </p:grpSpPr>
          <p:sp>
            <p:nvSpPr>
              <p:cNvPr id="110" name="Rectangle 18"/>
              <p:cNvSpPr/>
              <p:nvPr/>
            </p:nvSpPr>
            <p:spPr>
              <a:xfrm>
                <a:off x="-1" y="0"/>
                <a:ext cx="8622794" cy="6364224"/>
              </a:xfrm>
              <a:prstGeom prst="rect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chemeClr val="accent3">
                        <a:lumOff val="44000"/>
                      </a:schemeClr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</a:p>
            </p:txBody>
          </p:sp>
          <p:sp>
            <p:nvSpPr>
              <p:cNvPr id="111" name="Straight Connector 19"/>
              <p:cNvSpPr/>
              <p:nvPr/>
            </p:nvSpPr>
            <p:spPr>
              <a:xfrm>
                <a:off x="-1" y="6141593"/>
                <a:ext cx="8622793" cy="1590"/>
              </a:xfrm>
              <a:prstGeom prst="line">
                <a:avLst/>
              </a:prstGeom>
              <a:noFill/>
              <a:ln w="12700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800">
                    <a:latin typeface="Calisto MT"/>
                    <a:ea typeface="Calisto MT"/>
                    <a:cs typeface="Calisto MT"/>
                    <a:sym typeface="Calisto MT"/>
                  </a:defRPr>
                </a:pPr>
              </a:p>
            </p:txBody>
          </p:sp>
          <p:sp>
            <p:nvSpPr>
              <p:cNvPr id="112" name="Rectangle 20"/>
              <p:cNvSpPr/>
              <p:nvPr/>
            </p:nvSpPr>
            <p:spPr>
              <a:xfrm>
                <a:off x="-1" y="1364961"/>
                <a:ext cx="8622794" cy="64009"/>
              </a:xfrm>
              <a:prstGeom prst="rect">
                <a:avLst/>
              </a:prstGeom>
              <a:solidFill>
                <a:srgbClr val="CBD2D5"/>
              </a:solidFill>
              <a:ln w="3175" cap="flat">
                <a:solidFill>
                  <a:srgbClr val="C7C6B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1800">
                    <a:solidFill>
                      <a:schemeClr val="accent3">
                        <a:lumOff val="44000"/>
                      </a:schemeClr>
                    </a:solidFill>
                    <a:latin typeface="Calisto MT"/>
                    <a:ea typeface="Calisto MT"/>
                    <a:cs typeface="Calisto MT"/>
                    <a:sym typeface="Calisto MT"/>
                  </a:defRPr>
                </a:pPr>
              </a:p>
            </p:txBody>
          </p:sp>
        </p:grpSp>
      </p:grpSp>
      <p:sp>
        <p:nvSpPr>
          <p:cNvPr id="115" name="Title Text"/>
          <p:cNvSpPr txBox="1"/>
          <p:nvPr>
            <p:ph type="title"/>
          </p:nvPr>
        </p:nvSpPr>
        <p:spPr>
          <a:xfrm>
            <a:off x="900112" y="244157"/>
            <a:ext cx="7345363" cy="133985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4800"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900112" y="2133600"/>
            <a:ext cx="7345364" cy="3931922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  <a:lvl2pPr marL="600219" indent="-249381">
              <a:spcBef>
                <a:spcPts val="2000"/>
              </a:spcBef>
              <a:buClr>
                <a:srgbClr val="404040"/>
              </a:buClr>
              <a:buFont typeface="Arial"/>
              <a:buChar char="•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2pPr>
            <a:lvl3pPr marL="853757"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3pPr>
            <a:lvl4pPr marL="1112837">
              <a:spcBef>
                <a:spcPts val="2000"/>
              </a:spcBef>
              <a:buClr>
                <a:srgbClr val="404040"/>
              </a:buClr>
              <a:buFont typeface="Arial"/>
              <a:buChar char="•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4pPr>
            <a:lvl5pPr marL="1341437">
              <a:spcBef>
                <a:spcPts val="2000"/>
              </a:spcBef>
              <a:buClr>
                <a:srgbClr val="404040"/>
              </a:buClr>
              <a:buFont typeface="Arial"/>
              <a:defRPr>
                <a:solidFill>
                  <a:srgbClr val="404040"/>
                </a:solidFill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4443730" y="6357461"/>
            <a:ext cx="256541" cy="269241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defRPr sz="1200">
                <a:solidFill>
                  <a:srgbClr val="B0BCC1"/>
                </a:solidFill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762000" y="13716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SzTx/>
              <a:buNone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19200" y="152400"/>
            <a:ext cx="77724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8175624" y="6256938"/>
            <a:ext cx="282577" cy="287724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 anchor="ctr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CC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1pPr>
      <a:lvl2pPr marL="742950" marR="0" indent="-2857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2pPr>
      <a:lvl3pPr marL="118871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Tahoma Bold"/>
          <a:ea typeface="Tahoma Bold"/>
          <a:cs typeface="Tahoma Bold"/>
          <a:sym typeface="Tahoma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ongodb.com/manual/core/aggregation-pipeline/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ongodb.com/v3.0/tutorial/aggregation-zip-code-data-set/" TargetMode="Externa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lational_database" TargetMode="External"/><Relationship Id="rId3" Type="http://schemas.openxmlformats.org/officeDocument/2006/relationships/hyperlink" Target="https://en.wikipedia.org/wiki/Horizontal_scaling#Horizontal_and_vertical_scaling" TargetMode="External"/><Relationship Id="rId4" Type="http://schemas.openxmlformats.org/officeDocument/2006/relationships/hyperlink" Target="https://en.wikipedia.org/wiki/SQL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4"/>
          <p:cNvSpPr txBox="1"/>
          <p:nvPr>
            <p:ph type="title"/>
          </p:nvPr>
        </p:nvSpPr>
        <p:spPr>
          <a:xfrm>
            <a:off x="685800" y="1600200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NoSQL</a:t>
            </a:r>
          </a:p>
        </p:txBody>
      </p:sp>
      <p:sp>
        <p:nvSpPr>
          <p:cNvPr id="127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8" name="TextBox 1"/>
          <p:cNvSpPr txBox="1"/>
          <p:nvPr/>
        </p:nvSpPr>
        <p:spPr>
          <a:xfrm>
            <a:off x="4617720" y="4953000"/>
            <a:ext cx="3443093" cy="544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100">
                <a:latin typeface="+mn-lt"/>
                <a:ea typeface="+mn-ea"/>
                <a:cs typeface="+mn-cs"/>
                <a:sym typeface="Arial"/>
              </a:defRPr>
            </a:pPr>
            <a:r>
              <a:t>Based on Slides from Michael Franklin and Dan Suciu</a:t>
            </a:r>
          </a:p>
          <a:p>
            <a:pPr>
              <a:defRPr sz="1100">
                <a:latin typeface="+mn-lt"/>
                <a:ea typeface="+mn-ea"/>
                <a:cs typeface="+mn-cs"/>
                <a:sym typeface="Arial"/>
              </a:defRPr>
            </a:pPr>
            <a:r>
              <a:t>And MongoDB slides from Mohamed Eltabakh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22"/>
          <p:cNvSpPr/>
          <p:nvPr/>
        </p:nvSpPr>
        <p:spPr>
          <a:xfrm>
            <a:off x="152400" y="1447800"/>
            <a:ext cx="8915400" cy="38862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B2B2B2"/>
              </a:gs>
            </a:gsLst>
            <a:lin ang="5400000"/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8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Structure Spectrum</a:t>
            </a:r>
          </a:p>
        </p:txBody>
      </p:sp>
      <p:grpSp>
        <p:nvGrpSpPr>
          <p:cNvPr id="188" name="Group 3"/>
          <p:cNvGrpSpPr/>
          <p:nvPr/>
        </p:nvGrpSpPr>
        <p:grpSpPr>
          <a:xfrm>
            <a:off x="457200" y="1841500"/>
            <a:ext cx="2286000" cy="3421380"/>
            <a:chOff x="0" y="0"/>
            <a:chExt cx="2286000" cy="3421379"/>
          </a:xfrm>
        </p:grpSpPr>
        <p:sp>
          <p:nvSpPr>
            <p:cNvPr id="183" name="Rectangle 4"/>
            <p:cNvSpPr/>
            <p:nvPr/>
          </p:nvSpPr>
          <p:spPr>
            <a:xfrm>
              <a:off x="0" y="0"/>
              <a:ext cx="22860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Structured </a:t>
              </a:r>
              <a:r>
                <a:rPr sz="2600">
                  <a:solidFill>
                    <a:schemeClr val="accent1"/>
                  </a:solidFill>
                </a:rPr>
                <a:t>(schema-first)</a:t>
              </a:r>
            </a:p>
          </p:txBody>
        </p:sp>
        <p:sp>
          <p:nvSpPr>
            <p:cNvPr id="184" name="Line 5"/>
            <p:cNvSpPr/>
            <p:nvPr/>
          </p:nvSpPr>
          <p:spPr>
            <a:xfrm>
              <a:off x="1143000" y="9906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Line 6"/>
            <p:cNvSpPr/>
            <p:nvPr/>
          </p:nvSpPr>
          <p:spPr>
            <a:xfrm>
              <a:off x="1143000" y="16002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Text Box 7"/>
            <p:cNvSpPr txBox="1"/>
            <p:nvPr/>
          </p:nvSpPr>
          <p:spPr>
            <a:xfrm>
              <a:off x="323532" y="1981200"/>
              <a:ext cx="1638936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Relational Database</a:t>
              </a:r>
            </a:p>
          </p:txBody>
        </p:sp>
        <p:sp>
          <p:nvSpPr>
            <p:cNvPr id="187" name="Text Box 8"/>
            <p:cNvSpPr txBox="1"/>
            <p:nvPr/>
          </p:nvSpPr>
          <p:spPr>
            <a:xfrm>
              <a:off x="198120" y="2667000"/>
              <a:ext cx="1889761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Formatted Messages</a:t>
              </a:r>
            </a:p>
          </p:txBody>
        </p:sp>
      </p:grpSp>
      <p:grpSp>
        <p:nvGrpSpPr>
          <p:cNvPr id="194" name="Group 9"/>
          <p:cNvGrpSpPr/>
          <p:nvPr/>
        </p:nvGrpSpPr>
        <p:grpSpPr>
          <a:xfrm>
            <a:off x="2971800" y="1828799"/>
            <a:ext cx="2971800" cy="3507108"/>
            <a:chOff x="0" y="0"/>
            <a:chExt cx="2971800" cy="3507105"/>
          </a:xfrm>
        </p:grpSpPr>
        <p:sp>
          <p:nvSpPr>
            <p:cNvPr id="189" name="Line 10"/>
            <p:cNvSpPr/>
            <p:nvPr/>
          </p:nvSpPr>
          <p:spPr>
            <a:xfrm>
              <a:off x="1485900" y="1536700"/>
              <a:ext cx="0" cy="457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Rectangle 11"/>
            <p:cNvSpPr/>
            <p:nvPr/>
          </p:nvSpPr>
          <p:spPr>
            <a:xfrm>
              <a:off x="0" y="0"/>
              <a:ext cx="29718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Semi-Structured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 sz="2600">
                  <a:solidFill>
                    <a:schemeClr val="accent1"/>
                  </a:solidFill>
                </a:rPr>
                <a:t>(schema-later)</a:t>
              </a:r>
            </a:p>
          </p:txBody>
        </p:sp>
        <p:sp>
          <p:nvSpPr>
            <p:cNvPr id="191" name="Line 12"/>
            <p:cNvSpPr/>
            <p:nvPr/>
          </p:nvSpPr>
          <p:spPr>
            <a:xfrm>
              <a:off x="1485900" y="927100"/>
              <a:ext cx="0" cy="457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Text Box 13"/>
            <p:cNvSpPr txBox="1"/>
            <p:nvPr/>
          </p:nvSpPr>
          <p:spPr>
            <a:xfrm>
              <a:off x="502919" y="1993900"/>
              <a:ext cx="1954849" cy="1231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DocumentsXML</a:t>
              </a:r>
            </a:p>
          </p:txBody>
        </p:sp>
        <p:sp>
          <p:nvSpPr>
            <p:cNvPr id="193" name="Text Box 14"/>
            <p:cNvSpPr txBox="1"/>
            <p:nvPr/>
          </p:nvSpPr>
          <p:spPr>
            <a:xfrm>
              <a:off x="541019" y="2752725"/>
              <a:ext cx="1889762" cy="754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Tagged Text/Media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200" name="Group 15"/>
          <p:cNvGrpSpPr/>
          <p:nvPr/>
        </p:nvGrpSpPr>
        <p:grpSpPr>
          <a:xfrm>
            <a:off x="6248400" y="1828800"/>
            <a:ext cx="2514600" cy="2910840"/>
            <a:chOff x="0" y="0"/>
            <a:chExt cx="2514600" cy="2910839"/>
          </a:xfrm>
        </p:grpSpPr>
        <p:sp>
          <p:nvSpPr>
            <p:cNvPr id="195" name="Line 16"/>
            <p:cNvSpPr/>
            <p:nvPr/>
          </p:nvSpPr>
          <p:spPr>
            <a:xfrm>
              <a:off x="1295400" y="1536700"/>
              <a:ext cx="0" cy="4572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Rectangle 17"/>
            <p:cNvSpPr/>
            <p:nvPr/>
          </p:nvSpPr>
          <p:spPr>
            <a:xfrm>
              <a:off x="0" y="0"/>
              <a:ext cx="2514600" cy="9264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3000">
                  <a:solidFill>
                    <a:srgbClr val="FFFF99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Unstructured </a:t>
              </a:r>
              <a:r>
                <a:rPr sz="2600">
                  <a:solidFill>
                    <a:schemeClr val="accent1"/>
                  </a:solidFill>
                </a:rPr>
                <a:t>(schema-never)</a:t>
              </a:r>
            </a:p>
          </p:txBody>
        </p:sp>
        <p:sp>
          <p:nvSpPr>
            <p:cNvPr id="197" name="Line 18"/>
            <p:cNvSpPr/>
            <p:nvPr/>
          </p:nvSpPr>
          <p:spPr>
            <a:xfrm>
              <a:off x="1295400" y="1003300"/>
              <a:ext cx="0" cy="38100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Text Box 19"/>
            <p:cNvSpPr txBox="1"/>
            <p:nvPr/>
          </p:nvSpPr>
          <p:spPr>
            <a:xfrm>
              <a:off x="475932" y="1993900"/>
              <a:ext cx="1638936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Plain Text</a:t>
              </a:r>
            </a:p>
          </p:txBody>
        </p:sp>
        <p:sp>
          <p:nvSpPr>
            <p:cNvPr id="199" name="Text Box 20"/>
            <p:cNvSpPr txBox="1"/>
            <p:nvPr/>
          </p:nvSpPr>
          <p:spPr>
            <a:xfrm>
              <a:off x="350520" y="2451100"/>
              <a:ext cx="188976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80000"/>
                </a:lnSpc>
                <a:spcBef>
                  <a:spcPts val="1400"/>
                </a:spcBef>
                <a:defRPr>
                  <a:solidFill>
                    <a:srgbClr val="FFFF99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Media </a:t>
              </a:r>
            </a:p>
          </p:txBody>
        </p:sp>
      </p:grpSp>
      <p:sp>
        <p:nvSpPr>
          <p:cNvPr id="201" name="Rectangle 21"/>
          <p:cNvSpPr/>
          <p:nvPr/>
        </p:nvSpPr>
        <p:spPr>
          <a:xfrm>
            <a:off x="914400" y="3213100"/>
            <a:ext cx="7391400" cy="228600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FFCC99"/>
              </a:gs>
            </a:gsLst>
          </a:gra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20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What is the Problem? </a:t>
            </a:r>
            <a:br/>
          </a:p>
        </p:txBody>
      </p:sp>
      <p:sp>
        <p:nvSpPr>
          <p:cNvPr id="2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Single server DBMSs are too small for Big data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Solution: scale out to multiple servers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This is hard for the entire functionality of DMBS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NoSQL: reduce functionality for easier scaleup </a:t>
            </a:r>
          </a:p>
          <a:p>
            <a:pPr lvl="1" marL="0" indent="40005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– Simpler data model</a:t>
            </a:r>
            <a:br/>
            <a:r>
              <a:t>– Very restricted updates </a:t>
            </a:r>
          </a:p>
        </p:txBody>
      </p:sp>
      <p:sp>
        <p:nvSpPr>
          <p:cNvPr id="205" name="Slide Number Placeholder 3"/>
          <p:cNvSpPr txBox="1"/>
          <p:nvPr>
            <p:ph type="sldNum" sz="quarter" idx="2"/>
          </p:nvPr>
        </p:nvSpPr>
        <p:spPr>
          <a:xfrm>
            <a:off x="8182222" y="6256938"/>
            <a:ext cx="275979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1354427" y="657895"/>
            <a:ext cx="7772401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Replicating the Database </a:t>
            </a:r>
            <a:br/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improve performance for very large databases?</a:t>
            </a:r>
          </a:p>
          <a:p>
            <a:pPr/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Two basic approaches: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	– Scale up through partitioning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	– Scale up through replication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Consistency</a:t>
            </a:r>
            <a:r>
              <a:rPr>
                <a:solidFill>
                  <a:srgbClr val="000000"/>
                </a:solidFill>
              </a:rPr>
              <a:t> is much  harder to enforce </a:t>
            </a:r>
          </a:p>
        </p:txBody>
      </p:sp>
      <p:sp>
        <p:nvSpPr>
          <p:cNvPr id="209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xfrm>
            <a:off x="1905000" y="304800"/>
            <a:ext cx="51816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NoSQL Data Models </a:t>
            </a:r>
            <a:br/>
          </a:p>
        </p:txBody>
      </p:sp>
      <p:sp>
        <p:nvSpPr>
          <p:cNvPr id="21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NoSQL Taxonomy based on data models: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</a:pPr>
            <a:r>
              <a:t>• Key-value stores </a:t>
            </a:r>
          </a:p>
          <a:p>
            <a:pPr marL="0" indent="0">
              <a:buSzTx/>
              <a:buNone/>
            </a:pPr>
            <a:r>
              <a:t>	</a:t>
            </a:r>
            <a:r>
              <a:rPr sz="2000">
                <a:latin typeface="Tahoma"/>
                <a:ea typeface="Tahoma"/>
                <a:cs typeface="Tahoma"/>
                <a:sym typeface="Tahoma"/>
              </a:rPr>
              <a:t>– e.g., Redis, Memcached, DynamoDB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buSzTx/>
              <a:buNone/>
            </a:pPr>
            <a:r>
              <a:t>• Document stores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– e.g., SimpleDB, CouchDB, </a:t>
            </a:r>
            <a:r>
              <a:rPr sz="2000">
                <a:latin typeface="Tahoma Bold"/>
                <a:ea typeface="Tahoma Bold"/>
                <a:cs typeface="Tahoma Bold"/>
                <a:sym typeface="Tahoma Bold"/>
              </a:rPr>
              <a:t>MongoDB</a:t>
            </a:r>
            <a:r>
              <a:rPr sz="2000"/>
              <a:t> </a:t>
            </a:r>
            <a:endParaRPr sz="2000"/>
          </a:p>
          <a:p>
            <a:pPr marL="0" indent="0">
              <a:buSzTx/>
              <a:buNone/>
            </a:pPr>
            <a:r>
              <a:t>• Extensible Record Stores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– e.g., HBase, Cassandra, PNUTS</a:t>
            </a:r>
            <a:br>
              <a:rPr sz="2000"/>
            </a:br>
          </a:p>
        </p:txBody>
      </p:sp>
      <p:sp>
        <p:nvSpPr>
          <p:cNvPr id="213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xfrm>
            <a:off x="12954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Key-Value Stores Features </a:t>
            </a:r>
            <a:br/>
          </a:p>
        </p:txBody>
      </p:sp>
      <p:sp>
        <p:nvSpPr>
          <p:cNvPr id="2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model: (key, value) pairs</a:t>
            </a:r>
            <a:br/>
            <a:r>
              <a:rPr sz="2000">
                <a:latin typeface="Tahoma"/>
                <a:ea typeface="Tahoma"/>
                <a:cs typeface="Tahoma"/>
                <a:sym typeface="Tahoma"/>
              </a:rPr>
              <a:t>– Key = string/integer, unique for the entire data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     – Value = can be anything (very complex object) </a:t>
            </a:r>
          </a:p>
          <a:p>
            <a:pPr marL="0" indent="0">
              <a:buSzTx/>
              <a:buNone/>
            </a:pPr>
            <a:r>
              <a:t>• Operations</a:t>
            </a:r>
            <a:br/>
            <a:r>
              <a:t>	</a:t>
            </a:r>
            <a:r>
              <a:rPr sz="2000">
                <a:latin typeface="Tahoma"/>
                <a:ea typeface="Tahoma"/>
                <a:cs typeface="Tahoma"/>
                <a:sym typeface="Tahoma"/>
              </a:rPr>
              <a:t>– get(key), put(key,value) (getrange(key1, key2))</a:t>
            </a:r>
            <a:br>
              <a:rPr sz="2000">
                <a:latin typeface="Tahoma"/>
                <a:ea typeface="Tahoma"/>
                <a:cs typeface="Tahoma"/>
                <a:sym typeface="Tahoma"/>
              </a:rPr>
            </a:br>
            <a:r>
              <a:rPr sz="2000">
                <a:latin typeface="Tahoma"/>
                <a:ea typeface="Tahoma"/>
                <a:cs typeface="Tahoma"/>
                <a:sym typeface="Tahoma"/>
              </a:rPr>
              <a:t>	– Operations on value not supported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buSzTx/>
              <a:buNone/>
            </a:pPr>
            <a:r>
              <a:t>• Distribution/Partitioning–w/hash function </a:t>
            </a: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– No replication: key k is stored at server h(k)</a:t>
            </a:r>
            <a:br/>
            <a:r>
              <a:t>– 3-way replication: key k stored at h1(k),h2(k),h3(k) </a:t>
            </a:r>
          </a:p>
        </p:txBody>
      </p:sp>
      <p:sp>
        <p:nvSpPr>
          <p:cNvPr id="217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220" name="Content Placeholder 2"/>
          <p:cNvSpPr txBox="1"/>
          <p:nvPr>
            <p:ph type="body" sz="half" idx="1"/>
          </p:nvPr>
        </p:nvSpPr>
        <p:spPr>
          <a:xfrm>
            <a:off x="713704" y="1775898"/>
            <a:ext cx="7772401" cy="3124201"/>
          </a:xfrm>
          <a:prstGeom prst="rect">
            <a:avLst/>
          </a:prstGeom>
        </p:spPr>
        <p:txBody>
          <a:bodyPr/>
          <a:lstStyle/>
          <a:p>
            <a:pPr/>
            <a:r>
              <a:t>How would you represent the Flights data as (key, value) pairs? </a:t>
            </a:r>
          </a:p>
          <a:p>
            <a:pPr lvl="1" marL="0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1: key=fid, value=entire flight record </a:t>
            </a:r>
          </a:p>
          <a:p>
            <a:pPr lvl="1" marL="0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2: key=date, value=all flights that day </a:t>
            </a:r>
          </a:p>
          <a:p>
            <a:pPr lvl="1" marL="0" indent="40005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Option 3: key=(origin, dest), value=all flights between </a:t>
            </a:r>
          </a:p>
        </p:txBody>
      </p:sp>
      <p:sp>
        <p:nvSpPr>
          <p:cNvPr id="221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Rectangle 4"/>
          <p:cNvSpPr txBox="1"/>
          <p:nvPr/>
        </p:nvSpPr>
        <p:spPr>
          <a:xfrm>
            <a:off x="105820" y="809536"/>
            <a:ext cx="7087460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Flights(fid, date, carrier, flight_num, origin, dest, ...) Carriers(cid, name)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Key-Value Stores Internals </a:t>
            </a:r>
            <a:br/>
          </a:p>
        </p:txBody>
      </p:sp>
      <p:sp>
        <p:nvSpPr>
          <p:cNvPr id="22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Partitioning:</a:t>
            </a:r>
            <a:br/>
            <a:r>
              <a:rPr sz="2000"/>
              <a:t>– Use a hash function h</a:t>
            </a:r>
            <a:br>
              <a:rPr sz="2000"/>
            </a:br>
            <a:r>
              <a:rPr sz="2000"/>
              <a:t>– Store every (key,value) pair on server h(key)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• Replication: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–  Store each key on (say) three servers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0" indent="40005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–  On update, propagate change to the other servers;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i="1"/>
              <a:t>eventual consistency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  –  Issue: when an app reads one replica, it may be stale  </a:t>
            </a:r>
          </a:p>
          <a:p>
            <a:pPr marL="0" indent="0">
              <a:spcBef>
                <a:spcPts val="600"/>
              </a:spcBef>
              <a:buSzTx/>
              <a:buNone/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Usually: combine partitioning+replication </a:t>
            </a:r>
          </a:p>
        </p:txBody>
      </p:sp>
      <p:sp>
        <p:nvSpPr>
          <p:cNvPr id="22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xfrm>
            <a:off x="1219200" y="442174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Document stores </a:t>
            </a:r>
            <a:br/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Extension of Key-Value stores but the Value is a document (and specific semantics)</a:t>
            </a:r>
          </a:p>
          <a:p>
            <a:pPr/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Examples: SimpleDB,  CouchDB,  MongoDB </a:t>
            </a:r>
          </a:p>
        </p:txBody>
      </p:sp>
      <p:sp>
        <p:nvSpPr>
          <p:cNvPr id="23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Document Stores Features </a:t>
            </a:r>
            <a:br/>
          </a:p>
        </p:txBody>
      </p:sp>
      <p:sp>
        <p:nvSpPr>
          <p:cNvPr id="2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813816">
              <a:defRPr sz="2136"/>
            </a:pPr>
            <a:r>
              <a:t>Data model: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(key, document) pairs</a:t>
            </a:r>
            <a:br>
              <a:rPr>
                <a:latin typeface="Tahoma"/>
                <a:ea typeface="Tahoma"/>
                <a:cs typeface="Tahoma"/>
                <a:sym typeface="Tahoma"/>
              </a:rPr>
            </a:br>
            <a:r>
              <a:rPr>
                <a:latin typeface="Tahoma"/>
                <a:ea typeface="Tahoma"/>
                <a:cs typeface="Tahoma"/>
                <a:sym typeface="Tahoma"/>
              </a:rPr>
              <a:t>	– Key = string/integer, unique for the entire data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	– Document = JSon, BSON, or XML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  <a:endParaRPr>
              <a:latin typeface="Tahoma Bold"/>
              <a:ea typeface="Tahoma Bold"/>
              <a:cs typeface="Tahoma Bold"/>
              <a:sym typeface="Tahoma Bold"/>
            </a:endParaRPr>
          </a:p>
          <a:p>
            <a:pPr marL="0" indent="0" defTabSz="813816">
              <a:buSzTx/>
              <a:buNone/>
              <a:defRPr sz="2136"/>
            </a:pPr>
          </a:p>
          <a:p>
            <a:pPr marL="305180" indent="-305180" defTabSz="813816">
              <a:defRPr sz="2136"/>
            </a:pPr>
            <a:r>
              <a:t>Operations</a:t>
            </a:r>
            <a:br/>
            <a:r>
              <a:rPr>
                <a:latin typeface="Tahoma"/>
                <a:ea typeface="Tahoma"/>
                <a:cs typeface="Tahoma"/>
                <a:sym typeface="Tahoma"/>
              </a:rPr>
              <a:t>– Get/put document by key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 marL="0" indent="356044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– Query language over JSon </a:t>
            </a:r>
          </a:p>
          <a:p>
            <a:pPr lvl="1" marL="0" indent="356044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05180" indent="-305180" defTabSz="813816">
              <a:defRPr sz="2136"/>
            </a:pPr>
            <a:r>
              <a:t> Distribution/Partitioning</a:t>
            </a:r>
            <a:br/>
            <a:r>
              <a:rPr>
                <a:latin typeface="Tahoma"/>
                <a:ea typeface="Tahoma"/>
                <a:cs typeface="Tahoma"/>
                <a:sym typeface="Tahoma"/>
              </a:rPr>
              <a:t>	– Entire documents, as for key/value pairs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305180" indent="-305180" defTabSz="813816">
              <a:defRPr sz="2136"/>
            </a:pPr>
            <a:r>
              <a:t>We will discuss MongoDB soon</a:t>
            </a:r>
          </a:p>
        </p:txBody>
      </p:sp>
      <p:sp>
        <p:nvSpPr>
          <p:cNvPr id="234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title"/>
          </p:nvPr>
        </p:nvSpPr>
        <p:spPr>
          <a:xfrm>
            <a:off x="838200" y="152400"/>
            <a:ext cx="8153400" cy="914400"/>
          </a:xfrm>
          <a:prstGeom prst="rect">
            <a:avLst/>
          </a:prstGeom>
        </p:spPr>
        <p:txBody>
          <a:bodyPr/>
          <a:lstStyle>
            <a:lvl1pPr defTabSz="740663">
              <a:defRPr sz="2916"/>
            </a:lvl1pPr>
          </a:lstStyle>
          <a:p>
            <a:pPr/>
            <a:r>
              <a:t>MongoDB (An example of a Document Database)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-Data are organized in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collections. </a:t>
            </a:r>
            <a:r>
              <a:t>A collection stores a set of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documents</a:t>
            </a:r>
            <a:r>
              <a:t>.</a:t>
            </a:r>
          </a:p>
          <a:p>
            <a:pPr marL="332613" indent="-332613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Collection like table and document like record</a:t>
            </a:r>
          </a:p>
          <a:p>
            <a:pPr lvl="1" marL="72066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but: each document can have a different set of attributes even in the same collection</a:t>
            </a:r>
          </a:p>
          <a:p>
            <a:pPr lvl="1" marL="72066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Semi-structured schema!</a:t>
            </a:r>
          </a:p>
          <a:p>
            <a:pPr marL="332613" indent="-332613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Only requirement: every document should have an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“_id” </a:t>
            </a:r>
            <a:r>
              <a:t>field</a:t>
            </a:r>
          </a:p>
          <a:p>
            <a:pPr lvl="1" marL="72066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0661" indent="-277177" defTabSz="886968">
              <a:buChar char="-"/>
              <a:defRPr sz="2328">
                <a:latin typeface="Tahoma"/>
                <a:ea typeface="Tahoma"/>
                <a:cs typeface="Tahoma"/>
                <a:sym typeface="Tahoma"/>
              </a:defRPr>
            </a:pPr>
            <a:r>
              <a:t>hu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mongo</a:t>
            </a:r>
            <a:r>
              <a:t>us =&gt; Mongo</a:t>
            </a:r>
          </a:p>
        </p:txBody>
      </p:sp>
      <p:sp>
        <p:nvSpPr>
          <p:cNvPr id="238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(some old numbers)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0" y="960437"/>
            <a:ext cx="6477000" cy="54403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200"/>
            </a:pPr>
            <a:r>
              <a:t>Facebook: 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130TB/day: user logs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200-400TB/day: 83 million pictures</a:t>
            </a:r>
          </a:p>
          <a:p>
            <a:pPr>
              <a:lnSpc>
                <a:spcPct val="90000"/>
              </a:lnSpc>
              <a:buSzTx/>
              <a:buNone/>
              <a:defRPr sz="2200"/>
            </a:pPr>
          </a:p>
          <a:p>
            <a:pPr>
              <a:lnSpc>
                <a:spcPct val="90000"/>
              </a:lnSpc>
              <a:defRPr sz="2200"/>
            </a:pPr>
            <a:r>
              <a:t>Google: &gt; 25 PB/day processed data</a:t>
            </a:r>
          </a:p>
          <a:p>
            <a:pPr>
              <a:lnSpc>
                <a:spcPct val="90000"/>
              </a:lnSpc>
              <a:defRPr sz="2200"/>
            </a:pPr>
          </a:p>
          <a:p>
            <a:pPr>
              <a:lnSpc>
                <a:spcPct val="90000"/>
              </a:lnSpc>
              <a:defRPr sz="2200"/>
            </a:pPr>
            <a:r>
              <a:t>Gene sequencing: 100M kilobases</a:t>
            </a:r>
            <a:br/>
            <a:r>
              <a:t>per day per machine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Sequence 1 human cell costs Illumina $1k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10 trillion cells / human body</a:t>
            </a:r>
            <a:br/>
          </a:p>
          <a:p>
            <a:pPr>
              <a:lnSpc>
                <a:spcPct val="90000"/>
              </a:lnSpc>
              <a:defRPr sz="2200"/>
            </a:pPr>
            <a:r>
              <a:t>Total data created in 2010: 1</a:t>
            </a:r>
            <a:r>
              <a:rPr>
                <a:solidFill>
                  <a:schemeClr val="accent3">
                    <a:lumOff val="44000"/>
                  </a:schemeClr>
                </a:solidFill>
              </a:rPr>
              <a:t>.</a:t>
            </a:r>
            <a:r>
              <a:t>ZettaByte (1,000,000 PB)/year</a:t>
            </a:r>
          </a:p>
          <a:p>
            <a:pPr lvl="1">
              <a:lnSpc>
                <a:spcPct val="90000"/>
              </a:lnSpc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~60% increase every year</a:t>
            </a:r>
          </a:p>
        </p:txBody>
      </p:sp>
      <p:sp>
        <p:nvSpPr>
          <p:cNvPr id="132" name="Slide Number Placeholder 8"/>
          <p:cNvSpPr txBox="1"/>
          <p:nvPr>
            <p:ph type="sldNum" sz="quarter" idx="2"/>
          </p:nvPr>
        </p:nvSpPr>
        <p:spPr>
          <a:xfrm>
            <a:off x="2397124" y="6388701"/>
            <a:ext cx="193677" cy="2877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1219200" y="5334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 MongoDB</a:t>
            </a:r>
            <a:br/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381000" y="1371600"/>
            <a:ext cx="8610600" cy="41148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Key features include:</a:t>
            </a:r>
          </a:p>
          <a:p>
            <a:pPr marL="0" indent="0">
              <a:buSzTx/>
              <a:buNone/>
            </a:pPr>
            <a:r>
              <a:t>	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• JSON-style documents  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lvl="3" marL="1600200" indent="-228600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actually uses BSON (JSON's binary format)</a:t>
            </a:r>
            <a:endParaRPr sz="1800"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replication for high availability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auto-sharding (partitioning) for scalability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document-based queries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• can create an index on any attribute  for faster reads</a:t>
            </a:r>
          </a:p>
        </p:txBody>
      </p:sp>
      <p:sp>
        <p:nvSpPr>
          <p:cNvPr id="242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xfrm>
            <a:off x="685800" y="990600"/>
            <a:ext cx="7772400" cy="5410200"/>
          </a:xfrm>
          <a:prstGeom prst="rect">
            <a:avLst/>
          </a:prstGeom>
        </p:spPr>
        <p:txBody>
          <a:bodyPr/>
          <a:lstStyle/>
          <a:p>
            <a:pPr/>
            <a:r>
              <a:t>JSON is an alternative data model for </a:t>
            </a:r>
          </a:p>
          <a:p>
            <a:pPr marL="0" indent="0">
              <a:buSzTx/>
              <a:buNone/>
            </a:pPr>
            <a:r>
              <a:t>    semi-structured data. </a:t>
            </a:r>
          </a:p>
          <a:p>
            <a:pPr lvl="1" marL="0" indent="45720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• JavaScript Object Notation </a:t>
            </a:r>
          </a:p>
          <a:p>
            <a:pPr marL="0" indent="0">
              <a:buSzTx/>
              <a:buNone/>
            </a:pPr>
            <a:r>
              <a:t>• Built on two key structures: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• an object, which is a sequence of name/value pairs 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{ "id": "1000", 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   "name": "Sanders Theatre",</a:t>
            </a:r>
          </a:p>
          <a:p>
            <a:pPr marL="0" indent="0">
              <a:spcBef>
                <a:spcPts val="300"/>
              </a:spcBef>
              <a:buSzTx/>
              <a:buNone/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		   "capacity": 1000 } 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         • an array of values [ "123", "222", "333" ]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A value can be: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2000"/>
              <a:t>• an atomic value: string, number, true, false, null </a:t>
            </a:r>
            <a:endParaRPr sz="200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• an object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• an array</a:t>
            </a:r>
          </a:p>
        </p:txBody>
      </p:sp>
      <p:sp>
        <p:nvSpPr>
          <p:cNvPr id="24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mongodb: JSON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304800" y="1371600"/>
            <a:ext cx="8229600" cy="4114800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2328"/>
            </a:pPr>
            <a:r>
              <a:t>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{     "_id”:ObjectId("4efa8d2b7d284dad101e4bc9"),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"Last Name": ” Cousteau",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"First Name": ” Jacques-Yves",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 "Date of Birth": ”06-1-1910" },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 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{     "_id": ObjectId("4efa8d2b7d284dad101e4bc7"),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"Last Name": "PELLERIN",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"First Name": "Franck",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"Date of Birth": "09-19-1983",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"Address": "1 chemin des Loges",     </a:t>
            </a:r>
          </a:p>
          <a:p>
            <a:pPr marL="0" indent="0" defTabSz="886968">
              <a:spcBef>
                <a:spcPts val="400"/>
              </a:spcBef>
              <a:buSzTx/>
              <a:buNone/>
              <a:defRPr sz="1746"/>
            </a:pPr>
            <a:r>
              <a:t>       "City": "VERSAILLES" }</a:t>
            </a:r>
          </a:p>
        </p:txBody>
      </p:sp>
      <p:sp>
        <p:nvSpPr>
          <p:cNvPr id="25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Example</a:t>
            </a:r>
          </a:p>
        </p:txBody>
      </p:sp>
      <p:sp>
        <p:nvSpPr>
          <p:cNvPr id="253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4133" t="0" r="0" b="0"/>
          <a:stretch>
            <a:fillRect/>
          </a:stretch>
        </p:blipFill>
        <p:spPr>
          <a:xfrm>
            <a:off x="599357" y="1454404"/>
            <a:ext cx="3534273" cy="36951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 2"/>
          <p:cNvGrpSpPr/>
          <p:nvPr/>
        </p:nvGrpSpPr>
        <p:grpSpPr>
          <a:xfrm>
            <a:off x="4191000" y="1142999"/>
            <a:ext cx="3764282" cy="3472710"/>
            <a:chOff x="0" y="0"/>
            <a:chExt cx="3764281" cy="3472708"/>
          </a:xfrm>
        </p:grpSpPr>
        <p:sp>
          <p:nvSpPr>
            <p:cNvPr id="255" name="Right Arrow 5"/>
            <p:cNvSpPr/>
            <p:nvPr/>
          </p:nvSpPr>
          <p:spPr>
            <a:xfrm>
              <a:off x="0" y="1491623"/>
              <a:ext cx="762000" cy="1478752"/>
            </a:xfrm>
            <a:prstGeom prst="rightArrow">
              <a:avLst>
                <a:gd name="adj1" fmla="val 50000"/>
                <a:gd name="adj2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442399"/>
                    <a:lumOff val="26964"/>
                  </a:schemeClr>
                </a:gs>
              </a:gsLst>
              <a:lin ang="16200000" scaled="0"/>
            </a:gradFill>
            <a:ln w="9525" cap="flat">
              <a:solidFill>
                <a:srgbClr val="2D61FE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56" name="TextBox 6"/>
            <p:cNvSpPr txBox="1"/>
            <p:nvPr/>
          </p:nvSpPr>
          <p:spPr>
            <a:xfrm>
              <a:off x="983663" y="0"/>
              <a:ext cx="2780619" cy="1148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Remember it is stored in binary formats (BSON)</a:t>
              </a:r>
            </a:p>
          </p:txBody>
        </p:sp>
        <p:pic>
          <p:nvPicPr>
            <p:cNvPr id="257" name="Picture 7" descr="Picture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11149" y="1314090"/>
              <a:ext cx="2525646" cy="2158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vs Relational </a:t>
            </a:r>
            <a:br/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300434" y="1130300"/>
            <a:ext cx="8543132" cy="41148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Relational data model</a:t>
            </a:r>
            <a:br/>
            <a:r>
              <a:t>	</a:t>
            </a:r>
            <a:r>
              <a:rPr sz="2000"/>
              <a:t>– Rigid flat structure(tables) </a:t>
            </a:r>
            <a:endParaRPr sz="2000"/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Schema must be fixed in advance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Binary representation: good for performance, bad for exchange </a:t>
            </a:r>
          </a:p>
          <a:p>
            <a:pPr marL="0" indent="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– Query language based on Relational Calculus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Semistructured data model / JSon</a:t>
            </a:r>
            <a:br/>
            <a:r>
              <a:rPr sz="2000"/>
              <a:t>– Flexible, nested structure (trees)</a:t>
            </a:r>
            <a:br>
              <a:rPr sz="2000"/>
            </a:br>
            <a:r>
              <a:rPr sz="2000"/>
              <a:t>– Does not require predefined schema("self describing”)</a:t>
            </a:r>
            <a:br>
              <a:rPr sz="2000"/>
            </a:br>
            <a:r>
              <a:t>– </a:t>
            </a:r>
            <a:r>
              <a:rPr sz="2000"/>
              <a:t>Text representation: good for exchange, bad for performance </a:t>
            </a:r>
            <a:endParaRPr sz="2000"/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 sz="2000"/>
              <a:t>    – Most common use: Language API; query languages emerging </a:t>
            </a:r>
          </a:p>
        </p:txBody>
      </p:sp>
      <p:sp>
        <p:nvSpPr>
          <p:cNvPr id="262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Terminology </a:t>
            </a:r>
            <a:br/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xfrm>
            <a:off x="381000" y="1371600"/>
            <a:ext cx="8593088" cy="4114800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Data is represented in name/value pairs. </a:t>
            </a:r>
          </a:p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• Curly braces hold objects</a:t>
            </a:r>
            <a:br/>
            <a:r>
              <a:t>	– Each object is a list of name/value pairs separated by , (comma)</a:t>
            </a:r>
            <a:br/>
            <a:r>
              <a:t>	– Each pair is a name is followed by :(colon) followed by the value</a:t>
            </a:r>
          </a:p>
          <a:p>
            <a:pPr marL="0" indent="0"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899" indent="-342899"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Square brackets hold ordered arrays and  values are separated by ,(comma).</a:t>
            </a:r>
            <a:br/>
          </a:p>
        </p:txBody>
      </p:sp>
      <p:sp>
        <p:nvSpPr>
          <p:cNvPr id="26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xfrm>
            <a:off x="1371600" y="228600"/>
            <a:ext cx="7772400" cy="914400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JSon Primitive Datatypes </a:t>
            </a:r>
            <a:br/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xfrm>
            <a:off x="716924" y="1219200"/>
            <a:ext cx="7772401" cy="4114800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Number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String</a:t>
            </a:r>
            <a:br/>
            <a:r>
              <a:t>– Denoted by double quotes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Boolean</a:t>
            </a:r>
            <a:br/>
            <a:r>
              <a:t>– Either true or false </a:t>
            </a:r>
          </a:p>
          <a:p>
            <a:pPr marL="0" indent="0" defTabSz="813816">
              <a:buSzTx/>
              <a:buNone/>
              <a:defRPr sz="2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 nullempty </a:t>
            </a:r>
            <a:br/>
          </a:p>
          <a:p>
            <a:pPr marL="305180" indent="-305180" defTabSz="813816">
              <a:defRPr sz="2136">
                <a:latin typeface="Tahoma"/>
                <a:ea typeface="Tahoma"/>
                <a:cs typeface="Tahoma"/>
                <a:sym typeface="Tahoma"/>
              </a:defRPr>
            </a:pPr>
            <a:r>
              <a:t>The document/database is actually a tree!</a:t>
            </a:r>
          </a:p>
        </p:txBody>
      </p:sp>
      <p:sp>
        <p:nvSpPr>
          <p:cNvPr id="27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MongoDB: The _id Field</a:t>
            </a:r>
            <a:br/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xfrm>
            <a:off x="304800" y="990600"/>
            <a:ext cx="8153400" cy="48006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Every MongoDB document must have an _id field.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its value must be unique within the collection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acts as the primary key of the collection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• it is the key in the key/value pair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• If you create a document without an _id field: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840"/>
              <a:t>• MongoDB adds the field for you </a:t>
            </a:r>
            <a:endParaRPr sz="1840"/>
          </a:p>
          <a:p>
            <a:pPr marL="0" indent="0" defTabSz="841247">
              <a:spcBef>
                <a:spcPts val="400"/>
              </a:spcBef>
              <a:buSzTx/>
              <a:buNone/>
              <a:defRPr sz="1840">
                <a:latin typeface="Tahoma"/>
                <a:ea typeface="Tahoma"/>
                <a:cs typeface="Tahoma"/>
                <a:sym typeface="Tahoma"/>
              </a:defRPr>
            </a:pPr>
            <a:r>
              <a:t>	• assigns it a unique BSON ObjectID 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1840">
                <a:latin typeface="Tahoma"/>
                <a:ea typeface="Tahoma"/>
                <a:cs typeface="Tahoma"/>
                <a:sym typeface="Tahoma"/>
              </a:defRPr>
            </a:pPr>
            <a:r>
              <a:t>	• example from the MongoDB shell: </a:t>
            </a:r>
          </a:p>
          <a:p>
            <a:pPr marL="0" indent="0" defTabSz="841247">
              <a:buSzTx/>
              <a:buNone/>
              <a:defRPr sz="2208"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656"/>
              <a:t>&gt; db.test.save({ rating: "PG-13" }) </a:t>
            </a:r>
            <a:endParaRPr sz="1656"/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	&gt; db.test.find() </a:t>
            </a:r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      { "_id" :ObjectId("528bf38ce6d3df97b49a0569"), "rating" : "PG-13" } </a:t>
            </a:r>
          </a:p>
          <a:p>
            <a:pPr marL="0" indent="0" defTabSz="841247"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 defTabSz="841247">
              <a:spcBef>
                <a:spcPts val="300"/>
              </a:spcBef>
              <a:buSzTx/>
              <a:buNone/>
              <a:defRPr sz="1656">
                <a:latin typeface="Tahoma"/>
                <a:ea typeface="Tahoma"/>
                <a:cs typeface="Tahoma"/>
                <a:sym typeface="Tahoma"/>
              </a:defRPr>
            </a:pPr>
            <a:r>
              <a:t>• Note: quoting field names is optional (see rating above)</a:t>
            </a:r>
          </a:p>
        </p:txBody>
      </p:sp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Data Modeling in MongoDB</a:t>
            </a:r>
            <a:br/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7620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Need to determine how to map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entities and relationships =&gt; collections of documents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Could in theory give each type of entity: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  <a:r>
              <a:rPr sz="1800"/>
              <a:t>• its own (flexibly formatted) type of document</a:t>
            </a:r>
            <a:endParaRPr sz="1800"/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• those documents would be stored in the same collection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However, it can make sense to group different types of entities together.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create an aggregate containing data that tends   		to be accessed together </a:t>
            </a:r>
          </a:p>
        </p:txBody>
      </p:sp>
      <p:sp>
        <p:nvSpPr>
          <p:cNvPr id="278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/>
          <p:nvPr>
            <p:ph type="title"/>
          </p:nvPr>
        </p:nvSpPr>
        <p:spPr>
          <a:xfrm>
            <a:off x="362843" y="244157"/>
            <a:ext cx="8436132" cy="133985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Terms Mapping (DB vs. MongoDB)</a:t>
            </a:r>
          </a:p>
        </p:txBody>
      </p:sp>
      <p:sp>
        <p:nvSpPr>
          <p:cNvPr id="281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152" y="1950424"/>
            <a:ext cx="7606772" cy="3401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is not only databases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data is more about data analytics and on-line querying</a:t>
            </a:r>
          </a:p>
          <a:p>
            <a:pPr marL="0" indent="0">
              <a:buSzTx/>
              <a:buNone/>
            </a:pPr>
            <a:r>
              <a:t>Many components:</a:t>
            </a:r>
          </a:p>
          <a:p>
            <a:pPr/>
            <a:r>
              <a:t>Storage systems</a:t>
            </a:r>
          </a:p>
          <a:p>
            <a:pPr/>
            <a:r>
              <a:t>Database systems</a:t>
            </a:r>
          </a:p>
          <a:p>
            <a:pPr/>
            <a:r>
              <a:t>Data mining and statistical algorithms</a:t>
            </a:r>
          </a:p>
          <a:p>
            <a:pPr/>
            <a:r>
              <a:t>Visualization</a:t>
            </a:r>
          </a:p>
        </p:txBody>
      </p:sp>
      <p:sp>
        <p:nvSpPr>
          <p:cNvPr id="136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1"/>
          <p:cNvSpPr txBox="1"/>
          <p:nvPr>
            <p:ph type="title"/>
          </p:nvPr>
        </p:nvSpPr>
        <p:spPr>
          <a:xfrm>
            <a:off x="1219200" y="606916"/>
            <a:ext cx="7772400" cy="914401"/>
          </a:xfrm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Capturing Relationships in MongoDB</a:t>
            </a:r>
            <a:br/>
          </a:p>
        </p:txBody>
      </p:sp>
      <p:sp>
        <p:nvSpPr>
          <p:cNvPr id="28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options: 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1. store references to other documents using their _id values</a:t>
            </a:r>
          </a:p>
          <a:p>
            <a:pPr lvl="1" marL="0" indent="45720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2. embed documents within other documents</a:t>
            </a:r>
          </a:p>
        </p:txBody>
      </p:sp>
      <p:sp>
        <p:nvSpPr>
          <p:cNvPr id="28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relationships</a:t>
            </a:r>
          </a:p>
        </p:txBody>
      </p:sp>
      <p:sp>
        <p:nvSpPr>
          <p:cNvPr id="289" name="Content Placeholder 2"/>
          <p:cNvSpPr txBox="1"/>
          <p:nvPr>
            <p:ph type="body" sz="quarter" idx="1"/>
          </p:nvPr>
        </p:nvSpPr>
        <p:spPr>
          <a:xfrm>
            <a:off x="762000" y="914400"/>
            <a:ext cx="7772400" cy="533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pPr/>
            <a:r>
              <a:t>Consider the following documents examples:</a:t>
            </a:r>
          </a:p>
        </p:txBody>
      </p:sp>
      <p:sp>
        <p:nvSpPr>
          <p:cNvPr id="29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TextBox 4"/>
          <p:cNvSpPr txBox="1"/>
          <p:nvPr/>
        </p:nvSpPr>
        <p:spPr>
          <a:xfrm>
            <a:off x="579120" y="1295400"/>
            <a:ext cx="3291741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"name": "Tom Hanks",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292" name="TextBox 5"/>
          <p:cNvSpPr txBox="1"/>
          <p:nvPr/>
        </p:nvSpPr>
        <p:spPr>
          <a:xfrm>
            <a:off x="4617720" y="1219200"/>
            <a:ext cx="3342715" cy="1331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"_id":ObjectId("52ffc4a5d85242602e000000"),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"building": "22 A, Indiana Apt",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"pincode": 123456,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"city": "Los Angeles",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"state": "California"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 </a:t>
            </a:r>
          </a:p>
        </p:txBody>
      </p:sp>
      <p:sp>
        <p:nvSpPr>
          <p:cNvPr id="293" name="Content Placeholder 2"/>
          <p:cNvSpPr txBox="1"/>
          <p:nvPr/>
        </p:nvSpPr>
        <p:spPr>
          <a:xfrm>
            <a:off x="427037" y="2667000"/>
            <a:ext cx="7680326" cy="59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300"/>
              </a:spcBef>
              <a:defRPr sz="14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Here is an example of embedded relationship:</a:t>
            </a:r>
          </a:p>
        </p:txBody>
      </p:sp>
      <p:sp>
        <p:nvSpPr>
          <p:cNvPr id="294" name="TextBox 7"/>
          <p:cNvSpPr txBox="1"/>
          <p:nvPr/>
        </p:nvSpPr>
        <p:spPr>
          <a:xfrm>
            <a:off x="807719" y="3048000"/>
            <a:ext cx="2760475" cy="2881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"name": "Tom Benzamin",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"address": [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"building": "22 A, Indiana Apt",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"pincode": 123456,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"city": "Los Angeles",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"state": "California"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},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{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"building": "170 A, Acropolis Apt",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"pincode": 456789,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"city": "Chicago",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   "state": "Illinois"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   }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   ]</a:t>
            </a:r>
          </a:p>
          <a:p>
            <a:pPr>
              <a:defRPr sz="1000">
                <a:latin typeface="+mn-lt"/>
                <a:ea typeface="+mn-ea"/>
                <a:cs typeface="+mn-cs"/>
                <a:sym typeface="Arial"/>
              </a:defRPr>
            </a:pPr>
            <a:r>
              <a:t>} 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5074920" y="4038600"/>
            <a:ext cx="3291741" cy="1864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{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"_id":ObjectId("52ffc33cd85242f436000001"),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"contact": "987654321",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"dob": "01-01-1991",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"name": "Tom Benzamin",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"address_ids": [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   ObjectId("52ffc4a5d85242602e000000"),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   ObjectId("52ffc4a5d85242602e000001")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   ]</a:t>
            </a:r>
          </a:p>
          <a:p>
            <a:pPr>
              <a:defRPr sz="12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296" name="Content Placeholder 2"/>
          <p:cNvSpPr txBox="1"/>
          <p:nvPr/>
        </p:nvSpPr>
        <p:spPr>
          <a:xfrm>
            <a:off x="4313237" y="3581400"/>
            <a:ext cx="4403727" cy="59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>
              <a:spcBef>
                <a:spcPts val="300"/>
              </a:spcBef>
              <a:defRPr sz="14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And here an example of reference based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Queries in MongoDB</a:t>
            </a:r>
            <a:br/>
          </a:p>
        </p:txBody>
      </p:sp>
      <p:sp>
        <p:nvSpPr>
          <p:cNvPr id="29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Each query can only access a single collection of documents.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• Use a method called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 db.collection.find(&lt;selection&gt;, &lt;projection&gt;)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• Example: find the names of all R-rated movies: 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&gt; db.movies.find({ rating: 'R' }, { name: 1 })</a:t>
            </a:r>
          </a:p>
        </p:txBody>
      </p:sp>
      <p:sp>
        <p:nvSpPr>
          <p:cNvPr id="30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</a:t>
            </a:r>
          </a:p>
        </p:txBody>
      </p:sp>
      <p:sp>
        <p:nvSpPr>
          <p:cNvPr id="303" name="Content Placeholder 2"/>
          <p:cNvSpPr txBox="1"/>
          <p:nvPr>
            <p:ph type="body" idx="1"/>
          </p:nvPr>
        </p:nvSpPr>
        <p:spPr>
          <a:xfrm>
            <a:off x="838200" y="1371599"/>
            <a:ext cx="7565660" cy="440570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</a:t>
            </a:r>
            <a:r>
              <a:rPr>
                <a:solidFill>
                  <a:srgbClr val="000000"/>
                </a:solidFill>
              </a:rPr>
              <a:t>reate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db.collection.insert( &lt;document&gt;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db.collection.save( &lt;document&gt;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db.collection.update( &lt;query&gt;, &lt;update&gt;, { upsert: true }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</a:t>
            </a:r>
            <a:r>
              <a:rPr>
                <a:solidFill>
                  <a:srgbClr val="000000"/>
                </a:solidFill>
              </a:rPr>
              <a:t>ead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db.collection.find( &lt;query&gt;, &lt;projection&gt; 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db.collection.findOne( &lt;query&gt;, &lt;projection&gt;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</a:t>
            </a:r>
            <a:r>
              <a:rPr>
                <a:solidFill>
                  <a:srgbClr val="000000"/>
                </a:solidFill>
              </a:rPr>
              <a:t>pdate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db.collection.update( &lt;query&gt;, &lt;update&gt;, &lt;options&gt; )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90000"/>
              </a:lnSpc>
              <a:defRPr b="1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</a:t>
            </a:r>
            <a:r>
              <a:rPr>
                <a:solidFill>
                  <a:srgbClr val="000000"/>
                </a:solidFill>
              </a:rPr>
              <a:t>elete</a:t>
            </a:r>
          </a:p>
          <a:p>
            <a:pPr lvl="1">
              <a:lnSpc>
                <a:spcPct val="90000"/>
              </a:lnSpc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db.collection.remove( &lt;query&gt;, &lt;justOne&gt; ) </a:t>
            </a:r>
          </a:p>
        </p:txBody>
      </p:sp>
      <p:sp>
        <p:nvSpPr>
          <p:cNvPr id="304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307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77" y="2169616"/>
            <a:ext cx="2993389" cy="17490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TextBox 5"/>
          <p:cNvSpPr txBox="1"/>
          <p:nvPr/>
        </p:nvSpPr>
        <p:spPr>
          <a:xfrm>
            <a:off x="1068518" y="1749251"/>
            <a:ext cx="157724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In RDBMS</a:t>
            </a:r>
          </a:p>
        </p:txBody>
      </p:sp>
      <p:pic>
        <p:nvPicPr>
          <p:cNvPr id="31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85354" y="2531564"/>
            <a:ext cx="26162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91828" y="4187542"/>
            <a:ext cx="3136901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8"/>
          <p:cNvSpPr txBox="1"/>
          <p:nvPr/>
        </p:nvSpPr>
        <p:spPr>
          <a:xfrm>
            <a:off x="5718095" y="1706305"/>
            <a:ext cx="189856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In MongoDB</a:t>
            </a:r>
          </a:p>
        </p:txBody>
      </p:sp>
      <p:sp>
        <p:nvSpPr>
          <p:cNvPr id="313" name="TextBox 9"/>
          <p:cNvSpPr txBox="1"/>
          <p:nvPr/>
        </p:nvSpPr>
        <p:spPr>
          <a:xfrm>
            <a:off x="5210374" y="2116326"/>
            <a:ext cx="3081299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600">
                <a:latin typeface="+mn-lt"/>
                <a:ea typeface="+mn-ea"/>
                <a:cs typeface="+mn-cs"/>
                <a:sym typeface="Arial"/>
              </a:defRPr>
            </a:pPr>
            <a:r>
              <a:t>Either insert the 1</a:t>
            </a:r>
            <a:r>
              <a:rPr baseline="30000"/>
              <a:t>st</a:t>
            </a:r>
            <a:r>
              <a:t> docuement</a:t>
            </a:r>
          </a:p>
        </p:txBody>
      </p:sp>
      <p:sp>
        <p:nvSpPr>
          <p:cNvPr id="314" name="TextBox 10"/>
          <p:cNvSpPr txBox="1"/>
          <p:nvPr/>
        </p:nvSpPr>
        <p:spPr>
          <a:xfrm>
            <a:off x="4998720" y="3754708"/>
            <a:ext cx="3752017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Or create “Users” collection explicitly</a:t>
            </a:r>
          </a:p>
        </p:txBody>
      </p:sp>
      <p:grpSp>
        <p:nvGrpSpPr>
          <p:cNvPr id="317" name="Group 2"/>
          <p:cNvGrpSpPr/>
          <p:nvPr/>
        </p:nvGrpSpPr>
        <p:grpSpPr>
          <a:xfrm>
            <a:off x="487639" y="5308081"/>
            <a:ext cx="6904673" cy="419101"/>
            <a:chOff x="0" y="0"/>
            <a:chExt cx="6904672" cy="419100"/>
          </a:xfrm>
        </p:grpSpPr>
        <p:pic>
          <p:nvPicPr>
            <p:cNvPr id="315" name="Picture 11" descr="Picture 1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81201" cy="41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6" name="Picture 13" descr="Picture 1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86972" y="-1"/>
              <a:ext cx="1917701" cy="38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Projection</a:t>
            </a:r>
          </a:p>
        </p:txBody>
      </p:sp>
      <p:sp>
        <p:nvSpPr>
          <p:cNvPr id="3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Specify the name of the fields that you want in the output with 1 ( 0 hides the value)</a:t>
            </a:r>
          </a:p>
          <a:p>
            <a:pPr>
              <a:defRPr sz="1800"/>
            </a:pPr>
          </a:p>
          <a:p>
            <a:pPr>
              <a:spcBef>
                <a:spcPts val="4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Example:</a:t>
            </a:r>
          </a:p>
          <a:p>
            <a:pPr lvl="1">
              <a:spcBef>
                <a:spcPts val="4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&gt;db.movies.find({},{"title":1,_id:0})</a:t>
            </a:r>
          </a:p>
          <a:p>
            <a:pPr lvl="1" marL="0" indent="45720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(will report the title but not the id)</a:t>
            </a:r>
          </a:p>
        </p:txBody>
      </p:sp>
      <p:sp>
        <p:nvSpPr>
          <p:cNvPr id="321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SELECT title…"/>
          <p:cNvSpPr txBox="1"/>
          <p:nvPr/>
        </p:nvSpPr>
        <p:spPr>
          <a:xfrm>
            <a:off x="5954335" y="2576829"/>
            <a:ext cx="1914486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>
                <a:solidFill>
                  <a:srgbClr val="4A9D36"/>
                </a:solidFill>
              </a:rPr>
              <a:t>SELECT</a:t>
            </a:r>
            <a:r>
              <a:t> title</a:t>
            </a:r>
          </a:p>
          <a:p>
            <a:pPr/>
            <a:r>
              <a:rPr>
                <a:solidFill>
                  <a:schemeClr val="accent2">
                    <a:satOff val="-52631"/>
                    <a:lumOff val="17500"/>
                  </a:schemeClr>
                </a:solidFill>
              </a:rPr>
              <a:t>FROM</a:t>
            </a:r>
            <a:r>
              <a:t> Movies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</a:t>
            </a:r>
          </a:p>
        </p:txBody>
      </p:sp>
      <p:sp>
        <p:nvSpPr>
          <p:cNvPr id="325" name="Content Placeholder 2"/>
          <p:cNvSpPr txBox="1"/>
          <p:nvPr>
            <p:ph type="body" idx="1"/>
          </p:nvPr>
        </p:nvSpPr>
        <p:spPr>
          <a:xfrm>
            <a:off x="685800" y="854819"/>
            <a:ext cx="7772400" cy="524668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You can specify the condition on the corresponding attributes using the find:</a:t>
            </a:r>
          </a:p>
          <a:p>
            <a:pPr marL="0" indent="0">
              <a:buSzTx/>
              <a:buNone/>
              <a:defRPr sz="1900">
                <a:latin typeface="Tahoma"/>
                <a:ea typeface="Tahoma"/>
                <a:cs typeface="Tahoma"/>
                <a:sym typeface="Tahoma"/>
              </a:defRPr>
            </a:pPr>
            <a:r>
              <a:t>&gt;db.movies.find({ rating: "R", year: 2000 },{ name: 1, runtime: 1 })</a:t>
            </a: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 sz="1600"/>
          </a:p>
          <a:p>
            <a:pPr>
              <a:spcBef>
                <a:spcPts val="3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Operators for other types of comparisons: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MongoDB               SQL equivalent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$gt, $gte                   &gt;, &gt;=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 $lt, $lte                    &lt;, &lt;=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	         $ne                     !=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Example: find the names of movies with an earnings &lt;= 200000</a:t>
            </a:r>
          </a:p>
          <a:p>
            <a:pPr marL="0" indent="0">
              <a:spcBef>
                <a:spcPts val="300"/>
              </a:spcBef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&gt; db.movies.find({ earnings: { $lte: 200000 }})</a:t>
            </a:r>
          </a:p>
        </p:txBody>
      </p:sp>
      <p:sp>
        <p:nvSpPr>
          <p:cNvPr id="32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SELECT title, runtime…"/>
          <p:cNvSpPr txBox="1"/>
          <p:nvPr/>
        </p:nvSpPr>
        <p:spPr>
          <a:xfrm>
            <a:off x="3490535" y="2043429"/>
            <a:ext cx="417533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SELECT</a:t>
            </a:r>
            <a:r>
              <a:t> title, runtime</a:t>
            </a:r>
          </a:p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FROM</a:t>
            </a:r>
            <a:r>
              <a:t> Movies</a:t>
            </a:r>
          </a:p>
          <a:p>
            <a:pPr>
              <a:defRPr sz="2000"/>
            </a:pPr>
            <a:r>
              <a:rPr>
                <a:solidFill>
                  <a:schemeClr val="accent2"/>
                </a:solidFill>
              </a:rPr>
              <a:t>WHERE</a:t>
            </a:r>
            <a:r>
              <a:t> rating=“R” AND year=2000;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For logical operators $and, $or, $nor…"/>
          <p:cNvSpPr txBox="1"/>
          <p:nvPr/>
        </p:nvSpPr>
        <p:spPr>
          <a:xfrm>
            <a:off x="470245" y="979042"/>
            <a:ext cx="8203510" cy="182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899" indent="-342899">
              <a:spcBef>
                <a:spcPts val="400"/>
              </a:spcBef>
              <a:buSzPct val="100000"/>
              <a:buChar char="•"/>
              <a:defRPr sz="2100"/>
            </a:pPr>
            <a:r>
              <a:t>For logical operators $and, $or, $nor</a:t>
            </a:r>
          </a:p>
          <a:p>
            <a:pPr lvl="1" marL="742950" indent="-285750">
              <a:spcBef>
                <a:spcPts val="300"/>
              </a:spcBef>
              <a:buSzPct val="100000"/>
              <a:buChar char="▪"/>
              <a:defRPr sz="2100"/>
            </a:pPr>
            <a:r>
              <a:t>use an array of conditions and apply the logical operator among the array conditions:</a:t>
            </a:r>
          </a:p>
          <a:p>
            <a:pPr lvl="2">
              <a:spcBef>
                <a:spcPts val="400"/>
              </a:spcBef>
              <a:defRPr sz="2100"/>
            </a:pPr>
          </a:p>
          <a:p>
            <a:pPr>
              <a:spcBef>
                <a:spcPts val="300"/>
              </a:spcBef>
              <a:defRPr sz="2100"/>
            </a:pPr>
            <a:r>
              <a:t>     &gt; db.movies.find({ $or: [ { rating: “R" }, { rating: "PG-13" } ] 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Find() Operator</a:t>
            </a:r>
          </a:p>
        </p:txBody>
      </p:sp>
      <p:sp>
        <p:nvSpPr>
          <p:cNvPr id="333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793" y="2270760"/>
            <a:ext cx="7183120" cy="359156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Right Brace 5"/>
          <p:cNvSpPr/>
          <p:nvPr/>
        </p:nvSpPr>
        <p:spPr>
          <a:xfrm rot="16200000">
            <a:off x="3633470" y="748030"/>
            <a:ext cx="485141" cy="289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35"/>
                  <a:pt x="10800" y="302"/>
                </a:cubicBezTo>
                <a:lnTo>
                  <a:pt x="10800" y="10498"/>
                </a:lnTo>
                <a:cubicBezTo>
                  <a:pt x="10800" y="10665"/>
                  <a:pt x="15635" y="10800"/>
                  <a:pt x="21600" y="10800"/>
                </a:cubicBezTo>
                <a:cubicBezTo>
                  <a:pt x="15635" y="10800"/>
                  <a:pt x="10800" y="10935"/>
                  <a:pt x="10800" y="11102"/>
                </a:cubicBezTo>
                <a:lnTo>
                  <a:pt x="10800" y="21298"/>
                </a:lnTo>
                <a:cubicBezTo>
                  <a:pt x="10800" y="21465"/>
                  <a:pt x="5965" y="21600"/>
                  <a:pt x="0" y="21600"/>
                </a:cubicBezTo>
              </a:path>
            </a:pathLst>
          </a:custGeom>
          <a:ln w="25400">
            <a:solidFill>
              <a:srgbClr val="8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336" name="Straight Arrow Connector 7"/>
          <p:cNvSpPr/>
          <p:nvPr/>
        </p:nvSpPr>
        <p:spPr>
          <a:xfrm flipH="1">
            <a:off x="7152640" y="2075179"/>
            <a:ext cx="284481" cy="48514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37" name="TextBox 8"/>
          <p:cNvSpPr txBox="1"/>
          <p:nvPr/>
        </p:nvSpPr>
        <p:spPr>
          <a:xfrm>
            <a:off x="6822439" y="1729738"/>
            <a:ext cx="169689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Means ascending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Find() + Projection</a:t>
            </a:r>
          </a:p>
        </p:txBody>
      </p:sp>
      <p:sp>
        <p:nvSpPr>
          <p:cNvPr id="340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758" y="1905000"/>
            <a:ext cx="6894196" cy="1366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2880" y="4811267"/>
            <a:ext cx="5781042" cy="126081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6"/>
          <p:cNvSpPr txBox="1"/>
          <p:nvPr/>
        </p:nvSpPr>
        <p:spPr>
          <a:xfrm>
            <a:off x="624839" y="4309614"/>
            <a:ext cx="3186074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Equivalent to in SQL:</a:t>
            </a:r>
          </a:p>
        </p:txBody>
      </p:sp>
      <p:sp>
        <p:nvSpPr>
          <p:cNvPr id="344" name="Straight Arrow Connector 8"/>
          <p:cNvSpPr/>
          <p:nvPr/>
        </p:nvSpPr>
        <p:spPr>
          <a:xfrm flipH="1" flipV="1">
            <a:off x="3881120" y="2834639"/>
            <a:ext cx="309881" cy="5181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45" name="TextBox 10"/>
          <p:cNvSpPr txBox="1"/>
          <p:nvPr/>
        </p:nvSpPr>
        <p:spPr>
          <a:xfrm>
            <a:off x="3830320" y="3368773"/>
            <a:ext cx="3763030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Means inclusion </a:t>
            </a:r>
            <a:r>
              <a:rPr b="1" i="1">
                <a:solidFill>
                  <a:srgbClr val="FF0000"/>
                </a:solidFill>
              </a:rPr>
              <a:t>+</a:t>
            </a:r>
          </a:p>
          <a:p>
            <a:pPr>
              <a:defRPr b="1" i="1" sz="16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_id is always automatically included  </a:t>
            </a:r>
          </a:p>
        </p:txBody>
      </p:sp>
      <p:sp>
        <p:nvSpPr>
          <p:cNvPr id="346" name="Straight Arrow Connector 11"/>
          <p:cNvSpPr/>
          <p:nvPr/>
        </p:nvSpPr>
        <p:spPr>
          <a:xfrm flipH="1" flipV="1">
            <a:off x="2448559" y="2834639"/>
            <a:ext cx="1742441" cy="5181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NoSQL?</a:t>
            </a:r>
          </a:p>
        </p:txBody>
      </p:sp>
      <p:pic>
        <p:nvPicPr>
          <p:cNvPr id="139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13719" t="8941" r="3228" b="9288"/>
          <a:stretch>
            <a:fillRect/>
          </a:stretch>
        </p:blipFill>
        <p:spPr>
          <a:xfrm>
            <a:off x="4724399" y="838200"/>
            <a:ext cx="4089401" cy="57023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extBox 6"/>
          <p:cNvSpPr txBox="1"/>
          <p:nvPr/>
        </p:nvSpPr>
        <p:spPr>
          <a:xfrm>
            <a:off x="350519" y="1752600"/>
            <a:ext cx="3102582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from “Geek and Poke”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Find(): Exclude Fields</a:t>
            </a:r>
          </a:p>
        </p:txBody>
      </p:sp>
      <p:sp>
        <p:nvSpPr>
          <p:cNvPr id="349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3279" y="2410460"/>
            <a:ext cx="4978401" cy="2766568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Straight Arrow Connector 6"/>
          <p:cNvSpPr/>
          <p:nvPr/>
        </p:nvSpPr>
        <p:spPr>
          <a:xfrm flipH="1">
            <a:off x="6487159" y="2095499"/>
            <a:ext cx="284481" cy="48514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2" name="TextBox 7"/>
          <p:cNvSpPr txBox="1"/>
          <p:nvPr/>
        </p:nvSpPr>
        <p:spPr>
          <a:xfrm>
            <a:off x="6156960" y="1750059"/>
            <a:ext cx="1617624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Means exclusion</a:t>
            </a:r>
          </a:p>
        </p:txBody>
      </p:sp>
      <p:sp>
        <p:nvSpPr>
          <p:cNvPr id="353" name="TextBox 8"/>
          <p:cNvSpPr txBox="1"/>
          <p:nvPr/>
        </p:nvSpPr>
        <p:spPr>
          <a:xfrm>
            <a:off x="726440" y="5445759"/>
            <a:ext cx="801001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Cannot mix “inclusion &amp; exclusion” in the same operator except for </a:t>
            </a:r>
            <a:r>
              <a:rPr b="1" i="1">
                <a:solidFill>
                  <a:srgbClr val="FF0000"/>
                </a:solidFill>
              </a:rPr>
              <a:t>_id</a:t>
            </a:r>
          </a:p>
        </p:txBody>
      </p:sp>
      <p:sp>
        <p:nvSpPr>
          <p:cNvPr id="354" name="Straight Arrow Connector 9"/>
          <p:cNvSpPr/>
          <p:nvPr/>
        </p:nvSpPr>
        <p:spPr>
          <a:xfrm flipV="1">
            <a:off x="4071620" y="2804795"/>
            <a:ext cx="238760" cy="303531"/>
          </a:xfrm>
          <a:prstGeom prst="line">
            <a:avLst/>
          </a:prstGeom>
          <a:ln w="25400">
            <a:solidFill>
              <a:srgbClr val="8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5" name="TextBox 10"/>
          <p:cNvSpPr txBox="1"/>
          <p:nvPr/>
        </p:nvSpPr>
        <p:spPr>
          <a:xfrm>
            <a:off x="3418526" y="3027045"/>
            <a:ext cx="1470880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FF66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Means equality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Find() More Examples</a:t>
            </a:r>
          </a:p>
        </p:txBody>
      </p:sp>
      <p:sp>
        <p:nvSpPr>
          <p:cNvPr id="358" name="Content Placeholder 2"/>
          <p:cNvSpPr txBox="1"/>
          <p:nvPr>
            <p:ph type="body" sz="quarter" idx="1"/>
          </p:nvPr>
        </p:nvSpPr>
        <p:spPr>
          <a:xfrm>
            <a:off x="900112" y="2225039"/>
            <a:ext cx="2686369" cy="416562"/>
          </a:xfrm>
          <a:prstGeom prst="rect">
            <a:avLst/>
          </a:prstGeom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/>
            </a:lvl1pPr>
          </a:lstStyle>
          <a:p>
            <a:pPr/>
            <a:r>
              <a:t>db.inventory.find( )</a:t>
            </a:r>
          </a:p>
        </p:txBody>
      </p:sp>
      <p:sp>
        <p:nvSpPr>
          <p:cNvPr id="359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Content Placeholder 2"/>
          <p:cNvSpPr txBox="1"/>
          <p:nvPr/>
        </p:nvSpPr>
        <p:spPr>
          <a:xfrm>
            <a:off x="900112" y="2753359"/>
            <a:ext cx="2686369" cy="41656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2000"/>
              </a:spcBef>
              <a:defRPr sz="1800">
                <a:solidFill>
                  <a:srgbClr val="404040"/>
                </a:solidFill>
              </a:defRPr>
            </a:lvl1pPr>
          </a:lstStyle>
          <a:p>
            <a:pPr/>
            <a:r>
              <a:t>db.inventory.find( {} )</a:t>
            </a:r>
          </a:p>
        </p:txBody>
      </p:sp>
      <p:sp>
        <p:nvSpPr>
          <p:cNvPr id="361" name="TextBox 10"/>
          <p:cNvSpPr txBox="1"/>
          <p:nvPr/>
        </p:nvSpPr>
        <p:spPr>
          <a:xfrm>
            <a:off x="294640" y="1699993"/>
            <a:ext cx="4554101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Report all documents in the “inventory” collection </a:t>
            </a:r>
          </a:p>
        </p:txBody>
      </p:sp>
      <p:sp>
        <p:nvSpPr>
          <p:cNvPr id="362" name="TextBox 11"/>
          <p:cNvSpPr txBox="1"/>
          <p:nvPr/>
        </p:nvSpPr>
        <p:spPr>
          <a:xfrm>
            <a:off x="5674114" y="2225039"/>
            <a:ext cx="2326887" cy="80219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Select *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From inventory;</a:t>
            </a:r>
          </a:p>
        </p:txBody>
      </p:sp>
      <p:sp>
        <p:nvSpPr>
          <p:cNvPr id="363" name="TextBox 12"/>
          <p:cNvSpPr txBox="1"/>
          <p:nvPr/>
        </p:nvSpPr>
        <p:spPr>
          <a:xfrm>
            <a:off x="5274424" y="1666278"/>
            <a:ext cx="318607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Equivalent to in SQL:</a:t>
            </a:r>
          </a:p>
        </p:txBody>
      </p:sp>
      <p:grpSp>
        <p:nvGrpSpPr>
          <p:cNvPr id="368" name="Group 5"/>
          <p:cNvGrpSpPr/>
          <p:nvPr/>
        </p:nvGrpSpPr>
        <p:grpSpPr>
          <a:xfrm>
            <a:off x="91783" y="3820486"/>
            <a:ext cx="9052218" cy="2603961"/>
            <a:chOff x="0" y="0"/>
            <a:chExt cx="9052217" cy="2603959"/>
          </a:xfrm>
        </p:grpSpPr>
        <p:sp>
          <p:nvSpPr>
            <p:cNvPr id="364" name="Rectangle 13"/>
            <p:cNvSpPr txBox="1"/>
            <p:nvPr/>
          </p:nvSpPr>
          <p:spPr>
            <a:xfrm>
              <a:off x="0" y="1068746"/>
              <a:ext cx="5782983" cy="1535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db.inventory.find(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        { type: { $in: [ 'food', 'snacks' ] } })</a:t>
              </a:r>
            </a:p>
          </p:txBody>
        </p:sp>
        <p:sp>
          <p:nvSpPr>
            <p:cNvPr id="365" name="TextBox 14"/>
            <p:cNvSpPr txBox="1"/>
            <p:nvPr/>
          </p:nvSpPr>
          <p:spPr>
            <a:xfrm>
              <a:off x="18409" y="193678"/>
              <a:ext cx="4591391" cy="553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Report all documents in the “inventory” collection</a:t>
              </a:r>
            </a:p>
            <a:p>
              <a: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Where type = ‘food’ or ‘snacks’ </a:t>
              </a:r>
            </a:p>
          </p:txBody>
        </p:sp>
        <p:sp>
          <p:nvSpPr>
            <p:cNvPr id="366" name="TextBox 15"/>
            <p:cNvSpPr txBox="1"/>
            <p:nvPr/>
          </p:nvSpPr>
          <p:spPr>
            <a:xfrm>
              <a:off x="5940687" y="760391"/>
              <a:ext cx="3111531" cy="1544938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Select *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From inventory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Where type in 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r>
                <a:t>       (‘food’, ‘snacks’);</a:t>
              </a:r>
            </a:p>
          </p:txBody>
        </p:sp>
        <p:sp>
          <p:nvSpPr>
            <p:cNvPr id="367" name="TextBox 16"/>
            <p:cNvSpPr txBox="1"/>
            <p:nvPr/>
          </p:nvSpPr>
          <p:spPr>
            <a:xfrm>
              <a:off x="4915103" y="0"/>
              <a:ext cx="3252482" cy="446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Equivalent to in SQL: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Find(): AND &amp; OR</a:t>
            </a:r>
          </a:p>
        </p:txBody>
      </p:sp>
      <p:sp>
        <p:nvSpPr>
          <p:cNvPr id="371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2128520"/>
            <a:ext cx="6723381" cy="51538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73" name="TextBox 7"/>
          <p:cNvSpPr txBox="1"/>
          <p:nvPr/>
        </p:nvSpPr>
        <p:spPr>
          <a:xfrm>
            <a:off x="884558" y="1450083"/>
            <a:ext cx="245860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8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AND  Semantics</a:t>
            </a:r>
          </a:p>
        </p:txBody>
      </p:sp>
      <p:grpSp>
        <p:nvGrpSpPr>
          <p:cNvPr id="376" name="Group 2"/>
          <p:cNvGrpSpPr/>
          <p:nvPr/>
        </p:nvGrpSpPr>
        <p:grpSpPr>
          <a:xfrm>
            <a:off x="922020" y="2727329"/>
            <a:ext cx="6413501" cy="1661925"/>
            <a:chOff x="0" y="0"/>
            <a:chExt cx="6413500" cy="1661923"/>
          </a:xfrm>
        </p:grpSpPr>
        <p:pic>
          <p:nvPicPr>
            <p:cNvPr id="374" name="Picture 5" descr="Picture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4459" y="492119"/>
              <a:ext cx="6289042" cy="1169805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375" name="TextBox 8"/>
            <p:cNvSpPr txBox="1"/>
            <p:nvPr/>
          </p:nvSpPr>
          <p:spPr>
            <a:xfrm>
              <a:off x="0" y="0"/>
              <a:ext cx="2170768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OR Semantics</a:t>
              </a:r>
            </a:p>
          </p:txBody>
        </p:sp>
      </p:grpSp>
      <p:grpSp>
        <p:nvGrpSpPr>
          <p:cNvPr id="380" name="Group 11"/>
          <p:cNvGrpSpPr/>
          <p:nvPr/>
        </p:nvGrpSpPr>
        <p:grpSpPr>
          <a:xfrm>
            <a:off x="315818" y="4460478"/>
            <a:ext cx="7157958" cy="1644188"/>
            <a:chOff x="0" y="0"/>
            <a:chExt cx="7157956" cy="1644187"/>
          </a:xfrm>
        </p:grpSpPr>
        <p:pic>
          <p:nvPicPr>
            <p:cNvPr id="377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6854" y="369332"/>
              <a:ext cx="5791201" cy="1274856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378" name="TextBox 9"/>
            <p:cNvSpPr txBox="1"/>
            <p:nvPr/>
          </p:nvSpPr>
          <p:spPr>
            <a:xfrm>
              <a:off x="0" y="0"/>
              <a:ext cx="317848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>
                  <a:solidFill>
                    <a:srgbClr val="80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AND + OR Semantics</a:t>
              </a:r>
            </a:p>
          </p:txBody>
        </p:sp>
        <p:sp>
          <p:nvSpPr>
            <p:cNvPr id="379" name="TextBox 10"/>
            <p:cNvSpPr txBox="1"/>
            <p:nvPr/>
          </p:nvSpPr>
          <p:spPr>
            <a:xfrm>
              <a:off x="3056987" y="369332"/>
              <a:ext cx="4100970" cy="313393"/>
            </a:xfrm>
            <a:prstGeom prst="rect">
              <a:avLst/>
            </a:prstGeom>
            <a:solidFill>
              <a:srgbClr val="CCFFC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0000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Type = ‘food’ and (qty &gt; 100  or price &lt; 9.95)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2"/>
      <p:bldP build="whole" bldLvl="1" animBg="1" rev="0" advAuto="0" spid="37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</a:t>
            </a:r>
          </a:p>
        </p:txBody>
      </p:sp>
      <p:sp>
        <p:nvSpPr>
          <p:cNvPr id="3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Recall the aggregate operators in SQL: AVG(), SUM(), etc.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More generally, aggregation involves computing a result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from a collection of data.</a:t>
            </a:r>
          </a:p>
          <a:p>
            <a:pPr marL="0" indent="0">
              <a:buSzTx/>
              <a:buNone/>
              <a:defRPr sz="1800"/>
            </a:pP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• MongoDB supports several approaches to aggregation: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   	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-  single-purpose aggregation methods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- an aggregation pipeline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-  map-reduce</a:t>
            </a:r>
          </a:p>
          <a:p>
            <a:pPr marL="0" indent="0"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Aggregation pipelines are more flexible and useful (see next):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 invalidUrl="" action="" tgtFrame="" tooltip="" history="1" highlightClick="0" endSnd="0"/>
              </a:rPr>
              <a:t>https://docs.mongodb.com/manual/core/aggregation-pipeline/</a:t>
            </a:r>
          </a:p>
        </p:txBody>
      </p:sp>
      <p:sp>
        <p:nvSpPr>
          <p:cNvPr id="384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Aggregations</a:t>
            </a:r>
          </a:p>
        </p:txBody>
      </p:sp>
      <p:sp>
        <p:nvSpPr>
          <p:cNvPr id="38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• db.collection.count(&lt;selection&gt;)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returns the number of documents in the collection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that satisfy the specified selection document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Example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:  how may R-rated movies are shorter than 90 minutes?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&gt;db.movies.count({ rating: "R”, runtime: { $lt: 90 }})</a:t>
            </a:r>
          </a:p>
          <a:p>
            <a:pPr marL="0" indent="0"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400"/>
              </a:spcBef>
              <a:defRPr sz="1800"/>
            </a:pPr>
            <a:r>
              <a:t>db.collection.distinct(&lt;field&gt;, &lt;selection&gt;)</a:t>
            </a:r>
          </a:p>
          <a:p>
            <a:pPr marL="0" indent="0">
              <a:spcBef>
                <a:spcPts val="400"/>
              </a:spcBef>
              <a:buSzTx/>
              <a:buNone/>
              <a:defRPr sz="1800"/>
            </a:pPr>
            <a:r>
              <a:t>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returns an array with the distinct values of the specified field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in documents that satisfy the specified selection document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if omit the query, get all distinct values of that field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-  which actors have been in one or more of the top 10 grossing movies?</a:t>
            </a:r>
          </a:p>
          <a:p>
            <a:pPr marL="0" indent="0">
              <a:spcBef>
                <a:spcPts val="400"/>
              </a:spcBef>
              <a:buSzTx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&gt;db.movies.distinct("actors.name”, { earnings_rank: { $lte: 10 }})</a:t>
            </a:r>
          </a:p>
        </p:txBody>
      </p:sp>
      <p:sp>
        <p:nvSpPr>
          <p:cNvPr id="388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 txBox="1"/>
          <p:nvPr>
            <p:ph type="title"/>
          </p:nvPr>
        </p:nvSpPr>
        <p:spPr>
          <a:xfrm>
            <a:off x="685800" y="228600"/>
            <a:ext cx="7772400" cy="609600"/>
          </a:xfrm>
          <a:prstGeom prst="rect">
            <a:avLst/>
          </a:prstGeom>
        </p:spPr>
        <p:txBody>
          <a:bodyPr/>
          <a:lstStyle>
            <a:lvl1pPr defTabSz="749808">
              <a:defRPr sz="3443"/>
            </a:lvl1pPr>
          </a:lstStyle>
          <a:p>
            <a:pPr/>
            <a:r>
              <a:t>Aggregation Pipeline</a:t>
            </a:r>
          </a:p>
        </p:txBody>
      </p:sp>
      <p:sp>
        <p:nvSpPr>
          <p:cNvPr id="391" name="Content Placeholder 2"/>
          <p:cNvSpPr txBox="1"/>
          <p:nvPr>
            <p:ph type="body" idx="1"/>
          </p:nvPr>
        </p:nvSpPr>
        <p:spPr>
          <a:xfrm>
            <a:off x="533400" y="9906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t>A very powerful approach to write queries in MongoDB is to use pipelines.</a:t>
            </a:r>
          </a:p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t>We execute the query in stages. Every stage gets as input some documents, applies filters/aggregations/projections and outputs some new documents. These documents are the input to the next stage (next operator) and so on</a:t>
            </a:r>
          </a:p>
          <a:p>
            <a:pPr marL="336042" indent="-336042" defTabSz="896111">
              <a:spcBef>
                <a:spcPts val="400"/>
              </a:spcBef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t>Example for the zipcodes database:</a:t>
            </a:r>
          </a:p>
          <a:p>
            <a:pPr marL="0" indent="0" defTabSz="896111">
              <a:spcBef>
                <a:spcPts val="400"/>
              </a:spcBef>
              <a:buSzTx/>
              <a:buNone/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  <a:r>
              <a:rPr sz="1568"/>
              <a:t>&gt; </a:t>
            </a:r>
            <a:r>
              <a:rPr sz="1568">
                <a:latin typeface="Courier"/>
                <a:ea typeface="Courier"/>
                <a:cs typeface="Courier"/>
                <a:sym typeface="Courier"/>
              </a:rPr>
              <a:t>db.zipcodes.aggregate( [</a:t>
            </a:r>
            <a:endParaRPr sz="1568"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t>   { $group: { _id: "$state", totalPop: { $sum: "$pop" } } },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t>   { $match: { totalPop: { $gte: 10*1000*1000 } } }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Courier"/>
                <a:ea typeface="Courier"/>
                <a:cs typeface="Courier"/>
                <a:sym typeface="Courier"/>
              </a:defRPr>
            </a:pPr>
            <a:r>
              <a:t>] )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0" indent="0" defTabSz="896111">
              <a:spcBef>
                <a:spcPts val="300"/>
              </a:spcBef>
              <a:buSzTx/>
              <a:buNone/>
              <a:defRPr sz="1372">
                <a:latin typeface="Tahoma"/>
                <a:ea typeface="Tahoma"/>
                <a:cs typeface="Tahoma"/>
                <a:sym typeface="Tahoma"/>
              </a:defRPr>
            </a:pPr>
            <a:r>
              <a:t>Here we use group_by to group documents per state, compute sum of population and output documents with _id, totalPop (_id has the name of the state). The next stage finds a match for all states the have more than 10M population and outputs the  state and total population.</a:t>
            </a:r>
          </a:p>
          <a:p>
            <a:pPr marL="0" indent="0" defTabSz="896111">
              <a:spcBef>
                <a:spcPts val="300"/>
              </a:spcBef>
              <a:buSzTx/>
              <a:buNone/>
              <a:defRPr sz="1568">
                <a:latin typeface="Tahoma"/>
                <a:ea typeface="Tahoma"/>
                <a:cs typeface="Tahoma"/>
                <a:sym typeface="Tahoma"/>
              </a:defRPr>
            </a:pPr>
            <a:r>
              <a:t>More here:  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 invalidUrl="" action="" tgtFrame="" tooltip="" history="1" highlightClick="0" endSnd="0"/>
              </a:rPr>
              <a:t>https://docs.mongodb.com/v3.0/tutorial/aggregation-zip-code-data-set/</a:t>
            </a:r>
          </a:p>
        </p:txBody>
      </p:sp>
      <p:sp>
        <p:nvSpPr>
          <p:cNvPr id="392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Pipeline</a:t>
            </a:r>
          </a:p>
        </p:txBody>
      </p:sp>
      <p:sp>
        <p:nvSpPr>
          <p:cNvPr id="395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5839" y="1687309"/>
            <a:ext cx="6681876" cy="47603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5" name="Group 19"/>
          <p:cNvGrpSpPr/>
          <p:nvPr/>
        </p:nvGrpSpPr>
        <p:grpSpPr>
          <a:xfrm>
            <a:off x="2340731" y="1584007"/>
            <a:ext cx="5872883" cy="1474089"/>
            <a:chOff x="0" y="0"/>
            <a:chExt cx="5872881" cy="1474087"/>
          </a:xfrm>
        </p:grpSpPr>
        <p:sp>
          <p:nvSpPr>
            <p:cNvPr id="397" name="Straight Arrow Connector 6"/>
            <p:cNvSpPr/>
            <p:nvPr/>
          </p:nvSpPr>
          <p:spPr>
            <a:xfrm flipH="1">
              <a:off x="0" y="283526"/>
              <a:ext cx="373520" cy="1826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TextBox 8"/>
            <p:cNvSpPr txBox="1"/>
            <p:nvPr/>
          </p:nvSpPr>
          <p:spPr>
            <a:xfrm>
              <a:off x="236630" y="0"/>
              <a:ext cx="210057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Use “aggregate” operator</a:t>
              </a:r>
            </a:p>
          </p:txBody>
        </p:sp>
        <p:sp>
          <p:nvSpPr>
            <p:cNvPr id="399" name="Straight Arrow Connector 9"/>
            <p:cNvSpPr/>
            <p:nvPr/>
          </p:nvSpPr>
          <p:spPr>
            <a:xfrm flipH="1">
              <a:off x="2041168" y="441878"/>
              <a:ext cx="373521" cy="1826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TextBox 10"/>
            <p:cNvSpPr txBox="1"/>
            <p:nvPr/>
          </p:nvSpPr>
          <p:spPr>
            <a:xfrm>
              <a:off x="2369097" y="191552"/>
              <a:ext cx="3503785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All predicates, e.g., AND &amp; OR can go here</a:t>
              </a:r>
            </a:p>
          </p:txBody>
        </p:sp>
        <p:sp>
          <p:nvSpPr>
            <p:cNvPr id="401" name="Straight Arrow Connector 11"/>
            <p:cNvSpPr/>
            <p:nvPr/>
          </p:nvSpPr>
          <p:spPr>
            <a:xfrm flipV="1">
              <a:off x="1261669" y="1032863"/>
              <a:ext cx="265617" cy="18858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TextBox 12"/>
            <p:cNvSpPr txBox="1"/>
            <p:nvPr/>
          </p:nvSpPr>
          <p:spPr>
            <a:xfrm>
              <a:off x="173619" y="1155043"/>
              <a:ext cx="257484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Defines the grouping column(s)</a:t>
              </a:r>
            </a:p>
          </p:txBody>
        </p:sp>
        <p:sp>
          <p:nvSpPr>
            <p:cNvPr id="403" name="Straight Arrow Connector 15"/>
            <p:cNvSpPr/>
            <p:nvPr/>
          </p:nvSpPr>
          <p:spPr>
            <a:xfrm flipH="1" flipV="1">
              <a:off x="2930064" y="1032864"/>
              <a:ext cx="448226" cy="18857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TextBox 16"/>
            <p:cNvSpPr txBox="1"/>
            <p:nvPr/>
          </p:nvSpPr>
          <p:spPr>
            <a:xfrm>
              <a:off x="3101259" y="1185263"/>
              <a:ext cx="1527496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FF0000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Aggregation fields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Function</a:t>
            </a:r>
          </a:p>
        </p:txBody>
      </p:sp>
      <p:sp>
        <p:nvSpPr>
          <p:cNvPr id="408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984" y="1718130"/>
            <a:ext cx="6300055" cy="4573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 txBox="1"/>
          <p:nvPr>
            <p:ph type="title"/>
          </p:nvPr>
        </p:nvSpPr>
        <p:spPr>
          <a:xfrm>
            <a:off x="900112" y="244157"/>
            <a:ext cx="7345362" cy="1339851"/>
          </a:xfrm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412" name="Content Placeholder 2"/>
          <p:cNvSpPr txBox="1"/>
          <p:nvPr>
            <p:ph type="body" sz="half" idx="1"/>
          </p:nvPr>
        </p:nvSpPr>
        <p:spPr>
          <a:xfrm>
            <a:off x="277578" y="1776694"/>
            <a:ext cx="8529216" cy="197497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1,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"abc",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2,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ISODate("2014-03-01T08:00:00Z")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2,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"jkl",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20,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ISODate("2014-03-01T09:00:00Z")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3,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"xyz",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ISODate("2014-03-15T09:00:00Z")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4,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"xyz",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20,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ISODate("2014-04-04T11:21:39.736Z") }</a:t>
            </a:r>
          </a:p>
          <a:p>
            <a:pPr marL="0" indent="0">
              <a:spcBef>
                <a:spcPts val="1400"/>
              </a:spcBef>
              <a:buSzTx/>
              <a:buNone/>
              <a:defRPr sz="1400"/>
            </a:pPr>
            <a:r>
              <a:t>{ "</a:t>
            </a:r>
            <a:r>
              <a:rPr>
                <a:solidFill>
                  <a:srgbClr val="800000"/>
                </a:solidFill>
              </a:rPr>
              <a:t>_id</a:t>
            </a:r>
            <a:r>
              <a:t>" : 5, "</a:t>
            </a:r>
            <a:r>
              <a:rPr>
                <a:solidFill>
                  <a:srgbClr val="800000"/>
                </a:solidFill>
              </a:rPr>
              <a:t>item</a:t>
            </a:r>
            <a:r>
              <a:t>" : "abc", "</a:t>
            </a:r>
            <a:r>
              <a:rPr>
                <a:solidFill>
                  <a:srgbClr val="800000"/>
                </a:solidFill>
              </a:rPr>
              <a:t>price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quantity</a:t>
            </a:r>
            <a:r>
              <a:t>" : 10, "</a:t>
            </a:r>
            <a:r>
              <a:rPr>
                <a:solidFill>
                  <a:srgbClr val="800000"/>
                </a:solidFill>
              </a:rPr>
              <a:t>date</a:t>
            </a:r>
            <a:r>
              <a:t>" : ISODate("2014-04-04T21:23:13.331Z") }</a:t>
            </a:r>
          </a:p>
        </p:txBody>
      </p:sp>
      <p:sp>
        <p:nvSpPr>
          <p:cNvPr id="413" name="Slide Number Placeholder 3"/>
          <p:cNvSpPr txBox="1"/>
          <p:nvPr>
            <p:ph type="sldNum" sz="quarter" idx="2"/>
          </p:nvPr>
        </p:nvSpPr>
        <p:spPr>
          <a:xfrm>
            <a:off x="4443729" y="6357461"/>
            <a:ext cx="25654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4" name="TextBox 4"/>
          <p:cNvSpPr txBox="1"/>
          <p:nvPr/>
        </p:nvSpPr>
        <p:spPr>
          <a:xfrm>
            <a:off x="460727" y="3817973"/>
            <a:ext cx="3869890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For each day, get the: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	- TotalPrice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 </a:t>
            </a:r>
            <a:r>
              <a:t>Sum (Price * Quantity)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	- average quantity </a:t>
            </a:r>
          </a:p>
          <a:p>
            <a:pPr defTabSz="457200">
              <a:defRPr sz="1600">
                <a:latin typeface="Calisto MT"/>
                <a:ea typeface="Calisto MT"/>
                <a:cs typeface="Calisto MT"/>
                <a:sym typeface="Calisto MT"/>
              </a:defRPr>
            </a:pPr>
            <a:r>
              <a:t>        - Count</a:t>
            </a:r>
          </a:p>
        </p:txBody>
      </p:sp>
      <p:sp>
        <p:nvSpPr>
          <p:cNvPr id="415" name="TextBox 6"/>
          <p:cNvSpPr txBox="1"/>
          <p:nvPr/>
        </p:nvSpPr>
        <p:spPr>
          <a:xfrm>
            <a:off x="1832719" y="4940918"/>
            <a:ext cx="6649939" cy="780118"/>
          </a:xfrm>
          <a:prstGeom prst="rect">
            <a:avLst/>
          </a:prstGeom>
          <a:solidFill>
            <a:srgbClr val="F9FFB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Select date, Sum(Price*Quantity) AS TotalPrice, Avg(quantity),  Count(*)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From Sales</a:t>
            </a:r>
          </a:p>
          <a:p>
            <a:pPr>
              <a:defRPr sz="1600">
                <a:latin typeface="+mn-lt"/>
                <a:ea typeface="+mn-ea"/>
                <a:cs typeface="+mn-cs"/>
                <a:sym typeface="Arial"/>
              </a:defRPr>
            </a:pPr>
            <a:r>
              <a:t>Group By date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Content Placeholder 2"/>
          <p:cNvSpPr txBox="1"/>
          <p:nvPr>
            <p:ph type="body" sz="half" idx="1"/>
          </p:nvPr>
        </p:nvSpPr>
        <p:spPr>
          <a:xfrm>
            <a:off x="684299" y="2581809"/>
            <a:ext cx="7345365" cy="29958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db.sales.aggregate([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{$group : {</a:t>
            </a:r>
            <a:r>
              <a:rPr>
                <a:solidFill>
                  <a:srgbClr val="800000"/>
                </a:solidFill>
              </a:rPr>
              <a:t>_id : </a:t>
            </a:r>
            <a:r>
              <a:rPr>
                <a:solidFill>
                  <a:srgbClr val="0000FF"/>
                </a:solidFill>
              </a:rPr>
              <a:t>{  month: { $month: "$date" }, </a:t>
            </a:r>
            <a:endParaRPr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>
                <a:solidFill>
                  <a:srgbClr val="0000FF"/>
                </a:solidFill>
              </a:defRPr>
            </a:pPr>
            <a:r>
              <a:t>                                     day: { $dayOfMonth: "$date" }, 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>
                <a:solidFill>
                  <a:srgbClr val="0000FF"/>
                </a:solidFill>
              </a:defRPr>
            </a:pPr>
            <a:r>
              <a:t>                                     year: { $year: "$date" } </a:t>
            </a:r>
            <a:r>
              <a:rPr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totalPrice: </a:t>
            </a:r>
            <a:r>
              <a:t>{ $sum: { $multiply: [ "$price", "$quantity" ] }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averageQuantity: </a:t>
            </a:r>
            <a:r>
              <a:t>{ $avg: "$quantity" 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   </a:t>
            </a:r>
            <a:r>
              <a:rPr>
                <a:solidFill>
                  <a:srgbClr val="800000"/>
                </a:solidFill>
              </a:rPr>
              <a:t>count: </a:t>
            </a:r>
            <a:r>
              <a:t>{ $sum: 1 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SzTx/>
              <a:buNone/>
              <a:defRPr sz="1600"/>
            </a:pPr>
            <a:r>
              <a:t>        }}])</a:t>
            </a:r>
          </a:p>
        </p:txBody>
      </p:sp>
      <p:sp>
        <p:nvSpPr>
          <p:cNvPr id="419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22" name="Content Placeholder 2"/>
          <p:cNvGrpSpPr/>
          <p:nvPr/>
        </p:nvGrpSpPr>
        <p:grpSpPr>
          <a:xfrm>
            <a:off x="277578" y="373968"/>
            <a:ext cx="8529216" cy="1974976"/>
            <a:chOff x="0" y="0"/>
            <a:chExt cx="8529215" cy="1974974"/>
          </a:xfrm>
        </p:grpSpPr>
        <p:sp>
          <p:nvSpPr>
            <p:cNvPr id="420" name="Rectangle"/>
            <p:cNvSpPr/>
            <p:nvPr/>
          </p:nvSpPr>
          <p:spPr>
            <a:xfrm>
              <a:off x="0" y="-1"/>
              <a:ext cx="8529216" cy="1974976"/>
            </a:xfrm>
            <a:prstGeom prst="rect">
              <a:avLst/>
            </a:prstGeom>
            <a:solidFill>
              <a:srgbClr val="CCFF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</a:p>
          </p:txBody>
        </p:sp>
        <p:sp>
          <p:nvSpPr>
            <p:cNvPr id="421" name="{ &quot;_id&quot; : 1, &quot;item&quot; : &quot;abc&quot;, &quot;price&quot; : 10, &quot;quantity&quot; : 2, &quot;date&quot; : ISODate(&quot;2014-03-01T08:00:00Z&quot;) }…"/>
            <p:cNvSpPr txBox="1"/>
            <p:nvPr/>
          </p:nvSpPr>
          <p:spPr>
            <a:xfrm>
              <a:off x="45720" y="-1"/>
              <a:ext cx="8437776" cy="1882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1,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"abc",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2,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ISODate("2014-03-01T08:00:00Z")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2,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"jkl",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20,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ISODate("2014-03-01T09:00:00Z")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3,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"xyz",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ISODate("2014-03-15T09:00:00Z")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4,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"xyz",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20,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ISODate("2014-04-04T11:21:39.736Z") }</a:t>
              </a:r>
            </a:p>
            <a:p>
              <a:pPr>
                <a:spcBef>
                  <a:spcPts val="1400"/>
                </a:spcBef>
                <a:defRPr sz="1400">
                  <a:solidFill>
                    <a:srgbClr val="404040"/>
                  </a:solidFill>
                </a:defRPr>
              </a:pPr>
              <a:r>
                <a:t>{ "</a:t>
              </a:r>
              <a:r>
                <a:rPr>
                  <a:solidFill>
                    <a:srgbClr val="800000"/>
                  </a:solidFill>
                </a:rPr>
                <a:t>_id</a:t>
              </a:r>
              <a:r>
                <a:t>" : 5, "</a:t>
              </a:r>
              <a:r>
                <a:rPr>
                  <a:solidFill>
                    <a:srgbClr val="800000"/>
                  </a:solidFill>
                </a:rPr>
                <a:t>item</a:t>
              </a:r>
              <a:r>
                <a:t>" : "abc", "</a:t>
              </a:r>
              <a:r>
                <a:rPr>
                  <a:solidFill>
                    <a:srgbClr val="800000"/>
                  </a:solidFill>
                </a:rPr>
                <a:t>price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quantity</a:t>
              </a:r>
              <a:r>
                <a:t>" : 10, "</a:t>
              </a:r>
              <a:r>
                <a:rPr>
                  <a:solidFill>
                    <a:srgbClr val="800000"/>
                  </a:solidFill>
                </a:rPr>
                <a:t>date</a:t>
              </a:r>
              <a:r>
                <a:t>" : ISODate("2014-04-04T21:23:13.331Z") }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ooter Placeholder 4"/>
          <p:cNvSpPr txBox="1"/>
          <p:nvPr/>
        </p:nvSpPr>
        <p:spPr>
          <a:xfrm>
            <a:off x="679450" y="6516749"/>
            <a:ext cx="2352676" cy="2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 anchor="ctr">
            <a:spAutoFit/>
          </a:bodyPr>
          <a:lstStyle/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4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NoSQL?</a:t>
            </a:r>
          </a:p>
        </p:txBody>
      </p:sp>
      <p:sp>
        <p:nvSpPr>
          <p:cNvPr id="145" name="Rectangle 3"/>
          <p:cNvSpPr txBox="1"/>
          <p:nvPr>
            <p:ph type="body" sz="half" idx="1"/>
          </p:nvPr>
        </p:nvSpPr>
        <p:spPr>
          <a:xfrm>
            <a:off x="0" y="1219200"/>
            <a:ext cx="9144000" cy="1377950"/>
          </a:xfrm>
          <a:prstGeom prst="rect">
            <a:avLst/>
          </a:prstGeom>
        </p:spPr>
        <p:txBody>
          <a:bodyPr/>
          <a:lstStyle/>
          <a:p>
            <a:pPr marL="202310" indent="-202310" defTabSz="539495">
              <a:spcBef>
                <a:spcPts val="400"/>
              </a:spcBef>
              <a:defRPr sz="1887"/>
            </a:pPr>
            <a:r>
              <a:t>An emerging “movement” around </a:t>
            </a:r>
            <a:r>
              <a:rPr u="sng"/>
              <a:t>non-relational</a:t>
            </a:r>
            <a:r>
              <a:t> software for Big Data</a:t>
            </a:r>
          </a:p>
          <a:p>
            <a:pPr marL="202310" indent="-202310" defTabSz="539495">
              <a:spcBef>
                <a:spcPts val="300"/>
              </a:spcBef>
              <a:defRPr sz="1416"/>
            </a:pPr>
            <a:r>
              <a:t>Roots are in the Google and Amazon homegrown software stacks</a:t>
            </a:r>
          </a:p>
          <a:p>
            <a:pPr marL="0" indent="0" defTabSz="539495">
              <a:spcBef>
                <a:spcPts val="300"/>
              </a:spcBef>
              <a:buSzTx/>
              <a:buNone/>
              <a:defRPr sz="1062"/>
            </a:pPr>
          </a:p>
          <a:p>
            <a:pPr marL="0" indent="0" defTabSz="539495">
              <a:spcBef>
                <a:spcPts val="200"/>
              </a:spcBef>
              <a:buSzTx/>
              <a:buNone/>
              <a:defRPr sz="1062"/>
            </a:pPr>
            <a:r>
              <a:t>Wikipedia: “A NoSQL database provides a mechanism for storage and retrieval of data that use looser consistency models than traditional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2" invalidUrl="" action="" tgtFrame="" tooltip="" history="1" highlightClick="0" endSnd="0"/>
              </a:rPr>
              <a:t>relational databases</a:t>
            </a:r>
            <a:r>
              <a:t> in order to achieve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3" invalidUrl="" action="" tgtFrame="" tooltip="" history="1" highlightClick="0" endSnd="0"/>
              </a:rPr>
              <a:t>horizontal scaling</a:t>
            </a:r>
            <a:r>
              <a:t> and higher availability. Some authors refer to them as "Not only SQL" to emphasize that some NoSQL systems do allow </a:t>
            </a:r>
            <a:r>
              <a:rPr u="sng">
                <a:solidFill>
                  <a:srgbClr val="FCCD04"/>
                </a:solidFill>
                <a:uFill>
                  <a:solidFill>
                    <a:srgbClr val="FCCD04"/>
                  </a:solidFill>
                </a:uFill>
                <a:hlinkClick r:id="rId4" invalidUrl="" action="" tgtFrame="" tooltip="" history="1" highlightClick="0" endSnd="0"/>
              </a:rPr>
              <a:t>SQL</a:t>
            </a:r>
            <a:r>
              <a:t>-like query language to be used.”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By…Having</a:t>
            </a:r>
          </a:p>
        </p:txBody>
      </p:sp>
      <p:sp>
        <p:nvSpPr>
          <p:cNvPr id="425" name="Content Placeholder 2"/>
          <p:cNvSpPr txBox="1"/>
          <p:nvPr>
            <p:ph type="body" sz="quarter" idx="1"/>
          </p:nvPr>
        </p:nvSpPr>
        <p:spPr>
          <a:xfrm>
            <a:off x="832508" y="1161874"/>
            <a:ext cx="7345365" cy="563771"/>
          </a:xfrm>
          <a:prstGeom prst="rect">
            <a:avLst/>
          </a:prstGeom>
        </p:spPr>
        <p:txBody>
          <a:bodyPr/>
          <a:lstStyle/>
          <a:p>
            <a:pPr marL="305180" indent="-305180" defTabSz="813816">
              <a:defRPr sz="2136"/>
            </a:pPr>
            <a:r>
              <a:t>In MongoDB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➔ </a:t>
            </a:r>
            <a:r>
              <a:t>$match operator after the $group</a:t>
            </a:r>
          </a:p>
        </p:txBody>
      </p:sp>
      <p:sp>
        <p:nvSpPr>
          <p:cNvPr id="426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TextBox 4"/>
          <p:cNvSpPr txBox="1"/>
          <p:nvPr/>
        </p:nvSpPr>
        <p:spPr>
          <a:xfrm>
            <a:off x="304799" y="1723578"/>
            <a:ext cx="3722806" cy="2429457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"_id": "10280",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"country": "USA", 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"city": "NEW YORK",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"state": "NY",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"pop": 5574,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   "loc": [ -74.016323, 40.710537]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}</a:t>
            </a:r>
          </a:p>
        </p:txBody>
      </p:sp>
      <p:sp>
        <p:nvSpPr>
          <p:cNvPr id="428" name="TextBox 5"/>
          <p:cNvSpPr txBox="1"/>
          <p:nvPr/>
        </p:nvSpPr>
        <p:spPr>
          <a:xfrm>
            <a:off x="764907" y="4443629"/>
            <a:ext cx="7480567" cy="1543631"/>
          </a:xfrm>
          <a:prstGeom prst="rect">
            <a:avLst/>
          </a:prstGeom>
          <a:solidFill>
            <a:schemeClr val="accent1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db.zipcodes.aggregate( [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$match: { country: </a:t>
            </a:r>
            <a:r>
              <a:t>"</a:t>
            </a:r>
            <a:r>
              <a:t>USA</a:t>
            </a:r>
            <a:r>
              <a:t>"</a:t>
            </a:r>
            <a:r>
              <a:t> }}, 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$group: { _id: "$state", totalPop: { $sum: "$pop" } } },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{ $match: { totalPop: { $gt: 10*1000*1000 } } }</a:t>
            </a:r>
          </a:p>
          <a:p>
            <a:pPr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] )</a:t>
            </a:r>
          </a:p>
        </p:txBody>
      </p:sp>
      <p:sp>
        <p:nvSpPr>
          <p:cNvPr id="429" name="TextBox 6"/>
          <p:cNvSpPr txBox="1"/>
          <p:nvPr/>
        </p:nvSpPr>
        <p:spPr>
          <a:xfrm>
            <a:off x="4419600" y="1820717"/>
            <a:ext cx="4572000" cy="1868995"/>
          </a:xfrm>
          <a:prstGeom prst="rect">
            <a:avLst/>
          </a:prstGeom>
          <a:solidFill>
            <a:srgbClr val="F9FFB9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Select state, sum(pop)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From collection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Where country = “USA”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Group By state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Having sum(pop) &gt; 10,000,000;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Fault Tolerance</a:t>
            </a:r>
          </a:p>
        </p:txBody>
      </p:sp>
      <p:sp>
        <p:nvSpPr>
          <p:cNvPr id="432" name="Content Placeholder 2"/>
          <p:cNvSpPr txBox="1"/>
          <p:nvPr>
            <p:ph type="body" idx="1"/>
          </p:nvPr>
        </p:nvSpPr>
        <p:spPr>
          <a:xfrm>
            <a:off x="381000" y="1143000"/>
            <a:ext cx="8534400" cy="4754563"/>
          </a:xfrm>
          <a:prstGeom prst="rect">
            <a:avLst/>
          </a:prstGeom>
        </p:spPr>
        <p:txBody>
          <a:bodyPr/>
          <a:lstStyle/>
          <a:p>
            <a:pPr/>
            <a:r>
              <a:t>DBs: coarse-grained FT – if trouble, restart transaction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Fewer, Better nodes, so failures are rare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Transactions allow you to kill a job and easily restart it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/>
            <a:r>
              <a:t>NoSQL: Massive amounts of cheap HW,                  </a:t>
            </a:r>
            <a:r>
              <a:rPr>
                <a:solidFill>
                  <a:srgbClr val="FF0000"/>
                </a:solidFill>
              </a:rPr>
              <a:t>failures are the norm</a:t>
            </a:r>
            <a:r>
              <a:t> and massive data means         </a:t>
            </a:r>
            <a:r>
              <a:rPr>
                <a:solidFill>
                  <a:srgbClr val="FF0000"/>
                </a:solidFill>
              </a:rPr>
              <a:t>long running jobs</a:t>
            </a:r>
            <a:endParaRPr>
              <a:solidFill>
                <a:srgbClr val="FF0000"/>
              </a:solidFill>
            </a:endParaRP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 must be able to do mini-recoveries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This causes some overhead (file writes)</a:t>
            </a:r>
          </a:p>
        </p:txBody>
      </p:sp>
      <p:sp>
        <p:nvSpPr>
          <p:cNvPr id="433" name="Slide Number Placeholder 3"/>
          <p:cNvSpPr txBox="1"/>
          <p:nvPr>
            <p:ph type="sldNum" sz="quarter" idx="2"/>
          </p:nvPr>
        </p:nvSpPr>
        <p:spPr>
          <a:xfrm>
            <a:off x="8175623" y="6256938"/>
            <a:ext cx="2825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3"/>
          <p:cNvSpPr txBox="1"/>
          <p:nvPr/>
        </p:nvSpPr>
        <p:spPr>
          <a:xfrm>
            <a:off x="3302000" y="3727450"/>
            <a:ext cx="2743200" cy="7486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Imperative Lang</a:t>
            </a:r>
          </a:p>
          <a:p>
            <a:pPr algn="ctr"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(RoR, Java,Scala, …)</a:t>
            </a:r>
          </a:p>
        </p:txBody>
      </p:sp>
      <p:sp>
        <p:nvSpPr>
          <p:cNvPr id="148" name="TextBox 12"/>
          <p:cNvSpPr txBox="1"/>
          <p:nvPr/>
        </p:nvSpPr>
        <p:spPr>
          <a:xfrm>
            <a:off x="266700" y="3632200"/>
            <a:ext cx="3019872" cy="8375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Analytics Interface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(Pig, Hive, …)</a:t>
            </a:r>
          </a:p>
        </p:txBody>
      </p:sp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NoSQL Components</a:t>
            </a:r>
          </a:p>
        </p:txBody>
      </p:sp>
      <p:sp>
        <p:nvSpPr>
          <p:cNvPr id="150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TextBox 9"/>
          <p:cNvSpPr txBox="1"/>
          <p:nvPr/>
        </p:nvSpPr>
        <p:spPr>
          <a:xfrm>
            <a:off x="304800" y="5715000"/>
            <a:ext cx="8010377" cy="8375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Scalable File System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(GFS, HDFS, …)</a:t>
            </a:r>
          </a:p>
        </p:txBody>
      </p:sp>
      <p:sp>
        <p:nvSpPr>
          <p:cNvPr id="152" name="TextBox 10"/>
          <p:cNvSpPr txBox="1"/>
          <p:nvPr/>
        </p:nvSpPr>
        <p:spPr>
          <a:xfrm>
            <a:off x="3949501" y="4495800"/>
            <a:ext cx="4354861" cy="12058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Distributed Key/Value or Column Store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(Cassandra, Hbase, Redis, …)</a:t>
            </a:r>
          </a:p>
        </p:txBody>
      </p:sp>
      <p:sp>
        <p:nvSpPr>
          <p:cNvPr id="153" name="TextBox 11"/>
          <p:cNvSpPr txBox="1"/>
          <p:nvPr/>
        </p:nvSpPr>
        <p:spPr>
          <a:xfrm>
            <a:off x="304800" y="4495800"/>
            <a:ext cx="3671442" cy="1205865"/>
          </a:xfrm>
          <a:prstGeom prst="rect">
            <a:avLst/>
          </a:prstGeom>
          <a:solidFill>
            <a:srgbClr val="666666"/>
          </a:solidFill>
          <a:ln>
            <a:solidFill>
              <a:srgbClr val="2D61FE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Data Parallel Processing       </a:t>
            </a: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</a:p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(MapReduce/Hadoop)</a:t>
            </a:r>
          </a:p>
        </p:txBody>
      </p:sp>
      <p:grpSp>
        <p:nvGrpSpPr>
          <p:cNvPr id="164" name="Group 2"/>
          <p:cNvGrpSpPr/>
          <p:nvPr/>
        </p:nvGrpSpPr>
        <p:grpSpPr>
          <a:xfrm>
            <a:off x="6477000" y="838200"/>
            <a:ext cx="2514600" cy="2971800"/>
            <a:chOff x="0" y="0"/>
            <a:chExt cx="2514600" cy="2971800"/>
          </a:xfrm>
        </p:grpSpPr>
        <p:sp>
          <p:nvSpPr>
            <p:cNvPr id="154" name="Rectangle 3"/>
            <p:cNvSpPr txBox="1"/>
            <p:nvPr/>
          </p:nvSpPr>
          <p:spPr>
            <a:xfrm>
              <a:off x="371077" y="152399"/>
              <a:ext cx="1843883" cy="542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/>
            <a:p>
              <a:pPr algn="ctr">
                <a:defRPr sz="1600">
                  <a:latin typeface="+mn-lt"/>
                  <a:ea typeface="+mn-ea"/>
                  <a:cs typeface="+mn-cs"/>
                  <a:sym typeface="Arial"/>
                </a:defRPr>
              </a:pPr>
              <a:r>
                <a:t>Query Optimization</a:t>
              </a:r>
            </a:p>
            <a:p>
              <a:pPr algn="ctr">
                <a:defRPr sz="1600">
                  <a:latin typeface="+mn-lt"/>
                  <a:ea typeface="+mn-ea"/>
                  <a:cs typeface="+mn-cs"/>
                  <a:sym typeface="Arial"/>
                </a:defRPr>
              </a:pPr>
              <a:r>
                <a:t>and Execution</a:t>
              </a:r>
            </a:p>
          </p:txBody>
        </p:sp>
        <p:sp>
          <p:nvSpPr>
            <p:cNvPr id="155" name="Rectangle 4"/>
            <p:cNvSpPr txBox="1"/>
            <p:nvPr/>
          </p:nvSpPr>
          <p:spPr>
            <a:xfrm>
              <a:off x="278457" y="914400"/>
              <a:ext cx="1968402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Relational Operators</a:t>
              </a:r>
            </a:p>
          </p:txBody>
        </p:sp>
        <p:sp>
          <p:nvSpPr>
            <p:cNvPr id="156" name="Rectangle 5"/>
            <p:cNvSpPr txBox="1"/>
            <p:nvPr/>
          </p:nvSpPr>
          <p:spPr>
            <a:xfrm>
              <a:off x="439885" y="1524000"/>
              <a:ext cx="1595539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Access Methods</a:t>
              </a:r>
            </a:p>
          </p:txBody>
        </p:sp>
        <p:sp>
          <p:nvSpPr>
            <p:cNvPr id="157" name="Rectangle 6"/>
            <p:cNvSpPr txBox="1"/>
            <p:nvPr/>
          </p:nvSpPr>
          <p:spPr>
            <a:xfrm>
              <a:off x="291206" y="2057400"/>
              <a:ext cx="1885754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Buffer Management</a:t>
              </a:r>
            </a:p>
          </p:txBody>
        </p:sp>
        <p:sp>
          <p:nvSpPr>
            <p:cNvPr id="158" name="Rectangle 7"/>
            <p:cNvSpPr txBox="1"/>
            <p:nvPr/>
          </p:nvSpPr>
          <p:spPr>
            <a:xfrm>
              <a:off x="113257" y="2514600"/>
              <a:ext cx="2375002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 algn="ctr">
                <a:defRPr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Disk Space Management</a:t>
              </a:r>
            </a:p>
          </p:txBody>
        </p:sp>
        <p:sp>
          <p:nvSpPr>
            <p:cNvPr id="159" name="Rectangle 8"/>
            <p:cNvSpPr/>
            <p:nvPr/>
          </p:nvSpPr>
          <p:spPr>
            <a:xfrm>
              <a:off x="0" y="0"/>
              <a:ext cx="2514600" cy="2971800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0" name="Line 9"/>
            <p:cNvSpPr/>
            <p:nvPr/>
          </p:nvSpPr>
          <p:spPr>
            <a:xfrm>
              <a:off x="38100" y="8382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Line 10"/>
            <p:cNvSpPr/>
            <p:nvPr/>
          </p:nvSpPr>
          <p:spPr>
            <a:xfrm>
              <a:off x="38100" y="14478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Line 11"/>
            <p:cNvSpPr/>
            <p:nvPr/>
          </p:nvSpPr>
          <p:spPr>
            <a:xfrm>
              <a:off x="38100" y="19812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Line 12"/>
            <p:cNvSpPr/>
            <p:nvPr/>
          </p:nvSpPr>
          <p:spPr>
            <a:xfrm>
              <a:off x="38100" y="2438400"/>
              <a:ext cx="245745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3"/>
      <p:bldP build="whole" bldLvl="1" animBg="1" rev="0" advAuto="0" spid="148" grpId="4"/>
      <p:bldP build="whole" bldLvl="1" animBg="1" rev="0" advAuto="0" spid="147" grpId="5"/>
      <p:bldP build="whole" bldLvl="1" animBg="1" rev="0" advAuto="0" spid="152" grpId="2"/>
      <p:bldP build="whole" bldLvl="1" animBg="1" rev="0" advAuto="0" spid="15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762000" y="152400"/>
            <a:ext cx="7772400" cy="914400"/>
          </a:xfrm>
          <a:prstGeom prst="rect">
            <a:avLst/>
          </a:prstGeom>
        </p:spPr>
        <p:txBody>
          <a:bodyPr/>
          <a:lstStyle/>
          <a:p>
            <a:pPr/>
            <a:r>
              <a:t>NoSQL features </a:t>
            </a:r>
          </a:p>
        </p:txBody>
      </p:sp>
      <p:sp>
        <p:nvSpPr>
          <p:cNvPr id="16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8897" indent="-318897" defTabSz="850391">
              <a:defRPr sz="2232"/>
            </a:pPr>
            <a:r>
              <a:t>Scalability is crucial!</a:t>
            </a:r>
          </a:p>
          <a:p>
            <a:pPr lvl="1" marL="690943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load increased rapidly for many applications</a:t>
            </a:r>
          </a:p>
          <a:p>
            <a:pPr marL="318897" indent="-318897" defTabSz="850391">
              <a:defRPr sz="2232"/>
            </a:pPr>
            <a:r>
              <a:t>Large servers are expensive</a:t>
            </a:r>
          </a:p>
          <a:p>
            <a:pPr marL="318897" indent="-318897" defTabSz="850391">
              <a:defRPr sz="2232"/>
            </a:pPr>
          </a:p>
          <a:p>
            <a:pPr marL="318897" indent="-318897" defTabSz="850391">
              <a:defRPr sz="2232"/>
            </a:pPr>
            <a:r>
              <a:t>Solution:	use clusters of small commodity machines </a:t>
            </a:r>
          </a:p>
          <a:p>
            <a:pPr lvl="1" marL="690943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need to partition the data and use replication (sharding)</a:t>
            </a:r>
          </a:p>
          <a:p>
            <a:pPr lvl="1" marL="690943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cheap (usually open source!)</a:t>
            </a:r>
          </a:p>
          <a:p>
            <a:pPr lvl="1" marL="690943" indent="-265747" defTabSz="850391">
              <a:defRPr sz="2232">
                <a:latin typeface="Tahoma"/>
                <a:ea typeface="Tahoma"/>
                <a:cs typeface="Tahoma"/>
                <a:sym typeface="Tahoma"/>
              </a:defRPr>
            </a:pPr>
            <a:r>
              <a:t>cloud-based storage</a:t>
            </a:r>
          </a:p>
        </p:txBody>
      </p:sp>
      <p:sp>
        <p:nvSpPr>
          <p:cNvPr id="168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NoSQL features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Sometimes not a well defined schema</a:t>
            </a:r>
          </a:p>
          <a:p>
            <a:pPr/>
          </a:p>
          <a:p>
            <a:pPr/>
            <a:r>
              <a:t>Allow for semi-structured data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still need to provide ways to query efficiently</a:t>
            </a:r>
          </a:p>
          <a:p>
            <a:pPr lvl="1" marL="0" indent="45720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(use of index methods)</a:t>
            </a:r>
          </a:p>
          <a:p>
            <a:pPr lvl="1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need to express specific types of queries easily</a:t>
            </a:r>
          </a:p>
        </p:txBody>
      </p:sp>
      <p:sp>
        <p:nvSpPr>
          <p:cNvPr id="172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</p:txBody>
      </p:sp>
      <p:pic>
        <p:nvPicPr>
          <p:cNvPr id="17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8070" t="0" r="8070" b="0"/>
          <a:stretch>
            <a:fillRect/>
          </a:stretch>
        </p:blipFill>
        <p:spPr>
          <a:xfrm>
            <a:off x="457199" y="1371600"/>
            <a:ext cx="3886201" cy="224521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 Placeholder 3"/>
          <p:cNvSpPr txBox="1"/>
          <p:nvPr>
            <p:ph type="sldNum" sz="quarter" idx="2"/>
          </p:nvPr>
        </p:nvSpPr>
        <p:spPr>
          <a:xfrm>
            <a:off x="8264524" y="6256938"/>
            <a:ext cx="193677" cy="2877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8200" y="3352800"/>
            <a:ext cx="4191000" cy="32679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Box 6"/>
          <p:cNvSpPr txBox="1"/>
          <p:nvPr/>
        </p:nvSpPr>
        <p:spPr>
          <a:xfrm>
            <a:off x="4693920" y="1295400"/>
            <a:ext cx="251009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Parallel Database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(circa 1990)</a:t>
            </a:r>
          </a:p>
        </p:txBody>
      </p:sp>
      <p:sp>
        <p:nvSpPr>
          <p:cNvPr id="179" name="TextBox 7"/>
          <p:cNvSpPr txBox="1"/>
          <p:nvPr/>
        </p:nvSpPr>
        <p:spPr>
          <a:xfrm>
            <a:off x="2103120" y="5257800"/>
            <a:ext cx="1832333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Map Reduce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(circa 2005)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S186">
  <a:themeElements>
    <a:clrScheme name="CS18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66FF"/>
      </a:accent1>
      <a:accent2>
        <a:srgbClr val="009900"/>
      </a:accent2>
      <a:accent3>
        <a:srgbClr val="8F8F8F"/>
      </a:accent3>
      <a:accent4>
        <a:srgbClr val="707070"/>
      </a:accent4>
      <a:accent5>
        <a:srgbClr val="ADB8FF"/>
      </a:accent5>
      <a:accent6>
        <a:srgbClr val="008A00"/>
      </a:accent6>
      <a:hlink>
        <a:srgbClr val="0000FF"/>
      </a:hlink>
      <a:folHlink>
        <a:srgbClr val="FF00FF"/>
      </a:folHlink>
    </a:clrScheme>
    <a:fontScheme name="CS18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S1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S186">
  <a:themeElements>
    <a:clrScheme name="CS18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366FF"/>
      </a:accent1>
      <a:accent2>
        <a:srgbClr val="009900"/>
      </a:accent2>
      <a:accent3>
        <a:srgbClr val="8F8F8F"/>
      </a:accent3>
      <a:accent4>
        <a:srgbClr val="707070"/>
      </a:accent4>
      <a:accent5>
        <a:srgbClr val="ADB8FF"/>
      </a:accent5>
      <a:accent6>
        <a:srgbClr val="008A00"/>
      </a:accent6>
      <a:hlink>
        <a:srgbClr val="0000FF"/>
      </a:hlink>
      <a:folHlink>
        <a:srgbClr val="FF00FF"/>
      </a:folHlink>
    </a:clrScheme>
    <a:fontScheme name="CS186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S1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