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N/B is the initial number of files created. 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one buffer is for output 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N is the size of the files</a:t>
            </a:r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r>
              <a:rPr lang="en-AU" altLang="en-US"/>
              <a:t>for the number of passes: the 1 is comming from the input layer. </a:t>
            </a:r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4N i/o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max b-1 files could be merged in two passes</a:t>
            </a:r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after having partition, you can use a second hash function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hp function for partitioning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split the original file into b-1 files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for the same input, the hash function will output the same file, if the records in the file stay the same. </a:t>
            </a:r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r>
              <a:rPr lang="en-AU" altLang="en-US"/>
              <a:t>optimize the cpu time. </a:t>
            </a:r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second hash function hr </a:t>
            </a:r>
            <a:endParaRPr lang="en-AU" altLang="en-US"/>
          </a:p>
          <a:p>
            <a:r>
              <a:rPr lang="en-AU" altLang="en-US"/>
              <a:t>split the records into another set of groups 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recursive partitioning if there are more than b files</a:t>
            </a:r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b* (b-1)</a:t>
            </a:r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query parser checks if the query is correct. </a:t>
            </a:r>
            <a:endParaRPr lang="en-AU" altLang="en-US"/>
          </a:p>
          <a:p>
            <a:r>
              <a:rPr lang="en-AU" altLang="en-US"/>
              <a:t>Catalog stores the schema of the database</a:t>
            </a:r>
            <a:endParaRPr lang="en-AU" altLang="en-US"/>
          </a:p>
          <a:p>
            <a:r>
              <a:rPr lang="en-AU" altLang="en-US"/>
              <a:t>take the query and generalte an equivalent linear algebra expression </a:t>
            </a:r>
            <a:endParaRPr lang="en-AU" altLang="en-US"/>
          </a:p>
          <a:p>
            <a:r>
              <a:rPr lang="en-AU" altLang="en-US"/>
              <a:t>see if you can generate a more efficient plan, check if the estimation is better than the other one 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Evaluate the plan cost with the statistics of the plan. 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distinct: using sorting or hashing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heap scan -&gt; linear scan . </a:t>
            </a:r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filter is the WHERE clause. 	</a:t>
            </a:r>
            <a:endParaRPr lang="en-AU" altLang="en-US"/>
          </a:p>
          <a:p>
            <a:r>
              <a:rPr lang="en-AU" altLang="en-US"/>
              <a:t>how to evaluate different clauses.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page by page read, the sort by page, output, then get the next page</a:t>
            </a:r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merge sort. 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For each pass we read + write each page in file. So total cost is: 2N([Log_2 N] +1), where does the +1 come from? is it the input file pass? the input file layer or pass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B is the number of pages that can be stored in RAM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split into files of B pages, they are sorted. </a:t>
            </a:r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when a input is empty, read the next page of this file. </a:t>
            </a:r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 hasCustomPrompt="1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" name="CAS CS 460…"/>
          <p:cNvSpPr txBox="1"/>
          <p:nvPr/>
        </p:nvSpPr>
        <p:spPr>
          <a:xfrm>
            <a:off x="615632" y="1523047"/>
            <a:ext cx="7680961" cy="20218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Query Evaluation I</a:t>
            </a:r>
          </a:p>
        </p:txBody>
      </p:sp>
      <p:sp>
        <p:nvSpPr>
          <p:cNvPr id="41" name="Slides from UC Berkeley"/>
          <p:cNvSpPr txBox="1"/>
          <p:nvPr/>
        </p:nvSpPr>
        <p:spPr>
          <a:xfrm>
            <a:off x="1758632" y="5100637"/>
            <a:ext cx="2594073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Slides from UC Berkeley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0" name="Rendezvou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Rendezvous</a:t>
            </a:r>
          </a:p>
        </p:txBody>
      </p:sp>
      <p:sp>
        <p:nvSpPr>
          <p:cNvPr id="221" name="Streaming: one chunk at a time. Easy.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Streaming: one chunk at a time. Easy.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But some algorithms need certain items to be co-resident in memory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not guaranteed to appear in the same input chunk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</a:p>
          <a:p>
            <a:pPr marL="280670" indent="-280670">
              <a:spcBef>
                <a:spcPts val="1100"/>
              </a:spcBef>
              <a:buClrTx/>
              <a:buSzPct val="100000"/>
              <a:defRPr sz="2800" i="1"/>
            </a:pPr>
            <a:r>
              <a:t>Time-space Rendezvous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in the same place (RAM) at the same time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There may be many combos of such items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226" name="Group"/>
          <p:cNvGrpSpPr/>
          <p:nvPr/>
        </p:nvGrpSpPr>
        <p:grpSpPr>
          <a:xfrm>
            <a:off x="2743200" y="4233862"/>
            <a:ext cx="3733800" cy="2317751"/>
            <a:chOff x="0" y="0"/>
            <a:chExt cx="3733800" cy="2317750"/>
          </a:xfrm>
        </p:grpSpPr>
        <p:sp>
          <p:nvSpPr>
            <p:cNvPr id="224" name="Rectangle"/>
            <p:cNvSpPr/>
            <p:nvPr/>
          </p:nvSpPr>
          <p:spPr>
            <a:xfrm>
              <a:off x="0" y="0"/>
              <a:ext cx="3733800" cy="2317750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B-2"/>
            <p:cNvSpPr txBox="1"/>
            <p:nvPr/>
          </p:nvSpPr>
          <p:spPr>
            <a:xfrm>
              <a:off x="1498619" y="871855"/>
              <a:ext cx="736562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B-2</a:t>
              </a:r>
            </a:p>
          </p:txBody>
        </p:sp>
      </p:grpSp>
      <p:sp>
        <p:nvSpPr>
          <p:cNvPr id="227" name="Rectangle"/>
          <p:cNvSpPr/>
          <p:nvPr/>
        </p:nvSpPr>
        <p:spPr>
          <a:xfrm>
            <a:off x="2743200" y="4233862"/>
            <a:ext cx="3733800" cy="231775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defRPr sz="3200"/>
            </a:pPr>
          </a:p>
        </p:txBody>
      </p:sp>
      <p:sp>
        <p:nvSpPr>
          <p:cNvPr id="228" name="Divide and Conquer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Divide and Conquer</a:t>
            </a:r>
          </a:p>
        </p:txBody>
      </p:sp>
      <p:sp>
        <p:nvSpPr>
          <p:cNvPr id="229" name="Out-of-core algorithms orchestrate rendezvous.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 i="1"/>
            </a:pPr>
            <a:r>
              <a:t>Out-of-core </a:t>
            </a:r>
            <a:r>
              <a:rPr i="0"/>
              <a:t>algorithms orchestrate rendezvous.</a:t>
            </a:r>
            <a:endParaRPr i="0"/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Typical RAM Allocation: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Assume B pages worth of RAM available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Use 1 page of RAM to read into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Use 1 page of RAM to write into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B-2 pages of RAM as workspace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2787650" y="6169342"/>
            <a:ext cx="762000" cy="370841"/>
            <a:chOff x="0" y="0"/>
            <a:chExt cx="762000" cy="370840"/>
          </a:xfrm>
        </p:grpSpPr>
        <p:sp>
          <p:nvSpPr>
            <p:cNvPr id="230" name="Rectangle"/>
            <p:cNvSpPr/>
            <p:nvPr/>
          </p:nvSpPr>
          <p:spPr>
            <a:xfrm>
              <a:off x="0" y="33020"/>
              <a:ext cx="762000" cy="304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IN"/>
            <p:cNvSpPr txBox="1"/>
            <p:nvPr/>
          </p:nvSpPr>
          <p:spPr>
            <a:xfrm>
              <a:off x="214630" y="0"/>
              <a:ext cx="33274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IN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5661025" y="6169342"/>
            <a:ext cx="762000" cy="370841"/>
            <a:chOff x="0" y="0"/>
            <a:chExt cx="762000" cy="370840"/>
          </a:xfrm>
        </p:grpSpPr>
        <p:sp>
          <p:nvSpPr>
            <p:cNvPr id="233" name="Rectangle"/>
            <p:cNvSpPr/>
            <p:nvPr/>
          </p:nvSpPr>
          <p:spPr>
            <a:xfrm>
              <a:off x="0" y="33020"/>
              <a:ext cx="762000" cy="304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OUT"/>
            <p:cNvSpPr txBox="1"/>
            <p:nvPr/>
          </p:nvSpPr>
          <p:spPr>
            <a:xfrm>
              <a:off x="87660" y="0"/>
              <a:ext cx="58667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OUT</a:t>
              </a:r>
            </a:p>
          </p:txBody>
        </p:sp>
      </p:grpSp>
      <p:sp>
        <p:nvSpPr>
          <p:cNvPr id="236" name="Line"/>
          <p:cNvSpPr/>
          <p:nvPr/>
        </p:nvSpPr>
        <p:spPr>
          <a:xfrm>
            <a:off x="1628775" y="6089650"/>
            <a:ext cx="1158875" cy="26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37" name="Line"/>
          <p:cNvSpPr/>
          <p:nvPr/>
        </p:nvSpPr>
        <p:spPr>
          <a:xfrm flipV="1">
            <a:off x="6423025" y="5748337"/>
            <a:ext cx="968375" cy="606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38" name="OUTPUT"/>
          <p:cNvSpPr txBox="1"/>
          <p:nvPr/>
        </p:nvSpPr>
        <p:spPr>
          <a:xfrm>
            <a:off x="7665719" y="5713412"/>
            <a:ext cx="1043879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CCEC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239" name="INPUT"/>
          <p:cNvSpPr txBox="1"/>
          <p:nvPr/>
        </p:nvSpPr>
        <p:spPr>
          <a:xfrm>
            <a:off x="807719" y="5637212"/>
            <a:ext cx="78994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CCECFF"/>
                </a:solidFill>
              </a:defRPr>
            </a:lvl1pPr>
          </a:lstStyle>
          <a:p>
            <a:r>
              <a:t>INPUT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942975" y="5484812"/>
            <a:ext cx="808038" cy="827088"/>
            <a:chOff x="0" y="0"/>
            <a:chExt cx="808037" cy="827087"/>
          </a:xfrm>
        </p:grpSpPr>
        <p:sp>
          <p:nvSpPr>
            <p:cNvPr id="240" name="Shape"/>
            <p:cNvSpPr/>
            <p:nvPr/>
          </p:nvSpPr>
          <p:spPr>
            <a:xfrm>
              <a:off x="0" y="0"/>
              <a:ext cx="808038" cy="827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0" y="129845"/>
              <a:ext cx="808038" cy="12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7427912" y="5273675"/>
            <a:ext cx="808038" cy="827088"/>
            <a:chOff x="0" y="0"/>
            <a:chExt cx="808037" cy="827087"/>
          </a:xfrm>
        </p:grpSpPr>
        <p:sp>
          <p:nvSpPr>
            <p:cNvPr id="243" name="Shape"/>
            <p:cNvSpPr/>
            <p:nvPr/>
          </p:nvSpPr>
          <p:spPr>
            <a:xfrm>
              <a:off x="0" y="0"/>
              <a:ext cx="808038" cy="827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0" y="129845"/>
              <a:ext cx="808038" cy="12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26" grpId="3" animBg="1" advAuto="0"/>
      <p:bldP spid="235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8" name="Divide and Conquer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Divide and Conquer</a:t>
            </a:r>
          </a:p>
        </p:txBody>
      </p:sp>
      <p:sp>
        <p:nvSpPr>
          <p:cNvPr id="249" name="Phase 1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Phase 1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“streamwise” </a:t>
            </a:r>
            <a:r>
              <a:rPr i="1"/>
              <a:t>divide </a:t>
            </a:r>
            <a:r>
              <a:t>into N/(B-2) megachunks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output (write) to disk one megachunk at a time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2762250" y="4214812"/>
            <a:ext cx="3733800" cy="2317751"/>
            <a:chOff x="0" y="0"/>
            <a:chExt cx="3733800" cy="2317750"/>
          </a:xfrm>
        </p:grpSpPr>
        <p:sp>
          <p:nvSpPr>
            <p:cNvPr id="250" name="Rectangle"/>
            <p:cNvSpPr/>
            <p:nvPr/>
          </p:nvSpPr>
          <p:spPr>
            <a:xfrm>
              <a:off x="0" y="0"/>
              <a:ext cx="3733800" cy="2317750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B-2"/>
            <p:cNvSpPr txBox="1"/>
            <p:nvPr/>
          </p:nvSpPr>
          <p:spPr>
            <a:xfrm>
              <a:off x="1498619" y="871855"/>
              <a:ext cx="736562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B-2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2806700" y="6150292"/>
            <a:ext cx="762000" cy="370841"/>
            <a:chOff x="0" y="0"/>
            <a:chExt cx="762000" cy="370840"/>
          </a:xfrm>
        </p:grpSpPr>
        <p:sp>
          <p:nvSpPr>
            <p:cNvPr id="253" name="Rectangle"/>
            <p:cNvSpPr/>
            <p:nvPr/>
          </p:nvSpPr>
          <p:spPr>
            <a:xfrm>
              <a:off x="0" y="33020"/>
              <a:ext cx="762000" cy="304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IN"/>
            <p:cNvSpPr txBox="1"/>
            <p:nvPr/>
          </p:nvSpPr>
          <p:spPr>
            <a:xfrm>
              <a:off x="214630" y="0"/>
              <a:ext cx="33274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IN</a:t>
              </a: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5680075" y="6150292"/>
            <a:ext cx="762000" cy="370841"/>
            <a:chOff x="0" y="0"/>
            <a:chExt cx="762000" cy="370840"/>
          </a:xfrm>
        </p:grpSpPr>
        <p:sp>
          <p:nvSpPr>
            <p:cNvPr id="256" name="Rectangle"/>
            <p:cNvSpPr/>
            <p:nvPr/>
          </p:nvSpPr>
          <p:spPr>
            <a:xfrm>
              <a:off x="0" y="33020"/>
              <a:ext cx="762000" cy="304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OUT"/>
            <p:cNvSpPr txBox="1"/>
            <p:nvPr/>
          </p:nvSpPr>
          <p:spPr>
            <a:xfrm>
              <a:off x="87660" y="0"/>
              <a:ext cx="58667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OUT</a:t>
              </a:r>
            </a:p>
          </p:txBody>
        </p:sp>
      </p:grpSp>
      <p:sp>
        <p:nvSpPr>
          <p:cNvPr id="259" name="Line"/>
          <p:cNvSpPr/>
          <p:nvPr/>
        </p:nvSpPr>
        <p:spPr>
          <a:xfrm>
            <a:off x="1924050" y="5830887"/>
            <a:ext cx="882650" cy="504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60" name="Line"/>
          <p:cNvSpPr/>
          <p:nvPr/>
        </p:nvSpPr>
        <p:spPr>
          <a:xfrm flipV="1">
            <a:off x="6442075" y="5522912"/>
            <a:ext cx="849313" cy="81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61" name="OUTPUT"/>
          <p:cNvSpPr txBox="1"/>
          <p:nvPr/>
        </p:nvSpPr>
        <p:spPr>
          <a:xfrm>
            <a:off x="7684769" y="5694362"/>
            <a:ext cx="1043879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CCEC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262" name="INPUT"/>
          <p:cNvSpPr txBox="1"/>
          <p:nvPr/>
        </p:nvSpPr>
        <p:spPr>
          <a:xfrm>
            <a:off x="826769" y="5618162"/>
            <a:ext cx="78994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INPUT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7573962" y="5529262"/>
            <a:ext cx="412751" cy="255588"/>
            <a:chOff x="0" y="0"/>
            <a:chExt cx="412750" cy="255587"/>
          </a:xfrm>
        </p:grpSpPr>
        <p:sp>
          <p:nvSpPr>
            <p:cNvPr id="263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7726362" y="5681662"/>
            <a:ext cx="412751" cy="255588"/>
            <a:chOff x="0" y="0"/>
            <a:chExt cx="412750" cy="255587"/>
          </a:xfrm>
        </p:grpSpPr>
        <p:sp>
          <p:nvSpPr>
            <p:cNvPr id="267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7878762" y="5834062"/>
            <a:ext cx="412751" cy="255588"/>
            <a:chOff x="0" y="0"/>
            <a:chExt cx="412750" cy="255587"/>
          </a:xfrm>
        </p:grpSpPr>
        <p:sp>
          <p:nvSpPr>
            <p:cNvPr id="271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8215312" y="5529262"/>
            <a:ext cx="412751" cy="255588"/>
            <a:chOff x="0" y="0"/>
            <a:chExt cx="412750" cy="255587"/>
          </a:xfrm>
        </p:grpSpPr>
        <p:sp>
          <p:nvSpPr>
            <p:cNvPr id="275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8367712" y="5681662"/>
            <a:ext cx="412751" cy="255588"/>
            <a:chOff x="0" y="0"/>
            <a:chExt cx="412750" cy="255587"/>
          </a:xfrm>
        </p:grpSpPr>
        <p:sp>
          <p:nvSpPr>
            <p:cNvPr id="279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8520112" y="5834062"/>
            <a:ext cx="412751" cy="255588"/>
            <a:chOff x="0" y="0"/>
            <a:chExt cx="412750" cy="255587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7312025" y="5214937"/>
            <a:ext cx="1711325" cy="1038226"/>
            <a:chOff x="0" y="0"/>
            <a:chExt cx="1711325" cy="1038225"/>
          </a:xfrm>
        </p:grpSpPr>
        <p:sp>
          <p:nvSpPr>
            <p:cNvPr id="287" name="Shape"/>
            <p:cNvSpPr/>
            <p:nvPr/>
          </p:nvSpPr>
          <p:spPr>
            <a:xfrm>
              <a:off x="0" y="0"/>
              <a:ext cx="1711325" cy="1038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0" y="162991"/>
              <a:ext cx="1711325" cy="162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234949" y="5247140"/>
            <a:ext cx="1711326" cy="1112886"/>
            <a:chOff x="0" y="0"/>
            <a:chExt cx="1711325" cy="1112884"/>
          </a:xfrm>
        </p:grpSpPr>
        <p:sp>
          <p:nvSpPr>
            <p:cNvPr id="290" name="Shape"/>
            <p:cNvSpPr/>
            <p:nvPr/>
          </p:nvSpPr>
          <p:spPr>
            <a:xfrm>
              <a:off x="0" y="0"/>
              <a:ext cx="1711325" cy="103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0" y="950142"/>
              <a:ext cx="1711325" cy="162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9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98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47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96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3" animBg="1" advAuto="0"/>
      <p:bldP spid="266" grpId="1" animBg="1" advAuto="0"/>
      <p:bldP spid="274" grpId="5" animBg="1" advAuto="0"/>
      <p:bldP spid="282" grpId="2" animBg="1" advAuto="0"/>
      <p:bldP spid="286" grpId="4" animBg="1" advAuto="0"/>
      <p:bldP spid="278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95" name="Divide and Conquer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Divide and Conquer</a:t>
            </a:r>
          </a:p>
        </p:txBody>
      </p:sp>
      <p:sp>
        <p:nvSpPr>
          <p:cNvPr id="296" name="Phase 2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61670" lvl="1" indent="-280670">
              <a:spcBef>
                <a:spcPts val="1100"/>
              </a:spcBef>
              <a:buClrTx/>
              <a:buChar char="•"/>
              <a:defRPr sz="2800"/>
            </a:pPr>
            <a:r>
              <a:t>Phase 2</a:t>
            </a:r>
          </a:p>
          <a:p>
            <a:pPr marL="1002665" lvl="2" indent="-240665">
              <a:spcBef>
                <a:spcPts val="0"/>
              </a:spcBef>
              <a:buClrTx/>
              <a:buChar char="•"/>
              <a:defRPr sz="2400"/>
            </a:pPr>
            <a:r>
              <a:t>Now megachunks will be the input</a:t>
            </a:r>
          </a:p>
          <a:p>
            <a:pPr marL="1002665" lvl="2" indent="-240665">
              <a:spcBef>
                <a:spcPts val="0"/>
              </a:spcBef>
              <a:buClrTx/>
              <a:buChar char="•"/>
              <a:defRPr sz="2400"/>
            </a:pPr>
            <a:r>
              <a:t>process each </a:t>
            </a:r>
            <a:r>
              <a:rPr i="1"/>
              <a:t>megachunk</a:t>
            </a:r>
            <a:r>
              <a:t> individually</a:t>
            </a:r>
            <a:r>
              <a:rPr i="1"/>
              <a:t>.</a:t>
            </a:r>
            <a:endParaRPr i="1"/>
          </a:p>
        </p:txBody>
      </p:sp>
      <p:grpSp>
        <p:nvGrpSpPr>
          <p:cNvPr id="299" name="Group"/>
          <p:cNvGrpSpPr/>
          <p:nvPr/>
        </p:nvGrpSpPr>
        <p:grpSpPr>
          <a:xfrm>
            <a:off x="2743200" y="4060825"/>
            <a:ext cx="3733800" cy="2317750"/>
            <a:chOff x="0" y="0"/>
            <a:chExt cx="3733800" cy="2317750"/>
          </a:xfrm>
        </p:grpSpPr>
        <p:sp>
          <p:nvSpPr>
            <p:cNvPr id="297" name="Rectangle"/>
            <p:cNvSpPr/>
            <p:nvPr/>
          </p:nvSpPr>
          <p:spPr>
            <a:xfrm>
              <a:off x="0" y="0"/>
              <a:ext cx="3733800" cy="2317750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B-2"/>
            <p:cNvSpPr txBox="1"/>
            <p:nvPr/>
          </p:nvSpPr>
          <p:spPr>
            <a:xfrm>
              <a:off x="1498619" y="871855"/>
              <a:ext cx="736562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B-2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2787650" y="5996304"/>
            <a:ext cx="762000" cy="370841"/>
            <a:chOff x="0" y="0"/>
            <a:chExt cx="762000" cy="370840"/>
          </a:xfrm>
        </p:grpSpPr>
        <p:sp>
          <p:nvSpPr>
            <p:cNvPr id="300" name="Rectangle"/>
            <p:cNvSpPr/>
            <p:nvPr/>
          </p:nvSpPr>
          <p:spPr>
            <a:xfrm>
              <a:off x="0" y="33020"/>
              <a:ext cx="762000" cy="304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IN"/>
            <p:cNvSpPr txBox="1"/>
            <p:nvPr/>
          </p:nvSpPr>
          <p:spPr>
            <a:xfrm>
              <a:off x="214630" y="0"/>
              <a:ext cx="33274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IN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5661025" y="5996304"/>
            <a:ext cx="762000" cy="370841"/>
            <a:chOff x="0" y="0"/>
            <a:chExt cx="762000" cy="370840"/>
          </a:xfrm>
        </p:grpSpPr>
        <p:sp>
          <p:nvSpPr>
            <p:cNvPr id="303" name="Rectangle"/>
            <p:cNvSpPr/>
            <p:nvPr/>
          </p:nvSpPr>
          <p:spPr>
            <a:xfrm>
              <a:off x="0" y="33020"/>
              <a:ext cx="762000" cy="304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OUT"/>
            <p:cNvSpPr txBox="1"/>
            <p:nvPr/>
          </p:nvSpPr>
          <p:spPr>
            <a:xfrm>
              <a:off x="87660" y="0"/>
              <a:ext cx="58667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OUT</a:t>
              </a:r>
            </a:p>
          </p:txBody>
        </p:sp>
      </p:grpSp>
      <p:sp>
        <p:nvSpPr>
          <p:cNvPr id="306" name="Line"/>
          <p:cNvSpPr/>
          <p:nvPr/>
        </p:nvSpPr>
        <p:spPr>
          <a:xfrm>
            <a:off x="1905000" y="5676900"/>
            <a:ext cx="882650" cy="504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07" name="Line"/>
          <p:cNvSpPr/>
          <p:nvPr/>
        </p:nvSpPr>
        <p:spPr>
          <a:xfrm flipV="1">
            <a:off x="6423025" y="5368925"/>
            <a:ext cx="849313" cy="8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08" name="OUTPUT"/>
          <p:cNvSpPr txBox="1"/>
          <p:nvPr/>
        </p:nvSpPr>
        <p:spPr>
          <a:xfrm>
            <a:off x="7665719" y="5540375"/>
            <a:ext cx="1043879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CCEC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309" name="INPUT"/>
          <p:cNvSpPr txBox="1"/>
          <p:nvPr/>
        </p:nvSpPr>
        <p:spPr>
          <a:xfrm>
            <a:off x="807719" y="5464175"/>
            <a:ext cx="789941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INPUT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7554912" y="5375275"/>
            <a:ext cx="412751" cy="255588"/>
            <a:chOff x="0" y="0"/>
            <a:chExt cx="412750" cy="255587"/>
          </a:xfrm>
        </p:grpSpPr>
        <p:sp>
          <p:nvSpPr>
            <p:cNvPr id="310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7707312" y="5527675"/>
            <a:ext cx="412751" cy="255588"/>
            <a:chOff x="0" y="0"/>
            <a:chExt cx="412750" cy="255587"/>
          </a:xfrm>
        </p:grpSpPr>
        <p:sp>
          <p:nvSpPr>
            <p:cNvPr id="314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7859712" y="5680075"/>
            <a:ext cx="412751" cy="255588"/>
            <a:chOff x="0" y="0"/>
            <a:chExt cx="412750" cy="255587"/>
          </a:xfrm>
        </p:grpSpPr>
        <p:sp>
          <p:nvSpPr>
            <p:cNvPr id="318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8196262" y="5375275"/>
            <a:ext cx="412751" cy="255588"/>
            <a:chOff x="0" y="0"/>
            <a:chExt cx="412750" cy="255587"/>
          </a:xfrm>
        </p:grpSpPr>
        <p:sp>
          <p:nvSpPr>
            <p:cNvPr id="322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9" name="Group"/>
          <p:cNvGrpSpPr/>
          <p:nvPr/>
        </p:nvGrpSpPr>
        <p:grpSpPr>
          <a:xfrm>
            <a:off x="8348662" y="5527675"/>
            <a:ext cx="412751" cy="255588"/>
            <a:chOff x="0" y="0"/>
            <a:chExt cx="412750" cy="255587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8501062" y="5680075"/>
            <a:ext cx="412751" cy="255588"/>
            <a:chOff x="0" y="0"/>
            <a:chExt cx="412750" cy="255587"/>
          </a:xfrm>
        </p:grpSpPr>
        <p:sp>
          <p:nvSpPr>
            <p:cNvPr id="330" name="Rectangle"/>
            <p:cNvSpPr/>
            <p:nvPr/>
          </p:nvSpPr>
          <p:spPr>
            <a:xfrm>
              <a:off x="0" y="0"/>
              <a:ext cx="412750" cy="255588"/>
            </a:xfrm>
            <a:prstGeom prst="rect">
              <a:avLst/>
            </a:prstGeom>
            <a:solidFill>
              <a:srgbClr val="00410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Rectangle"/>
            <p:cNvSpPr/>
            <p:nvPr/>
          </p:nvSpPr>
          <p:spPr>
            <a:xfrm>
              <a:off x="4871" y="217074"/>
              <a:ext cx="84235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Rectangle"/>
            <p:cNvSpPr/>
            <p:nvPr/>
          </p:nvSpPr>
          <p:spPr>
            <a:xfrm>
              <a:off x="322467" y="217074"/>
              <a:ext cx="84236" cy="3361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7291387" y="5060950"/>
            <a:ext cx="1712913" cy="1038225"/>
            <a:chOff x="0" y="0"/>
            <a:chExt cx="1712912" cy="1038225"/>
          </a:xfrm>
        </p:grpSpPr>
        <p:sp>
          <p:nvSpPr>
            <p:cNvPr id="334" name="Shape"/>
            <p:cNvSpPr/>
            <p:nvPr/>
          </p:nvSpPr>
          <p:spPr>
            <a:xfrm>
              <a:off x="0" y="0"/>
              <a:ext cx="1712913" cy="1038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0" y="162991"/>
              <a:ext cx="1712913" cy="162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217487" y="5060950"/>
            <a:ext cx="1711326" cy="1036638"/>
            <a:chOff x="0" y="0"/>
            <a:chExt cx="1711325" cy="1036637"/>
          </a:xfrm>
        </p:grpSpPr>
        <p:sp>
          <p:nvSpPr>
            <p:cNvPr id="337" name="Shape"/>
            <p:cNvSpPr/>
            <p:nvPr/>
          </p:nvSpPr>
          <p:spPr>
            <a:xfrm>
              <a:off x="0" y="0"/>
              <a:ext cx="1711325" cy="103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0" y="162742"/>
              <a:ext cx="1711325" cy="162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9"/>
                            </p:stCondLst>
                            <p:childTnLst>
                              <p:par>
                                <p:cTn id="21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98"/>
                            </p:stCondLst>
                            <p:childTnLst>
                              <p:par>
                                <p:cTn id="24" presetID="1" presetClass="entr" presetSubtype="0" fill="hold" grpId="5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47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96"/>
                            </p:stCondLst>
                            <p:childTnLst>
                              <p:par>
                                <p:cTn id="30" presetID="1" presetClass="entr" presetSubtype="0" fill="hold" grpId="7" nodeType="afterEffect">
                                  <p:stCondLst>
                                    <p:cond delay="25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7" animBg="1" advAuto="0"/>
      <p:bldP spid="333" grpId="5" animBg="1" advAuto="0"/>
      <p:bldP spid="329" grpId="3" animBg="1" advAuto="0"/>
      <p:bldP spid="296" grpId="1" animBg="1" advAuto="0" build="p"/>
      <p:bldP spid="313" grpId="2" animBg="1" advAuto="0"/>
      <p:bldP spid="317" grpId="4" animBg="1" advAuto="0"/>
      <p:bldP spid="321" grpId="6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lide Number"/>
          <p:cNvSpPr txBox="1"/>
          <p:nvPr>
            <p:ph type="sldNum" sz="quarter" idx="2"/>
          </p:nvPr>
        </p:nvSpPr>
        <p:spPr>
          <a:xfrm>
            <a:off x="4581061" y="6232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42" name="Sorting: 2-Way"/>
          <p:cNvSpPr txBox="1"/>
          <p:nvPr>
            <p:ph type="title" idx="4294967295"/>
          </p:nvPr>
        </p:nvSpPr>
        <p:spPr>
          <a:xfrm>
            <a:off x="533400" y="3841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Sorting: 2-Way</a:t>
            </a:r>
          </a:p>
        </p:txBody>
      </p:sp>
      <p:sp>
        <p:nvSpPr>
          <p:cNvPr id="343" name="Rectangle"/>
          <p:cNvSpPr/>
          <p:nvPr/>
        </p:nvSpPr>
        <p:spPr>
          <a:xfrm>
            <a:off x="2743200" y="4875212"/>
            <a:ext cx="3733800" cy="129540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44" name="Rectangle"/>
          <p:cNvSpPr/>
          <p:nvPr/>
        </p:nvSpPr>
        <p:spPr>
          <a:xfrm>
            <a:off x="2971800" y="5484812"/>
            <a:ext cx="762000" cy="3048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45" name="sort"/>
          <p:cNvSpPr txBox="1"/>
          <p:nvPr/>
        </p:nvSpPr>
        <p:spPr>
          <a:xfrm>
            <a:off x="4168724" y="5348287"/>
            <a:ext cx="895452" cy="637439"/>
          </a:xfrm>
          <a:prstGeom prst="rect">
            <a:avLst/>
          </a:prstGeom>
          <a:ln w="12700">
            <a:solidFill>
              <a:srgbClr val="FF9933"/>
            </a:solidFill>
          </a:ln>
        </p:spPr>
        <p:txBody>
          <a:bodyPr wrap="none" lIns="45719" rIns="45719">
            <a:spAutoFit/>
          </a:bodyPr>
          <a:lstStyle>
            <a:lvl1pPr algn="ctr" defTabSz="457200">
              <a:defRPr sz="3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sort</a:t>
            </a:r>
          </a:p>
        </p:txBody>
      </p:sp>
      <p:sp>
        <p:nvSpPr>
          <p:cNvPr id="346" name="RAM"/>
          <p:cNvSpPr txBox="1"/>
          <p:nvPr/>
        </p:nvSpPr>
        <p:spPr>
          <a:xfrm>
            <a:off x="5684520" y="5789612"/>
            <a:ext cx="781457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/>
            </a:lvl1pPr>
          </a:lstStyle>
          <a:p>
            <a:r>
              <a:t>RAM</a:t>
            </a:r>
          </a:p>
        </p:txBody>
      </p:sp>
      <p:sp>
        <p:nvSpPr>
          <p:cNvPr id="347" name="I/O…"/>
          <p:cNvSpPr txBox="1"/>
          <p:nvPr/>
        </p:nvSpPr>
        <p:spPr>
          <a:xfrm>
            <a:off x="3035096" y="4926012"/>
            <a:ext cx="710020" cy="650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457200">
              <a:defRPr sz="1800">
                <a:solidFill>
                  <a:srgbClr val="008000"/>
                </a:solidFill>
              </a:defRPr>
            </a:pPr>
            <a:r>
              <a:t>I/O</a:t>
            </a:r>
          </a:p>
          <a:p>
            <a:pPr algn="ctr" defTabSz="457200">
              <a:defRPr sz="1800">
                <a:solidFill>
                  <a:srgbClr val="008000"/>
                </a:solidFill>
              </a:defRPr>
            </a:pPr>
            <a:r>
              <a:t>Buffer</a:t>
            </a:r>
          </a:p>
        </p:txBody>
      </p:sp>
      <p:sp>
        <p:nvSpPr>
          <p:cNvPr id="348" name="Line"/>
          <p:cNvSpPr/>
          <p:nvPr/>
        </p:nvSpPr>
        <p:spPr>
          <a:xfrm>
            <a:off x="1828800" y="5341937"/>
            <a:ext cx="1143001" cy="29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cxnSp>
        <p:nvCxnSpPr>
          <p:cNvPr id="349" name="Connection Line"/>
          <p:cNvCxnSpPr>
            <a:stCxn id="344" idx="0"/>
            <a:endCxn id="345" idx="0"/>
          </p:cNvCxnSpPr>
          <p:nvPr/>
        </p:nvCxnSpPr>
        <p:spPr>
          <a:xfrm>
            <a:off x="3352800" y="5637212"/>
            <a:ext cx="1263651" cy="29795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</p:cxnSp>
      <p:cxnSp>
        <p:nvCxnSpPr>
          <p:cNvPr id="350" name="Connection Line"/>
          <p:cNvCxnSpPr>
            <a:stCxn id="345" idx="0"/>
            <a:endCxn id="344" idx="0"/>
          </p:cNvCxnSpPr>
          <p:nvPr/>
        </p:nvCxnSpPr>
        <p:spPr>
          <a:xfrm flipH="1" flipV="1">
            <a:off x="3352800" y="5637212"/>
            <a:ext cx="1263651" cy="29795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</p:cxnSp>
      <p:sp>
        <p:nvSpPr>
          <p:cNvPr id="351" name="Line"/>
          <p:cNvSpPr/>
          <p:nvPr/>
        </p:nvSpPr>
        <p:spPr>
          <a:xfrm rot="10800000" flipH="1">
            <a:off x="3733800" y="5367337"/>
            <a:ext cx="3657600" cy="26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19" y="0"/>
                  <a:pt x="2037" y="5400"/>
                  <a:pt x="2037" y="10800"/>
                </a:cubicBezTo>
                <a:cubicBezTo>
                  <a:pt x="2037" y="16200"/>
                  <a:pt x="11819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52" name="OUTPUT"/>
          <p:cNvSpPr txBox="1"/>
          <p:nvPr/>
        </p:nvSpPr>
        <p:spPr>
          <a:xfrm>
            <a:off x="7665719" y="5332412"/>
            <a:ext cx="1043879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OUTPUT</a:t>
            </a:r>
          </a:p>
        </p:txBody>
      </p:sp>
      <p:sp>
        <p:nvSpPr>
          <p:cNvPr id="353" name="INPUT"/>
          <p:cNvSpPr txBox="1"/>
          <p:nvPr/>
        </p:nvSpPr>
        <p:spPr>
          <a:xfrm>
            <a:off x="807719" y="5256212"/>
            <a:ext cx="78994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INPUT</a:t>
            </a:r>
          </a:p>
        </p:txBody>
      </p:sp>
      <p:sp>
        <p:nvSpPr>
          <p:cNvPr id="354" name="Pass 0:…"/>
          <p:cNvSpPr txBox="1"/>
          <p:nvPr/>
        </p:nvSpPr>
        <p:spPr>
          <a:xfrm>
            <a:off x="731519" y="1920875"/>
            <a:ext cx="7680961" cy="154990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457200">
              <a:spcBef>
                <a:spcPts val="500"/>
              </a:spcBef>
              <a:buSzPct val="100000"/>
              <a:buChar char="•"/>
              <a:defRPr sz="2400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Pass 0: </a:t>
            </a:r>
          </a:p>
          <a:p>
            <a:pPr marL="742950" lvl="1" indent="-285750" defTabSz="457200">
              <a:spcBef>
                <a:spcPts val="400"/>
              </a:spcBef>
              <a:buSzPct val="100000"/>
              <a:buChar char="–"/>
              <a:defRPr sz="2000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read a page, sort it, write it.</a:t>
            </a:r>
          </a:p>
          <a:p>
            <a:pPr marL="742950" lvl="1" indent="-285750" defTabSz="457200">
              <a:spcBef>
                <a:spcPts val="400"/>
              </a:spcBef>
              <a:buSzPct val="100000"/>
              <a:buChar char="–"/>
              <a:defRPr sz="2000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only one buffer page is used</a:t>
            </a:r>
          </a:p>
          <a:p>
            <a:pPr marL="742950" lvl="1" indent="-285750" defTabSz="457200">
              <a:spcBef>
                <a:spcPts val="400"/>
              </a:spcBef>
              <a:buSzPct val="100000"/>
              <a:buChar char="–"/>
              <a:defRPr sz="2000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repeated “batch job”</a:t>
            </a:r>
          </a:p>
        </p:txBody>
      </p:sp>
      <p:grpSp>
        <p:nvGrpSpPr>
          <p:cNvPr id="357" name="Group"/>
          <p:cNvGrpSpPr/>
          <p:nvPr/>
        </p:nvGrpSpPr>
        <p:grpSpPr>
          <a:xfrm>
            <a:off x="88899" y="4732813"/>
            <a:ext cx="1711326" cy="1036639"/>
            <a:chOff x="0" y="-495300"/>
            <a:chExt cx="1711325" cy="1036637"/>
          </a:xfrm>
        </p:grpSpPr>
        <p:sp>
          <p:nvSpPr>
            <p:cNvPr id="355" name="Shape"/>
            <p:cNvSpPr/>
            <p:nvPr/>
          </p:nvSpPr>
          <p:spPr>
            <a:xfrm>
              <a:off x="0" y="-495300"/>
              <a:ext cx="1711325" cy="103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0" y="162742"/>
              <a:ext cx="1711325" cy="162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7324032" y="4923313"/>
            <a:ext cx="1711326" cy="1036639"/>
            <a:chOff x="0" y="0"/>
            <a:chExt cx="1711325" cy="1036637"/>
          </a:xfrm>
        </p:grpSpPr>
        <p:sp>
          <p:nvSpPr>
            <p:cNvPr id="358" name="Shape"/>
            <p:cNvSpPr/>
            <p:nvPr/>
          </p:nvSpPr>
          <p:spPr>
            <a:xfrm>
              <a:off x="0" y="0"/>
              <a:ext cx="1711325" cy="103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0" y="162742"/>
              <a:ext cx="1711325" cy="162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3" name="Sorting: 2-Way (cont.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Sorting: 2-Way (cont.)</a:t>
            </a:r>
          </a:p>
        </p:txBody>
      </p:sp>
      <p:sp>
        <p:nvSpPr>
          <p:cNvPr id="364" name="Pass 1, 2, 3, …, etc. (merge):…"/>
          <p:cNvSpPr txBox="1"/>
          <p:nvPr>
            <p:ph type="body" sz="half" idx="4294967295"/>
          </p:nvPr>
        </p:nvSpPr>
        <p:spPr>
          <a:xfrm>
            <a:off x="614362" y="1754187"/>
            <a:ext cx="7772401" cy="23002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Pass 1, 2, 3, …, etc. (merge):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requires </a:t>
            </a:r>
            <a:r>
              <a:rPr b="1"/>
              <a:t>3 buffer pages</a:t>
            </a:r>
            <a:endParaRPr b="1"/>
          </a:p>
          <a:p>
            <a:pPr marL="922655" lvl="2" indent="-160655">
              <a:spcBef>
                <a:spcPts val="0"/>
              </a:spcBef>
              <a:buClrTx/>
              <a:buChar char="•"/>
              <a:defRPr sz="1600"/>
            </a:pPr>
            <a:r>
              <a:t>note: this has nothing to do with double buffering!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  <a:defRPr i="1"/>
            </a:pPr>
            <a:r>
              <a:t>merge pairs </a:t>
            </a:r>
            <a:r>
              <a:rPr i="0"/>
              <a:t>of runs into runs</a:t>
            </a:r>
            <a:r>
              <a:rPr i="0" u="sng"/>
              <a:t> twice as long</a:t>
            </a:r>
            <a:endParaRPr u="sng"/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a streaming algorithm, as in the previous slide!</a:t>
            </a:r>
          </a:p>
        </p:txBody>
      </p:sp>
      <p:sp>
        <p:nvSpPr>
          <p:cNvPr id="365" name="Rectangle"/>
          <p:cNvSpPr/>
          <p:nvPr/>
        </p:nvSpPr>
        <p:spPr>
          <a:xfrm>
            <a:off x="3370262" y="4876800"/>
            <a:ext cx="949574" cy="442913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366" name="Rectangle"/>
          <p:cNvSpPr/>
          <p:nvPr/>
        </p:nvSpPr>
        <p:spPr>
          <a:xfrm>
            <a:off x="5497512" y="5353050"/>
            <a:ext cx="1000126" cy="358775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67" name="Rectangle"/>
          <p:cNvSpPr/>
          <p:nvPr/>
        </p:nvSpPr>
        <p:spPr>
          <a:xfrm>
            <a:off x="3343275" y="5719762"/>
            <a:ext cx="976523" cy="444501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68" name="Rectangle"/>
          <p:cNvSpPr/>
          <p:nvPr/>
        </p:nvSpPr>
        <p:spPr>
          <a:xfrm>
            <a:off x="3136900" y="4559300"/>
            <a:ext cx="3432175" cy="20542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69" name="INPUT 1"/>
          <p:cNvSpPr txBox="1"/>
          <p:nvPr/>
        </p:nvSpPr>
        <p:spPr>
          <a:xfrm>
            <a:off x="3395662" y="4914900"/>
            <a:ext cx="960909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INPUT 1</a:t>
            </a:r>
          </a:p>
        </p:txBody>
      </p:sp>
      <p:sp>
        <p:nvSpPr>
          <p:cNvPr id="370" name="INPUT 2"/>
          <p:cNvSpPr txBox="1"/>
          <p:nvPr/>
        </p:nvSpPr>
        <p:spPr>
          <a:xfrm>
            <a:off x="3395662" y="5759450"/>
            <a:ext cx="960909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INPUT 2</a:t>
            </a:r>
          </a:p>
        </p:txBody>
      </p:sp>
      <p:sp>
        <p:nvSpPr>
          <p:cNvPr id="371" name="OUTPUT"/>
          <p:cNvSpPr txBox="1"/>
          <p:nvPr/>
        </p:nvSpPr>
        <p:spPr>
          <a:xfrm>
            <a:off x="5548312" y="5364162"/>
            <a:ext cx="1016001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OUTPUT</a:t>
            </a:r>
          </a:p>
        </p:txBody>
      </p:sp>
      <p:sp>
        <p:nvSpPr>
          <p:cNvPr id="372" name="Line"/>
          <p:cNvSpPr/>
          <p:nvPr/>
        </p:nvSpPr>
        <p:spPr>
          <a:xfrm flipV="1">
            <a:off x="2640012" y="5170487"/>
            <a:ext cx="715964" cy="365126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373" name="Line"/>
          <p:cNvSpPr/>
          <p:nvPr/>
        </p:nvSpPr>
        <p:spPr>
          <a:xfrm>
            <a:off x="2654299" y="5607049"/>
            <a:ext cx="690564" cy="32385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374" name="Line"/>
          <p:cNvSpPr/>
          <p:nvPr/>
        </p:nvSpPr>
        <p:spPr>
          <a:xfrm>
            <a:off x="4343400" y="5080000"/>
            <a:ext cx="339726" cy="227013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375" name="Line"/>
          <p:cNvSpPr/>
          <p:nvPr/>
        </p:nvSpPr>
        <p:spPr>
          <a:xfrm flipV="1">
            <a:off x="4308474" y="5829299"/>
            <a:ext cx="352426" cy="134939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376" name="Line"/>
          <p:cNvSpPr/>
          <p:nvPr/>
        </p:nvSpPr>
        <p:spPr>
          <a:xfrm flipV="1">
            <a:off x="6519862" y="5548312"/>
            <a:ext cx="474663" cy="7938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377" name="RAM"/>
          <p:cNvSpPr txBox="1"/>
          <p:nvPr/>
        </p:nvSpPr>
        <p:spPr>
          <a:xfrm>
            <a:off x="5668645" y="6154737"/>
            <a:ext cx="781457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/>
            </a:lvl1pPr>
          </a:lstStyle>
          <a:p>
            <a:r>
              <a:t>RAM</a:t>
            </a:r>
          </a:p>
        </p:txBody>
      </p:sp>
      <p:sp>
        <p:nvSpPr>
          <p:cNvPr id="378" name="Merge"/>
          <p:cNvSpPr txBox="1"/>
          <p:nvPr/>
        </p:nvSpPr>
        <p:spPr>
          <a:xfrm>
            <a:off x="4428242" y="5354637"/>
            <a:ext cx="762179" cy="377140"/>
          </a:xfrm>
          <a:prstGeom prst="rect">
            <a:avLst/>
          </a:prstGeom>
          <a:ln w="12700">
            <a:solidFill>
              <a:srgbClr val="FF9933"/>
            </a:solidFill>
          </a:ln>
        </p:spPr>
        <p:txBody>
          <a:bodyPr wrap="none" lIns="45719" rIns="45719">
            <a:spAutoFit/>
          </a:bodyPr>
          <a:lstStyle>
            <a:lvl1pPr algn="ctr" defTabSz="457200">
              <a:defRPr sz="18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Merge</a:t>
            </a:r>
          </a:p>
        </p:txBody>
      </p:sp>
      <p:sp>
        <p:nvSpPr>
          <p:cNvPr id="379" name="Line"/>
          <p:cNvSpPr/>
          <p:nvPr/>
        </p:nvSpPr>
        <p:spPr>
          <a:xfrm>
            <a:off x="5260974" y="5556249"/>
            <a:ext cx="266701" cy="4764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grpSp>
        <p:nvGrpSpPr>
          <p:cNvPr id="382" name="Group"/>
          <p:cNvGrpSpPr/>
          <p:nvPr/>
        </p:nvGrpSpPr>
        <p:grpSpPr>
          <a:xfrm>
            <a:off x="903287" y="5097462"/>
            <a:ext cx="1711326" cy="1038226"/>
            <a:chOff x="0" y="0"/>
            <a:chExt cx="1711325" cy="1038225"/>
          </a:xfrm>
        </p:grpSpPr>
        <p:sp>
          <p:nvSpPr>
            <p:cNvPr id="380" name="Shape"/>
            <p:cNvSpPr/>
            <p:nvPr/>
          </p:nvSpPr>
          <p:spPr>
            <a:xfrm>
              <a:off x="0" y="0"/>
              <a:ext cx="1711325" cy="1038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0" y="162991"/>
              <a:ext cx="1711325" cy="162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385" name="Group"/>
          <p:cNvGrpSpPr/>
          <p:nvPr/>
        </p:nvGrpSpPr>
        <p:grpSpPr>
          <a:xfrm>
            <a:off x="6962775" y="4924425"/>
            <a:ext cx="1712913" cy="1038225"/>
            <a:chOff x="0" y="0"/>
            <a:chExt cx="1712912" cy="1038225"/>
          </a:xfrm>
        </p:grpSpPr>
        <p:sp>
          <p:nvSpPr>
            <p:cNvPr id="383" name="Shape"/>
            <p:cNvSpPr/>
            <p:nvPr/>
          </p:nvSpPr>
          <p:spPr>
            <a:xfrm>
              <a:off x="0" y="0"/>
              <a:ext cx="1712913" cy="1038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0" y="162991"/>
              <a:ext cx="1712913" cy="162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88" name="Two-Way External Merge Sort"/>
          <p:cNvSpPr txBox="1"/>
          <p:nvPr>
            <p:ph type="title" idx="4294967295"/>
          </p:nvPr>
        </p:nvSpPr>
        <p:spPr>
          <a:xfrm>
            <a:off x="374650" y="0"/>
            <a:ext cx="8045450" cy="7191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Two-Way External Merge Sort</a:t>
            </a:r>
          </a:p>
        </p:txBody>
      </p:sp>
      <p:sp>
        <p:nvSpPr>
          <p:cNvPr id="389" name="Sort subfiles and Merge…"/>
          <p:cNvSpPr txBox="1"/>
          <p:nvPr>
            <p:ph type="body" sz="half" idx="4294967295"/>
          </p:nvPr>
        </p:nvSpPr>
        <p:spPr>
          <a:xfrm>
            <a:off x="171450" y="1387475"/>
            <a:ext cx="3810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 b="1" i="1"/>
            </a:pPr>
            <a:r>
              <a:t>Sort subfiles and Merge</a:t>
            </a:r>
          </a:p>
          <a:p>
            <a:pPr marL="200660" indent="-200660">
              <a:buClrTx/>
              <a:buSzPct val="100000"/>
            </a:pPr>
            <a:r>
              <a:t>How many passes?</a:t>
            </a:r>
          </a:p>
          <a:p>
            <a:pPr marL="200660" indent="-200660">
              <a:buClrTx/>
              <a:buSzPct val="100000"/>
            </a:pPr>
            <a:r>
              <a:t>N pages in the file </a:t>
            </a:r>
            <a:br/>
            <a:r>
              <a:t>=&gt; the number of passes =</a:t>
            </a:r>
          </a:p>
          <a:p>
            <a:pPr marL="200660" indent="-200660">
              <a:spcBef>
                <a:spcPts val="700"/>
              </a:spcBef>
              <a:buClrTx/>
              <a:buSzPct val="100000"/>
            </a:pPr>
          </a:p>
          <a:p>
            <a:pPr marL="200660" indent="-200660">
              <a:spcBef>
                <a:spcPts val="700"/>
              </a:spcBef>
              <a:buClrTx/>
              <a:buSzPct val="100000"/>
            </a:pPr>
          </a:p>
          <a:p>
            <a:pPr marL="200660" indent="-200660">
              <a:spcBef>
                <a:spcPts val="700"/>
              </a:spcBef>
              <a:buClrTx/>
              <a:buSzPct val="100000"/>
            </a:pPr>
          </a:p>
          <a:p>
            <a:pPr marL="200660" indent="-200660">
              <a:buClrTx/>
              <a:buSzPct val="100000"/>
            </a:pPr>
            <a:r>
              <a:t>Total I/O cost?  (reads + writes)</a:t>
            </a:r>
          </a:p>
          <a:p>
            <a:pPr marL="200660" indent="-200660">
              <a:buClrTx/>
              <a:buSzPct val="100000"/>
            </a:pPr>
            <a:r>
              <a:t>Each pass we read + write </a:t>
            </a:r>
            <a:br/>
            <a:r>
              <a:t>each page in file.  So total cost is:</a:t>
            </a:r>
          </a:p>
        </p:txBody>
      </p:sp>
      <p:pic>
        <p:nvPicPr>
          <p:cNvPr id="390" name="image.pdf" descr="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862" y="3101975"/>
            <a:ext cx="1371601" cy="4572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1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5962650"/>
            <a:ext cx="1985963" cy="5445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2" name="Input file"/>
          <p:cNvSpPr txBox="1"/>
          <p:nvPr/>
        </p:nvSpPr>
        <p:spPr>
          <a:xfrm>
            <a:off x="7983538" y="1403350"/>
            <a:ext cx="84231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Input file</a:t>
            </a:r>
          </a:p>
        </p:txBody>
      </p:sp>
      <p:sp>
        <p:nvSpPr>
          <p:cNvPr id="393" name="1-page runs"/>
          <p:cNvSpPr txBox="1"/>
          <p:nvPr/>
        </p:nvSpPr>
        <p:spPr>
          <a:xfrm>
            <a:off x="7983538" y="1916112"/>
            <a:ext cx="1109366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1-page runs</a:t>
            </a:r>
          </a:p>
        </p:txBody>
      </p:sp>
      <p:sp>
        <p:nvSpPr>
          <p:cNvPr id="394" name="2-page runs"/>
          <p:cNvSpPr txBox="1"/>
          <p:nvPr/>
        </p:nvSpPr>
        <p:spPr>
          <a:xfrm>
            <a:off x="7983538" y="2514600"/>
            <a:ext cx="1109366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2-page runs</a:t>
            </a:r>
          </a:p>
        </p:txBody>
      </p:sp>
      <p:sp>
        <p:nvSpPr>
          <p:cNvPr id="395" name="4-page runs"/>
          <p:cNvSpPr txBox="1"/>
          <p:nvPr/>
        </p:nvSpPr>
        <p:spPr>
          <a:xfrm>
            <a:off x="7983538" y="3541712"/>
            <a:ext cx="1109366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4-page runs</a:t>
            </a:r>
          </a:p>
        </p:txBody>
      </p:sp>
      <p:sp>
        <p:nvSpPr>
          <p:cNvPr id="396" name="8-page runs"/>
          <p:cNvSpPr txBox="1"/>
          <p:nvPr/>
        </p:nvSpPr>
        <p:spPr>
          <a:xfrm>
            <a:off x="8069263" y="5338762"/>
            <a:ext cx="1109366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8-page runs</a:t>
            </a:r>
          </a:p>
        </p:txBody>
      </p:sp>
      <p:sp>
        <p:nvSpPr>
          <p:cNvPr id="397" name="PASS 0"/>
          <p:cNvSpPr txBox="1"/>
          <p:nvPr/>
        </p:nvSpPr>
        <p:spPr>
          <a:xfrm>
            <a:off x="7899400" y="1662112"/>
            <a:ext cx="656532" cy="284548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PASS 0</a:t>
            </a:r>
          </a:p>
        </p:txBody>
      </p:sp>
      <p:sp>
        <p:nvSpPr>
          <p:cNvPr id="398" name="PASS 1"/>
          <p:cNvSpPr txBox="1"/>
          <p:nvPr/>
        </p:nvSpPr>
        <p:spPr>
          <a:xfrm>
            <a:off x="7899400" y="2174875"/>
            <a:ext cx="656532" cy="284547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PASS 1</a:t>
            </a:r>
          </a:p>
        </p:txBody>
      </p:sp>
      <p:sp>
        <p:nvSpPr>
          <p:cNvPr id="399" name="PASS 2"/>
          <p:cNvSpPr txBox="1"/>
          <p:nvPr/>
        </p:nvSpPr>
        <p:spPr>
          <a:xfrm>
            <a:off x="7899400" y="2944812"/>
            <a:ext cx="656532" cy="284548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PASS 2</a:t>
            </a:r>
          </a:p>
        </p:txBody>
      </p:sp>
      <p:sp>
        <p:nvSpPr>
          <p:cNvPr id="400" name="PASS 3"/>
          <p:cNvSpPr txBox="1"/>
          <p:nvPr/>
        </p:nvSpPr>
        <p:spPr>
          <a:xfrm>
            <a:off x="7899400" y="4229100"/>
            <a:ext cx="656532" cy="284547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PASS 3</a:t>
            </a:r>
          </a:p>
        </p:txBody>
      </p:sp>
      <p:sp>
        <p:nvSpPr>
          <p:cNvPr id="401" name="Rectangle"/>
          <p:cNvSpPr/>
          <p:nvPr/>
        </p:nvSpPr>
        <p:spPr>
          <a:xfrm>
            <a:off x="4146550" y="1919287"/>
            <a:ext cx="315913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02" name="Rectangle"/>
          <p:cNvSpPr/>
          <p:nvPr/>
        </p:nvSpPr>
        <p:spPr>
          <a:xfrm>
            <a:off x="4621212" y="1919287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03" name="Rectangle"/>
          <p:cNvSpPr/>
          <p:nvPr/>
        </p:nvSpPr>
        <p:spPr>
          <a:xfrm>
            <a:off x="5097462" y="1919287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04" name="Rectangle"/>
          <p:cNvSpPr/>
          <p:nvPr/>
        </p:nvSpPr>
        <p:spPr>
          <a:xfrm>
            <a:off x="5573712" y="1919287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05" name="Rectangle"/>
          <p:cNvSpPr/>
          <p:nvPr/>
        </p:nvSpPr>
        <p:spPr>
          <a:xfrm>
            <a:off x="6049962" y="1919287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06" name="Rectangle"/>
          <p:cNvSpPr/>
          <p:nvPr/>
        </p:nvSpPr>
        <p:spPr>
          <a:xfrm>
            <a:off x="6526212" y="1919287"/>
            <a:ext cx="315913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07" name="Rectangle"/>
          <p:cNvSpPr/>
          <p:nvPr/>
        </p:nvSpPr>
        <p:spPr>
          <a:xfrm>
            <a:off x="7002462" y="1919287"/>
            <a:ext cx="315913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08" name="Rectangle"/>
          <p:cNvSpPr/>
          <p:nvPr/>
        </p:nvSpPr>
        <p:spPr>
          <a:xfrm>
            <a:off x="7477125" y="1919287"/>
            <a:ext cx="317500" cy="255588"/>
          </a:xfrm>
          <a:prstGeom prst="rect">
            <a:avLst/>
          </a:prstGeom>
          <a:solidFill>
            <a:srgbClr val="CC3300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09" name="Rectangle"/>
          <p:cNvSpPr/>
          <p:nvPr/>
        </p:nvSpPr>
        <p:spPr>
          <a:xfrm>
            <a:off x="4383087" y="2433637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0" name="Rectangle"/>
          <p:cNvSpPr/>
          <p:nvPr/>
        </p:nvSpPr>
        <p:spPr>
          <a:xfrm>
            <a:off x="4383087" y="2689225"/>
            <a:ext cx="317501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1" name="Rectangle"/>
          <p:cNvSpPr/>
          <p:nvPr/>
        </p:nvSpPr>
        <p:spPr>
          <a:xfrm>
            <a:off x="5335587" y="2433637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2" name="Rectangle"/>
          <p:cNvSpPr/>
          <p:nvPr/>
        </p:nvSpPr>
        <p:spPr>
          <a:xfrm>
            <a:off x="5335587" y="2689225"/>
            <a:ext cx="317501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3" name="Rectangle"/>
          <p:cNvSpPr/>
          <p:nvPr/>
        </p:nvSpPr>
        <p:spPr>
          <a:xfrm>
            <a:off x="6288087" y="2433637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4" name="Rectangle"/>
          <p:cNvSpPr/>
          <p:nvPr/>
        </p:nvSpPr>
        <p:spPr>
          <a:xfrm>
            <a:off x="6288087" y="2689225"/>
            <a:ext cx="317501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5" name="Rectangle"/>
          <p:cNvSpPr/>
          <p:nvPr/>
        </p:nvSpPr>
        <p:spPr>
          <a:xfrm>
            <a:off x="7240587" y="2433637"/>
            <a:ext cx="315913" cy="255588"/>
          </a:xfrm>
          <a:prstGeom prst="rect">
            <a:avLst/>
          </a:prstGeom>
          <a:solidFill>
            <a:srgbClr val="CC3300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6" name="Rectangle"/>
          <p:cNvSpPr/>
          <p:nvPr/>
        </p:nvSpPr>
        <p:spPr>
          <a:xfrm>
            <a:off x="7240587" y="2689225"/>
            <a:ext cx="315913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7" name="Rectangle"/>
          <p:cNvSpPr/>
          <p:nvPr/>
        </p:nvSpPr>
        <p:spPr>
          <a:xfrm>
            <a:off x="4859337" y="3459162"/>
            <a:ext cx="319088" cy="2571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8" name="Rectangle"/>
          <p:cNvSpPr/>
          <p:nvPr/>
        </p:nvSpPr>
        <p:spPr>
          <a:xfrm>
            <a:off x="4859337" y="3716337"/>
            <a:ext cx="319088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9" name="Rectangle"/>
          <p:cNvSpPr/>
          <p:nvPr/>
        </p:nvSpPr>
        <p:spPr>
          <a:xfrm>
            <a:off x="4859337" y="3971925"/>
            <a:ext cx="319088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0" name="Rectangle"/>
          <p:cNvSpPr/>
          <p:nvPr/>
        </p:nvSpPr>
        <p:spPr>
          <a:xfrm>
            <a:off x="6762750" y="3201987"/>
            <a:ext cx="319088" cy="257176"/>
          </a:xfrm>
          <a:prstGeom prst="rect">
            <a:avLst/>
          </a:prstGeom>
          <a:solidFill>
            <a:srgbClr val="CC3300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1" name="Rectangle"/>
          <p:cNvSpPr/>
          <p:nvPr/>
        </p:nvSpPr>
        <p:spPr>
          <a:xfrm>
            <a:off x="6762750" y="3459162"/>
            <a:ext cx="319088" cy="2571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2" name="Rectangle"/>
          <p:cNvSpPr/>
          <p:nvPr/>
        </p:nvSpPr>
        <p:spPr>
          <a:xfrm>
            <a:off x="6762750" y="3716337"/>
            <a:ext cx="319088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3" name="Rectangle"/>
          <p:cNvSpPr/>
          <p:nvPr/>
        </p:nvSpPr>
        <p:spPr>
          <a:xfrm>
            <a:off x="6762750" y="3971925"/>
            <a:ext cx="319088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4" name="Rectangle"/>
          <p:cNvSpPr/>
          <p:nvPr/>
        </p:nvSpPr>
        <p:spPr>
          <a:xfrm>
            <a:off x="5811837" y="4486275"/>
            <a:ext cx="317501" cy="255588"/>
          </a:xfrm>
          <a:prstGeom prst="rect">
            <a:avLst/>
          </a:prstGeom>
          <a:solidFill>
            <a:srgbClr val="CC3300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5" name="Rectangle"/>
          <p:cNvSpPr/>
          <p:nvPr/>
        </p:nvSpPr>
        <p:spPr>
          <a:xfrm>
            <a:off x="5811837" y="4741862"/>
            <a:ext cx="317501" cy="2571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6" name="Rectangle"/>
          <p:cNvSpPr/>
          <p:nvPr/>
        </p:nvSpPr>
        <p:spPr>
          <a:xfrm>
            <a:off x="5811837" y="4999037"/>
            <a:ext cx="317501" cy="2571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7" name="Rectangle"/>
          <p:cNvSpPr/>
          <p:nvPr/>
        </p:nvSpPr>
        <p:spPr>
          <a:xfrm>
            <a:off x="5811837" y="5256212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8" name="Rectangle"/>
          <p:cNvSpPr/>
          <p:nvPr/>
        </p:nvSpPr>
        <p:spPr>
          <a:xfrm>
            <a:off x="5811837" y="5511800"/>
            <a:ext cx="317501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29" name="Rectangle"/>
          <p:cNvSpPr/>
          <p:nvPr/>
        </p:nvSpPr>
        <p:spPr>
          <a:xfrm>
            <a:off x="5811837" y="5768975"/>
            <a:ext cx="317501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0" name="Rectangle"/>
          <p:cNvSpPr/>
          <p:nvPr/>
        </p:nvSpPr>
        <p:spPr>
          <a:xfrm>
            <a:off x="5811837" y="6026150"/>
            <a:ext cx="31750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1" name="Rectangle"/>
          <p:cNvSpPr/>
          <p:nvPr/>
        </p:nvSpPr>
        <p:spPr>
          <a:xfrm>
            <a:off x="5811837" y="6281737"/>
            <a:ext cx="317501" cy="2571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2" name="9"/>
          <p:cNvSpPr txBox="1"/>
          <p:nvPr/>
        </p:nvSpPr>
        <p:spPr>
          <a:xfrm>
            <a:off x="5872162" y="6280150"/>
            <a:ext cx="200485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9</a:t>
            </a:r>
          </a:p>
        </p:txBody>
      </p:sp>
      <p:sp>
        <p:nvSpPr>
          <p:cNvPr id="433" name="Rectangle"/>
          <p:cNvSpPr/>
          <p:nvPr/>
        </p:nvSpPr>
        <p:spPr>
          <a:xfrm>
            <a:off x="4621212" y="1404937"/>
            <a:ext cx="317501" cy="257176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4" name="Rectangle"/>
          <p:cNvSpPr/>
          <p:nvPr/>
        </p:nvSpPr>
        <p:spPr>
          <a:xfrm>
            <a:off x="5097462" y="1404937"/>
            <a:ext cx="317501" cy="257176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5" name="Rectangle"/>
          <p:cNvSpPr/>
          <p:nvPr/>
        </p:nvSpPr>
        <p:spPr>
          <a:xfrm>
            <a:off x="5573712" y="1404937"/>
            <a:ext cx="317501" cy="257176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6" name="Rectangle"/>
          <p:cNvSpPr/>
          <p:nvPr/>
        </p:nvSpPr>
        <p:spPr>
          <a:xfrm>
            <a:off x="6049962" y="1404937"/>
            <a:ext cx="317501" cy="257176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7" name="Rectangle"/>
          <p:cNvSpPr/>
          <p:nvPr/>
        </p:nvSpPr>
        <p:spPr>
          <a:xfrm>
            <a:off x="6526212" y="1404937"/>
            <a:ext cx="315913" cy="257176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8" name="Rectangle"/>
          <p:cNvSpPr/>
          <p:nvPr/>
        </p:nvSpPr>
        <p:spPr>
          <a:xfrm>
            <a:off x="7002462" y="1404937"/>
            <a:ext cx="315913" cy="257176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39" name="Rectangle"/>
          <p:cNvSpPr/>
          <p:nvPr/>
        </p:nvSpPr>
        <p:spPr>
          <a:xfrm>
            <a:off x="7477125" y="1404937"/>
            <a:ext cx="317500" cy="257176"/>
          </a:xfrm>
          <a:prstGeom prst="rect">
            <a:avLst/>
          </a:prstGeom>
          <a:solidFill>
            <a:srgbClr val="CC3300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40" name="Rectangle"/>
          <p:cNvSpPr/>
          <p:nvPr/>
        </p:nvSpPr>
        <p:spPr>
          <a:xfrm>
            <a:off x="4146550" y="1404937"/>
            <a:ext cx="315913" cy="257176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41" name="3,4"/>
          <p:cNvSpPr txBox="1"/>
          <p:nvPr/>
        </p:nvSpPr>
        <p:spPr>
          <a:xfrm>
            <a:off x="4154487" y="141446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3,4</a:t>
            </a:r>
          </a:p>
        </p:txBody>
      </p:sp>
      <p:sp>
        <p:nvSpPr>
          <p:cNvPr id="442" name="6,2"/>
          <p:cNvSpPr txBox="1"/>
          <p:nvPr/>
        </p:nvSpPr>
        <p:spPr>
          <a:xfrm>
            <a:off x="4621212" y="1403350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6,2</a:t>
            </a:r>
          </a:p>
        </p:txBody>
      </p:sp>
      <p:sp>
        <p:nvSpPr>
          <p:cNvPr id="443" name="9,4"/>
          <p:cNvSpPr txBox="1"/>
          <p:nvPr/>
        </p:nvSpPr>
        <p:spPr>
          <a:xfrm>
            <a:off x="5097462" y="141446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9,4</a:t>
            </a:r>
          </a:p>
        </p:txBody>
      </p:sp>
      <p:sp>
        <p:nvSpPr>
          <p:cNvPr id="444" name="8,7"/>
          <p:cNvSpPr txBox="1"/>
          <p:nvPr/>
        </p:nvSpPr>
        <p:spPr>
          <a:xfrm>
            <a:off x="5573712" y="141446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8,7</a:t>
            </a:r>
          </a:p>
        </p:txBody>
      </p:sp>
      <p:sp>
        <p:nvSpPr>
          <p:cNvPr id="445" name="5,6"/>
          <p:cNvSpPr txBox="1"/>
          <p:nvPr/>
        </p:nvSpPr>
        <p:spPr>
          <a:xfrm>
            <a:off x="6049962" y="141446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5,6</a:t>
            </a:r>
          </a:p>
        </p:txBody>
      </p:sp>
      <p:sp>
        <p:nvSpPr>
          <p:cNvPr id="446" name="3,1"/>
          <p:cNvSpPr txBox="1"/>
          <p:nvPr/>
        </p:nvSpPr>
        <p:spPr>
          <a:xfrm>
            <a:off x="6526213" y="1414462"/>
            <a:ext cx="348767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3,1</a:t>
            </a:r>
          </a:p>
        </p:txBody>
      </p:sp>
      <p:sp>
        <p:nvSpPr>
          <p:cNvPr id="447" name="2"/>
          <p:cNvSpPr txBox="1"/>
          <p:nvPr/>
        </p:nvSpPr>
        <p:spPr>
          <a:xfrm>
            <a:off x="7072313" y="1403350"/>
            <a:ext cx="200485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448" name="3,4"/>
          <p:cNvSpPr txBox="1"/>
          <p:nvPr/>
        </p:nvSpPr>
        <p:spPr>
          <a:xfrm>
            <a:off x="4144962" y="19288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3,4</a:t>
            </a:r>
          </a:p>
        </p:txBody>
      </p:sp>
      <p:sp>
        <p:nvSpPr>
          <p:cNvPr id="449" name="5,6"/>
          <p:cNvSpPr txBox="1"/>
          <p:nvPr/>
        </p:nvSpPr>
        <p:spPr>
          <a:xfrm>
            <a:off x="6049962" y="19288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5,6</a:t>
            </a:r>
          </a:p>
        </p:txBody>
      </p:sp>
      <p:sp>
        <p:nvSpPr>
          <p:cNvPr id="450" name="2,6"/>
          <p:cNvSpPr txBox="1"/>
          <p:nvPr/>
        </p:nvSpPr>
        <p:spPr>
          <a:xfrm>
            <a:off x="4621212" y="19288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2,6</a:t>
            </a:r>
          </a:p>
        </p:txBody>
      </p:sp>
      <p:sp>
        <p:nvSpPr>
          <p:cNvPr id="451" name="4,9"/>
          <p:cNvSpPr txBox="1"/>
          <p:nvPr/>
        </p:nvSpPr>
        <p:spPr>
          <a:xfrm>
            <a:off x="5097462" y="19288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4,9</a:t>
            </a:r>
          </a:p>
        </p:txBody>
      </p:sp>
      <p:sp>
        <p:nvSpPr>
          <p:cNvPr id="452" name="7,8"/>
          <p:cNvSpPr txBox="1"/>
          <p:nvPr/>
        </p:nvSpPr>
        <p:spPr>
          <a:xfrm>
            <a:off x="5583237" y="19288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7,8</a:t>
            </a:r>
          </a:p>
        </p:txBody>
      </p:sp>
      <p:sp>
        <p:nvSpPr>
          <p:cNvPr id="453" name="1,3"/>
          <p:cNvSpPr txBox="1"/>
          <p:nvPr/>
        </p:nvSpPr>
        <p:spPr>
          <a:xfrm>
            <a:off x="6516688" y="1916112"/>
            <a:ext cx="348767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1,3</a:t>
            </a:r>
          </a:p>
        </p:txBody>
      </p:sp>
      <p:sp>
        <p:nvSpPr>
          <p:cNvPr id="454" name="2"/>
          <p:cNvSpPr txBox="1"/>
          <p:nvPr/>
        </p:nvSpPr>
        <p:spPr>
          <a:xfrm>
            <a:off x="7061200" y="1916112"/>
            <a:ext cx="200485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455" name="2,3"/>
          <p:cNvSpPr txBox="1"/>
          <p:nvPr/>
        </p:nvSpPr>
        <p:spPr>
          <a:xfrm>
            <a:off x="4373562" y="2451100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2,3</a:t>
            </a:r>
          </a:p>
        </p:txBody>
      </p:sp>
      <p:sp>
        <p:nvSpPr>
          <p:cNvPr id="456" name="4,6"/>
          <p:cNvSpPr txBox="1"/>
          <p:nvPr/>
        </p:nvSpPr>
        <p:spPr>
          <a:xfrm>
            <a:off x="4383087" y="269716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4,6</a:t>
            </a:r>
          </a:p>
        </p:txBody>
      </p:sp>
      <p:sp>
        <p:nvSpPr>
          <p:cNvPr id="457" name="4,7"/>
          <p:cNvSpPr txBox="1"/>
          <p:nvPr/>
        </p:nvSpPr>
        <p:spPr>
          <a:xfrm>
            <a:off x="5335587" y="23987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4,7</a:t>
            </a:r>
          </a:p>
        </p:txBody>
      </p:sp>
      <p:sp>
        <p:nvSpPr>
          <p:cNvPr id="458" name="8,9"/>
          <p:cNvSpPr txBox="1"/>
          <p:nvPr/>
        </p:nvSpPr>
        <p:spPr>
          <a:xfrm>
            <a:off x="5326062" y="26654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8,9</a:t>
            </a:r>
          </a:p>
        </p:txBody>
      </p:sp>
      <p:sp>
        <p:nvSpPr>
          <p:cNvPr id="459" name="1,3"/>
          <p:cNvSpPr txBox="1"/>
          <p:nvPr/>
        </p:nvSpPr>
        <p:spPr>
          <a:xfrm>
            <a:off x="6308725" y="2419350"/>
            <a:ext cx="348767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1,3</a:t>
            </a:r>
          </a:p>
        </p:txBody>
      </p:sp>
      <p:sp>
        <p:nvSpPr>
          <p:cNvPr id="460" name="5,6"/>
          <p:cNvSpPr txBox="1"/>
          <p:nvPr/>
        </p:nvSpPr>
        <p:spPr>
          <a:xfrm>
            <a:off x="6297612" y="26654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5,6</a:t>
            </a:r>
          </a:p>
        </p:txBody>
      </p:sp>
      <p:sp>
        <p:nvSpPr>
          <p:cNvPr id="461" name="2"/>
          <p:cNvSpPr txBox="1"/>
          <p:nvPr/>
        </p:nvSpPr>
        <p:spPr>
          <a:xfrm>
            <a:off x="7299325" y="2665412"/>
            <a:ext cx="200485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462" name="2,3"/>
          <p:cNvSpPr txBox="1"/>
          <p:nvPr/>
        </p:nvSpPr>
        <p:spPr>
          <a:xfrm>
            <a:off x="4859337" y="3209925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2,3</a:t>
            </a:r>
          </a:p>
        </p:txBody>
      </p:sp>
      <p:sp>
        <p:nvSpPr>
          <p:cNvPr id="463" name="4,4"/>
          <p:cNvSpPr txBox="1"/>
          <p:nvPr/>
        </p:nvSpPr>
        <p:spPr>
          <a:xfrm>
            <a:off x="4859337" y="34782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4,4</a:t>
            </a:r>
          </a:p>
        </p:txBody>
      </p:sp>
      <p:sp>
        <p:nvSpPr>
          <p:cNvPr id="464" name="6,7"/>
          <p:cNvSpPr txBox="1"/>
          <p:nvPr/>
        </p:nvSpPr>
        <p:spPr>
          <a:xfrm>
            <a:off x="4868862" y="3724275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6,7</a:t>
            </a:r>
          </a:p>
        </p:txBody>
      </p:sp>
      <p:sp>
        <p:nvSpPr>
          <p:cNvPr id="465" name="8,9"/>
          <p:cNvSpPr txBox="1"/>
          <p:nvPr/>
        </p:nvSpPr>
        <p:spPr>
          <a:xfrm>
            <a:off x="4859337" y="3990975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8,9</a:t>
            </a:r>
          </a:p>
        </p:txBody>
      </p:sp>
      <p:sp>
        <p:nvSpPr>
          <p:cNvPr id="466" name="1,2"/>
          <p:cNvSpPr txBox="1"/>
          <p:nvPr/>
        </p:nvSpPr>
        <p:spPr>
          <a:xfrm>
            <a:off x="6765925" y="3478212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1,2</a:t>
            </a:r>
          </a:p>
        </p:txBody>
      </p:sp>
      <p:sp>
        <p:nvSpPr>
          <p:cNvPr id="467" name="3,5"/>
          <p:cNvSpPr txBox="1"/>
          <p:nvPr/>
        </p:nvSpPr>
        <p:spPr>
          <a:xfrm>
            <a:off x="6765925" y="3724275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3,5</a:t>
            </a:r>
          </a:p>
        </p:txBody>
      </p:sp>
      <p:sp>
        <p:nvSpPr>
          <p:cNvPr id="468" name="6"/>
          <p:cNvSpPr txBox="1"/>
          <p:nvPr/>
        </p:nvSpPr>
        <p:spPr>
          <a:xfrm>
            <a:off x="6845300" y="3959225"/>
            <a:ext cx="200485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6</a:t>
            </a:r>
          </a:p>
        </p:txBody>
      </p:sp>
      <p:sp>
        <p:nvSpPr>
          <p:cNvPr id="469" name="1,2"/>
          <p:cNvSpPr txBox="1"/>
          <p:nvPr/>
        </p:nvSpPr>
        <p:spPr>
          <a:xfrm>
            <a:off x="5811837" y="4749800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1,2</a:t>
            </a:r>
          </a:p>
        </p:txBody>
      </p:sp>
      <p:sp>
        <p:nvSpPr>
          <p:cNvPr id="470" name="2,3"/>
          <p:cNvSpPr txBox="1"/>
          <p:nvPr/>
        </p:nvSpPr>
        <p:spPr>
          <a:xfrm>
            <a:off x="5811837" y="4997450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2,3</a:t>
            </a:r>
          </a:p>
        </p:txBody>
      </p:sp>
      <p:sp>
        <p:nvSpPr>
          <p:cNvPr id="471" name="3,4"/>
          <p:cNvSpPr txBox="1"/>
          <p:nvPr/>
        </p:nvSpPr>
        <p:spPr>
          <a:xfrm>
            <a:off x="5811837" y="5253037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3,4</a:t>
            </a:r>
          </a:p>
        </p:txBody>
      </p:sp>
      <p:sp>
        <p:nvSpPr>
          <p:cNvPr id="472" name="4,5"/>
          <p:cNvSpPr txBox="1"/>
          <p:nvPr/>
        </p:nvSpPr>
        <p:spPr>
          <a:xfrm>
            <a:off x="5811837" y="5521325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4,5</a:t>
            </a:r>
          </a:p>
        </p:txBody>
      </p:sp>
      <p:sp>
        <p:nvSpPr>
          <p:cNvPr id="473" name="6,6"/>
          <p:cNvSpPr txBox="1"/>
          <p:nvPr/>
        </p:nvSpPr>
        <p:spPr>
          <a:xfrm>
            <a:off x="5811837" y="5767387"/>
            <a:ext cx="348768" cy="3048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6,6</a:t>
            </a:r>
          </a:p>
        </p:txBody>
      </p:sp>
      <p:sp>
        <p:nvSpPr>
          <p:cNvPr id="474" name="7,8"/>
          <p:cNvSpPr txBox="1"/>
          <p:nvPr/>
        </p:nvSpPr>
        <p:spPr>
          <a:xfrm>
            <a:off x="5811837" y="6022975"/>
            <a:ext cx="348768" cy="3048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400" b="1"/>
            </a:lvl1pPr>
          </a:lstStyle>
          <a:p>
            <a:r>
              <a:t>7,8</a:t>
            </a:r>
          </a:p>
        </p:txBody>
      </p:sp>
      <p:sp>
        <p:nvSpPr>
          <p:cNvPr id="475" name="Rectangle"/>
          <p:cNvSpPr/>
          <p:nvPr/>
        </p:nvSpPr>
        <p:spPr>
          <a:xfrm>
            <a:off x="4859337" y="3209925"/>
            <a:ext cx="319088" cy="2571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76" name="Line"/>
          <p:cNvSpPr/>
          <p:nvPr/>
        </p:nvSpPr>
        <p:spPr>
          <a:xfrm>
            <a:off x="4038600" y="1828800"/>
            <a:ext cx="381476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77" name="Line"/>
          <p:cNvSpPr/>
          <p:nvPr/>
        </p:nvSpPr>
        <p:spPr>
          <a:xfrm>
            <a:off x="4038600" y="2286000"/>
            <a:ext cx="381476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78" name="Line"/>
          <p:cNvSpPr/>
          <p:nvPr/>
        </p:nvSpPr>
        <p:spPr>
          <a:xfrm>
            <a:off x="4110037" y="3048000"/>
            <a:ext cx="381476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79" name="Line"/>
          <p:cNvSpPr/>
          <p:nvPr/>
        </p:nvSpPr>
        <p:spPr>
          <a:xfrm>
            <a:off x="4110037" y="4343400"/>
            <a:ext cx="381476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80" name="Line"/>
          <p:cNvSpPr/>
          <p:nvPr/>
        </p:nvSpPr>
        <p:spPr>
          <a:xfrm>
            <a:off x="4321175" y="1676400"/>
            <a:ext cx="0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1" name="Line"/>
          <p:cNvSpPr/>
          <p:nvPr/>
        </p:nvSpPr>
        <p:spPr>
          <a:xfrm>
            <a:off x="4745037" y="1676400"/>
            <a:ext cx="1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2" name="Line"/>
          <p:cNvSpPr/>
          <p:nvPr/>
        </p:nvSpPr>
        <p:spPr>
          <a:xfrm>
            <a:off x="5240337" y="1676400"/>
            <a:ext cx="1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3" name="Line"/>
          <p:cNvSpPr/>
          <p:nvPr/>
        </p:nvSpPr>
        <p:spPr>
          <a:xfrm>
            <a:off x="5734050" y="1676400"/>
            <a:ext cx="0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4" name="Line"/>
          <p:cNvSpPr/>
          <p:nvPr/>
        </p:nvSpPr>
        <p:spPr>
          <a:xfrm>
            <a:off x="6229350" y="1676400"/>
            <a:ext cx="0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5" name="Line"/>
          <p:cNvSpPr/>
          <p:nvPr/>
        </p:nvSpPr>
        <p:spPr>
          <a:xfrm>
            <a:off x="6653212" y="1676400"/>
            <a:ext cx="1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6" name="Line"/>
          <p:cNvSpPr/>
          <p:nvPr/>
        </p:nvSpPr>
        <p:spPr>
          <a:xfrm>
            <a:off x="7146925" y="1676400"/>
            <a:ext cx="0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7" name="Line"/>
          <p:cNvSpPr/>
          <p:nvPr/>
        </p:nvSpPr>
        <p:spPr>
          <a:xfrm>
            <a:off x="7642225" y="1676400"/>
            <a:ext cx="0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8" name="Line"/>
          <p:cNvSpPr/>
          <p:nvPr/>
        </p:nvSpPr>
        <p:spPr>
          <a:xfrm>
            <a:off x="4251324" y="2209800"/>
            <a:ext cx="211139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89" name="Line"/>
          <p:cNvSpPr/>
          <p:nvPr/>
        </p:nvSpPr>
        <p:spPr>
          <a:xfrm flipH="1">
            <a:off x="4533900" y="2209799"/>
            <a:ext cx="211138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0" name="Line"/>
          <p:cNvSpPr/>
          <p:nvPr/>
        </p:nvSpPr>
        <p:spPr>
          <a:xfrm>
            <a:off x="5240337" y="2209800"/>
            <a:ext cx="211139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1" name="Line"/>
          <p:cNvSpPr/>
          <p:nvPr/>
        </p:nvSpPr>
        <p:spPr>
          <a:xfrm flipH="1">
            <a:off x="5522912" y="2209799"/>
            <a:ext cx="211139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2" name="Line"/>
          <p:cNvSpPr/>
          <p:nvPr/>
        </p:nvSpPr>
        <p:spPr>
          <a:xfrm>
            <a:off x="6229349" y="2209800"/>
            <a:ext cx="211139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3" name="Line"/>
          <p:cNvSpPr/>
          <p:nvPr/>
        </p:nvSpPr>
        <p:spPr>
          <a:xfrm flipH="1">
            <a:off x="6511925" y="2209799"/>
            <a:ext cx="211138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4" name="Line"/>
          <p:cNvSpPr/>
          <p:nvPr/>
        </p:nvSpPr>
        <p:spPr>
          <a:xfrm>
            <a:off x="7146924" y="2209799"/>
            <a:ext cx="212726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5" name="Line"/>
          <p:cNvSpPr/>
          <p:nvPr/>
        </p:nvSpPr>
        <p:spPr>
          <a:xfrm flipH="1">
            <a:off x="7429499" y="2209799"/>
            <a:ext cx="212726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6" name="Line"/>
          <p:cNvSpPr/>
          <p:nvPr/>
        </p:nvSpPr>
        <p:spPr>
          <a:xfrm>
            <a:off x="4533899" y="2971799"/>
            <a:ext cx="423864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7" name="Line"/>
          <p:cNvSpPr/>
          <p:nvPr/>
        </p:nvSpPr>
        <p:spPr>
          <a:xfrm flipH="1">
            <a:off x="5099050" y="2971799"/>
            <a:ext cx="352426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8" name="Line"/>
          <p:cNvSpPr/>
          <p:nvPr/>
        </p:nvSpPr>
        <p:spPr>
          <a:xfrm>
            <a:off x="6440487" y="2971799"/>
            <a:ext cx="423863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99" name="Line"/>
          <p:cNvSpPr/>
          <p:nvPr/>
        </p:nvSpPr>
        <p:spPr>
          <a:xfrm flipH="1">
            <a:off x="7005637" y="2971799"/>
            <a:ext cx="354014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00" name="Line"/>
          <p:cNvSpPr/>
          <p:nvPr/>
        </p:nvSpPr>
        <p:spPr>
          <a:xfrm>
            <a:off x="5027612" y="4267199"/>
            <a:ext cx="847726" cy="2286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01" name="Line"/>
          <p:cNvSpPr/>
          <p:nvPr/>
        </p:nvSpPr>
        <p:spPr>
          <a:xfrm flipH="1">
            <a:off x="6016624" y="4267200"/>
            <a:ext cx="919164" cy="22860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02" name="Line"/>
          <p:cNvSpPr/>
          <p:nvPr/>
        </p:nvSpPr>
        <p:spPr>
          <a:xfrm flipH="1">
            <a:off x="4038600" y="1219200"/>
            <a:ext cx="1" cy="54864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2" animBg="1" advAuto="0"/>
      <p:bldP spid="389" grpId="1" animBg="1" advAuto="0" build="p"/>
      <p:bldP spid="391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05" name="Pass 0 – Create Sorted Runs"/>
          <p:cNvSpPr txBox="1"/>
          <p:nvPr/>
        </p:nvSpPr>
        <p:spPr>
          <a:xfrm>
            <a:off x="2571432" y="6069012"/>
            <a:ext cx="4486911" cy="4370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Pass 0 – Create Sorted Runs</a:t>
            </a:r>
          </a:p>
        </p:txBody>
      </p:sp>
      <p:sp>
        <p:nvSpPr>
          <p:cNvPr id="506" name="General External Merge Sort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General External Merge Sort</a:t>
            </a:r>
          </a:p>
        </p:txBody>
      </p:sp>
      <p:sp>
        <p:nvSpPr>
          <p:cNvPr id="507" name="More than 3 buffer pages.  How can we utilize them?…"/>
          <p:cNvSpPr txBox="1"/>
          <p:nvPr>
            <p:ph type="body" sz="half" idx="4294967295"/>
          </p:nvPr>
        </p:nvSpPr>
        <p:spPr>
          <a:xfrm>
            <a:off x="817562" y="1263650"/>
            <a:ext cx="7772401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More than 3 buffer pages.  How can we utilize them?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To sort a file with N pages using B buffer pages: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rPr b="1"/>
              <a:t>Pass 0</a:t>
            </a:r>
            <a:r>
              <a:t>: use B buffer pages. Produce              sorted runs of B pages each. </a:t>
            </a:r>
          </a:p>
        </p:txBody>
      </p:sp>
      <p:pic>
        <p:nvPicPr>
          <p:cNvPr id="508" name="image.pdf" descr="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0225" y="2138362"/>
            <a:ext cx="882650" cy="4524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9" name="Rectangle"/>
          <p:cNvSpPr/>
          <p:nvPr/>
        </p:nvSpPr>
        <p:spPr>
          <a:xfrm>
            <a:off x="3321050" y="3667125"/>
            <a:ext cx="1187450" cy="536575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10" name="Rectangle"/>
          <p:cNvSpPr/>
          <p:nvPr/>
        </p:nvSpPr>
        <p:spPr>
          <a:xfrm>
            <a:off x="3292475" y="5243512"/>
            <a:ext cx="1187450" cy="538163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11" name="Rectangle"/>
          <p:cNvSpPr/>
          <p:nvPr/>
        </p:nvSpPr>
        <p:spPr>
          <a:xfrm>
            <a:off x="2787650" y="3559175"/>
            <a:ext cx="3624263" cy="24907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12" name="INPUT 1"/>
          <p:cNvSpPr txBox="1"/>
          <p:nvPr/>
        </p:nvSpPr>
        <p:spPr>
          <a:xfrm>
            <a:off x="3449637" y="3779837"/>
            <a:ext cx="960909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INPUT 1</a:t>
            </a:r>
          </a:p>
        </p:txBody>
      </p:sp>
      <p:sp>
        <p:nvSpPr>
          <p:cNvPr id="513" name="INPUT B"/>
          <p:cNvSpPr txBox="1"/>
          <p:nvPr/>
        </p:nvSpPr>
        <p:spPr>
          <a:xfrm>
            <a:off x="3398837" y="5314950"/>
            <a:ext cx="990398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INPUT B</a:t>
            </a:r>
          </a:p>
        </p:txBody>
      </p:sp>
      <p:sp>
        <p:nvSpPr>
          <p:cNvPr id="514" name="Disk"/>
          <p:cNvSpPr txBox="1"/>
          <p:nvPr/>
        </p:nvSpPr>
        <p:spPr>
          <a:xfrm>
            <a:off x="7291388" y="5603875"/>
            <a:ext cx="631913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 b="1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Disk</a:t>
            </a:r>
          </a:p>
        </p:txBody>
      </p:sp>
      <p:sp>
        <p:nvSpPr>
          <p:cNvPr id="515" name="Line"/>
          <p:cNvSpPr/>
          <p:nvPr/>
        </p:nvSpPr>
        <p:spPr>
          <a:xfrm flipV="1">
            <a:off x="2309812" y="4019550"/>
            <a:ext cx="1006476" cy="27305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16" name="Line"/>
          <p:cNvSpPr/>
          <p:nvPr/>
        </p:nvSpPr>
        <p:spPr>
          <a:xfrm>
            <a:off x="2274887" y="4573587"/>
            <a:ext cx="1046163" cy="1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17" name="Line"/>
          <p:cNvSpPr/>
          <p:nvPr/>
        </p:nvSpPr>
        <p:spPr>
          <a:xfrm>
            <a:off x="6216650" y="4800600"/>
            <a:ext cx="644525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18" name="Rectangle"/>
          <p:cNvSpPr/>
          <p:nvPr/>
        </p:nvSpPr>
        <p:spPr>
          <a:xfrm>
            <a:off x="3321050" y="4313237"/>
            <a:ext cx="1187450" cy="538163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19" name="INPUT 2"/>
          <p:cNvSpPr txBox="1"/>
          <p:nvPr/>
        </p:nvSpPr>
        <p:spPr>
          <a:xfrm>
            <a:off x="3449637" y="4411662"/>
            <a:ext cx="960909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INPUT 2</a:t>
            </a:r>
          </a:p>
        </p:txBody>
      </p:sp>
      <p:sp>
        <p:nvSpPr>
          <p:cNvPr id="520" name=". . ."/>
          <p:cNvSpPr txBox="1"/>
          <p:nvPr/>
        </p:nvSpPr>
        <p:spPr>
          <a:xfrm>
            <a:off x="3411537" y="4543425"/>
            <a:ext cx="807721" cy="684277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40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. . .</a:t>
            </a:r>
          </a:p>
        </p:txBody>
      </p:sp>
      <p:sp>
        <p:nvSpPr>
          <p:cNvPr id="521" name="Line"/>
          <p:cNvSpPr/>
          <p:nvPr/>
        </p:nvSpPr>
        <p:spPr>
          <a:xfrm>
            <a:off x="2355849" y="5219700"/>
            <a:ext cx="965201" cy="277813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22" name="RAM"/>
          <p:cNvSpPr txBox="1"/>
          <p:nvPr/>
        </p:nvSpPr>
        <p:spPr>
          <a:xfrm>
            <a:off x="5592445" y="5583237"/>
            <a:ext cx="781457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/>
            </a:lvl1pPr>
          </a:lstStyle>
          <a:p>
            <a:r>
              <a:t>RAM</a:t>
            </a:r>
          </a:p>
        </p:txBody>
      </p:sp>
      <p:sp>
        <p:nvSpPr>
          <p:cNvPr id="523" name="sort"/>
          <p:cNvSpPr txBox="1"/>
          <p:nvPr/>
        </p:nvSpPr>
        <p:spPr>
          <a:xfrm>
            <a:off x="5082330" y="4418012"/>
            <a:ext cx="895453" cy="637439"/>
          </a:xfrm>
          <a:prstGeom prst="rect">
            <a:avLst/>
          </a:prstGeom>
          <a:ln w="12700">
            <a:solidFill>
              <a:srgbClr val="FF9933"/>
            </a:solidFill>
          </a:ln>
        </p:spPr>
        <p:txBody>
          <a:bodyPr wrap="none" lIns="45719" rIns="45719">
            <a:spAutoFit/>
          </a:bodyPr>
          <a:lstStyle>
            <a:lvl1pPr algn="ctr" defTabSz="457200">
              <a:defRPr sz="3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sort</a:t>
            </a:r>
          </a:p>
        </p:txBody>
      </p:sp>
      <p:sp>
        <p:nvSpPr>
          <p:cNvPr id="524" name="Line"/>
          <p:cNvSpPr/>
          <p:nvPr/>
        </p:nvSpPr>
        <p:spPr>
          <a:xfrm>
            <a:off x="4667250" y="3981450"/>
            <a:ext cx="862013" cy="436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25" name="Line"/>
          <p:cNvSpPr/>
          <p:nvPr/>
        </p:nvSpPr>
        <p:spPr>
          <a:xfrm rot="5400000">
            <a:off x="4854575" y="4862512"/>
            <a:ext cx="473075" cy="876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526" name="Line"/>
          <p:cNvSpPr/>
          <p:nvPr/>
        </p:nvSpPr>
        <p:spPr>
          <a:xfrm>
            <a:off x="4524375" y="3967162"/>
            <a:ext cx="227013" cy="165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11"/>
                  <a:pt x="10800" y="248"/>
                </a:cubicBezTo>
                <a:lnTo>
                  <a:pt x="10800" y="10552"/>
                </a:lnTo>
                <a:cubicBezTo>
                  <a:pt x="10800" y="10689"/>
                  <a:pt x="15635" y="10800"/>
                  <a:pt x="21600" y="10800"/>
                </a:cubicBezTo>
                <a:cubicBezTo>
                  <a:pt x="15635" y="10800"/>
                  <a:pt x="10800" y="10911"/>
                  <a:pt x="10800" y="11048"/>
                </a:cubicBezTo>
                <a:lnTo>
                  <a:pt x="10800" y="21352"/>
                </a:lnTo>
                <a:cubicBezTo>
                  <a:pt x="10800" y="21489"/>
                  <a:pt x="5965" y="216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</p:txBody>
      </p:sp>
      <p:sp>
        <p:nvSpPr>
          <p:cNvPr id="527" name="Line"/>
          <p:cNvSpPr/>
          <p:nvPr/>
        </p:nvSpPr>
        <p:spPr>
          <a:xfrm>
            <a:off x="6103937" y="3978275"/>
            <a:ext cx="227013" cy="1654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11"/>
                  <a:pt x="10800" y="248"/>
                </a:cubicBezTo>
                <a:lnTo>
                  <a:pt x="10800" y="10552"/>
                </a:lnTo>
                <a:cubicBezTo>
                  <a:pt x="10800" y="10689"/>
                  <a:pt x="15635" y="10800"/>
                  <a:pt x="21600" y="10800"/>
                </a:cubicBezTo>
                <a:cubicBezTo>
                  <a:pt x="15635" y="10800"/>
                  <a:pt x="10800" y="10911"/>
                  <a:pt x="10800" y="11048"/>
                </a:cubicBezTo>
                <a:lnTo>
                  <a:pt x="10800" y="21352"/>
                </a:lnTo>
                <a:cubicBezTo>
                  <a:pt x="10800" y="21489"/>
                  <a:pt x="5965" y="216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</p:txBody>
      </p:sp>
      <p:grpSp>
        <p:nvGrpSpPr>
          <p:cNvPr id="530" name="Group"/>
          <p:cNvGrpSpPr/>
          <p:nvPr/>
        </p:nvGrpSpPr>
        <p:grpSpPr>
          <a:xfrm>
            <a:off x="557212" y="4175125"/>
            <a:ext cx="1711326" cy="1036638"/>
            <a:chOff x="0" y="0"/>
            <a:chExt cx="1711325" cy="1036637"/>
          </a:xfrm>
        </p:grpSpPr>
        <p:sp>
          <p:nvSpPr>
            <p:cNvPr id="528" name="Shape"/>
            <p:cNvSpPr/>
            <p:nvPr/>
          </p:nvSpPr>
          <p:spPr>
            <a:xfrm>
              <a:off x="0" y="0"/>
              <a:ext cx="1711325" cy="103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0" y="162742"/>
              <a:ext cx="1711325" cy="162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6867525" y="4213225"/>
            <a:ext cx="1711325" cy="1036638"/>
            <a:chOff x="0" y="0"/>
            <a:chExt cx="1711325" cy="1036637"/>
          </a:xfrm>
        </p:grpSpPr>
        <p:sp>
          <p:nvSpPr>
            <p:cNvPr id="531" name="Shape"/>
            <p:cNvSpPr/>
            <p:nvPr/>
          </p:nvSpPr>
          <p:spPr>
            <a:xfrm>
              <a:off x="0" y="0"/>
              <a:ext cx="1711325" cy="103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0" y="162742"/>
              <a:ext cx="1711325" cy="162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36" name="Merging Runs"/>
          <p:cNvSpPr txBox="1"/>
          <p:nvPr/>
        </p:nvSpPr>
        <p:spPr>
          <a:xfrm>
            <a:off x="3633470" y="5780087"/>
            <a:ext cx="3853498" cy="4370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Merging Runs</a:t>
            </a:r>
          </a:p>
        </p:txBody>
      </p:sp>
      <p:sp>
        <p:nvSpPr>
          <p:cNvPr id="537" name="General External Merge Sort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General External Merge Sort</a:t>
            </a:r>
          </a:p>
        </p:txBody>
      </p:sp>
      <p:sp>
        <p:nvSpPr>
          <p:cNvPr id="538" name="Pass 1, 2, …,  etc.: merge B-1 runs.…"/>
          <p:cNvSpPr txBox="1"/>
          <p:nvPr>
            <p:ph type="body" sz="half" idx="4294967295"/>
          </p:nvPr>
        </p:nvSpPr>
        <p:spPr>
          <a:xfrm>
            <a:off x="671512" y="1104900"/>
            <a:ext cx="7772401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indent="457200">
              <a:spcBef>
                <a:spcPts val="0"/>
              </a:spcBef>
              <a:buSzTx/>
              <a:buFont typeface="Monotype Sorts"/>
              <a:buNone/>
              <a:defRPr sz="2400"/>
            </a:pPr>
            <a:r>
              <a:t>Pass 1, 2, …,  etc.: merge B-1 runs.</a:t>
            </a:r>
          </a:p>
          <a:p>
            <a:pPr marL="0" lvl="1" indent="457200">
              <a:spcBef>
                <a:spcPts val="0"/>
              </a:spcBef>
              <a:buSzTx/>
              <a:buFont typeface="Monotype Sorts"/>
              <a:buNone/>
              <a:defRPr sz="2400"/>
            </a:pPr>
            <a:r>
              <a:t>Creates runs of (B-1)</a:t>
            </a:r>
            <a:r>
              <a:rPr baseline="30000"/>
              <a:t> </a:t>
            </a:r>
            <a:r>
              <a:t>* size of runs from previous pass. </a:t>
            </a:r>
          </a:p>
        </p:txBody>
      </p:sp>
      <p:sp>
        <p:nvSpPr>
          <p:cNvPr id="539" name="Rectangle"/>
          <p:cNvSpPr/>
          <p:nvPr/>
        </p:nvSpPr>
        <p:spPr>
          <a:xfrm>
            <a:off x="3006725" y="3378200"/>
            <a:ext cx="1187450" cy="536575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40" name="Rectangle"/>
          <p:cNvSpPr/>
          <p:nvPr/>
        </p:nvSpPr>
        <p:spPr>
          <a:xfrm>
            <a:off x="5313362" y="4232275"/>
            <a:ext cx="1057276" cy="434975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41" name="Rectangle"/>
          <p:cNvSpPr/>
          <p:nvPr/>
        </p:nvSpPr>
        <p:spPr>
          <a:xfrm>
            <a:off x="2978150" y="4954587"/>
            <a:ext cx="1187450" cy="538163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42" name="Rectangle"/>
          <p:cNvSpPr/>
          <p:nvPr/>
        </p:nvSpPr>
        <p:spPr>
          <a:xfrm>
            <a:off x="2787650" y="3270250"/>
            <a:ext cx="3624263" cy="24907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43" name="INPUT 1"/>
          <p:cNvSpPr txBox="1"/>
          <p:nvPr/>
        </p:nvSpPr>
        <p:spPr>
          <a:xfrm>
            <a:off x="3035300" y="3433762"/>
            <a:ext cx="960908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INPUT 1</a:t>
            </a:r>
          </a:p>
        </p:txBody>
      </p:sp>
      <p:sp>
        <p:nvSpPr>
          <p:cNvPr id="544" name="INPUT B-1"/>
          <p:cNvSpPr txBox="1"/>
          <p:nvPr/>
        </p:nvSpPr>
        <p:spPr>
          <a:xfrm>
            <a:off x="2955925" y="5011737"/>
            <a:ext cx="1206425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INPUT B-1</a:t>
            </a:r>
          </a:p>
        </p:txBody>
      </p:sp>
      <p:sp>
        <p:nvSpPr>
          <p:cNvPr id="545" name="OUTPUT"/>
          <p:cNvSpPr txBox="1"/>
          <p:nvPr/>
        </p:nvSpPr>
        <p:spPr>
          <a:xfrm>
            <a:off x="5311775" y="4256087"/>
            <a:ext cx="1016001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OUTPUT</a:t>
            </a:r>
          </a:p>
        </p:txBody>
      </p:sp>
      <p:sp>
        <p:nvSpPr>
          <p:cNvPr id="546" name="Disk"/>
          <p:cNvSpPr txBox="1"/>
          <p:nvPr/>
        </p:nvSpPr>
        <p:spPr>
          <a:xfrm>
            <a:off x="7291388" y="5314950"/>
            <a:ext cx="631913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 b="1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Disk</a:t>
            </a:r>
          </a:p>
        </p:txBody>
      </p:sp>
      <p:sp>
        <p:nvSpPr>
          <p:cNvPr id="547" name="Line"/>
          <p:cNvSpPr/>
          <p:nvPr/>
        </p:nvSpPr>
        <p:spPr>
          <a:xfrm flipV="1">
            <a:off x="2309812" y="3736974"/>
            <a:ext cx="730251" cy="268289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48" name="Line"/>
          <p:cNvSpPr/>
          <p:nvPr/>
        </p:nvSpPr>
        <p:spPr>
          <a:xfrm flipV="1">
            <a:off x="2274887" y="4278312"/>
            <a:ext cx="679451" cy="6351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49" name="Line"/>
          <p:cNvSpPr/>
          <p:nvPr/>
        </p:nvSpPr>
        <p:spPr>
          <a:xfrm>
            <a:off x="4152899" y="3679825"/>
            <a:ext cx="228601" cy="512763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50" name="Line"/>
          <p:cNvSpPr/>
          <p:nvPr/>
        </p:nvSpPr>
        <p:spPr>
          <a:xfrm flipV="1">
            <a:off x="4110037" y="4678362"/>
            <a:ext cx="342901" cy="527051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51" name="Line"/>
          <p:cNvSpPr/>
          <p:nvPr/>
        </p:nvSpPr>
        <p:spPr>
          <a:xfrm>
            <a:off x="6216650" y="4468812"/>
            <a:ext cx="644525" cy="1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52" name="Rectangle"/>
          <p:cNvSpPr/>
          <p:nvPr/>
        </p:nvSpPr>
        <p:spPr>
          <a:xfrm>
            <a:off x="3006725" y="4024312"/>
            <a:ext cx="1187450" cy="538163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53" name="INPUT 2"/>
          <p:cNvSpPr txBox="1"/>
          <p:nvPr/>
        </p:nvSpPr>
        <p:spPr>
          <a:xfrm>
            <a:off x="3035300" y="4079875"/>
            <a:ext cx="960908" cy="3619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INPUT 2</a:t>
            </a:r>
          </a:p>
        </p:txBody>
      </p:sp>
      <p:sp>
        <p:nvSpPr>
          <p:cNvPr id="554" name=". . ."/>
          <p:cNvSpPr txBox="1"/>
          <p:nvPr/>
        </p:nvSpPr>
        <p:spPr>
          <a:xfrm>
            <a:off x="3097213" y="4256087"/>
            <a:ext cx="807721" cy="684277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 defTabSz="457200">
              <a:defRPr sz="40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. . .</a:t>
            </a:r>
          </a:p>
        </p:txBody>
      </p:sp>
      <p:sp>
        <p:nvSpPr>
          <p:cNvPr id="555" name="Line"/>
          <p:cNvSpPr/>
          <p:nvPr/>
        </p:nvSpPr>
        <p:spPr>
          <a:xfrm>
            <a:off x="2355849" y="4930774"/>
            <a:ext cx="641351" cy="2032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56" name="Line"/>
          <p:cNvSpPr/>
          <p:nvPr/>
        </p:nvSpPr>
        <p:spPr>
          <a:xfrm>
            <a:off x="4213224" y="4284662"/>
            <a:ext cx="96839" cy="107951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557" name="RAM"/>
          <p:cNvSpPr txBox="1"/>
          <p:nvPr/>
        </p:nvSpPr>
        <p:spPr>
          <a:xfrm>
            <a:off x="5592445" y="5294312"/>
            <a:ext cx="781457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/>
            </a:lvl1pPr>
          </a:lstStyle>
          <a:p>
            <a:r>
              <a:t>RAM</a:t>
            </a:r>
          </a:p>
        </p:txBody>
      </p:sp>
      <p:sp>
        <p:nvSpPr>
          <p:cNvPr id="558" name="Merge"/>
          <p:cNvSpPr txBox="1"/>
          <p:nvPr/>
        </p:nvSpPr>
        <p:spPr>
          <a:xfrm>
            <a:off x="4385379" y="4254500"/>
            <a:ext cx="762179" cy="377140"/>
          </a:xfrm>
          <a:prstGeom prst="rect">
            <a:avLst/>
          </a:prstGeom>
          <a:ln w="12700">
            <a:solidFill>
              <a:srgbClr val="FF9933"/>
            </a:solidFill>
          </a:ln>
        </p:spPr>
        <p:txBody>
          <a:bodyPr wrap="none" lIns="45719" rIns="45719">
            <a:spAutoFit/>
          </a:bodyPr>
          <a:lstStyle>
            <a:lvl1pPr algn="ctr" defTabSz="457200">
              <a:defRPr sz="18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Merge</a:t>
            </a:r>
          </a:p>
        </p:txBody>
      </p:sp>
      <p:sp>
        <p:nvSpPr>
          <p:cNvPr id="559" name="Line"/>
          <p:cNvSpPr/>
          <p:nvPr/>
        </p:nvSpPr>
        <p:spPr>
          <a:xfrm>
            <a:off x="5222875" y="4422457"/>
            <a:ext cx="85725" cy="1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grpSp>
        <p:nvGrpSpPr>
          <p:cNvPr id="562" name="Group"/>
          <p:cNvGrpSpPr/>
          <p:nvPr/>
        </p:nvGrpSpPr>
        <p:grpSpPr>
          <a:xfrm>
            <a:off x="595312" y="3886200"/>
            <a:ext cx="1711326" cy="1036638"/>
            <a:chOff x="0" y="0"/>
            <a:chExt cx="1711325" cy="1036637"/>
          </a:xfrm>
        </p:grpSpPr>
        <p:sp>
          <p:nvSpPr>
            <p:cNvPr id="560" name="Shape"/>
            <p:cNvSpPr/>
            <p:nvPr/>
          </p:nvSpPr>
          <p:spPr>
            <a:xfrm>
              <a:off x="0" y="0"/>
              <a:ext cx="1711325" cy="103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0" y="162742"/>
              <a:ext cx="1711325" cy="162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565" name="Group"/>
          <p:cNvGrpSpPr/>
          <p:nvPr/>
        </p:nvGrpSpPr>
        <p:grpSpPr>
          <a:xfrm>
            <a:off x="6886575" y="3981450"/>
            <a:ext cx="1711325" cy="1038225"/>
            <a:chOff x="0" y="0"/>
            <a:chExt cx="1711325" cy="1038225"/>
          </a:xfrm>
        </p:grpSpPr>
        <p:sp>
          <p:nvSpPr>
            <p:cNvPr id="563" name="Shape"/>
            <p:cNvSpPr/>
            <p:nvPr/>
          </p:nvSpPr>
          <p:spPr>
            <a:xfrm>
              <a:off x="0" y="0"/>
              <a:ext cx="1711325" cy="1038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alpha val="392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0" y="162991"/>
              <a:ext cx="1711325" cy="162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68" name="Cost of External Merge Sort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Cost of External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9" name="Number of passes:…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>
                <p:ph type="body" idx="4294967295"/>
              </p:nvPr>
            </p:nvSpPr>
            <p:spPr>
              <a:xfrm>
                <a:off x="757247" y="1204912"/>
                <a:ext cx="7848601" cy="4876801"/>
              </a:xfrm>
              <a:prstGeom prst="rect">
                <a:avLst/>
              </a:prstGeom>
              <a:blipFill rotWithShape="1">
                <a:blip r:embed="rId1"/>
                <a:stretch>
                  <a:fillRect l="-4" t="-7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569" name="Number of passes:…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>
                <p:ph type="body" idx="4294967295"/>
              </p:nvPr>
            </p:nvSpPr>
            <p:spPr>
              <a:xfrm>
                <a:off x="757247" y="1204912"/>
                <a:ext cx="7848601" cy="4876801"/>
              </a:xfrm>
              <a:prstGeom prst="rect">
                <a:avLst/>
              </a:prstGeom>
              <a:blipFill rotWithShape="1">
                <a:blip r:embed="rId1"/>
                <a:stretch>
                  <a:fillRect l="-4" t="-7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70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12" y="1204912"/>
            <a:ext cx="4497388" cy="927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3" name="Formula check:  1+┌log4 22┐= 1+3   4 passes  √"/>
          <p:cNvSpPr txBox="1"/>
          <p:nvPr/>
        </p:nvSpPr>
        <p:spPr>
          <a:xfrm>
            <a:off x="1087119" y="6124575"/>
            <a:ext cx="7188856" cy="6355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24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Formula check:  1+</a:t>
            </a:r>
            <a:r>
              <a:rPr sz="3600" baseline="30000"/>
              <a:t>┌</a:t>
            </a:r>
            <a:r>
              <a:t>log</a:t>
            </a:r>
            <a:r>
              <a:rPr baseline="-25000"/>
              <a:t>4</a:t>
            </a:r>
            <a:r>
              <a:t> 22</a:t>
            </a:r>
            <a:r>
              <a:rPr sz="3600" baseline="30000"/>
              <a:t>┐</a:t>
            </a:r>
            <a:r>
              <a:t>= 1+3  </a:t>
            </a:r>
            <a:r>
              <a:rPr>
                <a:latin typeface="Wingdings" charset="2"/>
                <a:ea typeface="Wingdings" charset="2"/>
                <a:cs typeface="Wingdings" charset="2"/>
                <a:sym typeface="Wingdings" charset="2"/>
              </a:rPr>
              <a:t> </a:t>
            </a:r>
            <a:r>
              <a:rPr u="sng"/>
              <a:t>4 passes</a:t>
            </a:r>
            <a:r>
              <a:t>  √</a:t>
            </a:r>
          </a:p>
        </p:txBody>
      </p:sp>
      <p:pic>
        <p:nvPicPr>
          <p:cNvPr id="5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3429000"/>
            <a:ext cx="2546350" cy="698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.pdf" descr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75" y="4127500"/>
            <a:ext cx="2324100" cy="7829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4" name="Introduction"/>
          <p:cNvSpPr txBox="1"/>
          <p:nvPr>
            <p:ph type="title" idx="4294967295"/>
          </p:nvPr>
        </p:nvSpPr>
        <p:spPr>
          <a:xfrm>
            <a:off x="746125" y="0"/>
            <a:ext cx="7772400" cy="661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Introduction</a:t>
            </a:r>
          </a:p>
        </p:txBody>
      </p:sp>
      <p:sp>
        <p:nvSpPr>
          <p:cNvPr id="45" name="We’ve covered the basic underlying storage, buffering, and indexing technology.…"/>
          <p:cNvSpPr txBox="1"/>
          <p:nvPr>
            <p:ph type="body" idx="4294967295"/>
          </p:nvPr>
        </p:nvSpPr>
        <p:spPr>
          <a:xfrm>
            <a:off x="-1" y="1193799"/>
            <a:ext cx="5599114" cy="55102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We’ve covered the basic underlying storage, buffering, and indexing technology.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Now we can move on to query processing.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Some database operations are </a:t>
            </a:r>
            <a:r>
              <a:rPr>
                <a:solidFill>
                  <a:srgbClr val="FF0000"/>
                </a:solidFill>
              </a:rPr>
              <a:t>EXPENSIVE</a:t>
            </a:r>
            <a:endParaRPr>
              <a:solidFill>
                <a:srgbClr val="FF0000"/>
              </a:solidFill>
            </a:endParaRPr>
          </a:p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Can greatly improve performance by being “smart”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e.g., can speed up 1,000x over naïve approach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Main weapons are:</a:t>
            </a:r>
          </a:p>
          <a:p>
            <a:pPr marL="914400" lvl="1" indent="-457200">
              <a:lnSpc>
                <a:spcPct val="90000"/>
              </a:lnSpc>
              <a:spcBef>
                <a:spcPts val="0"/>
              </a:spcBef>
              <a:buClr>
                <a:srgbClr val="CC6600"/>
              </a:buClr>
              <a:buAutoNum type="arabicPeriod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clever implementation techniques for operators</a:t>
            </a:r>
          </a:p>
          <a:p>
            <a:pPr marL="914400" lvl="1" indent="-457200">
              <a:lnSpc>
                <a:spcPct val="90000"/>
              </a:lnSpc>
              <a:spcBef>
                <a:spcPts val="0"/>
              </a:spcBef>
              <a:buClr>
                <a:srgbClr val="CC6600"/>
              </a:buClr>
              <a:buAutoNum type="arabicPeriod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exploiting “equivalencies” of relational operators</a:t>
            </a:r>
          </a:p>
          <a:p>
            <a:pPr marL="914400" lvl="1" indent="-457200">
              <a:lnSpc>
                <a:spcPct val="90000"/>
              </a:lnSpc>
              <a:spcBef>
                <a:spcPts val="0"/>
              </a:spcBef>
              <a:buClr>
                <a:srgbClr val="CC6600"/>
              </a:buClr>
              <a:buAutoNum type="arabicPeriod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using statistics and cost models to choose among these.</a:t>
            </a:r>
          </a:p>
        </p:txBody>
      </p:sp>
      <p:grpSp>
        <p:nvGrpSpPr>
          <p:cNvPr id="67" name="Group"/>
          <p:cNvGrpSpPr/>
          <p:nvPr/>
        </p:nvGrpSpPr>
        <p:grpSpPr>
          <a:xfrm>
            <a:off x="5651500" y="1593849"/>
            <a:ext cx="3276600" cy="4619626"/>
            <a:chOff x="0" y="0"/>
            <a:chExt cx="3276600" cy="4619625"/>
          </a:xfrm>
        </p:grpSpPr>
        <p:grpSp>
          <p:nvGrpSpPr>
            <p:cNvPr id="65" name="Group"/>
            <p:cNvGrpSpPr/>
            <p:nvPr/>
          </p:nvGrpSpPr>
          <p:grpSpPr>
            <a:xfrm>
              <a:off x="0" y="-1"/>
              <a:ext cx="3276600" cy="4619626"/>
              <a:chOff x="0" y="0"/>
              <a:chExt cx="3276600" cy="4619624"/>
            </a:xfrm>
          </p:grpSpPr>
          <p:sp>
            <p:nvSpPr>
              <p:cNvPr id="46" name="Rectangle"/>
              <p:cNvSpPr/>
              <p:nvPr/>
            </p:nvSpPr>
            <p:spPr>
              <a:xfrm>
                <a:off x="0" y="0"/>
                <a:ext cx="914400" cy="2362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50000">
                    <a:srgbClr val="F3F3C1"/>
                  </a:gs>
                  <a:gs pos="100000">
                    <a:schemeClr val="accent2"/>
                  </a:gs>
                </a:gsLst>
                <a:lin ang="0" scaled="0"/>
              </a:gradFill>
              <a:ln w="25400" cap="flat">
                <a:solidFill>
                  <a:schemeClr val="accent2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grpSp>
            <p:nvGrpSpPr>
              <p:cNvPr id="63" name="Group"/>
              <p:cNvGrpSpPr/>
              <p:nvPr/>
            </p:nvGrpSpPr>
            <p:grpSpPr>
              <a:xfrm>
                <a:off x="0" y="601662"/>
                <a:ext cx="3276600" cy="4017963"/>
                <a:chOff x="0" y="0"/>
                <a:chExt cx="3276600" cy="4017962"/>
              </a:xfrm>
            </p:grpSpPr>
            <p:sp>
              <p:nvSpPr>
                <p:cNvPr id="47" name="Query Optimization…"/>
                <p:cNvSpPr txBox="1"/>
                <p:nvPr/>
              </p:nvSpPr>
              <p:spPr>
                <a:xfrm>
                  <a:off x="498176" y="-1"/>
                  <a:ext cx="2278660" cy="6679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/>
                <a:p>
                  <a:pPr algn="ctr" defTabSz="457200">
                    <a:defRPr sz="2000">
                      <a:solidFill>
                        <a:srgbClr val="CC3300"/>
                      </a:solidFill>
                      <a:latin typeface="Arial" charset="0"/>
                      <a:ea typeface="Arial" charset="0"/>
                      <a:cs typeface="Arial" charset="0"/>
                      <a:sym typeface="Arial" charset="0"/>
                    </a:defRPr>
                  </a:pPr>
                  <a:r>
                    <a:t>Query Optimization</a:t>
                  </a:r>
                </a:p>
                <a:p>
                  <a:pPr algn="ctr" defTabSz="457200">
                    <a:defRPr sz="2000">
                      <a:solidFill>
                        <a:srgbClr val="CC3300"/>
                      </a:solidFill>
                      <a:latin typeface="Arial" charset="0"/>
                      <a:ea typeface="Arial" charset="0"/>
                      <a:cs typeface="Arial" charset="0"/>
                      <a:sym typeface="Arial" charset="0"/>
                    </a:defRPr>
                  </a:pPr>
                  <a:r>
                    <a:t>and Execution</a:t>
                  </a:r>
                </a:p>
              </p:txBody>
            </p:sp>
            <p:sp>
              <p:nvSpPr>
                <p:cNvPr id="48" name="Relational Operators"/>
                <p:cNvSpPr txBox="1"/>
                <p:nvPr/>
              </p:nvSpPr>
              <p:spPr>
                <a:xfrm>
                  <a:off x="420352" y="830262"/>
                  <a:ext cx="2434309" cy="3758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algn="ctr" defTabSz="457200">
                    <a:defRPr sz="2000">
                      <a:solidFill>
                        <a:srgbClr val="CC3300"/>
                      </a:solidFill>
                      <a:latin typeface="Arial" charset="0"/>
                      <a:ea typeface="Arial" charset="0"/>
                      <a:cs typeface="Arial" charset="0"/>
                      <a:sym typeface="Arial" charset="0"/>
                    </a:defRPr>
                  </a:lvl1pPr>
                </a:lstStyle>
                <a:p>
                  <a:r>
                    <a:t>Relational Operators</a:t>
                  </a:r>
                </a:p>
              </p:txBody>
            </p:sp>
            <p:sp>
              <p:nvSpPr>
                <p:cNvPr id="49" name="Files and Access Methods"/>
                <p:cNvSpPr txBox="1"/>
                <p:nvPr/>
              </p:nvSpPr>
              <p:spPr>
                <a:xfrm>
                  <a:off x="110591" y="1339850"/>
                  <a:ext cx="3055418" cy="3758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algn="ctr" defTabSz="457200">
                    <a:defRPr sz="2000">
                      <a:solidFill>
                        <a:srgbClr val="CC3300"/>
                      </a:solidFill>
                      <a:latin typeface="Arial" charset="0"/>
                      <a:ea typeface="Arial" charset="0"/>
                      <a:cs typeface="Arial" charset="0"/>
                      <a:sym typeface="Arial" charset="0"/>
                    </a:defRPr>
                  </a:lvl1pPr>
                </a:lstStyle>
                <a:p>
                  <a:r>
                    <a:t>Files and Access Methods</a:t>
                  </a:r>
                </a:p>
              </p:txBody>
            </p:sp>
            <p:sp>
              <p:nvSpPr>
                <p:cNvPr id="50" name="Buffer Management"/>
                <p:cNvSpPr txBox="1"/>
                <p:nvPr/>
              </p:nvSpPr>
              <p:spPr>
                <a:xfrm>
                  <a:off x="473595" y="1922462"/>
                  <a:ext cx="2330998" cy="3758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algn="ctr" defTabSz="457200">
                    <a:defRPr sz="2000">
                      <a:solidFill>
                        <a:srgbClr val="CC3300"/>
                      </a:solidFill>
                      <a:latin typeface="Arial" charset="0"/>
                      <a:ea typeface="Arial" charset="0"/>
                      <a:cs typeface="Arial" charset="0"/>
                      <a:sym typeface="Arial" charset="0"/>
                    </a:defRPr>
                  </a:lvl1pPr>
                </a:lstStyle>
                <a:p>
                  <a:r>
                    <a:t>Buffer Management</a:t>
                  </a:r>
                </a:p>
              </p:txBody>
            </p:sp>
            <p:sp>
              <p:nvSpPr>
                <p:cNvPr id="51" name="Disk Space Management"/>
                <p:cNvSpPr txBox="1"/>
                <p:nvPr/>
              </p:nvSpPr>
              <p:spPr>
                <a:xfrm>
                  <a:off x="167021" y="2447925"/>
                  <a:ext cx="2942558" cy="3758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algn="ctr" defTabSz="457200">
                    <a:defRPr sz="2000">
                      <a:solidFill>
                        <a:srgbClr val="CC3300"/>
                      </a:solidFill>
                      <a:latin typeface="Arial" charset="0"/>
                      <a:ea typeface="Arial" charset="0"/>
                      <a:cs typeface="Arial" charset="0"/>
                      <a:sym typeface="Arial" charset="0"/>
                    </a:defRPr>
                  </a:lvl1pPr>
                </a:lstStyle>
                <a:p>
                  <a:r>
                    <a:t>Disk Space Management</a:t>
                  </a:r>
                </a:p>
              </p:txBody>
            </p:sp>
            <p:sp>
              <p:nvSpPr>
                <p:cNvPr id="52" name="Rectangle"/>
                <p:cNvSpPr/>
                <p:nvPr/>
              </p:nvSpPr>
              <p:spPr>
                <a:xfrm>
                  <a:off x="25400" y="6350"/>
                  <a:ext cx="3222625" cy="2871788"/>
                </a:xfrm>
                <a:prstGeom prst="rect">
                  <a:avLst/>
                </a:prstGeom>
                <a:noFill/>
                <a:ln w="508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53" name="Line"/>
                <p:cNvSpPr/>
                <p:nvPr/>
              </p:nvSpPr>
              <p:spPr>
                <a:xfrm>
                  <a:off x="0" y="769937"/>
                  <a:ext cx="3276600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54" name="Line"/>
                <p:cNvSpPr/>
                <p:nvPr/>
              </p:nvSpPr>
              <p:spPr>
                <a:xfrm>
                  <a:off x="0" y="1303337"/>
                  <a:ext cx="3276600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55" name="Line"/>
                <p:cNvSpPr/>
                <p:nvPr/>
              </p:nvSpPr>
              <p:spPr>
                <a:xfrm>
                  <a:off x="0" y="1760537"/>
                  <a:ext cx="3276600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56" name="Line"/>
                <p:cNvSpPr/>
                <p:nvPr/>
              </p:nvSpPr>
              <p:spPr>
                <a:xfrm>
                  <a:off x="0" y="2370137"/>
                  <a:ext cx="3276600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57" name="Oval"/>
                <p:cNvSpPr/>
                <p:nvPr/>
              </p:nvSpPr>
              <p:spPr>
                <a:xfrm>
                  <a:off x="1079500" y="3373437"/>
                  <a:ext cx="1041400" cy="111126"/>
                </a:xfrm>
                <a:prstGeom prst="ellipse">
                  <a:avLst/>
                </a:prstGeom>
                <a:noFill/>
                <a:ln w="254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58" name="Line"/>
                <p:cNvSpPr/>
                <p:nvPr/>
              </p:nvSpPr>
              <p:spPr>
                <a:xfrm>
                  <a:off x="1063624" y="3425825"/>
                  <a:ext cx="3177" cy="574675"/>
                </a:xfrm>
                <a:prstGeom prst="line">
                  <a:avLst/>
                </a:prstGeom>
                <a:noFill/>
                <a:ln w="254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59" name="Line"/>
                <p:cNvSpPr/>
                <p:nvPr/>
              </p:nvSpPr>
              <p:spPr>
                <a:xfrm>
                  <a:off x="2133600" y="3452812"/>
                  <a:ext cx="0" cy="517526"/>
                </a:xfrm>
                <a:prstGeom prst="line">
                  <a:avLst/>
                </a:prstGeom>
                <a:noFill/>
                <a:ln w="254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60" name="Oval"/>
                <p:cNvSpPr/>
                <p:nvPr/>
              </p:nvSpPr>
              <p:spPr>
                <a:xfrm>
                  <a:off x="1079500" y="3906837"/>
                  <a:ext cx="1041400" cy="111126"/>
                </a:xfrm>
                <a:prstGeom prst="ellipse">
                  <a:avLst/>
                </a:prstGeom>
                <a:noFill/>
                <a:ln w="254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61" name="DB"/>
                <p:cNvSpPr txBox="1"/>
                <p:nvPr/>
              </p:nvSpPr>
              <p:spPr>
                <a:xfrm>
                  <a:off x="1400174" y="3565525"/>
                  <a:ext cx="422339" cy="3512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defTabSz="457200">
                    <a:defRPr sz="1800">
                      <a:solidFill>
                        <a:srgbClr val="280049"/>
                      </a:solidFill>
                      <a:latin typeface="Arial" charset="0"/>
                      <a:ea typeface="Arial" charset="0"/>
                      <a:cs typeface="Arial" charset="0"/>
                      <a:sym typeface="Arial" charset="0"/>
                    </a:defRPr>
                  </a:lvl1pPr>
                </a:lstStyle>
                <a:p>
                  <a:r>
                    <a:t>DB</a:t>
                  </a:r>
                </a:p>
              </p:txBody>
            </p:sp>
            <p:sp>
              <p:nvSpPr>
                <p:cNvPr id="62" name="Line"/>
                <p:cNvSpPr/>
                <p:nvPr/>
              </p:nvSpPr>
              <p:spPr>
                <a:xfrm>
                  <a:off x="1524000" y="2903537"/>
                  <a:ext cx="0" cy="457201"/>
                </a:xfrm>
                <a:prstGeom prst="line">
                  <a:avLst/>
                </a:prstGeom>
                <a:noFill/>
                <a:ln w="254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64" name="SQL Query"/>
              <p:cNvSpPr txBox="1"/>
              <p:nvPr/>
            </p:nvSpPr>
            <p:spPr>
              <a:xfrm>
                <a:off x="198120" y="0"/>
                <a:ext cx="1236648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>
                <a:lvl1pPr defTabSz="457200">
                  <a:defRPr sz="18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lvl1pPr>
              </a:lstStyle>
              <a:p>
                <a:r>
                  <a:t>SQL Query</a:t>
                </a:r>
              </a:p>
            </p:txBody>
          </p:sp>
        </p:grpSp>
        <p:sp>
          <p:nvSpPr>
            <p:cNvPr id="66" name="Line"/>
            <p:cNvSpPr/>
            <p:nvPr/>
          </p:nvSpPr>
          <p:spPr>
            <a:xfrm rot="16200000" flipH="1">
              <a:off x="1118393" y="64293"/>
              <a:ext cx="215901" cy="82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56" y="0"/>
                    <a:pt x="11912" y="5400"/>
                    <a:pt x="11912" y="10800"/>
                  </a:cubicBezTo>
                  <a:cubicBezTo>
                    <a:pt x="11912" y="16200"/>
                    <a:pt x="16756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2" animBg="1" advAuto="0"/>
      <p:bldP spid="45" grpId="1" animBg="1" advAuto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76" name="# of Passes of External Sort"/>
          <p:cNvSpPr txBox="1"/>
          <p:nvPr>
            <p:ph type="title" idx="4294967295"/>
          </p:nvPr>
        </p:nvSpPr>
        <p:spPr>
          <a:xfrm>
            <a:off x="666750" y="-1"/>
            <a:ext cx="7772400" cy="771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# of Passes of External Sort</a:t>
            </a:r>
          </a:p>
        </p:txBody>
      </p:sp>
      <p:pic>
        <p:nvPicPr>
          <p:cNvPr id="577" name="image.pdf" descr="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" y="1912937"/>
            <a:ext cx="8640763" cy="44942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8" name="( I/O cost is 2N times number of passes)"/>
          <p:cNvSpPr txBox="1"/>
          <p:nvPr/>
        </p:nvSpPr>
        <p:spPr>
          <a:xfrm>
            <a:off x="944244" y="1470025"/>
            <a:ext cx="4635214" cy="3752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( I/O cost is 2N times number of passes)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81" name="Memory Requirement for External Sorting"/>
          <p:cNvSpPr txBox="1"/>
          <p:nvPr>
            <p:ph type="title" idx="4294967295"/>
          </p:nvPr>
        </p:nvSpPr>
        <p:spPr>
          <a:xfrm>
            <a:off x="552450" y="374650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904875">
              <a:defRPr sz="3170">
                <a:effectLst>
                  <a:outerShdw blurRad="12573" dist="25146" dir="2700000" rotWithShape="0">
                    <a:srgbClr val="DDDDDD"/>
                  </a:outerShdw>
                </a:effectLst>
              </a:defRPr>
            </a:lvl1pPr>
          </a:lstStyle>
          <a:p>
            <a:r>
              <a:t>Memory Requirement for External Sorting</a:t>
            </a:r>
          </a:p>
        </p:txBody>
      </p:sp>
      <p:sp>
        <p:nvSpPr>
          <p:cNvPr id="582" name="How big of a table can we sort in two passes?…"/>
          <p:cNvSpPr txBox="1"/>
          <p:nvPr>
            <p:ph type="body" sz="half" idx="4294967295"/>
          </p:nvPr>
        </p:nvSpPr>
        <p:spPr>
          <a:xfrm>
            <a:off x="436562" y="2173287"/>
            <a:ext cx="7848601" cy="3176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How big of a table can we sort in two passes?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Each “sorted run” after Pass 0 is of size B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Can merge up to B-1 sorted runs in Phase 1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Answer: N=B(B-1).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So, if B= </a:t>
            </a:r>
            <a:r>
              <a:rPr lang="en-AU"/>
              <a:t>sqrt(N) </a:t>
            </a:r>
            <a:r>
              <a:t>then we can sort a file in 2 passes!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1" animBg="1" advAuto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85" name="Alternative: Hashing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Alternative: Hashing</a:t>
            </a:r>
          </a:p>
        </p:txBody>
      </p:sp>
      <p:sp>
        <p:nvSpPr>
          <p:cNvPr id="586" name="Idea: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Idea: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Many times we don’t require order 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E.g.: removing duplicates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E.g.: forming groups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Often just need to </a:t>
            </a:r>
            <a:r>
              <a:rPr i="1"/>
              <a:t>rendezvous </a:t>
            </a:r>
            <a:r>
              <a:t>matches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Hashing does this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And may be cheaper than sorting!  (Hmmm…!)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But how to do it out-of-core??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89" name="Divid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Divide</a:t>
            </a:r>
          </a:p>
        </p:txBody>
      </p:sp>
      <p:sp>
        <p:nvSpPr>
          <p:cNvPr id="590" name="Streaming Partition (divide):  Use a hash f’n hp to stream records to disk partitions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Streaming Partition (divide): </a:t>
            </a:r>
            <a:br/>
            <a:r>
              <a:t>Use a hash f’n </a:t>
            </a:r>
            <a:r>
              <a:rPr i="1"/>
              <a:t>h</a:t>
            </a:r>
            <a:r>
              <a:rPr i="1" baseline="-25000"/>
              <a:t>p</a:t>
            </a:r>
            <a:r>
              <a:t> to stream records to disk partitions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All matches rendezvous in the same partition.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 i="1"/>
            </a:pPr>
            <a:r>
              <a:t>Streaming </a:t>
            </a:r>
            <a:r>
              <a:rPr i="0"/>
              <a:t>alg to create partitions on disk: </a:t>
            </a:r>
            <a:endParaRPr i="0"/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“Spill” partitions to disk via output buffers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93" name="Divide &amp; Conquer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Divide &amp; Conquer</a:t>
            </a:r>
          </a:p>
        </p:txBody>
      </p:sp>
      <p:sp>
        <p:nvSpPr>
          <p:cNvPr id="594" name="Streaming Partition (divide):  Use a hash function hp to stream records to disk-based partitions…"/>
          <p:cNvSpPr txBox="1"/>
          <p:nvPr>
            <p:ph type="body" idx="4294967295"/>
          </p:nvPr>
        </p:nvSpPr>
        <p:spPr>
          <a:xfrm>
            <a:off x="163512" y="1092200"/>
            <a:ext cx="8855076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160" indent="-264160" defTabSz="859155">
              <a:spcBef>
                <a:spcPts val="1100"/>
              </a:spcBef>
              <a:buClrTx/>
              <a:buSzPct val="100000"/>
              <a:defRPr sz="2630"/>
            </a:pPr>
            <a:r>
              <a:t>Streaming Partition (divide): </a:t>
            </a:r>
            <a:br/>
            <a:r>
              <a:t>Use a hash function </a:t>
            </a:r>
            <a:r>
              <a:rPr i="1"/>
              <a:t>h</a:t>
            </a:r>
            <a:r>
              <a:rPr i="1" baseline="-26000"/>
              <a:t>p</a:t>
            </a:r>
            <a:r>
              <a:t> to stream records to </a:t>
            </a:r>
            <a:r>
              <a:rPr>
                <a:solidFill>
                  <a:srgbClr val="FF0000"/>
                </a:solidFill>
              </a:rPr>
              <a:t>disk-based </a:t>
            </a:r>
            <a:r>
              <a:t>partitions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All matches rendezvous in the same partition.</a:t>
            </a:r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 i="1"/>
            </a:pPr>
            <a:r>
              <a:t>Streaming </a:t>
            </a:r>
            <a:r>
              <a:rPr i="0"/>
              <a:t>alg to create partitions on disk: </a:t>
            </a:r>
            <a:endParaRPr i="0"/>
          </a:p>
          <a:p>
            <a:pPr marL="904875" lvl="2" indent="-188595" defTabSz="859155">
              <a:spcBef>
                <a:spcPts val="0"/>
              </a:spcBef>
              <a:buClrTx/>
              <a:buChar char="•"/>
              <a:defRPr sz="1880"/>
            </a:pPr>
            <a:r>
              <a:t>“Spill” partitions to disk via output buffers</a:t>
            </a:r>
          </a:p>
          <a:p>
            <a:pPr marL="264160" indent="-264160" defTabSz="859155">
              <a:spcBef>
                <a:spcPts val="1100"/>
              </a:spcBef>
              <a:buClrTx/>
              <a:buSzPct val="100000"/>
              <a:defRPr sz="2630"/>
            </a:pPr>
            <a:r>
              <a:t>ReHash (conquer): </a:t>
            </a:r>
            <a:br/>
            <a:r>
              <a:t>Read partitions into </a:t>
            </a:r>
            <a:r>
              <a:rPr>
                <a:solidFill>
                  <a:srgbClr val="FF0000"/>
                </a:solidFill>
              </a:rPr>
              <a:t>RAM-based</a:t>
            </a:r>
            <a:r>
              <a:t> hash table one at a time, using hash function </a:t>
            </a:r>
            <a:r>
              <a:rPr i="1"/>
              <a:t>h</a:t>
            </a:r>
            <a:r>
              <a:rPr i="1" baseline="-26000"/>
              <a:t>r</a:t>
            </a:r>
            <a:endParaRPr i="1" baseline="-26000"/>
          </a:p>
          <a:p>
            <a:pPr marL="584200" lvl="1" indent="-226060" defTabSz="859155">
              <a:spcBef>
                <a:spcPts val="0"/>
              </a:spcBef>
              <a:buClrTx/>
              <a:buChar char="•"/>
              <a:defRPr sz="2255"/>
            </a:pPr>
            <a:r>
              <a:t>Then go through each bucket of this hash table to achieve rendezvous in RAM</a:t>
            </a:r>
          </a:p>
          <a:p>
            <a:pPr marL="188595" indent="-188595" defTabSz="859155">
              <a:spcBef>
                <a:spcPts val="700"/>
              </a:spcBef>
              <a:buClrTx/>
              <a:buSzPct val="100000"/>
              <a:defRPr sz="1880"/>
            </a:pPr>
            <a:r>
              <a:t>Note: Two different hash functions</a:t>
            </a:r>
          </a:p>
          <a:p>
            <a:pPr marL="527685" lvl="1" indent="-169545" defTabSz="859155">
              <a:spcBef>
                <a:spcPts val="0"/>
              </a:spcBef>
              <a:buClrTx/>
              <a:buChar char="•"/>
              <a:defRPr sz="1690"/>
            </a:pPr>
            <a:r>
              <a:t>h</a:t>
            </a:r>
            <a:r>
              <a:rPr baseline="-26000"/>
              <a:t>p</a:t>
            </a:r>
            <a:r>
              <a:t> is coarser-grained than h</a:t>
            </a:r>
            <a:r>
              <a:rPr baseline="-26000"/>
              <a:t>r</a:t>
            </a:r>
            <a:endParaRPr baseline="-260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1" animBg="1" advAuto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7527925" y="1157287"/>
            <a:ext cx="1500188" cy="113188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</p:txBody>
      </p:sp>
      <p:sp>
        <p:nvSpPr>
          <p:cNvPr id="598" name="Two Phases"/>
          <p:cNvSpPr txBox="1"/>
          <p:nvPr>
            <p:ph type="title" idx="4294967295"/>
          </p:nvPr>
        </p:nvSpPr>
        <p:spPr>
          <a:xfrm>
            <a:off x="0" y="230187"/>
            <a:ext cx="7772400" cy="565151"/>
          </a:xfrm>
          <a:prstGeom prst="rect">
            <a:avLst/>
          </a:prstGeom>
        </p:spPr>
        <p:txBody>
          <a:bodyPr>
            <a:normAutofit/>
          </a:bodyPr>
          <a:lstStyle>
            <a:lvl1pPr defTabSz="904875">
              <a:defRPr sz="3170">
                <a:effectLst>
                  <a:outerShdw blurRad="12573" dist="25146" dir="2700000" rotWithShape="0">
                    <a:srgbClr val="DDDDDD"/>
                  </a:outerShdw>
                </a:effectLst>
              </a:defRPr>
            </a:lvl1pPr>
          </a:lstStyle>
          <a:p>
            <a:r>
              <a:t>Two Phases</a:t>
            </a:r>
          </a:p>
        </p:txBody>
      </p:sp>
      <p:sp>
        <p:nvSpPr>
          <p:cNvPr id="599" name="Partition:"/>
          <p:cNvSpPr txBox="1"/>
          <p:nvPr>
            <p:ph type="body" sz="quarter" idx="4294967295"/>
          </p:nvPr>
        </p:nvSpPr>
        <p:spPr>
          <a:xfrm>
            <a:off x="838200" y="1828800"/>
            <a:ext cx="25908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200660" indent="-200660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Partition:</a:t>
            </a:r>
          </a:p>
        </p:txBody>
      </p:sp>
      <p:grpSp>
        <p:nvGrpSpPr>
          <p:cNvPr id="653" name="Group"/>
          <p:cNvGrpSpPr/>
          <p:nvPr/>
        </p:nvGrpSpPr>
        <p:grpSpPr>
          <a:xfrm>
            <a:off x="3481387" y="1347787"/>
            <a:ext cx="5581652" cy="2954153"/>
            <a:chOff x="0" y="0"/>
            <a:chExt cx="5581650" cy="2954152"/>
          </a:xfrm>
        </p:grpSpPr>
        <p:sp>
          <p:nvSpPr>
            <p:cNvPr id="600" name="B main memory buffers"/>
            <p:cNvSpPr txBox="1"/>
            <p:nvPr/>
          </p:nvSpPr>
          <p:spPr>
            <a:xfrm>
              <a:off x="1225550" y="2581275"/>
              <a:ext cx="2434867" cy="349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B main memory buffers</a:t>
              </a:r>
            </a:p>
          </p:txBody>
        </p:sp>
        <p:sp>
          <p:nvSpPr>
            <p:cNvPr id="601" name="Disk"/>
            <p:cNvSpPr txBox="1"/>
            <p:nvPr/>
          </p:nvSpPr>
          <p:spPr>
            <a:xfrm>
              <a:off x="4359275" y="2603500"/>
              <a:ext cx="549475" cy="349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Disk</a:t>
              </a:r>
            </a:p>
          </p:txBody>
        </p:sp>
        <p:sp>
          <p:nvSpPr>
            <p:cNvPr id="602" name="Disk"/>
            <p:cNvSpPr txBox="1"/>
            <p:nvPr/>
          </p:nvSpPr>
          <p:spPr>
            <a:xfrm>
              <a:off x="242887" y="2605087"/>
              <a:ext cx="549475" cy="349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Disk</a:t>
              </a:r>
            </a:p>
          </p:txBody>
        </p:sp>
        <p:sp>
          <p:nvSpPr>
            <p:cNvPr id="603" name="Original…"/>
            <p:cNvSpPr txBox="1"/>
            <p:nvPr/>
          </p:nvSpPr>
          <p:spPr>
            <a:xfrm>
              <a:off x="0" y="0"/>
              <a:ext cx="987476" cy="615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Original </a:t>
              </a:r>
            </a:p>
            <a:p>
              <a: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Relation</a:t>
              </a:r>
            </a:p>
          </p:txBody>
        </p:sp>
        <p:sp>
          <p:nvSpPr>
            <p:cNvPr id="604" name="OUTPUT"/>
            <p:cNvSpPr txBox="1"/>
            <p:nvPr/>
          </p:nvSpPr>
          <p:spPr>
            <a:xfrm>
              <a:off x="2781300" y="303212"/>
              <a:ext cx="845668" cy="28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OUTPUT</a:t>
              </a:r>
            </a:p>
          </p:txBody>
        </p:sp>
        <p:sp>
          <p:nvSpPr>
            <p:cNvPr id="605" name="Shape"/>
            <p:cNvSpPr/>
            <p:nvPr/>
          </p:nvSpPr>
          <p:spPr>
            <a:xfrm>
              <a:off x="4519612" y="1878012"/>
              <a:ext cx="41276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77"/>
                  </a:moveTo>
                  <a:lnTo>
                    <a:pt x="11631" y="0"/>
                  </a:lnTo>
                  <a:lnTo>
                    <a:pt x="0" y="11077"/>
                  </a:lnTo>
                  <a:lnTo>
                    <a:pt x="11631" y="21600"/>
                  </a:lnTo>
                  <a:lnTo>
                    <a:pt x="21600" y="110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6" name="Shape"/>
            <p:cNvSpPr/>
            <p:nvPr/>
          </p:nvSpPr>
          <p:spPr>
            <a:xfrm>
              <a:off x="4675187" y="1878012"/>
              <a:ext cx="41276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77"/>
                  </a:moveTo>
                  <a:lnTo>
                    <a:pt x="11631" y="0"/>
                  </a:lnTo>
                  <a:lnTo>
                    <a:pt x="0" y="11077"/>
                  </a:lnTo>
                  <a:lnTo>
                    <a:pt x="11631" y="21600"/>
                  </a:lnTo>
                  <a:lnTo>
                    <a:pt x="21600" y="110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7" name="Rectangle"/>
            <p:cNvSpPr/>
            <p:nvPr/>
          </p:nvSpPr>
          <p:spPr>
            <a:xfrm>
              <a:off x="1014412" y="280987"/>
              <a:ext cx="2670176" cy="22875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8" name="Rectangle"/>
            <p:cNvSpPr/>
            <p:nvPr/>
          </p:nvSpPr>
          <p:spPr>
            <a:xfrm>
              <a:off x="1366837" y="1600200"/>
              <a:ext cx="333376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12" name="Group"/>
            <p:cNvGrpSpPr/>
            <p:nvPr/>
          </p:nvGrpSpPr>
          <p:grpSpPr>
            <a:xfrm>
              <a:off x="3119438" y="1792287"/>
              <a:ext cx="333376" cy="88901"/>
              <a:chOff x="0" y="0"/>
              <a:chExt cx="333375" cy="88900"/>
            </a:xfrm>
          </p:grpSpPr>
          <p:sp>
            <p:nvSpPr>
              <p:cNvPr id="609" name="Shape"/>
              <p:cNvSpPr/>
              <p:nvPr/>
            </p:nvSpPr>
            <p:spPr>
              <a:xfrm>
                <a:off x="0" y="0"/>
                <a:ext cx="41275" cy="61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523"/>
                    </a:moveTo>
                    <a:lnTo>
                      <a:pt x="10800" y="0"/>
                    </a:lnTo>
                    <a:lnTo>
                      <a:pt x="0" y="10523"/>
                    </a:lnTo>
                    <a:lnTo>
                      <a:pt x="10800" y="21600"/>
                    </a:lnTo>
                    <a:lnTo>
                      <a:pt x="21600" y="1052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10" name="Shape"/>
              <p:cNvSpPr/>
              <p:nvPr/>
            </p:nvSpPr>
            <p:spPr>
              <a:xfrm>
                <a:off x="144462" y="0"/>
                <a:ext cx="41276" cy="61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523"/>
                    </a:moveTo>
                    <a:lnTo>
                      <a:pt x="10800" y="0"/>
                    </a:lnTo>
                    <a:lnTo>
                      <a:pt x="0" y="10523"/>
                    </a:lnTo>
                    <a:lnTo>
                      <a:pt x="10800" y="21600"/>
                    </a:lnTo>
                    <a:lnTo>
                      <a:pt x="21600" y="1052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11" name="Shape"/>
              <p:cNvSpPr/>
              <p:nvPr/>
            </p:nvSpPr>
            <p:spPr>
              <a:xfrm>
                <a:off x="300037" y="0"/>
                <a:ext cx="33338" cy="88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414"/>
                    </a:moveTo>
                    <a:lnTo>
                      <a:pt x="11314" y="0"/>
                    </a:lnTo>
                    <a:lnTo>
                      <a:pt x="0" y="10414"/>
                    </a:lnTo>
                    <a:lnTo>
                      <a:pt x="11314" y="21600"/>
                    </a:lnTo>
                    <a:lnTo>
                      <a:pt x="21600" y="104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13" name="Rectangle"/>
            <p:cNvSpPr/>
            <p:nvPr/>
          </p:nvSpPr>
          <p:spPr>
            <a:xfrm>
              <a:off x="4127500" y="927100"/>
              <a:ext cx="249238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4" name="Rectangle"/>
            <p:cNvSpPr/>
            <p:nvPr/>
          </p:nvSpPr>
          <p:spPr>
            <a:xfrm>
              <a:off x="4418012" y="927100"/>
              <a:ext cx="247651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5" name="Rectangle"/>
            <p:cNvSpPr/>
            <p:nvPr/>
          </p:nvSpPr>
          <p:spPr>
            <a:xfrm>
              <a:off x="4127500" y="1393825"/>
              <a:ext cx="249238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6" name="Rectangle"/>
            <p:cNvSpPr/>
            <p:nvPr/>
          </p:nvSpPr>
          <p:spPr>
            <a:xfrm>
              <a:off x="4427537" y="1393825"/>
              <a:ext cx="247651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7" name="Shape"/>
            <p:cNvSpPr/>
            <p:nvPr/>
          </p:nvSpPr>
          <p:spPr>
            <a:xfrm>
              <a:off x="4376737" y="1878012"/>
              <a:ext cx="41276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77"/>
                  </a:moveTo>
                  <a:lnTo>
                    <a:pt x="10800" y="0"/>
                  </a:lnTo>
                  <a:lnTo>
                    <a:pt x="0" y="11077"/>
                  </a:lnTo>
                  <a:lnTo>
                    <a:pt x="10800" y="21600"/>
                  </a:lnTo>
                  <a:lnTo>
                    <a:pt x="21600" y="110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8" name="Rectangle"/>
            <p:cNvSpPr/>
            <p:nvPr/>
          </p:nvSpPr>
          <p:spPr>
            <a:xfrm>
              <a:off x="4727575" y="1393825"/>
              <a:ext cx="247651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9" name="2"/>
            <p:cNvSpPr txBox="1"/>
            <p:nvPr/>
          </p:nvSpPr>
          <p:spPr>
            <a:xfrm>
              <a:off x="3152775" y="1116012"/>
              <a:ext cx="193676" cy="28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20" name="Rectangle"/>
            <p:cNvSpPr/>
            <p:nvPr/>
          </p:nvSpPr>
          <p:spPr>
            <a:xfrm>
              <a:off x="4127500" y="2228850"/>
              <a:ext cx="249238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1" name="Rectangle"/>
            <p:cNvSpPr/>
            <p:nvPr/>
          </p:nvSpPr>
          <p:spPr>
            <a:xfrm>
              <a:off x="3071813" y="2185987"/>
              <a:ext cx="420688" cy="285751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2" name="INPUT"/>
            <p:cNvSpPr txBox="1"/>
            <p:nvPr/>
          </p:nvSpPr>
          <p:spPr>
            <a:xfrm>
              <a:off x="1179512" y="1185862"/>
              <a:ext cx="657971" cy="28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INPUT</a:t>
              </a:r>
            </a:p>
          </p:txBody>
        </p:sp>
        <p:sp>
          <p:nvSpPr>
            <p:cNvPr id="623" name="1"/>
            <p:cNvSpPr/>
            <p:nvPr/>
          </p:nvSpPr>
          <p:spPr>
            <a:xfrm>
              <a:off x="3106738" y="568325"/>
              <a:ext cx="193677" cy="28772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24" name="hash…"/>
            <p:cNvSpPr txBox="1"/>
            <p:nvPr/>
          </p:nvSpPr>
          <p:spPr>
            <a:xfrm>
              <a:off x="1746814" y="1431925"/>
              <a:ext cx="737061" cy="730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algn="ctr"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hash</a:t>
              </a:r>
            </a:p>
            <a:p>
              <a:pPr algn="ctr" defTabSz="457200">
                <a:lnSpc>
                  <a:spcPct val="50000"/>
                </a:lnSpc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function</a:t>
              </a:r>
            </a:p>
            <a:p>
              <a:pPr algn="ctr" defTabSz="457200">
                <a:defRPr sz="2000" b="1">
                  <a:solidFill>
                    <a:srgbClr val="CE2B4F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h</a:t>
              </a:r>
              <a:r>
                <a:rPr baseline="-25000"/>
                <a:t>p</a:t>
              </a:r>
              <a:endParaRPr baseline="-25000"/>
            </a:p>
          </p:txBody>
        </p:sp>
        <p:sp>
          <p:nvSpPr>
            <p:cNvPr id="625" name="B-1"/>
            <p:cNvSpPr txBox="1"/>
            <p:nvPr/>
          </p:nvSpPr>
          <p:spPr>
            <a:xfrm>
              <a:off x="3057525" y="1901825"/>
              <a:ext cx="371476" cy="287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B-1</a:t>
              </a:r>
            </a:p>
          </p:txBody>
        </p:sp>
        <p:sp>
          <p:nvSpPr>
            <p:cNvPr id="626" name="Partitions"/>
            <p:cNvSpPr txBox="1"/>
            <p:nvPr/>
          </p:nvSpPr>
          <p:spPr>
            <a:xfrm>
              <a:off x="4021137" y="292099"/>
              <a:ext cx="1069853" cy="349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Partitions</a:t>
              </a:r>
            </a:p>
          </p:txBody>
        </p:sp>
        <p:sp>
          <p:nvSpPr>
            <p:cNvPr id="627" name="1"/>
            <p:cNvSpPr txBox="1"/>
            <p:nvPr/>
          </p:nvSpPr>
          <p:spPr>
            <a:xfrm>
              <a:off x="5175250" y="903287"/>
              <a:ext cx="219076" cy="349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28" name="2"/>
            <p:cNvSpPr txBox="1"/>
            <p:nvPr/>
          </p:nvSpPr>
          <p:spPr>
            <a:xfrm>
              <a:off x="5165725" y="1327150"/>
              <a:ext cx="219076" cy="349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29" name="B-1"/>
            <p:cNvSpPr txBox="1"/>
            <p:nvPr/>
          </p:nvSpPr>
          <p:spPr>
            <a:xfrm>
              <a:off x="5133975" y="2119312"/>
              <a:ext cx="447676" cy="349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B-1</a:t>
              </a:r>
            </a:p>
          </p:txBody>
        </p:sp>
        <p:grpSp>
          <p:nvGrpSpPr>
            <p:cNvPr id="634" name="Group"/>
            <p:cNvGrpSpPr/>
            <p:nvPr/>
          </p:nvGrpSpPr>
          <p:grpSpPr>
            <a:xfrm>
              <a:off x="19050" y="668337"/>
              <a:ext cx="919163" cy="1952626"/>
              <a:chOff x="0" y="0"/>
              <a:chExt cx="919162" cy="1952625"/>
            </a:xfrm>
          </p:grpSpPr>
          <p:sp>
            <p:nvSpPr>
              <p:cNvPr id="630" name="Oval"/>
              <p:cNvSpPr/>
              <p:nvPr/>
            </p:nvSpPr>
            <p:spPr>
              <a:xfrm>
                <a:off x="12700" y="0"/>
                <a:ext cx="900113" cy="134938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631" name="Line"/>
              <p:cNvSpPr/>
              <p:nvPr/>
            </p:nvSpPr>
            <p:spPr>
              <a:xfrm flipH="1">
                <a:off x="6349" y="68262"/>
                <a:ext cx="2" cy="175895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32" name="Line"/>
              <p:cNvSpPr/>
              <p:nvPr/>
            </p:nvSpPr>
            <p:spPr>
              <a:xfrm flipH="1">
                <a:off x="919162" y="68262"/>
                <a:ext cx="1" cy="175895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33" name="Line"/>
              <p:cNvSpPr/>
              <p:nvPr/>
            </p:nvSpPr>
            <p:spPr>
              <a:xfrm>
                <a:off x="0" y="1831969"/>
                <a:ext cx="912813" cy="120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6" y="0"/>
                    </a:moveTo>
                    <a:cubicBezTo>
                      <a:pt x="21599" y="191"/>
                      <a:pt x="21600" y="382"/>
                      <a:pt x="21600" y="572"/>
                    </a:cubicBezTo>
                    <a:cubicBezTo>
                      <a:pt x="21600" y="12185"/>
                      <a:pt x="16765" y="21600"/>
                      <a:pt x="10800" y="21600"/>
                    </a:cubicBezTo>
                    <a:cubicBezTo>
                      <a:pt x="4835" y="21600"/>
                      <a:pt x="0" y="12185"/>
                      <a:pt x="0" y="572"/>
                    </a:cubicBezTo>
                    <a:cubicBezTo>
                      <a:pt x="0" y="383"/>
                      <a:pt x="1" y="194"/>
                      <a:pt x="4" y="4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  <p:sp>
          <p:nvSpPr>
            <p:cNvPr id="635" name="Square"/>
            <p:cNvSpPr/>
            <p:nvPr/>
          </p:nvSpPr>
          <p:spPr>
            <a:xfrm>
              <a:off x="334962" y="896937"/>
              <a:ext cx="292102" cy="292101"/>
            </a:xfrm>
            <a:prstGeom prst="rect">
              <a:avLst/>
            </a:prstGeom>
            <a:solidFill>
              <a:srgbClr val="F6BF69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636" name="Square"/>
            <p:cNvSpPr/>
            <p:nvPr/>
          </p:nvSpPr>
          <p:spPr>
            <a:xfrm>
              <a:off x="334962" y="1354137"/>
              <a:ext cx="292102" cy="292101"/>
            </a:xfrm>
            <a:prstGeom prst="rect">
              <a:avLst/>
            </a:prstGeom>
            <a:solidFill>
              <a:srgbClr val="F6BF69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637" name="Square"/>
            <p:cNvSpPr/>
            <p:nvPr/>
          </p:nvSpPr>
          <p:spPr>
            <a:xfrm>
              <a:off x="334962" y="2116137"/>
              <a:ext cx="292102" cy="292101"/>
            </a:xfrm>
            <a:prstGeom prst="rect">
              <a:avLst/>
            </a:prstGeom>
            <a:solidFill>
              <a:srgbClr val="F6BF69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638" name=". . ."/>
            <p:cNvSpPr txBox="1"/>
            <p:nvPr/>
          </p:nvSpPr>
          <p:spPr>
            <a:xfrm>
              <a:off x="203200" y="1547812"/>
              <a:ext cx="669331" cy="574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3200" b="1">
                  <a:solidFill>
                    <a:srgbClr val="CC3300"/>
                  </a:solidFill>
                </a:defRPr>
              </a:lvl1pPr>
            </a:lstStyle>
            <a:p>
              <a:r>
                <a:t>. . .</a:t>
              </a:r>
            </a:p>
          </p:txBody>
        </p:sp>
        <p:grpSp>
          <p:nvGrpSpPr>
            <p:cNvPr id="643" name="Group"/>
            <p:cNvGrpSpPr/>
            <p:nvPr/>
          </p:nvGrpSpPr>
          <p:grpSpPr>
            <a:xfrm>
              <a:off x="4057625" y="668337"/>
              <a:ext cx="1071588" cy="1974851"/>
              <a:chOff x="-24" y="0"/>
              <a:chExt cx="1071587" cy="1974850"/>
            </a:xfrm>
          </p:grpSpPr>
          <p:sp>
            <p:nvSpPr>
              <p:cNvPr id="639" name="Oval"/>
              <p:cNvSpPr/>
              <p:nvPr/>
            </p:nvSpPr>
            <p:spPr>
              <a:xfrm>
                <a:off x="12700" y="0"/>
                <a:ext cx="1052513" cy="136525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640" name="Line"/>
              <p:cNvSpPr/>
              <p:nvPr/>
            </p:nvSpPr>
            <p:spPr>
              <a:xfrm flipH="1">
                <a:off x="6349" y="69850"/>
                <a:ext cx="2" cy="17795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41" name="Line"/>
              <p:cNvSpPr/>
              <p:nvPr/>
            </p:nvSpPr>
            <p:spPr>
              <a:xfrm flipH="1">
                <a:off x="1071562" y="69850"/>
                <a:ext cx="1" cy="17795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42" name="Line"/>
              <p:cNvSpPr/>
              <p:nvPr/>
            </p:nvSpPr>
            <p:spPr>
              <a:xfrm>
                <a:off x="-25" y="1854194"/>
                <a:ext cx="1065238" cy="120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6" y="0"/>
                    </a:moveTo>
                    <a:cubicBezTo>
                      <a:pt x="21599" y="191"/>
                      <a:pt x="21600" y="381"/>
                      <a:pt x="21600" y="571"/>
                    </a:cubicBezTo>
                    <a:cubicBezTo>
                      <a:pt x="21600" y="12185"/>
                      <a:pt x="16765" y="21600"/>
                      <a:pt x="10800" y="21600"/>
                    </a:cubicBezTo>
                    <a:cubicBezTo>
                      <a:pt x="4835" y="21599"/>
                      <a:pt x="0" y="12185"/>
                      <a:pt x="0" y="570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  <p:sp>
          <p:nvSpPr>
            <p:cNvPr id="644" name="Line"/>
            <p:cNvSpPr/>
            <p:nvPr/>
          </p:nvSpPr>
          <p:spPr>
            <a:xfrm>
              <a:off x="939800" y="1728787"/>
              <a:ext cx="379413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5" name="Line"/>
            <p:cNvSpPr/>
            <p:nvPr/>
          </p:nvSpPr>
          <p:spPr>
            <a:xfrm flipV="1">
              <a:off x="2540000" y="1120774"/>
              <a:ext cx="531814" cy="608014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6" name="Line"/>
            <p:cNvSpPr/>
            <p:nvPr/>
          </p:nvSpPr>
          <p:spPr>
            <a:xfrm flipV="1">
              <a:off x="2540000" y="1577975"/>
              <a:ext cx="531814" cy="150813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7" name="Line"/>
            <p:cNvSpPr/>
            <p:nvPr/>
          </p:nvSpPr>
          <p:spPr>
            <a:xfrm>
              <a:off x="2540000" y="1730374"/>
              <a:ext cx="531814" cy="608014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8" name="Line"/>
            <p:cNvSpPr/>
            <p:nvPr/>
          </p:nvSpPr>
          <p:spPr>
            <a:xfrm>
              <a:off x="3530600" y="1042987"/>
              <a:ext cx="608013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9" name="Line"/>
            <p:cNvSpPr/>
            <p:nvPr/>
          </p:nvSpPr>
          <p:spPr>
            <a:xfrm>
              <a:off x="3530600" y="1500187"/>
              <a:ext cx="608013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0" name="Line"/>
            <p:cNvSpPr/>
            <p:nvPr/>
          </p:nvSpPr>
          <p:spPr>
            <a:xfrm>
              <a:off x="3530600" y="2338387"/>
              <a:ext cx="608013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1" name="Rectangle"/>
            <p:cNvSpPr/>
            <p:nvPr/>
          </p:nvSpPr>
          <p:spPr>
            <a:xfrm>
              <a:off x="3071813" y="1347787"/>
              <a:ext cx="420688" cy="285751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2" name="Rectangle"/>
            <p:cNvSpPr/>
            <p:nvPr/>
          </p:nvSpPr>
          <p:spPr>
            <a:xfrm>
              <a:off x="3071813" y="814387"/>
              <a:ext cx="420688" cy="285751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7527925" y="138112"/>
            <a:ext cx="1500188" cy="113188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</p:txBody>
      </p:sp>
      <p:sp>
        <p:nvSpPr>
          <p:cNvPr id="657" name="Two Phases"/>
          <p:cNvSpPr txBox="1"/>
          <p:nvPr>
            <p:ph type="title" idx="4294967295"/>
          </p:nvPr>
        </p:nvSpPr>
        <p:spPr>
          <a:xfrm>
            <a:off x="-307975" y="-38100"/>
            <a:ext cx="4445000" cy="774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Two Phases</a:t>
            </a:r>
          </a:p>
        </p:txBody>
      </p:sp>
      <p:sp>
        <p:nvSpPr>
          <p:cNvPr id="658" name="Partition:…"/>
          <p:cNvSpPr txBox="1"/>
          <p:nvPr>
            <p:ph type="body" sz="quarter" idx="4294967295"/>
          </p:nvPr>
        </p:nvSpPr>
        <p:spPr>
          <a:xfrm>
            <a:off x="838200" y="1828800"/>
            <a:ext cx="2590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Partition:</a:t>
            </a:r>
          </a:p>
          <a:p>
            <a:pPr>
              <a:buChar char="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Char char="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Char char="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Char char="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Char char="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660" indent="-200660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Rehash:</a:t>
            </a:r>
          </a:p>
        </p:txBody>
      </p:sp>
      <p:sp>
        <p:nvSpPr>
          <p:cNvPr id="659" name="Line"/>
          <p:cNvSpPr/>
          <p:nvPr/>
        </p:nvSpPr>
        <p:spPr>
          <a:xfrm>
            <a:off x="3506787" y="3429000"/>
            <a:ext cx="5103813" cy="0"/>
          </a:xfrm>
          <a:prstGeom prst="line">
            <a:avLst/>
          </a:prstGeom>
          <a:ln w="25400">
            <a:solidFill>
              <a:srgbClr val="CC3300"/>
            </a:solidFill>
            <a:prstDash val="dash"/>
          </a:ln>
        </p:spPr>
        <p:txBody>
          <a:bodyPr lIns="45719" rIns="45719"/>
          <a:lstStyle/>
          <a:p/>
        </p:txBody>
      </p:sp>
      <p:sp>
        <p:nvSpPr>
          <p:cNvPr id="660" name="Partitions"/>
          <p:cNvSpPr txBox="1"/>
          <p:nvPr/>
        </p:nvSpPr>
        <p:spPr>
          <a:xfrm>
            <a:off x="3398837" y="3824287"/>
            <a:ext cx="1069853" cy="34906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Partitions</a:t>
            </a:r>
          </a:p>
        </p:txBody>
      </p:sp>
      <p:sp>
        <p:nvSpPr>
          <p:cNvPr id="661" name="Hash table for partition…"/>
          <p:cNvSpPr txBox="1"/>
          <p:nvPr/>
        </p:nvSpPr>
        <p:spPr>
          <a:xfrm>
            <a:off x="5130508" y="4008437"/>
            <a:ext cx="2418347" cy="65920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algn="ctr" defTabSz="457200">
              <a:defRPr sz="1800" b="1">
                <a:latin typeface="+mj-lt"/>
                <a:ea typeface="+mj-ea"/>
                <a:cs typeface="+mj-cs"/>
                <a:sym typeface="Times New Roman"/>
              </a:defRPr>
            </a:pPr>
            <a:r>
              <a:t>Hash table for partition</a:t>
            </a:r>
          </a:p>
          <a:p>
            <a:pPr algn="ctr" defTabSz="457200">
              <a:defRPr sz="1800" b="1">
                <a:latin typeface="+mj-lt"/>
                <a:ea typeface="+mj-ea"/>
                <a:cs typeface="+mj-cs"/>
                <a:sym typeface="Times New Roman"/>
              </a:defRPr>
            </a:pPr>
            <a:r>
              <a:t>R</a:t>
            </a:r>
            <a:r>
              <a:rPr baseline="-25000"/>
              <a:t>i</a:t>
            </a:r>
            <a:r>
              <a:t> (k &lt;= B  pages)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5454650" y="4724400"/>
            <a:ext cx="1609725" cy="255588"/>
            <a:chOff x="0" y="0"/>
            <a:chExt cx="1609725" cy="255587"/>
          </a:xfrm>
        </p:grpSpPr>
        <p:sp>
          <p:nvSpPr>
            <p:cNvPr id="662" name="Rectangle"/>
            <p:cNvSpPr/>
            <p:nvPr/>
          </p:nvSpPr>
          <p:spPr>
            <a:xfrm>
              <a:off x="0" y="0"/>
              <a:ext cx="227013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3" name="Rectangle"/>
            <p:cNvSpPr/>
            <p:nvPr/>
          </p:nvSpPr>
          <p:spPr>
            <a:xfrm>
              <a:off x="320675" y="9525"/>
              <a:ext cx="228600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4" name="Rectangle"/>
            <p:cNvSpPr/>
            <p:nvPr/>
          </p:nvSpPr>
          <p:spPr>
            <a:xfrm>
              <a:off x="1382712" y="9525"/>
              <a:ext cx="227013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5" name="Shape"/>
            <p:cNvSpPr/>
            <p:nvPr/>
          </p:nvSpPr>
          <p:spPr>
            <a:xfrm>
              <a:off x="823912" y="114300"/>
              <a:ext cx="38101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9900" y="0"/>
                  </a:lnTo>
                  <a:lnTo>
                    <a:pt x="0" y="11109"/>
                  </a:lnTo>
                  <a:lnTo>
                    <a:pt x="990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6" name="Shape"/>
            <p:cNvSpPr/>
            <p:nvPr/>
          </p:nvSpPr>
          <p:spPr>
            <a:xfrm>
              <a:off x="957262" y="114300"/>
              <a:ext cx="36513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10330" y="0"/>
                  </a:lnTo>
                  <a:lnTo>
                    <a:pt x="0" y="11109"/>
                  </a:lnTo>
                  <a:lnTo>
                    <a:pt x="1033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7" name="Shape"/>
            <p:cNvSpPr/>
            <p:nvPr/>
          </p:nvSpPr>
          <p:spPr>
            <a:xfrm>
              <a:off x="1098550" y="114300"/>
              <a:ext cx="38100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9900" y="0"/>
                  </a:lnTo>
                  <a:lnTo>
                    <a:pt x="0" y="11109"/>
                  </a:lnTo>
                  <a:lnTo>
                    <a:pt x="990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69" name="Rectangle"/>
          <p:cNvSpPr/>
          <p:nvPr/>
        </p:nvSpPr>
        <p:spPr>
          <a:xfrm>
            <a:off x="5410200" y="4648200"/>
            <a:ext cx="1747838" cy="144153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70" name="Rectangle"/>
          <p:cNvSpPr/>
          <p:nvPr/>
        </p:nvSpPr>
        <p:spPr>
          <a:xfrm>
            <a:off x="5122862" y="3962400"/>
            <a:ext cx="2420938" cy="2209800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71" name="B main memory buffers"/>
          <p:cNvSpPr txBox="1"/>
          <p:nvPr/>
        </p:nvSpPr>
        <p:spPr>
          <a:xfrm>
            <a:off x="5122862" y="6167437"/>
            <a:ext cx="2434867" cy="34906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B main memory buffers</a:t>
            </a:r>
          </a:p>
        </p:txBody>
      </p:sp>
      <p:sp>
        <p:nvSpPr>
          <p:cNvPr id="672" name="Disk"/>
          <p:cNvSpPr txBox="1"/>
          <p:nvPr/>
        </p:nvSpPr>
        <p:spPr>
          <a:xfrm>
            <a:off x="3732212" y="6224587"/>
            <a:ext cx="549475" cy="34906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Disk</a:t>
            </a:r>
          </a:p>
        </p:txBody>
      </p:sp>
      <p:sp>
        <p:nvSpPr>
          <p:cNvPr id="673" name="Result"/>
          <p:cNvSpPr txBox="1"/>
          <p:nvPr/>
        </p:nvSpPr>
        <p:spPr>
          <a:xfrm>
            <a:off x="7680324" y="3738562"/>
            <a:ext cx="727064" cy="34906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Result</a:t>
            </a:r>
          </a:p>
        </p:txBody>
      </p:sp>
      <p:sp>
        <p:nvSpPr>
          <p:cNvPr id="674" name="hash"/>
          <p:cNvSpPr txBox="1"/>
          <p:nvPr/>
        </p:nvSpPr>
        <p:spPr>
          <a:xfrm>
            <a:off x="4548187" y="4300537"/>
            <a:ext cx="562311" cy="34906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hash</a:t>
            </a:r>
          </a:p>
        </p:txBody>
      </p:sp>
      <p:sp>
        <p:nvSpPr>
          <p:cNvPr id="675" name="fn"/>
          <p:cNvSpPr txBox="1"/>
          <p:nvPr/>
        </p:nvSpPr>
        <p:spPr>
          <a:xfrm>
            <a:off x="4594224" y="4510087"/>
            <a:ext cx="470237" cy="34906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defTabSz="457200">
              <a:defRPr sz="1800" b="1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fn</a:t>
            </a:r>
          </a:p>
        </p:txBody>
      </p:sp>
      <p:sp>
        <p:nvSpPr>
          <p:cNvPr id="676" name="hr"/>
          <p:cNvSpPr txBox="1"/>
          <p:nvPr/>
        </p:nvSpPr>
        <p:spPr>
          <a:xfrm>
            <a:off x="4602162" y="4662487"/>
            <a:ext cx="299555" cy="39250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 b="1">
                <a:solidFill>
                  <a:srgbClr val="005F01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h</a:t>
            </a:r>
            <a:r>
              <a:rPr baseline="-25000"/>
              <a:t>r</a:t>
            </a:r>
            <a:endParaRPr baseline="-25000"/>
          </a:p>
        </p:txBody>
      </p:sp>
      <p:grpSp>
        <p:nvGrpSpPr>
          <p:cNvPr id="681" name="Group"/>
          <p:cNvGrpSpPr/>
          <p:nvPr/>
        </p:nvGrpSpPr>
        <p:grpSpPr>
          <a:xfrm>
            <a:off x="3424212" y="4197349"/>
            <a:ext cx="1071588" cy="2027239"/>
            <a:chOff x="-24" y="0"/>
            <a:chExt cx="1071587" cy="2027237"/>
          </a:xfrm>
        </p:grpSpPr>
        <p:sp>
          <p:nvSpPr>
            <p:cNvPr id="677" name="Oval"/>
            <p:cNvSpPr/>
            <p:nvPr/>
          </p:nvSpPr>
          <p:spPr>
            <a:xfrm>
              <a:off x="12700" y="0"/>
              <a:ext cx="1052513" cy="139700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678" name="Line"/>
            <p:cNvSpPr/>
            <p:nvPr/>
          </p:nvSpPr>
          <p:spPr>
            <a:xfrm flipH="1">
              <a:off x="6349" y="71437"/>
              <a:ext cx="2" cy="1827213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79" name="Line"/>
            <p:cNvSpPr/>
            <p:nvPr/>
          </p:nvSpPr>
          <p:spPr>
            <a:xfrm flipH="1">
              <a:off x="1071562" y="71437"/>
              <a:ext cx="1" cy="1827213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80" name="Line"/>
            <p:cNvSpPr/>
            <p:nvPr/>
          </p:nvSpPr>
          <p:spPr>
            <a:xfrm>
              <a:off x="-25" y="1903406"/>
              <a:ext cx="1065238" cy="12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6" y="0"/>
                  </a:moveTo>
                  <a:cubicBezTo>
                    <a:pt x="21599" y="186"/>
                    <a:pt x="21600" y="371"/>
                    <a:pt x="21600" y="557"/>
                  </a:cubicBezTo>
                  <a:cubicBezTo>
                    <a:pt x="21600" y="12178"/>
                    <a:pt x="16765" y="21600"/>
                    <a:pt x="10800" y="21600"/>
                  </a:cubicBezTo>
                  <a:cubicBezTo>
                    <a:pt x="4835" y="21599"/>
                    <a:pt x="0" y="12178"/>
                    <a:pt x="0" y="556"/>
                  </a:cubicBezTo>
                </a:path>
              </a:pathLst>
            </a:custGeom>
            <a:noFill/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sp>
        <p:nvSpPr>
          <p:cNvPr id="682" name="Line"/>
          <p:cNvSpPr/>
          <p:nvPr/>
        </p:nvSpPr>
        <p:spPr>
          <a:xfrm>
            <a:off x="4497387" y="5029200"/>
            <a:ext cx="912813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grpSp>
        <p:nvGrpSpPr>
          <p:cNvPr id="736" name="Group"/>
          <p:cNvGrpSpPr/>
          <p:nvPr/>
        </p:nvGrpSpPr>
        <p:grpSpPr>
          <a:xfrm>
            <a:off x="3481387" y="328612"/>
            <a:ext cx="5581652" cy="2954153"/>
            <a:chOff x="0" y="0"/>
            <a:chExt cx="5581650" cy="2954152"/>
          </a:xfrm>
        </p:grpSpPr>
        <p:sp>
          <p:nvSpPr>
            <p:cNvPr id="683" name="B main memory buffers"/>
            <p:cNvSpPr txBox="1"/>
            <p:nvPr/>
          </p:nvSpPr>
          <p:spPr>
            <a:xfrm>
              <a:off x="1225550" y="2581275"/>
              <a:ext cx="2434867" cy="349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B main memory buffers</a:t>
              </a:r>
            </a:p>
          </p:txBody>
        </p:sp>
        <p:sp>
          <p:nvSpPr>
            <p:cNvPr id="684" name="Disk"/>
            <p:cNvSpPr txBox="1"/>
            <p:nvPr/>
          </p:nvSpPr>
          <p:spPr>
            <a:xfrm>
              <a:off x="4359275" y="2603500"/>
              <a:ext cx="549475" cy="349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Disk</a:t>
              </a:r>
            </a:p>
          </p:txBody>
        </p:sp>
        <p:sp>
          <p:nvSpPr>
            <p:cNvPr id="685" name="Disk"/>
            <p:cNvSpPr txBox="1"/>
            <p:nvPr/>
          </p:nvSpPr>
          <p:spPr>
            <a:xfrm>
              <a:off x="242887" y="2605087"/>
              <a:ext cx="549475" cy="349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Disk</a:t>
              </a:r>
            </a:p>
          </p:txBody>
        </p:sp>
        <p:sp>
          <p:nvSpPr>
            <p:cNvPr id="686" name="Original…"/>
            <p:cNvSpPr txBox="1"/>
            <p:nvPr/>
          </p:nvSpPr>
          <p:spPr>
            <a:xfrm>
              <a:off x="0" y="0"/>
              <a:ext cx="987476" cy="615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Original </a:t>
              </a:r>
            </a:p>
            <a:p>
              <a: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Relation</a:t>
              </a:r>
            </a:p>
          </p:txBody>
        </p:sp>
        <p:sp>
          <p:nvSpPr>
            <p:cNvPr id="687" name="OUTPUT"/>
            <p:cNvSpPr txBox="1"/>
            <p:nvPr/>
          </p:nvSpPr>
          <p:spPr>
            <a:xfrm>
              <a:off x="2781300" y="303212"/>
              <a:ext cx="845668" cy="28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OUTPUT</a:t>
              </a:r>
            </a:p>
          </p:txBody>
        </p:sp>
        <p:sp>
          <p:nvSpPr>
            <p:cNvPr id="688" name="Shape"/>
            <p:cNvSpPr/>
            <p:nvPr/>
          </p:nvSpPr>
          <p:spPr>
            <a:xfrm>
              <a:off x="4519612" y="1878012"/>
              <a:ext cx="41276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77"/>
                  </a:moveTo>
                  <a:lnTo>
                    <a:pt x="11631" y="0"/>
                  </a:lnTo>
                  <a:lnTo>
                    <a:pt x="0" y="11077"/>
                  </a:lnTo>
                  <a:lnTo>
                    <a:pt x="11631" y="21600"/>
                  </a:lnTo>
                  <a:lnTo>
                    <a:pt x="21600" y="110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89" name="Shape"/>
            <p:cNvSpPr/>
            <p:nvPr/>
          </p:nvSpPr>
          <p:spPr>
            <a:xfrm>
              <a:off x="4675187" y="1878012"/>
              <a:ext cx="41276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77"/>
                  </a:moveTo>
                  <a:lnTo>
                    <a:pt x="11631" y="0"/>
                  </a:lnTo>
                  <a:lnTo>
                    <a:pt x="0" y="11077"/>
                  </a:lnTo>
                  <a:lnTo>
                    <a:pt x="11631" y="21600"/>
                  </a:lnTo>
                  <a:lnTo>
                    <a:pt x="21600" y="110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90" name="Rectangle"/>
            <p:cNvSpPr/>
            <p:nvPr/>
          </p:nvSpPr>
          <p:spPr>
            <a:xfrm>
              <a:off x="1014412" y="280987"/>
              <a:ext cx="2670176" cy="22875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91" name="Rectangle"/>
            <p:cNvSpPr/>
            <p:nvPr/>
          </p:nvSpPr>
          <p:spPr>
            <a:xfrm>
              <a:off x="1366837" y="1600200"/>
              <a:ext cx="333376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95" name="Group"/>
            <p:cNvGrpSpPr/>
            <p:nvPr/>
          </p:nvGrpSpPr>
          <p:grpSpPr>
            <a:xfrm>
              <a:off x="3119438" y="1792287"/>
              <a:ext cx="333376" cy="88901"/>
              <a:chOff x="0" y="0"/>
              <a:chExt cx="333375" cy="88900"/>
            </a:xfrm>
          </p:grpSpPr>
          <p:sp>
            <p:nvSpPr>
              <p:cNvPr id="692" name="Shape"/>
              <p:cNvSpPr/>
              <p:nvPr/>
            </p:nvSpPr>
            <p:spPr>
              <a:xfrm>
                <a:off x="0" y="0"/>
                <a:ext cx="41275" cy="61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523"/>
                    </a:moveTo>
                    <a:lnTo>
                      <a:pt x="10800" y="0"/>
                    </a:lnTo>
                    <a:lnTo>
                      <a:pt x="0" y="10523"/>
                    </a:lnTo>
                    <a:lnTo>
                      <a:pt x="10800" y="21600"/>
                    </a:lnTo>
                    <a:lnTo>
                      <a:pt x="21600" y="1052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93" name="Shape"/>
              <p:cNvSpPr/>
              <p:nvPr/>
            </p:nvSpPr>
            <p:spPr>
              <a:xfrm>
                <a:off x="144462" y="0"/>
                <a:ext cx="41276" cy="61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523"/>
                    </a:moveTo>
                    <a:lnTo>
                      <a:pt x="10800" y="0"/>
                    </a:lnTo>
                    <a:lnTo>
                      <a:pt x="0" y="10523"/>
                    </a:lnTo>
                    <a:lnTo>
                      <a:pt x="10800" y="21600"/>
                    </a:lnTo>
                    <a:lnTo>
                      <a:pt x="21600" y="1052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94" name="Shape"/>
              <p:cNvSpPr/>
              <p:nvPr/>
            </p:nvSpPr>
            <p:spPr>
              <a:xfrm>
                <a:off x="300037" y="0"/>
                <a:ext cx="33338" cy="88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414"/>
                    </a:moveTo>
                    <a:lnTo>
                      <a:pt x="11314" y="0"/>
                    </a:lnTo>
                    <a:lnTo>
                      <a:pt x="0" y="10414"/>
                    </a:lnTo>
                    <a:lnTo>
                      <a:pt x="11314" y="21600"/>
                    </a:lnTo>
                    <a:lnTo>
                      <a:pt x="21600" y="104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96" name="Rectangle"/>
            <p:cNvSpPr/>
            <p:nvPr/>
          </p:nvSpPr>
          <p:spPr>
            <a:xfrm>
              <a:off x="4127500" y="927100"/>
              <a:ext cx="249238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97" name="Rectangle"/>
            <p:cNvSpPr/>
            <p:nvPr/>
          </p:nvSpPr>
          <p:spPr>
            <a:xfrm>
              <a:off x="4418012" y="927100"/>
              <a:ext cx="247651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98" name="Rectangle"/>
            <p:cNvSpPr/>
            <p:nvPr/>
          </p:nvSpPr>
          <p:spPr>
            <a:xfrm>
              <a:off x="4127500" y="1393825"/>
              <a:ext cx="249238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99" name="Rectangle"/>
            <p:cNvSpPr/>
            <p:nvPr/>
          </p:nvSpPr>
          <p:spPr>
            <a:xfrm>
              <a:off x="4427537" y="1393825"/>
              <a:ext cx="247651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00" name="Shape"/>
            <p:cNvSpPr/>
            <p:nvPr/>
          </p:nvSpPr>
          <p:spPr>
            <a:xfrm>
              <a:off x="4376737" y="1878012"/>
              <a:ext cx="41276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77"/>
                  </a:moveTo>
                  <a:lnTo>
                    <a:pt x="10800" y="0"/>
                  </a:lnTo>
                  <a:lnTo>
                    <a:pt x="0" y="11077"/>
                  </a:lnTo>
                  <a:lnTo>
                    <a:pt x="10800" y="21600"/>
                  </a:lnTo>
                  <a:lnTo>
                    <a:pt x="21600" y="110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01" name="Rectangle"/>
            <p:cNvSpPr/>
            <p:nvPr/>
          </p:nvSpPr>
          <p:spPr>
            <a:xfrm>
              <a:off x="4727575" y="1393825"/>
              <a:ext cx="247651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02" name="2"/>
            <p:cNvSpPr txBox="1"/>
            <p:nvPr/>
          </p:nvSpPr>
          <p:spPr>
            <a:xfrm>
              <a:off x="3152775" y="1116012"/>
              <a:ext cx="193676" cy="28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03" name="Rectangle"/>
            <p:cNvSpPr/>
            <p:nvPr/>
          </p:nvSpPr>
          <p:spPr>
            <a:xfrm>
              <a:off x="4127500" y="2228850"/>
              <a:ext cx="249238" cy="268288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04" name="Rectangle"/>
            <p:cNvSpPr/>
            <p:nvPr/>
          </p:nvSpPr>
          <p:spPr>
            <a:xfrm>
              <a:off x="3071813" y="2185987"/>
              <a:ext cx="420688" cy="285751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05" name="INPUT"/>
            <p:cNvSpPr txBox="1"/>
            <p:nvPr/>
          </p:nvSpPr>
          <p:spPr>
            <a:xfrm>
              <a:off x="1179512" y="1185862"/>
              <a:ext cx="657971" cy="287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INPUT</a:t>
              </a:r>
            </a:p>
          </p:txBody>
        </p:sp>
        <p:sp>
          <p:nvSpPr>
            <p:cNvPr id="706" name="1"/>
            <p:cNvSpPr/>
            <p:nvPr/>
          </p:nvSpPr>
          <p:spPr>
            <a:xfrm>
              <a:off x="3106738" y="568325"/>
              <a:ext cx="193677" cy="28772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07" name="hash…"/>
            <p:cNvSpPr txBox="1"/>
            <p:nvPr/>
          </p:nvSpPr>
          <p:spPr>
            <a:xfrm>
              <a:off x="1746814" y="1431925"/>
              <a:ext cx="737061" cy="730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algn="ctr"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hash</a:t>
              </a:r>
            </a:p>
            <a:p>
              <a:pPr algn="ctr" defTabSz="457200">
                <a:lnSpc>
                  <a:spcPct val="50000"/>
                </a:lnSpc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function</a:t>
              </a:r>
            </a:p>
            <a:p>
              <a:pPr algn="ctr" defTabSz="457200">
                <a:defRPr sz="2000" b="1">
                  <a:solidFill>
                    <a:srgbClr val="CE2B4F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h</a:t>
              </a:r>
              <a:r>
                <a:rPr baseline="-25000"/>
                <a:t>p</a:t>
              </a:r>
              <a:endParaRPr baseline="-25000"/>
            </a:p>
          </p:txBody>
        </p:sp>
        <p:sp>
          <p:nvSpPr>
            <p:cNvPr id="708" name="B-1"/>
            <p:cNvSpPr txBox="1"/>
            <p:nvPr/>
          </p:nvSpPr>
          <p:spPr>
            <a:xfrm>
              <a:off x="3057525" y="1901825"/>
              <a:ext cx="371476" cy="287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B-1</a:t>
              </a:r>
            </a:p>
          </p:txBody>
        </p:sp>
        <p:sp>
          <p:nvSpPr>
            <p:cNvPr id="709" name="Partitions"/>
            <p:cNvSpPr txBox="1"/>
            <p:nvPr/>
          </p:nvSpPr>
          <p:spPr>
            <a:xfrm>
              <a:off x="4021137" y="292099"/>
              <a:ext cx="1069853" cy="349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Partitions</a:t>
              </a:r>
            </a:p>
          </p:txBody>
        </p:sp>
        <p:sp>
          <p:nvSpPr>
            <p:cNvPr id="710" name="1"/>
            <p:cNvSpPr txBox="1"/>
            <p:nvPr/>
          </p:nvSpPr>
          <p:spPr>
            <a:xfrm>
              <a:off x="5175250" y="903287"/>
              <a:ext cx="219076" cy="349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11" name="2"/>
            <p:cNvSpPr txBox="1"/>
            <p:nvPr/>
          </p:nvSpPr>
          <p:spPr>
            <a:xfrm>
              <a:off x="5165725" y="1327150"/>
              <a:ext cx="219076" cy="349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12" name="B-1"/>
            <p:cNvSpPr txBox="1"/>
            <p:nvPr/>
          </p:nvSpPr>
          <p:spPr>
            <a:xfrm>
              <a:off x="5133975" y="2119312"/>
              <a:ext cx="447676" cy="349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 b="1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B-1</a:t>
              </a:r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19050" y="668337"/>
              <a:ext cx="919163" cy="1952626"/>
              <a:chOff x="0" y="0"/>
              <a:chExt cx="919162" cy="1952625"/>
            </a:xfrm>
          </p:grpSpPr>
          <p:sp>
            <p:nvSpPr>
              <p:cNvPr id="713" name="Oval"/>
              <p:cNvSpPr/>
              <p:nvPr/>
            </p:nvSpPr>
            <p:spPr>
              <a:xfrm>
                <a:off x="12700" y="0"/>
                <a:ext cx="900113" cy="134938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714" name="Line"/>
              <p:cNvSpPr/>
              <p:nvPr/>
            </p:nvSpPr>
            <p:spPr>
              <a:xfrm flipH="1">
                <a:off x="6349" y="68262"/>
                <a:ext cx="2" cy="175895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15" name="Line"/>
              <p:cNvSpPr/>
              <p:nvPr/>
            </p:nvSpPr>
            <p:spPr>
              <a:xfrm flipH="1">
                <a:off x="919162" y="68262"/>
                <a:ext cx="1" cy="175895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16" name="Line"/>
              <p:cNvSpPr/>
              <p:nvPr/>
            </p:nvSpPr>
            <p:spPr>
              <a:xfrm>
                <a:off x="0" y="1831969"/>
                <a:ext cx="912813" cy="120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6" y="0"/>
                    </a:moveTo>
                    <a:cubicBezTo>
                      <a:pt x="21599" y="191"/>
                      <a:pt x="21600" y="382"/>
                      <a:pt x="21600" y="572"/>
                    </a:cubicBezTo>
                    <a:cubicBezTo>
                      <a:pt x="21600" y="12185"/>
                      <a:pt x="16765" y="21600"/>
                      <a:pt x="10800" y="21600"/>
                    </a:cubicBezTo>
                    <a:cubicBezTo>
                      <a:pt x="4835" y="21600"/>
                      <a:pt x="0" y="12185"/>
                      <a:pt x="0" y="572"/>
                    </a:cubicBezTo>
                    <a:cubicBezTo>
                      <a:pt x="0" y="383"/>
                      <a:pt x="1" y="194"/>
                      <a:pt x="4" y="4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  <p:sp>
          <p:nvSpPr>
            <p:cNvPr id="718" name="Square"/>
            <p:cNvSpPr/>
            <p:nvPr/>
          </p:nvSpPr>
          <p:spPr>
            <a:xfrm>
              <a:off x="334962" y="896937"/>
              <a:ext cx="292102" cy="292101"/>
            </a:xfrm>
            <a:prstGeom prst="rect">
              <a:avLst/>
            </a:prstGeom>
            <a:solidFill>
              <a:srgbClr val="F6BF69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19" name="Square"/>
            <p:cNvSpPr/>
            <p:nvPr/>
          </p:nvSpPr>
          <p:spPr>
            <a:xfrm>
              <a:off x="334962" y="1354137"/>
              <a:ext cx="292102" cy="292101"/>
            </a:xfrm>
            <a:prstGeom prst="rect">
              <a:avLst/>
            </a:prstGeom>
            <a:solidFill>
              <a:srgbClr val="F6BF69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20" name="Square"/>
            <p:cNvSpPr/>
            <p:nvPr/>
          </p:nvSpPr>
          <p:spPr>
            <a:xfrm>
              <a:off x="334962" y="2116137"/>
              <a:ext cx="292102" cy="292101"/>
            </a:xfrm>
            <a:prstGeom prst="rect">
              <a:avLst/>
            </a:prstGeom>
            <a:solidFill>
              <a:srgbClr val="F6BF69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21" name=". . ."/>
            <p:cNvSpPr txBox="1"/>
            <p:nvPr/>
          </p:nvSpPr>
          <p:spPr>
            <a:xfrm>
              <a:off x="203200" y="1547812"/>
              <a:ext cx="669331" cy="574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3200" b="1">
                  <a:solidFill>
                    <a:srgbClr val="CC3300"/>
                  </a:solidFill>
                </a:defRPr>
              </a:lvl1pPr>
            </a:lstStyle>
            <a:p>
              <a:r>
                <a:t>. . .</a:t>
              </a:r>
            </a:p>
          </p:txBody>
        </p:sp>
        <p:grpSp>
          <p:nvGrpSpPr>
            <p:cNvPr id="726" name="Group"/>
            <p:cNvGrpSpPr/>
            <p:nvPr/>
          </p:nvGrpSpPr>
          <p:grpSpPr>
            <a:xfrm>
              <a:off x="4057625" y="668337"/>
              <a:ext cx="1071588" cy="1974851"/>
              <a:chOff x="-24" y="0"/>
              <a:chExt cx="1071587" cy="1974850"/>
            </a:xfrm>
          </p:grpSpPr>
          <p:sp>
            <p:nvSpPr>
              <p:cNvPr id="722" name="Oval"/>
              <p:cNvSpPr/>
              <p:nvPr/>
            </p:nvSpPr>
            <p:spPr>
              <a:xfrm>
                <a:off x="12700" y="0"/>
                <a:ext cx="1052513" cy="136525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723" name="Line"/>
              <p:cNvSpPr/>
              <p:nvPr/>
            </p:nvSpPr>
            <p:spPr>
              <a:xfrm flipH="1">
                <a:off x="6349" y="69850"/>
                <a:ext cx="2" cy="17795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24" name="Line"/>
              <p:cNvSpPr/>
              <p:nvPr/>
            </p:nvSpPr>
            <p:spPr>
              <a:xfrm flipH="1">
                <a:off x="1071562" y="69850"/>
                <a:ext cx="1" cy="17795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25" name="Line"/>
              <p:cNvSpPr/>
              <p:nvPr/>
            </p:nvSpPr>
            <p:spPr>
              <a:xfrm>
                <a:off x="-25" y="1854194"/>
                <a:ext cx="1065238" cy="120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6" y="0"/>
                    </a:moveTo>
                    <a:cubicBezTo>
                      <a:pt x="21599" y="191"/>
                      <a:pt x="21600" y="381"/>
                      <a:pt x="21600" y="571"/>
                    </a:cubicBezTo>
                    <a:cubicBezTo>
                      <a:pt x="21600" y="12185"/>
                      <a:pt x="16765" y="21600"/>
                      <a:pt x="10800" y="21600"/>
                    </a:cubicBezTo>
                    <a:cubicBezTo>
                      <a:pt x="4835" y="21599"/>
                      <a:pt x="0" y="12185"/>
                      <a:pt x="0" y="570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  <p:sp>
          <p:nvSpPr>
            <p:cNvPr id="727" name="Line"/>
            <p:cNvSpPr/>
            <p:nvPr/>
          </p:nvSpPr>
          <p:spPr>
            <a:xfrm>
              <a:off x="939800" y="1728787"/>
              <a:ext cx="379413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28" name="Line"/>
            <p:cNvSpPr/>
            <p:nvPr/>
          </p:nvSpPr>
          <p:spPr>
            <a:xfrm flipV="1">
              <a:off x="2540000" y="1120774"/>
              <a:ext cx="531814" cy="608014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29" name="Line"/>
            <p:cNvSpPr/>
            <p:nvPr/>
          </p:nvSpPr>
          <p:spPr>
            <a:xfrm flipV="1">
              <a:off x="2540000" y="1577975"/>
              <a:ext cx="531814" cy="150813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0" name="Line"/>
            <p:cNvSpPr/>
            <p:nvPr/>
          </p:nvSpPr>
          <p:spPr>
            <a:xfrm>
              <a:off x="2540000" y="1730374"/>
              <a:ext cx="531814" cy="608014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1" name="Line"/>
            <p:cNvSpPr/>
            <p:nvPr/>
          </p:nvSpPr>
          <p:spPr>
            <a:xfrm>
              <a:off x="3530600" y="1042987"/>
              <a:ext cx="608013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2" name="Line"/>
            <p:cNvSpPr/>
            <p:nvPr/>
          </p:nvSpPr>
          <p:spPr>
            <a:xfrm>
              <a:off x="3530600" y="1500187"/>
              <a:ext cx="608013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3" name="Line"/>
            <p:cNvSpPr/>
            <p:nvPr/>
          </p:nvSpPr>
          <p:spPr>
            <a:xfrm>
              <a:off x="3530600" y="2338387"/>
              <a:ext cx="608013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4" name="Rectangle"/>
            <p:cNvSpPr/>
            <p:nvPr/>
          </p:nvSpPr>
          <p:spPr>
            <a:xfrm>
              <a:off x="3071813" y="1347787"/>
              <a:ext cx="420688" cy="285751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5" name="Rectangle"/>
            <p:cNvSpPr/>
            <p:nvPr/>
          </p:nvSpPr>
          <p:spPr>
            <a:xfrm>
              <a:off x="3071813" y="814387"/>
              <a:ext cx="420688" cy="285751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743" name="Group"/>
          <p:cNvGrpSpPr/>
          <p:nvPr/>
        </p:nvGrpSpPr>
        <p:grpSpPr>
          <a:xfrm>
            <a:off x="5454650" y="5060950"/>
            <a:ext cx="1609725" cy="255588"/>
            <a:chOff x="0" y="0"/>
            <a:chExt cx="1609725" cy="255587"/>
          </a:xfrm>
        </p:grpSpPr>
        <p:sp>
          <p:nvSpPr>
            <p:cNvPr id="737" name="Rectangle"/>
            <p:cNvSpPr/>
            <p:nvPr/>
          </p:nvSpPr>
          <p:spPr>
            <a:xfrm>
              <a:off x="0" y="0"/>
              <a:ext cx="227013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8" name="Rectangle"/>
            <p:cNvSpPr/>
            <p:nvPr/>
          </p:nvSpPr>
          <p:spPr>
            <a:xfrm>
              <a:off x="320675" y="9525"/>
              <a:ext cx="228600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9" name="Rectangle"/>
            <p:cNvSpPr/>
            <p:nvPr/>
          </p:nvSpPr>
          <p:spPr>
            <a:xfrm>
              <a:off x="1382712" y="9525"/>
              <a:ext cx="227013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0" name="Shape"/>
            <p:cNvSpPr/>
            <p:nvPr/>
          </p:nvSpPr>
          <p:spPr>
            <a:xfrm>
              <a:off x="823912" y="114300"/>
              <a:ext cx="38101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9900" y="0"/>
                  </a:lnTo>
                  <a:lnTo>
                    <a:pt x="0" y="11109"/>
                  </a:lnTo>
                  <a:lnTo>
                    <a:pt x="990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1" name="Shape"/>
            <p:cNvSpPr/>
            <p:nvPr/>
          </p:nvSpPr>
          <p:spPr>
            <a:xfrm>
              <a:off x="957262" y="114300"/>
              <a:ext cx="36513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10330" y="0"/>
                  </a:lnTo>
                  <a:lnTo>
                    <a:pt x="0" y="11109"/>
                  </a:lnTo>
                  <a:lnTo>
                    <a:pt x="1033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2" name="Shape"/>
            <p:cNvSpPr/>
            <p:nvPr/>
          </p:nvSpPr>
          <p:spPr>
            <a:xfrm>
              <a:off x="1098550" y="114300"/>
              <a:ext cx="38100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9900" y="0"/>
                  </a:lnTo>
                  <a:lnTo>
                    <a:pt x="0" y="11109"/>
                  </a:lnTo>
                  <a:lnTo>
                    <a:pt x="990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750" name="Group"/>
          <p:cNvGrpSpPr/>
          <p:nvPr/>
        </p:nvGrpSpPr>
        <p:grpSpPr>
          <a:xfrm>
            <a:off x="5454650" y="5413375"/>
            <a:ext cx="1609725" cy="255588"/>
            <a:chOff x="0" y="0"/>
            <a:chExt cx="1609725" cy="255587"/>
          </a:xfrm>
        </p:grpSpPr>
        <p:sp>
          <p:nvSpPr>
            <p:cNvPr id="744" name="Rectangle"/>
            <p:cNvSpPr/>
            <p:nvPr/>
          </p:nvSpPr>
          <p:spPr>
            <a:xfrm>
              <a:off x="0" y="0"/>
              <a:ext cx="227013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5" name="Rectangle"/>
            <p:cNvSpPr/>
            <p:nvPr/>
          </p:nvSpPr>
          <p:spPr>
            <a:xfrm>
              <a:off x="320675" y="9525"/>
              <a:ext cx="228600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6" name="Rectangle"/>
            <p:cNvSpPr/>
            <p:nvPr/>
          </p:nvSpPr>
          <p:spPr>
            <a:xfrm>
              <a:off x="1382712" y="9525"/>
              <a:ext cx="227013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7" name="Shape"/>
            <p:cNvSpPr/>
            <p:nvPr/>
          </p:nvSpPr>
          <p:spPr>
            <a:xfrm>
              <a:off x="823912" y="114300"/>
              <a:ext cx="38101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9900" y="0"/>
                  </a:lnTo>
                  <a:lnTo>
                    <a:pt x="0" y="11109"/>
                  </a:lnTo>
                  <a:lnTo>
                    <a:pt x="990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8" name="Shape"/>
            <p:cNvSpPr/>
            <p:nvPr/>
          </p:nvSpPr>
          <p:spPr>
            <a:xfrm>
              <a:off x="957262" y="114300"/>
              <a:ext cx="36513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10330" y="0"/>
                  </a:lnTo>
                  <a:lnTo>
                    <a:pt x="0" y="11109"/>
                  </a:lnTo>
                  <a:lnTo>
                    <a:pt x="1033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9" name="Shape"/>
            <p:cNvSpPr/>
            <p:nvPr/>
          </p:nvSpPr>
          <p:spPr>
            <a:xfrm>
              <a:off x="1098550" y="114300"/>
              <a:ext cx="38100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9900" y="0"/>
                  </a:lnTo>
                  <a:lnTo>
                    <a:pt x="0" y="11109"/>
                  </a:lnTo>
                  <a:lnTo>
                    <a:pt x="990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757" name="Group"/>
          <p:cNvGrpSpPr/>
          <p:nvPr/>
        </p:nvGrpSpPr>
        <p:grpSpPr>
          <a:xfrm>
            <a:off x="5454650" y="5718175"/>
            <a:ext cx="1609725" cy="255588"/>
            <a:chOff x="0" y="0"/>
            <a:chExt cx="1609725" cy="255587"/>
          </a:xfrm>
        </p:grpSpPr>
        <p:sp>
          <p:nvSpPr>
            <p:cNvPr id="751" name="Rectangle"/>
            <p:cNvSpPr/>
            <p:nvPr/>
          </p:nvSpPr>
          <p:spPr>
            <a:xfrm>
              <a:off x="0" y="0"/>
              <a:ext cx="227013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52" name="Rectangle"/>
            <p:cNvSpPr/>
            <p:nvPr/>
          </p:nvSpPr>
          <p:spPr>
            <a:xfrm>
              <a:off x="320675" y="9525"/>
              <a:ext cx="228600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53" name="Rectangle"/>
            <p:cNvSpPr/>
            <p:nvPr/>
          </p:nvSpPr>
          <p:spPr>
            <a:xfrm>
              <a:off x="1382712" y="9525"/>
              <a:ext cx="227013" cy="246063"/>
            </a:xfrm>
            <a:prstGeom prst="rect">
              <a:avLst/>
            </a:pr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54" name="Shape"/>
            <p:cNvSpPr/>
            <p:nvPr/>
          </p:nvSpPr>
          <p:spPr>
            <a:xfrm>
              <a:off x="823912" y="114300"/>
              <a:ext cx="38101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9900" y="0"/>
                  </a:lnTo>
                  <a:lnTo>
                    <a:pt x="0" y="11109"/>
                  </a:lnTo>
                  <a:lnTo>
                    <a:pt x="990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55" name="Shape"/>
            <p:cNvSpPr/>
            <p:nvPr/>
          </p:nvSpPr>
          <p:spPr>
            <a:xfrm>
              <a:off x="957262" y="114300"/>
              <a:ext cx="36513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10330" y="0"/>
                  </a:lnTo>
                  <a:lnTo>
                    <a:pt x="0" y="11109"/>
                  </a:lnTo>
                  <a:lnTo>
                    <a:pt x="1033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56" name="Shape"/>
            <p:cNvSpPr/>
            <p:nvPr/>
          </p:nvSpPr>
          <p:spPr>
            <a:xfrm>
              <a:off x="1098550" y="114300"/>
              <a:ext cx="38100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09"/>
                  </a:moveTo>
                  <a:lnTo>
                    <a:pt x="9900" y="0"/>
                  </a:lnTo>
                  <a:lnTo>
                    <a:pt x="0" y="11109"/>
                  </a:lnTo>
                  <a:lnTo>
                    <a:pt x="9900" y="21600"/>
                  </a:lnTo>
                  <a:lnTo>
                    <a:pt x="21600" y="1110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758" name="Shape"/>
          <p:cNvSpPr/>
          <p:nvPr/>
        </p:nvSpPr>
        <p:spPr>
          <a:xfrm>
            <a:off x="3906837" y="5437187"/>
            <a:ext cx="41276" cy="6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77"/>
                </a:moveTo>
                <a:lnTo>
                  <a:pt x="11631" y="0"/>
                </a:lnTo>
                <a:lnTo>
                  <a:pt x="0" y="11077"/>
                </a:lnTo>
                <a:lnTo>
                  <a:pt x="11631" y="21600"/>
                </a:lnTo>
                <a:lnTo>
                  <a:pt x="21600" y="11077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59" name="Shape"/>
          <p:cNvSpPr/>
          <p:nvPr/>
        </p:nvSpPr>
        <p:spPr>
          <a:xfrm>
            <a:off x="4062412" y="5437187"/>
            <a:ext cx="41276" cy="6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77"/>
                </a:moveTo>
                <a:lnTo>
                  <a:pt x="11631" y="0"/>
                </a:lnTo>
                <a:lnTo>
                  <a:pt x="0" y="11077"/>
                </a:lnTo>
                <a:lnTo>
                  <a:pt x="11631" y="21600"/>
                </a:lnTo>
                <a:lnTo>
                  <a:pt x="21600" y="11077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60" name="Rectangle"/>
          <p:cNvSpPr/>
          <p:nvPr/>
        </p:nvSpPr>
        <p:spPr>
          <a:xfrm>
            <a:off x="3514725" y="4486275"/>
            <a:ext cx="249238" cy="268288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61" name="Rectangle"/>
          <p:cNvSpPr/>
          <p:nvPr/>
        </p:nvSpPr>
        <p:spPr>
          <a:xfrm>
            <a:off x="3805237" y="4486275"/>
            <a:ext cx="247651" cy="268288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62" name="Rectangle"/>
          <p:cNvSpPr/>
          <p:nvPr/>
        </p:nvSpPr>
        <p:spPr>
          <a:xfrm>
            <a:off x="3514725" y="4953000"/>
            <a:ext cx="249238" cy="268288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63" name="Rectangle"/>
          <p:cNvSpPr/>
          <p:nvPr/>
        </p:nvSpPr>
        <p:spPr>
          <a:xfrm>
            <a:off x="3814762" y="4953000"/>
            <a:ext cx="247651" cy="268288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64" name="Shape"/>
          <p:cNvSpPr/>
          <p:nvPr/>
        </p:nvSpPr>
        <p:spPr>
          <a:xfrm>
            <a:off x="3763962" y="5437187"/>
            <a:ext cx="41276" cy="6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77"/>
                </a:moveTo>
                <a:lnTo>
                  <a:pt x="10800" y="0"/>
                </a:lnTo>
                <a:lnTo>
                  <a:pt x="0" y="11077"/>
                </a:lnTo>
                <a:lnTo>
                  <a:pt x="10800" y="21600"/>
                </a:lnTo>
                <a:lnTo>
                  <a:pt x="21600" y="11077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65" name="Rectangle"/>
          <p:cNvSpPr/>
          <p:nvPr/>
        </p:nvSpPr>
        <p:spPr>
          <a:xfrm>
            <a:off x="4114800" y="4953000"/>
            <a:ext cx="247650" cy="268288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66" name="Rectangle"/>
          <p:cNvSpPr/>
          <p:nvPr/>
        </p:nvSpPr>
        <p:spPr>
          <a:xfrm>
            <a:off x="3514725" y="5788025"/>
            <a:ext cx="249238" cy="268288"/>
          </a:xfrm>
          <a:prstGeom prst="rect">
            <a:avLst/>
          </a:prstGeom>
          <a:solidFill>
            <a:srgbClr val="F6BF69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69" name="Cost of External Hashing"/>
          <p:cNvSpPr txBox="1"/>
          <p:nvPr>
            <p:ph type="title" idx="4294967295"/>
          </p:nvPr>
        </p:nvSpPr>
        <p:spPr>
          <a:xfrm>
            <a:off x="968375" y="126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Cost of External Hashing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215900" y="2481262"/>
            <a:ext cx="1212850" cy="2233613"/>
            <a:chOff x="0" y="0"/>
            <a:chExt cx="1212849" cy="2233612"/>
          </a:xfrm>
        </p:grpSpPr>
        <p:sp>
          <p:nvSpPr>
            <p:cNvPr id="770" name="Shape"/>
            <p:cNvSpPr/>
            <p:nvPr/>
          </p:nvSpPr>
          <p:spPr>
            <a:xfrm>
              <a:off x="0" y="0"/>
              <a:ext cx="1212850" cy="2233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71" name="Oval"/>
            <p:cNvSpPr/>
            <p:nvPr/>
          </p:nvSpPr>
          <p:spPr>
            <a:xfrm>
              <a:off x="0" y="-1"/>
              <a:ext cx="1212850" cy="558405"/>
            </a:xfrm>
            <a:prstGeom prst="ellipse">
              <a:avLst/>
            </a:prstGeom>
            <a:solidFill>
              <a:srgbClr val="FF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0" y="279201"/>
              <a:ext cx="1212850" cy="27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777" name="Group"/>
          <p:cNvGrpSpPr/>
          <p:nvPr/>
        </p:nvGrpSpPr>
        <p:grpSpPr>
          <a:xfrm>
            <a:off x="7605712" y="2509837"/>
            <a:ext cx="1212851" cy="2233613"/>
            <a:chOff x="0" y="0"/>
            <a:chExt cx="1212849" cy="2233612"/>
          </a:xfrm>
        </p:grpSpPr>
        <p:sp>
          <p:nvSpPr>
            <p:cNvPr id="774" name="Shape"/>
            <p:cNvSpPr/>
            <p:nvPr/>
          </p:nvSpPr>
          <p:spPr>
            <a:xfrm>
              <a:off x="0" y="0"/>
              <a:ext cx="1212850" cy="2233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75" name="Oval"/>
            <p:cNvSpPr/>
            <p:nvPr/>
          </p:nvSpPr>
          <p:spPr>
            <a:xfrm>
              <a:off x="0" y="-1"/>
              <a:ext cx="1212850" cy="558405"/>
            </a:xfrm>
            <a:prstGeom prst="ellipse">
              <a:avLst/>
            </a:prstGeom>
            <a:solidFill>
              <a:srgbClr val="FF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0" y="279201"/>
              <a:ext cx="1212850" cy="27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781" name="Group"/>
          <p:cNvGrpSpPr/>
          <p:nvPr/>
        </p:nvGrpSpPr>
        <p:grpSpPr>
          <a:xfrm>
            <a:off x="3914775" y="2435224"/>
            <a:ext cx="1212850" cy="2233614"/>
            <a:chOff x="0" y="0"/>
            <a:chExt cx="1212849" cy="2233612"/>
          </a:xfrm>
        </p:grpSpPr>
        <p:sp>
          <p:nvSpPr>
            <p:cNvPr id="778" name="Shape"/>
            <p:cNvSpPr/>
            <p:nvPr/>
          </p:nvSpPr>
          <p:spPr>
            <a:xfrm>
              <a:off x="0" y="0"/>
              <a:ext cx="1212850" cy="2233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79" name="Oval"/>
            <p:cNvSpPr/>
            <p:nvPr/>
          </p:nvSpPr>
          <p:spPr>
            <a:xfrm>
              <a:off x="0" y="-1"/>
              <a:ext cx="1212850" cy="558405"/>
            </a:xfrm>
            <a:prstGeom prst="ellipse">
              <a:avLst/>
            </a:prstGeom>
            <a:solidFill>
              <a:srgbClr val="FF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0" y="279201"/>
              <a:ext cx="1212850" cy="27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sp>
        <p:nvSpPr>
          <p:cNvPr id="782" name="Rectangle"/>
          <p:cNvSpPr/>
          <p:nvPr/>
        </p:nvSpPr>
        <p:spPr>
          <a:xfrm>
            <a:off x="1847850" y="2890837"/>
            <a:ext cx="1677988" cy="164465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83" name="Rectangle"/>
          <p:cNvSpPr/>
          <p:nvPr/>
        </p:nvSpPr>
        <p:spPr>
          <a:xfrm>
            <a:off x="5481637" y="2919412"/>
            <a:ext cx="1677988" cy="164465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84" name="Rectangle"/>
          <p:cNvSpPr/>
          <p:nvPr/>
        </p:nvSpPr>
        <p:spPr>
          <a:xfrm>
            <a:off x="2027237" y="3570287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85" name="Rectangle"/>
          <p:cNvSpPr/>
          <p:nvPr/>
        </p:nvSpPr>
        <p:spPr>
          <a:xfrm>
            <a:off x="2962275" y="3111500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86" name="Rectangle"/>
          <p:cNvSpPr/>
          <p:nvPr/>
        </p:nvSpPr>
        <p:spPr>
          <a:xfrm>
            <a:off x="2955925" y="3557587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87" name="Rectangle"/>
          <p:cNvSpPr/>
          <p:nvPr/>
        </p:nvSpPr>
        <p:spPr>
          <a:xfrm>
            <a:off x="2960687" y="4027487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88" name="Rectangle"/>
          <p:cNvSpPr/>
          <p:nvPr/>
        </p:nvSpPr>
        <p:spPr>
          <a:xfrm>
            <a:off x="5664200" y="3090862"/>
            <a:ext cx="1350963" cy="128111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89" name="Line"/>
          <p:cNvSpPr/>
          <p:nvPr/>
        </p:nvSpPr>
        <p:spPr>
          <a:xfrm>
            <a:off x="1076325" y="3708400"/>
            <a:ext cx="9525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90" name="Line"/>
          <p:cNvSpPr/>
          <p:nvPr/>
        </p:nvSpPr>
        <p:spPr>
          <a:xfrm flipH="1" flipV="1">
            <a:off x="2336799" y="3705224"/>
            <a:ext cx="646114" cy="1111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91" name="Line"/>
          <p:cNvSpPr/>
          <p:nvPr/>
        </p:nvSpPr>
        <p:spPr>
          <a:xfrm flipH="1">
            <a:off x="2330449" y="3257549"/>
            <a:ext cx="612776" cy="44291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92" name="Line"/>
          <p:cNvSpPr/>
          <p:nvPr/>
        </p:nvSpPr>
        <p:spPr>
          <a:xfrm flipH="1" flipV="1">
            <a:off x="2335212" y="3705224"/>
            <a:ext cx="623889" cy="43180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93" name="Line"/>
          <p:cNvSpPr/>
          <p:nvPr/>
        </p:nvSpPr>
        <p:spPr>
          <a:xfrm flipH="1">
            <a:off x="7018337" y="3592512"/>
            <a:ext cx="747713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94" name="Rectangle"/>
          <p:cNvSpPr/>
          <p:nvPr/>
        </p:nvSpPr>
        <p:spPr>
          <a:xfrm>
            <a:off x="4083050" y="3103562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95" name="Rectangle"/>
          <p:cNvSpPr/>
          <p:nvPr/>
        </p:nvSpPr>
        <p:spPr>
          <a:xfrm>
            <a:off x="4079875" y="3556000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96" name="Rectangle"/>
          <p:cNvSpPr/>
          <p:nvPr/>
        </p:nvSpPr>
        <p:spPr>
          <a:xfrm>
            <a:off x="4076700" y="4052887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97" name="Line"/>
          <p:cNvSpPr/>
          <p:nvPr/>
        </p:nvSpPr>
        <p:spPr>
          <a:xfrm>
            <a:off x="3270250" y="3259137"/>
            <a:ext cx="804863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98" name="Line"/>
          <p:cNvSpPr/>
          <p:nvPr/>
        </p:nvSpPr>
        <p:spPr>
          <a:xfrm>
            <a:off x="3263900" y="3706812"/>
            <a:ext cx="804863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99" name="Line"/>
          <p:cNvSpPr/>
          <p:nvPr/>
        </p:nvSpPr>
        <p:spPr>
          <a:xfrm>
            <a:off x="3268662" y="4187825"/>
            <a:ext cx="804863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800" name="Line"/>
          <p:cNvSpPr/>
          <p:nvPr/>
        </p:nvSpPr>
        <p:spPr>
          <a:xfrm>
            <a:off x="4918075" y="3251200"/>
            <a:ext cx="760413" cy="261938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801" name="cost = 4*N IO’s"/>
          <p:cNvSpPr txBox="1"/>
          <p:nvPr/>
        </p:nvSpPr>
        <p:spPr>
          <a:xfrm>
            <a:off x="3011170" y="5740400"/>
            <a:ext cx="2499678" cy="459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500"/>
              </a:spcBef>
              <a:defRPr sz="2400">
                <a:solidFill>
                  <a:srgbClr val="8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cost = 4*N IO’s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04" name="Memory Requirement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Memory Requirement</a:t>
            </a:r>
          </a:p>
        </p:txBody>
      </p:sp>
      <p:sp>
        <p:nvSpPr>
          <p:cNvPr id="805" name="How big of a table can we hash in two passes?…"/>
          <p:cNvSpPr txBox="1"/>
          <p:nvPr>
            <p:ph type="body" idx="4294967295"/>
          </p:nvPr>
        </p:nvSpPr>
        <p:spPr>
          <a:xfrm>
            <a:off x="647700" y="1295400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How big of a table can we hash in two passes?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B-1 “partitions” result from Phase 0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Each should be no more than B pages in size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Answer: B(B-1).</a:t>
            </a:r>
          </a:p>
          <a:p>
            <a:pPr marL="962660" lvl="2" indent="-200660">
              <a:spcBef>
                <a:spcPts val="0"/>
              </a:spcBef>
              <a:buClrTx/>
              <a:buChar char="•"/>
            </a:pPr>
            <a:r>
              <a:t>We can hash a table of size N pages in about        space</a:t>
            </a:r>
            <a:endParaRPr sz="1800"/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Note: assumes hash function distributes records evenly!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Have a bigger table?  Recursive partitioning!</a:t>
            </a:r>
          </a:p>
          <a:p>
            <a:pPr marL="641985" lvl="1" indent="-260985">
              <a:spcBef>
                <a:spcPts val="0"/>
              </a:spcBef>
              <a:buClrTx/>
              <a:buChar char="•"/>
              <a:defRPr sz="2600"/>
            </a:pPr>
            <a:r>
              <a:t>How many times?</a:t>
            </a:r>
          </a:p>
          <a:p>
            <a:pPr marL="1022985" lvl="2" indent="-260985">
              <a:spcBef>
                <a:spcPts val="0"/>
              </a:spcBef>
              <a:buClrTx/>
              <a:buChar char="•"/>
              <a:defRPr sz="2600"/>
            </a:pPr>
            <a:r>
              <a:t>Until every partition fits in memory !! (&lt;=B)</a:t>
            </a:r>
          </a:p>
        </p:txBody>
      </p:sp>
      <p:pic>
        <p:nvPicPr>
          <p:cNvPr id="806" name="image.pdf" descr="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4337" y="2884487"/>
            <a:ext cx="457201" cy="3270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" grpId="1" bldLvl="5" animBg="1" advAuto="0" build="p"/>
      <p:bldP spid="806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09" name="How does this compare with external sorting?"/>
          <p:cNvSpPr txBox="1"/>
          <p:nvPr>
            <p:ph type="title" idx="4294967295"/>
          </p:nvPr>
        </p:nvSpPr>
        <p:spPr>
          <a:xfrm>
            <a:off x="1354137" y="2743200"/>
            <a:ext cx="7240588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How does this compare with </a:t>
            </a:r>
            <a:r>
              <a:rPr>
                <a:solidFill>
                  <a:srgbClr val="FF3300"/>
                </a:solidFill>
              </a:rPr>
              <a:t>external sorting</a:t>
            </a:r>
            <a:r>
              <a:t>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0" name="Cost-based Query Sub-System"/>
          <p:cNvSpPr txBox="1"/>
          <p:nvPr>
            <p:ph type="title" idx="4294967295"/>
          </p:nvPr>
        </p:nvSpPr>
        <p:spPr>
          <a:xfrm>
            <a:off x="230187" y="-38100"/>
            <a:ext cx="7772401" cy="746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Cost-based Query Sub-System</a:t>
            </a:r>
          </a:p>
        </p:txBody>
      </p:sp>
      <p:sp>
        <p:nvSpPr>
          <p:cNvPr id="71" name="Double-click to edit"/>
          <p:cNvSpPr txBox="1"/>
          <p:nvPr>
            <p:ph type="body" idx="4294967295"/>
          </p:nvPr>
        </p:nvSpPr>
        <p:spPr>
          <a:xfrm>
            <a:off x="685800" y="25273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 </a:t>
            </a:r>
          </a:p>
        </p:txBody>
      </p:sp>
      <p:grpSp>
        <p:nvGrpSpPr>
          <p:cNvPr id="76" name="Group"/>
          <p:cNvGrpSpPr/>
          <p:nvPr/>
        </p:nvGrpSpPr>
        <p:grpSpPr>
          <a:xfrm>
            <a:off x="1600199" y="5634037"/>
            <a:ext cx="3992881" cy="1143001"/>
            <a:chOff x="0" y="0"/>
            <a:chExt cx="3992879" cy="1143000"/>
          </a:xfrm>
        </p:grpSpPr>
        <p:sp>
          <p:nvSpPr>
            <p:cNvPr id="72" name="Query Plan Evaluator"/>
            <p:cNvSpPr txBox="1"/>
            <p:nvPr/>
          </p:nvSpPr>
          <p:spPr>
            <a:xfrm>
              <a:off x="121920" y="533400"/>
              <a:ext cx="387096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400"/>
                </a:spcBef>
                <a:defRPr sz="24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Query Plan Evaluator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0" y="0"/>
              <a:ext cx="3048000" cy="1143000"/>
              <a:chOff x="0" y="0"/>
              <a:chExt cx="3048000" cy="1143000"/>
            </a:xfrm>
          </p:grpSpPr>
          <p:sp>
            <p:nvSpPr>
              <p:cNvPr id="73" name="Rectangle"/>
              <p:cNvSpPr/>
              <p:nvPr/>
            </p:nvSpPr>
            <p:spPr>
              <a:xfrm>
                <a:off x="0" y="533400"/>
                <a:ext cx="3048000" cy="6096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74" name="Line"/>
              <p:cNvSpPr/>
              <p:nvPr/>
            </p:nvSpPr>
            <p:spPr>
              <a:xfrm flipH="1">
                <a:off x="1371599" y="0"/>
                <a:ext cx="1" cy="5334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</p:grpSp>
      <p:grpSp>
        <p:nvGrpSpPr>
          <p:cNvPr id="94" name="Group"/>
          <p:cNvGrpSpPr/>
          <p:nvPr/>
        </p:nvGrpSpPr>
        <p:grpSpPr>
          <a:xfrm>
            <a:off x="1524000" y="3043237"/>
            <a:ext cx="6126480" cy="2590801"/>
            <a:chOff x="0" y="0"/>
            <a:chExt cx="6126480" cy="2590800"/>
          </a:xfrm>
        </p:grpSpPr>
        <p:sp>
          <p:nvSpPr>
            <p:cNvPr id="77" name="Query Optimizer"/>
            <p:cNvSpPr txBox="1"/>
            <p:nvPr/>
          </p:nvSpPr>
          <p:spPr>
            <a:xfrm>
              <a:off x="45719" y="457200"/>
              <a:ext cx="6080762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400"/>
                </a:spcBef>
                <a:defRPr sz="24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Query Optimizer</a:t>
              </a:r>
            </a:p>
          </p:txBody>
        </p:sp>
        <p:grpSp>
          <p:nvGrpSpPr>
            <p:cNvPr id="93" name="Group"/>
            <p:cNvGrpSpPr/>
            <p:nvPr/>
          </p:nvGrpSpPr>
          <p:grpSpPr>
            <a:xfrm>
              <a:off x="0" y="0"/>
              <a:ext cx="4114800" cy="2590800"/>
              <a:chOff x="0" y="0"/>
              <a:chExt cx="4114800" cy="2590800"/>
            </a:xfrm>
          </p:grpSpPr>
          <p:sp>
            <p:nvSpPr>
              <p:cNvPr id="78" name="Plan Generator"/>
              <p:cNvSpPr txBox="1"/>
              <p:nvPr/>
            </p:nvSpPr>
            <p:spPr>
              <a:xfrm>
                <a:off x="198120" y="1295400"/>
                <a:ext cx="1584961" cy="7642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spcBef>
                    <a:spcPts val="1400"/>
                  </a:spcBef>
                  <a:defRPr sz="2400">
                    <a:latin typeface="+mj-lt"/>
                    <a:ea typeface="+mj-ea"/>
                    <a:cs typeface="+mj-cs"/>
                    <a:sym typeface="Times New Roman"/>
                  </a:defRPr>
                </a:lvl1pPr>
              </a:lstStyle>
              <a:p>
                <a:r>
                  <a:t>Plan Generator</a:t>
                </a:r>
              </a:p>
            </p:txBody>
          </p:sp>
          <p:sp>
            <p:nvSpPr>
              <p:cNvPr id="79" name="Plan Cost Estimator"/>
              <p:cNvSpPr txBox="1"/>
              <p:nvPr/>
            </p:nvSpPr>
            <p:spPr>
              <a:xfrm>
                <a:off x="1874520" y="1295400"/>
                <a:ext cx="1965961" cy="7642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spcBef>
                    <a:spcPts val="1400"/>
                  </a:spcBef>
                  <a:defRPr sz="2400">
                    <a:latin typeface="+mj-lt"/>
                    <a:ea typeface="+mj-ea"/>
                    <a:cs typeface="+mj-cs"/>
                    <a:sym typeface="Times New Roman"/>
                  </a:defRPr>
                </a:lvl1pPr>
              </a:lstStyle>
              <a:p>
                <a:r>
                  <a:t>Plan Cost Estimator</a:t>
                </a:r>
              </a:p>
            </p:txBody>
          </p:sp>
          <p:sp>
            <p:nvSpPr>
              <p:cNvPr id="80" name="Rectangle"/>
              <p:cNvSpPr/>
              <p:nvPr/>
            </p:nvSpPr>
            <p:spPr>
              <a:xfrm>
                <a:off x="152400" y="1295400"/>
                <a:ext cx="1371600" cy="9144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81" name="Rectangle"/>
              <p:cNvSpPr/>
              <p:nvPr/>
            </p:nvSpPr>
            <p:spPr>
              <a:xfrm>
                <a:off x="1752600" y="1295400"/>
                <a:ext cx="1447800" cy="9144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82" name="Rectangle"/>
              <p:cNvSpPr/>
              <p:nvPr/>
            </p:nvSpPr>
            <p:spPr>
              <a:xfrm>
                <a:off x="0" y="457200"/>
                <a:ext cx="3581400" cy="21336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83" name="Line"/>
              <p:cNvSpPr/>
              <p:nvPr/>
            </p:nvSpPr>
            <p:spPr>
              <a:xfrm>
                <a:off x="3573462" y="1677670"/>
                <a:ext cx="54133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4" name="Line"/>
              <p:cNvSpPr/>
              <p:nvPr/>
            </p:nvSpPr>
            <p:spPr>
              <a:xfrm flipH="1">
                <a:off x="1523999" y="0"/>
                <a:ext cx="1" cy="5334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88" name="Group"/>
              <p:cNvGrpSpPr/>
              <p:nvPr/>
            </p:nvGrpSpPr>
            <p:grpSpPr>
              <a:xfrm>
                <a:off x="838200" y="2209799"/>
                <a:ext cx="2016252" cy="304802"/>
                <a:chOff x="0" y="0"/>
                <a:chExt cx="2016251" cy="304800"/>
              </a:xfrm>
            </p:grpSpPr>
            <p:sp>
              <p:nvSpPr>
                <p:cNvPr id="85" name="Shape"/>
                <p:cNvSpPr/>
                <p:nvPr/>
              </p:nvSpPr>
              <p:spPr>
                <a:xfrm>
                  <a:off x="0" y="0"/>
                  <a:ext cx="2016252" cy="304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1929"/>
                        <a:pt x="3454" y="21600"/>
                        <a:pt x="7714" y="21600"/>
                      </a:cubicBezTo>
                      <a:lnTo>
                        <a:pt x="12122" y="21600"/>
                      </a:lnTo>
                      <a:cubicBezTo>
                        <a:pt x="15392" y="21600"/>
                        <a:pt x="18306" y="15830"/>
                        <a:pt x="19396" y="7200"/>
                      </a:cubicBezTo>
                      <a:lnTo>
                        <a:pt x="21600" y="7200"/>
                      </a:lnTo>
                      <a:lnTo>
                        <a:pt x="17633" y="0"/>
                      </a:lnTo>
                      <a:lnTo>
                        <a:pt x="12784" y="7200"/>
                      </a:lnTo>
                      <a:lnTo>
                        <a:pt x="14987" y="7200"/>
                      </a:lnTo>
                      <a:cubicBezTo>
                        <a:pt x="14165" y="13710"/>
                        <a:pt x="12282" y="18727"/>
                        <a:pt x="9918" y="20700"/>
                      </a:cubicBezTo>
                      <a:lnTo>
                        <a:pt x="9918" y="20700"/>
                      </a:lnTo>
                      <a:cubicBezTo>
                        <a:pt x="6649" y="17970"/>
                        <a:pt x="4408" y="9552"/>
                        <a:pt x="44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86" name="Shape"/>
                <p:cNvSpPr/>
                <p:nvPr/>
              </p:nvSpPr>
              <p:spPr>
                <a:xfrm>
                  <a:off x="0" y="0"/>
                  <a:ext cx="1131570" cy="304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1929"/>
                        <a:pt x="6154" y="21600"/>
                        <a:pt x="13745" y="21600"/>
                      </a:cubicBezTo>
                      <a:lnTo>
                        <a:pt x="21600" y="21600"/>
                      </a:lnTo>
                      <a:cubicBezTo>
                        <a:pt x="14009" y="21600"/>
                        <a:pt x="7855" y="11929"/>
                        <a:pt x="7855" y="0"/>
                      </a:cubicBezTo>
                      <a:close/>
                    </a:path>
                  </a:pathLst>
                </a:custGeom>
                <a:solidFill>
                  <a:schemeClr val="accent1">
                    <a:satOff val="-71420"/>
                    <a:lumOff val="-1799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87" name="Line"/>
                <p:cNvSpPr/>
                <p:nvPr/>
              </p:nvSpPr>
              <p:spPr>
                <a:xfrm>
                  <a:off x="925833" y="292094"/>
                  <a:ext cx="205737" cy="12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4285" y="21600"/>
                        <a:pt x="7010" y="14324"/>
                        <a:pt x="0" y="0"/>
                      </a:cubicBezTo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</p:grpSp>
          <p:grpSp>
            <p:nvGrpSpPr>
              <p:cNvPr id="92" name="Group"/>
              <p:cNvGrpSpPr/>
              <p:nvPr/>
            </p:nvGrpSpPr>
            <p:grpSpPr>
              <a:xfrm>
                <a:off x="652272" y="1065214"/>
                <a:ext cx="2090929" cy="230187"/>
                <a:chOff x="0" y="0"/>
                <a:chExt cx="2090928" cy="230185"/>
              </a:xfrm>
            </p:grpSpPr>
            <p:sp>
              <p:nvSpPr>
                <p:cNvPr id="89" name="Shape"/>
                <p:cNvSpPr/>
                <p:nvPr/>
              </p:nvSpPr>
              <p:spPr>
                <a:xfrm rot="10800000">
                  <a:off x="0" y="1585"/>
                  <a:ext cx="2090929" cy="228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1929"/>
                        <a:pt x="3454" y="21600"/>
                        <a:pt x="7714" y="21600"/>
                      </a:cubicBezTo>
                      <a:lnTo>
                        <a:pt x="12122" y="21600"/>
                      </a:lnTo>
                      <a:cubicBezTo>
                        <a:pt x="15392" y="21600"/>
                        <a:pt x="18306" y="15830"/>
                        <a:pt x="19396" y="7200"/>
                      </a:cubicBezTo>
                      <a:lnTo>
                        <a:pt x="21600" y="7200"/>
                      </a:lnTo>
                      <a:lnTo>
                        <a:pt x="17633" y="0"/>
                      </a:lnTo>
                      <a:lnTo>
                        <a:pt x="12784" y="7200"/>
                      </a:lnTo>
                      <a:lnTo>
                        <a:pt x="14987" y="7200"/>
                      </a:lnTo>
                      <a:cubicBezTo>
                        <a:pt x="14165" y="13710"/>
                        <a:pt x="12282" y="18727"/>
                        <a:pt x="9918" y="20700"/>
                      </a:cubicBezTo>
                      <a:lnTo>
                        <a:pt x="9918" y="20700"/>
                      </a:lnTo>
                      <a:cubicBezTo>
                        <a:pt x="6649" y="17970"/>
                        <a:pt x="4408" y="9552"/>
                        <a:pt x="44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90" name="Shape"/>
                <p:cNvSpPr/>
                <p:nvPr/>
              </p:nvSpPr>
              <p:spPr>
                <a:xfrm rot="10800000">
                  <a:off x="917448" y="1585"/>
                  <a:ext cx="1173481" cy="228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1929"/>
                        <a:pt x="6154" y="21600"/>
                        <a:pt x="13745" y="21600"/>
                      </a:cubicBezTo>
                      <a:lnTo>
                        <a:pt x="21600" y="21600"/>
                      </a:lnTo>
                      <a:cubicBezTo>
                        <a:pt x="14009" y="21600"/>
                        <a:pt x="7855" y="11929"/>
                        <a:pt x="7855" y="0"/>
                      </a:cubicBezTo>
                      <a:close/>
                    </a:path>
                  </a:pathLst>
                </a:custGeom>
                <a:solidFill>
                  <a:schemeClr val="accent1">
                    <a:satOff val="-71420"/>
                    <a:lumOff val="-1799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91" name="Line"/>
                <p:cNvSpPr/>
                <p:nvPr/>
              </p:nvSpPr>
              <p:spPr>
                <a:xfrm rot="10800000">
                  <a:off x="917448" y="0"/>
                  <a:ext cx="21335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4285" y="21600"/>
                        <a:pt x="7010" y="14324"/>
                        <a:pt x="0" y="0"/>
                      </a:cubicBezTo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</p:grpSp>
        </p:grpSp>
      </p:grpSp>
      <p:sp>
        <p:nvSpPr>
          <p:cNvPr id="95" name="Usually there is a…"/>
          <p:cNvSpPr txBox="1"/>
          <p:nvPr/>
        </p:nvSpPr>
        <p:spPr>
          <a:xfrm>
            <a:off x="5473700" y="1546225"/>
            <a:ext cx="2929692" cy="157734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none" lIns="45719" rIns="45719">
            <a:spAutoFit/>
          </a:bodyPr>
          <a:lstStyle/>
          <a:p>
            <a:pPr defTabSz="457200">
              <a:defRPr sz="24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Usually there is a</a:t>
            </a:r>
          </a:p>
          <a:p>
            <a:pPr defTabSz="457200">
              <a:defRPr sz="24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heuristics-based</a:t>
            </a:r>
          </a:p>
          <a:p>
            <a:pPr defTabSz="457200">
              <a:defRPr sz="2400" u="sng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rewriting</a:t>
            </a:r>
            <a:r>
              <a:rPr u="none"/>
              <a:t> step before</a:t>
            </a:r>
            <a:endParaRPr u="none"/>
          </a:p>
          <a:p>
            <a:pPr defTabSz="457200">
              <a:defRPr sz="24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the cost-based steps.</a:t>
            </a:r>
          </a:p>
        </p:txBody>
      </p:sp>
      <p:grpSp>
        <p:nvGrpSpPr>
          <p:cNvPr id="102" name="Group"/>
          <p:cNvGrpSpPr/>
          <p:nvPr/>
        </p:nvGrpSpPr>
        <p:grpSpPr>
          <a:xfrm>
            <a:off x="7019924" y="4889500"/>
            <a:ext cx="1163957" cy="1460500"/>
            <a:chOff x="0" y="0"/>
            <a:chExt cx="1163955" cy="1460500"/>
          </a:xfrm>
        </p:grpSpPr>
        <p:grpSp>
          <p:nvGrpSpPr>
            <p:cNvPr id="99" name="Group"/>
            <p:cNvGrpSpPr/>
            <p:nvPr/>
          </p:nvGrpSpPr>
          <p:grpSpPr>
            <a:xfrm>
              <a:off x="0" y="434975"/>
              <a:ext cx="1077913" cy="1025525"/>
              <a:chOff x="0" y="0"/>
              <a:chExt cx="1077912" cy="1025525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133350"/>
                <a:ext cx="1071563" cy="738188"/>
              </a:xfrm>
              <a:prstGeom prst="rect">
                <a:avLst/>
              </a:prstGeom>
              <a:solidFill>
                <a:srgbClr val="CCE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97" name="Oval"/>
              <p:cNvSpPr/>
              <p:nvPr/>
            </p:nvSpPr>
            <p:spPr>
              <a:xfrm>
                <a:off x="0" y="0"/>
                <a:ext cx="1069975" cy="301625"/>
              </a:xfrm>
              <a:prstGeom prst="ellipse">
                <a:avLst/>
              </a:prstGeom>
              <a:solidFill>
                <a:srgbClr val="CCE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98" name="Oval"/>
              <p:cNvSpPr/>
              <p:nvPr/>
            </p:nvSpPr>
            <p:spPr>
              <a:xfrm>
                <a:off x="7937" y="723900"/>
                <a:ext cx="1069976" cy="301625"/>
              </a:xfrm>
              <a:prstGeom prst="ellipse">
                <a:avLst/>
              </a:prstGeom>
              <a:solidFill>
                <a:srgbClr val="CCE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  <p:sp>
          <p:nvSpPr>
            <p:cNvPr id="100" name="Statistics"/>
            <p:cNvSpPr txBox="1"/>
            <p:nvPr/>
          </p:nvSpPr>
          <p:spPr>
            <a:xfrm>
              <a:off x="6032" y="742950"/>
              <a:ext cx="1157924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20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Statistics</a:t>
              </a:r>
            </a:p>
          </p:txBody>
        </p:sp>
        <p:sp>
          <p:nvSpPr>
            <p:cNvPr id="101" name="Line"/>
            <p:cNvSpPr/>
            <p:nvPr/>
          </p:nvSpPr>
          <p:spPr>
            <a:xfrm flipH="1">
              <a:off x="473074" y="0"/>
              <a:ext cx="1" cy="4445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13" name="Group"/>
          <p:cNvGrpSpPr/>
          <p:nvPr/>
        </p:nvGrpSpPr>
        <p:grpSpPr>
          <a:xfrm>
            <a:off x="4221162" y="2717799"/>
            <a:ext cx="3810319" cy="3617914"/>
            <a:chOff x="0" y="0"/>
            <a:chExt cx="3810317" cy="3617912"/>
          </a:xfrm>
        </p:grpSpPr>
        <p:grpSp>
          <p:nvGrpSpPr>
            <p:cNvPr id="105" name="Group"/>
            <p:cNvGrpSpPr/>
            <p:nvPr/>
          </p:nvGrpSpPr>
          <p:grpSpPr>
            <a:xfrm>
              <a:off x="1417637" y="1562099"/>
              <a:ext cx="2392681" cy="609601"/>
              <a:chOff x="0" y="0"/>
              <a:chExt cx="2392680" cy="609600"/>
            </a:xfrm>
          </p:grpSpPr>
          <p:sp>
            <p:nvSpPr>
              <p:cNvPr id="103" name="Catalog Manager"/>
              <p:cNvSpPr txBox="1"/>
              <p:nvPr/>
            </p:nvSpPr>
            <p:spPr>
              <a:xfrm>
                <a:off x="45719" y="0"/>
                <a:ext cx="2346962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spcBef>
                    <a:spcPts val="1400"/>
                  </a:spcBef>
                  <a:defRPr sz="2400">
                    <a:latin typeface="+mj-lt"/>
                    <a:ea typeface="+mj-ea"/>
                    <a:cs typeface="+mj-cs"/>
                    <a:sym typeface="Times New Roman"/>
                  </a:defRPr>
                </a:lvl1pPr>
              </a:lstStyle>
              <a:p>
                <a:r>
                  <a:t>Catalog Manager</a:t>
                </a:r>
              </a:p>
            </p:txBody>
          </p:sp>
          <p:sp>
            <p:nvSpPr>
              <p:cNvPr id="104" name="Rectangle"/>
              <p:cNvSpPr/>
              <p:nvPr/>
            </p:nvSpPr>
            <p:spPr>
              <a:xfrm>
                <a:off x="0" y="0"/>
                <a:ext cx="2362200" cy="6096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  <p:grpSp>
          <p:nvGrpSpPr>
            <p:cNvPr id="109" name="Group"/>
            <p:cNvGrpSpPr/>
            <p:nvPr/>
          </p:nvGrpSpPr>
          <p:grpSpPr>
            <a:xfrm>
              <a:off x="1470025" y="2592387"/>
              <a:ext cx="1077913" cy="1025526"/>
              <a:chOff x="0" y="0"/>
              <a:chExt cx="1077912" cy="1025525"/>
            </a:xfrm>
          </p:grpSpPr>
          <p:sp>
            <p:nvSpPr>
              <p:cNvPr id="106" name="Rectangle"/>
              <p:cNvSpPr/>
              <p:nvPr/>
            </p:nvSpPr>
            <p:spPr>
              <a:xfrm>
                <a:off x="0" y="133350"/>
                <a:ext cx="1071563" cy="738188"/>
              </a:xfrm>
              <a:prstGeom prst="rect">
                <a:avLst/>
              </a:prstGeom>
              <a:solidFill>
                <a:srgbClr val="CCE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07" name="Oval"/>
              <p:cNvSpPr/>
              <p:nvPr/>
            </p:nvSpPr>
            <p:spPr>
              <a:xfrm>
                <a:off x="0" y="0"/>
                <a:ext cx="1069975" cy="301625"/>
              </a:xfrm>
              <a:prstGeom prst="ellipse">
                <a:avLst/>
              </a:prstGeom>
              <a:solidFill>
                <a:srgbClr val="CCE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08" name="Oval"/>
              <p:cNvSpPr/>
              <p:nvPr/>
            </p:nvSpPr>
            <p:spPr>
              <a:xfrm>
                <a:off x="7937" y="723900"/>
                <a:ext cx="1069976" cy="301625"/>
              </a:xfrm>
              <a:prstGeom prst="ellipse">
                <a:avLst/>
              </a:prstGeom>
              <a:solidFill>
                <a:srgbClr val="CCE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  <p:sp>
          <p:nvSpPr>
            <p:cNvPr id="110" name="Schema"/>
            <p:cNvSpPr txBox="1"/>
            <p:nvPr/>
          </p:nvSpPr>
          <p:spPr>
            <a:xfrm>
              <a:off x="1504632" y="2900362"/>
              <a:ext cx="1024574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20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Schema</a:t>
              </a:r>
            </a:p>
          </p:txBody>
        </p:sp>
        <p:sp>
          <p:nvSpPr>
            <p:cNvPr id="111" name="Line"/>
            <p:cNvSpPr/>
            <p:nvPr/>
          </p:nvSpPr>
          <p:spPr>
            <a:xfrm>
              <a:off x="1976437" y="2184399"/>
              <a:ext cx="1" cy="3683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" name="Line"/>
            <p:cNvSpPr/>
            <p:nvPr/>
          </p:nvSpPr>
          <p:spPr>
            <a:xfrm>
              <a:off x="0" y="-1"/>
              <a:ext cx="2789238" cy="154940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14" name="Select *…"/>
          <p:cNvSpPr txBox="1"/>
          <p:nvPr/>
        </p:nvSpPr>
        <p:spPr>
          <a:xfrm>
            <a:off x="1812925" y="1089025"/>
            <a:ext cx="2723305" cy="866140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wrap="none" lIns="45719" rIns="45719">
            <a:spAutoFit/>
          </a:bodyPr>
          <a:lstStyle/>
          <a:p>
            <a:pPr defTabSz="457200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457200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Blah B</a:t>
            </a:r>
          </a:p>
          <a:p>
            <a:pPr defTabSz="457200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B.blah = blah</a:t>
            </a:r>
          </a:p>
        </p:txBody>
      </p:sp>
      <p:sp>
        <p:nvSpPr>
          <p:cNvPr id="115" name="Queries"/>
          <p:cNvSpPr txBox="1"/>
          <p:nvPr/>
        </p:nvSpPr>
        <p:spPr>
          <a:xfrm>
            <a:off x="234632" y="1203325"/>
            <a:ext cx="1157844" cy="459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Queries</a:t>
            </a:r>
          </a:p>
        </p:txBody>
      </p:sp>
      <p:grpSp>
        <p:nvGrpSpPr>
          <p:cNvPr id="120" name="Group"/>
          <p:cNvGrpSpPr/>
          <p:nvPr/>
        </p:nvGrpSpPr>
        <p:grpSpPr>
          <a:xfrm>
            <a:off x="2008187" y="1931987"/>
            <a:ext cx="2209801" cy="1143001"/>
            <a:chOff x="0" y="0"/>
            <a:chExt cx="2209800" cy="1143000"/>
          </a:xfrm>
        </p:grpSpPr>
        <p:sp>
          <p:nvSpPr>
            <p:cNvPr id="116" name="Query Parser"/>
            <p:cNvSpPr txBox="1"/>
            <p:nvPr/>
          </p:nvSpPr>
          <p:spPr>
            <a:xfrm>
              <a:off x="242570" y="620712"/>
              <a:ext cx="196596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400"/>
                </a:spcBef>
                <a:defRPr sz="24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r>
                <a:t>Query Parser</a:t>
              </a:r>
            </a:p>
          </p:txBody>
        </p:sp>
        <p:grpSp>
          <p:nvGrpSpPr>
            <p:cNvPr id="119" name="Group"/>
            <p:cNvGrpSpPr/>
            <p:nvPr/>
          </p:nvGrpSpPr>
          <p:grpSpPr>
            <a:xfrm>
              <a:off x="0" y="0"/>
              <a:ext cx="2209800" cy="1143000"/>
              <a:chOff x="0" y="0"/>
              <a:chExt cx="2209800" cy="1143000"/>
            </a:xfrm>
          </p:grpSpPr>
          <p:sp>
            <p:nvSpPr>
              <p:cNvPr id="117" name="Rectangle"/>
              <p:cNvSpPr/>
              <p:nvPr/>
            </p:nvSpPr>
            <p:spPr>
              <a:xfrm>
                <a:off x="0" y="533400"/>
                <a:ext cx="2209800" cy="6096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18" name="Line"/>
              <p:cNvSpPr/>
              <p:nvPr/>
            </p:nvSpPr>
            <p:spPr>
              <a:xfrm>
                <a:off x="263467" y="0"/>
                <a:ext cx="674746" cy="520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65" h="21600" extrusionOk="0">
                    <a:moveTo>
                      <a:pt x="16152" y="0"/>
                    </a:moveTo>
                    <a:cubicBezTo>
                      <a:pt x="7709" y="2371"/>
                      <a:pt x="-735" y="4807"/>
                      <a:pt x="50" y="8429"/>
                    </a:cubicBezTo>
                    <a:cubicBezTo>
                      <a:pt x="836" y="12051"/>
                      <a:pt x="10850" y="16793"/>
                      <a:pt x="20865" y="2160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</p:grpSp>
      <p:sp>
        <p:nvSpPr>
          <p:cNvPr id="121" name="Arrow"/>
          <p:cNvSpPr/>
          <p:nvPr/>
        </p:nvSpPr>
        <p:spPr>
          <a:xfrm>
            <a:off x="317500" y="6197600"/>
            <a:ext cx="1168400" cy="495300"/>
          </a:xfrm>
          <a:prstGeom prst="rightArrow">
            <a:avLst>
              <a:gd name="adj1" fmla="val 50000"/>
              <a:gd name="adj2" fmla="val 58974"/>
            </a:avLst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animBg="1" advAuto="0"/>
      <p:bldP spid="121" grpId="6" animBg="1" advAuto="0"/>
      <p:bldP spid="113" grpId="2" animBg="1" advAuto="0"/>
      <p:bldP spid="102" grpId="4" animBg="1" advAuto="0"/>
      <p:bldP spid="76" grpId="5" animBg="1" advAuto="0"/>
      <p:bldP spid="95" grpId="7" animBg="1" advAuto="0"/>
      <p:bldP spid="94" grpId="3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12" name="So which is better ??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So which is better ??</a:t>
            </a:r>
          </a:p>
        </p:txBody>
      </p:sp>
      <p:sp>
        <p:nvSpPr>
          <p:cNvPr id="813" name="Simplest analysis: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Simplest analysis: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Same memory requirement for 2 passes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Same I/O cost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But we can dig a bit deeper…</a:t>
            </a:r>
            <a:endParaRPr sz="2400"/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Sorting pros: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Great if input already sorted (or almost sorted) w/heapsort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Great if need output to be sorted anyway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Not sensitive to “data skew” or “bad” hash functions</a:t>
            </a:r>
            <a:endParaRPr sz="2400"/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Hashing pros: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For duplicate elimination, scales with # of values</a:t>
            </a:r>
          </a:p>
          <a:p>
            <a:pPr marL="942340" lvl="2" indent="-180340">
              <a:spcBef>
                <a:spcPts val="0"/>
              </a:spcBef>
              <a:buClrTx/>
              <a:buChar char="•"/>
              <a:defRPr sz="1800"/>
            </a:pPr>
            <a:r>
              <a:t>Not # of items!  We’ll see this again.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</a:pPr>
            <a:r>
              <a:t>Can exploit extra memory to reduce # IOs (stay tuned…)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8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8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8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8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1" animBg="1" advAuto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16" name="Summing Up 1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Summing Up 1</a:t>
            </a:r>
          </a:p>
        </p:txBody>
      </p:sp>
      <p:sp>
        <p:nvSpPr>
          <p:cNvPr id="817" name="Unordered collection model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Unordered collection model</a:t>
            </a:r>
          </a:p>
          <a:p>
            <a:pPr marL="200660" indent="-200660">
              <a:buClrTx/>
              <a:buSzPct val="100000"/>
            </a:pPr>
            <a:r>
              <a:t>Read in chunks to avoid fixed I/O costs</a:t>
            </a:r>
          </a:p>
          <a:p>
            <a:pPr marL="200660" indent="-200660">
              <a:buClrTx/>
              <a:buSzPct val="100000"/>
            </a:pPr>
          </a:p>
          <a:p>
            <a:pPr marL="200660" indent="-200660">
              <a:buClrTx/>
              <a:buSzPct val="100000"/>
            </a:pPr>
            <a:r>
              <a:t>Patterns for Big Data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Streaming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Divide &amp; Conquer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also Parallelism (but we didn’t cover this here) 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20" name="Summary Part 2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Summary Part 2</a:t>
            </a:r>
          </a:p>
        </p:txBody>
      </p:sp>
      <p:sp>
        <p:nvSpPr>
          <p:cNvPr id="821" name="Sort/Hash Duality…"/>
          <p:cNvSpPr txBox="1"/>
          <p:nvPr>
            <p:ph type="body" idx="4294967295"/>
          </p:nvPr>
        </p:nvSpPr>
        <p:spPr>
          <a:xfrm>
            <a:off x="357187" y="1119187"/>
            <a:ext cx="8458201" cy="5105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Sort/Hash Duality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Sorting is Conquer &amp; Merge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Hashing is Divide &amp; Conquer</a:t>
            </a:r>
          </a:p>
          <a:p>
            <a:pPr marL="200660" indent="-200660">
              <a:buClrTx/>
              <a:buSzPct val="100000"/>
            </a:pPr>
            <a:r>
              <a:t>Sorting is overkill for rendezvous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But sometimes a win anyhow</a:t>
            </a:r>
          </a:p>
          <a:p>
            <a:pPr marL="200660" indent="-200660">
              <a:buClrTx/>
              <a:buSzPct val="100000"/>
            </a:pPr>
            <a:r>
              <a:t>Sorting sensitive to internal sort alg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Quicksort vs. HeapSort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In practice, QuickSort tends to be used</a:t>
            </a:r>
          </a:p>
          <a:p>
            <a:pPr marL="200660" indent="-200660">
              <a:buClrTx/>
              <a:buSzPct val="100000"/>
            </a:pPr>
            <a:r>
              <a:t>Don’t forget double buffering (with threads)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4" name="Query Processing Overview"/>
          <p:cNvSpPr txBox="1"/>
          <p:nvPr>
            <p:ph type="title" idx="4294967295"/>
          </p:nvPr>
        </p:nvSpPr>
        <p:spPr>
          <a:xfrm>
            <a:off x="665162" y="-1"/>
            <a:ext cx="7772401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Query Processing Overview</a:t>
            </a:r>
          </a:p>
        </p:txBody>
      </p:sp>
      <p:sp>
        <p:nvSpPr>
          <p:cNvPr id="125" name="The query optimizer translates SQL to a special internal “language”…"/>
          <p:cNvSpPr txBox="1"/>
          <p:nvPr>
            <p:ph type="body" idx="4294967295"/>
          </p:nvPr>
        </p:nvSpPr>
        <p:spPr>
          <a:xfrm>
            <a:off x="600075" y="1281112"/>
            <a:ext cx="7943850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</a:t>
            </a:r>
            <a:r>
              <a:rPr>
                <a:solidFill>
                  <a:srgbClr val="FF0000"/>
                </a:solidFill>
              </a:rPr>
              <a:t>query optimizer</a:t>
            </a:r>
            <a:r>
              <a:rPr>
                <a:solidFill>
                  <a:srgbClr val="FF9933"/>
                </a:solidFill>
              </a:rPr>
              <a:t> </a:t>
            </a:r>
            <a:r>
              <a:t>translates SQL to a special internal “language”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Query Plans</a:t>
            </a:r>
          </a:p>
          <a:p>
            <a:pPr marL="200660" indent="-200660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</a:t>
            </a:r>
            <a:r>
              <a:rPr>
                <a:solidFill>
                  <a:srgbClr val="FF0000"/>
                </a:solidFill>
              </a:rPr>
              <a:t>query executor</a:t>
            </a:r>
            <a:r>
              <a:t> is an interpreter for query plans</a:t>
            </a:r>
          </a:p>
          <a:p>
            <a:pPr marL="200660" indent="-200660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Think of query plans as “box-and-arrow”</a:t>
            </a:r>
            <a:br/>
            <a:r>
              <a:rPr>
                <a:solidFill>
                  <a:srgbClr val="FF0000"/>
                </a:solidFill>
              </a:rPr>
              <a:t>dataflow</a:t>
            </a:r>
            <a:r>
              <a:t> diagrams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Each box implements a relational operator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Edges represent a flow of tuples (columns as specified)</a:t>
            </a:r>
          </a:p>
          <a:p>
            <a:pPr marL="581660" lvl="1" indent="-200660"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For single-table queries, these diagrams are</a:t>
            </a:r>
            <a:br/>
            <a:r>
              <a:t>straight-line graphs</a:t>
            </a:r>
          </a:p>
        </p:txBody>
      </p:sp>
      <p:grpSp>
        <p:nvGrpSpPr>
          <p:cNvPr id="141" name="Group"/>
          <p:cNvGrpSpPr/>
          <p:nvPr/>
        </p:nvGrpSpPr>
        <p:grpSpPr>
          <a:xfrm>
            <a:off x="7315199" y="4230687"/>
            <a:ext cx="1717939" cy="2551113"/>
            <a:chOff x="0" y="0"/>
            <a:chExt cx="1717937" cy="2551112"/>
          </a:xfrm>
        </p:grpSpPr>
        <p:grpSp>
          <p:nvGrpSpPr>
            <p:cNvPr id="128" name="Group"/>
            <p:cNvGrpSpPr/>
            <p:nvPr/>
          </p:nvGrpSpPr>
          <p:grpSpPr>
            <a:xfrm>
              <a:off x="0" y="1998662"/>
              <a:ext cx="1371600" cy="552451"/>
              <a:chOff x="0" y="0"/>
              <a:chExt cx="1371600" cy="552450"/>
            </a:xfrm>
          </p:grpSpPr>
          <p:sp>
            <p:nvSpPr>
              <p:cNvPr id="126" name="Oval"/>
              <p:cNvSpPr/>
              <p:nvPr/>
            </p:nvSpPr>
            <p:spPr>
              <a:xfrm>
                <a:off x="0" y="0"/>
                <a:ext cx="1371600" cy="552450"/>
              </a:xfrm>
              <a:prstGeom prst="ellipse">
                <a:avLst/>
              </a:prstGeom>
              <a:solidFill>
                <a:srgbClr val="FF99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27" name="HeapScan"/>
              <p:cNvSpPr txBox="1"/>
              <p:nvPr/>
            </p:nvSpPr>
            <p:spPr>
              <a:xfrm>
                <a:off x="99957" y="90804"/>
                <a:ext cx="117168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HeapScan</a:t>
                </a:r>
              </a:p>
            </p:txBody>
          </p:sp>
        </p:grpSp>
        <p:grpSp>
          <p:nvGrpSpPr>
            <p:cNvPr id="131" name="Group"/>
            <p:cNvGrpSpPr/>
            <p:nvPr/>
          </p:nvGrpSpPr>
          <p:grpSpPr>
            <a:xfrm>
              <a:off x="0" y="1169987"/>
              <a:ext cx="1371600" cy="552451"/>
              <a:chOff x="0" y="0"/>
              <a:chExt cx="1371600" cy="552450"/>
            </a:xfrm>
          </p:grpSpPr>
          <p:sp>
            <p:nvSpPr>
              <p:cNvPr id="129" name="Oval"/>
              <p:cNvSpPr/>
              <p:nvPr/>
            </p:nvSpPr>
            <p:spPr>
              <a:xfrm>
                <a:off x="0" y="0"/>
                <a:ext cx="1371600" cy="552450"/>
              </a:xfrm>
              <a:prstGeom prst="ellipse">
                <a:avLst/>
              </a:prstGeom>
              <a:solidFill>
                <a:srgbClr val="FF99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30" name="Sort"/>
              <p:cNvSpPr txBox="1"/>
              <p:nvPr/>
            </p:nvSpPr>
            <p:spPr>
              <a:xfrm>
                <a:off x="424105" y="90804"/>
                <a:ext cx="52339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Sort</a:t>
                </a:r>
              </a:p>
            </p:txBody>
          </p:sp>
        </p:grpSp>
        <p:grpSp>
          <p:nvGrpSpPr>
            <p:cNvPr id="134" name="Group"/>
            <p:cNvGrpSpPr/>
            <p:nvPr/>
          </p:nvGrpSpPr>
          <p:grpSpPr>
            <a:xfrm>
              <a:off x="0" y="341312"/>
              <a:ext cx="1371600" cy="552451"/>
              <a:chOff x="0" y="0"/>
              <a:chExt cx="1371600" cy="552450"/>
            </a:xfrm>
          </p:grpSpPr>
          <p:sp>
            <p:nvSpPr>
              <p:cNvPr id="132" name="Oval"/>
              <p:cNvSpPr/>
              <p:nvPr/>
            </p:nvSpPr>
            <p:spPr>
              <a:xfrm>
                <a:off x="0" y="0"/>
                <a:ext cx="1371600" cy="552450"/>
              </a:xfrm>
              <a:prstGeom prst="ellipse">
                <a:avLst/>
              </a:prstGeom>
              <a:solidFill>
                <a:srgbClr val="FF99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33" name="Distinct"/>
              <p:cNvSpPr txBox="1"/>
              <p:nvPr/>
            </p:nvSpPr>
            <p:spPr>
              <a:xfrm>
                <a:off x="259017" y="90804"/>
                <a:ext cx="85356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Distinct</a:t>
                </a:r>
              </a:p>
            </p:txBody>
          </p:sp>
        </p:grpSp>
        <p:sp>
          <p:nvSpPr>
            <p:cNvPr id="135" name="Line"/>
            <p:cNvSpPr/>
            <p:nvPr/>
          </p:nvSpPr>
          <p:spPr>
            <a:xfrm flipV="1">
              <a:off x="685800" y="1722437"/>
              <a:ext cx="0" cy="2762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6" name="Line"/>
            <p:cNvSpPr/>
            <p:nvPr/>
          </p:nvSpPr>
          <p:spPr>
            <a:xfrm flipV="1">
              <a:off x="685800" y="893762"/>
              <a:ext cx="0" cy="2762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7" name="Line"/>
            <p:cNvSpPr/>
            <p:nvPr/>
          </p:nvSpPr>
          <p:spPr>
            <a:xfrm flipV="1">
              <a:off x="685799" y="65087"/>
              <a:ext cx="1589" cy="2762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8" name="name, gpa"/>
            <p:cNvSpPr txBox="1"/>
            <p:nvPr/>
          </p:nvSpPr>
          <p:spPr>
            <a:xfrm>
              <a:off x="779144" y="1704975"/>
              <a:ext cx="938794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1400">
                  <a:solidFill>
                    <a:srgbClr val="CF0E3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name, gpa</a:t>
              </a:r>
            </a:p>
          </p:txBody>
        </p:sp>
        <p:sp>
          <p:nvSpPr>
            <p:cNvPr id="139" name="name, gpa"/>
            <p:cNvSpPr txBox="1"/>
            <p:nvPr/>
          </p:nvSpPr>
          <p:spPr>
            <a:xfrm>
              <a:off x="750569" y="838200"/>
              <a:ext cx="938794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1400">
                  <a:solidFill>
                    <a:srgbClr val="CF0E3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name, gpa</a:t>
              </a:r>
            </a:p>
          </p:txBody>
        </p:sp>
        <p:sp>
          <p:nvSpPr>
            <p:cNvPr id="140" name="name, gpa"/>
            <p:cNvSpPr txBox="1"/>
            <p:nvPr/>
          </p:nvSpPr>
          <p:spPr>
            <a:xfrm>
              <a:off x="750569" y="0"/>
              <a:ext cx="938794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1400">
                  <a:solidFill>
                    <a:srgbClr val="CF0E3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name, gpa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4648200" y="5129212"/>
            <a:ext cx="2362200" cy="661989"/>
            <a:chOff x="0" y="0"/>
            <a:chExt cx="2362200" cy="661987"/>
          </a:xfrm>
        </p:grpSpPr>
        <p:sp>
          <p:nvSpPr>
            <p:cNvPr id="142" name="Arrow"/>
            <p:cNvSpPr/>
            <p:nvPr/>
          </p:nvSpPr>
          <p:spPr>
            <a:xfrm>
              <a:off x="0" y="357187"/>
              <a:ext cx="2362200" cy="304801"/>
            </a:xfrm>
            <a:prstGeom prst="rightArrow">
              <a:avLst>
                <a:gd name="adj1" fmla="val 50000"/>
                <a:gd name="adj2" fmla="val 193750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43" name="Optimizer"/>
            <p:cNvSpPr txBox="1"/>
            <p:nvPr/>
          </p:nvSpPr>
          <p:spPr>
            <a:xfrm>
              <a:off x="334645" y="0"/>
              <a:ext cx="126041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000">
                  <a:solidFill>
                    <a:srgbClr val="FF000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Optimizer</a:t>
              </a:r>
            </a:p>
          </p:txBody>
        </p:sp>
      </p:grpSp>
      <p:sp>
        <p:nvSpPr>
          <p:cNvPr id="145" name="SELECT DISTINCT name, gpa…"/>
          <p:cNvSpPr txBox="1"/>
          <p:nvPr/>
        </p:nvSpPr>
        <p:spPr>
          <a:xfrm>
            <a:off x="374332" y="4935537"/>
            <a:ext cx="4480561" cy="929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defRPr sz="1800" b="1"/>
            </a:pPr>
          </a:p>
          <a:p>
            <a:pPr defTabSz="457200">
              <a:defRPr sz="1800"/>
            </a:pPr>
            <a:r>
              <a:t>SELECT DISTINCT name, gpa </a:t>
            </a:r>
          </a:p>
          <a:p>
            <a:pPr defTabSz="457200">
              <a:defRPr sz="1800"/>
            </a:pPr>
            <a:r>
              <a:t>  FROM Students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3" animBg="1" advAuto="0"/>
      <p:bldP spid="145" grpId="1" animBg="1" advAuto="0"/>
      <p:bldP spid="144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8" name="Query Optimiza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Query Optimization</a:t>
            </a:r>
          </a:p>
        </p:txBody>
      </p:sp>
      <p:sp>
        <p:nvSpPr>
          <p:cNvPr id="149" name="A deep subject, focuses on multi-table queries…"/>
          <p:cNvSpPr txBox="1"/>
          <p:nvPr>
            <p:ph type="body" idx="4294967295"/>
          </p:nvPr>
        </p:nvSpPr>
        <p:spPr>
          <a:xfrm>
            <a:off x="304800" y="1752600"/>
            <a:ext cx="69342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 deep subject, focuses on multi-table queries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 will only need a cookbook version for now.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Build the dataflow bottom up: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Choose an Access Method (HeapScan or IndexScan)</a:t>
            </a:r>
          </a:p>
          <a:p>
            <a:pPr marL="942340" lvl="2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Non-trivial, we’ll learn about this later!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Next apply any WHERE clause filters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Next apply GROUP BY and aggregation</a:t>
            </a:r>
          </a:p>
          <a:p>
            <a:pPr marL="942340" lvl="2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Can choose between sorting and hashing!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Next apply any HAVING clause filters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Next Sort to help with ORDER BY and DISTINCT</a:t>
            </a:r>
          </a:p>
          <a:p>
            <a:pPr marL="942340" lvl="2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In absence of ORDER BY, can do DISTINCT via hashing!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7467600" y="1160462"/>
            <a:ext cx="1371600" cy="552451"/>
            <a:chOff x="0" y="0"/>
            <a:chExt cx="1371600" cy="552450"/>
          </a:xfrm>
        </p:grpSpPr>
        <p:sp>
          <p:nvSpPr>
            <p:cNvPr id="150" name="Oval"/>
            <p:cNvSpPr/>
            <p:nvPr/>
          </p:nvSpPr>
          <p:spPr>
            <a:xfrm>
              <a:off x="0" y="0"/>
              <a:ext cx="1371600" cy="552450"/>
            </a:xfrm>
            <a:prstGeom prst="ellipse">
              <a:avLst/>
            </a:prstGeom>
            <a:solidFill>
              <a:srgbClr val="FF99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/>
              </a:pPr>
            </a:p>
          </p:txBody>
        </p:sp>
        <p:sp>
          <p:nvSpPr>
            <p:cNvPr id="151" name="Distinct"/>
            <p:cNvSpPr txBox="1"/>
            <p:nvPr/>
          </p:nvSpPr>
          <p:spPr>
            <a:xfrm>
              <a:off x="259017" y="90804"/>
              <a:ext cx="8535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/>
              </a:lvl1pPr>
            </a:lstStyle>
            <a:p>
              <a:r>
                <a:t>Distinct</a:t>
              </a:r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7467600" y="5491162"/>
            <a:ext cx="1371600" cy="946151"/>
            <a:chOff x="0" y="0"/>
            <a:chExt cx="1371600" cy="946150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393700"/>
              <a:ext cx="1371600" cy="552450"/>
              <a:chOff x="0" y="0"/>
              <a:chExt cx="1371600" cy="552450"/>
            </a:xfrm>
          </p:grpSpPr>
          <p:sp>
            <p:nvSpPr>
              <p:cNvPr id="153" name="Oval"/>
              <p:cNvSpPr/>
              <p:nvPr/>
            </p:nvSpPr>
            <p:spPr>
              <a:xfrm>
                <a:off x="0" y="0"/>
                <a:ext cx="1371600" cy="552450"/>
              </a:xfrm>
              <a:prstGeom prst="ellipse">
                <a:avLst/>
              </a:prstGeom>
              <a:solidFill>
                <a:srgbClr val="FF99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54" name="HeapScan"/>
              <p:cNvSpPr txBox="1"/>
              <p:nvPr/>
            </p:nvSpPr>
            <p:spPr>
              <a:xfrm>
                <a:off x="99957" y="90804"/>
                <a:ext cx="117168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HeapScan</a:t>
                </a:r>
              </a:p>
            </p:txBody>
          </p:sp>
        </p:grpSp>
        <p:sp>
          <p:nvSpPr>
            <p:cNvPr id="156" name="Line"/>
            <p:cNvSpPr/>
            <p:nvPr/>
          </p:nvSpPr>
          <p:spPr>
            <a:xfrm flipV="1">
              <a:off x="685800" y="0"/>
              <a:ext cx="0" cy="3937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62" name="Group"/>
          <p:cNvGrpSpPr/>
          <p:nvPr/>
        </p:nvGrpSpPr>
        <p:grpSpPr>
          <a:xfrm>
            <a:off x="7467600" y="4546599"/>
            <a:ext cx="1371600" cy="944564"/>
            <a:chOff x="0" y="0"/>
            <a:chExt cx="1371600" cy="944562"/>
          </a:xfrm>
        </p:grpSpPr>
        <p:grpSp>
          <p:nvGrpSpPr>
            <p:cNvPr id="160" name="Group"/>
            <p:cNvGrpSpPr/>
            <p:nvPr/>
          </p:nvGrpSpPr>
          <p:grpSpPr>
            <a:xfrm>
              <a:off x="0" y="392112"/>
              <a:ext cx="1371600" cy="552451"/>
              <a:chOff x="0" y="0"/>
              <a:chExt cx="1371600" cy="552450"/>
            </a:xfrm>
          </p:grpSpPr>
          <p:sp>
            <p:nvSpPr>
              <p:cNvPr id="158" name="Oval"/>
              <p:cNvSpPr/>
              <p:nvPr/>
            </p:nvSpPr>
            <p:spPr>
              <a:xfrm>
                <a:off x="0" y="0"/>
                <a:ext cx="1371600" cy="552450"/>
              </a:xfrm>
              <a:prstGeom prst="ellipse">
                <a:avLst/>
              </a:prstGeom>
              <a:solidFill>
                <a:srgbClr val="FF99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59" name="Filter"/>
              <p:cNvSpPr txBox="1"/>
              <p:nvPr/>
            </p:nvSpPr>
            <p:spPr>
              <a:xfrm>
                <a:off x="379736" y="90804"/>
                <a:ext cx="6121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Filter</a:t>
                </a:r>
              </a:p>
            </p:txBody>
          </p:sp>
        </p:grpSp>
        <p:sp>
          <p:nvSpPr>
            <p:cNvPr id="161" name="Line"/>
            <p:cNvSpPr/>
            <p:nvPr/>
          </p:nvSpPr>
          <p:spPr>
            <a:xfrm flipV="1">
              <a:off x="685800" y="-1"/>
              <a:ext cx="1" cy="3921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67" name="Group"/>
          <p:cNvGrpSpPr/>
          <p:nvPr/>
        </p:nvGrpSpPr>
        <p:grpSpPr>
          <a:xfrm>
            <a:off x="7467600" y="3602037"/>
            <a:ext cx="1371600" cy="944563"/>
            <a:chOff x="0" y="0"/>
            <a:chExt cx="1371600" cy="944562"/>
          </a:xfrm>
        </p:grpSpPr>
        <p:grpSp>
          <p:nvGrpSpPr>
            <p:cNvPr id="165" name="Group"/>
            <p:cNvGrpSpPr/>
            <p:nvPr/>
          </p:nvGrpSpPr>
          <p:grpSpPr>
            <a:xfrm>
              <a:off x="0" y="392112"/>
              <a:ext cx="1371600" cy="552451"/>
              <a:chOff x="0" y="0"/>
              <a:chExt cx="1371600" cy="552450"/>
            </a:xfrm>
          </p:grpSpPr>
          <p:sp>
            <p:nvSpPr>
              <p:cNvPr id="163" name="Oval"/>
              <p:cNvSpPr/>
              <p:nvPr/>
            </p:nvSpPr>
            <p:spPr>
              <a:xfrm>
                <a:off x="0" y="0"/>
                <a:ext cx="1371600" cy="552450"/>
              </a:xfrm>
              <a:prstGeom prst="ellipse">
                <a:avLst/>
              </a:prstGeom>
              <a:solidFill>
                <a:srgbClr val="FF99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64" name="HashAgg"/>
              <p:cNvSpPr txBox="1"/>
              <p:nvPr/>
            </p:nvSpPr>
            <p:spPr>
              <a:xfrm>
                <a:off x="163526" y="90804"/>
                <a:ext cx="104454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HashAgg</a:t>
                </a:r>
              </a:p>
            </p:txBody>
          </p:sp>
        </p:grpSp>
        <p:sp>
          <p:nvSpPr>
            <p:cNvPr id="166" name="Line"/>
            <p:cNvSpPr/>
            <p:nvPr/>
          </p:nvSpPr>
          <p:spPr>
            <a:xfrm flipV="1">
              <a:off x="685800" y="-1"/>
              <a:ext cx="1" cy="3921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72" name="Group"/>
          <p:cNvGrpSpPr/>
          <p:nvPr/>
        </p:nvGrpSpPr>
        <p:grpSpPr>
          <a:xfrm>
            <a:off x="7467600" y="2657474"/>
            <a:ext cx="1371600" cy="944564"/>
            <a:chOff x="0" y="0"/>
            <a:chExt cx="1371600" cy="944562"/>
          </a:xfrm>
        </p:grpSpPr>
        <p:grpSp>
          <p:nvGrpSpPr>
            <p:cNvPr id="170" name="Group"/>
            <p:cNvGrpSpPr/>
            <p:nvPr/>
          </p:nvGrpSpPr>
          <p:grpSpPr>
            <a:xfrm>
              <a:off x="0" y="392112"/>
              <a:ext cx="1371600" cy="552451"/>
              <a:chOff x="0" y="0"/>
              <a:chExt cx="1371600" cy="552450"/>
            </a:xfrm>
          </p:grpSpPr>
          <p:sp>
            <p:nvSpPr>
              <p:cNvPr id="168" name="Oval"/>
              <p:cNvSpPr/>
              <p:nvPr/>
            </p:nvSpPr>
            <p:spPr>
              <a:xfrm>
                <a:off x="0" y="0"/>
                <a:ext cx="1371600" cy="552450"/>
              </a:xfrm>
              <a:prstGeom prst="ellipse">
                <a:avLst/>
              </a:prstGeom>
              <a:solidFill>
                <a:srgbClr val="FF99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69" name="Filter"/>
              <p:cNvSpPr txBox="1"/>
              <p:nvPr/>
            </p:nvSpPr>
            <p:spPr>
              <a:xfrm>
                <a:off x="379736" y="90804"/>
                <a:ext cx="6121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Filter</a:t>
                </a:r>
              </a:p>
            </p:txBody>
          </p:sp>
        </p:grpSp>
        <p:sp>
          <p:nvSpPr>
            <p:cNvPr id="171" name="Line"/>
            <p:cNvSpPr/>
            <p:nvPr/>
          </p:nvSpPr>
          <p:spPr>
            <a:xfrm flipV="1">
              <a:off x="685800" y="-1"/>
              <a:ext cx="1" cy="3921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77" name="Group"/>
          <p:cNvGrpSpPr/>
          <p:nvPr/>
        </p:nvGrpSpPr>
        <p:grpSpPr>
          <a:xfrm>
            <a:off x="7467600" y="1720850"/>
            <a:ext cx="1371600" cy="936625"/>
            <a:chOff x="0" y="0"/>
            <a:chExt cx="1371600" cy="936625"/>
          </a:xfrm>
        </p:grpSpPr>
        <p:grpSp>
          <p:nvGrpSpPr>
            <p:cNvPr id="175" name="Group"/>
            <p:cNvGrpSpPr/>
            <p:nvPr/>
          </p:nvGrpSpPr>
          <p:grpSpPr>
            <a:xfrm>
              <a:off x="0" y="384175"/>
              <a:ext cx="1371600" cy="552450"/>
              <a:chOff x="0" y="0"/>
              <a:chExt cx="1371600" cy="552450"/>
            </a:xfrm>
          </p:grpSpPr>
          <p:sp>
            <p:nvSpPr>
              <p:cNvPr id="173" name="Oval"/>
              <p:cNvSpPr/>
              <p:nvPr/>
            </p:nvSpPr>
            <p:spPr>
              <a:xfrm>
                <a:off x="0" y="0"/>
                <a:ext cx="1371600" cy="552450"/>
              </a:xfrm>
              <a:prstGeom prst="ellipse">
                <a:avLst/>
              </a:prstGeom>
              <a:solidFill>
                <a:srgbClr val="FF99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74" name="Sort"/>
              <p:cNvSpPr txBox="1"/>
              <p:nvPr/>
            </p:nvSpPr>
            <p:spPr>
              <a:xfrm>
                <a:off x="424105" y="90804"/>
                <a:ext cx="52339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Sort</a:t>
                </a:r>
              </a:p>
            </p:txBody>
          </p:sp>
        </p:grpSp>
        <p:sp>
          <p:nvSpPr>
            <p:cNvPr id="176" name="Line"/>
            <p:cNvSpPr/>
            <p:nvPr/>
          </p:nvSpPr>
          <p:spPr>
            <a:xfrm flipV="1">
              <a:off x="685800" y="0"/>
              <a:ext cx="0" cy="384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6" animBg="1" advAuto="0"/>
      <p:bldP spid="152" grpId="7" animBg="1" advAuto="0"/>
      <p:bldP spid="157" grpId="2" animBg="1" advAuto="0"/>
      <p:bldP spid="167" grpId="4" animBg="1" advAuto="0"/>
      <p:bldP spid="149" grpId="1" bldLvl="5" animBg="1" advAuto="0" build="p"/>
      <p:bldP spid="162" grpId="3" animBg="1" advAuto="0"/>
      <p:bldP spid="172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0" name="Iterator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Iterators</a:t>
            </a:r>
          </a:p>
        </p:txBody>
      </p:sp>
      <p:sp>
        <p:nvSpPr>
          <p:cNvPr id="181" name="The relational operators are all subclasses of the class iterator:…"/>
          <p:cNvSpPr txBox="1"/>
          <p:nvPr>
            <p:ph type="body" idx="4294967295"/>
          </p:nvPr>
        </p:nvSpPr>
        <p:spPr>
          <a:xfrm>
            <a:off x="762000" y="15240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4625" indent="-174625" defTabSz="795020">
              <a:lnSpc>
                <a:spcPct val="90000"/>
              </a:lnSpc>
              <a:spcBef>
                <a:spcPts val="700"/>
              </a:spcBef>
              <a:buClrTx/>
              <a:buSzPct val="100000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The relational operators are all subclasses of the class </a:t>
            </a: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iterator</a:t>
            </a:r>
            <a:r>
              <a:t>:</a:t>
            </a:r>
          </a:p>
          <a:p>
            <a:pPr marL="298450" indent="-298450" defTabSz="795020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1740">
                <a:latin typeface="Tahoma"/>
                <a:ea typeface="Tahoma"/>
                <a:cs typeface="Tahoma"/>
                <a:sym typeface="Tahoma"/>
              </a:defRPr>
            </a:pPr>
            <a:br/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class iterator {</a:t>
            </a:r>
            <a:b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</a:b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void init();</a:t>
            </a:r>
            <a:b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</a:b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tuple next();</a:t>
            </a:r>
            <a:b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</a:b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void close();</a:t>
            </a:r>
            <a:b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</a:b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iterator inputs[];</a:t>
            </a:r>
            <a:endParaRPr>
              <a:latin typeface="Lucida Sans Typewriter"/>
              <a:ea typeface="Lucida Sans Typewriter"/>
              <a:cs typeface="Lucida Sans Typewriter"/>
              <a:sym typeface="Lucida Sans Typewriter"/>
            </a:endParaRPr>
          </a:p>
          <a:p>
            <a:pPr marL="298450" indent="-298450" defTabSz="795020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174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   // additional state goes here</a:t>
            </a:r>
            <a:br/>
            <a:r>
              <a:t>}</a:t>
            </a:r>
            <a:br/>
          </a:p>
          <a:p>
            <a:pPr marL="174625" indent="-174625" defTabSz="795020">
              <a:lnSpc>
                <a:spcPct val="90000"/>
              </a:lnSpc>
              <a:spcBef>
                <a:spcPts val="700"/>
              </a:spcBef>
              <a:buClrTx/>
              <a:buSzPct val="100000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Note:</a:t>
            </a: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Edges in the graph are specified by inputs (max 2, usually 1)</a:t>
            </a: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Encapsulation: any iterator can be input to any other!</a:t>
            </a: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When subclassing, different iterators will keep different kinds of state information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5918200" y="2271712"/>
            <a:ext cx="1371600" cy="552451"/>
            <a:chOff x="0" y="0"/>
            <a:chExt cx="1371600" cy="552450"/>
          </a:xfrm>
        </p:grpSpPr>
        <p:sp>
          <p:nvSpPr>
            <p:cNvPr id="182" name="Oval"/>
            <p:cNvSpPr/>
            <p:nvPr/>
          </p:nvSpPr>
          <p:spPr>
            <a:xfrm>
              <a:off x="0" y="0"/>
              <a:ext cx="1371600" cy="552450"/>
            </a:xfrm>
            <a:prstGeom prst="ellipse">
              <a:avLst/>
            </a:prstGeom>
            <a:solidFill>
              <a:srgbClr val="FF99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/>
              </a:pPr>
            </a:p>
          </p:txBody>
        </p:sp>
        <p:sp>
          <p:nvSpPr>
            <p:cNvPr id="183" name="iterator"/>
            <p:cNvSpPr txBox="1"/>
            <p:nvPr/>
          </p:nvSpPr>
          <p:spPr>
            <a:xfrm>
              <a:off x="277993" y="90804"/>
              <a:ext cx="8156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/>
              </a:lvl1pPr>
            </a:lstStyle>
            <a:p>
              <a:r>
                <a:t>iterator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7" name="Example: Scan"/>
          <p:cNvSpPr txBox="1"/>
          <p:nvPr>
            <p:ph type="title" idx="4294967295"/>
          </p:nvPr>
        </p:nvSpPr>
        <p:spPr>
          <a:xfrm>
            <a:off x="552450" y="66675"/>
            <a:ext cx="3487738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Example: Scan</a:t>
            </a:r>
          </a:p>
        </p:txBody>
      </p:sp>
      <p:sp>
        <p:nvSpPr>
          <p:cNvPr id="188" name="init():…"/>
          <p:cNvSpPr txBox="1"/>
          <p:nvPr>
            <p:ph type="body" idx="4294967295"/>
          </p:nvPr>
        </p:nvSpPr>
        <p:spPr>
          <a:xfrm>
            <a:off x="463550" y="1385887"/>
            <a:ext cx="8367713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8450" indent="-298450" defTabSz="795020">
              <a:lnSpc>
                <a:spcPct val="90000"/>
              </a:lnSpc>
              <a:spcBef>
                <a:spcPts val="700"/>
              </a:spcBef>
              <a:buChar char=""/>
              <a:defRPr sz="174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</a:p>
          <a:p>
            <a:pPr marL="174625" indent="-174625" defTabSz="795020">
              <a:lnSpc>
                <a:spcPct val="90000"/>
              </a:lnSpc>
              <a:spcBef>
                <a:spcPts val="700"/>
              </a:spcBef>
              <a:buClrTx/>
              <a:buSzPct val="100000"/>
              <a:defRPr sz="174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init()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Set up internal state</a:t>
            </a: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call init() on child – often a file open</a:t>
            </a:r>
          </a:p>
          <a:p>
            <a:pPr marL="174625" indent="-174625" defTabSz="795020">
              <a:lnSpc>
                <a:spcPct val="90000"/>
              </a:lnSpc>
              <a:spcBef>
                <a:spcPts val="700"/>
              </a:spcBef>
              <a:buClrTx/>
              <a:buSzPct val="100000"/>
              <a:defRPr sz="174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next():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call next() on child until qualifying tuple found or EOF</a:t>
            </a: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keep only those fields in “proj_list”</a:t>
            </a:r>
            <a:endParaRPr sz="1390"/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return tuple (or EOF -- “End of File” -- if no tuples remain)</a:t>
            </a:r>
            <a:endParaRPr>
              <a:latin typeface="Lucida Sans Typewriter"/>
              <a:ea typeface="Lucida Sans Typewriter"/>
              <a:cs typeface="Lucida Sans Typewriter"/>
              <a:sym typeface="Lucida Sans Typewriter"/>
            </a:endParaRPr>
          </a:p>
          <a:p>
            <a:pPr marL="174625" indent="-174625" defTabSz="795020">
              <a:lnSpc>
                <a:spcPct val="90000"/>
              </a:lnSpc>
              <a:spcBef>
                <a:spcPts val="700"/>
              </a:spcBef>
              <a:buClrTx/>
              <a:buSzPct val="100000"/>
              <a:defRPr sz="174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close()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call close() on child</a:t>
            </a:r>
          </a:p>
          <a:p>
            <a:pPr marL="506095" lvl="1" indent="-174625" defTabSz="795020">
              <a:lnSpc>
                <a:spcPct val="90000"/>
              </a:lnSpc>
              <a:spcBef>
                <a:spcPts val="0"/>
              </a:spcBef>
              <a:buClrTx/>
              <a:buChar char="•"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clean up internal state</a:t>
            </a:r>
          </a:p>
          <a:p>
            <a:pPr marL="646430" lvl="1" indent="-248285" defTabSz="795020">
              <a:lnSpc>
                <a:spcPct val="90000"/>
              </a:lnSpc>
              <a:spcBef>
                <a:spcPts val="0"/>
              </a:spcBef>
              <a:buClr>
                <a:srgbClr val="CC6600"/>
              </a:buClr>
              <a:defRPr sz="174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98450" indent="-298450" defTabSz="795020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Note: Scan also applies “selection” filters and “projections”</a:t>
            </a:r>
          </a:p>
          <a:p>
            <a:pPr marL="298450" indent="-298450" defTabSz="795020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1740">
                <a:latin typeface="Tahoma"/>
                <a:ea typeface="Tahoma"/>
                <a:cs typeface="Tahoma"/>
                <a:sym typeface="Tahoma"/>
              </a:defRPr>
            </a:pPr>
            <a:r>
              <a:t> (without duplicate elimination)</a:t>
            </a:r>
          </a:p>
        </p:txBody>
      </p:sp>
      <p:sp>
        <p:nvSpPr>
          <p:cNvPr id="189" name="class Scan extends iterator {    void init();    tuple next();    void close();    iterator inputs[1];    bool_expr filter_expr;…"/>
          <p:cNvSpPr txBox="1"/>
          <p:nvPr/>
        </p:nvSpPr>
        <p:spPr>
          <a:xfrm>
            <a:off x="5875020" y="339725"/>
            <a:ext cx="2988541" cy="24373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90000"/>
              </a:lnSpc>
              <a:spcBef>
                <a:spcPts val="400"/>
              </a:spcBef>
              <a:defRPr sz="180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class Scan extends iterator {</a:t>
            </a:r>
            <a:br/>
            <a:r>
              <a:t>   void init();</a:t>
            </a:r>
            <a:br/>
            <a:r>
              <a:t>   tuple next();</a:t>
            </a:r>
            <a:br/>
            <a:r>
              <a:t>   void close();</a:t>
            </a:r>
            <a:br/>
            <a:r>
              <a:t>   iterator inputs[1];</a:t>
            </a:r>
            <a:br/>
            <a:r>
              <a:t>   bool_expr filter_expr;</a:t>
            </a:r>
          </a:p>
          <a:p>
            <a:pPr defTabSz="457200">
              <a:lnSpc>
                <a:spcPct val="90000"/>
              </a:lnSpc>
              <a:spcBef>
                <a:spcPts val="400"/>
              </a:spcBef>
              <a:defRPr sz="180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 proj_attr_list proj_list;</a:t>
            </a:r>
            <a:br/>
            <a:r>
              <a:t>}</a:t>
            </a:r>
            <a:b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2" name="Example: Sort"/>
          <p:cNvSpPr txBox="1"/>
          <p:nvPr>
            <p:ph type="title" idx="4294967295"/>
          </p:nvPr>
        </p:nvSpPr>
        <p:spPr>
          <a:xfrm>
            <a:off x="552450" y="66675"/>
            <a:ext cx="3084513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Example: Sort</a:t>
            </a:r>
          </a:p>
        </p:txBody>
      </p:sp>
      <p:sp>
        <p:nvSpPr>
          <p:cNvPr id="193" name="init():…"/>
          <p:cNvSpPr txBox="1"/>
          <p:nvPr>
            <p:ph type="body" idx="4294967295"/>
          </p:nvPr>
        </p:nvSpPr>
        <p:spPr>
          <a:xfrm>
            <a:off x="512762" y="1651000"/>
            <a:ext cx="7772401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"/>
              <a:defRPr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</a:p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init()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generate the sorted runs on disk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Allocate </a:t>
            </a: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runs[]</a:t>
            </a:r>
            <a:r>
              <a:t> array and fill in with disk pointers.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Initialize numberOfRuns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Allocate nextRID array and initialize to NULLs</a:t>
            </a:r>
          </a:p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next():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nextRID array tells us where we’re “up to” in each run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find the next tuple to return based on nextRID array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advance the corresponding nextRID entry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return tuple (or EOF -- “End of File” -- if no tuples remain)</a:t>
            </a:r>
            <a:endParaRPr>
              <a:latin typeface="Lucida Sans Typewriter"/>
              <a:ea typeface="Lucida Sans Typewriter"/>
              <a:cs typeface="Lucida Sans Typewriter"/>
              <a:sym typeface="Lucida Sans Typewriter"/>
            </a:endParaRPr>
          </a:p>
          <a:p>
            <a:pPr marL="200660" indent="-200660">
              <a:lnSpc>
                <a:spcPct val="90000"/>
              </a:lnSpc>
              <a:buClrTx/>
              <a:buSzPct val="100000"/>
              <a:defRPr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close()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deallocate the runs and nextRID arrays</a:t>
            </a:r>
          </a:p>
        </p:txBody>
      </p:sp>
      <p:sp>
        <p:nvSpPr>
          <p:cNvPr id="194" name="class Sort extends iterator {    void init();    tuple next();    void close();    iterator inputs[1];    int numberOfRuns;…"/>
          <p:cNvSpPr txBox="1"/>
          <p:nvPr/>
        </p:nvSpPr>
        <p:spPr>
          <a:xfrm>
            <a:off x="5773420" y="114300"/>
            <a:ext cx="2886743" cy="274370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90000"/>
              </a:lnSpc>
              <a:spcBef>
                <a:spcPts val="400"/>
              </a:spcBef>
              <a:defRPr sz="180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class Sort extends iterator {</a:t>
            </a:r>
            <a:br/>
            <a:r>
              <a:t>   void init();</a:t>
            </a:r>
            <a:br/>
            <a:r>
              <a:t>   tuple next();</a:t>
            </a:r>
            <a:br/>
            <a:r>
              <a:t>   void close();</a:t>
            </a:r>
            <a:br/>
            <a:r>
              <a:t>   iterator inputs[1];</a:t>
            </a:r>
            <a:br/>
            <a:r>
              <a:t>   int numberOfRuns;</a:t>
            </a:r>
          </a:p>
          <a:p>
            <a:pPr defTabSz="457200">
              <a:lnSpc>
                <a:spcPct val="90000"/>
              </a:lnSpc>
              <a:spcBef>
                <a:spcPts val="400"/>
              </a:spcBef>
              <a:defRPr sz="180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 DiskBlock runs[];</a:t>
            </a:r>
          </a:p>
          <a:p>
            <a:pPr defTabSz="457200">
              <a:lnSpc>
                <a:spcPct val="90000"/>
              </a:lnSpc>
              <a:spcBef>
                <a:spcPts val="400"/>
              </a:spcBef>
              <a:defRPr sz="180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   RID nextRID[];</a:t>
            </a:r>
            <a:br/>
            <a:r>
              <a:t>}</a:t>
            </a:r>
            <a:b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7" name="Streaming through RAM"/>
          <p:cNvSpPr txBox="1"/>
          <p:nvPr>
            <p:ph type="title" idx="4294967295"/>
          </p:nvPr>
        </p:nvSpPr>
        <p:spPr>
          <a:xfrm>
            <a:off x="436562" y="153987"/>
            <a:ext cx="7772401" cy="450851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2400">
                <a:effectLst>
                  <a:outerShdw blurRad="9525" dist="19050" dir="2700000" rotWithShape="0">
                    <a:srgbClr val="DDDDDD"/>
                  </a:outerShdw>
                </a:effectLst>
              </a:defRPr>
            </a:lvl1pPr>
          </a:lstStyle>
          <a:p>
            <a:r>
              <a:t>Streaming through RAM</a:t>
            </a:r>
          </a:p>
        </p:txBody>
      </p:sp>
      <p:sp>
        <p:nvSpPr>
          <p:cNvPr id="198" name="Simple case: “Map”. (assume many records per disk page)…"/>
          <p:cNvSpPr txBox="1"/>
          <p:nvPr>
            <p:ph type="body" idx="4294967295"/>
          </p:nvPr>
        </p:nvSpPr>
        <p:spPr>
          <a:xfrm>
            <a:off x="674687" y="1085850"/>
            <a:ext cx="7772401" cy="3352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Simple case: “Map”. (assume many </a:t>
            </a:r>
            <a:r>
              <a:rPr>
                <a:solidFill>
                  <a:srgbClr val="800000"/>
                </a:solidFill>
              </a:rPr>
              <a:t>records</a:t>
            </a:r>
            <a:r>
              <a:t> per disk </a:t>
            </a:r>
            <a:r>
              <a:rPr>
                <a:solidFill>
                  <a:srgbClr val="800000"/>
                </a:solidFill>
              </a:rPr>
              <a:t>page</a:t>
            </a:r>
            <a:r>
              <a:t>)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</a:pPr>
            <a:r>
              <a:t>Goal: Compute </a:t>
            </a:r>
            <a:r>
              <a:rPr i="1"/>
              <a:t>f(x)</a:t>
            </a:r>
            <a:r>
              <a:t> for each record, write out the result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</a:pPr>
            <a:r>
              <a:t>Challenge: minimize RAM, call read/write rarely</a:t>
            </a:r>
          </a:p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Approach 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</a:pPr>
            <a:r>
              <a:t>Read a chunk from INPUT to an </a:t>
            </a:r>
            <a:r>
              <a:rPr i="1"/>
              <a:t>Input Buffer</a:t>
            </a:r>
            <a:endParaRPr i="1"/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</a:pPr>
            <a:r>
              <a:t>Write </a:t>
            </a:r>
            <a:r>
              <a:rPr i="1"/>
              <a:t>f(x)</a:t>
            </a:r>
            <a:r>
              <a:t> for each item to an </a:t>
            </a:r>
            <a:r>
              <a:rPr i="1"/>
              <a:t>Output Buffer</a:t>
            </a:r>
            <a:endParaRPr i="1"/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</a:pPr>
            <a:r>
              <a:t>When Input Buffer is consumed, read another chunk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</a:pPr>
            <a:r>
              <a:t>When Output Buffer fills, write it to OUTPUT</a:t>
            </a:r>
          </a:p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Reads and Writes are </a:t>
            </a:r>
            <a:r>
              <a:rPr i="1">
                <a:solidFill>
                  <a:srgbClr val="800000"/>
                </a:solidFill>
              </a:rPr>
              <a:t>not </a:t>
            </a:r>
            <a:r>
              <a:rPr>
                <a:solidFill>
                  <a:srgbClr val="800000"/>
                </a:solidFill>
              </a:rPr>
              <a:t>coordinated</a:t>
            </a:r>
            <a:r>
              <a:t> (i.e., not in lockstep)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</a:pPr>
            <a:r>
              <a:t>E.g., if f() is Compress(), you read many chunks per write.</a:t>
            </a:r>
          </a:p>
          <a:p>
            <a:pPr marL="581660" lvl="1" indent="-200660">
              <a:lnSpc>
                <a:spcPct val="90000"/>
              </a:lnSpc>
              <a:spcBef>
                <a:spcPts val="0"/>
              </a:spcBef>
              <a:buClrTx/>
              <a:buChar char="•"/>
            </a:pPr>
            <a:r>
              <a:t>E.g., if f() is DeCompress(), you write many chunks per read.</a:t>
            </a:r>
          </a:p>
        </p:txBody>
      </p:sp>
      <p:sp>
        <p:nvSpPr>
          <p:cNvPr id="199" name="Rectangle"/>
          <p:cNvSpPr/>
          <p:nvPr/>
        </p:nvSpPr>
        <p:spPr>
          <a:xfrm>
            <a:off x="2743200" y="5256212"/>
            <a:ext cx="3733800" cy="129540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00" name="Rectangle"/>
          <p:cNvSpPr/>
          <p:nvPr/>
        </p:nvSpPr>
        <p:spPr>
          <a:xfrm>
            <a:off x="2971800" y="5865812"/>
            <a:ext cx="762000" cy="3048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01" name="Rectangle"/>
          <p:cNvSpPr/>
          <p:nvPr/>
        </p:nvSpPr>
        <p:spPr>
          <a:xfrm>
            <a:off x="5562600" y="5865812"/>
            <a:ext cx="762000" cy="3048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02" name="f(x)"/>
          <p:cNvSpPr txBox="1"/>
          <p:nvPr/>
        </p:nvSpPr>
        <p:spPr>
          <a:xfrm>
            <a:off x="4154618" y="5561012"/>
            <a:ext cx="923664" cy="777241"/>
          </a:xfrm>
          <a:prstGeom prst="rect">
            <a:avLst/>
          </a:prstGeom>
          <a:ln w="12700">
            <a:solidFill>
              <a:srgbClr val="FF9933"/>
            </a:solidFill>
          </a:ln>
        </p:spPr>
        <p:txBody>
          <a:bodyPr wrap="none" lIns="45719" rIns="45719">
            <a:spAutoFit/>
          </a:bodyPr>
          <a:lstStyle>
            <a:lvl1pPr algn="ctr" defTabSz="457200">
              <a:defRPr sz="4400" i="1"/>
            </a:lvl1pPr>
          </a:lstStyle>
          <a:p>
            <a:r>
              <a:t>f(x)</a:t>
            </a:r>
          </a:p>
        </p:txBody>
      </p:sp>
      <p:sp>
        <p:nvSpPr>
          <p:cNvPr id="203" name="RAM"/>
          <p:cNvSpPr txBox="1"/>
          <p:nvPr/>
        </p:nvSpPr>
        <p:spPr>
          <a:xfrm>
            <a:off x="5684520" y="6170612"/>
            <a:ext cx="781457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/>
            </a:lvl1pPr>
          </a:lstStyle>
          <a:p>
            <a:r>
              <a:t>RAM</a:t>
            </a:r>
          </a:p>
        </p:txBody>
      </p:sp>
      <p:sp>
        <p:nvSpPr>
          <p:cNvPr id="204" name="Input…"/>
          <p:cNvSpPr txBox="1"/>
          <p:nvPr/>
        </p:nvSpPr>
        <p:spPr>
          <a:xfrm>
            <a:off x="3035096" y="5307012"/>
            <a:ext cx="710020" cy="650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457200">
              <a:defRPr sz="1800">
                <a:solidFill>
                  <a:srgbClr val="008000"/>
                </a:solidFill>
              </a:defRPr>
            </a:pPr>
            <a:r>
              <a:t>Input</a:t>
            </a:r>
          </a:p>
          <a:p>
            <a:pPr algn="ctr" defTabSz="457200">
              <a:defRPr sz="1800">
                <a:solidFill>
                  <a:srgbClr val="008000"/>
                </a:solidFill>
              </a:defRPr>
            </a:pPr>
            <a:r>
              <a:t>Buffer</a:t>
            </a:r>
          </a:p>
        </p:txBody>
      </p:sp>
      <p:sp>
        <p:nvSpPr>
          <p:cNvPr id="205" name="Output…"/>
          <p:cNvSpPr txBox="1"/>
          <p:nvPr/>
        </p:nvSpPr>
        <p:spPr>
          <a:xfrm>
            <a:off x="5595237" y="5307012"/>
            <a:ext cx="790388" cy="650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457200">
              <a:defRPr sz="1800">
                <a:solidFill>
                  <a:srgbClr val="008000"/>
                </a:solidFill>
              </a:defRPr>
            </a:pPr>
            <a:r>
              <a:t>Output</a:t>
            </a:r>
          </a:p>
          <a:p>
            <a:pPr algn="ctr" defTabSz="457200">
              <a:defRPr sz="1800">
                <a:solidFill>
                  <a:srgbClr val="008000"/>
                </a:solidFill>
              </a:defRPr>
            </a:pPr>
            <a:r>
              <a:t>Buffer</a:t>
            </a:r>
          </a:p>
        </p:txBody>
      </p:sp>
      <p:sp>
        <p:nvSpPr>
          <p:cNvPr id="206" name="Line"/>
          <p:cNvSpPr/>
          <p:nvPr/>
        </p:nvSpPr>
        <p:spPr>
          <a:xfrm>
            <a:off x="1828800" y="5722937"/>
            <a:ext cx="1143001" cy="29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7" name="Line"/>
          <p:cNvSpPr/>
          <p:nvPr/>
        </p:nvSpPr>
        <p:spPr>
          <a:xfrm flipV="1">
            <a:off x="3733800" y="5332412"/>
            <a:ext cx="882650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331" y="0"/>
                  <a:pt x="4662" y="5400"/>
                  <a:pt x="4662" y="10800"/>
                </a:cubicBezTo>
                <a:cubicBezTo>
                  <a:pt x="4662" y="16200"/>
                  <a:pt x="8897" y="21600"/>
                  <a:pt x="13131" y="21600"/>
                </a:cubicBezTo>
                <a:cubicBezTo>
                  <a:pt x="17366" y="21600"/>
                  <a:pt x="21600" y="18000"/>
                  <a:pt x="21600" y="14400"/>
                </a:cubicBezTo>
              </a:path>
            </a:pathLst>
          </a:cu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8" name="Line"/>
          <p:cNvSpPr/>
          <p:nvPr/>
        </p:nvSpPr>
        <p:spPr>
          <a:xfrm rot="5400000" flipH="1" flipV="1">
            <a:off x="4816475" y="5818187"/>
            <a:ext cx="546100" cy="946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42" y="0"/>
                </a:moveTo>
                <a:cubicBezTo>
                  <a:pt x="4521" y="0"/>
                  <a:pt x="0" y="4132"/>
                  <a:pt x="0" y="8263"/>
                </a:cubicBezTo>
                <a:cubicBezTo>
                  <a:pt x="0" y="12395"/>
                  <a:pt x="5400" y="16526"/>
                  <a:pt x="10800" y="16526"/>
                </a:cubicBezTo>
                <a:cubicBezTo>
                  <a:pt x="16200" y="16526"/>
                  <a:pt x="21600" y="19063"/>
                  <a:pt x="21600" y="21600"/>
                </a:cubicBezTo>
              </a:path>
            </a:pathLst>
          </a:cu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9" name="Line"/>
          <p:cNvSpPr/>
          <p:nvPr/>
        </p:nvSpPr>
        <p:spPr>
          <a:xfrm flipV="1">
            <a:off x="6324600" y="5748337"/>
            <a:ext cx="1066800" cy="26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0" name="OUTPUT"/>
          <p:cNvSpPr txBox="1"/>
          <p:nvPr/>
        </p:nvSpPr>
        <p:spPr>
          <a:xfrm>
            <a:off x="7473632" y="6272212"/>
            <a:ext cx="1043879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666699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211" name="INPUT"/>
          <p:cNvSpPr txBox="1"/>
          <p:nvPr/>
        </p:nvSpPr>
        <p:spPr>
          <a:xfrm>
            <a:off x="1161732" y="6251575"/>
            <a:ext cx="900749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666699"/>
                </a:solidFill>
              </a:defRPr>
            </a:lvl1pPr>
          </a:lstStyle>
          <a:p>
            <a:r>
              <a:t>INPUT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7419975" y="5400675"/>
            <a:ext cx="822325" cy="822325"/>
            <a:chOff x="0" y="0"/>
            <a:chExt cx="822325" cy="822325"/>
          </a:xfrm>
        </p:grpSpPr>
        <p:sp>
          <p:nvSpPr>
            <p:cNvPr id="212" name="Shape"/>
            <p:cNvSpPr/>
            <p:nvPr/>
          </p:nvSpPr>
          <p:spPr>
            <a:xfrm>
              <a:off x="0" y="0"/>
              <a:ext cx="822325" cy="82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0" y="129097"/>
              <a:ext cx="822325" cy="129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001712" y="5465762"/>
            <a:ext cx="808038" cy="827088"/>
            <a:chOff x="0" y="0"/>
            <a:chExt cx="808037" cy="827087"/>
          </a:xfrm>
        </p:grpSpPr>
        <p:sp>
          <p:nvSpPr>
            <p:cNvPr id="215" name="Shape"/>
            <p:cNvSpPr/>
            <p:nvPr/>
          </p:nvSpPr>
          <p:spPr>
            <a:xfrm>
              <a:off x="0" y="0"/>
              <a:ext cx="808038" cy="827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0" y="129845"/>
              <a:ext cx="808038" cy="12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ldLvl="5" animBg="1" advAuto="0" build="p"/>
    </p:bldLst>
  </p:timing>
</p:sld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708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SimSun</vt:lpstr>
      <vt:lpstr>Wingdings</vt:lpstr>
      <vt:lpstr>Helvetica</vt:lpstr>
      <vt:lpstr>Monotype Sorts</vt:lpstr>
      <vt:lpstr>Times New Roman</vt:lpstr>
      <vt:lpstr>Tahoma Bold</vt:lpstr>
      <vt:lpstr>Tahoma</vt:lpstr>
      <vt:lpstr>Book Antiqua</vt:lpstr>
      <vt:lpstr>Courier New</vt:lpstr>
      <vt:lpstr>Lucida Sans Typewriter</vt:lpstr>
      <vt:lpstr>Helvetica Neue</vt:lpstr>
      <vt:lpstr>Bookman Old Style</vt:lpstr>
      <vt:lpstr>Calibri</vt:lpstr>
      <vt:lpstr>db-book</vt:lpstr>
      <vt:lpstr>PowerPoint 演示文稿</vt:lpstr>
      <vt:lpstr>Introduction</vt:lpstr>
      <vt:lpstr>Cost-based Query Sub-System</vt:lpstr>
      <vt:lpstr>Query Processing Overview</vt:lpstr>
      <vt:lpstr>Query Optimization</vt:lpstr>
      <vt:lpstr>Iterators</vt:lpstr>
      <vt:lpstr>Example: Scan</vt:lpstr>
      <vt:lpstr>Example: Sort</vt:lpstr>
      <vt:lpstr>Streaming through RAM</vt:lpstr>
      <vt:lpstr>Rendezvous</vt:lpstr>
      <vt:lpstr>Divide and Conquer</vt:lpstr>
      <vt:lpstr>Divide and Conquer</vt:lpstr>
      <vt:lpstr>Divide and Conquer</vt:lpstr>
      <vt:lpstr>Sorting: 2-Way</vt:lpstr>
      <vt:lpstr>Sorting: 2-Way (cont.)</vt:lpstr>
      <vt:lpstr>Two-Way External Merge Sort</vt:lpstr>
      <vt:lpstr>General External Merge Sort</vt:lpstr>
      <vt:lpstr>General External Merge Sort</vt:lpstr>
      <vt:lpstr>Cost of External Merge Sort</vt:lpstr>
      <vt:lpstr># of Passes of External Sort</vt:lpstr>
      <vt:lpstr>Memory Requirement for External Sorting</vt:lpstr>
      <vt:lpstr>Alternative: Hashing</vt:lpstr>
      <vt:lpstr>Divide</vt:lpstr>
      <vt:lpstr>Divide &amp; Conquer</vt:lpstr>
      <vt:lpstr>Two Phases</vt:lpstr>
      <vt:lpstr>Two Phases</vt:lpstr>
      <vt:lpstr>Cost of External Hashing</vt:lpstr>
      <vt:lpstr>Memory Requirement</vt:lpstr>
      <vt:lpstr>How does this compare with external sorting?</vt:lpstr>
      <vt:lpstr>So which is better ??</vt:lpstr>
      <vt:lpstr>Summing Up 1</vt:lpstr>
      <vt:lpstr>Summary Part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仇嘉盛iPad</cp:lastModifiedBy>
  <cp:revision>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9BFFFBE88334486997CBBF123153FEC6</vt:lpwstr>
  </property>
  <property fmtid="{D5CDD505-2E9C-101B-9397-08002B2CF9AE}" pid="3" name="KSOProductBuildVer">
    <vt:lpwstr>3081-11.22.1</vt:lpwstr>
  </property>
</Properties>
</file>