
<file path=[Content_Types].xml><?xml version="1.0" encoding="utf-8"?>
<Types xmlns="http://schemas.openxmlformats.org/package/2006/content-types">
  <Default Extension="png" ContentType="image/png"/>
  <Default Extension="bmp" ContentType="image/bmp"/>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9144000" cy="6858000" type="screen4x3"/>
  <p:notesSz cx="6858000" cy="9144000"/>
  <p:custDataLst>
    <p:tags r:id="rId55"/>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16800 15000,'0'-150,"0"100,0 0,0 25,0 0,25 25,0 0,25 175,0 0,-25 75,0 0,-25 50,0 0,0-25,0 0,0-100,0 0,0-150,0 0,25-300,0 0,25-125,0 0,-25 25,0 0,0 175,0 0,0 225,0 0,25 125,0 0,75 75,0 0,-25-75,0 0,50-50,0 0,0-100,0 0,-75-175,0 0,0-50,0 0,-50 50,0 0,-25 100,0 0,25 150,0 0,-25 225,0 0,0 75,0 0,25-50,0 0,75-175,0 0,-25-150,0 0,-50-50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34800 16900,'50'50,"-25"-50,0 0,25 0,0 0,25 0,0 0,25-25,0 0,-25 25,0 0,-50-25</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36300 16250,'50'0,"-50"-25,0 0,50 25,0 0,0 25,0 0,25 25,0 0,-75 75,0 0,-25 0,0 0,-50 0,0 0,50-25,0 0,75-100,0 0,200-50,0 0,25-100,0 0,-175 100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38550 13700,'0'-50,"25"50,0 0,25-25,0 0,0 0,0 0,75 25,0 0,-25 25,0 0,0 75,0 0,-25 100,0 0,-75 100,0 0,0 50,0 0,0-25,0 0,50-25,0 0,-25-50,0 0,0-100,0 0,-50-100,0 0,0-25,0 0,-50 0,0 0,0-25,0 0,50 0,0 0,-125-25,0 0,25 0,0 0,75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27650 13650,'0'50,"0"-25,0 0,0 0,0 0,0 0,0 0,25 50,0 0,50 50,0 0,25 50,0 0,25 0,0 0,0-25,0 0,0-50,0 0,-50-50,0 0,-50-25,0 0,0-25</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29450 13450,'-50'0,"0"25,0 0,-25 50,0 0,-50 75,0 0,0 0,0 0,-50 50,0 0,-25 75,0 0,-25 25,0 0,150-150,0 0,0-75</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27350 14950,'-50'0,"50"-25,0 0,100-25,0 0,25 0,0 0,75 0,0 0,-25 50,0 0,-100 0,0 0,125-25,0 0,-125 25</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28350 13800,'-50'-50,"0"50,0 0,50-25,0 0,0 100,0 0,0 100,0 0,50 125,0 0,0 100,0 0,-50 75,0 0,-25-100,0 0,0-275,0 0,25-25</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26727 41453,'-22'0,"22"-22,0 1,0-1,0 0,11-10,0-1,22-21,-1 0,-10-11,-1 0,-21 10,0 1,-21 11,-1-1,-54 44,0 0,-32 65,-1 0,23 44,-1-1,43 12,1-1,65-43,-1 0,55-54,0-1,11-21,0 0,-11 33,0-1,-44 33,1 0,-33 33,0 0,-33-1,1 1,-12-44,1 0,10-32,1 0,21-22,0 0,11-44,0 1,0 21,0 1,33-45,-1 1,-10 33</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27226 42060,'65'44,"-32"-23,-1 1,-10-22,-1 0,-10-32,0-1,0-21,0 0,-22-22,0 0,-21 21,-1 1,-21 22,0-1,-1 55,1 0,11 64,-1 1,34 0,-1 0,11-66,0 1,11 43,-1 0,1-54,0 0,54-11,0 0,-43 0,0 0,75-54,1-1,-66 34,1-1,108-54,0 0,-43 54,-1 1,-43 42,1 1,-55 43,0 0,-22-10,0-1,1-33,-1 1,11-22,0 0,-11 0,1 0,21-11,0 0,-22-43,0 0,22-11,0 0,0 43,0 0,22-86,0 0,21 43,1-1,-12 45,1-1,-23 11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28484 41388,'43'-22,"-21"22,0 0,10-32,1-1,-1-10,1-1,21-21,0 0,-21-11,0 0,-23 55,1-1,0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21250 15800,'0'-50,"100"25,0 0,75 25,0 0,50-50,0 0,-25-25,0 0,-125 50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28918 40824,'-22'0,"1"22,-1-1,22-10,0 0,-22 54,0 0,12-32,-1-1,0 109,0 0,22 0,0 0,21-32,1-1,-1-32,1 0,-1-44,1 1,-11-33</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29525 41735,'0'108,"-11"-64,1-1,-1 1,0-1,22-54</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29504 41279,'0'-65,"0"44,0-1,0 11,0 0,0 22,0 0,21 22,1-1,21 1,1-1,-33-10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29872 41605,'44'65,"-44"-54,0 0,11 21,-1 1,1-23,0 1,0 11,0 0,11-1,-1 1,12-22,-1 0,-10-22,0 1,10-12,1 1,10-23,1 1,-12 33,1-1,-12 11,1 0,11 0,-1 0,-21 11,0 0,21 0,1 0,-22 11,0 0,43 22,0-1,0-10,0 0,1-22,-1 0,-22-33,1 1,-22-23,0 1,-11 11,0-1,-11 44,0 0,-22-11,1 1,21 10,0 0,-10 10,-1 1,11 0,0 0,11 22,0-1,0-21,0 0,22 43,0 0,43 0,0 1,43 10,1 0,21 11,0 0,-54 21,0 1,-55-1,1 1,-65-33,-1 0,-10-43,0 0,32-12,1 1,-66 0,0 0,54-11,1 0,-109 11,0 0,-22-33,1 0,75 1,0-1,44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9460 41843,'-43'0,"43"-10,0-1,-11-11,0 0,11 11,0 1,0-1,0 0,22 11,-1 0,-21 11,0 0,33 32,0 0,-12 44,1 0,-11 11,0-1,-1 22,1 1,0-55,0 0,-11-54,0 0,-11-33,0 0,11 1,0-1,-11-76,1 1,-1 75,0 0,0-75,0-1,11 65,0 1,0-98,0 0,44 32,-1 0,22 55,0 0,11 32,0 0,-22 44,0-1,-32 22,0 1,-11-12,0 0,-11-21,0 0,-11 21,0 0,0-32,0 0,-21 22,-1-1,22-21,0 0,-32 21,0 1,-1-22,1 0,32-22,0 0,11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10566 41800,'0'87,"0"-66,0 1,0-65,0-1,0-21,0 0,-10 11,-1 0,-11 21,0 1,22 21,0 0,-21 0,-1 0,11 11,0 0,-10 33,-1-1,22-10,0 0,0 43,0 0,22-22,-1 1,34-23,-1 1,22-11,0 0,-11 10,0 1,-22 22,1-1,-1 11,0 0,-32-32,0 0,22 21,-1 1,-21-34,0 1,32 22,1-1,-12 1,1-1,-33 23,0-1,-22 33,0-1,-21 1,-1 0,-21-22,0 0,22-43,0-1,21-21,0 0,-32-10,0-1,32-54,0 0,22 43,0 0,0-75,0-1,0 65,0 1,55-98,-1 0,22 21,0 1,10 32,1 0,-22 43,0 1,-21 10,-1 0,-32 1,0-1,-11 11,0 0,-22 11,0 0,12 0,-1 0,-11 0,0 0,-10 22,-1 0,22 32,1 0,20 0,1 1,22 10,-1 0,44-44,0 1,11-33,0 0,-76 1,-1-1,12-11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12042 41583,'21'0,"-10"-11,0 0,0-21,0-1,-11 12,0-1,0 11,0 0,-33 0,1 1,21 10,0 0,-43 32,-1 1,23 32,-1 0,33-11,0 0,65-32,0 0,44-12,-1 1,1 11,-1 0,-75-1,-1 1,-32-11,0 0,-10 54,-1 0,-44 11,1 0,33-55,-1 1,-65 43,0 0,55-32,-1-1,22-21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16250 41583,'-22'0,"11"0,0 0,11 11,0 0,11 0,0 0,0-1,0 1,21 43,1 1,-1 21,1-1,-22-9,0-1,-11-33,0 1,0-55,0 0,0-64,0-1,10-11,1 1,0 21,0 0,0 65,0 0,0-21,-1-1,1 22</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16662 41692,'0'43,"32"-11,1 1,10-22,1 0,-1-11,1 0,-1-11,0 0,-32 11,0 0,11-33,-1 1,-21 21,0 0,11-21,0-1,-11 22,0 1,-11-23,0 0,-21 12,-1-1,1 44,-1-1,12 45,-1-1,22 0,0 0,32-11,1 0,54-43,-1 0,-64-11,0 0,10-22</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17768 41822,'22'21,"-11"-21,0 0,-22-10,0-1,0-22,0 1,0 32,1 0,-1-44,0 1,0 32,0 0,0-10,0-1,1 11,-1 0,-11 0,0 0,-10 22,-1 0,22 43,1 1,10-12,0 0,32-21,1 0,-1-22,1 0,-22 0,-1 0,23-11,0 0,-23 11,1 0,0-11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22400 14900,'-100'150,"25"0,0 0,25 125,0 0,25-50,0 0,75-75,0 0,0-100,0 0,-25-25</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17833 41735,'22'22,"0"-1,-1 1,12-11,-1 0,1-11,0 0,10 0,0 0,-10-22,-1 0,12 1,-1-1,-10 0,-1 1,-32 10,0 0,22-22,0 1,-22 21,0 0,10-32,1-1,-11 34,0-1,-21-33,-1 1,-21 21,-1 1,-10 53,0 1,10 53,1 1,32-11,0 0,11-33,0 1,22-33,0-1,43-10,0 0,0-54,0 0,-43 32,-1 1,34-66,-1 0,-43 55,-1-1,34-108,-1 0,-32 43,0 1,-22 75,0 0,-10 66,-1-1,11 55,0-1,22-21,0 0,0-54,0 0,32 43,0 0,-32-44,0 1,54 22,0-1,-32-32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19482 41735,'0'22,"0"-33,0 0,0 0,0 0,0-32,0 0,-11-33,0 0,-21 32,-1 1,1 43,-1 0,1 65,-1 0,33 22,0 0,11-44,0 0,-11-32,0 0,43 0,0 0,-21-11,0 0,10-22,1 0,-11 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19764 41540,'0'43,"0"-21,0 0,11-1,0 1,-1-11,1 0,11-1,0 1,-1-11,1 0,-11 0,0 0,10-21,1-1,11-43,-1 0,1 11,-1-1,-10 23,0-1,-12 22,1 1,0 31,0 1,-11 21,0 1,11-12,0 1,0-33,-1 0,-10 21,0 1,11-22,0 0,0 0,0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20371 40694,'22'21,"-11"12,0 0,-11 21,0 0,21 11,1 0,-11 11,0 0,21-22,1 0,-1-21,1 0,-22-23</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20914 41171,'0'22,"0"10,0 1,0-1,0 1,21-11,1-1,21-21,1 0,-12-21,1-1,-22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21239 40954,'22'43,"-22"23,0-1,-33 21,1 1,10 0,0 0,11 10,0 1,1-55,-1 1,0-23</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19135 42624,'0'-21,"0"-12,0 1,22-1,-1 0,23 1,-1-1,-21 23,-1-1,44-22,1 1,-34 32,1 0,32-11,0 0,-44 11,1 0,32 0,1 0,-55 54,0 0,-33 11,1 1,-12 9,1 1,-1-11,1 1,43-34,0 1,22-33,-1 0,-10 0,0 0,43-11,1 0,-34 11,1 0,43-33,0 1,-22-1,1 1,-22 10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20328 42104,'0'21,"11"1,0 0,-11 10,0 1,-11 10,0 1,11-23,0 1,11-11,0 0,32-11,0 0,1-11,-1 0,0 11,1 0,-33 0,0 0,21 11,1 0,-33 10,0 1,0 0,0-1,-44 34,1-1,-1-11,1 1,21-33</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20328 42277,'22'-43,"-1"21,1 0,-11 12,0-1,21 0,1 0,-12 0,1 0,43-21,0-1,-11 12,1-1,-23 11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21282 42234,'0'87,"0"-66,0 1,0-11,0 0,11-11,0 0,11-22,-1 0,-10-32,0 0,0-11,0 0,-22 0,0 0,-21 21,-1 1,-10 32,-1 0,33 11,1 0,-34 43,1 1,32-22,0-1,-11 77,1-1,21-31,0-1,0-55,0 1,32 22,1-1,21-64,0-1,-32 12</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24250 14850,'0'50,"0"150,0 0,0 0,0 0,-25-150,0 0,25 175,0 0,0-150,0 0,0-100,0 0,0-225,0 0,0-75,0 0,25 0,0 0,0 125,0 0,25 175,0 0,25 225,0 0,-25 125,0 0,50-50,0 0,25-75,0 0,-25-150,0 0,0-100,0 0,0-175,0 0,0-75,0 0,-75 125,0 0,25 50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30600 13550,'50'0,"0"0,0 0,-25 50,0 0,-25 50,0 0,0 75,0 0,-50 50,0 0,0 75,0 0,-25 0,0 0,25-75,0 0,25-100,0 0,50-100,0 0,50-25,0 0,25 25,0 0,50-25,0 0,50 50,0 0,-50 0,0 0,-50-25,0 0,-75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30850 14100,'0'-50,"0"0,0 0,25 0,0 0,0 25,0 0,0 25,0 0,150-50,0 0,50 50,0 0,-100 0,0 0,-75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33700 13550,'-50'150,"25"-100,0 0,0 50,0 0,25-75,0 0,0 100,0 0,0-75,0 0,0 100,0 0,0-75,0 0,25-100,0 0,25-150,0 0,25-25,0 0,-25 25,0 0,0 50,0 0,-25 100,0 0,25 175,0 0,0 50,0 0,25-75,0 0,25-100,0 0,0-125,0 0,50-100,0 0,-25-25,0 0,0 75,0 0,-75 125,0 0,-25 200,0 0,-25 75,0 0,-50-25,0 0,25-75,0 0,25-125,0 0,-25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32600 15700,'150'0,"-25"-50,0 0,150-50,0 0,125-25,0 0,100 0,0 0,-150 75,0 0,-125 50,0 0,-125 25,0 0,-75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9T21:31:2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33150 16450,'-50'100,"50"-50,0 0,-25 25,0 0,25 50,0 0,50 0,0 0,-25-75,0 0,0-100,0 0,0-100,0 0,0 0,0 0,25 25,0 0,0 25,0 0,50 25,0 0,0 75,0 0,-50 0,0 0,75 0,0 0,-75 50,0 0,-50 25,0 0,-75 25,0 0,0-25,0 0,0-25,0 0,25-25,0 0,75 0,0 0,50-25,0 0,25 75,0 0,-50 0,0 0,-25 25,0 0,-125 25,0 0,-50-50,0 0,100-75,0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3" name="Shape 53"/>
          <p:cNvSpPr/>
          <p:nvPr>
            <p:ph type="sldImg"/>
          </p:nvPr>
        </p:nvSpPr>
        <p:spPr>
          <a:xfrm>
            <a:off x="1143000" y="685800"/>
            <a:ext cx="4572000" cy="3429000"/>
          </a:xfrm>
          <a:prstGeom prst="rect">
            <a:avLst/>
          </a:prstGeom>
        </p:spPr>
        <p:txBody>
          <a:bodyPr/>
          <a:lstStyle/>
          <a:p/>
        </p:txBody>
      </p:sp>
      <p:sp>
        <p:nvSpPr>
          <p:cNvPr id="54" name="Shape 54"/>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panose="02020603050405020304"/>
      </a:defRPr>
    </a:lvl1pPr>
    <a:lvl2pPr indent="228600" latinLnBrk="0">
      <a:spcBef>
        <a:spcPts val="400"/>
      </a:spcBef>
      <a:defRPr sz="1200">
        <a:latin typeface="+mj-lt"/>
        <a:ea typeface="+mj-ea"/>
        <a:cs typeface="+mj-cs"/>
        <a:sym typeface="Times New Roman" panose="02020603050405020304"/>
      </a:defRPr>
    </a:lvl2pPr>
    <a:lvl3pPr indent="457200" latinLnBrk="0">
      <a:spcBef>
        <a:spcPts val="400"/>
      </a:spcBef>
      <a:defRPr sz="1200">
        <a:latin typeface="+mj-lt"/>
        <a:ea typeface="+mj-ea"/>
        <a:cs typeface="+mj-cs"/>
        <a:sym typeface="Times New Roman" panose="02020603050405020304"/>
      </a:defRPr>
    </a:lvl3pPr>
    <a:lvl4pPr indent="685800" latinLnBrk="0">
      <a:spcBef>
        <a:spcPts val="400"/>
      </a:spcBef>
      <a:defRPr sz="1200">
        <a:latin typeface="+mj-lt"/>
        <a:ea typeface="+mj-ea"/>
        <a:cs typeface="+mj-cs"/>
        <a:sym typeface="Times New Roman" panose="02020603050405020304"/>
      </a:defRPr>
    </a:lvl4pPr>
    <a:lvl5pPr indent="914400" latinLnBrk="0">
      <a:spcBef>
        <a:spcPts val="400"/>
      </a:spcBef>
      <a:defRPr sz="1200">
        <a:latin typeface="+mj-lt"/>
        <a:ea typeface="+mj-ea"/>
        <a:cs typeface="+mj-cs"/>
        <a:sym typeface="Times New Roman" panose="02020603050405020304"/>
      </a:defRPr>
    </a:lvl5pPr>
    <a:lvl6pPr indent="1143000" latinLnBrk="0">
      <a:spcBef>
        <a:spcPts val="400"/>
      </a:spcBef>
      <a:defRPr sz="1200">
        <a:latin typeface="+mj-lt"/>
        <a:ea typeface="+mj-ea"/>
        <a:cs typeface="+mj-cs"/>
        <a:sym typeface="Times New Roman" panose="02020603050405020304"/>
      </a:defRPr>
    </a:lvl6pPr>
    <a:lvl7pPr indent="1371600" latinLnBrk="0">
      <a:spcBef>
        <a:spcPts val="400"/>
      </a:spcBef>
      <a:defRPr sz="1200">
        <a:latin typeface="+mj-lt"/>
        <a:ea typeface="+mj-ea"/>
        <a:cs typeface="+mj-cs"/>
        <a:sym typeface="Times New Roman" panose="02020603050405020304"/>
      </a:defRPr>
    </a:lvl7pPr>
    <a:lvl8pPr indent="1600200" latinLnBrk="0">
      <a:spcBef>
        <a:spcPts val="400"/>
      </a:spcBef>
      <a:defRPr sz="1200">
        <a:latin typeface="+mj-lt"/>
        <a:ea typeface="+mj-ea"/>
        <a:cs typeface="+mj-cs"/>
        <a:sym typeface="Times New Roman" panose="02020603050405020304"/>
      </a:defRPr>
    </a:lvl8pPr>
    <a:lvl9pPr indent="1828800" latinLnBrk="0">
      <a:spcBef>
        <a:spcPts val="400"/>
      </a:spcBef>
      <a:defRPr sz="1200">
        <a:latin typeface="+mj-lt"/>
        <a:ea typeface="+mj-ea"/>
        <a:cs typeface="+mj-cs"/>
        <a:sym typeface="Times New Roman" panose="020206030504050203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linear scan or heap scan</a:t>
            </a:r>
            <a:endParaRPr lang="en-AU" altLang="en-US"/>
          </a:p>
          <a:p>
            <a:endParaRPr lang="en-AU" altLang="en-US"/>
          </a:p>
          <a:p>
            <a:endParaRPr lang="en-AU" altLang="en-US"/>
          </a:p>
          <a:p>
            <a:endParaRPr lang="en-AU" altLang="en-US"/>
          </a:p>
          <a:p>
            <a:r>
              <a:rPr lang="en-AU" altLang="en-US"/>
              <a:t>Size of the output matter:</a:t>
            </a:r>
            <a:endParaRPr lang="en-AU" altLang="en-US"/>
          </a:p>
          <a:p>
            <a:r>
              <a:rPr lang="en-AU" altLang="en-US"/>
              <a:t>If output size is almost the size of the file, linear scan is the best</a:t>
            </a:r>
            <a:endParaRPr lang="en-AU" altLang="en-US"/>
          </a:p>
          <a:p>
            <a:r>
              <a:rPr lang="en-AU" altLang="en-US"/>
              <a:t>If output size is small, consider using index</a:t>
            </a:r>
            <a:endParaRPr lang="en-AU" altLang="en-US"/>
          </a:p>
          <a:p>
            <a:endParaRPr lang="en-AU" altLang="en-US"/>
          </a:p>
          <a:p>
            <a:r>
              <a:rPr lang="en-AU" altLang="en-US"/>
              <a:t>To estimate result size, use statistics, probability.</a:t>
            </a:r>
            <a:endParaRPr lang="en-AU" altLang="en-US"/>
          </a:p>
          <a:p>
            <a:endParaRPr lang="en-AU" altLang="en-US"/>
          </a:p>
          <a:p>
            <a:endParaRPr lang="en-AU" altLang="en-US"/>
          </a:p>
          <a:p>
            <a:r>
              <a:rPr lang="en-AU" altLang="en-US"/>
              <a:t>use histoggram to keep records of the number of file</a:t>
            </a:r>
            <a:endParaRPr lang="en-AU" altLang="en-US"/>
          </a:p>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cost of 3(m+n) based on the size of the smaller and the bigger partition</a:t>
            </a:r>
            <a:endParaRPr lang="en-AU" altLang="en-US"/>
          </a:p>
          <a:p>
            <a:endParaRPr lang="en-AU" altLang="en-US"/>
          </a:p>
          <a:p>
            <a:r>
              <a:rPr lang="en-AU" altLang="en-US"/>
              <a:t>sort merge another adavantageL output is sortel better for some other operations. </a:t>
            </a:r>
            <a:endParaRPr lang="en-AU" altLang="en-US"/>
          </a:p>
          <a:p>
            <a:endParaRPr lang="en-AU" altLang="en-US"/>
          </a:p>
          <a:p>
            <a:r>
              <a:rPr lang="en-US" altLang="en-AU"/>
              <a:t>P(R) </a:t>
            </a:r>
            <a:endParaRPr lang="en-US" alt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nested loop join: multiple checks</a:t>
            </a:r>
            <a:endParaRPr lang="en-AU" altLang="en-US"/>
          </a:p>
          <a:p>
            <a:endParaRPr lang="en-AU" altLang="en-US"/>
          </a:p>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for the first one, linear scan.</a:t>
            </a:r>
            <a:endParaRPr lang="en-AU" altLang="en-US"/>
          </a:p>
          <a:p>
            <a:endParaRPr lang="en-AU" altLang="en-US"/>
          </a:p>
          <a:p>
            <a:endParaRPr lang="en-AU" altLang="en-US"/>
          </a:p>
          <a:p>
            <a:r>
              <a:rPr lang="en-AU" altLang="en-US"/>
              <a:t>for the second example, use the binary search . log_2 1000 </a:t>
            </a:r>
            <a:endParaRPr lang="en-AU" altLang="en-US"/>
          </a:p>
          <a:p>
            <a:endParaRPr lang="en-AU" altLang="en-US"/>
          </a:p>
          <a:p>
            <a:endParaRPr lang="en-AU" altLang="en-US"/>
          </a:p>
          <a:p>
            <a:r>
              <a:rPr lang="en-AU" altLang="en-US"/>
              <a:t>for the third one, depends if the data is clustered or unclustered</a:t>
            </a:r>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&lt;rname,day&gt; could not be used because there is no rname </a:t>
            </a:r>
            <a:endParaRPr lang="en-AU" altLang="en-US"/>
          </a:p>
          <a:p>
            <a:r>
              <a:rPr lang="en-AU" altLang="en-US"/>
              <a:t>&lt;day, rname&gt; could be used because it is ordered by day. </a:t>
            </a:r>
            <a:endParaRPr lang="en-AU" altLang="en-US"/>
          </a:p>
          <a:p>
            <a:endParaRPr lang="en-AU" altLang="en-US"/>
          </a:p>
          <a:p>
            <a:r>
              <a:rPr lang="en-AU" altLang="en-US"/>
              <a:t>hash &lt;day, rname&gt;, better because hashing is good at equity join. </a:t>
            </a:r>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for projections you do linear scan, optimize-&gt; use leaf not of the index to output this </a:t>
            </a:r>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minimize the number of ios. </a:t>
            </a:r>
            <a:endParaRPr lang="en-AU" altLang="en-US"/>
          </a:p>
          <a:p>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500 is the size of the sailors</a:t>
            </a:r>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block nested loop:</a:t>
            </a:r>
            <a:endParaRPr lang="en-AU" altLang="en-US"/>
          </a:p>
          <a:p>
            <a:r>
              <a:rPr lang="en-AU" altLang="en-US"/>
              <a:t>N+M * [N / B-2] </a:t>
            </a:r>
            <a:endParaRPr lang="en-AU" altLang="en-US"/>
          </a:p>
          <a:p>
            <a:endParaRPr lang="en-AU" altLang="en-US"/>
          </a:p>
          <a:p>
            <a:r>
              <a:rPr lang="en-AU" altLang="en-US"/>
              <a:t>BNLJ:</a:t>
            </a:r>
            <a:endParaRPr lang="en-AU" altLang="en-US"/>
          </a:p>
          <a:p>
            <a:r>
              <a:rPr lang="en-AU" altLang="en-US"/>
              <a:t>N + M * [N/b-2] </a:t>
            </a:r>
            <a:endParaRPr lang="en-AU" altLang="en-US"/>
          </a:p>
          <a:p>
            <a:endParaRPr lang="en-AU" altLang="en-US"/>
          </a:p>
          <a:p>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join with the same partition, join partition 1 with partion 1</a:t>
            </a:r>
            <a:endParaRPr lang="en-AU" altLang="en-US"/>
          </a:p>
          <a:p>
            <a:endParaRPr lang="en-AU" altLang="en-US"/>
          </a:p>
          <a:p>
            <a:endParaRPr lang="en-AU" altLang="en-US"/>
          </a:p>
          <a:p>
            <a:endParaRPr lang="en-AU" altLang="en-US"/>
          </a:p>
          <a:p>
            <a:r>
              <a:rPr lang="en-AU" altLang="en-US"/>
              <a:t>Because partition of both relations use the same h function, when doing the join, match partion i from 1 relation in memory and partition i from another relation </a:t>
            </a:r>
            <a:endParaRPr lang="en-AU" altLang="en-US"/>
          </a:p>
          <a:p>
            <a:endParaRPr lang="en-AU" altLang="en-US"/>
          </a:p>
          <a:p>
            <a:r>
              <a:rPr lang="en-AU" altLang="en-US"/>
              <a:t>cost : 2n + 2m + n +m = 3n + 3m</a:t>
            </a:r>
            <a:endParaRPr lang="en-AU" altLang="en-US"/>
          </a:p>
          <a:p>
            <a:endParaRPr lang="en-AU" altLang="en-US"/>
          </a:p>
          <a:p>
            <a:r>
              <a:rPr lang="en-AU" altLang="en-US"/>
              <a:t>if it is bigger than b-2, recursively partition with a new hash function</a:t>
            </a:r>
            <a:endParaRPr lang="en-AU" altLang="en-US"/>
          </a:p>
          <a:p>
            <a:endParaRPr lang="en-AU" altLang="en-US"/>
          </a:p>
          <a:p>
            <a:endParaRPr lang="en-AU" altLang="en-US"/>
          </a:p>
          <a:p>
            <a:r>
              <a:rPr lang="en-AU" altLang="en-US"/>
              <a:t>ignore the cost of the output.</a:t>
            </a:r>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Default">
    <p:spTree>
      <p:nvGrpSpPr>
        <p:cNvPr id="1" name=""/>
        <p:cNvGrpSpPr/>
        <p:nvPr/>
      </p:nvGrpSpPr>
      <p:grpSpPr>
        <a:xfrm>
          <a:off x="0" y="0"/>
          <a:ext cx="0" cy="0"/>
          <a:chOff x="0" y="0"/>
          <a:chExt cx="0" cy="0"/>
        </a:xfrm>
      </p:grpSpPr>
      <p:sp>
        <p:nvSpPr>
          <p:cNvPr id="19" name="Shape"/>
          <p:cNvSpPr/>
          <p:nvPr/>
        </p:nvSpPr>
        <p:spPr>
          <a:xfrm>
            <a:off x="690562" y="3452782"/>
            <a:ext cx="7653338" cy="338226"/>
          </a:xfrm>
          <a:custGeom>
            <a:avLst/>
            <a:gdLst/>
            <a:ahLst/>
            <a:cxnLst>
              <a:cxn ang="0">
                <a:pos x="wd2" y="hd2"/>
              </a:cxn>
              <a:cxn ang="5400000">
                <a:pos x="wd2" y="hd2"/>
              </a:cxn>
              <a:cxn ang="10800000">
                <a:pos x="wd2" y="hd2"/>
              </a:cxn>
              <a:cxn ang="16200000">
                <a:pos x="wd2" y="hd2"/>
              </a:cxn>
            </a:cxnLst>
            <a:rect l="0" t="0" r="r" b="b"/>
            <a:pathLst>
              <a:path w="21600" h="15039" extrusionOk="0">
                <a:moveTo>
                  <a:pt x="853" y="4009"/>
                </a:moveTo>
                <a:cubicBezTo>
                  <a:pt x="853" y="4009"/>
                  <a:pt x="10748" y="-5010"/>
                  <a:pt x="21600" y="4009"/>
                </a:cubicBezTo>
                <a:cubicBezTo>
                  <a:pt x="21600" y="4009"/>
                  <a:pt x="21600" y="9149"/>
                  <a:pt x="21600" y="14335"/>
                </a:cubicBezTo>
                <a:cubicBezTo>
                  <a:pt x="12406" y="4009"/>
                  <a:pt x="3600" y="16590"/>
                  <a:pt x="0" y="14876"/>
                </a:cubicBezTo>
                <a:lnTo>
                  <a:pt x="853" y="4009"/>
                </a:lnTo>
                <a:close/>
              </a:path>
            </a:pathLst>
          </a:custGeom>
          <a:solidFill>
            <a:srgbClr val="FF9900">
              <a:alpha val="50195"/>
            </a:srgbClr>
          </a:solidFill>
          <a:ln w="12700">
            <a:miter lim="400000"/>
          </a:ln>
        </p:spPr>
        <p:txBody>
          <a:bodyPr lIns="45719" rIns="45719" anchor="ctr"/>
          <a:lstStyle/>
          <a:p/>
        </p:txBody>
      </p:sp>
      <p:sp>
        <p:nvSpPr>
          <p:cNvPr id="20" name="Rectangle"/>
          <p:cNvSpPr/>
          <p:nvPr/>
        </p:nvSpPr>
        <p:spPr>
          <a:xfrm>
            <a:off x="1524000" y="1397000"/>
            <a:ext cx="6096000" cy="4064000"/>
          </a:xfrm>
          <a:prstGeom prst="rect">
            <a:avLst/>
          </a:prstGeom>
          <a:ln w="12700">
            <a:miter lim="400000"/>
          </a:ln>
        </p:spPr>
        <p:txBody>
          <a:bodyPr lIns="45719" rIns="45719"/>
          <a:lstStyle/>
          <a:p/>
        </p:txBody>
      </p:sp>
      <p:sp>
        <p:nvSpPr>
          <p:cNvPr id="21" name="Body Level One…"/>
          <p:cNvSpPr txBox="1"/>
          <p:nvPr>
            <p:ph type="body" idx="1" hasCustomPrompt="1"/>
          </p:nvPr>
        </p:nvSpPr>
        <p:spPr>
          <a:xfrm>
            <a:off x="571500" y="1114425"/>
            <a:ext cx="78486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Title Text"/>
          <p:cNvSpPr txBox="1"/>
          <p:nvPr>
            <p:ph type="title" hasCustomPrompt="1"/>
          </p:nvPr>
        </p:nvSpPr>
        <p:spPr>
          <a:xfrm>
            <a:off x="552450" y="66675"/>
            <a:ext cx="8077200" cy="609600"/>
          </a:xfrm>
          <a:prstGeom prst="rect">
            <a:avLst/>
          </a:prstGeom>
        </p:spPr>
        <p:txBody>
          <a:bodyPr>
            <a:normAutofit/>
          </a:bodyPr>
          <a:lstStyle/>
          <a:p>
            <a:r>
              <a:t>Title Text</a:t>
            </a:r>
          </a:p>
        </p:txBody>
      </p:sp>
      <p:sp>
        <p:nvSpPr>
          <p:cNvPr id="23" name="Slide Number"/>
          <p:cNvSpPr txBox="1"/>
          <p:nvPr>
            <p:ph type="sldNum" sz="quarter" idx="2"/>
          </p:nvPr>
        </p:nvSpPr>
        <p:spPr>
          <a:xfrm>
            <a:off x="8176259" y="6248400"/>
            <a:ext cx="281941" cy="287087"/>
          </a:xfrm>
          <a:prstGeom prst="rect">
            <a:avLst/>
          </a:prstGeom>
        </p:spPr>
        <p:txBody>
          <a:bodyPr/>
          <a:lstStyle>
            <a:lvl1pPr algn="r" defTabSz="457200">
              <a:spcBef>
                <a:spcPts val="800"/>
              </a:spcBef>
              <a:defRPr sz="1400">
                <a:solidFill>
                  <a:srgbClr val="578963"/>
                </a:solidFill>
                <a:latin typeface="+mj-lt"/>
                <a:ea typeface="+mj-ea"/>
                <a:cs typeface="+mj-cs"/>
                <a:sym typeface="Times New Roman" panose="02020603050405020304"/>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Title Only">
    <p:spTree>
      <p:nvGrpSpPr>
        <p:cNvPr id="1" name=""/>
        <p:cNvGrpSpPr/>
        <p:nvPr/>
      </p:nvGrpSpPr>
      <p:grpSpPr>
        <a:xfrm>
          <a:off x="0" y="0"/>
          <a:ext cx="0" cy="0"/>
          <a:chOff x="0" y="0"/>
          <a:chExt cx="0" cy="0"/>
        </a:xfrm>
      </p:grpSpPr>
      <p:sp>
        <p:nvSpPr>
          <p:cNvPr id="37" name="Title Text"/>
          <p:cNvSpPr txBox="1"/>
          <p:nvPr>
            <p:ph type="title" hasCustomPrompt="1"/>
          </p:nvPr>
        </p:nvSpPr>
        <p:spPr>
          <a:xfrm>
            <a:off x="419100" y="542642"/>
            <a:ext cx="8686800" cy="628651"/>
          </a:xfrm>
          <a:prstGeom prst="rect">
            <a:avLst/>
          </a:prstGeom>
        </p:spPr>
        <p:txBody>
          <a:bodyPr lIns="34289" tIns="34289" rIns="34289" bIns="34289" anchor="ctr">
            <a:normAutofit/>
          </a:bodyPr>
          <a:lstStyle>
            <a:lvl1pPr algn="l">
              <a:defRPr sz="3600">
                <a:solidFill>
                  <a:srgbClr val="0000BE"/>
                </a:solidFill>
                <a:latin typeface="Calibri" panose="020F0502020204030204"/>
                <a:ea typeface="Calibri" panose="020F0502020204030204"/>
                <a:cs typeface="Calibri" panose="020F0502020204030204"/>
                <a:sym typeface="Calibri" panose="020F0502020204030204"/>
              </a:defRPr>
            </a:lvl1pPr>
          </a:lstStyle>
          <a:p>
            <a:r>
              <a:t>Title Text</a:t>
            </a:r>
          </a:p>
        </p:txBody>
      </p:sp>
      <p:sp>
        <p:nvSpPr>
          <p:cNvPr id="38" name="Slide Number"/>
          <p:cNvSpPr txBox="1"/>
          <p:nvPr>
            <p:ph type="sldNum" sz="quarter" idx="2"/>
          </p:nvPr>
        </p:nvSpPr>
        <p:spPr>
          <a:xfrm>
            <a:off x="457200" y="5645055"/>
            <a:ext cx="250796" cy="241395"/>
          </a:xfrm>
          <a:prstGeom prst="rect">
            <a:avLst/>
          </a:prstGeom>
        </p:spPr>
        <p:txBody>
          <a:bodyPr lIns="34289" tIns="34289" rIns="34289" bIns="34289" anchor="b"/>
          <a:lstStyle>
            <a:lvl1pPr>
              <a:defRPr sz="12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Title and Content">
    <p:spTree>
      <p:nvGrpSpPr>
        <p:cNvPr id="1" name=""/>
        <p:cNvGrpSpPr/>
        <p:nvPr/>
      </p:nvGrpSpPr>
      <p:grpSpPr>
        <a:xfrm>
          <a:off x="0" y="0"/>
          <a:ext cx="0" cy="0"/>
          <a:chOff x="0" y="0"/>
          <a:chExt cx="0" cy="0"/>
        </a:xfrm>
      </p:grpSpPr>
      <p:sp>
        <p:nvSpPr>
          <p:cNvPr id="45" name="Title Text"/>
          <p:cNvSpPr txBox="1"/>
          <p:nvPr>
            <p:ph type="title" hasCustomPrompt="1"/>
          </p:nvPr>
        </p:nvSpPr>
        <p:spPr>
          <a:xfrm>
            <a:off x="419100" y="685800"/>
            <a:ext cx="8686800" cy="628650"/>
          </a:xfrm>
          <a:prstGeom prst="rect">
            <a:avLst/>
          </a:prstGeom>
        </p:spPr>
        <p:txBody>
          <a:bodyPr lIns="34289" tIns="34289" rIns="34289" bIns="34289" anchor="ctr">
            <a:normAutofit/>
          </a:bodyPr>
          <a:lstStyle>
            <a:lvl1pPr algn="l">
              <a:defRPr sz="3600">
                <a:solidFill>
                  <a:srgbClr val="0000BE"/>
                </a:solidFill>
                <a:latin typeface="Calibri" panose="020F0502020204030204"/>
                <a:ea typeface="Calibri" panose="020F0502020204030204"/>
                <a:cs typeface="Calibri" panose="020F0502020204030204"/>
                <a:sym typeface="Calibri" panose="020F0502020204030204"/>
              </a:defRPr>
            </a:lvl1pPr>
          </a:lstStyle>
          <a:p>
            <a:r>
              <a:t>Title Text</a:t>
            </a:r>
          </a:p>
        </p:txBody>
      </p:sp>
      <p:sp>
        <p:nvSpPr>
          <p:cNvPr id="46" name="Body Level One…"/>
          <p:cNvSpPr txBox="1"/>
          <p:nvPr>
            <p:ph type="body" idx="1" hasCustomPrompt="1"/>
          </p:nvPr>
        </p:nvSpPr>
        <p:spPr>
          <a:xfrm>
            <a:off x="457200" y="2000250"/>
            <a:ext cx="8229600" cy="3257550"/>
          </a:xfrm>
          <a:prstGeom prst="rect">
            <a:avLst/>
          </a:prstGeom>
        </p:spPr>
        <p:txBody>
          <a:bodyPr lIns="34289" tIns="34289" rIns="34289" bIns="34289">
            <a:normAutofit/>
          </a:bodyPr>
          <a:lstStyle>
            <a:lvl1pPr>
              <a:spcBef>
                <a:spcPts val="500"/>
              </a:spcBef>
              <a:buClr>
                <a:srgbClr val="0000BE"/>
              </a:buClr>
              <a:buSzPct val="75000"/>
              <a:buChar char="■"/>
              <a:defRPr sz="2400">
                <a:latin typeface="Calibri" panose="020F0502020204030204"/>
                <a:ea typeface="Calibri" panose="020F0502020204030204"/>
                <a:cs typeface="Calibri" panose="020F0502020204030204"/>
                <a:sym typeface="Calibri" panose="020F0502020204030204"/>
              </a:defRPr>
            </a:lvl1pPr>
            <a:lvl2pPr marL="768985" indent="-311785">
              <a:spcBef>
                <a:spcPts val="500"/>
              </a:spcBef>
              <a:buClr>
                <a:srgbClr val="0000BE"/>
              </a:buClr>
              <a:buSzPct val="80000"/>
              <a:buChar char="–"/>
              <a:defRPr sz="2400">
                <a:latin typeface="Calibri" panose="020F0502020204030204"/>
                <a:ea typeface="Calibri" panose="020F0502020204030204"/>
                <a:cs typeface="Calibri" panose="020F0502020204030204"/>
                <a:sym typeface="Calibri" panose="020F0502020204030204"/>
              </a:defRPr>
            </a:lvl2pPr>
            <a:lvl3pPr marL="1163955" indent="-249555">
              <a:spcBef>
                <a:spcPts val="500"/>
              </a:spcBef>
              <a:buClr>
                <a:srgbClr val="0000BE"/>
              </a:buClr>
              <a:buSzPct val="65000"/>
              <a:buChar char="•"/>
              <a:defRPr sz="2400">
                <a:latin typeface="Calibri" panose="020F0502020204030204"/>
                <a:ea typeface="Calibri" panose="020F0502020204030204"/>
                <a:cs typeface="Calibri" panose="020F0502020204030204"/>
                <a:sym typeface="Calibri" panose="020F0502020204030204"/>
              </a:defRPr>
            </a:lvl3pPr>
            <a:lvl4pPr marL="1645920" indent="-274320">
              <a:spcBef>
                <a:spcPts val="500"/>
              </a:spcBef>
              <a:buClr>
                <a:srgbClr val="0000BE"/>
              </a:buClr>
              <a:buSzPct val="70000"/>
              <a:buChar char="◻"/>
              <a:defRPr sz="2400">
                <a:latin typeface="Calibri" panose="020F0502020204030204"/>
                <a:ea typeface="Calibri" panose="020F0502020204030204"/>
                <a:cs typeface="Calibri" panose="020F0502020204030204"/>
                <a:sym typeface="Calibri" panose="020F0502020204030204"/>
              </a:defRPr>
            </a:lvl4pPr>
            <a:lvl5pPr marL="2103120" indent="-274320">
              <a:spcBef>
                <a:spcPts val="500"/>
              </a:spcBef>
              <a:buClr>
                <a:srgbClr val="0000BE"/>
              </a:buClr>
              <a:buChar char="▪"/>
              <a:defRPr sz="2400">
                <a:latin typeface="Calibri" panose="020F0502020204030204"/>
                <a:ea typeface="Calibri" panose="020F0502020204030204"/>
                <a:cs typeface="Calibri" panose="020F0502020204030204"/>
                <a:sym typeface="Calibri" panose="020F0502020204030204"/>
              </a:defRPr>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xfrm>
            <a:off x="457200" y="5645055"/>
            <a:ext cx="250796" cy="241395"/>
          </a:xfrm>
          <a:prstGeom prst="rect">
            <a:avLst/>
          </a:prstGeom>
        </p:spPr>
        <p:txBody>
          <a:bodyPr lIns="34289" tIns="34289" rIns="34289" bIns="34289" anchor="b"/>
          <a:lstStyle>
            <a:lvl1pPr>
              <a:defRPr sz="12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152400"/>
            <a:ext cx="9144002" cy="1314450"/>
          </a:xfrm>
          <a:prstGeom prst="rect">
            <a:avLst/>
          </a:prstGeom>
          <a:gradFill>
            <a:gsLst>
              <a:gs pos="0">
                <a:srgbClr val="CCECFF"/>
              </a:gs>
              <a:gs pos="100000">
                <a:srgbClr val="FFFFFF"/>
              </a:gs>
            </a:gsLst>
            <a:lin ang="16200000"/>
          </a:gradFill>
          <a:ln w="12700">
            <a:miter lim="400000"/>
          </a:ln>
        </p:spPr>
        <p:txBody>
          <a:bodyPr lIns="45719" rIns="45719" anchor="ctr"/>
          <a:lstStyle/>
          <a:p>
            <a:pPr defTabSz="457200">
              <a:defRPr sz="1800"/>
            </a:pPr>
          </a:p>
        </p:txBody>
      </p:sp>
      <p:sp>
        <p:nvSpPr>
          <p:cNvPr id="3" name="Slide Number"/>
          <p:cNvSpPr txBox="1"/>
          <p:nvPr>
            <p:ph type="sldNum" sz="quarter" idx="2"/>
          </p:nvPr>
        </p:nvSpPr>
        <p:spPr>
          <a:xfrm>
            <a:off x="4481512" y="6613525"/>
            <a:ext cx="330161" cy="332740"/>
          </a:xfrm>
          <a:prstGeom prst="rect">
            <a:avLst/>
          </a:prstGeom>
          <a:ln w="12700">
            <a:miter lim="400000"/>
          </a:ln>
        </p:spPr>
        <p:txBody>
          <a:bodyPr wrap="none" lIns="45719" rIns="45719">
            <a:spAutoFit/>
          </a:bodyPr>
          <a:lstStyle/>
          <a:p>
            <a:fld id="{86CB4B4D-7CA3-9044-876B-883B54F8677D}" type="slidenum">
              <a:rPr/>
            </a:fld>
            <a:endParaRPr/>
          </a:p>
        </p:txBody>
      </p:sp>
      <p:sp>
        <p:nvSpPr>
          <p:cNvPr id="4" name="Title Text"/>
          <p:cNvSpPr txBox="1"/>
          <p:nvPr>
            <p:ph type="title"/>
          </p:nvPr>
        </p:nvSpPr>
        <p:spPr>
          <a:xfrm>
            <a:off x="457200" y="0"/>
            <a:ext cx="8229600" cy="1417638"/>
          </a:xfrm>
          <a:prstGeom prst="rect">
            <a:avLst/>
          </a:prstGeom>
          <a:ln w="12700">
            <a:miter lim="400000"/>
          </a:ln>
        </p:spPr>
        <p:txBody>
          <a:bodyPr lIns="45719" rIns="45719" anchor="b"/>
          <a:lstStyle/>
          <a:p>
            <a:r>
              <a:t>Title Text</a:t>
            </a:r>
          </a:p>
        </p:txBody>
      </p:sp>
      <p:sp>
        <p:nvSpPr>
          <p:cNvPr id="5" name="Body Level One…"/>
          <p:cNvSpPr txBox="1"/>
          <p:nvPr>
            <p:ph type="body" idx="1"/>
          </p:nvPr>
        </p:nvSpPr>
        <p:spPr>
          <a:xfrm>
            <a:off x="457200" y="1600200"/>
            <a:ext cx="82296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1pPr>
      <a:lvl2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2pPr>
      <a:lvl3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3pPr>
      <a:lvl4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4pPr>
      <a:lvl5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5pPr>
      <a:lvl6pPr marL="0" marR="0" indent="4572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6pPr>
      <a:lvl7pPr marL="0" marR="0" indent="9144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7pPr>
      <a:lvl8pPr marL="0" marR="0" indent="13716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8pPr>
      <a:lvl9pPr marL="0" marR="0" indent="18288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n-lt"/>
          <a:ea typeface="+mn-ea"/>
          <a:cs typeface="+mn-cs"/>
          <a:sym typeface="Helvetica"/>
        </a:defRPr>
      </a:lvl9pPr>
    </p:titleStyle>
    <p:bodyStyle>
      <a:lvl1pPr marL="342900" marR="0" indent="-342900" algn="l" defTabSz="914400" rtl="0" latinLnBrk="0">
        <a:lnSpc>
          <a:spcPct val="100000"/>
        </a:lnSpc>
        <a:spcBef>
          <a:spcPts val="800"/>
        </a:spcBef>
        <a:spcAft>
          <a:spcPts val="0"/>
        </a:spcAft>
        <a:buClr>
          <a:srgbClr val="CC3300"/>
        </a:buClr>
        <a:buSzPct val="90000"/>
        <a:buFontTx/>
        <a:buChar char="•"/>
        <a:defRPr sz="2000" b="0" i="0" u="none" strike="noStrike" cap="none" spc="0" baseline="0">
          <a:solidFill>
            <a:srgbClr val="000000"/>
          </a:solidFill>
          <a:uFillTx/>
          <a:latin typeface="+mn-lt"/>
          <a:ea typeface="+mn-ea"/>
          <a:cs typeface="+mn-cs"/>
          <a:sym typeface="Helvetica"/>
        </a:defRPr>
      </a:lvl1pPr>
      <a:lvl2pPr marL="774700" marR="0" indent="-3175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2pPr>
      <a:lvl3pPr marL="11112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3pPr>
      <a:lvl4pPr marL="14541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4pPr>
      <a:lvl5pPr marL="17970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n-lt"/>
          <a:ea typeface="+mn-ea"/>
          <a:cs typeface="+mn-cs"/>
          <a:sym typeface="Helvetica"/>
        </a:defRPr>
      </a:lvl5pPr>
      <a:lvl6pPr marL="22542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6pPr>
      <a:lvl7pPr marL="27114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7pPr>
      <a:lvl8pPr marL="31686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8pPr>
      <a:lvl9pPr marL="36258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n-lt"/>
          <a:ea typeface="+mn-ea"/>
          <a:cs typeface="+mn-cs"/>
          <a:sym typeface="Helvetica"/>
        </a:defRPr>
      </a:lvl9pPr>
    </p:bodyStyle>
    <p:otherStyle>
      <a:lvl1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b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 Id="rId34" Type="http://schemas.openxmlformats.org/officeDocument/2006/relationships/notesSlide" Target="../notesSlides/notesSlide6.xml"/><Relationship Id="rId33" Type="http://schemas.openxmlformats.org/officeDocument/2006/relationships/slideLayout" Target="../slideLayouts/slideLayout1.xml"/><Relationship Id="rId32" Type="http://schemas.openxmlformats.org/officeDocument/2006/relationships/image" Target="../media/image18.png"/><Relationship Id="rId31" Type="http://schemas.openxmlformats.org/officeDocument/2006/relationships/customXml" Target="../ink/ink16.xml"/><Relationship Id="rId30" Type="http://schemas.openxmlformats.org/officeDocument/2006/relationships/image" Target="../media/image17.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6.png"/><Relationship Id="rId27" Type="http://schemas.openxmlformats.org/officeDocument/2006/relationships/customXml" Target="../ink/ink14.xml"/><Relationship Id="rId26" Type="http://schemas.openxmlformats.org/officeDocument/2006/relationships/image" Target="../media/image15.png"/><Relationship Id="rId25" Type="http://schemas.openxmlformats.org/officeDocument/2006/relationships/customXml" Target="../ink/ink13.xml"/><Relationship Id="rId24" Type="http://schemas.openxmlformats.org/officeDocument/2006/relationships/image" Target="../media/image14.png"/><Relationship Id="rId23" Type="http://schemas.openxmlformats.org/officeDocument/2006/relationships/customXml" Target="../ink/ink12.xml"/><Relationship Id="rId22" Type="http://schemas.openxmlformats.org/officeDocument/2006/relationships/image" Target="../media/image13.png"/><Relationship Id="rId21" Type="http://schemas.openxmlformats.org/officeDocument/2006/relationships/customXml" Target="../ink/ink11.xml"/><Relationship Id="rId20" Type="http://schemas.openxmlformats.org/officeDocument/2006/relationships/image" Target="../media/image12.png"/><Relationship Id="rId2" Type="http://schemas.openxmlformats.org/officeDocument/2006/relationships/image" Target="../media/image3.png"/><Relationship Id="rId19" Type="http://schemas.openxmlformats.org/officeDocument/2006/relationships/customXml" Target="../ink/ink10.xml"/><Relationship Id="rId18" Type="http://schemas.openxmlformats.org/officeDocument/2006/relationships/image" Target="../media/image11.png"/><Relationship Id="rId17" Type="http://schemas.openxmlformats.org/officeDocument/2006/relationships/customXml" Target="../ink/ink9.xml"/><Relationship Id="rId16" Type="http://schemas.openxmlformats.org/officeDocument/2006/relationships/image" Target="../media/image10.png"/><Relationship Id="rId15" Type="http://schemas.openxmlformats.org/officeDocument/2006/relationships/customXml" Target="../ink/ink8.xml"/><Relationship Id="rId14" Type="http://schemas.openxmlformats.org/officeDocument/2006/relationships/image" Target="../media/image9.png"/><Relationship Id="rId13" Type="http://schemas.openxmlformats.org/officeDocument/2006/relationships/customXml" Target="../ink/ink7.xml"/><Relationship Id="rId12" Type="http://schemas.openxmlformats.org/officeDocument/2006/relationships/image" Target="../media/image8.png"/><Relationship Id="rId11" Type="http://schemas.openxmlformats.org/officeDocument/2006/relationships/customXml" Target="../ink/ink6.xml"/><Relationship Id="rId10" Type="http://schemas.openxmlformats.org/officeDocument/2006/relationships/image" Target="../media/image7.png"/><Relationship Id="rId1" Type="http://schemas.openxmlformats.org/officeDocument/2006/relationships/customXml" Target="../ink/ink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9" Type="http://schemas.openxmlformats.org/officeDocument/2006/relationships/customXml" Target="../ink/ink21.xml"/><Relationship Id="rId8" Type="http://schemas.openxmlformats.org/officeDocument/2006/relationships/image" Target="../media/image26.png"/><Relationship Id="rId7" Type="http://schemas.openxmlformats.org/officeDocument/2006/relationships/customXml" Target="../ink/ink20.xml"/><Relationship Id="rId6" Type="http://schemas.openxmlformats.org/officeDocument/2006/relationships/image" Target="../media/image25.png"/><Relationship Id="rId5" Type="http://schemas.openxmlformats.org/officeDocument/2006/relationships/customXml" Target="../ink/ink19.xml"/><Relationship Id="rId47" Type="http://schemas.openxmlformats.org/officeDocument/2006/relationships/slideLayout" Target="../slideLayouts/slideLayout1.xml"/><Relationship Id="rId46" Type="http://schemas.openxmlformats.org/officeDocument/2006/relationships/image" Target="../media/image45.png"/><Relationship Id="rId45" Type="http://schemas.openxmlformats.org/officeDocument/2006/relationships/customXml" Target="../ink/ink39.xml"/><Relationship Id="rId44" Type="http://schemas.openxmlformats.org/officeDocument/2006/relationships/image" Target="../media/image44.png"/><Relationship Id="rId43" Type="http://schemas.openxmlformats.org/officeDocument/2006/relationships/customXml" Target="../ink/ink38.xml"/><Relationship Id="rId42" Type="http://schemas.openxmlformats.org/officeDocument/2006/relationships/image" Target="../media/image43.png"/><Relationship Id="rId41" Type="http://schemas.openxmlformats.org/officeDocument/2006/relationships/customXml" Target="../ink/ink37.xml"/><Relationship Id="rId40" Type="http://schemas.openxmlformats.org/officeDocument/2006/relationships/image" Target="../media/image42.png"/><Relationship Id="rId4" Type="http://schemas.openxmlformats.org/officeDocument/2006/relationships/image" Target="../media/image24.png"/><Relationship Id="rId39" Type="http://schemas.openxmlformats.org/officeDocument/2006/relationships/customXml" Target="../ink/ink36.xml"/><Relationship Id="rId38" Type="http://schemas.openxmlformats.org/officeDocument/2006/relationships/image" Target="../media/image41.png"/><Relationship Id="rId37" Type="http://schemas.openxmlformats.org/officeDocument/2006/relationships/customXml" Target="../ink/ink35.xml"/><Relationship Id="rId36" Type="http://schemas.openxmlformats.org/officeDocument/2006/relationships/image" Target="../media/image40.png"/><Relationship Id="rId35" Type="http://schemas.openxmlformats.org/officeDocument/2006/relationships/customXml" Target="../ink/ink34.xml"/><Relationship Id="rId34" Type="http://schemas.openxmlformats.org/officeDocument/2006/relationships/image" Target="../media/image39.png"/><Relationship Id="rId33" Type="http://schemas.openxmlformats.org/officeDocument/2006/relationships/customXml" Target="../ink/ink33.xml"/><Relationship Id="rId32" Type="http://schemas.openxmlformats.org/officeDocument/2006/relationships/image" Target="../media/image38.png"/><Relationship Id="rId31" Type="http://schemas.openxmlformats.org/officeDocument/2006/relationships/customXml" Target="../ink/ink32.xml"/><Relationship Id="rId30" Type="http://schemas.openxmlformats.org/officeDocument/2006/relationships/image" Target="../media/image37.png"/><Relationship Id="rId3" Type="http://schemas.openxmlformats.org/officeDocument/2006/relationships/customXml" Target="../ink/ink18.xml"/><Relationship Id="rId29" Type="http://schemas.openxmlformats.org/officeDocument/2006/relationships/customXml" Target="../ink/ink31.xml"/><Relationship Id="rId28" Type="http://schemas.openxmlformats.org/officeDocument/2006/relationships/image" Target="../media/image36.png"/><Relationship Id="rId27" Type="http://schemas.openxmlformats.org/officeDocument/2006/relationships/customXml" Target="../ink/ink30.xml"/><Relationship Id="rId26" Type="http://schemas.openxmlformats.org/officeDocument/2006/relationships/image" Target="../media/image35.png"/><Relationship Id="rId25" Type="http://schemas.openxmlformats.org/officeDocument/2006/relationships/customXml" Target="../ink/ink29.xml"/><Relationship Id="rId24" Type="http://schemas.openxmlformats.org/officeDocument/2006/relationships/image" Target="../media/image34.png"/><Relationship Id="rId23" Type="http://schemas.openxmlformats.org/officeDocument/2006/relationships/customXml" Target="../ink/ink28.xml"/><Relationship Id="rId22" Type="http://schemas.openxmlformats.org/officeDocument/2006/relationships/image" Target="../media/image33.png"/><Relationship Id="rId21" Type="http://schemas.openxmlformats.org/officeDocument/2006/relationships/customXml" Target="../ink/ink27.xml"/><Relationship Id="rId20" Type="http://schemas.openxmlformats.org/officeDocument/2006/relationships/image" Target="../media/image32.png"/><Relationship Id="rId2" Type="http://schemas.openxmlformats.org/officeDocument/2006/relationships/image" Target="../media/image23.png"/><Relationship Id="rId19" Type="http://schemas.openxmlformats.org/officeDocument/2006/relationships/customXml" Target="../ink/ink26.xml"/><Relationship Id="rId18" Type="http://schemas.openxmlformats.org/officeDocument/2006/relationships/image" Target="../media/image31.png"/><Relationship Id="rId17" Type="http://schemas.openxmlformats.org/officeDocument/2006/relationships/customXml" Target="../ink/ink25.xml"/><Relationship Id="rId16" Type="http://schemas.openxmlformats.org/officeDocument/2006/relationships/image" Target="../media/image30.png"/><Relationship Id="rId15" Type="http://schemas.openxmlformats.org/officeDocument/2006/relationships/customXml" Target="../ink/ink24.xml"/><Relationship Id="rId14" Type="http://schemas.openxmlformats.org/officeDocument/2006/relationships/image" Target="../media/image29.png"/><Relationship Id="rId13" Type="http://schemas.openxmlformats.org/officeDocument/2006/relationships/customXml" Target="../ink/ink23.xml"/><Relationship Id="rId12" Type="http://schemas.openxmlformats.org/officeDocument/2006/relationships/image" Target="../media/image28.png"/><Relationship Id="rId11" Type="http://schemas.openxmlformats.org/officeDocument/2006/relationships/customXml" Target="../ink/ink22.xml"/><Relationship Id="rId10" Type="http://schemas.openxmlformats.org/officeDocument/2006/relationships/image" Target="../media/image27.png"/><Relationship Id="rId1" Type="http://schemas.openxmlformats.org/officeDocument/2006/relationships/customXml" Target="../ink/ink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7" name="CAS CS 460…"/>
          <p:cNvSpPr txBox="1"/>
          <p:nvPr/>
        </p:nvSpPr>
        <p:spPr>
          <a:xfrm>
            <a:off x="615632" y="1523047"/>
            <a:ext cx="7680961" cy="2021841"/>
          </a:xfrm>
          <a:prstGeom prst="rect">
            <a:avLst/>
          </a:prstGeom>
          <a:ln w="12700">
            <a:miter lim="400000"/>
          </a:ln>
        </p:spPr>
        <p:txBody>
          <a:bodyPr lIns="45719" rIns="45719" anchor="b">
            <a:spAutoFit/>
          </a:bodyPr>
          <a:lstStyle/>
          <a:p>
            <a:pPr algn="ctr" defTabSz="457200">
              <a:defRPr sz="3200" b="1">
                <a:solidFill>
                  <a:srgbClr val="CC3300"/>
                </a:solidFill>
                <a:effectLst>
                  <a:outerShdw blurRad="12700" dist="25400" dir="2700000" rotWithShape="0">
                    <a:srgbClr val="DDDDDD"/>
                  </a:outerShdw>
                </a:effectLst>
              </a:defRPr>
            </a:pPr>
            <a:r>
              <a:t>CAS CS 460</a:t>
            </a:r>
          </a:p>
          <a:p>
            <a:pPr algn="ctr" defTabSz="457200">
              <a:defRPr sz="3200" b="1">
                <a:solidFill>
                  <a:srgbClr val="CC3300"/>
                </a:solidFill>
                <a:effectLst>
                  <a:outerShdw blurRad="12700" dist="25400" dir="2700000" rotWithShape="0">
                    <a:srgbClr val="DDDDDD"/>
                  </a:outerShdw>
                </a:effectLst>
              </a:defRPr>
            </a:pPr>
            <a:r>
              <a:t>Introduction to Database Systems</a:t>
            </a:r>
          </a:p>
          <a:p>
            <a:pPr algn="ctr" defTabSz="457200">
              <a:defRPr sz="3200" b="1">
                <a:solidFill>
                  <a:srgbClr val="CC3300"/>
                </a:solidFill>
                <a:effectLst>
                  <a:outerShdw blurRad="12700" dist="25400" dir="2700000" rotWithShape="0">
                    <a:srgbClr val="DDDDDD"/>
                  </a:outerShdw>
                </a:effectLst>
              </a:defRPr>
            </a:pPr>
          </a:p>
          <a:p>
            <a:pPr algn="ctr" defTabSz="457200">
              <a:defRPr sz="3200" b="1">
                <a:solidFill>
                  <a:srgbClr val="CC3300"/>
                </a:solidFill>
                <a:effectLst>
                  <a:outerShdw blurRad="12700" dist="25400" dir="2700000" rotWithShape="0">
                    <a:srgbClr val="DDDDDD"/>
                  </a:outerShdw>
                </a:effectLst>
              </a:defRPr>
            </a:pPr>
            <a:r>
              <a:t>Query Evaluation II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53" name="General Selection Conditions"/>
          <p:cNvSpPr txBox="1"/>
          <p:nvPr>
            <p:ph type="title" idx="4294967295"/>
          </p:nvPr>
        </p:nvSpPr>
        <p:spPr>
          <a:xfrm>
            <a:off x="885825" y="153987"/>
            <a:ext cx="7772400" cy="604838"/>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General Selection Conditions</a:t>
            </a:r>
          </a:p>
        </p:txBody>
      </p:sp>
      <p:sp>
        <p:nvSpPr>
          <p:cNvPr id="354" name="Such selection conditions are first converted to conjunctive normal form (CNF):…"/>
          <p:cNvSpPr txBox="1"/>
          <p:nvPr>
            <p:ph type="body" idx="4294967295"/>
          </p:nvPr>
        </p:nvSpPr>
        <p:spPr>
          <a:xfrm>
            <a:off x="120650" y="1908175"/>
            <a:ext cx="8915400" cy="3959225"/>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Such selection conditions are first converted to </a:t>
            </a:r>
            <a:r>
              <a:rPr u="sng">
                <a:solidFill>
                  <a:srgbClr val="663300"/>
                </a:solidFill>
              </a:rPr>
              <a:t>conjunctive normal form (CNF)</a:t>
            </a:r>
            <a:r>
              <a:rPr>
                <a:solidFill>
                  <a:srgbClr val="663300"/>
                </a:solidFill>
              </a:rPr>
              <a:t>:</a:t>
            </a:r>
            <a:r>
              <a:rPr>
                <a:solidFill>
                  <a:srgbClr val="FF9933"/>
                </a:solidFill>
              </a:rPr>
              <a:t>                       </a:t>
            </a:r>
            <a:endParaRPr>
              <a:solidFill>
                <a:srgbClr val="FF9933"/>
              </a:solidFill>
            </a:endParaRPr>
          </a:p>
          <a:p>
            <a:pPr marL="561340" lvl="1" indent="-180340">
              <a:spcBef>
                <a:spcPts val="0"/>
              </a:spcBef>
              <a:buClrTx/>
              <a:buChar char="•"/>
              <a:defRPr sz="1800">
                <a:solidFill>
                  <a:schemeClr val="accent2"/>
                </a:solidFill>
                <a:latin typeface="Tahoma" panose="020B0604030504040204"/>
                <a:ea typeface="Tahoma" panose="020B0604030504040204"/>
                <a:cs typeface="Tahoma" panose="020B0604030504040204"/>
                <a:sym typeface="Tahoma" panose="020B0604030504040204"/>
              </a:defRPr>
            </a:pPr>
            <a:r>
              <a:t>(day&lt;8/9/94 </a:t>
            </a:r>
            <a:r>
              <a:rPr sz="2000"/>
              <a:t>OR</a:t>
            </a:r>
            <a:r>
              <a:t> bid=5 </a:t>
            </a:r>
            <a:r>
              <a:rPr sz="2000"/>
              <a:t>OR</a:t>
            </a:r>
            <a:r>
              <a:t> sid=3 ) </a:t>
            </a:r>
            <a:r>
              <a:rPr sz="2000">
                <a:solidFill>
                  <a:srgbClr val="663300"/>
                </a:solidFill>
              </a:rPr>
              <a:t>AND</a:t>
            </a:r>
            <a:r>
              <a:rPr>
                <a:solidFill>
                  <a:srgbClr val="FF9933"/>
                </a:solidFill>
              </a:rPr>
              <a:t>     </a:t>
            </a:r>
            <a:r>
              <a:t>      </a:t>
            </a:r>
          </a:p>
          <a:p>
            <a:pPr marL="285750" lvl="1" indent="171450">
              <a:spcBef>
                <a:spcPts val="0"/>
              </a:spcBef>
              <a:buSzTx/>
              <a:buFont typeface="Monotype Sorts"/>
              <a:buNone/>
              <a:defRPr sz="1800">
                <a:solidFill>
                  <a:schemeClr val="accent2"/>
                </a:solidFill>
                <a:latin typeface="Tahoma" panose="020B0604030504040204"/>
                <a:ea typeface="Tahoma" panose="020B0604030504040204"/>
                <a:cs typeface="Tahoma" panose="020B0604030504040204"/>
                <a:sym typeface="Tahoma" panose="020B0604030504040204"/>
              </a:defRPr>
            </a:pPr>
            <a:r>
              <a:t>	(rname=‘Paul’ </a:t>
            </a:r>
            <a:r>
              <a:rPr sz="2000"/>
              <a:t>OR</a:t>
            </a:r>
            <a:r>
              <a:t> bid=5 </a:t>
            </a:r>
            <a:r>
              <a:rPr sz="2000"/>
              <a:t>OR</a:t>
            </a:r>
            <a:r>
              <a:t> sid=3)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We only discuss the case with no ORs (a conjunction of terms of the form attr op value).</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A </a:t>
            </a:r>
            <a:r>
              <a:rPr>
                <a:solidFill>
                  <a:srgbClr val="A50021"/>
                </a:solidFill>
              </a:rPr>
              <a:t>B-tree</a:t>
            </a:r>
            <a:r>
              <a:t> index </a:t>
            </a:r>
            <a:r>
              <a:rPr u="sng">
                <a:solidFill>
                  <a:schemeClr val="accent2"/>
                </a:solidFill>
              </a:rPr>
              <a:t>matches</a:t>
            </a:r>
            <a:r>
              <a:t> (a conjunction of) terms that involve only attributes in a prefix of the search key.</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Index on </a:t>
            </a:r>
            <a:r>
              <a:rPr>
                <a:solidFill>
                  <a:schemeClr val="accent2"/>
                </a:solidFill>
              </a:rPr>
              <a:t>&lt;a, b, c&gt;  matches a=5 </a:t>
            </a:r>
            <a:r>
              <a:rPr sz="2000">
                <a:solidFill>
                  <a:schemeClr val="accent2"/>
                </a:solidFill>
              </a:rPr>
              <a:t>AND</a:t>
            </a:r>
            <a:r>
              <a:rPr>
                <a:solidFill>
                  <a:schemeClr val="accent2"/>
                </a:solidFill>
              </a:rPr>
              <a:t> b= 3</a:t>
            </a:r>
            <a:r>
              <a:t>, but not</a:t>
            </a:r>
            <a:r>
              <a:rPr>
                <a:solidFill>
                  <a:schemeClr val="accent2"/>
                </a:solidFill>
              </a:rPr>
              <a:t> b=3</a:t>
            </a:r>
            <a:r>
              <a:t>.</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For </a:t>
            </a:r>
            <a:r>
              <a:rPr>
                <a:solidFill>
                  <a:srgbClr val="FF0000"/>
                </a:solidFill>
              </a:rPr>
              <a:t>Hash</a:t>
            </a:r>
            <a:r>
              <a:t> index, must have all attributes in search key</a:t>
            </a:r>
          </a:p>
        </p:txBody>
      </p:sp>
      <p:sp>
        <p:nvSpPr>
          <p:cNvPr id="355" name="(day&lt;8/9/94 AND rname=‘Paul’) OR bid=5 OR sid=3"/>
          <p:cNvSpPr txBox="1"/>
          <p:nvPr/>
        </p:nvSpPr>
        <p:spPr>
          <a:xfrm>
            <a:off x="871537" y="1211262"/>
            <a:ext cx="6316664" cy="376835"/>
          </a:xfrm>
          <a:prstGeom prst="rect">
            <a:avLst/>
          </a:prstGeom>
          <a:ln w="12700">
            <a:miter lim="400000"/>
          </a:ln>
        </p:spPr>
        <p:txBody>
          <a:bodyPr lIns="46037" tIns="46037" rIns="46037" bIns="46037">
            <a:spAutoFit/>
          </a:bodyPr>
          <a:lstStyle/>
          <a:p>
            <a:pPr marL="180340" indent="-180340" defTabSz="457200">
              <a:spcBef>
                <a:spcPts val="400"/>
              </a:spcBef>
              <a:buSzPct val="100000"/>
              <a:buChar char="•"/>
              <a:defRPr sz="1800" i="1"/>
            </a:pPr>
            <a:r>
              <a:t> </a:t>
            </a:r>
            <a:r>
              <a:rPr i="0">
                <a:solidFill>
                  <a:srgbClr val="A50021"/>
                </a:solidFill>
                <a:latin typeface="Tahoma" panose="020B0604030504040204"/>
                <a:ea typeface="Tahoma" panose="020B0604030504040204"/>
                <a:cs typeface="Tahoma" panose="020B0604030504040204"/>
                <a:sym typeface="Tahoma" panose="020B0604030504040204"/>
              </a:rPr>
              <a:t>(day&lt;8/9/94 AND rname=</a:t>
            </a:r>
            <a:r>
              <a:rPr i="0">
                <a:solidFill>
                  <a:srgbClr val="A50021"/>
                </a:solidFill>
                <a:latin typeface="Tahoma" panose="020B0604030504040204"/>
                <a:ea typeface="Tahoma" panose="020B0604030504040204"/>
                <a:cs typeface="Tahoma" panose="020B0604030504040204"/>
                <a:sym typeface="Tahoma" panose="020B0604030504040204"/>
              </a:rPr>
              <a:t>‘</a:t>
            </a:r>
            <a:r>
              <a:rPr i="0">
                <a:solidFill>
                  <a:srgbClr val="A50021"/>
                </a:solidFill>
                <a:latin typeface="Tahoma" panose="020B0604030504040204"/>
                <a:ea typeface="Tahoma" panose="020B0604030504040204"/>
                <a:cs typeface="Tahoma" panose="020B0604030504040204"/>
                <a:sym typeface="Tahoma" panose="020B0604030504040204"/>
              </a:rPr>
              <a:t>Paul</a:t>
            </a:r>
            <a:r>
              <a:rPr i="0">
                <a:solidFill>
                  <a:srgbClr val="A50021"/>
                </a:solidFill>
                <a:latin typeface="Tahoma" panose="020B0604030504040204"/>
                <a:ea typeface="Tahoma" panose="020B0604030504040204"/>
                <a:cs typeface="Tahoma" panose="020B0604030504040204"/>
                <a:sym typeface="Tahoma" panose="020B0604030504040204"/>
              </a:rPr>
              <a:t>’</a:t>
            </a:r>
            <a:r>
              <a:rPr i="0">
                <a:solidFill>
                  <a:srgbClr val="A50021"/>
                </a:solidFill>
                <a:latin typeface="Tahoma" panose="020B0604030504040204"/>
                <a:ea typeface="Tahoma" panose="020B0604030504040204"/>
                <a:cs typeface="Tahoma" panose="020B0604030504040204"/>
                <a:sym typeface="Tahoma" panose="020B0604030504040204"/>
              </a:rPr>
              <a:t>) OR bid=5 OR sid=3</a:t>
            </a:r>
            <a:endParaRPr i="0">
              <a:solidFill>
                <a:srgbClr val="A5002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54"/>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54">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354">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3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3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354">
                                            <p:txEl>
                                              <p:pRg st="4" end="4"/>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35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35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54" grpId="1" animBg="1" advAuto="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lide Number"/>
          <p:cNvSpPr txBox="1"/>
          <p:nvPr>
            <p:ph type="sldNum" sz="quarter" idx="2"/>
          </p:nvPr>
        </p:nvSpPr>
        <p:spPr>
          <a:xfrm>
            <a:off x="4584533" y="6613525"/>
            <a:ext cx="238459"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58" name="Two Approaches to General Selections"/>
          <p:cNvSpPr txBox="1"/>
          <p:nvPr>
            <p:ph type="title" idx="4294967295"/>
          </p:nvPr>
        </p:nvSpPr>
        <p:spPr>
          <a:xfrm>
            <a:off x="642937" y="169862"/>
            <a:ext cx="8077201" cy="676276"/>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Two Approaches to General Selections</a:t>
            </a:r>
          </a:p>
        </p:txBody>
      </p:sp>
      <p:sp>
        <p:nvSpPr>
          <p:cNvPr id="359" name="First approach: Find the most selective access path, retrieve tuples using it, and apply any remaining terms that don’t match the index:…"/>
          <p:cNvSpPr txBox="1"/>
          <p:nvPr>
            <p:ph type="body" idx="4294967295"/>
          </p:nvPr>
        </p:nvSpPr>
        <p:spPr>
          <a:xfrm>
            <a:off x="76200" y="1600199"/>
            <a:ext cx="8991600" cy="4953002"/>
          </a:xfrm>
          <a:prstGeom prst="rect">
            <a:avLst/>
          </a:prstGeom>
        </p:spPr>
        <p:txBody>
          <a:bodyPr>
            <a:normAutofit/>
          </a:bodyPr>
          <a:lstStyle/>
          <a:p>
            <a:pPr marL="280670" indent="-280670">
              <a:spcBef>
                <a:spcPts val="1100"/>
              </a:spcBef>
              <a:buClrTx/>
              <a:buSzPct val="100000"/>
              <a:defRPr sz="2800" u="sng">
                <a:solidFill>
                  <a:srgbClr val="663300"/>
                </a:solidFill>
                <a:latin typeface="Tahoma" panose="020B0604030504040204"/>
                <a:ea typeface="Tahoma" panose="020B0604030504040204"/>
                <a:cs typeface="Tahoma" panose="020B0604030504040204"/>
                <a:sym typeface="Tahoma" panose="020B0604030504040204"/>
              </a:defRPr>
            </a:pPr>
            <a:r>
              <a:t>First approach:</a:t>
            </a:r>
            <a:r>
              <a:rPr u="none">
                <a:solidFill>
                  <a:srgbClr val="FF9933"/>
                </a:solidFill>
              </a:rPr>
              <a:t> </a:t>
            </a:r>
            <a:r>
              <a:rPr u="none">
                <a:solidFill>
                  <a:srgbClr val="000000"/>
                </a:solidFill>
              </a:rPr>
              <a:t>Find the </a:t>
            </a:r>
            <a:r>
              <a:rPr u="none">
                <a:solidFill>
                  <a:srgbClr val="FF0000"/>
                </a:solidFill>
              </a:rPr>
              <a:t>most selective access path</a:t>
            </a:r>
            <a:r>
              <a:rPr u="none">
                <a:solidFill>
                  <a:srgbClr val="000000"/>
                </a:solidFill>
              </a:rPr>
              <a:t>, retrieve tuples using it, and apply any remaining terms that don</a:t>
            </a:r>
            <a:r>
              <a:rPr u="none">
                <a:solidFill>
                  <a:srgbClr val="000000"/>
                </a:solidFill>
              </a:rPr>
              <a:t>’</a:t>
            </a:r>
            <a:r>
              <a:rPr u="none">
                <a:solidFill>
                  <a:srgbClr val="000000"/>
                </a:solidFill>
              </a:rPr>
              <a:t>t </a:t>
            </a:r>
            <a:r>
              <a:rPr u="none">
                <a:solidFill>
                  <a:schemeClr val="accent2"/>
                </a:solidFill>
              </a:rPr>
              <a:t>match</a:t>
            </a:r>
            <a:r>
              <a:rPr u="none">
                <a:solidFill>
                  <a:srgbClr val="000000"/>
                </a:solidFill>
              </a:rPr>
              <a:t> the index:</a:t>
            </a:r>
            <a:endParaRPr u="none">
              <a:solidFill>
                <a:srgbClr val="000000"/>
              </a:solidFill>
            </a:endParaRPr>
          </a:p>
          <a:p>
            <a:pPr marL="621665" lvl="1" indent="-240665">
              <a:spcBef>
                <a:spcPts val="0"/>
              </a:spcBef>
              <a:buClrTx/>
              <a:buChar char="•"/>
              <a:defRPr sz="2400">
                <a:solidFill>
                  <a:schemeClr val="accent2"/>
                </a:solidFill>
                <a:latin typeface="Tahoma" panose="020B0604030504040204"/>
                <a:ea typeface="Tahoma" panose="020B0604030504040204"/>
                <a:cs typeface="Tahoma" panose="020B0604030504040204"/>
                <a:sym typeface="Tahoma" panose="020B0604030504040204"/>
              </a:defRPr>
            </a:pPr>
            <a:r>
              <a:t>Most selective access path: </a:t>
            </a:r>
            <a:r>
              <a:rPr>
                <a:solidFill>
                  <a:srgbClr val="000000"/>
                </a:solidFill>
              </a:rPr>
              <a:t>An index or file scan that we estimate will require the fewest page I/Os.</a:t>
            </a:r>
            <a:endParaRPr>
              <a:solidFill>
                <a:srgbClr val="000000"/>
              </a:solidFill>
            </a:endParaRPr>
          </a:p>
          <a:p>
            <a:pPr marL="621665" lvl="1" indent="-240665">
              <a:spcBef>
                <a:spcPts val="0"/>
              </a:spcBef>
              <a:buClrTx/>
              <a:buChar char="•"/>
              <a:defRPr sz="2400">
                <a:solidFill>
                  <a:srgbClr val="FF0000"/>
                </a:solidFill>
                <a:latin typeface="Tahoma" panose="020B0604030504040204"/>
                <a:ea typeface="Tahoma" panose="020B0604030504040204"/>
                <a:cs typeface="Tahoma" panose="020B0604030504040204"/>
                <a:sym typeface="Tahoma" panose="020B0604030504040204"/>
              </a:defRPr>
            </a:pPr>
            <a:r>
              <a:t>Terms that match</a:t>
            </a:r>
            <a:r>
              <a:rPr>
                <a:solidFill>
                  <a:srgbClr val="000000"/>
                </a:solidFill>
              </a:rPr>
              <a:t> this index reduce the number of tuples retrieved; </a:t>
            </a:r>
            <a:r>
              <a:t>other terms</a:t>
            </a:r>
            <a:r>
              <a:rPr>
                <a:solidFill>
                  <a:srgbClr val="000000"/>
                </a:solidFill>
              </a:rPr>
              <a:t> are used to discard some retrieved tuples, but do not affect number of tuples/pages fetched.</a:t>
            </a:r>
            <a:endParaRPr>
              <a:solidFill>
                <a:srgbClr val="000000"/>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62" name="Most Selective Index - Example"/>
          <p:cNvSpPr txBox="1"/>
          <p:nvPr>
            <p:ph type="title" idx="4294967295"/>
          </p:nvPr>
        </p:nvSpPr>
        <p:spPr>
          <a:xfrm>
            <a:off x="836612" y="0"/>
            <a:ext cx="7772401" cy="854075"/>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Most Selective Index - Example</a:t>
            </a:r>
          </a:p>
        </p:txBody>
      </p:sp>
      <p:sp>
        <p:nvSpPr>
          <p:cNvPr id="363" name="Consider day &lt; 8/9/94 AND bid=5 AND sid=3.…"/>
          <p:cNvSpPr txBox="1"/>
          <p:nvPr>
            <p:ph type="body" idx="4294967295"/>
          </p:nvPr>
        </p:nvSpPr>
        <p:spPr>
          <a:xfrm>
            <a:off x="614362" y="1238250"/>
            <a:ext cx="7772401" cy="4114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Consider </a:t>
            </a:r>
            <a:r>
              <a:rPr>
                <a:solidFill>
                  <a:schemeClr val="accent2"/>
                </a:solidFill>
              </a:rPr>
              <a:t>day &lt; 8/9/94 AND bid=5 AND sid=3</a:t>
            </a:r>
            <a:r>
              <a:t>.</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 A </a:t>
            </a:r>
            <a:r>
              <a:rPr>
                <a:solidFill>
                  <a:srgbClr val="FF0000"/>
                </a:solidFill>
              </a:rPr>
              <a:t>B+ tree index </a:t>
            </a:r>
            <a:r>
              <a:rPr u="sng">
                <a:solidFill>
                  <a:srgbClr val="FF0000"/>
                </a:solidFill>
              </a:rPr>
              <a:t>on day</a:t>
            </a:r>
            <a:r>
              <a:t> can be used;</a:t>
            </a:r>
          </a:p>
          <a:p>
            <a:pPr marL="661670" lvl="1" indent="-280670">
              <a:spcBef>
                <a:spcPts val="0"/>
              </a:spcBef>
              <a:buClrTx/>
              <a:buChar char="•"/>
              <a:defRPr>
                <a:latin typeface="Tahoma" panose="020B0604030504040204"/>
                <a:ea typeface="Tahoma" panose="020B0604030504040204"/>
                <a:cs typeface="Tahoma" panose="020B0604030504040204"/>
                <a:sym typeface="Tahoma" panose="020B0604030504040204"/>
              </a:defRPr>
            </a:pPr>
            <a:r>
              <a:t> then, bid=5 and sid=3 must be checked for each retrieved tuple.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Similarly, a hash index on &lt;bid, sid&gt; could be used;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Then, day&lt;8/9/94  must be checked.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How about a B+tree on &lt;rname,day&gt;?</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How about a B+tree on &lt;day, rname&gt;?</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How about a Hash index on &lt;day, rname&gt;?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63"/>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6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363">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el">
                                    <p:tmAbs val="0"/>
                                  </p:iterate>
                                  <p:childTnLst>
                                    <p:set>
                                      <p:cBhvr>
                                        <p:cTn id="18" dur="indefinite" fill="hold"/>
                                        <p:tgtEl>
                                          <p:spTgt spid="363">
                                            <p:txEl>
                                              <p:pRg st="3" end="3"/>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3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36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el">
                                    <p:tmAbs val="0"/>
                                  </p:iterate>
                                  <p:childTnLst>
                                    <p:set>
                                      <p:cBhvr>
                                        <p:cTn id="28" dur="indefinite" fill="hold"/>
                                        <p:tgtEl>
                                          <p:spTgt spid="36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type="el">
                                    <p:tmAbs val="0"/>
                                  </p:iterate>
                                  <p:childTnLst>
                                    <p:set>
                                      <p:cBhvr>
                                        <p:cTn id="32" dur="indefinite" fill="hold"/>
                                        <p:tgtEl>
                                          <p:spTgt spid="36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63" grpId="1" animBg="1" advAuto="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66" name="Intersection of Rids"/>
          <p:cNvSpPr txBox="1"/>
          <p:nvPr>
            <p:ph type="title" idx="4294967295"/>
          </p:nvPr>
        </p:nvSpPr>
        <p:spPr>
          <a:xfrm>
            <a:off x="758825" y="153987"/>
            <a:ext cx="7772400" cy="738188"/>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Intersection of Rids</a:t>
            </a:r>
          </a:p>
        </p:txBody>
      </p:sp>
      <p:sp>
        <p:nvSpPr>
          <p:cNvPr id="367" name="Second approach: if we have 2 or more matching indexes (w/Alternatives (2) or (3) for data entries):…"/>
          <p:cNvSpPr txBox="1"/>
          <p:nvPr>
            <p:ph type="body" idx="4294967295"/>
          </p:nvPr>
        </p:nvSpPr>
        <p:spPr>
          <a:xfrm>
            <a:off x="0" y="1235075"/>
            <a:ext cx="8915400" cy="4724400"/>
          </a:xfrm>
          <a:prstGeom prst="rect">
            <a:avLst/>
          </a:prstGeom>
        </p:spPr>
        <p:txBody>
          <a:bodyPr>
            <a:normAutofit/>
          </a:bodyPr>
          <a:lstStyle/>
          <a:p>
            <a:pPr marL="240665" indent="-240665">
              <a:spcBef>
                <a:spcPts val="1000"/>
              </a:spcBef>
              <a:buClrTx/>
              <a:buSzPct val="100000"/>
              <a:defRPr sz="2400" u="sng">
                <a:solidFill>
                  <a:srgbClr val="663300"/>
                </a:solidFill>
                <a:latin typeface="Tahoma" panose="020B0604030504040204"/>
                <a:ea typeface="Tahoma" panose="020B0604030504040204"/>
                <a:cs typeface="Tahoma" panose="020B0604030504040204"/>
                <a:sym typeface="Tahoma" panose="020B0604030504040204"/>
              </a:defRPr>
            </a:pPr>
            <a:r>
              <a:t>Second approach</a:t>
            </a:r>
            <a:r>
              <a:rPr u="none">
                <a:solidFill>
                  <a:srgbClr val="FF9933"/>
                </a:solidFill>
              </a:rPr>
              <a:t>: </a:t>
            </a:r>
            <a:r>
              <a:rPr u="none">
                <a:solidFill>
                  <a:srgbClr val="000000"/>
                </a:solidFill>
              </a:rPr>
              <a:t>if we have 2 or more matching indexes (w/Alternatives (2) or (3) for data entries):</a:t>
            </a:r>
            <a:endParaRPr u="none">
              <a:solidFill>
                <a:srgbClr val="000000"/>
              </a:solidFill>
            </a:endParaRP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Get</a:t>
            </a:r>
            <a:r>
              <a:rPr>
                <a:solidFill>
                  <a:srgbClr val="FF0000"/>
                </a:solidFill>
              </a:rPr>
              <a:t> sets of rids</a:t>
            </a:r>
            <a:r>
              <a:t> of data records using </a:t>
            </a:r>
            <a:r>
              <a:rPr>
                <a:solidFill>
                  <a:srgbClr val="FF0000"/>
                </a:solidFill>
              </a:rPr>
              <a:t>each</a:t>
            </a:r>
            <a:r>
              <a:t> matching index.</a:t>
            </a: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Then </a:t>
            </a:r>
            <a:r>
              <a:rPr>
                <a:solidFill>
                  <a:schemeClr val="accent2"/>
                </a:solidFill>
              </a:rPr>
              <a:t>intersect</a:t>
            </a:r>
            <a:r>
              <a:t> these </a:t>
            </a:r>
            <a:r>
              <a:rPr>
                <a:solidFill>
                  <a:schemeClr val="accent2"/>
                </a:solidFill>
              </a:rPr>
              <a:t>sets of rids.</a:t>
            </a:r>
            <a:endParaRPr>
              <a:solidFill>
                <a:schemeClr val="accent2"/>
              </a:solidFill>
            </a:endParaRP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Retrieve the records and apply any remaining terms.</a:t>
            </a:r>
          </a:p>
          <a:p>
            <a:pPr marL="240665" indent="-240665">
              <a:spcBef>
                <a:spcPts val="1000"/>
              </a:spcBef>
              <a:buClrTx/>
              <a:buSzPct val="100000"/>
              <a:defRPr sz="2400">
                <a:latin typeface="Tahoma" panose="020B0604030504040204"/>
                <a:ea typeface="Tahoma" panose="020B0604030504040204"/>
                <a:cs typeface="Tahoma" panose="020B0604030504040204"/>
                <a:sym typeface="Tahoma" panose="020B0604030504040204"/>
              </a:defRPr>
            </a:pPr>
            <a:r>
              <a:t>Consider </a:t>
            </a:r>
            <a:r>
              <a:rPr>
                <a:solidFill>
                  <a:schemeClr val="accent2"/>
                </a:solidFill>
              </a:rPr>
              <a:t>day&lt;8/9/94 AND bid=5 AND sid=3</a:t>
            </a:r>
            <a:r>
              <a:t>. With a  </a:t>
            </a:r>
            <a:r>
              <a:rPr>
                <a:solidFill>
                  <a:srgbClr val="FF0000"/>
                </a:solidFill>
              </a:rPr>
              <a:t>B+ tree index on day</a:t>
            </a:r>
            <a:r>
              <a:t> and an </a:t>
            </a:r>
            <a:r>
              <a:rPr>
                <a:solidFill>
                  <a:srgbClr val="FF0000"/>
                </a:solidFill>
              </a:rPr>
              <a:t>index on sid</a:t>
            </a:r>
            <a:r>
              <a:t>, we can retrieve rids of records satisfying day&lt;8/9/94 using the first, rids of recs satisfying sid=3 using the second, </a:t>
            </a:r>
            <a:r>
              <a:rPr>
                <a:solidFill>
                  <a:srgbClr val="FF0000"/>
                </a:solidFill>
              </a:rPr>
              <a:t>intersect</a:t>
            </a:r>
            <a:r>
              <a:t>, retrieve records and check bid=5</a:t>
            </a:r>
            <a:r>
              <a:rPr sz="2000"/>
              <a:t>. </a:t>
            </a:r>
            <a:endParaRPr sz="2000"/>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Note: commercial systems use various tricks to do this:</a:t>
            </a:r>
          </a:p>
          <a:p>
            <a:pPr marL="1085850" lvl="2" indent="-228600">
              <a:spcBef>
                <a:spcPts val="0"/>
              </a:spcBef>
              <a:buClr>
                <a:srgbClr val="000099"/>
              </a:buClr>
              <a:defRPr>
                <a:latin typeface="Tahoma" panose="020B0604030504040204"/>
                <a:ea typeface="Tahoma" panose="020B0604030504040204"/>
                <a:cs typeface="Tahoma" panose="020B0604030504040204"/>
                <a:sym typeface="Tahoma" panose="020B0604030504040204"/>
              </a:defRPr>
            </a:pPr>
            <a:r>
              <a:t>bit maps, bloom filters, index joins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67"/>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67">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367">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367">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3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el">
                                    <p:tmAbs val="0"/>
                                  </p:iterate>
                                  <p:childTnLst>
                                    <p:set>
                                      <p:cBhvr>
                                        <p:cTn id="18" dur="indefinite" fill="hold"/>
                                        <p:tgtEl>
                                          <p:spTgt spid="367">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367">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36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67" grpId="1" animBg="1" advAuto="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70" name="Join Operators"/>
          <p:cNvSpPr txBox="1"/>
          <p:nvPr/>
        </p:nvSpPr>
        <p:spPr>
          <a:xfrm>
            <a:off x="731519" y="2816859"/>
            <a:ext cx="7680961" cy="574041"/>
          </a:xfrm>
          <a:prstGeom prst="rect">
            <a:avLst/>
          </a:prstGeom>
          <a:ln w="12700">
            <a:miter lim="400000"/>
          </a:ln>
        </p:spPr>
        <p:txBody>
          <a:bodyPr lIns="45719" rIns="45719" anchor="b">
            <a:spAutoFit/>
          </a:bodyPr>
          <a:lstStyle>
            <a:lvl1pPr algn="ctr" defTabSz="457200">
              <a:defRPr sz="3200" b="1">
                <a:solidFill>
                  <a:srgbClr val="CC3300"/>
                </a:solidFill>
                <a:effectLst>
                  <a:outerShdw blurRad="12700" dist="25400" dir="2700000" rotWithShape="0">
                    <a:srgbClr val="DDDDDD"/>
                  </a:outerShdw>
                </a:effectLst>
              </a:defRPr>
            </a:lvl1pPr>
          </a:lstStyle>
          <a:p>
            <a:r>
              <a:t>Join Operators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73" name="Join Operators"/>
          <p:cNvSpPr txBox="1"/>
          <p:nvPr>
            <p:ph type="title" idx="4294967295"/>
          </p:nvPr>
        </p:nvSpPr>
        <p:spPr>
          <a:xfrm>
            <a:off x="609600" y="192087"/>
            <a:ext cx="7772400" cy="758826"/>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Join Operators</a:t>
            </a:r>
          </a:p>
        </p:txBody>
      </p:sp>
      <p:sp>
        <p:nvSpPr>
          <p:cNvPr id="374" name="Joins are a very common query operation.…"/>
          <p:cNvSpPr txBox="1"/>
          <p:nvPr>
            <p:ph type="body" idx="4294967295"/>
          </p:nvPr>
        </p:nvSpPr>
        <p:spPr>
          <a:xfrm>
            <a:off x="590550" y="1538287"/>
            <a:ext cx="7848600" cy="4876801"/>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Joins are a very common query operation.</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Joins can be very expensive: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Consider an inner join of R and S each with 1M records.  Q: How many tuples in the answer?</a:t>
            </a:r>
          </a:p>
          <a:p>
            <a:pPr marL="942340" lvl="2"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(cross product in worst case, 0 in the best(?))</a:t>
            </a:r>
          </a:p>
          <a:p>
            <a:pPr marL="942340" lvl="2"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Many join algorithms have been developed</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Can have very different join costs.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74"/>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3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37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1" nodeType="afterEffect">
                                  <p:stCondLst>
                                    <p:cond delay="0"/>
                                  </p:stCondLst>
                                  <p:iterate type="el">
                                    <p:tmAbs val="0"/>
                                  </p:iterate>
                                  <p:childTnLst>
                                    <p:set>
                                      <p:cBhvr>
                                        <p:cTn id="19" dur="indefinite" fill="hold"/>
                                        <p:tgtEl>
                                          <p:spTgt spid="37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1" nodeType="afterEffect">
                                  <p:stCondLst>
                                    <p:cond delay="0"/>
                                  </p:stCondLst>
                                  <p:iterate type="el">
                                    <p:tmAbs val="0"/>
                                  </p:iterate>
                                  <p:childTnLst>
                                    <p:set>
                                      <p:cBhvr>
                                        <p:cTn id="22" dur="indefinite" fill="hold"/>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374">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iterate type="el">
                                    <p:tmAbs val="0"/>
                                  </p:iterate>
                                  <p:childTnLst>
                                    <p:set>
                                      <p:cBhvr>
                                        <p:cTn id="29" dur="indefinite" fill="hold"/>
                                        <p:tgtEl>
                                          <p:spTgt spid="374">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iterate type="el">
                                    <p:tmAbs val="0"/>
                                  </p:iterate>
                                  <p:childTnLst>
                                    <p:set>
                                      <p:cBhvr>
                                        <p:cTn id="33" dur="indefinite" fill="hold"/>
                                        <p:tgtEl>
                                          <p:spTgt spid="37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74" grpId="1" bldLvl="5" animBg="1" advAuto="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77" name="Equality Joins With One Join Column"/>
          <p:cNvSpPr txBox="1"/>
          <p:nvPr>
            <p:ph type="title" idx="4294967295"/>
          </p:nvPr>
        </p:nvSpPr>
        <p:spPr>
          <a:xfrm>
            <a:off x="685800" y="447675"/>
            <a:ext cx="7772400" cy="371475"/>
          </a:xfrm>
          <a:prstGeom prst="rect">
            <a:avLst/>
          </a:prstGeom>
        </p:spPr>
        <p:txBody>
          <a:bodyPr>
            <a:normAutofit/>
          </a:bodyPr>
          <a:lstStyle>
            <a:lvl1pPr defTabSz="520700">
              <a:defRPr sz="1825" b="0">
                <a:effectLst>
                  <a:outerShdw blurRad="7239" dist="14478" dir="2700000" rotWithShape="0">
                    <a:srgbClr val="DDDDDD"/>
                  </a:outerShdw>
                </a:effectLst>
                <a:latin typeface="Tahoma Bold"/>
                <a:ea typeface="Tahoma Bold"/>
                <a:cs typeface="Tahoma Bold"/>
                <a:sym typeface="Tahoma Bold"/>
              </a:defRPr>
            </a:lvl1pPr>
          </a:lstStyle>
          <a:p>
            <a:r>
              <a:t>Equality Joins With One Join Column</a:t>
            </a:r>
          </a:p>
        </p:txBody>
      </p:sp>
      <p:sp>
        <p:nvSpPr>
          <p:cNvPr id="378" name="In algebra: R ⋈  S.  Common!  Must be carefully optimized.  R × S is large; so, R × S followed by a selection is inefficient.…"/>
          <p:cNvSpPr txBox="1"/>
          <p:nvPr>
            <p:ph type="body" idx="4294967295"/>
          </p:nvPr>
        </p:nvSpPr>
        <p:spPr>
          <a:xfrm>
            <a:off x="174625" y="2362200"/>
            <a:ext cx="8526463" cy="4495800"/>
          </a:xfrm>
          <a:prstGeom prst="rect">
            <a:avLst/>
          </a:prstGeom>
        </p:spPr>
        <p:txBody>
          <a:bodyPr>
            <a:normAutofit/>
          </a:bodyPr>
          <a:lstStyle/>
          <a:p>
            <a:pPr marL="200660" indent="-200660">
              <a:lnSpc>
                <a:spcPct val="90000"/>
              </a:lnSpc>
              <a:spcBef>
                <a:spcPts val="1100"/>
              </a:spcBef>
              <a:buClrTx/>
              <a:buSzPct val="100000"/>
              <a:defRPr>
                <a:latin typeface="Tahoma" panose="020B0604030504040204"/>
                <a:ea typeface="Tahoma" panose="020B0604030504040204"/>
                <a:cs typeface="Tahoma" panose="020B0604030504040204"/>
                <a:sym typeface="Tahoma" panose="020B0604030504040204"/>
              </a:defRPr>
            </a:pPr>
            <a:r>
              <a:t>In algebra: </a:t>
            </a:r>
            <a:r>
              <a:rPr sz="2800"/>
              <a:t>R ⋈  S</a:t>
            </a:r>
            <a:r>
              <a:t>.  Common!  Must be carefully optimized.  R </a:t>
            </a:r>
            <a:r>
              <a:rPr>
                <a:latin typeface="Symbol" panose="05050102010706020507"/>
                <a:ea typeface="Symbol" panose="05050102010706020507"/>
                <a:cs typeface="Symbol" panose="05050102010706020507"/>
                <a:sym typeface="Symbol" panose="05050102010706020507"/>
              </a:rPr>
              <a:t>´</a:t>
            </a:r>
            <a:r>
              <a:t> S is large; so, R </a:t>
            </a:r>
            <a:r>
              <a:rPr>
                <a:latin typeface="Symbol" panose="05050102010706020507"/>
                <a:ea typeface="Symbol" panose="05050102010706020507"/>
                <a:cs typeface="Symbol" panose="05050102010706020507"/>
                <a:sym typeface="Symbol" panose="05050102010706020507"/>
              </a:rPr>
              <a:t>´</a:t>
            </a:r>
            <a:r>
              <a:t> S followed by a selection is inefficient.</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Assume:</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M = 1000 pages in R, p</a:t>
            </a:r>
            <a:r>
              <a:rPr baseline="-25000"/>
              <a:t>R </a:t>
            </a:r>
            <a:r>
              <a:t> =100 tuples per page.</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N = 500 pages in S, p</a:t>
            </a:r>
            <a:r>
              <a:rPr baseline="-25000"/>
              <a:t>S</a:t>
            </a:r>
            <a:r>
              <a:t> = 80 tuples per page.</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In our examples, R is Reserves and S is Sailors.</a:t>
            </a:r>
          </a:p>
          <a:p>
            <a:pPr marL="200660" indent="-200660">
              <a:lnSpc>
                <a:spcPct val="90000"/>
              </a:lnSpc>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Cost metric </a:t>
            </a:r>
            <a:r>
              <a:rPr>
                <a:solidFill>
                  <a:srgbClr val="000000"/>
                </a:solidFill>
              </a:rPr>
              <a:t>:  # of I/Os.  We will ignore output costs.</a:t>
            </a:r>
            <a:endParaRPr>
              <a:solidFill>
                <a:srgbClr val="000000"/>
              </a:solidFill>
            </a:endParaRP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We will consider more complex join conditions later.</a:t>
            </a:r>
          </a:p>
        </p:txBody>
      </p:sp>
      <p:sp>
        <p:nvSpPr>
          <p:cNvPr id="379" name="SELECT  *…"/>
          <p:cNvSpPr txBox="1"/>
          <p:nvPr/>
        </p:nvSpPr>
        <p:spPr>
          <a:xfrm>
            <a:off x="2607741" y="1258887"/>
            <a:ext cx="3660231" cy="1006477"/>
          </a:xfrm>
          <a:prstGeom prst="rect">
            <a:avLst/>
          </a:prstGeom>
          <a:ln w="12700">
            <a:miter lim="400000"/>
          </a:ln>
        </p:spPr>
        <p:txBody>
          <a:bodyPr wrap="none" lIns="46037" tIns="46037" rIns="46037" bIns="46037">
            <a:spAutoFit/>
          </a:bodyPr>
          <a:lstStyle/>
          <a:p>
            <a:pPr defTabSz="457200">
              <a:defRPr sz="2000"/>
            </a:pPr>
            <a:r>
              <a:t>SELECT</a:t>
            </a:r>
            <a:r>
              <a:rPr sz="1800"/>
              <a:t>  *</a:t>
            </a:r>
            <a:endParaRPr sz="1800"/>
          </a:p>
          <a:p>
            <a:pPr defTabSz="457200">
              <a:defRPr sz="2000"/>
            </a:pPr>
            <a:r>
              <a:t>FROM</a:t>
            </a:r>
            <a:r>
              <a:rPr sz="1800"/>
              <a:t>     Reserves R1, Sailors S1</a:t>
            </a:r>
            <a:endParaRPr sz="1800"/>
          </a:p>
          <a:p>
            <a:pPr defTabSz="457200">
              <a:defRPr sz="2000"/>
            </a:pPr>
            <a:r>
              <a:t>WHERE</a:t>
            </a:r>
            <a:r>
              <a:rPr sz="1800"/>
              <a:t>  R1.sid=S1.sid</a:t>
            </a:r>
            <a:endParaRPr sz="1800"/>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78"/>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378">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378">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378">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37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37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37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78" grpId="1" animBg="1" advAuto="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82" name="Simple Nested Loops Join"/>
          <p:cNvSpPr txBox="1"/>
          <p:nvPr>
            <p:ph type="title" idx="4294967295"/>
          </p:nvPr>
        </p:nvSpPr>
        <p:spPr>
          <a:xfrm>
            <a:off x="950912" y="0"/>
            <a:ext cx="7772401" cy="700088"/>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Simple Nested Loops Join</a:t>
            </a:r>
          </a:p>
        </p:txBody>
      </p:sp>
      <p:sp>
        <p:nvSpPr>
          <p:cNvPr id="383" name="For each tuple in the outer relation R, we scan the entire inner relation S.…"/>
          <p:cNvSpPr txBox="1"/>
          <p:nvPr>
            <p:ph type="body" idx="4294967295"/>
          </p:nvPr>
        </p:nvSpPr>
        <p:spPr>
          <a:xfrm>
            <a:off x="76200" y="2333625"/>
            <a:ext cx="8991600" cy="3733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For each tuple in the outer relation R, we scan the entire inner relation S.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How much does this Cost?</a:t>
            </a:r>
          </a:p>
          <a:p>
            <a:pPr marL="200660" indent="-200660">
              <a:buClrTx/>
              <a:buSzPct val="100000"/>
              <a:defRPr>
                <a:solidFill>
                  <a:srgbClr val="800000"/>
                </a:solidFill>
                <a:latin typeface="Tahoma" panose="020B0604030504040204"/>
                <a:ea typeface="Tahoma" panose="020B0604030504040204"/>
                <a:cs typeface="Tahoma" panose="020B0604030504040204"/>
                <a:sym typeface="Tahoma" panose="020B0604030504040204"/>
              </a:defRPr>
            </a:pPr>
            <a:r>
              <a:t>(p</a:t>
            </a:r>
            <a:r>
              <a:rPr baseline="-25000"/>
              <a:t>R</a:t>
            </a:r>
            <a:r>
              <a:t> * M) * N + M  </a:t>
            </a:r>
            <a:r>
              <a:rPr>
                <a:solidFill>
                  <a:srgbClr val="000000"/>
                </a:solidFill>
              </a:rPr>
              <a:t>= </a:t>
            </a:r>
            <a:r>
              <a:rPr>
                <a:solidFill>
                  <a:srgbClr val="FF0000"/>
                </a:solidFill>
              </a:rPr>
              <a:t>100,000*500 + 1000 I/Os</a:t>
            </a:r>
            <a:r>
              <a:rPr>
                <a:solidFill>
                  <a:srgbClr val="000000"/>
                </a:solidFill>
              </a:rPr>
              <a:t>. ( about 50M I/Os!!)</a:t>
            </a:r>
            <a:endParaRPr>
              <a:solidFill>
                <a:srgbClr val="000000"/>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At 10ms/IO, </a:t>
            </a:r>
            <a:r>
              <a:rPr>
                <a:solidFill>
                  <a:srgbClr val="800000"/>
                </a:solidFill>
              </a:rPr>
              <a:t>Total: ???</a:t>
            </a:r>
            <a:endParaRPr>
              <a:solidFill>
                <a:srgbClr val="800000"/>
              </a:solidFill>
            </a:endParaRPr>
          </a:p>
          <a:p>
            <a:pPr marL="200660" indent="-200660">
              <a:buClrTx/>
              <a:buSzPct val="100000"/>
              <a:defRPr>
                <a:solidFill>
                  <a:srgbClr val="800000"/>
                </a:solidFill>
                <a:latin typeface="Tahoma" panose="020B0604030504040204"/>
                <a:ea typeface="Tahoma" panose="020B0604030504040204"/>
                <a:cs typeface="Tahoma" panose="020B0604030504040204"/>
                <a:sym typeface="Tahoma" panose="020B0604030504040204"/>
              </a:defRPr>
            </a:pPr>
            <a:r>
              <a:t>What if smaller relation (S) was outer?</a:t>
            </a:r>
          </a:p>
          <a:p>
            <a:pPr marL="200660" indent="-200660">
              <a:buClrTx/>
              <a:buSzPct val="100000"/>
              <a:defRPr>
                <a:solidFill>
                  <a:srgbClr val="800000"/>
                </a:solidFill>
                <a:latin typeface="Tahoma" panose="020B0604030504040204"/>
                <a:ea typeface="Tahoma" panose="020B0604030504040204"/>
                <a:cs typeface="Tahoma" panose="020B0604030504040204"/>
                <a:sym typeface="Tahoma" panose="020B0604030504040204"/>
              </a:defRPr>
            </a:pPr>
            <a:r>
              <a:t>(p</a:t>
            </a:r>
            <a:r>
              <a:rPr baseline="-25000"/>
              <a:t>s</a:t>
            </a:r>
            <a:r>
              <a:t> * N) *M + N  </a:t>
            </a:r>
            <a:r>
              <a:rPr>
                <a:solidFill>
                  <a:srgbClr val="000000"/>
                </a:solidFill>
              </a:rPr>
              <a:t>= </a:t>
            </a:r>
            <a:r>
              <a:rPr>
                <a:solidFill>
                  <a:srgbClr val="FF0000"/>
                </a:solidFill>
              </a:rPr>
              <a:t>40,000*1000 + 500 I/Os</a:t>
            </a:r>
            <a:r>
              <a:rPr>
                <a:solidFill>
                  <a:srgbClr val="000000"/>
                </a:solidFill>
              </a:rPr>
              <a:t>. (better…. </a:t>
            </a:r>
            <a:r>
              <a:rPr>
                <a:solidFill>
                  <a:srgbClr val="000000"/>
                </a:solidFill>
                <a:latin typeface="Wingdings" panose="05000000000000000000" pitchFamily="2" charset="2"/>
                <a:ea typeface="Wingdings" panose="05000000000000000000" pitchFamily="2" charset="2"/>
                <a:cs typeface="Wingdings" panose="05000000000000000000" pitchFamily="2" charset="2"/>
                <a:sym typeface="Wingdings" panose="05000000000000000000" pitchFamily="2" charset="2"/>
              </a:rPr>
              <a:t>☺ </a:t>
            </a:r>
            <a:r>
              <a:rPr>
                <a:solidFill>
                  <a:srgbClr val="000000"/>
                </a:solidFill>
              </a:rPr>
              <a:t>40M I/Os)</a:t>
            </a:r>
            <a:endParaRPr>
              <a:solidFill>
                <a:srgbClr val="000000"/>
              </a:solidFill>
            </a:endParaR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Prohibitively expensive…</a:t>
            </a:r>
          </a:p>
        </p:txBody>
      </p:sp>
      <p:sp>
        <p:nvSpPr>
          <p:cNvPr id="384" name="foreach tuple r in R do…"/>
          <p:cNvSpPr/>
          <p:nvPr/>
        </p:nvSpPr>
        <p:spPr>
          <a:xfrm>
            <a:off x="952500" y="1079500"/>
            <a:ext cx="7661275" cy="939421"/>
          </a:xfrm>
          <a:prstGeom prst="rect">
            <a:avLst/>
          </a:prstGeom>
          <a:solidFill>
            <a:srgbClr val="CCECFF"/>
          </a:solidFill>
          <a:ln w="12700">
            <a:miter lim="400000"/>
          </a:ln>
        </p:spPr>
        <p:txBody>
          <a:bodyPr lIns="46037" tIns="46037" rIns="46037" bIns="46037">
            <a:spAutoFit/>
          </a:bodyPr>
          <a:lstStyle/>
          <a:p>
            <a:pPr defTabSz="457200">
              <a:defRPr sz="1800">
                <a:solidFill>
                  <a:srgbClr val="663300"/>
                </a:solidFill>
              </a:defRPr>
            </a:pPr>
            <a:r>
              <a:t>foreach </a:t>
            </a:r>
            <a:r>
              <a:rPr>
                <a:solidFill>
                  <a:srgbClr val="FF0000"/>
                </a:solidFill>
              </a:rPr>
              <a:t>tuple</a:t>
            </a:r>
            <a:r>
              <a:t> r in R do</a:t>
            </a:r>
          </a:p>
          <a:p>
            <a:pPr defTabSz="457200">
              <a:defRPr sz="1800">
                <a:solidFill>
                  <a:srgbClr val="663300"/>
                </a:solidFill>
              </a:defRPr>
            </a:pPr>
            <a:r>
              <a:t>	foreach </a:t>
            </a:r>
            <a:r>
              <a:rPr>
                <a:solidFill>
                  <a:srgbClr val="FF0000"/>
                </a:solidFill>
              </a:rPr>
              <a:t>tuple</a:t>
            </a:r>
            <a:r>
              <a:t> s in S do</a:t>
            </a:r>
          </a:p>
          <a:p>
            <a:pPr defTabSz="457200">
              <a:defRPr sz="1800">
                <a:solidFill>
                  <a:srgbClr val="663300"/>
                </a:solidFill>
              </a:defRPr>
            </a:pPr>
            <a:r>
              <a:t>		if r</a:t>
            </a:r>
            <a:r>
              <a:rPr baseline="-10000"/>
              <a:t>i</a:t>
            </a:r>
            <a:r>
              <a:t> == s</a:t>
            </a:r>
            <a:r>
              <a:rPr baseline="-10000"/>
              <a:t>j </a:t>
            </a:r>
            <a:r>
              <a:t> then add &lt;r, s&gt; to result</a:t>
            </a:r>
          </a:p>
        </p:txBody>
      </p:sp>
      <p:sp>
        <p:nvSpPr>
          <p:cNvPr id="385" name="Q: What is cost if one relation can fit entirely in memory?…"/>
          <p:cNvSpPr txBox="1"/>
          <p:nvPr/>
        </p:nvSpPr>
        <p:spPr>
          <a:xfrm>
            <a:off x="418782" y="5448300"/>
            <a:ext cx="8061683" cy="828040"/>
          </a:xfrm>
          <a:prstGeom prst="rect">
            <a:avLst/>
          </a:prstGeom>
          <a:ln w="12700">
            <a:miter lim="400000"/>
          </a:ln>
        </p:spPr>
        <p:txBody>
          <a:bodyPr wrap="none" lIns="45719" rIns="45719">
            <a:spAutoFit/>
          </a:bodyPr>
          <a:lstStyle/>
          <a:p>
            <a:pPr defTabSz="457200">
              <a:defRPr sz="2400" b="1">
                <a:solidFill>
                  <a:srgbClr val="CF0E30"/>
                </a:solidFill>
                <a:latin typeface="Book Antiqua" panose="02040602050305030304"/>
                <a:ea typeface="Book Antiqua" panose="02040602050305030304"/>
                <a:cs typeface="Book Antiqua" panose="02040602050305030304"/>
                <a:sym typeface="Book Antiqua" panose="02040602050305030304"/>
              </a:defRPr>
            </a:pPr>
            <a:r>
              <a:t>Q: What is cost if one relation can fit entirely in memory?</a:t>
            </a:r>
          </a:p>
          <a:p>
            <a:pPr defTabSz="457200">
              <a:defRPr sz="2400" b="1">
                <a:solidFill>
                  <a:srgbClr val="CF0E30"/>
                </a:solidFill>
                <a:latin typeface="Book Antiqua" panose="02040602050305030304"/>
                <a:ea typeface="Book Antiqua" panose="02040602050305030304"/>
                <a:cs typeface="Book Antiqua" panose="02040602050305030304"/>
                <a:sym typeface="Book Antiqua" panose="02040602050305030304"/>
              </a:defRPr>
            </a:pPr>
            <a:r>
              <a:t>     M+N = 1500 I/Os!!!!!</a:t>
            </a:r>
            <a:r>
              <a:rPr b="0"/>
              <a:t> </a:t>
            </a:r>
            <a:endParaRPr b="0"/>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83"/>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8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38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383">
                                            <p:txEl>
                                              <p:pRg st="2" end="2"/>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3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3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3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type="el">
                                    <p:tmAbs val="0"/>
                                  </p:iterate>
                                  <p:childTnLst>
                                    <p:set>
                                      <p:cBhvr>
                                        <p:cTn id="30" dur="indefinite" fill="hold"/>
                                        <p:tgtEl>
                                          <p:spTgt spid="3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2" nodeType="clickEffect">
                                  <p:stCondLst>
                                    <p:cond delay="0"/>
                                  </p:stCondLst>
                                  <p:iterate type="el">
                                    <p:tmAbs val="0"/>
                                  </p:iterate>
                                  <p:childTnLst>
                                    <p:set>
                                      <p:cBhvr>
                                        <p:cTn id="34" dur="indefinite" fill="hold"/>
                                        <p:tgtEl>
                                          <p:spTgt spid="385"/>
                                        </p:tgtEl>
                                        <p:attrNameLst>
                                          <p:attrName>style.visibility</p:attrName>
                                        </p:attrNameLst>
                                      </p:cBhvr>
                                      <p:to>
                                        <p:strVal val="visible"/>
                                      </p:to>
                                    </p:set>
                                    <p:anim calcmode="lin" valueType="num">
                                      <p:cBhvr>
                                        <p:cTn id="35" dur="500" fill="hold"/>
                                        <p:tgtEl>
                                          <p:spTgt spid="385"/>
                                        </p:tgtEl>
                                        <p:attrNameLst>
                                          <p:attrName>ppt_x</p:attrName>
                                        </p:attrNameLst>
                                      </p:cBhvr>
                                      <p:tavLst>
                                        <p:tav tm="0">
                                          <p:val>
                                            <p:strVal val="#ppt_x"/>
                                          </p:val>
                                        </p:tav>
                                        <p:tav tm="100000">
                                          <p:val>
                                            <p:strVal val="#ppt_x"/>
                                          </p:val>
                                        </p:tav>
                                      </p:tavLst>
                                    </p:anim>
                                    <p:anim calcmode="lin" valueType="num">
                                      <p:cBhvr>
                                        <p:cTn id="36" dur="500" fill="hold"/>
                                        <p:tgtEl>
                                          <p:spTgt spid="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83" grpId="1" animBg="1" advAuto="0" build="p"/>
      <p:bldP spid="385" grpId="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88" name="Page-Oriented Nested Loops Join"/>
          <p:cNvSpPr txBox="1"/>
          <p:nvPr>
            <p:ph type="title" idx="4294967295"/>
          </p:nvPr>
        </p:nvSpPr>
        <p:spPr>
          <a:xfrm>
            <a:off x="893762" y="0"/>
            <a:ext cx="7772401" cy="854075"/>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Page-Oriented Nested Loops Join</a:t>
            </a:r>
          </a:p>
        </p:txBody>
      </p:sp>
      <p:sp>
        <p:nvSpPr>
          <p:cNvPr id="389" name="For each page of R, get each page of S, and write out matching pairs of tuples &lt;r, s&gt;, where r is in R-page and S is in S-page.…"/>
          <p:cNvSpPr txBox="1"/>
          <p:nvPr>
            <p:ph type="body" idx="4294967295"/>
          </p:nvPr>
        </p:nvSpPr>
        <p:spPr>
          <a:xfrm>
            <a:off x="152400" y="3124200"/>
            <a:ext cx="8991600" cy="3733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For each </a:t>
            </a:r>
            <a:r>
              <a:rPr>
                <a:solidFill>
                  <a:srgbClr val="FF0000"/>
                </a:solidFill>
              </a:rPr>
              <a:t>page</a:t>
            </a:r>
            <a:r>
              <a:t> of R, get each </a:t>
            </a:r>
            <a:r>
              <a:rPr>
                <a:solidFill>
                  <a:srgbClr val="FF0000"/>
                </a:solidFill>
              </a:rPr>
              <a:t>page</a:t>
            </a:r>
            <a:r>
              <a:t> of S, and write out matching pairs of tuples &lt;r, s&gt;, where r is in R-page and S is in S-page.</a:t>
            </a:r>
          </a:p>
          <a:p>
            <a:pPr>
              <a:buChar char=""/>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What is the cost of this approach?</a:t>
            </a:r>
          </a:p>
          <a:p>
            <a:pPr marL="742950" lvl="1" indent="-285750">
              <a:spcBef>
                <a:spcPts val="0"/>
              </a:spcBef>
              <a:buClr>
                <a:srgbClr val="CC6600"/>
              </a:buClr>
              <a:defRPr sz="1800">
                <a:solidFill>
                  <a:srgbClr val="800000"/>
                </a:solidFill>
                <a:latin typeface="Tahoma" panose="020B0604030504040204"/>
                <a:ea typeface="Tahoma" panose="020B0604030504040204"/>
                <a:cs typeface="Tahoma" panose="020B0604030504040204"/>
                <a:sym typeface="Tahoma" panose="020B0604030504040204"/>
              </a:defRPr>
            </a:pPr>
          </a:p>
          <a:p>
            <a:pPr marL="200660" indent="-200660">
              <a:buClrTx/>
              <a:buSzPct val="100000"/>
              <a:defRPr>
                <a:solidFill>
                  <a:srgbClr val="800000"/>
                </a:solidFill>
                <a:latin typeface="Tahoma" panose="020B0604030504040204"/>
                <a:ea typeface="Tahoma" panose="020B0604030504040204"/>
                <a:cs typeface="Tahoma" panose="020B0604030504040204"/>
                <a:sym typeface="Tahoma" panose="020B0604030504040204"/>
              </a:defRPr>
            </a:pPr>
            <a:r>
              <a:t>M*N</a:t>
            </a:r>
            <a:r>
              <a:rPr>
                <a:solidFill>
                  <a:schemeClr val="accent2"/>
                </a:solidFill>
              </a:rPr>
              <a:t> + M</a:t>
            </a:r>
            <a:r>
              <a:rPr>
                <a:solidFill>
                  <a:srgbClr val="000000"/>
                </a:solidFill>
              </a:rPr>
              <a:t>= </a:t>
            </a:r>
            <a:r>
              <a:rPr>
                <a:solidFill>
                  <a:srgbClr val="FF0000"/>
                </a:solidFill>
              </a:rPr>
              <a:t>1000*500</a:t>
            </a:r>
            <a:r>
              <a:rPr>
                <a:solidFill>
                  <a:srgbClr val="000000"/>
                </a:solidFill>
              </a:rPr>
              <a:t> </a:t>
            </a:r>
            <a:r>
              <a:rPr>
                <a:solidFill>
                  <a:srgbClr val="FF0000"/>
                </a:solidFill>
              </a:rPr>
              <a:t>+ 1000 = 501000</a:t>
            </a:r>
            <a:endParaRPr>
              <a:solidFill>
                <a:srgbClr val="FF0000"/>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If smaller relation (S) is outer, cost = 500*1000 + 500 = 500500</a:t>
            </a:r>
          </a:p>
        </p:txBody>
      </p:sp>
      <p:sp>
        <p:nvSpPr>
          <p:cNvPr id="390" name="foreach page bR in R do…"/>
          <p:cNvSpPr/>
          <p:nvPr/>
        </p:nvSpPr>
        <p:spPr>
          <a:xfrm>
            <a:off x="715962" y="1135062"/>
            <a:ext cx="7661276" cy="1671957"/>
          </a:xfrm>
          <a:prstGeom prst="rect">
            <a:avLst/>
          </a:prstGeom>
          <a:solidFill>
            <a:srgbClr val="CCECFF"/>
          </a:solidFill>
          <a:ln w="12700">
            <a:miter lim="400000"/>
          </a:ln>
        </p:spPr>
        <p:txBody>
          <a:bodyPr lIns="46037" tIns="46037" rIns="46037" bIns="46037">
            <a:spAutoFit/>
          </a:bodyPr>
          <a:lstStyle/>
          <a:p>
            <a:pPr defTabSz="457200">
              <a:defRPr sz="1800">
                <a:solidFill>
                  <a:srgbClr val="663300"/>
                </a:solidFill>
              </a:defRPr>
            </a:pPr>
            <a:r>
              <a:t>foreach </a:t>
            </a:r>
            <a:r>
              <a:rPr>
                <a:solidFill>
                  <a:schemeClr val="accent2"/>
                </a:solidFill>
              </a:rPr>
              <a:t>page</a:t>
            </a:r>
            <a:r>
              <a:t> b</a:t>
            </a:r>
            <a:r>
              <a:rPr baseline="-25000"/>
              <a:t>R</a:t>
            </a:r>
            <a:r>
              <a:t> in R do</a:t>
            </a:r>
          </a:p>
          <a:p>
            <a:pPr defTabSz="457200">
              <a:defRPr sz="1800">
                <a:solidFill>
                  <a:srgbClr val="663300"/>
                </a:solidFill>
              </a:defRPr>
            </a:pPr>
            <a:r>
              <a:t>    foreach </a:t>
            </a:r>
            <a:r>
              <a:rPr>
                <a:solidFill>
                  <a:schemeClr val="accent2"/>
                </a:solidFill>
              </a:rPr>
              <a:t>page</a:t>
            </a:r>
            <a:r>
              <a:t> b</a:t>
            </a:r>
            <a:r>
              <a:rPr baseline="-25000"/>
              <a:t>S</a:t>
            </a:r>
            <a:r>
              <a:t> in S do</a:t>
            </a:r>
          </a:p>
          <a:p>
            <a:pPr defTabSz="457200">
              <a:defRPr sz="1800">
                <a:solidFill>
                  <a:srgbClr val="663300"/>
                </a:solidFill>
              </a:defRPr>
            </a:pPr>
            <a:r>
              <a:t>         foreach </a:t>
            </a:r>
            <a:r>
              <a:rPr>
                <a:solidFill>
                  <a:srgbClr val="FF0000"/>
                </a:solidFill>
              </a:rPr>
              <a:t>tuple</a:t>
            </a:r>
            <a:r>
              <a:t> r in b</a:t>
            </a:r>
            <a:r>
              <a:rPr baseline="-25000"/>
              <a:t>R</a:t>
            </a:r>
            <a:r>
              <a:t> do</a:t>
            </a:r>
          </a:p>
          <a:p>
            <a:pPr defTabSz="457200">
              <a:defRPr sz="1800">
                <a:solidFill>
                  <a:srgbClr val="663300"/>
                </a:solidFill>
              </a:defRPr>
            </a:pPr>
            <a:r>
              <a:t>	foreach </a:t>
            </a:r>
            <a:r>
              <a:rPr>
                <a:solidFill>
                  <a:srgbClr val="FF0000"/>
                </a:solidFill>
              </a:rPr>
              <a:t>tuple</a:t>
            </a:r>
            <a:r>
              <a:t> s in b</a:t>
            </a:r>
            <a:r>
              <a:rPr baseline="-25000"/>
              <a:t>S</a:t>
            </a:r>
            <a:r>
              <a:t>do</a:t>
            </a:r>
          </a:p>
          <a:p>
            <a:pPr defTabSz="457200">
              <a:defRPr sz="1800">
                <a:solidFill>
                  <a:srgbClr val="663300"/>
                </a:solidFill>
              </a:defRPr>
            </a:pPr>
            <a:r>
              <a:t>		if r</a:t>
            </a:r>
            <a:r>
              <a:rPr baseline="-10000"/>
              <a:t>i</a:t>
            </a:r>
            <a:r>
              <a:t> == s</a:t>
            </a:r>
            <a:r>
              <a:rPr baseline="-10000"/>
              <a:t>j </a:t>
            </a:r>
            <a:r>
              <a:t> then add &lt;r, s&gt; to result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89"/>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389">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38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389">
                                            <p:txEl>
                                              <p:pRg st="2" end="2"/>
                                            </p:txEl>
                                          </p:spTgt>
                                        </p:tgtEl>
                                        <p:attrNameLst>
                                          <p:attrName>style.visibility</p:attrName>
                                        </p:attrNameLst>
                                      </p:cBhvr>
                                      <p:to>
                                        <p:strVal val="visible"/>
                                      </p:to>
                                    </p:set>
                                  </p:childTnLst>
                                </p:cTn>
                              </p:par>
                              <p:par>
                                <p:cTn id="16" presetID="1" presetClass="entr" presetSubtype="0" fill="hold" grpId="1" nodeType="withEffect">
                                  <p:stCondLst>
                                    <p:cond delay="0"/>
                                  </p:stCondLst>
                                  <p:iterate type="el">
                                    <p:tmAbs val="0"/>
                                  </p:iterate>
                                  <p:childTnLst>
                                    <p:set>
                                      <p:cBhvr>
                                        <p:cTn id="17" dur="indefinite" fill="hold"/>
                                        <p:tgtEl>
                                          <p:spTgt spid="38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iterate type="el">
                                    <p:tmAbs val="0"/>
                                  </p:iterate>
                                  <p:childTnLst>
                                    <p:set>
                                      <p:cBhvr>
                                        <p:cTn id="21" dur="indefinite" fill="hold"/>
                                        <p:tgtEl>
                                          <p:spTgt spid="389">
                                            <p:txEl>
                                              <p:pRg st="4" end="4"/>
                                            </p:txEl>
                                          </p:spTgt>
                                        </p:tgtEl>
                                        <p:attrNameLst>
                                          <p:attrName>style.visibility</p:attrName>
                                        </p:attrNameLst>
                                      </p:cBhvr>
                                      <p:to>
                                        <p:strVal val="visible"/>
                                      </p:to>
                                    </p:set>
                                  </p:childTnLst>
                                </p:cTn>
                              </p:par>
                              <p:par>
                                <p:cTn id="22" presetID="1" presetClass="entr" presetSubtype="0" fill="hold" grpId="1" nodeType="withEffect">
                                  <p:stCondLst>
                                    <p:cond delay="0"/>
                                  </p:stCondLst>
                                  <p:iterate type="el">
                                    <p:tmAbs val="0"/>
                                  </p:iterate>
                                  <p:childTnLst>
                                    <p:set>
                                      <p:cBhvr>
                                        <p:cTn id="23" dur="indefinite" fill="hold"/>
                                        <p:tgtEl>
                                          <p:spTgt spid="38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89" grpId="1" animBg="1" advAuto="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93" name="Block Nested Loops Join"/>
          <p:cNvSpPr txBox="1"/>
          <p:nvPr>
            <p:ph type="title" idx="4294967295"/>
          </p:nvPr>
        </p:nvSpPr>
        <p:spPr>
          <a:xfrm>
            <a:off x="817562" y="-320676"/>
            <a:ext cx="7772401"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Block Nested Loops Join</a:t>
            </a:r>
          </a:p>
        </p:txBody>
      </p:sp>
      <p:sp>
        <p:nvSpPr>
          <p:cNvPr id="394" name="Page-oriented NL doesn’t exploit extra buffers.…"/>
          <p:cNvSpPr txBox="1"/>
          <p:nvPr>
            <p:ph type="body" sz="half" idx="4294967295"/>
          </p:nvPr>
        </p:nvSpPr>
        <p:spPr>
          <a:xfrm>
            <a:off x="503237" y="1185068"/>
            <a:ext cx="8401051" cy="2438401"/>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Page-oriented NL doesn’t exploit extra buffers.</a:t>
            </a:r>
          </a:p>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Alternative approach</a:t>
            </a:r>
            <a:r>
              <a:rPr>
                <a:solidFill>
                  <a:srgbClr val="000000"/>
                </a:solidFill>
              </a:rPr>
              <a:t>: Use one page as an input buffer for scanning the inner S, one page as the output buffer, and use all remaining pages to hold ``block</a:t>
            </a:r>
            <a:r>
              <a:rPr>
                <a:solidFill>
                  <a:srgbClr val="000000"/>
                </a:solidFill>
              </a:rPr>
              <a:t>’’</a:t>
            </a:r>
            <a:r>
              <a:rPr>
                <a:solidFill>
                  <a:srgbClr val="000000"/>
                </a:solidFill>
              </a:rPr>
              <a:t> of outer R.</a:t>
            </a:r>
            <a:endParaRPr>
              <a:solidFill>
                <a:srgbClr val="000000"/>
              </a:solidFill>
            </a:endParaRPr>
          </a:p>
          <a:p>
            <a:pPr marL="200660" indent="-200660">
              <a:buClrTx/>
              <a:buSzPct val="100000"/>
              <a:defRPr>
                <a:solidFill>
                  <a:srgbClr val="663300"/>
                </a:solidFill>
                <a:latin typeface="Tahoma" panose="020B0604030504040204"/>
                <a:ea typeface="Tahoma" panose="020B0604030504040204"/>
                <a:cs typeface="Tahoma" panose="020B0604030504040204"/>
                <a:sym typeface="Tahoma" panose="020B0604030504040204"/>
              </a:defRPr>
            </a:pPr>
            <a:r>
              <a:t>For each matching tuple r in R-block, s in S-page, add      &lt;r, s&gt; to result.  Then read next R-block, scan S, etc.</a:t>
            </a:r>
          </a:p>
        </p:txBody>
      </p:sp>
      <p:grpSp>
        <p:nvGrpSpPr>
          <p:cNvPr id="399" name="Group"/>
          <p:cNvGrpSpPr/>
          <p:nvPr/>
        </p:nvGrpSpPr>
        <p:grpSpPr>
          <a:xfrm>
            <a:off x="2524105" y="3832224"/>
            <a:ext cx="842983" cy="2027239"/>
            <a:chOff x="-19" y="0"/>
            <a:chExt cx="842981" cy="2027237"/>
          </a:xfrm>
        </p:grpSpPr>
        <p:sp>
          <p:nvSpPr>
            <p:cNvPr id="395" name="Oval"/>
            <p:cNvSpPr/>
            <p:nvPr/>
          </p:nvSpPr>
          <p:spPr>
            <a:xfrm>
              <a:off x="11112" y="0"/>
              <a:ext cx="825501" cy="139700"/>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396" name="Line"/>
            <p:cNvSpPr/>
            <p:nvPr/>
          </p:nvSpPr>
          <p:spPr>
            <a:xfrm flipH="1">
              <a:off x="4762" y="71437"/>
              <a:ext cx="1" cy="1827213"/>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397" name="Line"/>
            <p:cNvSpPr/>
            <p:nvPr/>
          </p:nvSpPr>
          <p:spPr>
            <a:xfrm flipH="1">
              <a:off x="842962" y="71437"/>
              <a:ext cx="1" cy="1827213"/>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398" name="Line"/>
            <p:cNvSpPr/>
            <p:nvPr/>
          </p:nvSpPr>
          <p:spPr>
            <a:xfrm>
              <a:off x="-20" y="1903406"/>
              <a:ext cx="838220" cy="123832"/>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8" y="185"/>
                    <a:pt x="21600" y="370"/>
                    <a:pt x="21600" y="556"/>
                  </a:cubicBezTo>
                  <a:cubicBezTo>
                    <a:pt x="21600" y="12178"/>
                    <a:pt x="16765" y="21600"/>
                    <a:pt x="10800" y="21600"/>
                  </a:cubicBezTo>
                  <a:cubicBezTo>
                    <a:pt x="4835" y="21599"/>
                    <a:pt x="0" y="12178"/>
                    <a:pt x="0" y="555"/>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sp>
        <p:nvSpPr>
          <p:cNvPr id="400" name="Rectangle"/>
          <p:cNvSpPr/>
          <p:nvPr/>
        </p:nvSpPr>
        <p:spPr>
          <a:xfrm>
            <a:off x="3602037" y="3679825"/>
            <a:ext cx="3416301" cy="2197100"/>
          </a:xfrm>
          <a:prstGeom prst="rect">
            <a:avLst/>
          </a:prstGeom>
          <a:ln w="12700">
            <a:solidFill>
              <a:srgbClr val="CC3300"/>
            </a:solidFill>
          </a:ln>
        </p:spPr>
        <p:txBody>
          <a:bodyPr lIns="45719" rIns="45719" anchor="ctr"/>
          <a:lstStyle/>
          <a:p>
            <a:pPr defTabSz="457200">
              <a:defRPr sz="1800"/>
            </a:pPr>
          </a:p>
        </p:txBody>
      </p:sp>
      <p:sp>
        <p:nvSpPr>
          <p:cNvPr id="401" name="25%"/>
          <p:cNvSpPr/>
          <p:nvPr/>
        </p:nvSpPr>
        <p:spPr>
          <a:xfrm>
            <a:off x="2763837" y="4137025"/>
            <a:ext cx="292101" cy="292101"/>
          </a:xfrm>
          <a:prstGeom prst="rect">
            <a:avLst/>
          </a:prstGeom>
          <a:blipFill>
            <a:blip r:embed="rId1"/>
          </a:blipFill>
          <a:ln w="12700">
            <a:solidFill>
              <a:srgbClr val="CC3300"/>
            </a:solidFill>
          </a:ln>
        </p:spPr>
        <p:txBody>
          <a:bodyPr lIns="45719" rIns="45719" anchor="ctr"/>
          <a:lstStyle/>
          <a:p>
            <a:pPr defTabSz="457200">
              <a:defRPr sz="1800"/>
            </a:pPr>
          </a:p>
        </p:txBody>
      </p:sp>
      <p:sp>
        <p:nvSpPr>
          <p:cNvPr id="402" name="25%"/>
          <p:cNvSpPr/>
          <p:nvPr/>
        </p:nvSpPr>
        <p:spPr>
          <a:xfrm>
            <a:off x="2763837" y="4594225"/>
            <a:ext cx="292101" cy="292101"/>
          </a:xfrm>
          <a:prstGeom prst="rect">
            <a:avLst/>
          </a:prstGeom>
          <a:blipFill>
            <a:blip r:embed="rId1"/>
          </a:blipFill>
          <a:ln w="12700">
            <a:solidFill>
              <a:srgbClr val="CC3300"/>
            </a:solidFill>
          </a:ln>
        </p:spPr>
        <p:txBody>
          <a:bodyPr lIns="45719" rIns="45719" anchor="ctr"/>
          <a:lstStyle/>
          <a:p>
            <a:pPr defTabSz="457200">
              <a:defRPr sz="1800"/>
            </a:pPr>
          </a:p>
        </p:txBody>
      </p:sp>
      <p:sp>
        <p:nvSpPr>
          <p:cNvPr id="403" name="25%"/>
          <p:cNvSpPr/>
          <p:nvPr/>
        </p:nvSpPr>
        <p:spPr>
          <a:xfrm>
            <a:off x="2763837" y="5356225"/>
            <a:ext cx="292101" cy="292101"/>
          </a:xfrm>
          <a:prstGeom prst="rect">
            <a:avLst/>
          </a:prstGeom>
          <a:blipFill>
            <a:blip r:embed="rId1"/>
          </a:blipFill>
          <a:ln w="12700">
            <a:solidFill>
              <a:srgbClr val="CC3300"/>
            </a:solidFill>
          </a:ln>
        </p:spPr>
        <p:txBody>
          <a:bodyPr lIns="45719" rIns="45719" anchor="ctr"/>
          <a:lstStyle/>
          <a:p>
            <a:pPr defTabSz="457200">
              <a:defRPr sz="1800"/>
            </a:pPr>
          </a:p>
        </p:txBody>
      </p:sp>
      <p:sp>
        <p:nvSpPr>
          <p:cNvPr id="404" name=". . ."/>
          <p:cNvSpPr txBox="1"/>
          <p:nvPr/>
        </p:nvSpPr>
        <p:spPr>
          <a:xfrm>
            <a:off x="2633661" y="4787900"/>
            <a:ext cx="669332" cy="574676"/>
          </a:xfrm>
          <a:prstGeom prst="rect">
            <a:avLst/>
          </a:prstGeom>
          <a:ln w="12700">
            <a:miter lim="400000"/>
          </a:ln>
        </p:spPr>
        <p:txBody>
          <a:bodyPr wrap="none" lIns="46037" tIns="46037" rIns="46037" bIns="46037">
            <a:spAutoFit/>
          </a:bodyPr>
          <a:lstStyle>
            <a:lvl1pPr defTabSz="457200">
              <a:defRPr sz="3200" b="1">
                <a:solidFill>
                  <a:srgbClr val="CC3300"/>
                </a:solidFill>
              </a:defRPr>
            </a:lvl1pPr>
          </a:lstStyle>
          <a:p>
            <a:r>
              <a:t>. . .</a:t>
            </a:r>
          </a:p>
        </p:txBody>
      </p:sp>
      <p:sp>
        <p:nvSpPr>
          <p:cNvPr id="405" name="Rectangle"/>
          <p:cNvSpPr/>
          <p:nvPr/>
        </p:nvSpPr>
        <p:spPr>
          <a:xfrm>
            <a:off x="4211637" y="4213225"/>
            <a:ext cx="2197101" cy="520700"/>
          </a:xfrm>
          <a:prstGeom prst="rect">
            <a:avLst/>
          </a:prstGeom>
          <a:ln w="12700">
            <a:solidFill>
              <a:srgbClr val="CC3300"/>
            </a:solidFill>
          </a:ln>
        </p:spPr>
        <p:txBody>
          <a:bodyPr lIns="45719" rIns="45719" anchor="ctr"/>
          <a:lstStyle/>
          <a:p>
            <a:pPr defTabSz="457200">
              <a:defRPr sz="1800"/>
            </a:pPr>
          </a:p>
        </p:txBody>
      </p:sp>
      <p:sp>
        <p:nvSpPr>
          <p:cNvPr id="406" name="Square"/>
          <p:cNvSpPr/>
          <p:nvPr/>
        </p:nvSpPr>
        <p:spPr>
          <a:xfrm>
            <a:off x="4287837" y="4289425"/>
            <a:ext cx="292101" cy="292101"/>
          </a:xfrm>
          <a:prstGeom prst="rect">
            <a:avLst/>
          </a:prstGeom>
          <a:solidFill>
            <a:srgbClr val="C0FEF9"/>
          </a:solidFill>
          <a:ln w="12700">
            <a:solidFill>
              <a:srgbClr val="CC3300"/>
            </a:solidFill>
          </a:ln>
        </p:spPr>
        <p:txBody>
          <a:bodyPr lIns="45719" rIns="45719" anchor="ctr"/>
          <a:lstStyle/>
          <a:p>
            <a:pPr defTabSz="457200">
              <a:defRPr sz="1800"/>
            </a:pPr>
          </a:p>
        </p:txBody>
      </p:sp>
      <p:sp>
        <p:nvSpPr>
          <p:cNvPr id="407" name="Square"/>
          <p:cNvSpPr/>
          <p:nvPr/>
        </p:nvSpPr>
        <p:spPr>
          <a:xfrm>
            <a:off x="4745037" y="4289425"/>
            <a:ext cx="292101" cy="292101"/>
          </a:xfrm>
          <a:prstGeom prst="rect">
            <a:avLst/>
          </a:prstGeom>
          <a:solidFill>
            <a:srgbClr val="C0FEF9"/>
          </a:solidFill>
          <a:ln w="12700">
            <a:solidFill>
              <a:srgbClr val="CC3300"/>
            </a:solidFill>
          </a:ln>
        </p:spPr>
        <p:txBody>
          <a:bodyPr lIns="45719" rIns="45719" anchor="ctr"/>
          <a:lstStyle/>
          <a:p>
            <a:pPr defTabSz="457200">
              <a:defRPr sz="1800"/>
            </a:pPr>
          </a:p>
        </p:txBody>
      </p:sp>
      <p:sp>
        <p:nvSpPr>
          <p:cNvPr id="408" name=". . ."/>
          <p:cNvSpPr txBox="1"/>
          <p:nvPr/>
        </p:nvSpPr>
        <p:spPr>
          <a:xfrm>
            <a:off x="5224462" y="4100512"/>
            <a:ext cx="669331" cy="574677"/>
          </a:xfrm>
          <a:prstGeom prst="rect">
            <a:avLst/>
          </a:prstGeom>
          <a:ln w="12700">
            <a:miter lim="400000"/>
          </a:ln>
        </p:spPr>
        <p:txBody>
          <a:bodyPr wrap="none" lIns="46037" tIns="46037" rIns="46037" bIns="46037">
            <a:spAutoFit/>
          </a:bodyPr>
          <a:lstStyle>
            <a:lvl1pPr defTabSz="457200">
              <a:defRPr sz="3200" b="1">
                <a:solidFill>
                  <a:srgbClr val="CC3300"/>
                </a:solidFill>
              </a:defRPr>
            </a:lvl1pPr>
          </a:lstStyle>
          <a:p>
            <a:r>
              <a:t>. . .</a:t>
            </a:r>
          </a:p>
        </p:txBody>
      </p:sp>
      <p:sp>
        <p:nvSpPr>
          <p:cNvPr id="409" name="Square"/>
          <p:cNvSpPr/>
          <p:nvPr/>
        </p:nvSpPr>
        <p:spPr>
          <a:xfrm>
            <a:off x="5888037" y="4289425"/>
            <a:ext cx="292101" cy="292101"/>
          </a:xfrm>
          <a:prstGeom prst="rect">
            <a:avLst/>
          </a:prstGeom>
          <a:solidFill>
            <a:srgbClr val="C0FEF9"/>
          </a:solidFill>
          <a:ln w="12700">
            <a:solidFill>
              <a:srgbClr val="CC3300"/>
            </a:solidFill>
          </a:ln>
        </p:spPr>
        <p:txBody>
          <a:bodyPr lIns="45719" rIns="45719" anchor="ctr"/>
          <a:lstStyle/>
          <a:p>
            <a:pPr defTabSz="457200">
              <a:defRPr sz="1800"/>
            </a:pPr>
          </a:p>
        </p:txBody>
      </p:sp>
      <p:sp>
        <p:nvSpPr>
          <p:cNvPr id="410" name="Square"/>
          <p:cNvSpPr/>
          <p:nvPr/>
        </p:nvSpPr>
        <p:spPr>
          <a:xfrm>
            <a:off x="4211637" y="5203825"/>
            <a:ext cx="292101" cy="292101"/>
          </a:xfrm>
          <a:prstGeom prst="rect">
            <a:avLst/>
          </a:prstGeom>
          <a:solidFill>
            <a:srgbClr val="C0FEF9"/>
          </a:solidFill>
          <a:ln w="12700">
            <a:solidFill>
              <a:srgbClr val="CC3300"/>
            </a:solidFill>
          </a:ln>
        </p:spPr>
        <p:txBody>
          <a:bodyPr lIns="45719" rIns="45719" anchor="ctr"/>
          <a:lstStyle/>
          <a:p>
            <a:pPr defTabSz="457200">
              <a:defRPr sz="1800"/>
            </a:pPr>
          </a:p>
        </p:txBody>
      </p:sp>
      <p:sp>
        <p:nvSpPr>
          <p:cNvPr id="411" name="Square"/>
          <p:cNvSpPr/>
          <p:nvPr/>
        </p:nvSpPr>
        <p:spPr>
          <a:xfrm>
            <a:off x="6116637" y="5203825"/>
            <a:ext cx="292101" cy="292101"/>
          </a:xfrm>
          <a:prstGeom prst="rect">
            <a:avLst/>
          </a:prstGeom>
          <a:solidFill>
            <a:srgbClr val="C0FEF9"/>
          </a:solidFill>
          <a:ln w="12700">
            <a:solidFill>
              <a:srgbClr val="CC3300"/>
            </a:solidFill>
          </a:ln>
        </p:spPr>
        <p:txBody>
          <a:bodyPr lIns="45719" rIns="45719" anchor="ctr"/>
          <a:lstStyle/>
          <a:p>
            <a:pPr defTabSz="457200">
              <a:defRPr sz="1800"/>
            </a:pPr>
          </a:p>
        </p:txBody>
      </p:sp>
      <p:sp>
        <p:nvSpPr>
          <p:cNvPr id="412" name="Line"/>
          <p:cNvSpPr/>
          <p:nvPr/>
        </p:nvSpPr>
        <p:spPr>
          <a:xfrm>
            <a:off x="3368675" y="4435475"/>
            <a:ext cx="836613" cy="0"/>
          </a:xfrm>
          <a:prstGeom prst="line">
            <a:avLst/>
          </a:prstGeom>
          <a:ln w="12700">
            <a:solidFill>
              <a:srgbClr val="CC3300"/>
            </a:solidFill>
            <a:tailEnd type="stealth"/>
          </a:ln>
        </p:spPr>
        <p:txBody>
          <a:bodyPr lIns="45719" rIns="45719"/>
          <a:lstStyle/>
          <a:p/>
        </p:txBody>
      </p:sp>
      <p:sp>
        <p:nvSpPr>
          <p:cNvPr id="413" name="Line"/>
          <p:cNvSpPr/>
          <p:nvPr/>
        </p:nvSpPr>
        <p:spPr>
          <a:xfrm>
            <a:off x="3368675" y="5349875"/>
            <a:ext cx="836613" cy="0"/>
          </a:xfrm>
          <a:prstGeom prst="line">
            <a:avLst/>
          </a:prstGeom>
          <a:ln w="12700">
            <a:solidFill>
              <a:srgbClr val="CC3300"/>
            </a:solidFill>
            <a:tailEnd type="stealth"/>
          </a:ln>
        </p:spPr>
        <p:txBody>
          <a:bodyPr lIns="45719" rIns="45719"/>
          <a:lstStyle/>
          <a:p/>
        </p:txBody>
      </p:sp>
      <p:sp>
        <p:nvSpPr>
          <p:cNvPr id="414" name="Line"/>
          <p:cNvSpPr/>
          <p:nvPr/>
        </p:nvSpPr>
        <p:spPr>
          <a:xfrm>
            <a:off x="6416675" y="5349875"/>
            <a:ext cx="989013" cy="0"/>
          </a:xfrm>
          <a:prstGeom prst="line">
            <a:avLst/>
          </a:prstGeom>
          <a:ln w="12700">
            <a:solidFill>
              <a:srgbClr val="CC3300"/>
            </a:solidFill>
            <a:tailEnd type="stealth"/>
          </a:ln>
        </p:spPr>
        <p:txBody>
          <a:bodyPr lIns="45719" rIns="45719"/>
          <a:lstStyle/>
          <a:p/>
        </p:txBody>
      </p:sp>
      <p:sp>
        <p:nvSpPr>
          <p:cNvPr id="415" name="R &amp; S"/>
          <p:cNvSpPr txBox="1"/>
          <p:nvPr/>
        </p:nvSpPr>
        <p:spPr>
          <a:xfrm>
            <a:off x="2557461" y="3478212"/>
            <a:ext cx="768179" cy="396877"/>
          </a:xfrm>
          <a:prstGeom prst="rect">
            <a:avLst/>
          </a:prstGeom>
          <a:ln w="12700">
            <a:miter lim="400000"/>
          </a:ln>
        </p:spPr>
        <p:txBody>
          <a:bodyPr wrap="none" lIns="46037" tIns="46037" rIns="46037" bIns="46037">
            <a:spAutoFit/>
          </a:bodyPr>
          <a:lstStyle>
            <a:lvl1pPr defTabSz="457200">
              <a:defRPr sz="2000">
                <a:solidFill>
                  <a:srgbClr val="CC3300"/>
                </a:solidFill>
              </a:defRPr>
            </a:lvl1pPr>
          </a:lstStyle>
          <a:p>
            <a:r>
              <a:t>R &amp; S</a:t>
            </a:r>
          </a:p>
        </p:txBody>
      </p:sp>
      <p:sp>
        <p:nvSpPr>
          <p:cNvPr id="416" name="block of R tuples…"/>
          <p:cNvSpPr txBox="1"/>
          <p:nvPr/>
        </p:nvSpPr>
        <p:spPr>
          <a:xfrm>
            <a:off x="4575868" y="3671887"/>
            <a:ext cx="1749626" cy="615766"/>
          </a:xfrm>
          <a:prstGeom prst="rect">
            <a:avLst/>
          </a:prstGeom>
          <a:ln w="12700">
            <a:miter lim="400000"/>
          </a:ln>
        </p:spPr>
        <p:txBody>
          <a:bodyPr wrap="none" lIns="46037" tIns="46037" rIns="46037" bIns="46037">
            <a:spAutoFit/>
          </a:bodyPr>
          <a:lstStyle/>
          <a:p>
            <a:pPr algn="ctr" defTabSz="457200">
              <a:defRPr sz="1800" b="1">
                <a:solidFill>
                  <a:srgbClr val="CC3300"/>
                </a:solidFill>
                <a:latin typeface="+mj-lt"/>
                <a:ea typeface="+mj-ea"/>
                <a:cs typeface="+mj-cs"/>
                <a:sym typeface="Times New Roman" panose="02020603050405020304"/>
              </a:defRPr>
            </a:pPr>
            <a:r>
              <a:t>block of R tuples</a:t>
            </a:r>
          </a:p>
          <a:p>
            <a:pPr algn="ctr" defTabSz="457200">
              <a:defRPr sz="1800" b="1">
                <a:solidFill>
                  <a:srgbClr val="CC3300"/>
                </a:solidFill>
                <a:latin typeface="+mj-lt"/>
                <a:ea typeface="+mj-ea"/>
                <a:cs typeface="+mj-cs"/>
                <a:sym typeface="Times New Roman" panose="02020603050405020304"/>
              </a:defRPr>
            </a:pPr>
            <a:r>
              <a:t>(k &lt;= B-2 pages)</a:t>
            </a:r>
          </a:p>
        </p:txBody>
      </p:sp>
      <p:sp>
        <p:nvSpPr>
          <p:cNvPr id="417" name="Input buffer for S"/>
          <p:cNvSpPr txBox="1"/>
          <p:nvPr/>
        </p:nvSpPr>
        <p:spPr>
          <a:xfrm>
            <a:off x="3778249" y="5503862"/>
            <a:ext cx="1842941" cy="349066"/>
          </a:xfrm>
          <a:prstGeom prst="rect">
            <a:avLst/>
          </a:prstGeom>
          <a:ln w="12700">
            <a:miter lim="400000"/>
          </a:ln>
        </p:spPr>
        <p:txBody>
          <a:bodyPr wrap="none" lIns="46037" tIns="46037" rIns="46037" bIns="46037">
            <a:spAutoFit/>
          </a:bodyPr>
          <a:lstStyle>
            <a:lvl1pPr defTabSz="457200">
              <a:defRPr sz="1800" b="1">
                <a:solidFill>
                  <a:srgbClr val="CC3300"/>
                </a:solidFill>
                <a:latin typeface="+mj-lt"/>
                <a:ea typeface="+mj-ea"/>
                <a:cs typeface="+mj-cs"/>
                <a:sym typeface="Times New Roman" panose="02020603050405020304"/>
              </a:defRPr>
            </a:lvl1pPr>
          </a:lstStyle>
          <a:p>
            <a:r>
              <a:t>Input buffer for S</a:t>
            </a:r>
          </a:p>
        </p:txBody>
      </p:sp>
      <p:sp>
        <p:nvSpPr>
          <p:cNvPr id="418" name="Output buffer"/>
          <p:cNvSpPr txBox="1"/>
          <p:nvPr/>
        </p:nvSpPr>
        <p:spPr>
          <a:xfrm>
            <a:off x="5683249" y="5500687"/>
            <a:ext cx="1482851" cy="349066"/>
          </a:xfrm>
          <a:prstGeom prst="rect">
            <a:avLst/>
          </a:prstGeom>
          <a:ln w="12700">
            <a:miter lim="400000"/>
          </a:ln>
        </p:spPr>
        <p:txBody>
          <a:bodyPr wrap="none" lIns="46037" tIns="46037" rIns="46037" bIns="46037">
            <a:spAutoFit/>
          </a:bodyPr>
          <a:lstStyle>
            <a:lvl1pPr defTabSz="457200">
              <a:defRPr sz="1800" b="1">
                <a:solidFill>
                  <a:srgbClr val="CC3300"/>
                </a:solidFill>
                <a:latin typeface="+mj-lt"/>
                <a:ea typeface="+mj-ea"/>
                <a:cs typeface="+mj-cs"/>
                <a:sym typeface="Times New Roman" panose="02020603050405020304"/>
              </a:defRPr>
            </a:lvl1pPr>
          </a:lstStyle>
          <a:p>
            <a:r>
              <a:t>Output buffer</a:t>
            </a:r>
          </a:p>
        </p:txBody>
      </p:sp>
      <p:sp>
        <p:nvSpPr>
          <p:cNvPr id="419" name="Line"/>
          <p:cNvSpPr/>
          <p:nvPr/>
        </p:nvSpPr>
        <p:spPr>
          <a:xfrm>
            <a:off x="4281487" y="4664075"/>
            <a:ext cx="304801" cy="533400"/>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lnTo>
                  <a:pt x="16200" y="9257"/>
                </a:lnTo>
                <a:lnTo>
                  <a:pt x="0" y="12343"/>
                </a:lnTo>
                <a:lnTo>
                  <a:pt x="225" y="10671"/>
                </a:lnTo>
                <a:lnTo>
                  <a:pt x="21600" y="0"/>
                </a:lnTo>
              </a:path>
            </a:pathLst>
          </a:custGeom>
          <a:ln w="12700" cap="rnd">
            <a:solidFill>
              <a:srgbClr val="CC3300"/>
            </a:solidFill>
            <a:tailEnd type="stealth"/>
          </a:ln>
        </p:spPr>
        <p:txBody>
          <a:bodyPr lIns="45719" rIns="45719"/>
          <a:lstStyle/>
          <a:p/>
        </p:txBody>
      </p:sp>
      <p:grpSp>
        <p:nvGrpSpPr>
          <p:cNvPr id="429" name="Group"/>
          <p:cNvGrpSpPr/>
          <p:nvPr/>
        </p:nvGrpSpPr>
        <p:grpSpPr>
          <a:xfrm>
            <a:off x="7400905" y="3832224"/>
            <a:ext cx="855088" cy="2027239"/>
            <a:chOff x="0" y="0"/>
            <a:chExt cx="855087" cy="2027237"/>
          </a:xfrm>
        </p:grpSpPr>
        <p:grpSp>
          <p:nvGrpSpPr>
            <p:cNvPr id="424" name="Group"/>
            <p:cNvGrpSpPr/>
            <p:nvPr/>
          </p:nvGrpSpPr>
          <p:grpSpPr>
            <a:xfrm>
              <a:off x="0" y="-1"/>
              <a:ext cx="842982" cy="2027239"/>
              <a:chOff x="-19" y="0"/>
              <a:chExt cx="842981" cy="2027237"/>
            </a:xfrm>
          </p:grpSpPr>
          <p:sp>
            <p:nvSpPr>
              <p:cNvPr id="420" name="Oval"/>
              <p:cNvSpPr/>
              <p:nvPr/>
            </p:nvSpPr>
            <p:spPr>
              <a:xfrm>
                <a:off x="11112" y="0"/>
                <a:ext cx="825501" cy="139700"/>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21" name="Line"/>
              <p:cNvSpPr/>
              <p:nvPr/>
            </p:nvSpPr>
            <p:spPr>
              <a:xfrm flipH="1">
                <a:off x="4762" y="71437"/>
                <a:ext cx="1" cy="1827213"/>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422" name="Line"/>
              <p:cNvSpPr/>
              <p:nvPr/>
            </p:nvSpPr>
            <p:spPr>
              <a:xfrm flipH="1">
                <a:off x="842962" y="71437"/>
                <a:ext cx="1" cy="1827213"/>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423" name="Line"/>
              <p:cNvSpPr/>
              <p:nvPr/>
            </p:nvSpPr>
            <p:spPr>
              <a:xfrm>
                <a:off x="-20" y="1903406"/>
                <a:ext cx="838220" cy="123832"/>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8" y="185"/>
                      <a:pt x="21600" y="370"/>
                      <a:pt x="21600" y="556"/>
                    </a:cubicBezTo>
                    <a:cubicBezTo>
                      <a:pt x="21600" y="12178"/>
                      <a:pt x="16765" y="21600"/>
                      <a:pt x="10800" y="21600"/>
                    </a:cubicBezTo>
                    <a:cubicBezTo>
                      <a:pt x="4835" y="21599"/>
                      <a:pt x="0" y="12178"/>
                      <a:pt x="0" y="555"/>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sp>
          <p:nvSpPr>
            <p:cNvPr id="425" name="25%"/>
            <p:cNvSpPr/>
            <p:nvPr/>
          </p:nvSpPr>
          <p:spPr>
            <a:xfrm>
              <a:off x="315931" y="304799"/>
              <a:ext cx="292101" cy="292101"/>
            </a:xfrm>
            <a:prstGeom prst="rect">
              <a:avLst/>
            </a:prstGeom>
            <a:blipFill rotWithShape="1">
              <a:blip r:embed="rId1"/>
              <a:srcRect/>
              <a:tile tx="0" ty="0" sx="100000" sy="100000" flip="none" algn="tl"/>
            </a:blip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26" name="25%"/>
            <p:cNvSpPr/>
            <p:nvPr/>
          </p:nvSpPr>
          <p:spPr>
            <a:xfrm>
              <a:off x="315931" y="762000"/>
              <a:ext cx="292101" cy="292101"/>
            </a:xfrm>
            <a:prstGeom prst="rect">
              <a:avLst/>
            </a:prstGeom>
            <a:blipFill rotWithShape="1">
              <a:blip r:embed="rId1"/>
              <a:srcRect/>
              <a:tile tx="0" ty="0" sx="100000" sy="100000" flip="none" algn="tl"/>
            </a:blip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27" name="25%"/>
            <p:cNvSpPr/>
            <p:nvPr/>
          </p:nvSpPr>
          <p:spPr>
            <a:xfrm>
              <a:off x="315931" y="1524000"/>
              <a:ext cx="292101" cy="292101"/>
            </a:xfrm>
            <a:prstGeom prst="rect">
              <a:avLst/>
            </a:prstGeom>
            <a:blipFill rotWithShape="1">
              <a:blip r:embed="rId1"/>
              <a:srcRect/>
              <a:tile tx="0" ty="0" sx="100000" sy="100000" flip="none" algn="tl"/>
            </a:blip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428" name=". . ."/>
            <p:cNvSpPr txBox="1"/>
            <p:nvPr/>
          </p:nvSpPr>
          <p:spPr>
            <a:xfrm>
              <a:off x="185756" y="954087"/>
              <a:ext cx="669332" cy="574677"/>
            </a:xfrm>
            <a:prstGeom prst="rect">
              <a:avLst/>
            </a:prstGeom>
            <a:noFill/>
            <a:ln w="12700" cap="flat">
              <a:noFill/>
              <a:miter lim="400000"/>
            </a:ln>
            <a:effectLst/>
          </p:spPr>
          <p:txBody>
            <a:bodyPr wrap="none" lIns="46037" tIns="46037" rIns="46037" bIns="46037" numCol="1" anchor="t">
              <a:spAutoFit/>
            </a:bodyPr>
            <a:lstStyle>
              <a:lvl1pPr defTabSz="457200">
                <a:defRPr sz="3200" b="1">
                  <a:solidFill>
                    <a:srgbClr val="CC3300"/>
                  </a:solidFill>
                </a:defRPr>
              </a:lvl1pPr>
            </a:lstStyle>
            <a:p>
              <a:r>
                <a:t>. . .</a:t>
              </a:r>
            </a:p>
          </p:txBody>
        </p:sp>
      </p:grpSp>
      <p:sp>
        <p:nvSpPr>
          <p:cNvPr id="430" name="Join Result"/>
          <p:cNvSpPr txBox="1"/>
          <p:nvPr/>
        </p:nvSpPr>
        <p:spPr>
          <a:xfrm>
            <a:off x="7129461" y="3476625"/>
            <a:ext cx="1361259" cy="396876"/>
          </a:xfrm>
          <a:prstGeom prst="rect">
            <a:avLst/>
          </a:prstGeom>
          <a:ln w="12700">
            <a:miter lim="400000"/>
          </a:ln>
        </p:spPr>
        <p:txBody>
          <a:bodyPr wrap="none" lIns="46037" tIns="46037" rIns="46037" bIns="46037">
            <a:spAutoFit/>
          </a:bodyPr>
          <a:lstStyle>
            <a:lvl1pPr defTabSz="457200">
              <a:defRPr sz="2000">
                <a:solidFill>
                  <a:srgbClr val="CC3300"/>
                </a:solidFill>
              </a:defRPr>
            </a:lvl1pPr>
          </a:lstStyle>
          <a:p>
            <a:r>
              <a:t>Join Result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60" name="Cost-based Query Sub-System"/>
          <p:cNvSpPr txBox="1"/>
          <p:nvPr>
            <p:ph type="title" idx="4294967295"/>
          </p:nvPr>
        </p:nvSpPr>
        <p:spPr>
          <a:xfrm>
            <a:off x="1138237" y="0"/>
            <a:ext cx="7772401" cy="746125"/>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Cost-based Query Sub-System</a:t>
            </a:r>
          </a:p>
        </p:txBody>
      </p:sp>
      <p:sp>
        <p:nvSpPr>
          <p:cNvPr id="61" name="Double-click to edit"/>
          <p:cNvSpPr txBox="1"/>
          <p:nvPr>
            <p:ph type="body" idx="4294967295"/>
          </p:nvPr>
        </p:nvSpPr>
        <p:spPr>
          <a:xfrm>
            <a:off x="685800" y="2624137"/>
            <a:ext cx="7772400" cy="4114801"/>
          </a:xfrm>
          <a:prstGeom prst="rect">
            <a:avLst/>
          </a:prstGeom>
        </p:spPr>
        <p:txBody>
          <a:bodyPr>
            <a:normAutofit/>
          </a:bodyPr>
          <a:lstStyle>
            <a:lvl1pPr>
              <a:buSzTx/>
              <a:buFont typeface="Monotype Sorts"/>
              <a:buNone/>
              <a:defRPr>
                <a:latin typeface="Tahoma" panose="020B0604030504040204"/>
                <a:ea typeface="Tahoma" panose="020B0604030504040204"/>
                <a:cs typeface="Tahoma" panose="020B0604030504040204"/>
                <a:sym typeface="Tahoma" panose="020B0604030504040204"/>
              </a:defRPr>
            </a:lvl1pPr>
          </a:lstStyle>
          <a:p>
            <a:r>
              <a:t> </a:t>
            </a:r>
          </a:p>
        </p:txBody>
      </p:sp>
      <p:grpSp>
        <p:nvGrpSpPr>
          <p:cNvPr id="66" name="Group"/>
          <p:cNvGrpSpPr/>
          <p:nvPr/>
        </p:nvGrpSpPr>
        <p:grpSpPr>
          <a:xfrm>
            <a:off x="1600199" y="5595937"/>
            <a:ext cx="3992881" cy="1143001"/>
            <a:chOff x="0" y="0"/>
            <a:chExt cx="3992879" cy="1143000"/>
          </a:xfrm>
        </p:grpSpPr>
        <p:sp>
          <p:nvSpPr>
            <p:cNvPr id="62" name="Query Plan Evaluator"/>
            <p:cNvSpPr txBox="1"/>
            <p:nvPr/>
          </p:nvSpPr>
          <p:spPr>
            <a:xfrm>
              <a:off x="121920" y="533400"/>
              <a:ext cx="3870960" cy="421392"/>
            </a:xfrm>
            <a:prstGeom prst="rect">
              <a:avLst/>
            </a:prstGeom>
            <a:noFill/>
            <a:ln w="12700" cap="flat">
              <a:noFill/>
              <a:miter lim="400000"/>
            </a:ln>
            <a:effectLst/>
          </p:spPr>
          <p:txBody>
            <a:bodyPr wrap="square" lIns="45719" tIns="45719" rIns="45719" bIns="45719" numCol="1" anchor="t">
              <a:spAutoFit/>
            </a:bodyPr>
            <a:lstStyle>
              <a:lvl1pPr defTabSz="457200">
                <a:spcBef>
                  <a:spcPts val="1400"/>
                </a:spcBef>
                <a:defRPr sz="2400">
                  <a:latin typeface="+mj-lt"/>
                  <a:ea typeface="+mj-ea"/>
                  <a:cs typeface="+mj-cs"/>
                  <a:sym typeface="Times New Roman" panose="02020603050405020304"/>
                </a:defRPr>
              </a:lvl1pPr>
            </a:lstStyle>
            <a:p>
              <a:r>
                <a:t>Query Plan Evaluator</a:t>
              </a:r>
            </a:p>
          </p:txBody>
        </p:sp>
        <p:grpSp>
          <p:nvGrpSpPr>
            <p:cNvPr id="65" name="Group"/>
            <p:cNvGrpSpPr/>
            <p:nvPr/>
          </p:nvGrpSpPr>
          <p:grpSpPr>
            <a:xfrm>
              <a:off x="0" y="0"/>
              <a:ext cx="3048000" cy="1143000"/>
              <a:chOff x="0" y="0"/>
              <a:chExt cx="3048000" cy="1143000"/>
            </a:xfrm>
          </p:grpSpPr>
          <p:sp>
            <p:nvSpPr>
              <p:cNvPr id="63" name="Rectangle"/>
              <p:cNvSpPr/>
              <p:nvPr/>
            </p:nvSpPr>
            <p:spPr>
              <a:xfrm>
                <a:off x="0" y="533400"/>
                <a:ext cx="3048000" cy="609600"/>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64" name="Line"/>
              <p:cNvSpPr/>
              <p:nvPr/>
            </p:nvSpPr>
            <p:spPr>
              <a:xfrm flipH="1">
                <a:off x="1371599" y="0"/>
                <a:ext cx="1" cy="53340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p:txBody>
          </p:sp>
        </p:grpSp>
      </p:grpSp>
      <p:grpSp>
        <p:nvGrpSpPr>
          <p:cNvPr id="84" name="Group"/>
          <p:cNvGrpSpPr/>
          <p:nvPr/>
        </p:nvGrpSpPr>
        <p:grpSpPr>
          <a:xfrm>
            <a:off x="1524000" y="3005137"/>
            <a:ext cx="6126480" cy="2590801"/>
            <a:chOff x="0" y="0"/>
            <a:chExt cx="6126480" cy="2590800"/>
          </a:xfrm>
        </p:grpSpPr>
        <p:sp>
          <p:nvSpPr>
            <p:cNvPr id="67" name="Query Optimizer"/>
            <p:cNvSpPr txBox="1"/>
            <p:nvPr/>
          </p:nvSpPr>
          <p:spPr>
            <a:xfrm>
              <a:off x="45719" y="457200"/>
              <a:ext cx="6080762" cy="421392"/>
            </a:xfrm>
            <a:prstGeom prst="rect">
              <a:avLst/>
            </a:prstGeom>
            <a:noFill/>
            <a:ln w="12700" cap="flat">
              <a:noFill/>
              <a:miter lim="400000"/>
            </a:ln>
            <a:effectLst/>
          </p:spPr>
          <p:txBody>
            <a:bodyPr wrap="square" lIns="45719" tIns="45719" rIns="45719" bIns="45719" numCol="1" anchor="t">
              <a:spAutoFit/>
            </a:bodyPr>
            <a:lstStyle>
              <a:lvl1pPr defTabSz="457200">
                <a:spcBef>
                  <a:spcPts val="1400"/>
                </a:spcBef>
                <a:defRPr sz="2400">
                  <a:latin typeface="+mj-lt"/>
                  <a:ea typeface="+mj-ea"/>
                  <a:cs typeface="+mj-cs"/>
                  <a:sym typeface="Times New Roman" panose="02020603050405020304"/>
                </a:defRPr>
              </a:lvl1pPr>
            </a:lstStyle>
            <a:p>
              <a:r>
                <a:t>Query Optimizer</a:t>
              </a:r>
            </a:p>
          </p:txBody>
        </p:sp>
        <p:grpSp>
          <p:nvGrpSpPr>
            <p:cNvPr id="83" name="Group"/>
            <p:cNvGrpSpPr/>
            <p:nvPr/>
          </p:nvGrpSpPr>
          <p:grpSpPr>
            <a:xfrm>
              <a:off x="0" y="0"/>
              <a:ext cx="4114800" cy="2590800"/>
              <a:chOff x="0" y="0"/>
              <a:chExt cx="4114800" cy="2590800"/>
            </a:xfrm>
          </p:grpSpPr>
          <p:sp>
            <p:nvSpPr>
              <p:cNvPr id="68" name="Plan Generator"/>
              <p:cNvSpPr txBox="1"/>
              <p:nvPr/>
            </p:nvSpPr>
            <p:spPr>
              <a:xfrm>
                <a:off x="198120" y="1295400"/>
                <a:ext cx="1584961" cy="764292"/>
              </a:xfrm>
              <a:prstGeom prst="rect">
                <a:avLst/>
              </a:prstGeom>
              <a:noFill/>
              <a:ln w="12700" cap="flat">
                <a:noFill/>
                <a:miter lim="400000"/>
              </a:ln>
              <a:effectLst/>
            </p:spPr>
            <p:txBody>
              <a:bodyPr wrap="square" lIns="45719" tIns="45719" rIns="45719" bIns="45719" numCol="1" anchor="t">
                <a:spAutoFit/>
              </a:bodyPr>
              <a:lstStyle>
                <a:lvl1pPr defTabSz="457200">
                  <a:spcBef>
                    <a:spcPts val="1400"/>
                  </a:spcBef>
                  <a:defRPr sz="2400">
                    <a:latin typeface="+mj-lt"/>
                    <a:ea typeface="+mj-ea"/>
                    <a:cs typeface="+mj-cs"/>
                    <a:sym typeface="Times New Roman" panose="02020603050405020304"/>
                  </a:defRPr>
                </a:lvl1pPr>
              </a:lstStyle>
              <a:p>
                <a:r>
                  <a:t>Plan Generator</a:t>
                </a:r>
              </a:p>
            </p:txBody>
          </p:sp>
          <p:sp>
            <p:nvSpPr>
              <p:cNvPr id="69" name="Plan Cost Estimator"/>
              <p:cNvSpPr txBox="1"/>
              <p:nvPr/>
            </p:nvSpPr>
            <p:spPr>
              <a:xfrm>
                <a:off x="1874520" y="1295400"/>
                <a:ext cx="1965961" cy="764292"/>
              </a:xfrm>
              <a:prstGeom prst="rect">
                <a:avLst/>
              </a:prstGeom>
              <a:noFill/>
              <a:ln w="12700" cap="flat">
                <a:noFill/>
                <a:miter lim="400000"/>
              </a:ln>
              <a:effectLst/>
            </p:spPr>
            <p:txBody>
              <a:bodyPr wrap="square" lIns="45719" tIns="45719" rIns="45719" bIns="45719" numCol="1" anchor="t">
                <a:spAutoFit/>
              </a:bodyPr>
              <a:lstStyle>
                <a:lvl1pPr defTabSz="457200">
                  <a:spcBef>
                    <a:spcPts val="1400"/>
                  </a:spcBef>
                  <a:defRPr sz="2400">
                    <a:latin typeface="+mj-lt"/>
                    <a:ea typeface="+mj-ea"/>
                    <a:cs typeface="+mj-cs"/>
                    <a:sym typeface="Times New Roman" panose="02020603050405020304"/>
                  </a:defRPr>
                </a:lvl1pPr>
              </a:lstStyle>
              <a:p>
                <a:r>
                  <a:t>Plan Cost Estimator</a:t>
                </a:r>
              </a:p>
            </p:txBody>
          </p:sp>
          <p:sp>
            <p:nvSpPr>
              <p:cNvPr id="70" name="Rectangle"/>
              <p:cNvSpPr/>
              <p:nvPr/>
            </p:nvSpPr>
            <p:spPr>
              <a:xfrm>
                <a:off x="152400" y="1295400"/>
                <a:ext cx="1371600" cy="914400"/>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71" name="Rectangle"/>
              <p:cNvSpPr/>
              <p:nvPr/>
            </p:nvSpPr>
            <p:spPr>
              <a:xfrm>
                <a:off x="1752600" y="1295400"/>
                <a:ext cx="1447800" cy="914400"/>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72" name="Rectangle"/>
              <p:cNvSpPr/>
              <p:nvPr/>
            </p:nvSpPr>
            <p:spPr>
              <a:xfrm>
                <a:off x="0" y="457200"/>
                <a:ext cx="3581400" cy="2133600"/>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73" name="Line"/>
              <p:cNvSpPr/>
              <p:nvPr/>
            </p:nvSpPr>
            <p:spPr>
              <a:xfrm>
                <a:off x="3573462" y="1677670"/>
                <a:ext cx="541338" cy="1"/>
              </a:xfrm>
              <a:prstGeom prst="line">
                <a:avLst/>
              </a:prstGeom>
              <a:noFill/>
              <a:ln w="127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p:txBody>
          </p:sp>
          <p:sp>
            <p:nvSpPr>
              <p:cNvPr id="74" name="Line"/>
              <p:cNvSpPr/>
              <p:nvPr/>
            </p:nvSpPr>
            <p:spPr>
              <a:xfrm flipH="1">
                <a:off x="1523999" y="0"/>
                <a:ext cx="1" cy="53340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p:txBody>
          </p:sp>
          <p:grpSp>
            <p:nvGrpSpPr>
              <p:cNvPr id="78" name="Group"/>
              <p:cNvGrpSpPr/>
              <p:nvPr/>
            </p:nvGrpSpPr>
            <p:grpSpPr>
              <a:xfrm>
                <a:off x="838200" y="2209799"/>
                <a:ext cx="2016252" cy="304802"/>
                <a:chOff x="0" y="0"/>
                <a:chExt cx="2016251" cy="304800"/>
              </a:xfrm>
            </p:grpSpPr>
            <p:sp>
              <p:nvSpPr>
                <p:cNvPr id="75" name="Shape"/>
                <p:cNvSpPr/>
                <p:nvPr/>
              </p:nvSpPr>
              <p:spPr>
                <a:xfrm>
                  <a:off x="0" y="0"/>
                  <a:ext cx="2016252"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3454" y="21600"/>
                        <a:pt x="7714" y="21600"/>
                      </a:cubicBezTo>
                      <a:lnTo>
                        <a:pt x="12122" y="21600"/>
                      </a:lnTo>
                      <a:cubicBezTo>
                        <a:pt x="15392" y="21600"/>
                        <a:pt x="18306" y="15830"/>
                        <a:pt x="19396" y="7200"/>
                      </a:cubicBezTo>
                      <a:lnTo>
                        <a:pt x="21600" y="7200"/>
                      </a:lnTo>
                      <a:lnTo>
                        <a:pt x="17633" y="0"/>
                      </a:lnTo>
                      <a:lnTo>
                        <a:pt x="12784" y="7200"/>
                      </a:lnTo>
                      <a:lnTo>
                        <a:pt x="14987" y="7200"/>
                      </a:lnTo>
                      <a:cubicBezTo>
                        <a:pt x="14165" y="13710"/>
                        <a:pt x="12282" y="18727"/>
                        <a:pt x="9918" y="20700"/>
                      </a:cubicBezTo>
                      <a:lnTo>
                        <a:pt x="9918" y="20700"/>
                      </a:lnTo>
                      <a:cubicBezTo>
                        <a:pt x="6649" y="17970"/>
                        <a:pt x="4408" y="9552"/>
                        <a:pt x="4408" y="0"/>
                      </a:cubicBezTo>
                      <a:close/>
                    </a:path>
                  </a:pathLst>
                </a:custGeom>
                <a:solidFill>
                  <a:schemeClr val="accent1"/>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76" name="Shape"/>
                <p:cNvSpPr/>
                <p:nvPr/>
              </p:nvSpPr>
              <p:spPr>
                <a:xfrm>
                  <a:off x="0" y="0"/>
                  <a:ext cx="113157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6154" y="21600"/>
                        <a:pt x="13745" y="21600"/>
                      </a:cubicBezTo>
                      <a:lnTo>
                        <a:pt x="21600" y="21600"/>
                      </a:lnTo>
                      <a:cubicBezTo>
                        <a:pt x="14009" y="21600"/>
                        <a:pt x="7855" y="11929"/>
                        <a:pt x="7855" y="0"/>
                      </a:cubicBezTo>
                      <a:close/>
                    </a:path>
                  </a:pathLst>
                </a:custGeom>
                <a:solidFill>
                  <a:schemeClr val="accent1">
                    <a:satOff val="-71417"/>
                    <a:lumOff val="-17988"/>
                  </a:schemeClr>
                </a:solidFill>
                <a:ln w="12700" cap="flat">
                  <a:noFill/>
                  <a:miter lim="400000"/>
                </a:ln>
                <a:effectLst/>
              </p:spPr>
              <p:txBody>
                <a:bodyPr wrap="square" lIns="45719" tIns="45719" rIns="45719" bIns="45719" numCol="1" anchor="ctr">
                  <a:noAutofit/>
                </a:bodyPr>
                <a:lstStyle/>
                <a:p>
                  <a:pPr defTabSz="457200">
                    <a:defRPr sz="1800"/>
                  </a:pPr>
                </a:p>
              </p:txBody>
            </p:sp>
            <p:sp>
              <p:nvSpPr>
                <p:cNvPr id="77" name="Line"/>
                <p:cNvSpPr/>
                <p:nvPr/>
              </p:nvSpPr>
              <p:spPr>
                <a:xfrm>
                  <a:off x="925833" y="292094"/>
                  <a:ext cx="205737" cy="127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85" y="21600"/>
                        <a:pt x="7010" y="14324"/>
                        <a:pt x="0" y="0"/>
                      </a:cubicBezTo>
                    </a:path>
                  </a:pathLst>
                </a:cu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grpSp>
            <p:nvGrpSpPr>
              <p:cNvPr id="82" name="Group"/>
              <p:cNvGrpSpPr/>
              <p:nvPr/>
            </p:nvGrpSpPr>
            <p:grpSpPr>
              <a:xfrm>
                <a:off x="652272" y="1065214"/>
                <a:ext cx="2090929" cy="230187"/>
                <a:chOff x="0" y="0"/>
                <a:chExt cx="2090928" cy="230185"/>
              </a:xfrm>
            </p:grpSpPr>
            <p:sp>
              <p:nvSpPr>
                <p:cNvPr id="79" name="Shape"/>
                <p:cNvSpPr/>
                <p:nvPr/>
              </p:nvSpPr>
              <p:spPr>
                <a:xfrm rot="10800000">
                  <a:off x="0" y="1585"/>
                  <a:ext cx="2090929" cy="228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3454" y="21600"/>
                        <a:pt x="7714" y="21600"/>
                      </a:cubicBezTo>
                      <a:lnTo>
                        <a:pt x="12122" y="21600"/>
                      </a:lnTo>
                      <a:cubicBezTo>
                        <a:pt x="15392" y="21600"/>
                        <a:pt x="18306" y="15830"/>
                        <a:pt x="19396" y="7200"/>
                      </a:cubicBezTo>
                      <a:lnTo>
                        <a:pt x="21600" y="7200"/>
                      </a:lnTo>
                      <a:lnTo>
                        <a:pt x="17633" y="0"/>
                      </a:lnTo>
                      <a:lnTo>
                        <a:pt x="12784" y="7200"/>
                      </a:lnTo>
                      <a:lnTo>
                        <a:pt x="14987" y="7200"/>
                      </a:lnTo>
                      <a:cubicBezTo>
                        <a:pt x="14165" y="13710"/>
                        <a:pt x="12282" y="18727"/>
                        <a:pt x="9918" y="20700"/>
                      </a:cubicBezTo>
                      <a:lnTo>
                        <a:pt x="9918" y="20700"/>
                      </a:lnTo>
                      <a:cubicBezTo>
                        <a:pt x="6649" y="17970"/>
                        <a:pt x="4408" y="9552"/>
                        <a:pt x="4408" y="0"/>
                      </a:cubicBezTo>
                      <a:close/>
                    </a:path>
                  </a:pathLst>
                </a:custGeom>
                <a:solidFill>
                  <a:schemeClr val="accent1"/>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80" name="Shape"/>
                <p:cNvSpPr/>
                <p:nvPr/>
              </p:nvSpPr>
              <p:spPr>
                <a:xfrm rot="10800000">
                  <a:off x="917448" y="1585"/>
                  <a:ext cx="1173481" cy="228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6154" y="21600"/>
                        <a:pt x="13745" y="21600"/>
                      </a:cubicBezTo>
                      <a:lnTo>
                        <a:pt x="21600" y="21600"/>
                      </a:lnTo>
                      <a:cubicBezTo>
                        <a:pt x="14009" y="21600"/>
                        <a:pt x="7855" y="11929"/>
                        <a:pt x="7855" y="0"/>
                      </a:cubicBezTo>
                      <a:close/>
                    </a:path>
                  </a:pathLst>
                </a:custGeom>
                <a:solidFill>
                  <a:schemeClr val="accent1">
                    <a:satOff val="-71417"/>
                    <a:lumOff val="-17988"/>
                  </a:schemeClr>
                </a:solidFill>
                <a:ln w="12700" cap="flat">
                  <a:noFill/>
                  <a:miter lim="400000"/>
                </a:ln>
                <a:effectLst/>
              </p:spPr>
              <p:txBody>
                <a:bodyPr wrap="square" lIns="45719" tIns="45719" rIns="45719" bIns="45719" numCol="1" anchor="ctr">
                  <a:noAutofit/>
                </a:bodyPr>
                <a:lstStyle/>
                <a:p>
                  <a:pPr defTabSz="457200">
                    <a:defRPr sz="1800"/>
                  </a:pPr>
                </a:p>
              </p:txBody>
            </p:sp>
            <p:sp>
              <p:nvSpPr>
                <p:cNvPr id="81" name="Line"/>
                <p:cNvSpPr/>
                <p:nvPr/>
              </p:nvSpPr>
              <p:spPr>
                <a:xfrm rot="10800000">
                  <a:off x="917448" y="0"/>
                  <a:ext cx="213357"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85" y="21600"/>
                        <a:pt x="7010" y="14324"/>
                        <a:pt x="0" y="0"/>
                      </a:cubicBezTo>
                    </a:path>
                  </a:pathLst>
                </a:cu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grpSp>
      </p:grpSp>
      <p:grpSp>
        <p:nvGrpSpPr>
          <p:cNvPr id="91" name="Group"/>
          <p:cNvGrpSpPr/>
          <p:nvPr/>
        </p:nvGrpSpPr>
        <p:grpSpPr>
          <a:xfrm>
            <a:off x="7019924" y="4986337"/>
            <a:ext cx="1163957" cy="1460501"/>
            <a:chOff x="0" y="0"/>
            <a:chExt cx="1163955" cy="1460500"/>
          </a:xfrm>
        </p:grpSpPr>
        <p:grpSp>
          <p:nvGrpSpPr>
            <p:cNvPr id="88" name="Group"/>
            <p:cNvGrpSpPr/>
            <p:nvPr/>
          </p:nvGrpSpPr>
          <p:grpSpPr>
            <a:xfrm>
              <a:off x="0" y="434975"/>
              <a:ext cx="1077913" cy="1025525"/>
              <a:chOff x="0" y="0"/>
              <a:chExt cx="1077912" cy="1025525"/>
            </a:xfrm>
          </p:grpSpPr>
          <p:sp>
            <p:nvSpPr>
              <p:cNvPr id="85" name="Rectangle"/>
              <p:cNvSpPr/>
              <p:nvPr/>
            </p:nvSpPr>
            <p:spPr>
              <a:xfrm>
                <a:off x="0" y="133350"/>
                <a:ext cx="1071563" cy="738188"/>
              </a:xfrm>
              <a:prstGeom prst="rect">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86" name="Oval"/>
              <p:cNvSpPr/>
              <p:nvPr/>
            </p:nvSpPr>
            <p:spPr>
              <a:xfrm>
                <a:off x="0" y="0"/>
                <a:ext cx="1069975"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87" name="Oval"/>
              <p:cNvSpPr/>
              <p:nvPr/>
            </p:nvSpPr>
            <p:spPr>
              <a:xfrm>
                <a:off x="7937" y="723900"/>
                <a:ext cx="1069976"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89" name="Statistics"/>
            <p:cNvSpPr txBox="1"/>
            <p:nvPr/>
          </p:nvSpPr>
          <p:spPr>
            <a:xfrm>
              <a:off x="6032" y="742950"/>
              <a:ext cx="1157924" cy="396240"/>
            </a:xfrm>
            <a:prstGeom prst="rect">
              <a:avLst/>
            </a:prstGeom>
            <a:noFill/>
            <a:ln w="12700" cap="flat">
              <a:noFill/>
              <a:miter lim="400000"/>
            </a:ln>
            <a:effectLst/>
          </p:spPr>
          <p:txBody>
            <a:bodyPr wrap="square" lIns="45719" tIns="45719" rIns="45719" bIns="45719" numCol="1" anchor="t">
              <a:spAutoFit/>
            </a:bodyPr>
            <a:lstStyle>
              <a:lvl1pPr defTabSz="457200">
                <a:defRPr sz="20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Statistics</a:t>
              </a:r>
            </a:p>
          </p:txBody>
        </p:sp>
        <p:sp>
          <p:nvSpPr>
            <p:cNvPr id="90" name="Line"/>
            <p:cNvSpPr/>
            <p:nvPr/>
          </p:nvSpPr>
          <p:spPr>
            <a:xfrm flipH="1">
              <a:off x="473074" y="0"/>
              <a:ext cx="1" cy="444500"/>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grpSp>
      <p:grpSp>
        <p:nvGrpSpPr>
          <p:cNvPr id="102" name="Group"/>
          <p:cNvGrpSpPr/>
          <p:nvPr/>
        </p:nvGrpSpPr>
        <p:grpSpPr>
          <a:xfrm>
            <a:off x="4221162" y="2814637"/>
            <a:ext cx="3810319" cy="3617914"/>
            <a:chOff x="0" y="0"/>
            <a:chExt cx="3810317" cy="3617912"/>
          </a:xfrm>
        </p:grpSpPr>
        <p:grpSp>
          <p:nvGrpSpPr>
            <p:cNvPr id="94" name="Group"/>
            <p:cNvGrpSpPr/>
            <p:nvPr/>
          </p:nvGrpSpPr>
          <p:grpSpPr>
            <a:xfrm>
              <a:off x="1417637" y="1562099"/>
              <a:ext cx="2392681" cy="609601"/>
              <a:chOff x="0" y="0"/>
              <a:chExt cx="2392680" cy="609600"/>
            </a:xfrm>
          </p:grpSpPr>
          <p:sp>
            <p:nvSpPr>
              <p:cNvPr id="92" name="Catalog Manager"/>
              <p:cNvSpPr txBox="1"/>
              <p:nvPr/>
            </p:nvSpPr>
            <p:spPr>
              <a:xfrm>
                <a:off x="45719" y="0"/>
                <a:ext cx="2346962" cy="421392"/>
              </a:xfrm>
              <a:prstGeom prst="rect">
                <a:avLst/>
              </a:prstGeom>
              <a:noFill/>
              <a:ln w="12700" cap="flat">
                <a:noFill/>
                <a:miter lim="400000"/>
              </a:ln>
              <a:effectLst/>
            </p:spPr>
            <p:txBody>
              <a:bodyPr wrap="square" lIns="45719" tIns="45719" rIns="45719" bIns="45719" numCol="1" anchor="t">
                <a:spAutoFit/>
              </a:bodyPr>
              <a:lstStyle>
                <a:lvl1pPr defTabSz="457200">
                  <a:spcBef>
                    <a:spcPts val="1400"/>
                  </a:spcBef>
                  <a:defRPr sz="2400">
                    <a:latin typeface="+mj-lt"/>
                    <a:ea typeface="+mj-ea"/>
                    <a:cs typeface="+mj-cs"/>
                    <a:sym typeface="Times New Roman" panose="02020603050405020304"/>
                  </a:defRPr>
                </a:lvl1pPr>
              </a:lstStyle>
              <a:p>
                <a:r>
                  <a:t>Catalog Manager</a:t>
                </a:r>
              </a:p>
            </p:txBody>
          </p:sp>
          <p:sp>
            <p:nvSpPr>
              <p:cNvPr id="93" name="Rectangle"/>
              <p:cNvSpPr/>
              <p:nvPr/>
            </p:nvSpPr>
            <p:spPr>
              <a:xfrm>
                <a:off x="0" y="0"/>
                <a:ext cx="2362200" cy="609600"/>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grpSp>
          <p:nvGrpSpPr>
            <p:cNvPr id="98" name="Group"/>
            <p:cNvGrpSpPr/>
            <p:nvPr/>
          </p:nvGrpSpPr>
          <p:grpSpPr>
            <a:xfrm>
              <a:off x="1470025" y="2592387"/>
              <a:ext cx="1077913" cy="1025526"/>
              <a:chOff x="0" y="0"/>
              <a:chExt cx="1077912" cy="1025525"/>
            </a:xfrm>
          </p:grpSpPr>
          <p:sp>
            <p:nvSpPr>
              <p:cNvPr id="95" name="Rectangle"/>
              <p:cNvSpPr/>
              <p:nvPr/>
            </p:nvSpPr>
            <p:spPr>
              <a:xfrm>
                <a:off x="0" y="133350"/>
                <a:ext cx="1071563" cy="738188"/>
              </a:xfrm>
              <a:prstGeom prst="rect">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96" name="Oval"/>
              <p:cNvSpPr/>
              <p:nvPr/>
            </p:nvSpPr>
            <p:spPr>
              <a:xfrm>
                <a:off x="0" y="0"/>
                <a:ext cx="1069975"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97" name="Oval"/>
              <p:cNvSpPr/>
              <p:nvPr/>
            </p:nvSpPr>
            <p:spPr>
              <a:xfrm>
                <a:off x="7937" y="723900"/>
                <a:ext cx="1069976"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99" name="Schema"/>
            <p:cNvSpPr txBox="1"/>
            <p:nvPr/>
          </p:nvSpPr>
          <p:spPr>
            <a:xfrm>
              <a:off x="1504632" y="2900362"/>
              <a:ext cx="1024574" cy="396241"/>
            </a:xfrm>
            <a:prstGeom prst="rect">
              <a:avLst/>
            </a:prstGeom>
            <a:noFill/>
            <a:ln w="12700" cap="flat">
              <a:noFill/>
              <a:miter lim="400000"/>
            </a:ln>
            <a:effectLst/>
          </p:spPr>
          <p:txBody>
            <a:bodyPr wrap="square" lIns="45719" tIns="45719" rIns="45719" bIns="45719" numCol="1" anchor="t">
              <a:spAutoFit/>
            </a:bodyPr>
            <a:lstStyle>
              <a:lvl1pPr defTabSz="457200">
                <a:defRPr sz="20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Schema</a:t>
              </a:r>
            </a:p>
          </p:txBody>
        </p:sp>
        <p:sp>
          <p:nvSpPr>
            <p:cNvPr id="100" name="Line"/>
            <p:cNvSpPr/>
            <p:nvPr/>
          </p:nvSpPr>
          <p:spPr>
            <a:xfrm>
              <a:off x="1976437" y="2184399"/>
              <a:ext cx="1" cy="368302"/>
            </a:xfrm>
            <a:prstGeom prst="line">
              <a:avLst/>
            </a:prstGeom>
            <a:noFill/>
            <a:ln w="12700" cap="flat">
              <a:solidFill>
                <a:srgbClr val="000000"/>
              </a:solidFill>
              <a:prstDash val="solid"/>
              <a:round/>
            </a:ln>
            <a:effectLst/>
          </p:spPr>
          <p:txBody>
            <a:bodyPr wrap="square" lIns="45719" tIns="45719" rIns="45719" bIns="45719" numCol="1" anchor="t">
              <a:noAutofit/>
            </a:bodyPr>
            <a:lstStyle/>
            <a:p/>
          </p:txBody>
        </p:sp>
        <p:sp>
          <p:nvSpPr>
            <p:cNvPr id="101" name="Line"/>
            <p:cNvSpPr/>
            <p:nvPr/>
          </p:nvSpPr>
          <p:spPr>
            <a:xfrm>
              <a:off x="0" y="-1"/>
              <a:ext cx="2789238" cy="1549402"/>
            </a:xfrm>
            <a:prstGeom prst="line">
              <a:avLst/>
            </a:prstGeom>
            <a:noFill/>
            <a:ln w="127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p:txBody>
        </p:sp>
      </p:grpSp>
      <p:sp>
        <p:nvSpPr>
          <p:cNvPr id="103" name="Select *…"/>
          <p:cNvSpPr txBox="1"/>
          <p:nvPr/>
        </p:nvSpPr>
        <p:spPr>
          <a:xfrm>
            <a:off x="1851025" y="1127125"/>
            <a:ext cx="2723305" cy="866140"/>
          </a:xfrm>
          <a:prstGeom prst="rect">
            <a:avLst/>
          </a:prstGeom>
          <a:ln w="12700">
            <a:solidFill>
              <a:srgbClr val="000000"/>
            </a:solidFill>
            <a:prstDash val="sysDot"/>
          </a:ln>
        </p:spPr>
        <p:txBody>
          <a:bodyPr wrap="none" lIns="45719" rIns="45719">
            <a:spAutoFit/>
          </a:bodyPr>
          <a:lstStyle/>
          <a:p>
            <a:pPr defTabSz="457200">
              <a:defRPr sz="1800">
                <a:latin typeface="Courier New" panose="02070309020205020404"/>
                <a:ea typeface="Courier New" panose="02070309020205020404"/>
                <a:cs typeface="Courier New" panose="02070309020205020404"/>
                <a:sym typeface="Courier New" panose="02070309020205020404"/>
              </a:defRPr>
            </a:pPr>
            <a:r>
              <a:t>Select *</a:t>
            </a:r>
          </a:p>
          <a:p>
            <a:pPr defTabSz="457200">
              <a:defRPr sz="1800">
                <a:latin typeface="Courier New" panose="02070309020205020404"/>
                <a:ea typeface="Courier New" panose="02070309020205020404"/>
                <a:cs typeface="Courier New" panose="02070309020205020404"/>
                <a:sym typeface="Courier New" panose="02070309020205020404"/>
              </a:defRPr>
            </a:pPr>
            <a:r>
              <a:t>From Blah B</a:t>
            </a:r>
          </a:p>
          <a:p>
            <a:pPr defTabSz="457200">
              <a:defRPr sz="1800">
                <a:latin typeface="Courier New" panose="02070309020205020404"/>
                <a:ea typeface="Courier New" panose="02070309020205020404"/>
                <a:cs typeface="Courier New" panose="02070309020205020404"/>
                <a:sym typeface="Courier New" panose="02070309020205020404"/>
              </a:defRPr>
            </a:pPr>
            <a:r>
              <a:t>Where B.blah = blah</a:t>
            </a:r>
          </a:p>
        </p:txBody>
      </p:sp>
      <p:sp>
        <p:nvSpPr>
          <p:cNvPr id="104" name="Queries"/>
          <p:cNvSpPr txBox="1"/>
          <p:nvPr/>
        </p:nvSpPr>
        <p:spPr>
          <a:xfrm>
            <a:off x="350519" y="1203325"/>
            <a:ext cx="1157845" cy="459740"/>
          </a:xfrm>
          <a:prstGeom prst="rect">
            <a:avLst/>
          </a:prstGeom>
          <a:ln w="12700">
            <a:miter lim="400000"/>
          </a:ln>
        </p:spPr>
        <p:txBody>
          <a:bodyPr wrap="none" lIns="45719" rIns="45719">
            <a:spAutoFit/>
          </a:bodyPr>
          <a:lstStyle>
            <a:lvl1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Queries</a:t>
            </a:r>
          </a:p>
        </p:txBody>
      </p:sp>
      <p:grpSp>
        <p:nvGrpSpPr>
          <p:cNvPr id="109" name="Group"/>
          <p:cNvGrpSpPr/>
          <p:nvPr/>
        </p:nvGrpSpPr>
        <p:grpSpPr>
          <a:xfrm>
            <a:off x="1970087" y="1982787"/>
            <a:ext cx="2209801" cy="1035051"/>
            <a:chOff x="0" y="0"/>
            <a:chExt cx="2209800" cy="1035050"/>
          </a:xfrm>
        </p:grpSpPr>
        <p:sp>
          <p:nvSpPr>
            <p:cNvPr id="105" name="Query Parser"/>
            <p:cNvSpPr txBox="1"/>
            <p:nvPr/>
          </p:nvSpPr>
          <p:spPr>
            <a:xfrm>
              <a:off x="242570" y="562089"/>
              <a:ext cx="1965961" cy="421393"/>
            </a:xfrm>
            <a:prstGeom prst="rect">
              <a:avLst/>
            </a:prstGeom>
            <a:noFill/>
            <a:ln w="12700" cap="flat">
              <a:noFill/>
              <a:miter lim="400000"/>
            </a:ln>
            <a:effectLst/>
          </p:spPr>
          <p:txBody>
            <a:bodyPr wrap="square" lIns="45719" tIns="45719" rIns="45719" bIns="45719" numCol="1" anchor="t">
              <a:spAutoFit/>
            </a:bodyPr>
            <a:lstStyle>
              <a:lvl1pPr defTabSz="457200">
                <a:spcBef>
                  <a:spcPts val="1400"/>
                </a:spcBef>
                <a:defRPr sz="2400">
                  <a:latin typeface="+mj-lt"/>
                  <a:ea typeface="+mj-ea"/>
                  <a:cs typeface="+mj-cs"/>
                  <a:sym typeface="Times New Roman" panose="02020603050405020304"/>
                </a:defRPr>
              </a:lvl1pPr>
            </a:lstStyle>
            <a:p>
              <a:r>
                <a:t>Query Parser</a:t>
              </a:r>
            </a:p>
          </p:txBody>
        </p:sp>
        <p:grpSp>
          <p:nvGrpSpPr>
            <p:cNvPr id="108" name="Group"/>
            <p:cNvGrpSpPr/>
            <p:nvPr/>
          </p:nvGrpSpPr>
          <p:grpSpPr>
            <a:xfrm>
              <a:off x="0" y="-1"/>
              <a:ext cx="2209800" cy="1035051"/>
              <a:chOff x="0" y="0"/>
              <a:chExt cx="2209800" cy="1035049"/>
            </a:xfrm>
          </p:grpSpPr>
          <p:sp>
            <p:nvSpPr>
              <p:cNvPr id="106" name="Rectangle"/>
              <p:cNvSpPr/>
              <p:nvPr/>
            </p:nvSpPr>
            <p:spPr>
              <a:xfrm>
                <a:off x="0" y="483023"/>
                <a:ext cx="2209800" cy="552027"/>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107" name="Line"/>
              <p:cNvSpPr/>
              <p:nvPr/>
            </p:nvSpPr>
            <p:spPr>
              <a:xfrm>
                <a:off x="263467" y="0"/>
                <a:ext cx="674746" cy="471523"/>
              </a:xfrm>
              <a:custGeom>
                <a:avLst/>
                <a:gdLst/>
                <a:ahLst/>
                <a:cxnLst>
                  <a:cxn ang="0">
                    <a:pos x="wd2" y="hd2"/>
                  </a:cxn>
                  <a:cxn ang="5400000">
                    <a:pos x="wd2" y="hd2"/>
                  </a:cxn>
                  <a:cxn ang="10800000">
                    <a:pos x="wd2" y="hd2"/>
                  </a:cxn>
                  <a:cxn ang="16200000">
                    <a:pos x="wd2" y="hd2"/>
                  </a:cxn>
                </a:cxnLst>
                <a:rect l="0" t="0" r="r" b="b"/>
                <a:pathLst>
                  <a:path w="20865" h="21600" extrusionOk="0">
                    <a:moveTo>
                      <a:pt x="16152" y="0"/>
                    </a:moveTo>
                    <a:cubicBezTo>
                      <a:pt x="7709" y="2371"/>
                      <a:pt x="-735" y="4807"/>
                      <a:pt x="50" y="8429"/>
                    </a:cubicBezTo>
                    <a:cubicBezTo>
                      <a:pt x="836" y="12051"/>
                      <a:pt x="10850" y="16793"/>
                      <a:pt x="20865" y="21600"/>
                    </a:cubicBezTo>
                  </a:path>
                </a:pathLst>
              </a:custGeom>
              <a:noFill/>
              <a:ln w="12700" cap="flat">
                <a:solidFill>
                  <a:srgbClr val="000000"/>
                </a:solidFill>
                <a:prstDash val="solid"/>
                <a:round/>
                <a:tailEnd type="stealth" w="med" len="med"/>
              </a:ln>
              <a:effectLst/>
            </p:spPr>
            <p:txBody>
              <a:bodyPr wrap="square" lIns="45719" tIns="45719" rIns="45719" bIns="45719" numCol="1" anchor="t">
                <a:noAutofit/>
              </a:bodyPr>
              <a:lstStyle/>
              <a:p/>
            </p:txBody>
          </p:sp>
        </p:grpSp>
      </p:grpSp>
      <p:sp>
        <p:nvSpPr>
          <p:cNvPr id="110" name="Arrow"/>
          <p:cNvSpPr/>
          <p:nvPr/>
        </p:nvSpPr>
        <p:spPr>
          <a:xfrm>
            <a:off x="317500" y="6218237"/>
            <a:ext cx="1168400" cy="495301"/>
          </a:xfrm>
          <a:prstGeom prst="rightArrow">
            <a:avLst>
              <a:gd name="adj1" fmla="val 50000"/>
              <a:gd name="adj2" fmla="val 58974"/>
            </a:avLst>
          </a:prstGeom>
          <a:solidFill>
            <a:schemeClr val="accent1"/>
          </a:solidFill>
          <a:ln w="12700">
            <a:solidFill>
              <a:srgbClr val="000000"/>
            </a:solidFill>
          </a:ln>
        </p:spPr>
        <p:txBody>
          <a:bodyPr lIns="45719" rIns="45719" anchor="ctr"/>
          <a:lstStyle/>
          <a:p>
            <a:pPr defTabSz="457200">
              <a:defRPr sz="1800"/>
            </a:p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type="el">
                                    <p:tmAbs val="0"/>
                                  </p:iterate>
                                  <p:childTnLst>
                                    <p:set>
                                      <p:cBhvr>
                                        <p:cTn id="16" dur="indefinite" fill="hold"/>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4" nodeType="clickEffect">
                                  <p:stCondLst>
                                    <p:cond delay="0"/>
                                  </p:stCondLst>
                                  <p:iterate type="el">
                                    <p:tmAbs val="0"/>
                                  </p:iterate>
                                  <p:childTnLst>
                                    <p:set>
                                      <p:cBhvr>
                                        <p:cTn id="21" dur="indefinite" fill="hold"/>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5" nodeType="clickEffect">
                                  <p:stCondLst>
                                    <p:cond delay="0"/>
                                  </p:stCondLst>
                                  <p:iterate type="el">
                                    <p:tmAbs val="0"/>
                                  </p:iterate>
                                  <p:childTnLst>
                                    <p:set>
                                      <p:cBhvr>
                                        <p:cTn id="26" dur="indefinite" fill="hold"/>
                                        <p:tgtEl>
                                          <p:spTgt spid="66"/>
                                        </p:tgtEl>
                                        <p:attrNameLst>
                                          <p:attrName>style.visibility</p:attrName>
                                        </p:attrNameLst>
                                      </p:cBhvr>
                                      <p:to>
                                        <p:strVal val="visible"/>
                                      </p:to>
                                    </p:set>
                                    <p:animEffect transition="in" filter="fade">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6" nodeType="clickEffect">
                                  <p:stCondLst>
                                    <p:cond delay="0"/>
                                  </p:stCondLst>
                                  <p:iterate type="el">
                                    <p:tmAbs val="0"/>
                                  </p:iterate>
                                  <p:childTnLst>
                                    <p:set>
                                      <p:cBhvr>
                                        <p:cTn id="31" dur="indefinite" fill="hold"/>
                                        <p:tgtEl>
                                          <p:spTgt spid="110"/>
                                        </p:tgtEl>
                                        <p:attrNameLst>
                                          <p:attrName>style.visibility</p:attrName>
                                        </p:attrNameLst>
                                      </p:cBhvr>
                                      <p:to>
                                        <p:strVal val="visible"/>
                                      </p:to>
                                    </p:set>
                                    <p:anim calcmode="lin" valueType="num">
                                      <p:cBhvr>
                                        <p:cTn id="32" dur="500" fill="hold"/>
                                        <p:tgtEl>
                                          <p:spTgt spid="110"/>
                                        </p:tgtEl>
                                        <p:attrNameLst>
                                          <p:attrName>ppt_x</p:attrName>
                                        </p:attrNameLst>
                                      </p:cBhvr>
                                      <p:tavLst>
                                        <p:tav tm="0">
                                          <p:val>
                                            <p:strVal val="0-#ppt_w/2"/>
                                          </p:val>
                                        </p:tav>
                                        <p:tav tm="100000">
                                          <p:val>
                                            <p:strVal val="#ppt_x"/>
                                          </p:val>
                                        </p:tav>
                                      </p:tavLst>
                                    </p:anim>
                                    <p:anim calcmode="lin" valueType="num">
                                      <p:cBhvr>
                                        <p:cTn id="33"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91" grpId="4" animBg="1" advAuto="0"/>
      <p:bldP spid="66" grpId="5" animBg="1" advAuto="0"/>
      <p:bldP spid="102" grpId="2" animBg="1" advAuto="0"/>
      <p:bldP spid="109" grpId="1" animBg="1" advAuto="0"/>
      <p:bldP spid="110" grpId="6" animBg="1" advAuto="0"/>
      <p:bldP spid="84" grpId="3"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33" name="Examples of Block Nested Loops"/>
          <p:cNvSpPr txBox="1"/>
          <p:nvPr>
            <p:ph type="title" idx="4294967295"/>
          </p:nvPr>
        </p:nvSpPr>
        <p:spPr>
          <a:xfrm>
            <a:off x="1042987" y="-1"/>
            <a:ext cx="7772401"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Examples of Block Nested Loops</a:t>
            </a:r>
          </a:p>
        </p:txBody>
      </p:sp>
      <p:sp>
        <p:nvSpPr>
          <p:cNvPr id="434" name="Cost:…"/>
          <p:cNvSpPr txBox="1"/>
          <p:nvPr>
            <p:ph type="body" idx="4294967295"/>
          </p:nvPr>
        </p:nvSpPr>
        <p:spPr>
          <a:xfrm>
            <a:off x="285750" y="1274762"/>
            <a:ext cx="8439150" cy="5029201"/>
          </a:xfrm>
          <a:prstGeom prst="rect">
            <a:avLst/>
          </a:prstGeom>
        </p:spPr>
        <p:txBody>
          <a:bodyPr>
            <a:normAutofit/>
          </a:bodyPr>
          <a:lstStyle/>
          <a:p>
            <a:pPr marL="200660" indent="-200660">
              <a:buClr>
                <a:srgbClr val="1201F3"/>
              </a:buClr>
              <a:buSzPct val="100000"/>
              <a:defRPr>
                <a:solidFill>
                  <a:srgbClr val="ED762F"/>
                </a:solidFill>
                <a:latin typeface="Tahoma" panose="020B0604030504040204"/>
                <a:ea typeface="Tahoma" panose="020B0604030504040204"/>
                <a:cs typeface="Tahoma" panose="020B0604030504040204"/>
                <a:sym typeface="Tahoma" panose="020B0604030504040204"/>
              </a:defRPr>
            </a:pPr>
            <a:r>
              <a:t>Cost:                                                                                   </a:t>
            </a:r>
          </a:p>
          <a:p>
            <a:pPr marL="200660" indent="-200660">
              <a:buClr>
                <a:srgbClr val="1201F3"/>
              </a:buClr>
              <a:buSzPct val="100000"/>
              <a:defRPr>
                <a:solidFill>
                  <a:srgbClr val="ED762F"/>
                </a:solidFill>
                <a:latin typeface="Tahoma" panose="020B0604030504040204"/>
                <a:ea typeface="Tahoma" panose="020B0604030504040204"/>
                <a:cs typeface="Tahoma" panose="020B0604030504040204"/>
                <a:sym typeface="Tahoma" panose="020B0604030504040204"/>
              </a:defRPr>
            </a:pPr>
            <a:r>
              <a:t>       Scan of outer +  #outer blocks * scan of inner</a:t>
            </a:r>
          </a:p>
          <a:p>
            <a:pPr marL="0" lvl="1" indent="228600">
              <a:spcBef>
                <a:spcPts val="0"/>
              </a:spcBef>
              <a:buClrTx/>
              <a:buSzTx/>
              <a:buNone/>
              <a:defRPr sz="1800">
                <a:latin typeface="Tahoma" panose="020B0604030504040204"/>
                <a:ea typeface="Tahoma" panose="020B0604030504040204"/>
                <a:cs typeface="Tahoma" panose="020B0604030504040204"/>
                <a:sym typeface="Tahoma" panose="020B0604030504040204"/>
              </a:defRPr>
            </a:pPr>
            <a:r>
              <a:t>                  #outer blocks = ceiling(#pages of outer/blocksize)</a:t>
            </a:r>
            <a:endParaRPr>
              <a:latin typeface="Monotype Corsiva" panose="03010101010201010101"/>
              <a:ea typeface="Monotype Corsiva" panose="03010101010201010101"/>
              <a:cs typeface="Monotype Corsiva" panose="03010101010201010101"/>
              <a:sym typeface="Monotype Corsiva" panose="03010101010201010101"/>
            </a:endParaR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With Reserves (R) as outer, and </a:t>
            </a:r>
            <a:r>
              <a:rPr>
                <a:solidFill>
                  <a:srgbClr val="FF3300"/>
                </a:solidFill>
              </a:rPr>
              <a:t>100 pages/Block (B=102)</a:t>
            </a:r>
            <a:r>
              <a: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Cost of scanning R is 1000 I/Os;  a total of 10 blocks (B=102).</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Per block of R, we scan Sailors (S);  10*500 I/Os.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Total cost: 10*500+1000 = 6000 I/Os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If space for just 90 pages of R, we would scan S 12 times.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With 100-page block of Sailors as outer:</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Cost of scanning S is 500 I/Os; a total of 5 blocks.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Per block of S, we scan Reserves;   5*1000 I/Os.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Total cost: 5 * 1000 + 500 = 5500 I/Os. (Much better </a:t>
            </a:r>
            <a:r>
              <a:rPr>
                <a:latin typeface="Wingdings" panose="05000000000000000000" pitchFamily="2" charset="2"/>
                <a:ea typeface="Wingdings" panose="05000000000000000000" pitchFamily="2" charset="2"/>
                <a:cs typeface="Wingdings" panose="05000000000000000000" pitchFamily="2" charset="2"/>
                <a:sym typeface="Wingdings" panose="05000000000000000000" pitchFamily="2" charset="2"/>
              </a:rPr>
              <a:t>☺</a:t>
            </a:r>
            <a:r>
              <a: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We may be able to do even better for different B!</a:t>
            </a: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556425" y="1353064"/>
              <a:ext cx="229295" cy="231690"/>
            </p14:xfrm>
          </p:contentPart>
        </mc:Choice>
        <mc:Fallback xmlns="">
          <p:pic>
            <p:nvPicPr>
              <p:cNvPr id="2" name="Ink 1"/>
            </p:nvPicPr>
            <p:blipFill>
              <a:blip r:embed="rId2"/>
            </p:blipFill>
            <p:spPr>
              <a:xfrm>
                <a:off x="1556425" y="1353064"/>
                <a:ext cx="229295" cy="2316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968693" y="1429522"/>
              <a:ext cx="136650" cy="34753"/>
            </p14:xfrm>
          </p:contentPart>
        </mc:Choice>
        <mc:Fallback xmlns="">
          <p:pic>
            <p:nvPicPr>
              <p:cNvPr id="3" name="Ink 2"/>
            </p:nvPicPr>
            <p:blipFill>
              <a:blip r:embed="rId4"/>
            </p:blipFill>
            <p:spPr>
              <a:xfrm>
                <a:off x="1968693" y="1429522"/>
                <a:ext cx="136650" cy="3475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2038176" y="1380867"/>
              <a:ext cx="37058" cy="173767"/>
            </p14:xfrm>
          </p:contentPart>
        </mc:Choice>
        <mc:Fallback xmlns="">
          <p:pic>
            <p:nvPicPr>
              <p:cNvPr id="4" name="Ink 3"/>
            </p:nvPicPr>
            <p:blipFill>
              <a:blip r:embed="rId6"/>
            </p:blipFill>
            <p:spPr>
              <a:xfrm>
                <a:off x="2038176" y="1380867"/>
                <a:ext cx="37058" cy="17376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2241993" y="1306727"/>
              <a:ext cx="166760" cy="213154"/>
            </p14:xfrm>
          </p:contentPart>
        </mc:Choice>
        <mc:Fallback xmlns="">
          <p:pic>
            <p:nvPicPr>
              <p:cNvPr id="5" name="Ink 4"/>
            </p:nvPicPr>
            <p:blipFill>
              <a:blip r:embed="rId8"/>
            </p:blipFill>
            <p:spPr>
              <a:xfrm>
                <a:off x="2241993" y="1306727"/>
                <a:ext cx="166760" cy="21315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2807124" y="1255755"/>
              <a:ext cx="150547" cy="312780"/>
            </p14:xfrm>
          </p:contentPart>
        </mc:Choice>
        <mc:Fallback xmlns="">
          <p:pic>
            <p:nvPicPr>
              <p:cNvPr id="9" name="Ink 8"/>
            </p:nvPicPr>
            <p:blipFill>
              <a:blip r:embed="rId10"/>
            </p:blipFill>
            <p:spPr>
              <a:xfrm>
                <a:off x="2807124" y="1255755"/>
                <a:ext cx="150547" cy="3127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2858078" y="1269656"/>
              <a:ext cx="115806" cy="37071"/>
            </p14:xfrm>
          </p:contentPart>
        </mc:Choice>
        <mc:Fallback xmlns="">
          <p:pic>
            <p:nvPicPr>
              <p:cNvPr id="10" name="Ink 9"/>
            </p:nvPicPr>
            <p:blipFill>
              <a:blip r:embed="rId12"/>
            </p:blipFill>
            <p:spPr>
              <a:xfrm>
                <a:off x="2858078" y="1269656"/>
                <a:ext cx="115806" cy="3707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3108218" y="1204783"/>
              <a:ext cx="208450" cy="171450"/>
            </p14:xfrm>
          </p:contentPart>
        </mc:Choice>
        <mc:Fallback xmlns="">
          <p:pic>
            <p:nvPicPr>
              <p:cNvPr id="11" name="Ink 10"/>
            </p:nvPicPr>
            <p:blipFill>
              <a:blip r:embed="rId14"/>
            </p:blipFill>
            <p:spPr>
              <a:xfrm>
                <a:off x="3108218" y="1204783"/>
                <a:ext cx="208450" cy="171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3020206" y="1371600"/>
              <a:ext cx="382158" cy="83408"/>
            </p14:xfrm>
          </p:contentPart>
        </mc:Choice>
        <mc:Fallback xmlns="">
          <p:pic>
            <p:nvPicPr>
              <p:cNvPr id="12" name="Ink 11"/>
            </p:nvPicPr>
            <p:blipFill>
              <a:blip r:embed="rId16"/>
            </p:blipFill>
            <p:spPr>
              <a:xfrm>
                <a:off x="3020206" y="1371600"/>
                <a:ext cx="382158" cy="8340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3061896" y="1492078"/>
              <a:ext cx="125070" cy="157549"/>
            </p14:xfrm>
          </p:contentPart>
        </mc:Choice>
        <mc:Fallback xmlns="">
          <p:pic>
            <p:nvPicPr>
              <p:cNvPr id="13" name="Ink 12"/>
            </p:nvPicPr>
            <p:blipFill>
              <a:blip r:embed="rId18"/>
            </p:blipFill>
            <p:spPr>
              <a:xfrm>
                <a:off x="3061896" y="1492078"/>
                <a:ext cx="125070" cy="15754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3224024" y="1563902"/>
              <a:ext cx="67167" cy="6950"/>
            </p14:xfrm>
          </p:contentPart>
        </mc:Choice>
        <mc:Fallback xmlns="">
          <p:pic>
            <p:nvPicPr>
              <p:cNvPr id="14" name="Ink 13"/>
            </p:nvPicPr>
            <p:blipFill>
              <a:blip r:embed="rId20"/>
            </p:blipFill>
            <p:spPr>
              <a:xfrm>
                <a:off x="3224024" y="1563902"/>
                <a:ext cx="67167" cy="69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3362991" y="1501345"/>
              <a:ext cx="129702" cy="101944"/>
            </p14:xfrm>
          </p:contentPart>
        </mc:Choice>
        <mc:Fallback xmlns="">
          <p:pic>
            <p:nvPicPr>
              <p:cNvPr id="15" name="Ink 14"/>
            </p:nvPicPr>
            <p:blipFill>
              <a:blip r:embed="rId22"/>
            </p:blipFill>
            <p:spPr>
              <a:xfrm>
                <a:off x="3362991" y="1501345"/>
                <a:ext cx="129702" cy="10194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3571440" y="1255755"/>
              <a:ext cx="115805" cy="389238"/>
            </p14:xfrm>
          </p:contentPart>
        </mc:Choice>
        <mc:Fallback xmlns="">
          <p:pic>
            <p:nvPicPr>
              <p:cNvPr id="16" name="Ink 15"/>
            </p:nvPicPr>
            <p:blipFill>
              <a:blip r:embed="rId24"/>
            </p:blipFill>
            <p:spPr>
              <a:xfrm>
                <a:off x="3571440" y="1255755"/>
                <a:ext cx="115805" cy="38923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Ink 19"/>
              <p14:cNvContentPartPr/>
              <p14:nvPr/>
            </p14:nvContentPartPr>
            <p14:xfrm>
              <a:off x="2561616" y="1265022"/>
              <a:ext cx="127386" cy="180718"/>
            </p14:xfrm>
          </p:contentPart>
        </mc:Choice>
        <mc:Fallback xmlns="">
          <p:pic>
            <p:nvPicPr>
              <p:cNvPr id="20" name="Ink 19"/>
            </p:nvPicPr>
            <p:blipFill>
              <a:blip r:embed="rId26"/>
            </p:blipFill>
            <p:spPr>
              <a:xfrm>
                <a:off x="2561616" y="1265022"/>
                <a:ext cx="127386" cy="18071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Ink 20"/>
              <p14:cNvContentPartPr/>
              <p14:nvPr/>
            </p14:nvContentPartPr>
            <p14:xfrm>
              <a:off x="2522243" y="1246487"/>
              <a:ext cx="206133" cy="252542"/>
            </p14:xfrm>
          </p:contentPart>
        </mc:Choice>
        <mc:Fallback xmlns="">
          <p:pic>
            <p:nvPicPr>
              <p:cNvPr id="21" name="Ink 20"/>
            </p:nvPicPr>
            <p:blipFill>
              <a:blip r:embed="rId28"/>
            </p:blipFill>
            <p:spPr>
              <a:xfrm>
                <a:off x="2522243" y="1246487"/>
                <a:ext cx="206133" cy="25254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2" name="Ink 21"/>
              <p14:cNvContentPartPr/>
              <p14:nvPr/>
            </p14:nvContentPartPr>
            <p14:xfrm>
              <a:off x="2529191" y="1348431"/>
              <a:ext cx="169076" cy="37070"/>
            </p14:xfrm>
          </p:contentPart>
        </mc:Choice>
        <mc:Fallback xmlns="">
          <p:pic>
            <p:nvPicPr>
              <p:cNvPr id="22" name="Ink 21"/>
            </p:nvPicPr>
            <p:blipFill>
              <a:blip r:embed="rId30"/>
            </p:blipFill>
            <p:spPr>
              <a:xfrm>
                <a:off x="2529191" y="1348431"/>
                <a:ext cx="169076" cy="3707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Ink 22"/>
              <p14:cNvContentPartPr/>
              <p14:nvPr/>
            </p14:nvContentPartPr>
            <p14:xfrm>
              <a:off x="2612571" y="1269656"/>
              <a:ext cx="18529" cy="359119"/>
            </p14:xfrm>
          </p:contentPart>
        </mc:Choice>
        <mc:Fallback xmlns="">
          <p:pic>
            <p:nvPicPr>
              <p:cNvPr id="23" name="Ink 22"/>
            </p:nvPicPr>
            <p:blipFill>
              <a:blip r:embed="rId32"/>
            </p:blipFill>
            <p:spPr>
              <a:xfrm>
                <a:off x="2612571" y="1269656"/>
                <a:ext cx="18529" cy="359119"/>
              </a:xfrm>
              <a:prstGeom prst="rect"/>
            </p:spPr>
          </p:pic>
        </mc:Fallback>
      </mc:AlternateContent>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34"/>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4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434">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el">
                                    <p:tmAbs val="0"/>
                                  </p:iterate>
                                  <p:childTnLst>
                                    <p:set>
                                      <p:cBhvr>
                                        <p:cTn id="18" dur="indefinite" fill="hold"/>
                                        <p:tgtEl>
                                          <p:spTgt spid="434">
                                            <p:txEl>
                                              <p:pRg st="3" end="3"/>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434">
                                            <p:txEl>
                                              <p:pRg st="4" end="4"/>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434">
                                            <p:txEl>
                                              <p:pRg st="5" end="5"/>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434">
                                            <p:txEl>
                                              <p:pRg st="6" end="6"/>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43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type="el">
                                    <p:tmAbs val="0"/>
                                  </p:iterate>
                                  <p:childTnLst>
                                    <p:set>
                                      <p:cBhvr>
                                        <p:cTn id="30" dur="indefinite" fill="hold"/>
                                        <p:tgtEl>
                                          <p:spTgt spid="434">
                                            <p:txEl>
                                              <p:pRg st="8" end="8"/>
                                            </p:txEl>
                                          </p:spTgt>
                                        </p:tgtEl>
                                        <p:attrNameLst>
                                          <p:attrName>style.visibility</p:attrName>
                                        </p:attrNameLst>
                                      </p:cBhvr>
                                      <p:to>
                                        <p:strVal val="visible"/>
                                      </p:to>
                                    </p:set>
                                  </p:childTnLst>
                                </p:cTn>
                              </p:par>
                              <p:par>
                                <p:cTn id="31" presetID="1" presetClass="entr" presetSubtype="0" fill="hold" grpId="1" nodeType="withEffect">
                                  <p:stCondLst>
                                    <p:cond delay="0"/>
                                  </p:stCondLst>
                                  <p:iterate type="el">
                                    <p:tmAbs val="0"/>
                                  </p:iterate>
                                  <p:childTnLst>
                                    <p:set>
                                      <p:cBhvr>
                                        <p:cTn id="32" dur="indefinite" fill="hold"/>
                                        <p:tgtEl>
                                          <p:spTgt spid="434">
                                            <p:txEl>
                                              <p:pRg st="9" end="9"/>
                                            </p:txEl>
                                          </p:spTgt>
                                        </p:tgtEl>
                                        <p:attrNameLst>
                                          <p:attrName>style.visibility</p:attrName>
                                        </p:attrNameLst>
                                      </p:cBhvr>
                                      <p:to>
                                        <p:strVal val="visible"/>
                                      </p:to>
                                    </p:set>
                                  </p:childTnLst>
                                </p:cTn>
                              </p:par>
                              <p:par>
                                <p:cTn id="33" presetID="1" presetClass="entr" presetSubtype="0" fill="hold" grpId="1" nodeType="withEffect">
                                  <p:stCondLst>
                                    <p:cond delay="0"/>
                                  </p:stCondLst>
                                  <p:iterate type="el">
                                    <p:tmAbs val="0"/>
                                  </p:iterate>
                                  <p:childTnLst>
                                    <p:set>
                                      <p:cBhvr>
                                        <p:cTn id="34" dur="indefinite" fill="hold"/>
                                        <p:tgtEl>
                                          <p:spTgt spid="434">
                                            <p:txEl>
                                              <p:pRg st="10" end="10"/>
                                            </p:txEl>
                                          </p:spTgt>
                                        </p:tgtEl>
                                        <p:attrNameLst>
                                          <p:attrName>style.visibility</p:attrName>
                                        </p:attrNameLst>
                                      </p:cBhvr>
                                      <p:to>
                                        <p:strVal val="visible"/>
                                      </p:to>
                                    </p:set>
                                  </p:childTnLst>
                                </p:cTn>
                              </p:par>
                              <p:par>
                                <p:cTn id="35" presetID="1" presetClass="entr" presetSubtype="0" fill="hold" grpId="1" nodeType="withEffect">
                                  <p:stCondLst>
                                    <p:cond delay="0"/>
                                  </p:stCondLst>
                                  <p:iterate type="el">
                                    <p:tmAbs val="0"/>
                                  </p:iterate>
                                  <p:childTnLst>
                                    <p:set>
                                      <p:cBhvr>
                                        <p:cTn id="36" dur="indefinite" fill="hold"/>
                                        <p:tgtEl>
                                          <p:spTgt spid="434">
                                            <p:txEl>
                                              <p:pRg st="11" end="11"/>
                                            </p:txEl>
                                          </p:spTgt>
                                        </p:tgtEl>
                                        <p:attrNameLst>
                                          <p:attrName>style.visibility</p:attrName>
                                        </p:attrNameLst>
                                      </p:cBhvr>
                                      <p:to>
                                        <p:strVal val="visible"/>
                                      </p:to>
                                    </p:set>
                                  </p:childTnLst>
                                </p:cTn>
                              </p:par>
                              <p:par>
                                <p:cTn id="37" presetID="1" presetClass="entr" presetSubtype="0" fill="hold" grpId="1" nodeType="withEffect">
                                  <p:stCondLst>
                                    <p:cond delay="0"/>
                                  </p:stCondLst>
                                  <p:iterate type="el">
                                    <p:tmAbs val="0"/>
                                  </p:iterate>
                                  <p:childTnLst>
                                    <p:set>
                                      <p:cBhvr>
                                        <p:cTn id="38" dur="indefinite" fill="hold"/>
                                        <p:tgtEl>
                                          <p:spTgt spid="434">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34" grpId="1" animBg="1" advAuto="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37" name="Index Nested Loops Join"/>
          <p:cNvSpPr txBox="1"/>
          <p:nvPr>
            <p:ph type="title" idx="4294967295"/>
          </p:nvPr>
        </p:nvSpPr>
        <p:spPr>
          <a:xfrm>
            <a:off x="979487" y="230187"/>
            <a:ext cx="7772401" cy="742951"/>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Index Nested Loops Join</a:t>
            </a:r>
          </a:p>
        </p:txBody>
      </p:sp>
      <p:sp>
        <p:nvSpPr>
          <p:cNvPr id="438" name="If there is an index on the join column of one relation (say S), can make it the inner and exploit the index.…"/>
          <p:cNvSpPr txBox="1"/>
          <p:nvPr>
            <p:ph type="body" idx="4294967295"/>
          </p:nvPr>
        </p:nvSpPr>
        <p:spPr>
          <a:xfrm>
            <a:off x="152400" y="2590800"/>
            <a:ext cx="8915400" cy="38862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If there is an index on the join column of one relation (say S), can make it the inner and exploit the index.</a:t>
            </a:r>
          </a:p>
          <a:p>
            <a:pPr marL="561340" lvl="1" indent="-180340">
              <a:spcBef>
                <a:spcPts val="0"/>
              </a:spcBef>
              <a:buClrTx/>
              <a:buChar char="•"/>
              <a:defRPr sz="1800">
                <a:solidFill>
                  <a:srgbClr val="800000"/>
                </a:solidFill>
                <a:latin typeface="Tahoma" panose="020B0604030504040204"/>
                <a:ea typeface="Tahoma" panose="020B0604030504040204"/>
                <a:cs typeface="Tahoma" panose="020B0604030504040204"/>
                <a:sym typeface="Tahoma" panose="020B0604030504040204"/>
              </a:defRPr>
            </a:pPr>
            <a:r>
              <a:t>Cost:  M + ( (M*p</a:t>
            </a:r>
            <a:r>
              <a:rPr baseline="-25000"/>
              <a:t>R</a:t>
            </a:r>
            <a:r>
              <a:t>) * cost of finding matching S tuples)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For each R tuple, cost of probing S index is about 1.2 for hash index, 2-4 for B+ tree.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Cost of then finding S tuples (assuming Alt. (2) or (3) for data entries) depends on clustering.</a:t>
            </a:r>
          </a:p>
          <a:p>
            <a:pPr marL="200660" indent="-200660">
              <a:buClrTx/>
              <a:buSzPct val="100000"/>
              <a:defRPr>
                <a:solidFill>
                  <a:srgbClr val="800000"/>
                </a:solidFill>
                <a:latin typeface="Tahoma" panose="020B0604030504040204"/>
                <a:ea typeface="Tahoma" panose="020B0604030504040204"/>
                <a:cs typeface="Tahoma" panose="020B0604030504040204"/>
                <a:sym typeface="Tahoma" panose="020B0604030504040204"/>
              </a:defRPr>
            </a:pPr>
            <a:r>
              <a:t>Clustered index:  1 I/O per page of matching S tuples.</a:t>
            </a:r>
          </a:p>
          <a:p>
            <a:pPr marL="200660" indent="-200660">
              <a:buClrTx/>
              <a:buSzPct val="100000"/>
              <a:defRPr>
                <a:solidFill>
                  <a:srgbClr val="800000"/>
                </a:solidFill>
                <a:latin typeface="Tahoma" panose="020B0604030504040204"/>
                <a:ea typeface="Tahoma" panose="020B0604030504040204"/>
                <a:cs typeface="Tahoma" panose="020B0604030504040204"/>
                <a:sym typeface="Tahoma" panose="020B0604030504040204"/>
              </a:defRPr>
            </a:pPr>
            <a:r>
              <a:t>Unclustered: up to 1 I/O per matching S tuple.</a:t>
            </a:r>
          </a:p>
        </p:txBody>
      </p:sp>
      <p:sp>
        <p:nvSpPr>
          <p:cNvPr id="439" name="foreach tuple r in R do…"/>
          <p:cNvSpPr txBox="1"/>
          <p:nvPr/>
        </p:nvSpPr>
        <p:spPr>
          <a:xfrm>
            <a:off x="1781174" y="1401762"/>
            <a:ext cx="4259686" cy="939421"/>
          </a:xfrm>
          <a:prstGeom prst="rect">
            <a:avLst/>
          </a:prstGeom>
          <a:ln w="12700">
            <a:miter lim="400000"/>
          </a:ln>
        </p:spPr>
        <p:txBody>
          <a:bodyPr wrap="none" lIns="46037" tIns="46037" rIns="46037" bIns="46037">
            <a:spAutoFit/>
          </a:bodyPr>
          <a:lstStyle/>
          <a:p>
            <a:pPr defTabSz="457200">
              <a:defRPr sz="1800">
                <a:solidFill>
                  <a:srgbClr val="663300"/>
                </a:solidFill>
              </a:defRPr>
            </a:pPr>
            <a:r>
              <a:t>foreach tuple r in R do</a:t>
            </a:r>
          </a:p>
          <a:p>
            <a:pPr defTabSz="457200">
              <a:defRPr sz="1800">
                <a:solidFill>
                  <a:srgbClr val="663300"/>
                </a:solidFill>
              </a:defRPr>
            </a:pPr>
            <a:r>
              <a:t>	foreach tuple s in S where r</a:t>
            </a:r>
            <a:r>
              <a:rPr baseline="-10000"/>
              <a:t>i</a:t>
            </a:r>
            <a:r>
              <a:t> == s</a:t>
            </a:r>
            <a:r>
              <a:rPr baseline="-10000"/>
              <a:t>j  </a:t>
            </a:r>
            <a:r>
              <a:t>do</a:t>
            </a:r>
          </a:p>
          <a:p>
            <a:pPr defTabSz="457200">
              <a:defRPr sz="1800">
                <a:solidFill>
                  <a:srgbClr val="663300"/>
                </a:solidFill>
              </a:defRPr>
            </a:pPr>
            <a:r>
              <a:t>		add &lt;r, s&gt; to result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38"/>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438">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4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el">
                                    <p:tmAbs val="0"/>
                                  </p:iterate>
                                  <p:childTnLst>
                                    <p:set>
                                      <p:cBhvr>
                                        <p:cTn id="18" dur="indefinite" fill="hold"/>
                                        <p:tgtEl>
                                          <p:spTgt spid="4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4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43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38" grpId="1" animBg="1" advAuto="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42" name="Hash-index (Alt. 2) on sid of Sailors (as inner):…"/>
          <p:cNvSpPr txBox="1"/>
          <p:nvPr>
            <p:ph type="body" idx="4294967295"/>
          </p:nvPr>
        </p:nvSpPr>
        <p:spPr>
          <a:xfrm>
            <a:off x="173037" y="1408112"/>
            <a:ext cx="8577263" cy="4953001"/>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Hash-index (Alt. 2) on sid of Sailors (as inner):</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Scan Reserves:  1000 page I/Os, 100*1000 tuples.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For each Reserves tuple:  1.2 I/Os to get data entry in index, plus 1 I/O to get (the exactly one) matching Sailors tuple.  </a:t>
            </a:r>
            <a:r>
              <a:rPr>
                <a:solidFill>
                  <a:srgbClr val="800000"/>
                </a:solidFill>
              </a:rPr>
              <a:t>Total:  1000+100*1000*2.2</a:t>
            </a:r>
            <a:endParaRPr>
              <a:solidFill>
                <a:srgbClr val="800000"/>
              </a:solidFill>
            </a:endParaR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Hash-index (Alt. 2) on sid of Reserves (as inner):</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Scan Sailors:  500 page I/Os, 80*500 tuples.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For each Sailors tuple:  1.2 I/Os to find index page with data entries, plus cost of retrieving matching Reserves tuples.  </a:t>
            </a:r>
            <a:r>
              <a:rPr>
                <a:solidFill>
                  <a:schemeClr val="accent2"/>
                </a:solidFill>
              </a:rPr>
              <a:t>Assuming uniform distribution</a:t>
            </a:r>
            <a:r>
              <a:t>, 2.5 reservations per sailor (100,000 / 40,000).  Cost of retrieving them is 1 or 2.5 I/Os depending on whether the index is clustered. Assume clustered.</a:t>
            </a:r>
          </a:p>
          <a:p>
            <a:pPr marL="561340" lvl="1" indent="-180340">
              <a:spcBef>
                <a:spcPts val="0"/>
              </a:spcBef>
              <a:buClrTx/>
              <a:buChar char="•"/>
              <a:defRPr sz="1800">
                <a:solidFill>
                  <a:srgbClr val="800000"/>
                </a:solidFill>
                <a:latin typeface="Tahoma" panose="020B0604030504040204"/>
                <a:ea typeface="Tahoma" panose="020B0604030504040204"/>
                <a:cs typeface="Tahoma" panose="020B0604030504040204"/>
                <a:sym typeface="Tahoma" panose="020B0604030504040204"/>
              </a:defRPr>
            </a:pPr>
            <a:r>
              <a:t>Totals:</a:t>
            </a:r>
            <a:r>
              <a:rPr>
                <a:solidFill>
                  <a:srgbClr val="000000"/>
                </a:solidFill>
              </a:rPr>
              <a:t> 500 + 80*500*2.2 = 88.5K I/Os!!! (not so good here </a:t>
            </a:r>
            <a:r>
              <a:rPr>
                <a:solidFill>
                  <a:srgbClr val="000000"/>
                </a:solidFill>
                <a:latin typeface="Wingdings" panose="05000000000000000000" pitchFamily="2" charset="2"/>
                <a:ea typeface="Wingdings" panose="05000000000000000000" pitchFamily="2" charset="2"/>
                <a:cs typeface="Wingdings" panose="05000000000000000000" pitchFamily="2" charset="2"/>
                <a:sym typeface="Wingdings" panose="05000000000000000000" pitchFamily="2" charset="2"/>
              </a:rPr>
              <a:t>☹</a:t>
            </a:r>
            <a:r>
              <a:rPr>
                <a:solidFill>
                  <a:srgbClr val="000000"/>
                </a:solidFill>
              </a:rPr>
              <a:t>) </a:t>
            </a:r>
            <a:endParaRPr>
              <a:solidFill>
                <a:srgbClr val="000000"/>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Other scenarios may be better though.</a:t>
            </a:r>
          </a:p>
        </p:txBody>
      </p:sp>
      <p:sp>
        <p:nvSpPr>
          <p:cNvPr id="443" name="Examples of Index Nested Loops"/>
          <p:cNvSpPr txBox="1"/>
          <p:nvPr>
            <p:ph type="title" idx="4294967295"/>
          </p:nvPr>
        </p:nvSpPr>
        <p:spPr>
          <a:xfrm>
            <a:off x="1212850" y="-230188"/>
            <a:ext cx="7226300" cy="1143001"/>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Examples of Index Nested Loops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4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44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442">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44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442">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442">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442">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442">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44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42" grpId="1" animBg="1" advAuto="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46" name="Sort-Merge Join  (R ⋈ S)"/>
          <p:cNvSpPr txBox="1"/>
          <p:nvPr>
            <p:ph type="title" idx="4294967295"/>
          </p:nvPr>
        </p:nvSpPr>
        <p:spPr>
          <a:xfrm>
            <a:off x="523875" y="57150"/>
            <a:ext cx="7772400" cy="850900"/>
          </a:xfrm>
          <a:prstGeom prst="rect">
            <a:avLst/>
          </a:prstGeom>
        </p:spPr>
        <p:txBody>
          <a:bodyPr>
            <a:normAutofit/>
          </a:bodyPr>
          <a:lstStyle/>
          <a:p>
            <a:pPr>
              <a:defRPr b="0">
                <a:effectLst>
                  <a:outerShdw blurRad="12700" dist="25400" dir="2700000" rotWithShape="0">
                    <a:srgbClr val="DDDDDD"/>
                  </a:outerShdw>
                </a:effectLst>
                <a:latin typeface="Tahoma Bold"/>
                <a:ea typeface="Tahoma Bold"/>
                <a:cs typeface="Tahoma Bold"/>
                <a:sym typeface="Tahoma Bold"/>
              </a:defRPr>
            </a:pPr>
            <a:r>
              <a:t>Sort-Merge Join  (R </a:t>
            </a:r>
            <a:r>
              <a:rPr sz="2800"/>
              <a:t>⋈ </a:t>
            </a:r>
            <a:r>
              <a:t>S)</a:t>
            </a:r>
          </a:p>
        </p:txBody>
      </p:sp>
      <p:sp>
        <p:nvSpPr>
          <p:cNvPr id="447" name="Sort R and S on the join column, then scan them to do a ``merge’’ (on join col.), and output result tuples.…"/>
          <p:cNvSpPr txBox="1"/>
          <p:nvPr>
            <p:ph type="body" idx="4294967295"/>
          </p:nvPr>
        </p:nvSpPr>
        <p:spPr>
          <a:xfrm>
            <a:off x="0" y="1523999"/>
            <a:ext cx="9067800" cy="4953002"/>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Sort R and S on the join column, then scan them to do a ``merge’’ (on join col.), and output result tuples.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Particularly useful if</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one or both inputs are already sorted on join attribute(s)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output is required to be sorted on join attributes(s)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“Merge” phase can require some back tracking if duplicate values appear in join column</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R is scanned once; each S group is scanned once per matching R tuple.  (Multiple scans of an S group will probably find needed pages in buffer.)</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47"/>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4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447">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447">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4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4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44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47" grpId="1" animBg="1" advAuto="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50" name="Example of Sort-Merge Join"/>
          <p:cNvSpPr txBox="1"/>
          <p:nvPr>
            <p:ph type="title" idx="4294967295"/>
          </p:nvPr>
        </p:nvSpPr>
        <p:spPr>
          <a:xfrm>
            <a:off x="1177925" y="190500"/>
            <a:ext cx="7432675" cy="8509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Example of Sort-Merge Join</a:t>
            </a:r>
          </a:p>
        </p:txBody>
      </p:sp>
      <p:sp>
        <p:nvSpPr>
          <p:cNvPr id="451" name="Cost:  Sort S +Sort R + (M+N)…"/>
          <p:cNvSpPr txBox="1"/>
          <p:nvPr>
            <p:ph type="body" sz="half" idx="4294967295"/>
          </p:nvPr>
        </p:nvSpPr>
        <p:spPr>
          <a:xfrm>
            <a:off x="0" y="4511675"/>
            <a:ext cx="9067800" cy="1905000"/>
          </a:xfrm>
          <a:prstGeom prst="rect">
            <a:avLst/>
          </a:prstGeom>
        </p:spPr>
        <p:txBody>
          <a:bodyPr>
            <a:normAutofit/>
          </a:bodyPr>
          <a:lstStyle/>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Cost:  Sort S +Sort R + (M+N)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The cost of merging:  usually M+N,</a:t>
            </a:r>
          </a:p>
          <a:p>
            <a:pPr marL="1085850" lvl="2" indent="-228600">
              <a:spcBef>
                <a:spcPts val="0"/>
              </a:spcBef>
              <a:buClr>
                <a:srgbClr val="000099"/>
              </a:buClr>
              <a:defRPr sz="1800">
                <a:latin typeface="Tahoma" panose="020B0604030504040204"/>
                <a:ea typeface="Tahoma" panose="020B0604030504040204"/>
                <a:cs typeface="Tahoma" panose="020B0604030504040204"/>
                <a:sym typeface="Tahoma" panose="020B0604030504040204"/>
              </a:defRPr>
            </a:pPr>
            <a:r>
              <a:t>worst case is M*N (but very unlikely!)</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With 35, 100 or 300 buffer pages, both Reserves and Sailors can be sorted in 2 passes; total join cost: 7500. </a:t>
            </a:r>
          </a:p>
        </p:txBody>
      </p:sp>
      <p:pic>
        <p:nvPicPr>
          <p:cNvPr id="452" name="image.pdf" descr="image.pdf"/>
          <p:cNvPicPr>
            <a:picLocks noChangeAspect="1"/>
          </p:cNvPicPr>
          <p:nvPr/>
        </p:nvPicPr>
        <p:blipFill>
          <a:blip r:embed="rId1"/>
          <a:stretch>
            <a:fillRect/>
          </a:stretch>
        </p:blipFill>
        <p:spPr>
          <a:xfrm>
            <a:off x="0" y="1374775"/>
            <a:ext cx="4333875" cy="2717800"/>
          </a:xfrm>
          <a:prstGeom prst="rect">
            <a:avLst/>
          </a:prstGeom>
          <a:ln w="12700">
            <a:miter lim="400000"/>
            <a:headEnd/>
            <a:tailEnd/>
          </a:ln>
        </p:spPr>
      </p:pic>
      <p:pic>
        <p:nvPicPr>
          <p:cNvPr id="453" name="image.pdf" descr="image.pdf"/>
          <p:cNvPicPr>
            <a:picLocks noChangeAspect="1"/>
          </p:cNvPicPr>
          <p:nvPr/>
        </p:nvPicPr>
        <p:blipFill>
          <a:blip r:embed="rId2"/>
          <a:stretch>
            <a:fillRect/>
          </a:stretch>
        </p:blipFill>
        <p:spPr>
          <a:xfrm>
            <a:off x="4341812" y="1093787"/>
            <a:ext cx="4802188" cy="3427413"/>
          </a:xfrm>
          <a:prstGeom prst="rect">
            <a:avLst/>
          </a:prstGeom>
          <a:ln w="12700">
            <a:miter lim="400000"/>
            <a:headEnd/>
            <a:tailEnd/>
          </a:ln>
        </p:spPr>
      </p:pic>
      <p:sp>
        <p:nvSpPr>
          <p:cNvPr id="454" name="(BNL cost:  2500 to 16500 I/Os)"/>
          <p:cNvSpPr txBox="1"/>
          <p:nvPr/>
        </p:nvSpPr>
        <p:spPr>
          <a:xfrm>
            <a:off x="4475161" y="6029325"/>
            <a:ext cx="3311205" cy="371476"/>
          </a:xfrm>
          <a:prstGeom prst="rect">
            <a:avLst/>
          </a:prstGeom>
          <a:ln w="12700">
            <a:miter lim="400000"/>
          </a:ln>
        </p:spPr>
        <p:txBody>
          <a:bodyPr wrap="none" lIns="46037" tIns="46037" rIns="46037" bIns="46037">
            <a:spAutoFit/>
          </a:bodyPr>
          <a:lstStyle/>
          <a:p>
            <a:pPr defTabSz="457200">
              <a:defRPr sz="1800"/>
            </a:pPr>
            <a:r>
              <a:t>(</a:t>
            </a:r>
            <a:r>
              <a:rPr i="1"/>
              <a:t>BNL cost:  2500 to 16500 I/Os</a:t>
            </a:r>
            <a:r>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57" name="Cost of Sort-Merge"/>
          <p:cNvSpPr txBox="1"/>
          <p:nvPr>
            <p:ph type="title" idx="4294967295"/>
          </p:nvPr>
        </p:nvSpPr>
        <p:spPr>
          <a:xfrm>
            <a:off x="552450" y="66675"/>
            <a:ext cx="8077200" cy="609600"/>
          </a:xfrm>
          <a:prstGeom prst="rect">
            <a:avLst/>
          </a:prstGeom>
        </p:spPr>
        <p:txBody>
          <a:bodyPr>
            <a:normAutofit/>
          </a:bodyPr>
          <a:lstStyle>
            <a:lvl1pPr>
              <a:defRPr>
                <a:effectLst>
                  <a:outerShdw blurRad="12700" dist="25400" dir="2700000" rotWithShape="0">
                    <a:srgbClr val="DDDDDD"/>
                  </a:outerShdw>
                </a:effectLst>
              </a:defRPr>
            </a:lvl1pPr>
          </a:lstStyle>
          <a:p>
            <a:r>
              <a:t>Cost of Sort-Merge</a:t>
            </a:r>
          </a:p>
        </p:txBody>
      </p:sp>
      <p:sp>
        <p:nvSpPr>
          <p:cNvPr id="458" name="For B = 35…"/>
          <p:cNvSpPr txBox="1"/>
          <p:nvPr>
            <p:ph type="body" idx="4294967295"/>
          </p:nvPr>
        </p:nvSpPr>
        <p:spPr>
          <a:xfrm>
            <a:off x="571500" y="1114425"/>
            <a:ext cx="7848600" cy="4876800"/>
          </a:xfrm>
          <a:prstGeom prst="rect">
            <a:avLst/>
          </a:prstGeom>
        </p:spPr>
        <p:txBody>
          <a:bodyPr>
            <a:normAutofit/>
          </a:bodyPr>
          <a:lstStyle/>
          <a:p>
            <a:pPr marL="200660" indent="-200660">
              <a:buClrTx/>
              <a:buSzPct val="100000"/>
            </a:pPr>
            <a:r>
              <a:t>For B = 35</a:t>
            </a:r>
          </a:p>
          <a:p>
            <a:pPr marL="561340" lvl="1" indent="-180340">
              <a:spcBef>
                <a:spcPts val="0"/>
              </a:spcBef>
              <a:buClrTx/>
              <a:buChar char="•"/>
              <a:defRPr sz="1800"/>
            </a:pPr>
            <a:r>
              <a:t>Sort-Merge:</a:t>
            </a:r>
          </a:p>
          <a:p>
            <a:pPr marL="1085850" lvl="2" indent="-228600">
              <a:spcBef>
                <a:spcPts val="0"/>
              </a:spcBef>
              <a:buClr>
                <a:srgbClr val="000099"/>
              </a:buClr>
              <a:defRPr sz="1800"/>
            </a:pPr>
            <a:r>
              <a:t>sort R: in two passes=&gt; 4M = 4000</a:t>
            </a:r>
          </a:p>
          <a:p>
            <a:pPr marL="1085850" lvl="2" indent="-228600">
              <a:spcBef>
                <a:spcPts val="0"/>
              </a:spcBef>
              <a:buClr>
                <a:srgbClr val="000099"/>
              </a:buClr>
              <a:defRPr sz="1800"/>
            </a:pPr>
            <a:r>
              <a:t>sort S: in two passes =&gt; 4N = 2000</a:t>
            </a:r>
          </a:p>
          <a:p>
            <a:pPr marL="1085850" lvl="2" indent="-228600">
              <a:spcBef>
                <a:spcPts val="0"/>
              </a:spcBef>
              <a:buClr>
                <a:srgbClr val="000099"/>
              </a:buClr>
              <a:defRPr sz="1800"/>
            </a:pPr>
            <a:r>
              <a:t>merge: M+N (hopefully…) =&gt; 1500</a:t>
            </a:r>
          </a:p>
          <a:p>
            <a:pPr marL="1085850" lvl="2" indent="-228600">
              <a:spcBef>
                <a:spcPts val="0"/>
              </a:spcBef>
              <a:buClr>
                <a:srgbClr val="000099"/>
              </a:buClr>
              <a:defRPr sz="1800"/>
            </a:pPr>
            <a:r>
              <a:t>Total: 7500</a:t>
            </a:r>
          </a:p>
          <a:p>
            <a:pPr marL="561340" lvl="1" indent="-180340">
              <a:spcBef>
                <a:spcPts val="0"/>
              </a:spcBef>
              <a:buClrTx/>
              <a:buChar char="•"/>
              <a:defRPr sz="1800"/>
            </a:pPr>
            <a:r>
              <a:t>Block Nested Loop:</a:t>
            </a:r>
          </a:p>
          <a:p>
            <a:pPr marL="561340" lvl="1" indent="-180340">
              <a:spcBef>
                <a:spcPts val="0"/>
              </a:spcBef>
              <a:buClrTx/>
              <a:buChar char="•"/>
              <a:defRPr sz="1800"/>
            </a:pPr>
            <a:r>
              <a:t>= 500 + 16*1000 = 16500</a:t>
            </a:r>
          </a:p>
          <a:p>
            <a:pPr marL="561340" lvl="1" indent="-180340">
              <a:spcBef>
                <a:spcPts val="0"/>
              </a:spcBef>
              <a:buClrTx/>
              <a:buChar char="•"/>
              <a:defRPr sz="1800"/>
            </a:pPr>
            <a:r>
              <a:t>Sort-Merge Better for B=35!!!!</a:t>
            </a:r>
          </a:p>
          <a:p>
            <a:pPr marL="200660" indent="-200660">
              <a:buClrTx/>
              <a:buSzPct val="100000"/>
            </a:pPr>
            <a:r>
              <a:t>For B = 300</a:t>
            </a:r>
          </a:p>
          <a:p>
            <a:pPr marL="561340" lvl="1" indent="-180340">
              <a:spcBef>
                <a:spcPts val="0"/>
              </a:spcBef>
              <a:buClrTx/>
              <a:buChar char="•"/>
              <a:defRPr sz="1800"/>
            </a:pPr>
            <a:r>
              <a:t>Sort-Merge: the same: 7500</a:t>
            </a:r>
          </a:p>
          <a:p>
            <a:pPr marL="561340" lvl="1" indent="-180340">
              <a:spcBef>
                <a:spcPts val="0"/>
              </a:spcBef>
              <a:buClrTx/>
              <a:buChar char="•"/>
              <a:defRPr sz="1800"/>
            </a:pPr>
            <a:r>
              <a:t>BNLJ:</a:t>
            </a:r>
          </a:p>
          <a:p>
            <a:pPr marL="942340" lvl="2" indent="-180340">
              <a:spcBef>
                <a:spcPts val="0"/>
              </a:spcBef>
              <a:buClrTx/>
              <a:buChar char="•"/>
              <a:defRPr sz="1800"/>
            </a:pPr>
            <a:r>
              <a:t>= 2*1000+500 = 2500</a:t>
            </a:r>
          </a:p>
          <a:p>
            <a:pPr marL="561340" lvl="1" indent="-180340">
              <a:spcBef>
                <a:spcPts val="0"/>
              </a:spcBef>
              <a:buClrTx/>
              <a:buChar char="•"/>
              <a:defRPr sz="1800"/>
            </a:pPr>
            <a:r>
              <a:t>Here BNLJ is better!!!!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61" name="Refinement of Sort-Merge Join"/>
          <p:cNvSpPr txBox="1"/>
          <p:nvPr>
            <p:ph type="title" idx="4294967295"/>
          </p:nvPr>
        </p:nvSpPr>
        <p:spPr>
          <a:xfrm>
            <a:off x="887412" y="-230188"/>
            <a:ext cx="7772401" cy="1143001"/>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Refinement of Sort-Merge Join</a:t>
            </a:r>
          </a:p>
        </p:txBody>
      </p:sp>
      <p:sp>
        <p:nvSpPr>
          <p:cNvPr id="462" name="We can combine the merging phases in the sorting of R and S with the merging required for the join.…"/>
          <p:cNvSpPr txBox="1"/>
          <p:nvPr>
            <p:ph type="body" idx="4294967295"/>
          </p:nvPr>
        </p:nvSpPr>
        <p:spPr>
          <a:xfrm>
            <a:off x="0" y="1447800"/>
            <a:ext cx="9067800" cy="553085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We can combine the merging phases in the sorting of R and S with the merging required for the join.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Pass 0 as before, but apply to both R then S before merge.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If B &gt;       , where L is the size of the larger relation, using the sorting refinement that produces runs of length 2B in Pass 0, #runs of each relation is &lt; B/2.</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In “Merge” phase: Allocate 1 page per run of </a:t>
            </a:r>
            <a:r>
              <a:rPr>
                <a:solidFill>
                  <a:srgbClr val="FF0000"/>
                </a:solidFill>
              </a:rPr>
              <a:t>each relation</a:t>
            </a:r>
            <a:r>
              <a:t>, and `merge’ while checking the join condition </a:t>
            </a:r>
          </a:p>
          <a:p>
            <a:pPr marL="561340" lvl="1" indent="-180340">
              <a:spcBef>
                <a:spcPts val="0"/>
              </a:spcBef>
              <a:buClrTx/>
              <a:buChar char="•"/>
              <a:defRPr sz="1800">
                <a:solidFill>
                  <a:schemeClr val="accent2"/>
                </a:solidFill>
                <a:latin typeface="Tahoma" panose="020B0604030504040204"/>
                <a:ea typeface="Tahoma" panose="020B0604030504040204"/>
                <a:cs typeface="Tahoma" panose="020B0604030504040204"/>
                <a:sym typeface="Tahoma" panose="020B0604030504040204"/>
              </a:defRPr>
            </a:pPr>
            <a:r>
              <a:t>Cost:  </a:t>
            </a:r>
            <a:r>
              <a:rPr>
                <a:solidFill>
                  <a:srgbClr val="000000"/>
                </a:solidFill>
              </a:rPr>
              <a:t>read+write each relation in Pass 0 + read each relation in (only) merging pass  (+ writing of result tuples).</a:t>
            </a:r>
            <a:endParaRPr>
              <a:solidFill>
                <a:srgbClr val="000000"/>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In example, cost goes down from 7500 to 4500 I/Os for B=300.</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In practice, the I/O cost of sort-merge join, like the cost of external sorting, is </a:t>
            </a:r>
            <a:r>
              <a:rPr>
                <a:solidFill>
                  <a:schemeClr val="accent2"/>
                </a:solidFill>
              </a:rPr>
              <a:t>linear</a:t>
            </a:r>
            <a:r>
              <a:t>.</a:t>
            </a:r>
          </a:p>
        </p:txBody>
      </p:sp>
      <p:pic>
        <p:nvPicPr>
          <p:cNvPr id="463" name="image.pdf" descr="image.pdf"/>
          <p:cNvPicPr>
            <a:picLocks noChangeAspect="1"/>
          </p:cNvPicPr>
          <p:nvPr/>
        </p:nvPicPr>
        <p:blipFill>
          <a:blip r:embed="rId1"/>
          <a:stretch>
            <a:fillRect/>
          </a:stretch>
        </p:blipFill>
        <p:spPr>
          <a:xfrm>
            <a:off x="1211262" y="2343150"/>
            <a:ext cx="474663" cy="346075"/>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6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46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462">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462">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462">
                                            <p:txEl>
                                              <p:pRg st="3" end="3"/>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462">
                                            <p:txEl>
                                              <p:pRg st="4" end="4"/>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462">
                                            <p:txEl>
                                              <p:pRg st="5" end="5"/>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462">
                                            <p:txEl>
                                              <p:pRg st="6" end="6"/>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46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type="el">
                                    <p:tmAbs val="0"/>
                                  </p:iterate>
                                  <p:childTnLst>
                                    <p:set>
                                      <p:cBhvr>
                                        <p:cTn id="26" dur="indefinite" fill="hold"/>
                                        <p:tgtEl>
                                          <p:spTgt spid="462">
                                            <p:txEl>
                                              <p:pRg st="8" end="8"/>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2" nodeType="afterEffect">
                                  <p:stCondLst>
                                    <p:cond delay="0"/>
                                  </p:stCondLst>
                                  <p:iterate type="el">
                                    <p:tmAbs val="0"/>
                                  </p:iterate>
                                  <p:childTnLst>
                                    <p:set>
                                      <p:cBhvr>
                                        <p:cTn id="29" dur="indefinite" fill="hold"/>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62" grpId="1" animBg="1" advAuto="0" build="p"/>
      <p:bldP spid="463" grpId="2"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7"/>
          <p:cNvGrpSpPr/>
          <p:nvPr/>
        </p:nvGrpSpPr>
        <p:grpSpPr>
          <a:xfrm>
            <a:off x="361950" y="4614612"/>
            <a:ext cx="8420100" cy="696352"/>
            <a:chOff x="0" y="0"/>
            <a:chExt cx="8420100" cy="696351"/>
          </a:xfrm>
        </p:grpSpPr>
        <p:sp>
          <p:nvSpPr>
            <p:cNvPr id="465" name="Rectangle 79"/>
            <p:cNvSpPr/>
            <p:nvPr/>
          </p:nvSpPr>
          <p:spPr>
            <a:xfrm>
              <a:off x="0" y="0"/>
              <a:ext cx="8420100" cy="696352"/>
            </a:xfrm>
            <a:prstGeom prst="rect">
              <a:avLst/>
            </a:prstGeom>
            <a:solidFill>
              <a:srgbClr val="E8E8F1">
                <a:alpha val="29000"/>
              </a:srgbClr>
            </a:solidFill>
            <a:ln w="12700" cap="flat">
              <a:noFill/>
              <a:miter lim="400000"/>
            </a:ln>
            <a:effectLst/>
          </p:spPr>
          <p:txBody>
            <a:bodyPr wrap="square" lIns="34289" tIns="34289" rIns="34289" bIns="34289" numCol="1" anchor="ctr">
              <a:noAutofit/>
            </a:bodyPr>
            <a:lstStyle/>
            <a:p>
              <a:pPr algn="ctr">
                <a:defRPr sz="2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66" name="TextBox 80"/>
            <p:cNvSpPr/>
            <p:nvPr/>
          </p:nvSpPr>
          <p:spPr>
            <a:xfrm>
              <a:off x="122612" y="151968"/>
              <a:ext cx="217932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34289" tIns="34289" rIns="34289" bIns="34289" numCol="1" anchor="t">
              <a:spAutoFit/>
            </a:bodyPr>
            <a:lstStyle>
              <a:lvl1pPr>
                <a:defRPr sz="2800" b="1">
                  <a:latin typeface="Futura Md BT"/>
                  <a:ea typeface="Futura Md BT"/>
                  <a:cs typeface="Futura Md BT"/>
                  <a:sym typeface="Futura Md BT"/>
                </a:defRPr>
              </a:lvl1pPr>
            </a:lstStyle>
            <a:p>
              <a:r>
                <a:t>Merge / Join Phase</a:t>
              </a:r>
            </a:p>
          </p:txBody>
        </p:sp>
      </p:grpSp>
      <p:grpSp>
        <p:nvGrpSpPr>
          <p:cNvPr id="470" name="Group 2"/>
          <p:cNvGrpSpPr/>
          <p:nvPr/>
        </p:nvGrpSpPr>
        <p:grpSpPr>
          <a:xfrm>
            <a:off x="357783" y="2345493"/>
            <a:ext cx="8420101" cy="2286001"/>
            <a:chOff x="0" y="0"/>
            <a:chExt cx="8420100" cy="2286000"/>
          </a:xfrm>
        </p:grpSpPr>
        <p:sp>
          <p:nvSpPr>
            <p:cNvPr id="468" name="Rectangle 77"/>
            <p:cNvSpPr/>
            <p:nvPr/>
          </p:nvSpPr>
          <p:spPr>
            <a:xfrm>
              <a:off x="0" y="0"/>
              <a:ext cx="8420100" cy="2286000"/>
            </a:xfrm>
            <a:prstGeom prst="rect">
              <a:avLst/>
            </a:prstGeom>
            <a:solidFill>
              <a:srgbClr val="CCCCCC">
                <a:alpha val="29000"/>
              </a:srgbClr>
            </a:solidFill>
            <a:ln w="12700" cap="flat">
              <a:noFill/>
              <a:miter lim="400000"/>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69" name="TextBox 84"/>
            <p:cNvSpPr/>
            <p:nvPr/>
          </p:nvSpPr>
          <p:spPr>
            <a:xfrm>
              <a:off x="126779" y="170478"/>
              <a:ext cx="189909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34289" tIns="34289" rIns="34289" bIns="34289" numCol="1" anchor="t">
              <a:spAutoFit/>
            </a:bodyPr>
            <a:lstStyle/>
            <a:p>
              <a:pPr>
                <a:defRPr sz="2800" b="1">
                  <a:latin typeface="Futura Md BT"/>
                  <a:ea typeface="Futura Md BT"/>
                  <a:cs typeface="Futura Md BT"/>
                  <a:sym typeface="Futura Md BT"/>
                </a:defRPr>
              </a:pPr>
              <a:r>
                <a:t>Sort Phase</a:t>
              </a:r>
            </a:p>
            <a:p>
              <a:pPr>
                <a:defRPr sz="2800" b="1">
                  <a:latin typeface="Futura Md BT"/>
                  <a:ea typeface="Futura Md BT"/>
                  <a:cs typeface="Futura Md BT"/>
                  <a:sym typeface="Futura Md BT"/>
                </a:defRPr>
              </a:pPr>
              <a:r>
                <a:t>(Ext. Merge Sort)</a:t>
              </a:r>
            </a:p>
          </p:txBody>
        </p:sp>
      </p:grpSp>
      <p:sp>
        <p:nvSpPr>
          <p:cNvPr id="471" name="Title 1"/>
          <p:cNvSpPr txBox="1"/>
          <p:nvPr>
            <p:ph type="title"/>
          </p:nvPr>
        </p:nvSpPr>
        <p:spPr>
          <a:prstGeom prst="rect">
            <a:avLst/>
          </a:prstGeom>
        </p:spPr>
        <p:txBody>
          <a:bodyPr/>
          <a:lstStyle/>
          <a:p>
            <a:r>
              <a:t>Un-Optimized SMJ</a:t>
            </a:r>
          </a:p>
        </p:txBody>
      </p:sp>
      <p:grpSp>
        <p:nvGrpSpPr>
          <p:cNvPr id="474" name="Rounded Rectangle 25"/>
          <p:cNvGrpSpPr/>
          <p:nvPr/>
        </p:nvGrpSpPr>
        <p:grpSpPr>
          <a:xfrm>
            <a:off x="5955965" y="2517314"/>
            <a:ext cx="1534898" cy="212816"/>
            <a:chOff x="0" y="57493"/>
            <a:chExt cx="1534897" cy="212814"/>
          </a:xfrm>
        </p:grpSpPr>
        <p:sp>
          <p:nvSpPr>
            <p:cNvPr id="472" name="Rounded Rectangle"/>
            <p:cNvSpPr/>
            <p:nvPr/>
          </p:nvSpPr>
          <p:spPr>
            <a:xfrm>
              <a:off x="0" y="57493"/>
              <a:ext cx="1534898" cy="212816"/>
            </a:xfrm>
            <a:prstGeom prst="roundRect">
              <a:avLst>
                <a:gd name="adj" fmla="val 16667"/>
              </a:avLst>
            </a:prstGeom>
            <a:solidFill>
              <a:srgbClr val="EBEBF5"/>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73" name="S"/>
            <p:cNvSpPr/>
            <p:nvPr/>
          </p:nvSpPr>
          <p:spPr>
            <a:xfrm>
              <a:off x="44678" y="163900"/>
              <a:ext cx="14455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34289" tIns="34289" rIns="34289" bIns="34289" numCol="1" anchor="ctr">
              <a:spAutoFit/>
            </a:bodyPr>
            <a:lstStyle>
              <a:lvl1pPr algn="ct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S</a:t>
              </a:r>
            </a:p>
          </p:txBody>
        </p:sp>
      </p:grpSp>
      <p:grpSp>
        <p:nvGrpSpPr>
          <p:cNvPr id="477" name="Rounded Rectangle 48"/>
          <p:cNvGrpSpPr/>
          <p:nvPr/>
        </p:nvGrpSpPr>
        <p:grpSpPr>
          <a:xfrm>
            <a:off x="3748871" y="2517314"/>
            <a:ext cx="1534899" cy="212816"/>
            <a:chOff x="0" y="57493"/>
            <a:chExt cx="1534897" cy="212814"/>
          </a:xfrm>
        </p:grpSpPr>
        <p:sp>
          <p:nvSpPr>
            <p:cNvPr id="475" name="Rounded Rectangle"/>
            <p:cNvSpPr/>
            <p:nvPr/>
          </p:nvSpPr>
          <p:spPr>
            <a:xfrm>
              <a:off x="0" y="57493"/>
              <a:ext cx="1534898" cy="212816"/>
            </a:xfrm>
            <a:prstGeom prst="roundRect">
              <a:avLst>
                <a:gd name="adj" fmla="val 16667"/>
              </a:avLst>
            </a:prstGeom>
            <a:solidFill>
              <a:srgbClr val="EBEBF5"/>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76" name="R"/>
            <p:cNvSpPr/>
            <p:nvPr/>
          </p:nvSpPr>
          <p:spPr>
            <a:xfrm>
              <a:off x="44678" y="163900"/>
              <a:ext cx="14455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34289" tIns="34289" rIns="34289" bIns="34289" numCol="1" anchor="ctr">
              <a:spAutoFit/>
            </a:bodyPr>
            <a:lstStyle>
              <a:lvl1pPr algn="ct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R</a:t>
              </a:r>
            </a:p>
          </p:txBody>
        </p:sp>
      </p:grpSp>
      <p:grpSp>
        <p:nvGrpSpPr>
          <p:cNvPr id="490" name="Group 4"/>
          <p:cNvGrpSpPr/>
          <p:nvPr/>
        </p:nvGrpSpPr>
        <p:grpSpPr>
          <a:xfrm>
            <a:off x="3492545" y="2784885"/>
            <a:ext cx="5709990" cy="1273336"/>
            <a:chOff x="853464" y="0"/>
            <a:chExt cx="5709988" cy="1273335"/>
          </a:xfrm>
        </p:grpSpPr>
        <p:sp>
          <p:nvSpPr>
            <p:cNvPr id="478" name="Rounded Rectangle 28"/>
            <p:cNvSpPr/>
            <p:nvPr/>
          </p:nvSpPr>
          <p:spPr>
            <a:xfrm>
              <a:off x="3332087" y="448688"/>
              <a:ext cx="30988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79" name="Rounded Rectangle 29"/>
            <p:cNvSpPr/>
            <p:nvPr/>
          </p:nvSpPr>
          <p:spPr>
            <a:xfrm>
              <a:off x="3740426" y="448688"/>
              <a:ext cx="30988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0" name="Rounded Rectangle 30"/>
            <p:cNvSpPr/>
            <p:nvPr/>
          </p:nvSpPr>
          <p:spPr>
            <a:xfrm>
              <a:off x="4148765" y="448688"/>
              <a:ext cx="30988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1" name="Rounded Rectangle 31"/>
            <p:cNvSpPr/>
            <p:nvPr/>
          </p:nvSpPr>
          <p:spPr>
            <a:xfrm>
              <a:off x="4557104" y="448688"/>
              <a:ext cx="30988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2" name="Down Arrow 32"/>
            <p:cNvSpPr/>
            <p:nvPr/>
          </p:nvSpPr>
          <p:spPr>
            <a:xfrm>
              <a:off x="3935132" y="47683"/>
              <a:ext cx="298403" cy="2442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9999FF"/>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3" name="TextBox 33"/>
            <p:cNvSpPr/>
            <p:nvPr/>
          </p:nvSpPr>
          <p:spPr>
            <a:xfrm>
              <a:off x="5293453" y="3335"/>
              <a:ext cx="1270001" cy="1270001"/>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Split &amp; sort</a:t>
              </a:r>
            </a:p>
          </p:txBody>
        </p:sp>
        <p:sp>
          <p:nvSpPr>
            <p:cNvPr id="484" name="Rounded Rectangle 49"/>
            <p:cNvSpPr/>
            <p:nvPr/>
          </p:nvSpPr>
          <p:spPr>
            <a:xfrm>
              <a:off x="1124993" y="448688"/>
              <a:ext cx="30988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5" name="Rounded Rectangle 50"/>
            <p:cNvSpPr/>
            <p:nvPr/>
          </p:nvSpPr>
          <p:spPr>
            <a:xfrm>
              <a:off x="1533332" y="448688"/>
              <a:ext cx="30988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6" name="Rounded Rectangle 51"/>
            <p:cNvSpPr/>
            <p:nvPr/>
          </p:nvSpPr>
          <p:spPr>
            <a:xfrm>
              <a:off x="1941671" y="448688"/>
              <a:ext cx="30988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7" name="Rounded Rectangle 52"/>
            <p:cNvSpPr/>
            <p:nvPr/>
          </p:nvSpPr>
          <p:spPr>
            <a:xfrm>
              <a:off x="2350010" y="448688"/>
              <a:ext cx="30988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8" name="Down Arrow 53"/>
            <p:cNvSpPr/>
            <p:nvPr/>
          </p:nvSpPr>
          <p:spPr>
            <a:xfrm>
              <a:off x="1728039" y="47683"/>
              <a:ext cx="298403" cy="2442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9999FF"/>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89" name="TextBox 54"/>
            <p:cNvSpPr/>
            <p:nvPr/>
          </p:nvSpPr>
          <p:spPr>
            <a:xfrm>
              <a:off x="853464" y="0"/>
              <a:ext cx="1270001" cy="1270000"/>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Split &amp; sort</a:t>
              </a:r>
            </a:p>
          </p:txBody>
        </p:sp>
      </p:grpSp>
      <p:grpSp>
        <p:nvGrpSpPr>
          <p:cNvPr id="505" name="Group 5"/>
          <p:cNvGrpSpPr/>
          <p:nvPr/>
        </p:nvGrpSpPr>
        <p:grpSpPr>
          <a:xfrm>
            <a:off x="3279613" y="3411213"/>
            <a:ext cx="6132137" cy="1288823"/>
            <a:chOff x="489505" y="0"/>
            <a:chExt cx="6132135" cy="1288822"/>
          </a:xfrm>
        </p:grpSpPr>
        <p:sp>
          <p:nvSpPr>
            <p:cNvPr id="491" name="Rounded Rectangle 35"/>
            <p:cNvSpPr/>
            <p:nvPr/>
          </p:nvSpPr>
          <p:spPr>
            <a:xfrm>
              <a:off x="3181057" y="330166"/>
              <a:ext cx="71822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92" name="Rounded Rectangle 36"/>
            <p:cNvSpPr/>
            <p:nvPr/>
          </p:nvSpPr>
          <p:spPr>
            <a:xfrm>
              <a:off x="3997735" y="336158"/>
              <a:ext cx="718222" cy="197421"/>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93" name="Straight Arrow Connector 37"/>
            <p:cNvSpPr/>
            <p:nvPr/>
          </p:nvSpPr>
          <p:spPr>
            <a:xfrm>
              <a:off x="3335999" y="19779"/>
              <a:ext cx="204170" cy="310388"/>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94" name="Straight Arrow Connector 38"/>
            <p:cNvSpPr/>
            <p:nvPr/>
          </p:nvSpPr>
          <p:spPr>
            <a:xfrm flipH="1">
              <a:off x="3540168" y="19779"/>
              <a:ext cx="204171" cy="310388"/>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95" name="Straight Arrow Connector 39"/>
            <p:cNvSpPr/>
            <p:nvPr/>
          </p:nvSpPr>
          <p:spPr>
            <a:xfrm>
              <a:off x="4152677" y="19779"/>
              <a:ext cx="204170" cy="316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96" name="Straight Arrow Connector 40"/>
            <p:cNvSpPr/>
            <p:nvPr/>
          </p:nvSpPr>
          <p:spPr>
            <a:xfrm flipH="1">
              <a:off x="4356846" y="19779"/>
              <a:ext cx="204172" cy="316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97" name="TextBox 41"/>
            <p:cNvSpPr/>
            <p:nvPr/>
          </p:nvSpPr>
          <p:spPr>
            <a:xfrm>
              <a:off x="5351641" y="0"/>
              <a:ext cx="1270001" cy="1270000"/>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Merge</a:t>
              </a:r>
            </a:p>
          </p:txBody>
        </p:sp>
        <p:sp>
          <p:nvSpPr>
            <p:cNvPr id="498" name="Rounded Rectangle 56"/>
            <p:cNvSpPr/>
            <p:nvPr/>
          </p:nvSpPr>
          <p:spPr>
            <a:xfrm>
              <a:off x="973964" y="330166"/>
              <a:ext cx="71822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499" name="Rounded Rectangle 57"/>
            <p:cNvSpPr/>
            <p:nvPr/>
          </p:nvSpPr>
          <p:spPr>
            <a:xfrm>
              <a:off x="1790642" y="336158"/>
              <a:ext cx="718221" cy="197421"/>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00" name="Straight Arrow Connector 58"/>
            <p:cNvSpPr/>
            <p:nvPr/>
          </p:nvSpPr>
          <p:spPr>
            <a:xfrm>
              <a:off x="1128906" y="19779"/>
              <a:ext cx="204170" cy="310388"/>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01" name="Straight Arrow Connector 59"/>
            <p:cNvSpPr/>
            <p:nvPr/>
          </p:nvSpPr>
          <p:spPr>
            <a:xfrm flipH="1">
              <a:off x="1333075" y="19779"/>
              <a:ext cx="204171" cy="310388"/>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02" name="Straight Arrow Connector 60"/>
            <p:cNvSpPr/>
            <p:nvPr/>
          </p:nvSpPr>
          <p:spPr>
            <a:xfrm>
              <a:off x="1945584" y="19779"/>
              <a:ext cx="204170" cy="316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03" name="Straight Arrow Connector 61"/>
            <p:cNvSpPr/>
            <p:nvPr/>
          </p:nvSpPr>
          <p:spPr>
            <a:xfrm flipH="1">
              <a:off x="2149753" y="19779"/>
              <a:ext cx="204171" cy="316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04" name="TextBox 62"/>
            <p:cNvSpPr/>
            <p:nvPr/>
          </p:nvSpPr>
          <p:spPr>
            <a:xfrm>
              <a:off x="489505" y="18822"/>
              <a:ext cx="1270001" cy="1270001"/>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Merge</a:t>
              </a:r>
            </a:p>
          </p:txBody>
        </p:sp>
      </p:grpSp>
      <p:grpSp>
        <p:nvGrpSpPr>
          <p:cNvPr id="514" name="Group 6"/>
          <p:cNvGrpSpPr/>
          <p:nvPr/>
        </p:nvGrpSpPr>
        <p:grpSpPr>
          <a:xfrm>
            <a:off x="3272987" y="3922683"/>
            <a:ext cx="6138763" cy="1351684"/>
            <a:chOff x="489505" y="0"/>
            <a:chExt cx="6138762" cy="1351683"/>
          </a:xfrm>
        </p:grpSpPr>
        <p:sp>
          <p:nvSpPr>
            <p:cNvPr id="506" name="Rounded Rectangle 43"/>
            <p:cNvSpPr/>
            <p:nvPr/>
          </p:nvSpPr>
          <p:spPr>
            <a:xfrm>
              <a:off x="3187685" y="330133"/>
              <a:ext cx="1534898"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07" name="Straight Arrow Connector 44"/>
            <p:cNvSpPr/>
            <p:nvPr/>
          </p:nvSpPr>
          <p:spPr>
            <a:xfrm>
              <a:off x="3546795" y="16115"/>
              <a:ext cx="408339" cy="314019"/>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08" name="Straight Arrow Connector 45"/>
            <p:cNvSpPr/>
            <p:nvPr/>
          </p:nvSpPr>
          <p:spPr>
            <a:xfrm flipH="1">
              <a:off x="3955134" y="22108"/>
              <a:ext cx="408340" cy="308026"/>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09" name="TextBox 46"/>
            <p:cNvSpPr/>
            <p:nvPr/>
          </p:nvSpPr>
          <p:spPr>
            <a:xfrm>
              <a:off x="5358268" y="0"/>
              <a:ext cx="1270001" cy="1270000"/>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Merge</a:t>
              </a:r>
            </a:p>
          </p:txBody>
        </p:sp>
        <p:sp>
          <p:nvSpPr>
            <p:cNvPr id="510" name="Rounded Rectangle 63"/>
            <p:cNvSpPr/>
            <p:nvPr/>
          </p:nvSpPr>
          <p:spPr>
            <a:xfrm>
              <a:off x="980592" y="330133"/>
              <a:ext cx="1534898"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11" name="Straight Arrow Connector 64"/>
            <p:cNvSpPr/>
            <p:nvPr/>
          </p:nvSpPr>
          <p:spPr>
            <a:xfrm>
              <a:off x="1339702" y="16115"/>
              <a:ext cx="408339" cy="314019"/>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12" name="Straight Arrow Connector 65"/>
            <p:cNvSpPr/>
            <p:nvPr/>
          </p:nvSpPr>
          <p:spPr>
            <a:xfrm flipH="1">
              <a:off x="1748041" y="22108"/>
              <a:ext cx="408340" cy="308026"/>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13" name="TextBox 66"/>
            <p:cNvSpPr/>
            <p:nvPr/>
          </p:nvSpPr>
          <p:spPr>
            <a:xfrm>
              <a:off x="489505" y="81683"/>
              <a:ext cx="1270001" cy="1270001"/>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Merge</a:t>
              </a:r>
            </a:p>
          </p:txBody>
        </p:sp>
      </p:grpSp>
      <p:grpSp>
        <p:nvGrpSpPr>
          <p:cNvPr id="518" name="Group 8"/>
          <p:cNvGrpSpPr/>
          <p:nvPr/>
        </p:nvGrpSpPr>
        <p:grpSpPr>
          <a:xfrm>
            <a:off x="4531522" y="4450236"/>
            <a:ext cx="2207094" cy="593692"/>
            <a:chOff x="0" y="0"/>
            <a:chExt cx="2207093" cy="593691"/>
          </a:xfrm>
        </p:grpSpPr>
        <p:sp>
          <p:nvSpPr>
            <p:cNvPr id="515" name="Rounded Rectangle 68"/>
            <p:cNvSpPr/>
            <p:nvPr/>
          </p:nvSpPr>
          <p:spPr>
            <a:xfrm>
              <a:off x="581869" y="405935"/>
              <a:ext cx="991923" cy="187757"/>
            </a:xfrm>
            <a:prstGeom prst="roundRect">
              <a:avLst>
                <a:gd name="adj" fmla="val 16667"/>
              </a:avLst>
            </a:prstGeom>
            <a:solidFill>
              <a:srgbClr val="E8E8F1"/>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16" name="Straight Arrow Connector 69"/>
            <p:cNvSpPr/>
            <p:nvPr/>
          </p:nvSpPr>
          <p:spPr>
            <a:xfrm flipH="1">
              <a:off x="1077830" y="0"/>
              <a:ext cx="1129264" cy="405936"/>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17" name="Straight Arrow Connector 72"/>
            <p:cNvSpPr/>
            <p:nvPr/>
          </p:nvSpPr>
          <p:spPr>
            <a:xfrm>
              <a:off x="-1" y="-1"/>
              <a:ext cx="1077832" cy="405937"/>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grpSp>
      <p:sp>
        <p:nvSpPr>
          <p:cNvPr id="519" name="TextBox 67"/>
          <p:cNvSpPr txBox="1"/>
          <p:nvPr/>
        </p:nvSpPr>
        <p:spPr>
          <a:xfrm>
            <a:off x="5971166" y="5251809"/>
            <a:ext cx="1725035" cy="627381"/>
          </a:xfrm>
          <a:prstGeom prst="rect">
            <a:avLst/>
          </a:prstGeom>
          <a:solidFill>
            <a:srgbClr val="E8E8F1"/>
          </a:solidFill>
          <a:ln w="12700">
            <a:miter lim="400000"/>
          </a:ln>
          <a:effectLst>
            <a:outerShdw blurRad="38100" dir="2700000" rotWithShape="0">
              <a:srgbClr val="000000">
                <a:alpha val="40000"/>
              </a:srgbClr>
            </a:outerShdw>
          </a:effectLst>
        </p:spPr>
        <p:txBody>
          <a:bodyPr lIns="34289" tIns="34289" rIns="34289" bIns="34289">
            <a:spAutoFit/>
          </a:bodyPr>
          <a:lstStyle>
            <a:lvl1pPr>
              <a:defRPr sz="1800" b="1">
                <a:latin typeface="Futura Md BT"/>
                <a:ea typeface="Futura Md BT"/>
                <a:cs typeface="Futura Md BT"/>
                <a:sym typeface="Futura Md BT"/>
              </a:defRPr>
            </a:lvl1pPr>
          </a:lstStyle>
          <a:p>
            <a:r>
              <a:t>Joined output file created!</a:t>
            </a:r>
          </a:p>
        </p:txBody>
      </p:sp>
      <p:sp>
        <p:nvSpPr>
          <p:cNvPr id="520" name="TextBox 70"/>
          <p:cNvSpPr txBox="1"/>
          <p:nvPr/>
        </p:nvSpPr>
        <p:spPr>
          <a:xfrm>
            <a:off x="3893005" y="1969378"/>
            <a:ext cx="3603597" cy="436881"/>
          </a:xfrm>
          <a:prstGeom prst="rect">
            <a:avLst/>
          </a:prstGeom>
          <a:ln w="12700">
            <a:miter lim="400000"/>
          </a:ln>
        </p:spPr>
        <p:txBody>
          <a:bodyPr wrap="none" lIns="34289" tIns="34289" rIns="34289" bIns="34289">
            <a:spAutoFit/>
          </a:bodyPr>
          <a:lstStyle>
            <a:lvl1pPr algn="ctr">
              <a:defRPr sz="2400" b="1">
                <a:latin typeface="Futura Md BT"/>
                <a:ea typeface="Futura Md BT"/>
                <a:cs typeface="Futura Md BT"/>
                <a:sym typeface="Futura Md BT"/>
              </a:defRPr>
            </a:lvl1pPr>
          </a:lstStyle>
          <a:p>
            <a:r>
              <a:t>Unsorted input relations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4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5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type="el">
                                    <p:tmAbs val="0"/>
                                  </p:iterate>
                                  <p:childTnLst>
                                    <p:set>
                                      <p:cBhvr>
                                        <p:cTn id="18" dur="indefinite" fill="hold"/>
                                        <p:tgtEl>
                                          <p:spTgt spid="5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type="el">
                                    <p:tmAbs val="0"/>
                                  </p:iterate>
                                  <p:childTnLst>
                                    <p:set>
                                      <p:cBhvr>
                                        <p:cTn id="22" dur="indefinite" fill="hold"/>
                                        <p:tgtEl>
                                          <p:spTgt spid="4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type="el">
                                    <p:tmAbs val="0"/>
                                  </p:iterate>
                                  <p:childTnLst>
                                    <p:set>
                                      <p:cBhvr>
                                        <p:cTn id="26" dur="indefinite" fill="hold"/>
                                        <p:tgtEl>
                                          <p:spTgt spid="5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type="el">
                                    <p:tmAbs val="0"/>
                                  </p:iterate>
                                  <p:childTnLst>
                                    <p:set>
                                      <p:cBhvr>
                                        <p:cTn id="30" dur="indefinite" fill="hold"/>
                                        <p:tgtEl>
                                          <p:spTgt spid="5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90" grpId="2" animBg="1" advAuto="0"/>
      <p:bldP spid="505" grpId="3" animBg="1" advAuto="0"/>
      <p:bldP spid="470" grpId="1" animBg="1" advAuto="0"/>
      <p:bldP spid="514" grpId="4" animBg="1" advAuto="0"/>
      <p:bldP spid="519" grpId="7" animBg="1" advAuto="0"/>
      <p:bldP spid="518" grpId="6" animBg="1" advAuto="0"/>
      <p:bldP spid="467" grpId="5"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4" name="Group 7"/>
          <p:cNvGrpSpPr/>
          <p:nvPr/>
        </p:nvGrpSpPr>
        <p:grpSpPr>
          <a:xfrm>
            <a:off x="361950" y="4614612"/>
            <a:ext cx="8420100" cy="696352"/>
            <a:chOff x="0" y="0"/>
            <a:chExt cx="8420100" cy="696351"/>
          </a:xfrm>
        </p:grpSpPr>
        <p:sp>
          <p:nvSpPr>
            <p:cNvPr id="522" name="Rectangle 79"/>
            <p:cNvSpPr/>
            <p:nvPr/>
          </p:nvSpPr>
          <p:spPr>
            <a:xfrm>
              <a:off x="0" y="0"/>
              <a:ext cx="8420100" cy="696352"/>
            </a:xfrm>
            <a:prstGeom prst="rect">
              <a:avLst/>
            </a:prstGeom>
            <a:solidFill>
              <a:srgbClr val="E8E8F1">
                <a:alpha val="29000"/>
              </a:srgbClr>
            </a:solidFill>
            <a:ln w="12700" cap="flat">
              <a:noFill/>
              <a:miter lim="400000"/>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23" name="TextBox 80"/>
            <p:cNvSpPr/>
            <p:nvPr/>
          </p:nvSpPr>
          <p:spPr>
            <a:xfrm>
              <a:off x="122612" y="151968"/>
              <a:ext cx="217932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34289" tIns="34289" rIns="34289" bIns="34289" numCol="1" anchor="t">
              <a:spAutoFit/>
            </a:bodyPr>
            <a:lstStyle>
              <a:lvl1pPr>
                <a:defRPr sz="2800" b="1">
                  <a:latin typeface="Futura Md BT"/>
                  <a:ea typeface="Futura Md BT"/>
                  <a:cs typeface="Futura Md BT"/>
                  <a:sym typeface="Futura Md BT"/>
                </a:defRPr>
              </a:lvl1pPr>
            </a:lstStyle>
            <a:p>
              <a:r>
                <a:t>Merge / Join Phase</a:t>
              </a:r>
            </a:p>
          </p:txBody>
        </p:sp>
      </p:grpSp>
      <p:grpSp>
        <p:nvGrpSpPr>
          <p:cNvPr id="527" name="Group 2"/>
          <p:cNvGrpSpPr/>
          <p:nvPr/>
        </p:nvGrpSpPr>
        <p:grpSpPr>
          <a:xfrm>
            <a:off x="254758" y="2316151"/>
            <a:ext cx="8523125" cy="2427401"/>
            <a:chOff x="0" y="0"/>
            <a:chExt cx="8523124" cy="2427400"/>
          </a:xfrm>
        </p:grpSpPr>
        <p:sp>
          <p:nvSpPr>
            <p:cNvPr id="525" name="Rectangle 77"/>
            <p:cNvSpPr/>
            <p:nvPr/>
          </p:nvSpPr>
          <p:spPr>
            <a:xfrm>
              <a:off x="0" y="0"/>
              <a:ext cx="8523125" cy="2313971"/>
            </a:xfrm>
            <a:prstGeom prst="rect">
              <a:avLst/>
            </a:prstGeom>
            <a:solidFill>
              <a:srgbClr val="CCCCCC">
                <a:alpha val="29000"/>
              </a:srgbClr>
            </a:solidFill>
            <a:ln w="12700" cap="flat">
              <a:noFill/>
              <a:miter lim="400000"/>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26" name="TextBox 84"/>
            <p:cNvSpPr txBox="1"/>
            <p:nvPr/>
          </p:nvSpPr>
          <p:spPr>
            <a:xfrm>
              <a:off x="128331" y="172564"/>
              <a:ext cx="1922328" cy="2254837"/>
            </a:xfrm>
            <a:prstGeom prst="rect">
              <a:avLst/>
            </a:prstGeom>
            <a:noFill/>
            <a:ln w="12700" cap="flat">
              <a:noFill/>
              <a:miter lim="400000"/>
            </a:ln>
            <a:effectLst/>
          </p:spPr>
          <p:txBody>
            <a:bodyPr wrap="square" lIns="34289" tIns="34289" rIns="34289" bIns="34289" numCol="1" anchor="t">
              <a:noAutofit/>
            </a:bodyPr>
            <a:lstStyle/>
            <a:p>
              <a:pPr>
                <a:defRPr sz="2800" b="1">
                  <a:latin typeface="Futura Md BT"/>
                  <a:ea typeface="Futura Md BT"/>
                  <a:cs typeface="Futura Md BT"/>
                  <a:sym typeface="Futura Md BT"/>
                </a:defRPr>
              </a:pPr>
              <a:r>
                <a:t>Sort Phase</a:t>
              </a:r>
            </a:p>
            <a:p>
              <a:pPr>
                <a:defRPr sz="2800" b="1">
                  <a:latin typeface="Futura Md BT"/>
                  <a:ea typeface="Futura Md BT"/>
                  <a:cs typeface="Futura Md BT"/>
                  <a:sym typeface="Futura Md BT"/>
                </a:defRPr>
              </a:pPr>
              <a:r>
                <a:t>(Ext. Merge Sort)</a:t>
              </a:r>
            </a:p>
          </p:txBody>
        </p:sp>
      </p:grpSp>
      <p:sp>
        <p:nvSpPr>
          <p:cNvPr id="528" name="Title 1"/>
          <p:cNvSpPr txBox="1"/>
          <p:nvPr>
            <p:ph type="title"/>
          </p:nvPr>
        </p:nvSpPr>
        <p:spPr>
          <a:prstGeom prst="rect">
            <a:avLst/>
          </a:prstGeom>
        </p:spPr>
        <p:txBody>
          <a:bodyPr/>
          <a:lstStyle/>
          <a:p>
            <a:r>
              <a:t>Simple SMJ Optimization: Refinement</a:t>
            </a:r>
          </a:p>
        </p:txBody>
      </p:sp>
      <p:grpSp>
        <p:nvGrpSpPr>
          <p:cNvPr id="531" name="Rounded Rectangle 25"/>
          <p:cNvGrpSpPr/>
          <p:nvPr/>
        </p:nvGrpSpPr>
        <p:grpSpPr>
          <a:xfrm>
            <a:off x="5955965" y="2517314"/>
            <a:ext cx="1534898" cy="212816"/>
            <a:chOff x="0" y="57493"/>
            <a:chExt cx="1534897" cy="212814"/>
          </a:xfrm>
        </p:grpSpPr>
        <p:sp>
          <p:nvSpPr>
            <p:cNvPr id="529" name="Rounded Rectangle"/>
            <p:cNvSpPr/>
            <p:nvPr/>
          </p:nvSpPr>
          <p:spPr>
            <a:xfrm>
              <a:off x="0" y="57493"/>
              <a:ext cx="1534898" cy="212816"/>
            </a:xfrm>
            <a:prstGeom prst="roundRect">
              <a:avLst>
                <a:gd name="adj" fmla="val 16667"/>
              </a:avLst>
            </a:prstGeom>
            <a:solidFill>
              <a:srgbClr val="EBEBF5"/>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30" name="S"/>
            <p:cNvSpPr/>
            <p:nvPr/>
          </p:nvSpPr>
          <p:spPr>
            <a:xfrm>
              <a:off x="44678" y="163900"/>
              <a:ext cx="14455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34289" tIns="34289" rIns="34289" bIns="34289" numCol="1" anchor="ctr">
              <a:spAutoFit/>
            </a:bodyPr>
            <a:lstStyle>
              <a:lvl1pPr algn="ct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S</a:t>
              </a:r>
            </a:p>
          </p:txBody>
        </p:sp>
      </p:grpSp>
      <p:grpSp>
        <p:nvGrpSpPr>
          <p:cNvPr id="534" name="Rounded Rectangle 48"/>
          <p:cNvGrpSpPr/>
          <p:nvPr/>
        </p:nvGrpSpPr>
        <p:grpSpPr>
          <a:xfrm>
            <a:off x="3748871" y="2517314"/>
            <a:ext cx="1534899" cy="212816"/>
            <a:chOff x="0" y="57493"/>
            <a:chExt cx="1534897" cy="212814"/>
          </a:xfrm>
        </p:grpSpPr>
        <p:sp>
          <p:nvSpPr>
            <p:cNvPr id="532" name="Rounded Rectangle"/>
            <p:cNvSpPr/>
            <p:nvPr/>
          </p:nvSpPr>
          <p:spPr>
            <a:xfrm>
              <a:off x="0" y="57493"/>
              <a:ext cx="1534898" cy="212816"/>
            </a:xfrm>
            <a:prstGeom prst="roundRect">
              <a:avLst>
                <a:gd name="adj" fmla="val 16667"/>
              </a:avLst>
            </a:prstGeom>
            <a:solidFill>
              <a:srgbClr val="EBEBF5"/>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33" name="R"/>
            <p:cNvSpPr/>
            <p:nvPr/>
          </p:nvSpPr>
          <p:spPr>
            <a:xfrm>
              <a:off x="44678" y="163900"/>
              <a:ext cx="14455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34289" tIns="34289" rIns="34289" bIns="34289" numCol="1" anchor="ctr">
              <a:spAutoFit/>
            </a:bodyPr>
            <a:lstStyle>
              <a:lvl1pPr algn="ct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R</a:t>
              </a:r>
            </a:p>
          </p:txBody>
        </p:sp>
      </p:grpSp>
      <p:grpSp>
        <p:nvGrpSpPr>
          <p:cNvPr id="547" name="Group 4"/>
          <p:cNvGrpSpPr/>
          <p:nvPr/>
        </p:nvGrpSpPr>
        <p:grpSpPr>
          <a:xfrm>
            <a:off x="3492545" y="2784885"/>
            <a:ext cx="5709990" cy="1273336"/>
            <a:chOff x="853464" y="0"/>
            <a:chExt cx="5709988" cy="1273335"/>
          </a:xfrm>
        </p:grpSpPr>
        <p:sp>
          <p:nvSpPr>
            <p:cNvPr id="535" name="Rounded Rectangle 28"/>
            <p:cNvSpPr/>
            <p:nvPr/>
          </p:nvSpPr>
          <p:spPr>
            <a:xfrm>
              <a:off x="3332087" y="448688"/>
              <a:ext cx="30988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36" name="Rounded Rectangle 29"/>
            <p:cNvSpPr/>
            <p:nvPr/>
          </p:nvSpPr>
          <p:spPr>
            <a:xfrm>
              <a:off x="3740426" y="448688"/>
              <a:ext cx="30988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37" name="Rounded Rectangle 30"/>
            <p:cNvSpPr/>
            <p:nvPr/>
          </p:nvSpPr>
          <p:spPr>
            <a:xfrm>
              <a:off x="4148765" y="448688"/>
              <a:ext cx="30988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38" name="Rounded Rectangle 31"/>
            <p:cNvSpPr/>
            <p:nvPr/>
          </p:nvSpPr>
          <p:spPr>
            <a:xfrm>
              <a:off x="4557104" y="448688"/>
              <a:ext cx="30988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39" name="Down Arrow 32"/>
            <p:cNvSpPr/>
            <p:nvPr/>
          </p:nvSpPr>
          <p:spPr>
            <a:xfrm>
              <a:off x="3935132" y="47683"/>
              <a:ext cx="298403" cy="2442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9999FF"/>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40" name="TextBox 33"/>
            <p:cNvSpPr/>
            <p:nvPr/>
          </p:nvSpPr>
          <p:spPr>
            <a:xfrm>
              <a:off x="5293453" y="3335"/>
              <a:ext cx="1270001" cy="1270001"/>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Split &amp; sort</a:t>
              </a:r>
            </a:p>
          </p:txBody>
        </p:sp>
        <p:sp>
          <p:nvSpPr>
            <p:cNvPr id="541" name="Rounded Rectangle 49"/>
            <p:cNvSpPr/>
            <p:nvPr/>
          </p:nvSpPr>
          <p:spPr>
            <a:xfrm>
              <a:off x="1124993" y="448688"/>
              <a:ext cx="30988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42" name="Rounded Rectangle 50"/>
            <p:cNvSpPr/>
            <p:nvPr/>
          </p:nvSpPr>
          <p:spPr>
            <a:xfrm>
              <a:off x="1533332" y="448688"/>
              <a:ext cx="30988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43" name="Rounded Rectangle 51"/>
            <p:cNvSpPr/>
            <p:nvPr/>
          </p:nvSpPr>
          <p:spPr>
            <a:xfrm>
              <a:off x="1941671" y="448688"/>
              <a:ext cx="30988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44" name="Rounded Rectangle 52"/>
            <p:cNvSpPr/>
            <p:nvPr/>
          </p:nvSpPr>
          <p:spPr>
            <a:xfrm>
              <a:off x="2350010" y="448688"/>
              <a:ext cx="30988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45" name="Down Arrow 53"/>
            <p:cNvSpPr/>
            <p:nvPr/>
          </p:nvSpPr>
          <p:spPr>
            <a:xfrm>
              <a:off x="1728039" y="47683"/>
              <a:ext cx="298403" cy="2442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9999FF"/>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46" name="TextBox 54"/>
            <p:cNvSpPr/>
            <p:nvPr/>
          </p:nvSpPr>
          <p:spPr>
            <a:xfrm>
              <a:off x="853464" y="0"/>
              <a:ext cx="1270001" cy="1270000"/>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Split &amp; sort</a:t>
              </a:r>
            </a:p>
          </p:txBody>
        </p:sp>
      </p:grpSp>
      <p:grpSp>
        <p:nvGrpSpPr>
          <p:cNvPr id="562" name="Group 5"/>
          <p:cNvGrpSpPr/>
          <p:nvPr/>
        </p:nvGrpSpPr>
        <p:grpSpPr>
          <a:xfrm>
            <a:off x="3279613" y="3411213"/>
            <a:ext cx="6132137" cy="1288823"/>
            <a:chOff x="489505" y="0"/>
            <a:chExt cx="6132135" cy="1288822"/>
          </a:xfrm>
        </p:grpSpPr>
        <p:sp>
          <p:nvSpPr>
            <p:cNvPr id="548" name="Rounded Rectangle 35"/>
            <p:cNvSpPr/>
            <p:nvPr/>
          </p:nvSpPr>
          <p:spPr>
            <a:xfrm>
              <a:off x="3181057" y="330166"/>
              <a:ext cx="718222"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49" name="Rounded Rectangle 36"/>
            <p:cNvSpPr/>
            <p:nvPr/>
          </p:nvSpPr>
          <p:spPr>
            <a:xfrm>
              <a:off x="3997735" y="336158"/>
              <a:ext cx="718222" cy="197421"/>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0" name="Straight Arrow Connector 37"/>
            <p:cNvSpPr/>
            <p:nvPr/>
          </p:nvSpPr>
          <p:spPr>
            <a:xfrm>
              <a:off x="3335999" y="19779"/>
              <a:ext cx="204170" cy="310388"/>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1" name="Straight Arrow Connector 38"/>
            <p:cNvSpPr/>
            <p:nvPr/>
          </p:nvSpPr>
          <p:spPr>
            <a:xfrm flipH="1">
              <a:off x="3540168" y="19779"/>
              <a:ext cx="204171" cy="310388"/>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2" name="Straight Arrow Connector 39"/>
            <p:cNvSpPr/>
            <p:nvPr/>
          </p:nvSpPr>
          <p:spPr>
            <a:xfrm>
              <a:off x="4152677" y="19779"/>
              <a:ext cx="204170" cy="316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3" name="Straight Arrow Connector 40"/>
            <p:cNvSpPr/>
            <p:nvPr/>
          </p:nvSpPr>
          <p:spPr>
            <a:xfrm flipH="1">
              <a:off x="4356846" y="19779"/>
              <a:ext cx="204172" cy="316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4" name="TextBox 41"/>
            <p:cNvSpPr/>
            <p:nvPr/>
          </p:nvSpPr>
          <p:spPr>
            <a:xfrm>
              <a:off x="5351641" y="0"/>
              <a:ext cx="1270001" cy="1270000"/>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Merge</a:t>
              </a:r>
            </a:p>
          </p:txBody>
        </p:sp>
        <p:sp>
          <p:nvSpPr>
            <p:cNvPr id="555" name="Rounded Rectangle 56"/>
            <p:cNvSpPr/>
            <p:nvPr/>
          </p:nvSpPr>
          <p:spPr>
            <a:xfrm>
              <a:off x="973964" y="330166"/>
              <a:ext cx="718221" cy="197420"/>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6" name="Rounded Rectangle 57"/>
            <p:cNvSpPr/>
            <p:nvPr/>
          </p:nvSpPr>
          <p:spPr>
            <a:xfrm>
              <a:off x="1790642" y="336158"/>
              <a:ext cx="718221" cy="197421"/>
            </a:xfrm>
            <a:prstGeom prst="roundRect">
              <a:avLst>
                <a:gd name="adj" fmla="val 16667"/>
              </a:avLst>
            </a:prstGeom>
            <a:solidFill>
              <a:srgbClr val="CCCCCC"/>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7" name="Straight Arrow Connector 58"/>
            <p:cNvSpPr/>
            <p:nvPr/>
          </p:nvSpPr>
          <p:spPr>
            <a:xfrm>
              <a:off x="1128906" y="19779"/>
              <a:ext cx="204170" cy="310388"/>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8" name="Straight Arrow Connector 59"/>
            <p:cNvSpPr/>
            <p:nvPr/>
          </p:nvSpPr>
          <p:spPr>
            <a:xfrm flipH="1">
              <a:off x="1333075" y="19779"/>
              <a:ext cx="204171" cy="310388"/>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59" name="Straight Arrow Connector 60"/>
            <p:cNvSpPr/>
            <p:nvPr/>
          </p:nvSpPr>
          <p:spPr>
            <a:xfrm>
              <a:off x="1945584" y="19779"/>
              <a:ext cx="204170" cy="316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60" name="Straight Arrow Connector 61"/>
            <p:cNvSpPr/>
            <p:nvPr/>
          </p:nvSpPr>
          <p:spPr>
            <a:xfrm flipH="1">
              <a:off x="2149753" y="19779"/>
              <a:ext cx="204171" cy="316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61" name="TextBox 62"/>
            <p:cNvSpPr/>
            <p:nvPr/>
          </p:nvSpPr>
          <p:spPr>
            <a:xfrm>
              <a:off x="489505" y="18822"/>
              <a:ext cx="1270001" cy="1270001"/>
            </a:xfrm>
            <a:prstGeom prst="line">
              <a:avLst/>
            </a:prstGeom>
            <a:noFill/>
            <a:ln w="12700" cap="flat">
              <a:noFill/>
              <a:miter lim="400000"/>
            </a:ln>
            <a:effectLst/>
          </p:spPr>
          <p:txBody>
            <a:bodyPr wrap="none" lIns="34289" tIns="34289" rIns="34289" bIns="34289" numCol="1" anchor="t">
              <a:spAutoFit/>
            </a:bodyPr>
            <a:lstStyle>
              <a:lvl1pPr algn="ctr">
                <a:defRPr sz="2400" b="1">
                  <a:latin typeface="Futura Md BT"/>
                  <a:ea typeface="Futura Md BT"/>
                  <a:cs typeface="Futura Md BT"/>
                  <a:sym typeface="Futura Md BT"/>
                </a:defRPr>
              </a:lvl1pPr>
            </a:lstStyle>
            <a:p>
              <a:r>
                <a:t>Merge</a:t>
              </a:r>
            </a:p>
          </p:txBody>
        </p:sp>
      </p:grpSp>
      <p:sp>
        <p:nvSpPr>
          <p:cNvPr id="563" name="TextBox 67"/>
          <p:cNvSpPr txBox="1"/>
          <p:nvPr/>
        </p:nvSpPr>
        <p:spPr>
          <a:xfrm>
            <a:off x="5971166" y="5251809"/>
            <a:ext cx="1725035" cy="627381"/>
          </a:xfrm>
          <a:prstGeom prst="rect">
            <a:avLst/>
          </a:prstGeom>
          <a:solidFill>
            <a:srgbClr val="E8E8F1"/>
          </a:solidFill>
          <a:ln w="12700">
            <a:miter lim="400000"/>
          </a:ln>
          <a:effectLst>
            <a:outerShdw blurRad="38100" dir="2700000" rotWithShape="0">
              <a:srgbClr val="000000">
                <a:alpha val="40000"/>
              </a:srgbClr>
            </a:outerShdw>
          </a:effectLst>
        </p:spPr>
        <p:txBody>
          <a:bodyPr lIns="34289" tIns="34289" rIns="34289" bIns="34289">
            <a:spAutoFit/>
          </a:bodyPr>
          <a:lstStyle>
            <a:lvl1pPr>
              <a:defRPr sz="1800" b="1">
                <a:latin typeface="Futura Md BT"/>
                <a:ea typeface="Futura Md BT"/>
                <a:cs typeface="Futura Md BT"/>
                <a:sym typeface="Futura Md BT"/>
              </a:defRPr>
            </a:lvl1pPr>
          </a:lstStyle>
          <a:p>
            <a:r>
              <a:t>Joined output file created!</a:t>
            </a:r>
          </a:p>
        </p:txBody>
      </p:sp>
      <p:sp>
        <p:nvSpPr>
          <p:cNvPr id="564" name="TextBox 70"/>
          <p:cNvSpPr txBox="1"/>
          <p:nvPr/>
        </p:nvSpPr>
        <p:spPr>
          <a:xfrm>
            <a:off x="3893005" y="1969378"/>
            <a:ext cx="3603597" cy="436881"/>
          </a:xfrm>
          <a:prstGeom prst="rect">
            <a:avLst/>
          </a:prstGeom>
          <a:ln w="12700">
            <a:miter lim="400000"/>
          </a:ln>
        </p:spPr>
        <p:txBody>
          <a:bodyPr wrap="none" lIns="34289" tIns="34289" rIns="34289" bIns="34289">
            <a:spAutoFit/>
          </a:bodyPr>
          <a:lstStyle>
            <a:lvl1pPr algn="ctr">
              <a:defRPr sz="2400" b="1">
                <a:latin typeface="Futura Md BT"/>
                <a:ea typeface="Futura Md BT"/>
                <a:cs typeface="Futura Md BT"/>
                <a:sym typeface="Futura Md BT"/>
              </a:defRPr>
            </a:lvl1pPr>
          </a:lstStyle>
          <a:p>
            <a:r>
              <a:t>Unsorted input relations</a:t>
            </a:r>
          </a:p>
        </p:txBody>
      </p:sp>
      <p:grpSp>
        <p:nvGrpSpPr>
          <p:cNvPr id="567" name="Group 18"/>
          <p:cNvGrpSpPr/>
          <p:nvPr/>
        </p:nvGrpSpPr>
        <p:grpSpPr>
          <a:xfrm>
            <a:off x="255885" y="3622137"/>
            <a:ext cx="8821440" cy="413794"/>
            <a:chOff x="0" y="0"/>
            <a:chExt cx="8821439" cy="413792"/>
          </a:xfrm>
        </p:grpSpPr>
        <p:sp>
          <p:nvSpPr>
            <p:cNvPr id="565" name="Straight Connector 73"/>
            <p:cNvSpPr/>
            <p:nvPr/>
          </p:nvSpPr>
          <p:spPr>
            <a:xfrm>
              <a:off x="-1" y="413792"/>
              <a:ext cx="8821442" cy="1"/>
            </a:xfrm>
            <a:prstGeom prst="line">
              <a:avLst/>
            </a:prstGeom>
            <a:noFill/>
            <a:ln w="25400" cap="flat">
              <a:solidFill>
                <a:srgbClr val="808080"/>
              </a:solidFill>
              <a:prstDash val="sysDot"/>
              <a:roun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66" name="TextBox 74"/>
            <p:cNvSpPr txBox="1"/>
            <p:nvPr/>
          </p:nvSpPr>
          <p:spPr>
            <a:xfrm>
              <a:off x="908838" y="-1"/>
              <a:ext cx="1681816" cy="347981"/>
            </a:xfrm>
            <a:prstGeom prst="rect">
              <a:avLst/>
            </a:prstGeom>
            <a:solidFill>
              <a:srgbClr val="EBEBF5"/>
            </a:solidFill>
            <a:ln w="12700" cap="flat">
              <a:noFill/>
              <a:miter lim="400000"/>
            </a:ln>
            <a:effectLst>
              <a:outerShdw blurRad="38100" dir="2700000" rotWithShape="0">
                <a:srgbClr val="000000">
                  <a:alpha val="40000"/>
                </a:srgbClr>
              </a:outerShdw>
            </a:effectLst>
          </p:spPr>
          <p:txBody>
            <a:bodyPr wrap="none" lIns="34289" tIns="34289" rIns="34289" bIns="34289" numCol="1" anchor="t">
              <a:spAutoFit/>
            </a:bodyPr>
            <a:lstStyle>
              <a:lvl1pPr>
                <a:defRPr sz="1800" b="1">
                  <a:latin typeface="Futura Md BT"/>
                  <a:ea typeface="Futura Md BT"/>
                  <a:cs typeface="Futura Md BT"/>
                  <a:sym typeface="Futura Md BT"/>
                </a:defRPr>
              </a:lvl1pPr>
            </a:lstStyle>
            <a:p>
              <a:r>
                <a:t>&lt;= B total runs</a:t>
              </a:r>
            </a:p>
          </p:txBody>
        </p:sp>
      </p:grpSp>
      <p:grpSp>
        <p:nvGrpSpPr>
          <p:cNvPr id="574" name="Group 19"/>
          <p:cNvGrpSpPr/>
          <p:nvPr/>
        </p:nvGrpSpPr>
        <p:grpSpPr>
          <a:xfrm>
            <a:off x="4123183" y="3938799"/>
            <a:ext cx="4604153" cy="1824328"/>
            <a:chOff x="0" y="0"/>
            <a:chExt cx="4604152" cy="1824327"/>
          </a:xfrm>
        </p:grpSpPr>
        <p:sp>
          <p:nvSpPr>
            <p:cNvPr id="568" name="Rounded Rectangle 68"/>
            <p:cNvSpPr/>
            <p:nvPr/>
          </p:nvSpPr>
          <p:spPr>
            <a:xfrm>
              <a:off x="990208" y="917372"/>
              <a:ext cx="991923" cy="187757"/>
            </a:xfrm>
            <a:prstGeom prst="roundRect">
              <a:avLst>
                <a:gd name="adj" fmla="val 16667"/>
              </a:avLst>
            </a:prstGeom>
            <a:solidFill>
              <a:srgbClr val="E8E8F1"/>
            </a:solidFill>
            <a:ln w="12700" cap="flat">
              <a:solidFill>
                <a:srgbClr val="7070BA"/>
              </a:solidFill>
              <a:prstDash val="solid"/>
              <a:round/>
            </a:ln>
            <a:effectLst/>
          </p:spPr>
          <p:txBody>
            <a:bodyPr wrap="square" lIns="34289" tIns="34289" rIns="34289" bIns="34289" numCol="1" anchor="ctr">
              <a:noAutofit/>
            </a:bodyPr>
            <a:lstStyle/>
            <a:p>
              <a:pPr algn="ctr">
                <a:defRPr sz="1800" b="1">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69" name="TextBox 71"/>
            <p:cNvSpPr/>
            <p:nvPr/>
          </p:nvSpPr>
          <p:spPr>
            <a:xfrm>
              <a:off x="3334152" y="554327"/>
              <a:ext cx="1270001" cy="1270001"/>
            </a:xfrm>
            <a:prstGeom prst="line">
              <a:avLst/>
            </a:prstGeom>
            <a:noFill/>
            <a:ln w="12700" cap="flat">
              <a:noFill/>
              <a:miter lim="400000"/>
            </a:ln>
            <a:effectLst/>
          </p:spPr>
          <p:txBody>
            <a:bodyPr wrap="none" lIns="34289" tIns="34289" rIns="34289" bIns="34289" numCol="1" anchor="t">
              <a:spAutoFit/>
            </a:bodyPr>
            <a:lstStyle>
              <a:lvl1pPr algn="ctr">
                <a:defRPr sz="2400" b="1" i="1">
                  <a:latin typeface="Futura Md BT"/>
                  <a:ea typeface="Futura Md BT"/>
                  <a:cs typeface="Futura Md BT"/>
                  <a:sym typeface="Futura Md BT"/>
                </a:defRPr>
              </a:lvl1pPr>
            </a:lstStyle>
            <a:p>
              <a:r>
                <a:t>B-Way Merge / Join</a:t>
              </a:r>
            </a:p>
          </p:txBody>
        </p:sp>
        <p:sp>
          <p:nvSpPr>
            <p:cNvPr id="570" name="Straight Arrow Connector 75"/>
            <p:cNvSpPr/>
            <p:nvPr/>
          </p:nvSpPr>
          <p:spPr>
            <a:xfrm>
              <a:off x="-1" y="0"/>
              <a:ext cx="1486171" cy="917373"/>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71" name="Straight Arrow Connector 76"/>
            <p:cNvSpPr/>
            <p:nvPr/>
          </p:nvSpPr>
          <p:spPr>
            <a:xfrm>
              <a:off x="816678" y="5992"/>
              <a:ext cx="669492" cy="911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72" name="Straight Arrow Connector 78"/>
            <p:cNvSpPr/>
            <p:nvPr/>
          </p:nvSpPr>
          <p:spPr>
            <a:xfrm flipH="1">
              <a:off x="1486169" y="0"/>
              <a:ext cx="720925" cy="917373"/>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sp>
          <p:nvSpPr>
            <p:cNvPr id="573" name="Straight Arrow Connector 86"/>
            <p:cNvSpPr/>
            <p:nvPr/>
          </p:nvSpPr>
          <p:spPr>
            <a:xfrm flipH="1">
              <a:off x="1486169" y="5992"/>
              <a:ext cx="1537603" cy="911381"/>
            </a:xfrm>
            <a:prstGeom prst="line">
              <a:avLst/>
            </a:prstGeom>
            <a:noFill/>
            <a:ln w="12700" cap="flat">
              <a:solidFill>
                <a:srgbClr val="9393FC"/>
              </a:solidFill>
              <a:prstDash val="solid"/>
              <a:round/>
              <a:tailEnd type="triangle" w="med" len="med"/>
            </a:ln>
            <a:effectLst/>
          </p:spPr>
          <p:txBody>
            <a:bodyPr wrap="square" lIns="34289" tIns="34289" rIns="34289" bIns="34289" numCol="1" anchor="t">
              <a:noAutofit/>
            </a:bodyPr>
            <a:lstStyle/>
            <a:p>
              <a:pPr>
                <a:defRPr sz="18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5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5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type="el">
                                    <p:tmAbs val="0"/>
                                  </p:iterate>
                                  <p:childTnLst>
                                    <p:set>
                                      <p:cBhvr>
                                        <p:cTn id="18" dur="indefinite" fill="hold"/>
                                        <p:tgtEl>
                                          <p:spTgt spid="5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type="el">
                                    <p:tmAbs val="0"/>
                                  </p:iterate>
                                  <p:childTnLst>
                                    <p:set>
                                      <p:cBhvr>
                                        <p:cTn id="22" dur="indefinite" fill="hold"/>
                                        <p:tgtEl>
                                          <p:spTgt spid="5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type="el">
                                    <p:tmAbs val="0"/>
                                  </p:iterate>
                                  <p:childTnLst>
                                    <p:set>
                                      <p:cBhvr>
                                        <p:cTn id="26" dur="indefinite" fill="hold"/>
                                        <p:tgtEl>
                                          <p:spTgt spid="5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type="el">
                                    <p:tmAbs val="0"/>
                                  </p:iterate>
                                  <p:childTnLst>
                                    <p:set>
                                      <p:cBhvr>
                                        <p:cTn id="30" dur="indefinite" fill="hold"/>
                                        <p:tgtEl>
                                          <p:spTgt spid="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24" grpId="5" animBg="1" advAuto="0"/>
      <p:bldP spid="562" grpId="3" animBg="1" advAuto="0"/>
      <p:bldP spid="574" grpId="6" animBg="1" advAuto="0"/>
      <p:bldP spid="547" grpId="2" animBg="1" advAuto="0"/>
      <p:bldP spid="527" grpId="1" animBg="1" advAuto="0"/>
      <p:bldP spid="567" grpId="4" animBg="1" advAuto="0"/>
      <p:bldP spid="563" grpId="7"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
          <p:cNvSpPr txBox="1"/>
          <p:nvPr>
            <p:ph type="title"/>
          </p:nvPr>
        </p:nvSpPr>
        <p:spPr>
          <a:prstGeom prst="rect">
            <a:avLst/>
          </a:prstGeom>
        </p:spPr>
        <p:txBody>
          <a:bodyPr/>
          <a:lstStyle/>
          <a:p>
            <a:r>
              <a:t>Simple SMJ Optimization</a:t>
            </a:r>
          </a:p>
        </p:txBody>
      </p:sp>
      <p:sp>
        <p:nvSpPr>
          <p:cNvPr id="577" name="Content Placeholder 2"/>
          <p:cNvSpPr txBox="1"/>
          <p:nvPr>
            <p:ph type="body" sz="half" idx="1"/>
          </p:nvPr>
        </p:nvSpPr>
        <p:spPr>
          <a:xfrm>
            <a:off x="628650" y="1489868"/>
            <a:ext cx="7886700" cy="2799161"/>
          </a:xfrm>
          <a:prstGeom prst="rect">
            <a:avLst/>
          </a:prstGeom>
        </p:spPr>
        <p:txBody>
          <a:bodyPr/>
          <a:lstStyle/>
          <a:p>
            <a:pPr marL="250190" indent="-250190" defTabSz="667385">
              <a:lnSpc>
                <a:spcPct val="90000"/>
              </a:lnSpc>
              <a:spcBef>
                <a:spcPts val="300"/>
              </a:spcBef>
              <a:defRPr sz="1605"/>
            </a:pPr>
            <a:r>
              <a:t>Now, on this last pass, we only do P(R) + P(S) IOs to complete the join!</a:t>
            </a:r>
          </a:p>
          <a:p>
            <a:pPr marL="250190" indent="-250190" defTabSz="667385">
              <a:lnSpc>
                <a:spcPct val="90000"/>
              </a:lnSpc>
              <a:spcBef>
                <a:spcPts val="300"/>
              </a:spcBef>
              <a:defRPr sz="1605"/>
            </a:pPr>
          </a:p>
          <a:p>
            <a:pPr marL="250190" indent="-250190" defTabSz="667385">
              <a:lnSpc>
                <a:spcPct val="90000"/>
              </a:lnSpc>
              <a:spcBef>
                <a:spcPts val="300"/>
              </a:spcBef>
              <a:defRPr sz="1605"/>
            </a:pPr>
            <a:r>
              <a:t>If we can initially split R and S into </a:t>
            </a:r>
            <a:r>
              <a:rPr b="1"/>
              <a:t>B total runs each of length approx. &lt;= 2B</a:t>
            </a:r>
            <a:r>
              <a:t>, </a:t>
            </a:r>
            <a:r>
              <a:rPr i="1"/>
              <a:t>assuming repacking lets us create initial runs of ~2B-</a:t>
            </a:r>
            <a:r>
              <a:t> then we only need </a:t>
            </a:r>
            <a:r>
              <a:rPr b="1" i="1"/>
              <a:t>3(P(R) + P(S)) + OUT</a:t>
            </a:r>
            <a:r>
              <a:t> for SMJ!</a:t>
            </a:r>
          </a:p>
          <a:p>
            <a:pPr marL="542290" lvl="1" indent="-208280" defTabSz="667385">
              <a:lnSpc>
                <a:spcPct val="90000"/>
              </a:lnSpc>
              <a:spcBef>
                <a:spcPts val="300"/>
              </a:spcBef>
              <a:buFont typeface="Calibri" panose="020F0502020204030204"/>
              <a:defRPr sz="1460"/>
            </a:pPr>
            <a:r>
              <a:t>2 R/W per page to sort runs in memory, 1 R per page to B-way merge / join!</a:t>
            </a:r>
          </a:p>
          <a:p>
            <a:pPr marL="542290" lvl="1" indent="-208280" defTabSz="667385">
              <a:lnSpc>
                <a:spcPct val="90000"/>
              </a:lnSpc>
              <a:spcBef>
                <a:spcPts val="300"/>
              </a:spcBef>
              <a:buFont typeface="Calibri" panose="020F0502020204030204"/>
              <a:defRPr sz="1460"/>
            </a:pPr>
          </a:p>
          <a:p>
            <a:pPr marL="250190" indent="-250190" defTabSz="667385">
              <a:lnSpc>
                <a:spcPct val="90000"/>
              </a:lnSpc>
              <a:spcBef>
                <a:spcPts val="300"/>
              </a:spcBef>
              <a:defRPr sz="1605"/>
            </a:pPr>
            <a:r>
              <a:t>How much memory for this to happen?  </a:t>
            </a:r>
          </a:p>
          <a:p>
            <a:pPr marL="563245" lvl="1" indent="-229235" defTabSz="667385">
              <a:lnSpc>
                <a:spcPct val="90000"/>
              </a:lnSpc>
              <a:spcBef>
                <a:spcPts val="300"/>
              </a:spcBef>
              <a:buFont typeface="Calibri" panose="020F0502020204030204"/>
              <a:defRPr sz="1460">
                <a:latin typeface="Cambria Math" panose="02040503050406030204"/>
                <a:ea typeface="Cambria Math" panose="02040503050406030204"/>
                <a:cs typeface="Cambria Math" panose="02040503050406030204"/>
                <a:sym typeface="Cambria Math" panose="02040503050406030204"/>
              </a:defRPr>
            </a:pPr>
          </a:p>
          <a:p>
            <a:pPr marL="542290" lvl="1" indent="-208280" defTabSz="667385">
              <a:lnSpc>
                <a:spcPct val="90000"/>
              </a:lnSpc>
              <a:spcBef>
                <a:spcPts val="300"/>
              </a:spcBef>
              <a:buFont typeface="Calibri" panose="020F0502020204030204"/>
              <a:defRPr sz="1460" b="1"/>
            </a:pPr>
            <a:r>
              <a:t>Thus,  is an approximate sufficient condition</a:t>
            </a:r>
            <a:endParaRPr sz="2000"/>
          </a:p>
        </p:txBody>
      </p:sp>
      <p:sp>
        <p:nvSpPr>
          <p:cNvPr id="578" name="TextBox 4"/>
          <p:cNvSpPr txBox="1"/>
          <p:nvPr/>
        </p:nvSpPr>
        <p:spPr>
          <a:xfrm>
            <a:off x="2044857" y="4728632"/>
            <a:ext cx="6053369" cy="805181"/>
          </a:xfrm>
          <a:prstGeom prst="rect">
            <a:avLst/>
          </a:prstGeom>
          <a:solidFill>
            <a:srgbClr val="EBEBFF"/>
          </a:solidFill>
          <a:ln w="12700">
            <a:miter lim="400000"/>
          </a:ln>
          <a:effectLst>
            <a:outerShdw blurRad="38100" dir="2700000" rotWithShape="0">
              <a:srgbClr val="000000">
                <a:alpha val="40000"/>
              </a:srgbClr>
            </a:outerShdw>
          </a:effectLst>
        </p:spPr>
        <p:txBody>
          <a:bodyPr lIns="34289" tIns="34289" rIns="34289" bIns="34289">
            <a:spAutoFit/>
          </a:bodyPr>
          <a:lstStyle/>
          <a:p>
            <a:pPr algn="ctr">
              <a:defRPr sz="2400" b="1">
                <a:latin typeface="Futura Md BT"/>
                <a:ea typeface="Futura Md BT"/>
                <a:cs typeface="Futura Md BT"/>
                <a:sym typeface="Futura Md BT"/>
              </a:defRPr>
            </a:pPr>
            <a:r>
              <a:t>If the larger of R,S has &lt;= B</a:t>
            </a:r>
            <a:r>
              <a:rPr baseline="30000"/>
              <a:t>2</a:t>
            </a:r>
            <a:r>
              <a:t> pages, then SMJ costs 3(P(R)+P(S)) + OUT!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77"/>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577">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type="el">
                                    <p:tmAbs val="0"/>
                                  </p:iterate>
                                  <p:childTnLst>
                                    <p:set>
                                      <p:cBhvr>
                                        <p:cTn id="11" dur="indefinite" fill="hold"/>
                                        <p:tgtEl>
                                          <p:spTgt spid="57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type="el">
                                    <p:tmAbs val="0"/>
                                  </p:iterate>
                                  <p:childTnLst>
                                    <p:set>
                                      <p:cBhvr>
                                        <p:cTn id="15" dur="indefinite" fill="hold"/>
                                        <p:tgtEl>
                                          <p:spTgt spid="577">
                                            <p:txEl>
                                              <p:pRg st="2" end="2"/>
                                            </p:txEl>
                                          </p:spTgt>
                                        </p:tgtEl>
                                        <p:attrNameLst>
                                          <p:attrName>style.visibility</p:attrName>
                                        </p:attrNameLst>
                                      </p:cBhvr>
                                      <p:to>
                                        <p:strVal val="visible"/>
                                      </p:to>
                                    </p:set>
                                  </p:childTnLst>
                                </p:cTn>
                              </p:par>
                              <p:par>
                                <p:cTn id="16" presetID="1" presetClass="entr" presetSubtype="0" fill="hold" grpId="1" nodeType="withEffect">
                                  <p:stCondLst>
                                    <p:cond delay="0"/>
                                  </p:stCondLst>
                                  <p:iterate type="el">
                                    <p:tmAbs val="0"/>
                                  </p:iterate>
                                  <p:childTnLst>
                                    <p:set>
                                      <p:cBhvr>
                                        <p:cTn id="17" dur="indefinite" fill="hold"/>
                                        <p:tgtEl>
                                          <p:spTgt spid="577">
                                            <p:txEl>
                                              <p:pRg st="3" end="3"/>
                                            </p:txEl>
                                          </p:spTgt>
                                        </p:tgtEl>
                                        <p:attrNameLst>
                                          <p:attrName>style.visibility</p:attrName>
                                        </p:attrNameLst>
                                      </p:cBhvr>
                                      <p:to>
                                        <p:strVal val="visible"/>
                                      </p:to>
                                    </p:set>
                                  </p:childTnLst>
                                </p:cTn>
                              </p:par>
                              <p:par>
                                <p:cTn id="18" presetID="1" presetClass="entr" presetSubtype="0" fill="hold" grpId="1" nodeType="withEffect">
                                  <p:stCondLst>
                                    <p:cond delay="0"/>
                                  </p:stCondLst>
                                  <p:iterate type="el">
                                    <p:tmAbs val="0"/>
                                  </p:iterate>
                                  <p:childTnLst>
                                    <p:set>
                                      <p:cBhvr>
                                        <p:cTn id="19" dur="indefinite" fill="hold"/>
                                        <p:tgtEl>
                                          <p:spTgt spid="577">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type="el">
                                    <p:tmAbs val="0"/>
                                  </p:iterate>
                                  <p:childTnLst>
                                    <p:set>
                                      <p:cBhvr>
                                        <p:cTn id="23" dur="indefinite" fill="hold"/>
                                        <p:tgtEl>
                                          <p:spTgt spid="577">
                                            <p:txEl>
                                              <p:pRg st="5" end="5"/>
                                            </p:txEl>
                                          </p:spTgt>
                                        </p:tgtEl>
                                        <p:attrNameLst>
                                          <p:attrName>style.visibility</p:attrName>
                                        </p:attrNameLst>
                                      </p:cBhvr>
                                      <p:to>
                                        <p:strVal val="visible"/>
                                      </p:to>
                                    </p:set>
                                  </p:childTnLst>
                                </p:cTn>
                              </p:par>
                              <p:par>
                                <p:cTn id="24" presetID="1" presetClass="entr" presetSubtype="0" fill="hold" grpId="1" nodeType="withEffect">
                                  <p:stCondLst>
                                    <p:cond delay="0"/>
                                  </p:stCondLst>
                                  <p:iterate type="el">
                                    <p:tmAbs val="0"/>
                                  </p:iterate>
                                  <p:childTnLst>
                                    <p:set>
                                      <p:cBhvr>
                                        <p:cTn id="25" dur="indefinite" fill="hold"/>
                                        <p:tgtEl>
                                          <p:spTgt spid="577">
                                            <p:txEl>
                                              <p:pRg st="6" end="6"/>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el">
                                    <p:tmAbs val="0"/>
                                  </p:iterate>
                                  <p:childTnLst>
                                    <p:set>
                                      <p:cBhvr>
                                        <p:cTn id="27" dur="indefinite" fill="hold"/>
                                        <p:tgtEl>
                                          <p:spTgt spid="577">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2" nodeType="clickEffect">
                                  <p:stCondLst>
                                    <p:cond delay="0"/>
                                  </p:stCondLst>
                                  <p:iterate type="el">
                                    <p:tmAbs val="0"/>
                                  </p:iterate>
                                  <p:childTnLst>
                                    <p:set>
                                      <p:cBhvr>
                                        <p:cTn id="31" dur="indefinite" fill="hold"/>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77" grpId="1" animBg="1" advAuto="0" build="p"/>
      <p:bldP spid="578" grpId="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13" name="Review - Relational Operations"/>
          <p:cNvSpPr txBox="1"/>
          <p:nvPr>
            <p:ph type="title" idx="4294967295"/>
          </p:nvPr>
        </p:nvSpPr>
        <p:spPr>
          <a:xfrm>
            <a:off x="1138237" y="-1"/>
            <a:ext cx="7772401"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Review - Relational Operations</a:t>
            </a:r>
          </a:p>
        </p:txBody>
      </p:sp>
      <p:sp>
        <p:nvSpPr>
          <p:cNvPr id="114" name="We will consider how to implement:…"/>
          <p:cNvSpPr txBox="1"/>
          <p:nvPr>
            <p:ph type="body" idx="4294967295"/>
          </p:nvPr>
        </p:nvSpPr>
        <p:spPr>
          <a:xfrm>
            <a:off x="0" y="1600199"/>
            <a:ext cx="9067800" cy="4953002"/>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We will consider how to implement:</a:t>
            </a:r>
          </a:p>
          <a:p>
            <a:pPr marL="561340" lvl="1" indent="-180340">
              <a:spcBef>
                <a:spcPts val="0"/>
              </a:spcBef>
              <a:buClrTx/>
              <a:buChar char="•"/>
              <a:defRPr sz="1800" u="sng">
                <a:solidFill>
                  <a:schemeClr val="accent2"/>
                </a:solidFill>
                <a:latin typeface="Tahoma" panose="020B0604030504040204"/>
                <a:ea typeface="Tahoma" panose="020B0604030504040204"/>
                <a:cs typeface="Tahoma" panose="020B0604030504040204"/>
                <a:sym typeface="Tahoma" panose="020B0604030504040204"/>
              </a:defRPr>
            </a:pPr>
            <a:r>
              <a:t>Selection</a:t>
            </a:r>
            <a:r>
              <a:rPr u="none">
                <a:solidFill>
                  <a:srgbClr val="000000"/>
                </a:solidFill>
              </a:rPr>
              <a:t>  (</a:t>
            </a:r>
            <a:r>
              <a:rPr sz="2100" u="none">
                <a:solidFill>
                  <a:srgbClr val="000000"/>
                </a:solidFill>
              </a:rPr>
              <a:t>  </a:t>
            </a:r>
            <a:r>
              <a:rPr sz="2100" u="none">
                <a:solidFill>
                  <a:srgbClr val="000000"/>
                </a:solidFill>
                <a:latin typeface="Symbol" panose="05050102010706020507"/>
                <a:ea typeface="Symbol" panose="05050102010706020507"/>
                <a:cs typeface="Symbol" panose="05050102010706020507"/>
                <a:sym typeface="Symbol" panose="05050102010706020507"/>
              </a:rPr>
              <a:t>s</a:t>
            </a:r>
            <a:r>
              <a:rPr sz="2100" u="none">
                <a:solidFill>
                  <a:srgbClr val="000000"/>
                </a:solidFill>
              </a:rPr>
              <a:t>   </a:t>
            </a:r>
            <a:r>
              <a:rPr u="none">
                <a:solidFill>
                  <a:srgbClr val="000000"/>
                </a:solidFill>
              </a:rPr>
              <a:t>)    Selects a subset of rows from relation.</a:t>
            </a:r>
            <a:endParaRPr u="none">
              <a:solidFill>
                <a:srgbClr val="000000"/>
              </a:solidFill>
            </a:endParaRPr>
          </a:p>
          <a:p>
            <a:pPr marL="561340" lvl="1" indent="-180340">
              <a:spcBef>
                <a:spcPts val="0"/>
              </a:spcBef>
              <a:buClrTx/>
              <a:buChar char="•"/>
              <a:defRPr sz="1800" u="sng">
                <a:solidFill>
                  <a:schemeClr val="accent2"/>
                </a:solidFill>
                <a:latin typeface="Tahoma" panose="020B0604030504040204"/>
                <a:ea typeface="Tahoma" panose="020B0604030504040204"/>
                <a:cs typeface="Tahoma" panose="020B0604030504040204"/>
                <a:sym typeface="Tahoma" panose="020B0604030504040204"/>
              </a:defRPr>
            </a:pPr>
            <a:r>
              <a:t>Projection</a:t>
            </a:r>
            <a:r>
              <a:rPr u="none">
                <a:solidFill>
                  <a:srgbClr val="000000"/>
                </a:solidFill>
              </a:rPr>
              <a:t>  ( </a:t>
            </a:r>
            <a:r>
              <a:rPr sz="2200" u="none">
                <a:solidFill>
                  <a:srgbClr val="000000"/>
                </a:solidFill>
                <a:latin typeface="Symbol" panose="05050102010706020507"/>
                <a:ea typeface="Symbol" panose="05050102010706020507"/>
                <a:cs typeface="Symbol" panose="05050102010706020507"/>
                <a:sym typeface="Symbol" panose="05050102010706020507"/>
              </a:rPr>
              <a:t>p</a:t>
            </a:r>
            <a:r>
              <a:rPr u="none">
                <a:solidFill>
                  <a:srgbClr val="000000"/>
                </a:solidFill>
              </a:rPr>
              <a:t> )   Deletes unwanted columns from relation.</a:t>
            </a:r>
            <a:endParaRPr u="none">
              <a:solidFill>
                <a:srgbClr val="000000"/>
              </a:solidFill>
            </a:endParaRPr>
          </a:p>
          <a:p>
            <a:pPr marL="561340" lvl="1" indent="-180340">
              <a:spcBef>
                <a:spcPts val="0"/>
              </a:spcBef>
              <a:buClrTx/>
              <a:buChar char="•"/>
              <a:defRPr sz="1800" u="sng">
                <a:solidFill>
                  <a:schemeClr val="accent2"/>
                </a:solidFill>
                <a:latin typeface="Tahoma" panose="020B0604030504040204"/>
                <a:ea typeface="Tahoma" panose="020B0604030504040204"/>
                <a:cs typeface="Tahoma" panose="020B0604030504040204"/>
                <a:sym typeface="Tahoma" panose="020B0604030504040204"/>
              </a:defRPr>
            </a:pPr>
            <a:r>
              <a:t>Join</a:t>
            </a:r>
            <a:r>
              <a:rPr u="none"/>
              <a:t> </a:t>
            </a:r>
            <a:r>
              <a:rPr u="none">
                <a:solidFill>
                  <a:srgbClr val="000000"/>
                </a:solidFill>
              </a:rPr>
              <a:t> ( </a:t>
            </a:r>
            <a:r>
              <a:rPr sz="4000" u="none">
                <a:solidFill>
                  <a:srgbClr val="000000"/>
                </a:solidFill>
              </a:rPr>
              <a:t>⋈ </a:t>
            </a:r>
            <a:r>
              <a:rPr u="none">
                <a:solidFill>
                  <a:srgbClr val="000000"/>
                </a:solidFill>
              </a:rPr>
              <a:t>)  Allows us to combine two relations.</a:t>
            </a:r>
            <a:endParaRPr u="none">
              <a:solidFill>
                <a:srgbClr val="000000"/>
              </a:solidFill>
            </a:endParaRPr>
          </a:p>
          <a:p>
            <a:pPr marL="561340" lvl="1" indent="-180340">
              <a:spcBef>
                <a:spcPts val="0"/>
              </a:spcBef>
              <a:buClrTx/>
              <a:buChar char="•"/>
              <a:defRPr sz="1800" u="sng">
                <a:solidFill>
                  <a:schemeClr val="accent2"/>
                </a:solidFill>
                <a:latin typeface="Tahoma" panose="020B0604030504040204"/>
                <a:ea typeface="Tahoma" panose="020B0604030504040204"/>
                <a:cs typeface="Tahoma" panose="020B0604030504040204"/>
                <a:sym typeface="Tahoma" panose="020B0604030504040204"/>
              </a:defRPr>
            </a:pPr>
            <a:r>
              <a:t>Set-difference</a:t>
            </a:r>
            <a:r>
              <a:rPr u="none">
                <a:solidFill>
                  <a:srgbClr val="000000"/>
                </a:solidFill>
              </a:rPr>
              <a:t>  ( - )  Tuples in reln. 1, but not in reln. 2.</a:t>
            </a:r>
            <a:endParaRPr u="none">
              <a:solidFill>
                <a:srgbClr val="000000"/>
              </a:solidFill>
            </a:endParaRPr>
          </a:p>
          <a:p>
            <a:pPr marL="561340" lvl="1" indent="-180340">
              <a:spcBef>
                <a:spcPts val="0"/>
              </a:spcBef>
              <a:buClrTx/>
              <a:buChar char="•"/>
              <a:defRPr sz="1800" u="sng">
                <a:solidFill>
                  <a:schemeClr val="accent2"/>
                </a:solidFill>
                <a:latin typeface="Tahoma" panose="020B0604030504040204"/>
                <a:ea typeface="Tahoma" panose="020B0604030504040204"/>
                <a:cs typeface="Tahoma" panose="020B0604030504040204"/>
                <a:sym typeface="Tahoma" panose="020B0604030504040204"/>
              </a:defRPr>
            </a:pPr>
            <a:r>
              <a:t>Union</a:t>
            </a:r>
            <a:r>
              <a:rPr u="none">
                <a:solidFill>
                  <a:srgbClr val="000000"/>
                </a:solidFill>
              </a:rPr>
              <a:t>  (  </a:t>
            </a:r>
            <a:r>
              <a:rPr u="none">
                <a:solidFill>
                  <a:srgbClr val="000000"/>
                </a:solidFill>
                <a:latin typeface="Symbol" panose="05050102010706020507"/>
                <a:ea typeface="Symbol" panose="05050102010706020507"/>
                <a:cs typeface="Symbol" panose="05050102010706020507"/>
                <a:sym typeface="Symbol" panose="05050102010706020507"/>
              </a:rPr>
              <a:t>È</a:t>
            </a:r>
            <a:r>
              <a:rPr u="none">
                <a:solidFill>
                  <a:srgbClr val="000000"/>
                </a:solidFill>
              </a:rPr>
              <a:t>   )  Tuples in reln. 1 and in reln. 2.</a:t>
            </a:r>
            <a:endParaRPr u="none">
              <a:solidFill>
                <a:srgbClr val="000000"/>
              </a:solidFill>
            </a:endParaRPr>
          </a:p>
          <a:p>
            <a:pPr marL="561340" lvl="1" indent="-180340">
              <a:spcBef>
                <a:spcPts val="0"/>
              </a:spcBef>
              <a:buClrTx/>
              <a:buChar char="•"/>
              <a:defRPr sz="1800" u="sng">
                <a:solidFill>
                  <a:schemeClr val="accent2"/>
                </a:solidFill>
                <a:latin typeface="Tahoma" panose="020B0604030504040204"/>
                <a:ea typeface="Tahoma" panose="020B0604030504040204"/>
                <a:cs typeface="Tahoma" panose="020B0604030504040204"/>
                <a:sym typeface="Tahoma" panose="020B0604030504040204"/>
              </a:defRPr>
            </a:pPr>
            <a:r>
              <a:t>Also: Aggregation</a:t>
            </a:r>
            <a:r>
              <a:rPr u="none">
                <a:solidFill>
                  <a:srgbClr val="000000"/>
                </a:solidFill>
              </a:rPr>
              <a:t>  (</a:t>
            </a:r>
            <a:r>
              <a:rPr sz="2000" u="none">
                <a:solidFill>
                  <a:srgbClr val="000000"/>
                </a:solidFill>
              </a:rPr>
              <a:t>SUM, MIN</a:t>
            </a:r>
            <a:r>
              <a:rPr u="none">
                <a:solidFill>
                  <a:srgbClr val="000000"/>
                </a:solidFill>
              </a:rPr>
              <a:t>, etc.) and </a:t>
            </a:r>
            <a:r>
              <a:rPr sz="2000" u="none">
                <a:solidFill>
                  <a:srgbClr val="000000"/>
                </a:solidFill>
              </a:rPr>
              <a:t>GROUP BY</a:t>
            </a:r>
            <a:endParaRPr sz="2000" u="none">
              <a:solidFill>
                <a:srgbClr val="000000"/>
              </a:solidFill>
            </a:endParaR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Since each op returns a relation, ops can be </a:t>
            </a:r>
            <a:r>
              <a:rPr>
                <a:solidFill>
                  <a:schemeClr val="accent2"/>
                </a:solidFill>
              </a:rPr>
              <a:t>composed </a:t>
            </a:r>
            <a:r>
              <a:t>!  After we cover the operations, we will discuss how to </a:t>
            </a:r>
            <a:r>
              <a:rPr>
                <a:solidFill>
                  <a:schemeClr val="accent2"/>
                </a:solidFill>
              </a:rPr>
              <a:t>optimize</a:t>
            </a:r>
            <a:r>
              <a:t> queries formed by composing them.</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Title 1"/>
          <p:cNvSpPr txBox="1"/>
          <p:nvPr>
            <p:ph type="title"/>
          </p:nvPr>
        </p:nvSpPr>
        <p:spPr>
          <a:prstGeom prst="rect">
            <a:avLst/>
          </a:prstGeom>
        </p:spPr>
        <p:txBody>
          <a:bodyPr/>
          <a:lstStyle/>
          <a:p>
            <a:r>
              <a:t>Takeaway points from SMJ</a:t>
            </a:r>
          </a:p>
        </p:txBody>
      </p:sp>
      <p:sp>
        <p:nvSpPr>
          <p:cNvPr id="581" name="Content Placeholder 2"/>
          <p:cNvSpPr txBox="1"/>
          <p:nvPr>
            <p:ph type="body" idx="1"/>
          </p:nvPr>
        </p:nvSpPr>
        <p:spPr>
          <a:xfrm>
            <a:off x="457200" y="1670050"/>
            <a:ext cx="8229600" cy="3257550"/>
          </a:xfrm>
          <a:prstGeom prst="rect">
            <a:avLst/>
          </a:prstGeom>
        </p:spPr>
        <p:txBody>
          <a:bodyPr/>
          <a:lstStyle/>
          <a:p>
            <a:pPr marL="0" indent="0">
              <a:buSzTx/>
              <a:buFont typeface="Wingdings" panose="05000000000000000000" pitchFamily="2" charset="2"/>
              <a:buNone/>
            </a:pPr>
          </a:p>
          <a:p>
            <a:pPr marL="0" indent="0">
              <a:buSzTx/>
              <a:buFont typeface="Wingdings" panose="05000000000000000000" pitchFamily="2" charset="2"/>
              <a:buNone/>
            </a:pPr>
            <a:r>
              <a:t>If input already sorted on join key, skip the sorts.</a:t>
            </a:r>
          </a:p>
          <a:p>
            <a:pPr marL="742950" lvl="1" indent="-285750">
              <a:buFont typeface="Calibri" panose="020F0502020204030204"/>
              <a:defRPr sz="2200"/>
            </a:pPr>
            <a:r>
              <a:t>SMJ is basically linear.</a:t>
            </a:r>
          </a:p>
          <a:p>
            <a:pPr marL="742950" lvl="1" indent="-285750">
              <a:buFont typeface="Calibri" panose="020F0502020204030204"/>
              <a:defRPr sz="2200"/>
            </a:pPr>
            <a:r>
              <a:t>Nasty but unlikely case: Many duplicate join keys.</a:t>
            </a:r>
          </a:p>
          <a:p>
            <a:pPr marL="0" indent="0">
              <a:buSzTx/>
              <a:buFont typeface="Wingdings" panose="05000000000000000000" pitchFamily="2" charset="2"/>
              <a:buNone/>
            </a:pPr>
            <a:endParaRPr sz="2200"/>
          </a:p>
          <a:p>
            <a:pPr marL="0" indent="0">
              <a:buSzTx/>
              <a:buFont typeface="Wingdings" panose="05000000000000000000" pitchFamily="2" charset="2"/>
              <a:buNone/>
            </a:pPr>
            <a:r>
              <a:t>SMJ needs to sort </a:t>
            </a:r>
            <a:r>
              <a:rPr b="1"/>
              <a:t>both </a:t>
            </a:r>
            <a:r>
              <a:t>relations</a:t>
            </a:r>
          </a:p>
          <a:p>
            <a:pPr marL="857250" lvl="1" indent="-457200">
              <a:buFont typeface="Calibri" panose="020F0502020204030204"/>
              <a:defRPr sz="2200"/>
            </a:pPr>
            <a:r>
              <a:t>If max { P(R), P(S) } &lt; B</a:t>
            </a:r>
            <a:r>
              <a:rPr baseline="30000"/>
              <a:t>2</a:t>
            </a:r>
            <a:r>
              <a:rPr baseline="-25000"/>
              <a:t>  </a:t>
            </a:r>
            <a:r>
              <a:t>then cost is 3(P(R)+P(S)) + OUT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81">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581">
                                            <p:txEl>
                                              <p:pRg st="2" end="2"/>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58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58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el">
                                    <p:tmAbs val="0"/>
                                  </p:iterate>
                                  <p:childTnLst>
                                    <p:set>
                                      <p:cBhvr>
                                        <p:cTn id="18" dur="indefinite" fill="hold"/>
                                        <p:tgtEl>
                                          <p:spTgt spid="581">
                                            <p:txEl>
                                              <p:pRg st="5" end="5"/>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58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81" grpId="1" animBg="1" advAuto="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84" name="Note: Impact of Buffering"/>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Note: Impact of Buffering</a:t>
            </a:r>
          </a:p>
        </p:txBody>
      </p:sp>
      <p:sp>
        <p:nvSpPr>
          <p:cNvPr id="585" name="If several operations are executing concurrently, estimating the number of available buffer pages is guesswork.…"/>
          <p:cNvSpPr txBox="1"/>
          <p:nvPr>
            <p:ph type="body" idx="4294967295"/>
          </p:nvPr>
        </p:nvSpPr>
        <p:spPr>
          <a:xfrm>
            <a:off x="228600" y="1676400"/>
            <a:ext cx="8686800" cy="47244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If several operations are executing concurrently, estimating the number of available buffer pages is guesswork.</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Repeated access patterns interact with buffer replacement policy.</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e.g., Inner relation is scanned repeatedly in Simple Nested Loop Join.  With enough buffer pages to hold inner, replacement policy does not matter.  Otherwise, MRU is best, LRU is worst (sequential flooding).</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Does replacement policy matter for Block Nested Loops?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What about Index Nested Loops? Sort-Merge Join?</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588" name="Hash-Join"/>
          <p:cNvSpPr txBox="1"/>
          <p:nvPr>
            <p:ph type="title" idx="4294967295"/>
          </p:nvPr>
        </p:nvSpPr>
        <p:spPr>
          <a:xfrm>
            <a:off x="-1238250" y="-173038"/>
            <a:ext cx="5913438" cy="1143001"/>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Hash-Join</a:t>
            </a:r>
          </a:p>
        </p:txBody>
      </p:sp>
      <p:sp>
        <p:nvSpPr>
          <p:cNvPr id="589" name="Partition both relations on the join attributes using hash function h.…"/>
          <p:cNvSpPr txBox="1"/>
          <p:nvPr>
            <p:ph type="body" sz="quarter" idx="4294967295"/>
          </p:nvPr>
        </p:nvSpPr>
        <p:spPr>
          <a:xfrm>
            <a:off x="0" y="1600199"/>
            <a:ext cx="3276600" cy="2286002"/>
          </a:xfrm>
          <a:prstGeom prst="rect">
            <a:avLst/>
          </a:prstGeom>
        </p:spPr>
        <p:txBody>
          <a:bodyPr>
            <a:normAutofit/>
          </a:bodyPr>
          <a:lstStyle/>
          <a:p>
            <a:pPr marL="176530" indent="-176530" defTabSz="804545">
              <a:spcBef>
                <a:spcPts val="700"/>
              </a:spcBef>
              <a:buClrTx/>
              <a:buSzPct val="100000"/>
              <a:defRPr sz="1760">
                <a:latin typeface="Tahoma" panose="020B0604030504040204"/>
                <a:ea typeface="Tahoma" panose="020B0604030504040204"/>
                <a:cs typeface="Tahoma" panose="020B0604030504040204"/>
                <a:sym typeface="Tahoma" panose="020B0604030504040204"/>
              </a:defRPr>
            </a:pPr>
            <a:r>
              <a:t>Partition both relations on the join attributes using hash function </a:t>
            </a:r>
            <a:r>
              <a:rPr>
                <a:solidFill>
                  <a:schemeClr val="accent2"/>
                </a:solidFill>
              </a:rPr>
              <a:t>h</a:t>
            </a:r>
            <a:r>
              <a:t>. </a:t>
            </a:r>
          </a:p>
          <a:p>
            <a:pPr marL="176530" indent="-176530" defTabSz="804545">
              <a:spcBef>
                <a:spcPts val="1100"/>
              </a:spcBef>
              <a:buClrTx/>
              <a:buSzPct val="100000"/>
              <a:defRPr sz="1760">
                <a:latin typeface="Tahoma" panose="020B0604030504040204"/>
                <a:ea typeface="Tahoma" panose="020B0604030504040204"/>
                <a:cs typeface="Tahoma" panose="020B0604030504040204"/>
                <a:sym typeface="Tahoma" panose="020B0604030504040204"/>
              </a:defRPr>
            </a:pPr>
            <a:r>
              <a:t>R tuples in partition R</a:t>
            </a:r>
            <a:r>
              <a:rPr sz="2640" baseline="-28000"/>
              <a:t>i</a:t>
            </a:r>
            <a:r>
              <a:t> will </a:t>
            </a:r>
            <a:r>
              <a:rPr>
                <a:solidFill>
                  <a:srgbClr val="FF0000"/>
                </a:solidFill>
              </a:rPr>
              <a:t>only</a:t>
            </a:r>
            <a:r>
              <a:t> match S tuples in partition S</a:t>
            </a:r>
            <a:r>
              <a:rPr sz="2640" baseline="-28000"/>
              <a:t>i</a:t>
            </a:r>
            <a:r>
              <a:t>.</a:t>
            </a:r>
          </a:p>
        </p:txBody>
      </p:sp>
      <p:sp>
        <p:nvSpPr>
          <p:cNvPr id="590" name="For i= 1 to #partitions {…"/>
          <p:cNvSpPr txBox="1"/>
          <p:nvPr/>
        </p:nvSpPr>
        <p:spPr>
          <a:xfrm>
            <a:off x="169862" y="3851275"/>
            <a:ext cx="3098801" cy="3284856"/>
          </a:xfrm>
          <a:prstGeom prst="rect">
            <a:avLst/>
          </a:prstGeom>
          <a:ln w="12700">
            <a:miter lim="400000"/>
          </a:ln>
        </p:spPr>
        <p:txBody>
          <a:bodyPr lIns="46037" tIns="46037" rIns="46037" bIns="46037">
            <a:spAutoFit/>
          </a:bodyPr>
          <a:lstStyle/>
          <a:p>
            <a:pPr marL="342900" indent="-342900" defTabSz="457200">
              <a:spcBef>
                <a:spcPts val="400"/>
              </a:spcBef>
              <a:defRPr sz="2000">
                <a:latin typeface="Tahoma" panose="020B0604030504040204"/>
                <a:ea typeface="Tahoma" panose="020B0604030504040204"/>
                <a:cs typeface="Tahoma" panose="020B0604030504040204"/>
                <a:sym typeface="Tahoma" panose="020B0604030504040204"/>
              </a:defRPr>
            </a:pPr>
            <a:r>
              <a:t>For i= 1 to #partitions {</a:t>
            </a:r>
          </a:p>
          <a:p>
            <a:pPr marL="342900" lvl="1" indent="114300" defTabSz="457200">
              <a:spcBef>
                <a:spcPts val="700"/>
              </a:spcBef>
              <a:defRPr sz="2000">
                <a:latin typeface="Tahoma" panose="020B0604030504040204"/>
                <a:ea typeface="Tahoma" panose="020B0604030504040204"/>
                <a:cs typeface="Tahoma" panose="020B0604030504040204"/>
                <a:sym typeface="Tahoma" panose="020B0604030504040204"/>
              </a:defRPr>
            </a:pPr>
            <a:r>
              <a:t>Read in partition R</a:t>
            </a:r>
            <a:r>
              <a:rPr sz="3000" baseline="-25000"/>
              <a:t>i</a:t>
            </a:r>
            <a:endParaRPr sz="3000" baseline="-25000"/>
          </a:p>
          <a:p>
            <a:pPr marL="342900" lvl="1" indent="114300" defTabSz="457200">
              <a:spcBef>
                <a:spcPts val="400"/>
              </a:spcBef>
              <a:defRPr sz="2000">
                <a:latin typeface="Tahoma" panose="020B0604030504040204"/>
                <a:ea typeface="Tahoma" panose="020B0604030504040204"/>
                <a:cs typeface="Tahoma" panose="020B0604030504040204"/>
                <a:sym typeface="Tahoma" panose="020B0604030504040204"/>
              </a:defRPr>
            </a:pPr>
            <a:r>
              <a:t>	and hash it using                    </a:t>
            </a:r>
            <a:r>
              <a:rPr>
                <a:solidFill>
                  <a:srgbClr val="3365FB"/>
                </a:solidFill>
              </a:rPr>
              <a:t>h2 (not </a:t>
            </a:r>
            <a:r>
              <a:rPr>
                <a:solidFill>
                  <a:schemeClr val="accent2"/>
                </a:solidFill>
              </a:rPr>
              <a:t>h</a:t>
            </a:r>
            <a:r>
              <a:rPr>
                <a:solidFill>
                  <a:srgbClr val="3365FB"/>
                </a:solidFill>
              </a:rPr>
              <a:t>)</a:t>
            </a:r>
            <a:r>
              <a:t>.   </a:t>
            </a:r>
          </a:p>
          <a:p>
            <a:pPr marL="342900" lvl="1" indent="114300" defTabSz="457200">
              <a:spcBef>
                <a:spcPts val="700"/>
              </a:spcBef>
              <a:defRPr sz="2000">
                <a:latin typeface="Tahoma" panose="020B0604030504040204"/>
                <a:ea typeface="Tahoma" panose="020B0604030504040204"/>
                <a:cs typeface="Tahoma" panose="020B0604030504040204"/>
                <a:sym typeface="Tahoma" panose="020B0604030504040204"/>
              </a:defRPr>
            </a:pPr>
            <a:r>
              <a:t>Scan partition S</a:t>
            </a:r>
            <a:r>
              <a:rPr sz="3000" baseline="-25000"/>
              <a:t>i</a:t>
            </a:r>
            <a:r>
              <a:t> and probe hash table for matches.</a:t>
            </a:r>
          </a:p>
          <a:p>
            <a:pPr marL="342900" lvl="1" indent="114300" defTabSz="457200">
              <a:spcBef>
                <a:spcPts val="400"/>
              </a:spcBef>
              <a:defRPr sz="2000">
                <a:latin typeface="Tahoma" panose="020B0604030504040204"/>
                <a:ea typeface="Tahoma" panose="020B0604030504040204"/>
                <a:cs typeface="Tahoma" panose="020B0604030504040204"/>
                <a:sym typeface="Tahoma" panose="020B0604030504040204"/>
              </a:defRPr>
            </a:pPr>
            <a:r>
              <a:t>}</a:t>
            </a:r>
          </a:p>
        </p:txBody>
      </p:sp>
      <p:sp>
        <p:nvSpPr>
          <p:cNvPr id="591" name="Line"/>
          <p:cNvSpPr/>
          <p:nvPr/>
        </p:nvSpPr>
        <p:spPr>
          <a:xfrm>
            <a:off x="3506787" y="3429000"/>
            <a:ext cx="5103813" cy="0"/>
          </a:xfrm>
          <a:prstGeom prst="line">
            <a:avLst/>
          </a:prstGeom>
          <a:ln w="25400">
            <a:solidFill>
              <a:srgbClr val="CC3300"/>
            </a:solidFill>
            <a:prstDash val="dash"/>
          </a:ln>
        </p:spPr>
        <p:txBody>
          <a:bodyPr lIns="45719" rIns="45719"/>
          <a:lstStyle/>
          <a:p/>
        </p:txBody>
      </p:sp>
      <p:grpSp>
        <p:nvGrpSpPr>
          <p:cNvPr id="644" name="Group"/>
          <p:cNvGrpSpPr/>
          <p:nvPr/>
        </p:nvGrpSpPr>
        <p:grpSpPr>
          <a:xfrm>
            <a:off x="3424212" y="3560762"/>
            <a:ext cx="5459575" cy="3012891"/>
            <a:chOff x="0" y="0"/>
            <a:chExt cx="5459573" cy="3012889"/>
          </a:xfrm>
        </p:grpSpPr>
        <p:sp>
          <p:nvSpPr>
            <p:cNvPr id="592" name="Partitions…"/>
            <p:cNvSpPr txBox="1"/>
            <p:nvPr/>
          </p:nvSpPr>
          <p:spPr>
            <a:xfrm>
              <a:off x="69874" y="0"/>
              <a:ext cx="1069853" cy="615765"/>
            </a:xfrm>
            <a:prstGeom prst="rect">
              <a:avLst/>
            </a:prstGeom>
            <a:noFill/>
            <a:ln w="12700" cap="flat">
              <a:noFill/>
              <a:miter lim="400000"/>
            </a:ln>
            <a:effectLst/>
          </p:spPr>
          <p:txBody>
            <a:bodyPr wrap="none" lIns="46037" tIns="46037" rIns="46037" bIns="46037" numCol="1" anchor="t">
              <a:spAutoFit/>
            </a:bodyPr>
            <a:lstStyle/>
            <a:p>
              <a:pPr defTabSz="457200">
                <a:defRPr sz="1800" b="1">
                  <a:latin typeface="+mj-lt"/>
                  <a:ea typeface="+mj-ea"/>
                  <a:cs typeface="+mj-cs"/>
                  <a:sym typeface="Times New Roman" panose="02020603050405020304"/>
                </a:defRPr>
              </a:pPr>
              <a:r>
                <a:t>Partitions</a:t>
              </a:r>
            </a:p>
            <a:p>
              <a:pPr defTabSz="457200">
                <a:defRPr sz="1800" b="1">
                  <a:latin typeface="+mj-lt"/>
                  <a:ea typeface="+mj-ea"/>
                  <a:cs typeface="+mj-cs"/>
                  <a:sym typeface="Times New Roman" panose="02020603050405020304"/>
                </a:defRPr>
              </a:pPr>
              <a:r>
                <a:t>of R &amp; S</a:t>
              </a:r>
            </a:p>
          </p:txBody>
        </p:sp>
        <p:sp>
          <p:nvSpPr>
            <p:cNvPr id="593" name="Input buffer…"/>
            <p:cNvSpPr txBox="1"/>
            <p:nvPr/>
          </p:nvSpPr>
          <p:spPr>
            <a:xfrm>
              <a:off x="1779357" y="2165350"/>
              <a:ext cx="1045085" cy="393100"/>
            </a:xfrm>
            <a:prstGeom prst="rect">
              <a:avLst/>
            </a:prstGeom>
            <a:noFill/>
            <a:ln w="12700" cap="flat">
              <a:noFill/>
              <a:miter lim="400000"/>
            </a:ln>
            <a:effectLst/>
          </p:spPr>
          <p:txBody>
            <a:bodyPr wrap="none" lIns="46037" tIns="46037" rIns="46037" bIns="46037" numCol="1" anchor="t">
              <a:spAutoFit/>
            </a:bodyPr>
            <a:lstStyle/>
            <a:p>
              <a:pPr algn="ctr" defTabSz="457200">
                <a:lnSpc>
                  <a:spcPct val="50000"/>
                </a:lnSpc>
                <a:defRPr sz="1400" b="1">
                  <a:latin typeface="+mj-lt"/>
                  <a:ea typeface="+mj-ea"/>
                  <a:cs typeface="+mj-cs"/>
                  <a:sym typeface="Times New Roman" panose="02020603050405020304"/>
                </a:defRPr>
              </a:pPr>
              <a:r>
                <a:t>Input buffer</a:t>
              </a:r>
            </a:p>
            <a:p>
              <a:pPr algn="ctr" defTabSz="457200">
                <a:defRPr sz="1400" b="1">
                  <a:latin typeface="+mj-lt"/>
                  <a:ea typeface="+mj-ea"/>
                  <a:cs typeface="+mj-cs"/>
                  <a:sym typeface="Times New Roman" panose="02020603050405020304"/>
                </a:defRPr>
              </a:pPr>
              <a:r>
                <a:t>for Si</a:t>
              </a:r>
            </a:p>
          </p:txBody>
        </p:sp>
        <p:sp>
          <p:nvSpPr>
            <p:cNvPr id="594" name="Hash table for partition…"/>
            <p:cNvSpPr txBox="1"/>
            <p:nvPr/>
          </p:nvSpPr>
          <p:spPr>
            <a:xfrm>
              <a:off x="1707088" y="447675"/>
              <a:ext cx="2418348" cy="615765"/>
            </a:xfrm>
            <a:prstGeom prst="rect">
              <a:avLst/>
            </a:prstGeom>
            <a:noFill/>
            <a:ln w="12700" cap="flat">
              <a:noFill/>
              <a:miter lim="400000"/>
            </a:ln>
            <a:effectLst/>
          </p:spPr>
          <p:txBody>
            <a:bodyPr wrap="none" lIns="46037" tIns="46037" rIns="46037" bIns="46037" numCol="1" anchor="t">
              <a:spAutoFit/>
            </a:bodyPr>
            <a:lstStyle/>
            <a:p>
              <a:pPr algn="ctr" defTabSz="457200">
                <a:defRPr sz="1800" b="1">
                  <a:latin typeface="+mj-lt"/>
                  <a:ea typeface="+mj-ea"/>
                  <a:cs typeface="+mj-cs"/>
                  <a:sym typeface="Times New Roman" panose="02020603050405020304"/>
                </a:defRPr>
              </a:pPr>
              <a:r>
                <a:t>Hash table for partition</a:t>
              </a:r>
            </a:p>
            <a:p>
              <a:pPr algn="ctr" defTabSz="457200">
                <a:defRPr sz="1800" b="1">
                  <a:latin typeface="+mj-lt"/>
                  <a:ea typeface="+mj-ea"/>
                  <a:cs typeface="+mj-cs"/>
                  <a:sym typeface="Times New Roman" panose="02020603050405020304"/>
                </a:defRPr>
              </a:pPr>
              <a:r>
                <a:t>Ri (k &lt; B-2 pages)</a:t>
              </a:r>
            </a:p>
          </p:txBody>
        </p:sp>
        <p:sp>
          <p:nvSpPr>
            <p:cNvPr id="595" name="Rectangle"/>
            <p:cNvSpPr/>
            <p:nvPr/>
          </p:nvSpPr>
          <p:spPr>
            <a:xfrm>
              <a:off x="2152674" y="1858962"/>
              <a:ext cx="228601"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596" name="Shape"/>
            <p:cNvSpPr/>
            <p:nvPr/>
          </p:nvSpPr>
          <p:spPr>
            <a:xfrm>
              <a:off x="325462" y="1944687"/>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10800" y="0"/>
                  </a:lnTo>
                  <a:lnTo>
                    <a:pt x="0" y="11109"/>
                  </a:lnTo>
                  <a:lnTo>
                    <a:pt x="10800" y="21600"/>
                  </a:lnTo>
                  <a:lnTo>
                    <a:pt x="21600" y="11109"/>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597" name="Shape"/>
            <p:cNvSpPr/>
            <p:nvPr/>
          </p:nvSpPr>
          <p:spPr>
            <a:xfrm>
              <a:off x="457224" y="1944687"/>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10800" y="0"/>
                  </a:lnTo>
                  <a:lnTo>
                    <a:pt x="0" y="11109"/>
                  </a:lnTo>
                  <a:lnTo>
                    <a:pt x="10800" y="21600"/>
                  </a:lnTo>
                  <a:lnTo>
                    <a:pt x="21600" y="11109"/>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598" name="Shape"/>
            <p:cNvSpPr/>
            <p:nvPr/>
          </p:nvSpPr>
          <p:spPr>
            <a:xfrm>
              <a:off x="600099" y="1944687"/>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10800" y="0"/>
                  </a:lnTo>
                  <a:lnTo>
                    <a:pt x="0" y="11109"/>
                  </a:lnTo>
                  <a:lnTo>
                    <a:pt x="10800" y="21600"/>
                  </a:lnTo>
                  <a:lnTo>
                    <a:pt x="21600" y="11109"/>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599" name="Rectangle"/>
            <p:cNvSpPr/>
            <p:nvPr/>
          </p:nvSpPr>
          <p:spPr>
            <a:xfrm>
              <a:off x="96862" y="1141412"/>
              <a:ext cx="228601"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00" name="Rectangle"/>
            <p:cNvSpPr/>
            <p:nvPr/>
          </p:nvSpPr>
          <p:spPr>
            <a:xfrm>
              <a:off x="363562" y="1141412"/>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01" name="Rectangle"/>
            <p:cNvSpPr/>
            <p:nvPr/>
          </p:nvSpPr>
          <p:spPr>
            <a:xfrm>
              <a:off x="96862" y="1501775"/>
              <a:ext cx="228601" cy="244475"/>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02" name="Rectangle"/>
            <p:cNvSpPr/>
            <p:nvPr/>
          </p:nvSpPr>
          <p:spPr>
            <a:xfrm>
              <a:off x="373087" y="1501775"/>
              <a:ext cx="227013" cy="244475"/>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03" name="Rectangle"/>
            <p:cNvSpPr/>
            <p:nvPr/>
          </p:nvSpPr>
          <p:spPr>
            <a:xfrm>
              <a:off x="419124" y="2263775"/>
              <a:ext cx="227014" cy="244475"/>
            </a:xfrm>
            <a:prstGeom prst="rect">
              <a:avLst/>
            </a:prstGeom>
            <a:solidFill>
              <a:srgbClr val="C0FEF9"/>
            </a:solidFill>
            <a:ln w="12700" cap="rnd">
              <a:solidFill>
                <a:srgbClr val="000000"/>
              </a:solidFill>
              <a:prstDash val="solid"/>
              <a:round/>
            </a:ln>
            <a:effectLst/>
          </p:spPr>
          <p:txBody>
            <a:bodyPr wrap="square" lIns="45719" tIns="45719" rIns="45719" bIns="45719" numCol="1" anchor="t">
              <a:noAutofit/>
            </a:bodyPr>
            <a:lstStyle/>
            <a:p/>
          </p:txBody>
        </p:sp>
        <p:sp>
          <p:nvSpPr>
            <p:cNvPr id="604" name="Rectangle"/>
            <p:cNvSpPr/>
            <p:nvPr/>
          </p:nvSpPr>
          <p:spPr>
            <a:xfrm>
              <a:off x="96862" y="2265362"/>
              <a:ext cx="228601" cy="246063"/>
            </a:xfrm>
            <a:prstGeom prst="rect">
              <a:avLst/>
            </a:prstGeom>
            <a:solidFill>
              <a:srgbClr val="C0FEF9"/>
            </a:solidFill>
            <a:ln w="12700" cap="rnd">
              <a:solidFill>
                <a:srgbClr val="000000"/>
              </a:solidFill>
              <a:prstDash val="solid"/>
              <a:round/>
            </a:ln>
            <a:effectLst/>
          </p:spPr>
          <p:txBody>
            <a:bodyPr wrap="square" lIns="45719" tIns="45719" rIns="45719" bIns="45719" numCol="1" anchor="t">
              <a:noAutofit/>
            </a:bodyPr>
            <a:lstStyle/>
            <a:p/>
          </p:txBody>
        </p:sp>
        <p:sp>
          <p:nvSpPr>
            <p:cNvPr id="605" name="Rectangle"/>
            <p:cNvSpPr/>
            <p:nvPr/>
          </p:nvSpPr>
          <p:spPr>
            <a:xfrm>
              <a:off x="2039962" y="1131887"/>
              <a:ext cx="227013" cy="246063"/>
            </a:xfrm>
            <a:prstGeom prst="rect">
              <a:avLst/>
            </a:prstGeom>
            <a:solidFill>
              <a:srgbClr val="C0FEF9"/>
            </a:solidFill>
            <a:ln w="12700" cap="rnd">
              <a:solidFill>
                <a:srgbClr val="000000"/>
              </a:solidFill>
              <a:prstDash val="solid"/>
              <a:round/>
            </a:ln>
            <a:effectLst/>
          </p:spPr>
          <p:txBody>
            <a:bodyPr wrap="square" lIns="45719" tIns="45719" rIns="45719" bIns="45719" numCol="1" anchor="t">
              <a:noAutofit/>
            </a:bodyPr>
            <a:lstStyle/>
            <a:p/>
          </p:txBody>
        </p:sp>
        <p:sp>
          <p:nvSpPr>
            <p:cNvPr id="606" name="Rectangle"/>
            <p:cNvSpPr/>
            <p:nvPr/>
          </p:nvSpPr>
          <p:spPr>
            <a:xfrm>
              <a:off x="2360637" y="1141412"/>
              <a:ext cx="228601" cy="246063"/>
            </a:xfrm>
            <a:prstGeom prst="rect">
              <a:avLst/>
            </a:prstGeom>
            <a:solidFill>
              <a:srgbClr val="C0FEF9"/>
            </a:solidFill>
            <a:ln w="12700" cap="rnd">
              <a:solidFill>
                <a:srgbClr val="000000"/>
              </a:solidFill>
              <a:prstDash val="solid"/>
              <a:round/>
            </a:ln>
            <a:effectLst/>
          </p:spPr>
          <p:txBody>
            <a:bodyPr wrap="square" lIns="45719" tIns="45719" rIns="45719" bIns="45719" numCol="1" anchor="t">
              <a:noAutofit/>
            </a:bodyPr>
            <a:lstStyle/>
            <a:p/>
          </p:txBody>
        </p:sp>
        <p:sp>
          <p:nvSpPr>
            <p:cNvPr id="607" name="Rectangle"/>
            <p:cNvSpPr/>
            <p:nvPr/>
          </p:nvSpPr>
          <p:spPr>
            <a:xfrm>
              <a:off x="3413149" y="1141412"/>
              <a:ext cx="227014" cy="246063"/>
            </a:xfrm>
            <a:prstGeom prst="rect">
              <a:avLst/>
            </a:prstGeom>
            <a:solidFill>
              <a:srgbClr val="C0FEF9"/>
            </a:solidFill>
            <a:ln w="12700" cap="rnd">
              <a:solidFill>
                <a:srgbClr val="000000"/>
              </a:solidFill>
              <a:prstDash val="solid"/>
              <a:round/>
            </a:ln>
            <a:effectLst/>
          </p:spPr>
          <p:txBody>
            <a:bodyPr wrap="square" lIns="45719" tIns="45719" rIns="45719" bIns="45719" numCol="1" anchor="t">
              <a:noAutofit/>
            </a:bodyPr>
            <a:lstStyle/>
            <a:p/>
          </p:txBody>
        </p:sp>
        <p:sp>
          <p:nvSpPr>
            <p:cNvPr id="608" name="Shape"/>
            <p:cNvSpPr/>
            <p:nvPr/>
          </p:nvSpPr>
          <p:spPr>
            <a:xfrm>
              <a:off x="2863874" y="1246187"/>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C0FEF9"/>
            </a:solidFill>
            <a:ln w="12700" cap="rnd">
              <a:solidFill>
                <a:srgbClr val="000000"/>
              </a:solidFill>
              <a:prstDash val="solid"/>
              <a:round/>
            </a:ln>
            <a:effectLst/>
          </p:spPr>
          <p:txBody>
            <a:bodyPr wrap="square" lIns="45719" tIns="45719" rIns="45719" bIns="45719" numCol="1" anchor="t">
              <a:noAutofit/>
            </a:bodyPr>
            <a:lstStyle/>
            <a:p/>
          </p:txBody>
        </p:sp>
        <p:sp>
          <p:nvSpPr>
            <p:cNvPr id="609" name="Shape"/>
            <p:cNvSpPr/>
            <p:nvPr/>
          </p:nvSpPr>
          <p:spPr>
            <a:xfrm>
              <a:off x="2997224" y="1246187"/>
              <a:ext cx="36514"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10330" y="0"/>
                  </a:lnTo>
                  <a:lnTo>
                    <a:pt x="0" y="11109"/>
                  </a:lnTo>
                  <a:lnTo>
                    <a:pt x="10330" y="21600"/>
                  </a:lnTo>
                  <a:lnTo>
                    <a:pt x="21600" y="11109"/>
                  </a:lnTo>
                </a:path>
              </a:pathLst>
            </a:custGeom>
            <a:solidFill>
              <a:srgbClr val="C0FEF9"/>
            </a:solidFill>
            <a:ln w="12700" cap="rnd">
              <a:solidFill>
                <a:srgbClr val="000000"/>
              </a:solidFill>
              <a:prstDash val="solid"/>
              <a:round/>
            </a:ln>
            <a:effectLst/>
          </p:spPr>
          <p:txBody>
            <a:bodyPr wrap="square" lIns="45719" tIns="45719" rIns="45719" bIns="45719" numCol="1" anchor="t">
              <a:noAutofit/>
            </a:bodyPr>
            <a:lstStyle/>
            <a:p/>
          </p:txBody>
        </p:sp>
        <p:sp>
          <p:nvSpPr>
            <p:cNvPr id="610" name="Shape"/>
            <p:cNvSpPr/>
            <p:nvPr/>
          </p:nvSpPr>
          <p:spPr>
            <a:xfrm>
              <a:off x="3138512" y="1246187"/>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C0FEF9"/>
            </a:solidFill>
            <a:ln w="12700" cap="rnd">
              <a:solidFill>
                <a:srgbClr val="000000"/>
              </a:solidFill>
              <a:prstDash val="solid"/>
              <a:round/>
            </a:ln>
            <a:effectLst/>
          </p:spPr>
          <p:txBody>
            <a:bodyPr wrap="square" lIns="45719" tIns="45719" rIns="45719" bIns="45719" numCol="1" anchor="t">
              <a:noAutofit/>
            </a:bodyPr>
            <a:lstStyle/>
            <a:p/>
          </p:txBody>
        </p:sp>
        <p:sp>
          <p:nvSpPr>
            <p:cNvPr id="611" name="Rectangle"/>
            <p:cNvSpPr/>
            <p:nvPr/>
          </p:nvSpPr>
          <p:spPr>
            <a:xfrm>
              <a:off x="1985987" y="1087437"/>
              <a:ext cx="1747838" cy="365126"/>
            </a:xfrm>
            <a:prstGeom prst="rect">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12" name="Rectangle"/>
            <p:cNvSpPr/>
            <p:nvPr/>
          </p:nvSpPr>
          <p:spPr>
            <a:xfrm>
              <a:off x="3346474" y="1858962"/>
              <a:ext cx="228601" cy="246063"/>
            </a:xfrm>
            <a:prstGeom prst="rect">
              <a:avLst/>
            </a:prstGeom>
            <a:solidFill>
              <a:schemeClr val="accent1"/>
            </a:solidFill>
            <a:ln w="12700" cap="rnd">
              <a:solidFill>
                <a:srgbClr val="000000"/>
              </a:solidFill>
              <a:prstDash val="solid"/>
              <a:round/>
            </a:ln>
            <a:effectLst/>
          </p:spPr>
          <p:txBody>
            <a:bodyPr wrap="square" lIns="45719" tIns="45719" rIns="45719" bIns="45719" numCol="1" anchor="t">
              <a:noAutofit/>
            </a:bodyPr>
            <a:lstStyle/>
            <a:p/>
          </p:txBody>
        </p:sp>
        <p:sp>
          <p:nvSpPr>
            <p:cNvPr id="613" name="Rectangle"/>
            <p:cNvSpPr/>
            <p:nvPr/>
          </p:nvSpPr>
          <p:spPr>
            <a:xfrm>
              <a:off x="1698649" y="401637"/>
              <a:ext cx="2420939" cy="2209801"/>
            </a:xfrm>
            <a:prstGeom prst="rect">
              <a:avLst/>
            </a:prstGeom>
            <a:noFill/>
            <a:ln w="12700" cap="rnd">
              <a:solidFill>
                <a:srgbClr val="000000"/>
              </a:solidFill>
              <a:prstDash val="solid"/>
              <a:round/>
            </a:ln>
            <a:effectLst/>
          </p:spPr>
          <p:txBody>
            <a:bodyPr wrap="square" lIns="45719" tIns="45719" rIns="45719" bIns="45719" numCol="1" anchor="t">
              <a:noAutofit/>
            </a:bodyPr>
            <a:lstStyle/>
            <a:p/>
          </p:txBody>
        </p:sp>
        <p:grpSp>
          <p:nvGrpSpPr>
            <p:cNvPr id="620" name="Group"/>
            <p:cNvGrpSpPr/>
            <p:nvPr/>
          </p:nvGrpSpPr>
          <p:grpSpPr>
            <a:xfrm>
              <a:off x="4664099" y="992187"/>
              <a:ext cx="311151" cy="1366838"/>
              <a:chOff x="0" y="0"/>
              <a:chExt cx="311150" cy="1366837"/>
            </a:xfrm>
          </p:grpSpPr>
          <p:sp>
            <p:nvSpPr>
              <p:cNvPr id="614" name="Shape"/>
              <p:cNvSpPr/>
              <p:nvPr/>
            </p:nvSpPr>
            <p:spPr>
              <a:xfrm>
                <a:off x="0" y="838200"/>
                <a:ext cx="38100" cy="571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0"/>
                    </a:lnTo>
                    <a:lnTo>
                      <a:pt x="0" y="10800"/>
                    </a:lnTo>
                    <a:lnTo>
                      <a:pt x="10800" y="21600"/>
                    </a:lnTo>
                    <a:lnTo>
                      <a:pt x="21600" y="10800"/>
                    </a:lnTo>
                  </a:path>
                </a:pathLst>
              </a:custGeom>
              <a:solidFill>
                <a:schemeClr val="accent1"/>
              </a:solidFill>
              <a:ln w="12700" cap="rnd">
                <a:solidFill>
                  <a:srgbClr val="000000"/>
                </a:solidFill>
                <a:prstDash val="solid"/>
                <a:round/>
              </a:ln>
              <a:effectLst/>
            </p:spPr>
            <p:txBody>
              <a:bodyPr wrap="square" lIns="45719" tIns="45719" rIns="45719" bIns="45719" numCol="1" anchor="t">
                <a:noAutofit/>
              </a:bodyPr>
              <a:lstStyle/>
              <a:p/>
            </p:txBody>
          </p:sp>
          <p:sp>
            <p:nvSpPr>
              <p:cNvPr id="615" name="Shape"/>
              <p:cNvSpPr/>
              <p:nvPr/>
            </p:nvSpPr>
            <p:spPr>
              <a:xfrm>
                <a:off x="131762" y="838200"/>
                <a:ext cx="38101" cy="571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0800" y="0"/>
                    </a:lnTo>
                    <a:lnTo>
                      <a:pt x="0" y="10800"/>
                    </a:lnTo>
                    <a:lnTo>
                      <a:pt x="10800" y="21600"/>
                    </a:lnTo>
                    <a:lnTo>
                      <a:pt x="21600" y="10800"/>
                    </a:lnTo>
                  </a:path>
                </a:pathLst>
              </a:custGeom>
              <a:solidFill>
                <a:schemeClr val="accent1"/>
              </a:solidFill>
              <a:ln w="12700" cap="rnd">
                <a:solidFill>
                  <a:srgbClr val="000000"/>
                </a:solidFill>
                <a:prstDash val="solid"/>
                <a:round/>
              </a:ln>
              <a:effectLst/>
            </p:spPr>
            <p:txBody>
              <a:bodyPr wrap="square" lIns="45719" tIns="45719" rIns="45719" bIns="45719" numCol="1" anchor="t">
                <a:noAutofit/>
              </a:bodyPr>
              <a:lstStyle/>
              <a:p/>
            </p:txBody>
          </p:sp>
          <p:sp>
            <p:nvSpPr>
              <p:cNvPr id="616" name="Shape"/>
              <p:cNvSpPr/>
              <p:nvPr/>
            </p:nvSpPr>
            <p:spPr>
              <a:xfrm>
                <a:off x="274637" y="838200"/>
                <a:ext cx="36513" cy="571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1270" y="0"/>
                    </a:lnTo>
                    <a:lnTo>
                      <a:pt x="0" y="10800"/>
                    </a:lnTo>
                    <a:lnTo>
                      <a:pt x="11270" y="21600"/>
                    </a:lnTo>
                    <a:lnTo>
                      <a:pt x="21600" y="10800"/>
                    </a:lnTo>
                  </a:path>
                </a:pathLst>
              </a:custGeom>
              <a:solidFill>
                <a:schemeClr val="accent1"/>
              </a:solidFill>
              <a:ln w="12700" cap="rnd">
                <a:solidFill>
                  <a:srgbClr val="000000"/>
                </a:solidFill>
                <a:prstDash val="solid"/>
                <a:round/>
              </a:ln>
              <a:effectLst/>
            </p:spPr>
            <p:txBody>
              <a:bodyPr wrap="square" lIns="45719" tIns="45719" rIns="45719" bIns="45719" numCol="1" anchor="t">
                <a:noAutofit/>
              </a:bodyPr>
              <a:lstStyle/>
              <a:p/>
            </p:txBody>
          </p:sp>
          <p:sp>
            <p:nvSpPr>
              <p:cNvPr id="617" name="Rectangle"/>
              <p:cNvSpPr/>
              <p:nvPr/>
            </p:nvSpPr>
            <p:spPr>
              <a:xfrm>
                <a:off x="57150" y="0"/>
                <a:ext cx="227013" cy="244475"/>
              </a:xfrm>
              <a:prstGeom prst="rect">
                <a:avLst/>
              </a:prstGeom>
              <a:solidFill>
                <a:schemeClr val="accent1"/>
              </a:solidFill>
              <a:ln w="12700" cap="rnd">
                <a:solidFill>
                  <a:srgbClr val="000000"/>
                </a:solidFill>
                <a:prstDash val="solid"/>
                <a:round/>
              </a:ln>
              <a:effectLst/>
            </p:spPr>
            <p:txBody>
              <a:bodyPr wrap="square" lIns="45719" tIns="45719" rIns="45719" bIns="45719" numCol="1" anchor="t">
                <a:noAutofit/>
              </a:bodyPr>
              <a:lstStyle/>
              <a:p/>
            </p:txBody>
          </p:sp>
          <p:sp>
            <p:nvSpPr>
              <p:cNvPr id="618" name="Rectangle"/>
              <p:cNvSpPr/>
              <p:nvPr/>
            </p:nvSpPr>
            <p:spPr>
              <a:xfrm>
                <a:off x="57150" y="357187"/>
                <a:ext cx="227013" cy="246063"/>
              </a:xfrm>
              <a:prstGeom prst="rect">
                <a:avLst/>
              </a:prstGeom>
              <a:solidFill>
                <a:schemeClr val="accent1"/>
              </a:solidFill>
              <a:ln w="12700" cap="rnd">
                <a:solidFill>
                  <a:srgbClr val="000000"/>
                </a:solidFill>
                <a:prstDash val="solid"/>
                <a:round/>
              </a:ln>
              <a:effectLst/>
            </p:spPr>
            <p:txBody>
              <a:bodyPr wrap="square" lIns="45719" tIns="45719" rIns="45719" bIns="45719" numCol="1" anchor="t">
                <a:noAutofit/>
              </a:bodyPr>
              <a:lstStyle/>
              <a:p/>
            </p:txBody>
          </p:sp>
          <p:sp>
            <p:nvSpPr>
              <p:cNvPr id="619" name="Rectangle"/>
              <p:cNvSpPr/>
              <p:nvPr/>
            </p:nvSpPr>
            <p:spPr>
              <a:xfrm>
                <a:off x="57150" y="1122362"/>
                <a:ext cx="227013" cy="244476"/>
              </a:xfrm>
              <a:prstGeom prst="rect">
                <a:avLst/>
              </a:prstGeom>
              <a:solidFill>
                <a:schemeClr val="accent1"/>
              </a:solidFill>
              <a:ln w="12700" cap="rnd">
                <a:solidFill>
                  <a:srgbClr val="000000"/>
                </a:solidFill>
                <a:prstDash val="solid"/>
                <a:round/>
              </a:ln>
              <a:effectLst/>
            </p:spPr>
            <p:txBody>
              <a:bodyPr wrap="square" lIns="45719" tIns="45719" rIns="45719" bIns="45719" numCol="1" anchor="t">
                <a:noAutofit/>
              </a:bodyPr>
              <a:lstStyle/>
              <a:p/>
            </p:txBody>
          </p:sp>
        </p:grpSp>
        <p:sp>
          <p:nvSpPr>
            <p:cNvPr id="621" name="B main memory buffers"/>
            <p:cNvSpPr txBox="1"/>
            <p:nvPr/>
          </p:nvSpPr>
          <p:spPr>
            <a:xfrm>
              <a:off x="1698649" y="2606675"/>
              <a:ext cx="2434867"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B main memory buffers</a:t>
              </a:r>
            </a:p>
          </p:txBody>
        </p:sp>
        <p:sp>
          <p:nvSpPr>
            <p:cNvPr id="622" name="Disk"/>
            <p:cNvSpPr txBox="1"/>
            <p:nvPr/>
          </p:nvSpPr>
          <p:spPr>
            <a:xfrm>
              <a:off x="307999" y="2663825"/>
              <a:ext cx="549475"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Disk</a:t>
              </a:r>
            </a:p>
          </p:txBody>
        </p:sp>
        <p:sp>
          <p:nvSpPr>
            <p:cNvPr id="623" name="Output…"/>
            <p:cNvSpPr txBox="1"/>
            <p:nvPr/>
          </p:nvSpPr>
          <p:spPr>
            <a:xfrm>
              <a:off x="3178199" y="2073275"/>
              <a:ext cx="702594" cy="490923"/>
            </a:xfrm>
            <a:prstGeom prst="rect">
              <a:avLst/>
            </a:prstGeom>
            <a:noFill/>
            <a:ln w="12700" cap="flat">
              <a:noFill/>
              <a:miter lim="400000"/>
            </a:ln>
            <a:effectLst/>
          </p:spPr>
          <p:txBody>
            <a:bodyPr wrap="none" lIns="46037" tIns="46037" rIns="46037" bIns="46037" numCol="1" anchor="t">
              <a:spAutoFit/>
            </a:bodyPr>
            <a:lstStyle/>
            <a:p>
              <a:pPr defTabSz="457200">
                <a:defRPr sz="1400" b="1">
                  <a:latin typeface="+mj-lt"/>
                  <a:ea typeface="+mj-ea"/>
                  <a:cs typeface="+mj-cs"/>
                  <a:sym typeface="Times New Roman" panose="02020603050405020304"/>
                </a:defRPr>
              </a:pPr>
              <a:r>
                <a:t>Output </a:t>
              </a:r>
            </a:p>
            <a:p>
              <a:pPr defTabSz="457200">
                <a:defRPr sz="1400" b="1">
                  <a:latin typeface="+mj-lt"/>
                  <a:ea typeface="+mj-ea"/>
                  <a:cs typeface="+mj-cs"/>
                  <a:sym typeface="Times New Roman" panose="02020603050405020304"/>
                </a:defRPr>
              </a:pPr>
              <a:r>
                <a:t> buffer</a:t>
              </a:r>
            </a:p>
          </p:txBody>
        </p:sp>
        <p:sp>
          <p:nvSpPr>
            <p:cNvPr id="624" name="Disk"/>
            <p:cNvSpPr txBox="1"/>
            <p:nvPr/>
          </p:nvSpPr>
          <p:spPr>
            <a:xfrm>
              <a:off x="4560911" y="2606675"/>
              <a:ext cx="549475"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Disk</a:t>
              </a:r>
            </a:p>
          </p:txBody>
        </p:sp>
        <p:sp>
          <p:nvSpPr>
            <p:cNvPr id="625" name="Join Result"/>
            <p:cNvSpPr txBox="1"/>
            <p:nvPr/>
          </p:nvSpPr>
          <p:spPr>
            <a:xfrm>
              <a:off x="4256111" y="177799"/>
              <a:ext cx="1203463"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Join Result</a:t>
              </a:r>
            </a:p>
          </p:txBody>
        </p:sp>
        <p:sp>
          <p:nvSpPr>
            <p:cNvPr id="626" name="hash"/>
            <p:cNvSpPr txBox="1"/>
            <p:nvPr/>
          </p:nvSpPr>
          <p:spPr>
            <a:xfrm>
              <a:off x="1123974" y="739775"/>
              <a:ext cx="562311"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hash</a:t>
              </a:r>
            </a:p>
          </p:txBody>
        </p:sp>
        <p:sp>
          <p:nvSpPr>
            <p:cNvPr id="627" name="fn"/>
            <p:cNvSpPr txBox="1"/>
            <p:nvPr/>
          </p:nvSpPr>
          <p:spPr>
            <a:xfrm>
              <a:off x="1170011" y="949325"/>
              <a:ext cx="308039"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fn</a:t>
              </a:r>
            </a:p>
          </p:txBody>
        </p:sp>
        <p:sp>
          <p:nvSpPr>
            <p:cNvPr id="628" name="h2"/>
            <p:cNvSpPr txBox="1"/>
            <p:nvPr/>
          </p:nvSpPr>
          <p:spPr>
            <a:xfrm>
              <a:off x="1177949" y="1155700"/>
              <a:ext cx="346213" cy="349065"/>
            </a:xfrm>
            <a:prstGeom prst="rect">
              <a:avLst/>
            </a:prstGeom>
            <a:noFill/>
            <a:ln w="12700" cap="flat">
              <a:noFill/>
              <a:miter lim="400000"/>
            </a:ln>
            <a:effectLst/>
          </p:spPr>
          <p:txBody>
            <a:bodyPr wrap="none" lIns="46037" tIns="46037" rIns="46037" bIns="46037" numCol="1" anchor="t">
              <a:spAutoFit/>
            </a:bodyPr>
            <a:lstStyle>
              <a:lvl1pPr defTabSz="457200">
                <a:defRPr sz="1800" b="1">
                  <a:solidFill>
                    <a:srgbClr val="3365FB"/>
                  </a:solidFill>
                  <a:latin typeface="+mj-lt"/>
                  <a:ea typeface="+mj-ea"/>
                  <a:cs typeface="+mj-cs"/>
                  <a:sym typeface="Times New Roman" panose="02020603050405020304"/>
                </a:defRPr>
              </a:lvl1pPr>
            </a:lstStyle>
            <a:p>
              <a:r>
                <a:t>h2</a:t>
              </a:r>
            </a:p>
          </p:txBody>
        </p:sp>
        <p:sp>
          <p:nvSpPr>
            <p:cNvPr id="629" name="h2"/>
            <p:cNvSpPr txBox="1"/>
            <p:nvPr/>
          </p:nvSpPr>
          <p:spPr>
            <a:xfrm>
              <a:off x="2574949" y="1625600"/>
              <a:ext cx="346213" cy="349065"/>
            </a:xfrm>
            <a:prstGeom prst="rect">
              <a:avLst/>
            </a:prstGeom>
            <a:noFill/>
            <a:ln w="12700" cap="flat">
              <a:noFill/>
              <a:miter lim="400000"/>
            </a:ln>
            <a:effectLst/>
          </p:spPr>
          <p:txBody>
            <a:bodyPr wrap="none" lIns="46037" tIns="46037" rIns="46037" bIns="46037" numCol="1" anchor="t">
              <a:spAutoFit/>
            </a:bodyPr>
            <a:lstStyle>
              <a:lvl1pPr defTabSz="457200">
                <a:defRPr sz="1800" b="1">
                  <a:solidFill>
                    <a:srgbClr val="3365FB"/>
                  </a:solidFill>
                  <a:latin typeface="+mj-lt"/>
                  <a:ea typeface="+mj-ea"/>
                  <a:cs typeface="+mj-cs"/>
                  <a:sym typeface="Times New Roman" panose="02020603050405020304"/>
                </a:defRPr>
              </a:lvl1pPr>
            </a:lstStyle>
            <a:p>
              <a:r>
                <a:t>h2</a:t>
              </a:r>
            </a:p>
          </p:txBody>
        </p:sp>
        <p:grpSp>
          <p:nvGrpSpPr>
            <p:cNvPr id="634" name="Group"/>
            <p:cNvGrpSpPr/>
            <p:nvPr/>
          </p:nvGrpSpPr>
          <p:grpSpPr>
            <a:xfrm>
              <a:off x="0" y="636587"/>
              <a:ext cx="1071588" cy="2027238"/>
              <a:chOff x="-24" y="0"/>
              <a:chExt cx="1071587" cy="2027237"/>
            </a:xfrm>
          </p:grpSpPr>
          <p:sp>
            <p:nvSpPr>
              <p:cNvPr id="630" name="Oval"/>
              <p:cNvSpPr/>
              <p:nvPr/>
            </p:nvSpPr>
            <p:spPr>
              <a:xfrm>
                <a:off x="12700" y="0"/>
                <a:ext cx="1052513" cy="139700"/>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631" name="Line"/>
              <p:cNvSpPr/>
              <p:nvPr/>
            </p:nvSpPr>
            <p:spPr>
              <a:xfrm flipH="1">
                <a:off x="6349" y="71437"/>
                <a:ext cx="2" cy="1827213"/>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632" name="Line"/>
              <p:cNvSpPr/>
              <p:nvPr/>
            </p:nvSpPr>
            <p:spPr>
              <a:xfrm flipH="1">
                <a:off x="1071562" y="71437"/>
                <a:ext cx="1" cy="1827213"/>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633" name="Line"/>
              <p:cNvSpPr/>
              <p:nvPr/>
            </p:nvSpPr>
            <p:spPr>
              <a:xfrm>
                <a:off x="-25" y="1903406"/>
                <a:ext cx="1065238" cy="123832"/>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9" y="186"/>
                      <a:pt x="21600" y="371"/>
                      <a:pt x="21600" y="557"/>
                    </a:cubicBezTo>
                    <a:cubicBezTo>
                      <a:pt x="21600" y="12178"/>
                      <a:pt x="16765" y="21600"/>
                      <a:pt x="10800" y="21600"/>
                    </a:cubicBezTo>
                    <a:cubicBezTo>
                      <a:pt x="4835" y="21599"/>
                      <a:pt x="0" y="12178"/>
                      <a:pt x="0" y="556"/>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grpSp>
          <p:nvGrpSpPr>
            <p:cNvPr id="639" name="Group"/>
            <p:cNvGrpSpPr/>
            <p:nvPr/>
          </p:nvGrpSpPr>
          <p:grpSpPr>
            <a:xfrm>
              <a:off x="4419624" y="712787"/>
              <a:ext cx="842964" cy="1876426"/>
              <a:chOff x="0" y="0"/>
              <a:chExt cx="842962" cy="1876424"/>
            </a:xfrm>
          </p:grpSpPr>
          <p:sp>
            <p:nvSpPr>
              <p:cNvPr id="635" name="Oval"/>
              <p:cNvSpPr/>
              <p:nvPr/>
            </p:nvSpPr>
            <p:spPr>
              <a:xfrm>
                <a:off x="11112" y="0"/>
                <a:ext cx="825501" cy="128588"/>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636" name="Line"/>
              <p:cNvSpPr/>
              <p:nvPr/>
            </p:nvSpPr>
            <p:spPr>
              <a:xfrm flipH="1">
                <a:off x="4762" y="65087"/>
                <a:ext cx="1" cy="1690688"/>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637" name="Line"/>
              <p:cNvSpPr/>
              <p:nvPr/>
            </p:nvSpPr>
            <p:spPr>
              <a:xfrm flipH="1">
                <a:off x="842962" y="65087"/>
                <a:ext cx="1" cy="1690688"/>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638" name="Line"/>
              <p:cNvSpPr/>
              <p:nvPr/>
            </p:nvSpPr>
            <p:spPr>
              <a:xfrm>
                <a:off x="0" y="1760532"/>
                <a:ext cx="838200" cy="115893"/>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8" y="198"/>
                      <a:pt x="21600" y="397"/>
                      <a:pt x="21600" y="595"/>
                    </a:cubicBezTo>
                    <a:cubicBezTo>
                      <a:pt x="21600" y="12195"/>
                      <a:pt x="16765" y="21600"/>
                      <a:pt x="10800" y="21600"/>
                    </a:cubicBezTo>
                    <a:cubicBezTo>
                      <a:pt x="4835" y="21600"/>
                      <a:pt x="0" y="12195"/>
                      <a:pt x="0" y="595"/>
                    </a:cubicBezTo>
                    <a:cubicBezTo>
                      <a:pt x="0" y="398"/>
                      <a:pt x="1" y="200"/>
                      <a:pt x="4" y="3"/>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sp>
          <p:nvSpPr>
            <p:cNvPr id="640" name="Line"/>
            <p:cNvSpPr/>
            <p:nvPr/>
          </p:nvSpPr>
          <p:spPr>
            <a:xfrm>
              <a:off x="1073174" y="1468437"/>
              <a:ext cx="912814"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41" name="Line"/>
            <p:cNvSpPr/>
            <p:nvPr/>
          </p:nvSpPr>
          <p:spPr>
            <a:xfrm>
              <a:off x="1073174" y="2001837"/>
              <a:ext cx="1065214"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42" name="Line"/>
            <p:cNvSpPr/>
            <p:nvPr/>
          </p:nvSpPr>
          <p:spPr>
            <a:xfrm>
              <a:off x="2290787" y="1468437"/>
              <a:ext cx="304801" cy="4572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2975"/>
                  </a:lnTo>
                  <a:lnTo>
                    <a:pt x="21150" y="10875"/>
                  </a:lnTo>
                  <a:lnTo>
                    <a:pt x="0" y="8625"/>
                  </a:lnTo>
                  <a:lnTo>
                    <a:pt x="21600" y="0"/>
                  </a:lnTo>
                </a:path>
              </a:pathLst>
            </a:custGeom>
            <a:noFill/>
            <a:ln w="12700" cap="rnd">
              <a:solidFill>
                <a:srgbClr val="CC3300"/>
              </a:solidFill>
              <a:prstDash val="solid"/>
              <a:round/>
              <a:tailEnd type="stealth" w="med" len="med"/>
            </a:ln>
            <a:effectLst/>
          </p:spPr>
          <p:txBody>
            <a:bodyPr wrap="square" lIns="45719" tIns="45719" rIns="45719" bIns="45719" numCol="1" anchor="t">
              <a:noAutofit/>
            </a:bodyPr>
            <a:lstStyle/>
            <a:p/>
          </p:txBody>
        </p:sp>
        <p:sp>
          <p:nvSpPr>
            <p:cNvPr id="643" name="Line"/>
            <p:cNvSpPr/>
            <p:nvPr/>
          </p:nvSpPr>
          <p:spPr>
            <a:xfrm>
              <a:off x="3587774" y="2001837"/>
              <a:ext cx="836614"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grpSp>
      <p:grpSp>
        <p:nvGrpSpPr>
          <p:cNvPr id="698" name="Group"/>
          <p:cNvGrpSpPr/>
          <p:nvPr/>
        </p:nvGrpSpPr>
        <p:grpSpPr>
          <a:xfrm>
            <a:off x="3481387" y="328612"/>
            <a:ext cx="5581652" cy="2954153"/>
            <a:chOff x="0" y="0"/>
            <a:chExt cx="5581650" cy="2954152"/>
          </a:xfrm>
        </p:grpSpPr>
        <p:sp>
          <p:nvSpPr>
            <p:cNvPr id="645" name="B main memory buffers"/>
            <p:cNvSpPr txBox="1"/>
            <p:nvPr/>
          </p:nvSpPr>
          <p:spPr>
            <a:xfrm>
              <a:off x="1225550" y="2581275"/>
              <a:ext cx="2434867"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B main memory buffers</a:t>
              </a:r>
            </a:p>
          </p:txBody>
        </p:sp>
        <p:sp>
          <p:nvSpPr>
            <p:cNvPr id="646" name="Disk"/>
            <p:cNvSpPr txBox="1"/>
            <p:nvPr/>
          </p:nvSpPr>
          <p:spPr>
            <a:xfrm>
              <a:off x="4359275" y="2603500"/>
              <a:ext cx="549475"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Disk</a:t>
              </a:r>
            </a:p>
          </p:txBody>
        </p:sp>
        <p:sp>
          <p:nvSpPr>
            <p:cNvPr id="647" name="Disk"/>
            <p:cNvSpPr txBox="1"/>
            <p:nvPr/>
          </p:nvSpPr>
          <p:spPr>
            <a:xfrm>
              <a:off x="242887" y="2605087"/>
              <a:ext cx="549475"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Disk</a:t>
              </a:r>
            </a:p>
          </p:txBody>
        </p:sp>
        <p:sp>
          <p:nvSpPr>
            <p:cNvPr id="648" name="Original…"/>
            <p:cNvSpPr txBox="1"/>
            <p:nvPr/>
          </p:nvSpPr>
          <p:spPr>
            <a:xfrm>
              <a:off x="0" y="0"/>
              <a:ext cx="987476" cy="615765"/>
            </a:xfrm>
            <a:prstGeom prst="rect">
              <a:avLst/>
            </a:prstGeom>
            <a:noFill/>
            <a:ln w="12700" cap="flat">
              <a:noFill/>
              <a:miter lim="400000"/>
            </a:ln>
            <a:effectLst/>
          </p:spPr>
          <p:txBody>
            <a:bodyPr wrap="none" lIns="46037" tIns="46037" rIns="46037" bIns="46037" numCol="1" anchor="t">
              <a:spAutoFit/>
            </a:bodyPr>
            <a:lstStyle/>
            <a:p>
              <a:pPr defTabSz="457200">
                <a:defRPr sz="1800" b="1">
                  <a:latin typeface="+mj-lt"/>
                  <a:ea typeface="+mj-ea"/>
                  <a:cs typeface="+mj-cs"/>
                  <a:sym typeface="Times New Roman" panose="02020603050405020304"/>
                </a:defRPr>
              </a:pPr>
              <a:r>
                <a:t>Original </a:t>
              </a:r>
            </a:p>
            <a:p>
              <a:pPr defTabSz="457200">
                <a:defRPr sz="1800" b="1">
                  <a:latin typeface="+mj-lt"/>
                  <a:ea typeface="+mj-ea"/>
                  <a:cs typeface="+mj-cs"/>
                  <a:sym typeface="Times New Roman" panose="02020603050405020304"/>
                </a:defRPr>
              </a:pPr>
              <a:r>
                <a:t>Relation</a:t>
              </a:r>
            </a:p>
          </p:txBody>
        </p:sp>
        <p:sp>
          <p:nvSpPr>
            <p:cNvPr id="649" name="OUTPUT"/>
            <p:cNvSpPr txBox="1"/>
            <p:nvPr/>
          </p:nvSpPr>
          <p:spPr>
            <a:xfrm>
              <a:off x="2781300" y="303212"/>
              <a:ext cx="845668" cy="287724"/>
            </a:xfrm>
            <a:prstGeom prst="rect">
              <a:avLst/>
            </a:prstGeom>
            <a:no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OUTPUT</a:t>
              </a:r>
            </a:p>
          </p:txBody>
        </p:sp>
        <p:sp>
          <p:nvSpPr>
            <p:cNvPr id="650" name="Shape"/>
            <p:cNvSpPr/>
            <p:nvPr/>
          </p:nvSpPr>
          <p:spPr>
            <a:xfrm>
              <a:off x="4519612" y="1878012"/>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1631" y="0"/>
                  </a:lnTo>
                  <a:lnTo>
                    <a:pt x="0" y="11077"/>
                  </a:lnTo>
                  <a:lnTo>
                    <a:pt x="11631" y="21600"/>
                  </a:lnTo>
                  <a:lnTo>
                    <a:pt x="21600" y="11077"/>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651" name="Shape"/>
            <p:cNvSpPr/>
            <p:nvPr/>
          </p:nvSpPr>
          <p:spPr>
            <a:xfrm>
              <a:off x="4675187" y="1878012"/>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1631" y="0"/>
                  </a:lnTo>
                  <a:lnTo>
                    <a:pt x="0" y="11077"/>
                  </a:lnTo>
                  <a:lnTo>
                    <a:pt x="11631" y="21600"/>
                  </a:lnTo>
                  <a:lnTo>
                    <a:pt x="21600" y="11077"/>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652" name="Rectangle"/>
            <p:cNvSpPr/>
            <p:nvPr/>
          </p:nvSpPr>
          <p:spPr>
            <a:xfrm>
              <a:off x="1014412" y="280987"/>
              <a:ext cx="2670176" cy="2287588"/>
            </a:xfrm>
            <a:prstGeom prst="rect">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53" name="Rectangle"/>
            <p:cNvSpPr/>
            <p:nvPr/>
          </p:nvSpPr>
          <p:spPr>
            <a:xfrm>
              <a:off x="1366837" y="1600200"/>
              <a:ext cx="333376"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grpSp>
          <p:nvGrpSpPr>
            <p:cNvPr id="657" name="Group"/>
            <p:cNvGrpSpPr/>
            <p:nvPr/>
          </p:nvGrpSpPr>
          <p:grpSpPr>
            <a:xfrm>
              <a:off x="3119438" y="1792287"/>
              <a:ext cx="333376" cy="88901"/>
              <a:chOff x="0" y="0"/>
              <a:chExt cx="333375" cy="88900"/>
            </a:xfrm>
          </p:grpSpPr>
          <p:sp>
            <p:nvSpPr>
              <p:cNvPr id="654" name="Shape"/>
              <p:cNvSpPr/>
              <p:nvPr/>
            </p:nvSpPr>
            <p:spPr>
              <a:xfrm>
                <a:off x="0" y="0"/>
                <a:ext cx="41275"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0523"/>
                    </a:moveTo>
                    <a:lnTo>
                      <a:pt x="10800" y="0"/>
                    </a:lnTo>
                    <a:lnTo>
                      <a:pt x="0" y="10523"/>
                    </a:lnTo>
                    <a:lnTo>
                      <a:pt x="10800" y="21600"/>
                    </a:lnTo>
                    <a:lnTo>
                      <a:pt x="21600" y="10523"/>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655" name="Shape"/>
              <p:cNvSpPr/>
              <p:nvPr/>
            </p:nvSpPr>
            <p:spPr>
              <a:xfrm>
                <a:off x="144462" y="0"/>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0523"/>
                    </a:moveTo>
                    <a:lnTo>
                      <a:pt x="10800" y="0"/>
                    </a:lnTo>
                    <a:lnTo>
                      <a:pt x="0" y="10523"/>
                    </a:lnTo>
                    <a:lnTo>
                      <a:pt x="10800" y="21600"/>
                    </a:lnTo>
                    <a:lnTo>
                      <a:pt x="21600" y="10523"/>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656" name="Shape"/>
              <p:cNvSpPr/>
              <p:nvPr/>
            </p:nvSpPr>
            <p:spPr>
              <a:xfrm>
                <a:off x="300037" y="0"/>
                <a:ext cx="33338" cy="88900"/>
              </a:xfrm>
              <a:custGeom>
                <a:avLst/>
                <a:gdLst/>
                <a:ahLst/>
                <a:cxnLst>
                  <a:cxn ang="0">
                    <a:pos x="wd2" y="hd2"/>
                  </a:cxn>
                  <a:cxn ang="5400000">
                    <a:pos x="wd2" y="hd2"/>
                  </a:cxn>
                  <a:cxn ang="10800000">
                    <a:pos x="wd2" y="hd2"/>
                  </a:cxn>
                  <a:cxn ang="16200000">
                    <a:pos x="wd2" y="hd2"/>
                  </a:cxn>
                </a:cxnLst>
                <a:rect l="0" t="0" r="r" b="b"/>
                <a:pathLst>
                  <a:path w="21600" h="21600" extrusionOk="0">
                    <a:moveTo>
                      <a:pt x="21600" y="10414"/>
                    </a:moveTo>
                    <a:lnTo>
                      <a:pt x="11314" y="0"/>
                    </a:lnTo>
                    <a:lnTo>
                      <a:pt x="0" y="10414"/>
                    </a:lnTo>
                    <a:lnTo>
                      <a:pt x="11314" y="21600"/>
                    </a:lnTo>
                    <a:lnTo>
                      <a:pt x="21600" y="10414"/>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sp>
          <p:nvSpPr>
            <p:cNvPr id="658" name="Rectangle"/>
            <p:cNvSpPr/>
            <p:nvPr/>
          </p:nvSpPr>
          <p:spPr>
            <a:xfrm>
              <a:off x="4127500" y="927100"/>
              <a:ext cx="249238"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59" name="Rectangle"/>
            <p:cNvSpPr/>
            <p:nvPr/>
          </p:nvSpPr>
          <p:spPr>
            <a:xfrm>
              <a:off x="4418012" y="927100"/>
              <a:ext cx="247651"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60" name="Rectangle"/>
            <p:cNvSpPr/>
            <p:nvPr/>
          </p:nvSpPr>
          <p:spPr>
            <a:xfrm>
              <a:off x="4127500" y="1393825"/>
              <a:ext cx="249238"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61" name="Rectangle"/>
            <p:cNvSpPr/>
            <p:nvPr/>
          </p:nvSpPr>
          <p:spPr>
            <a:xfrm>
              <a:off x="4427537" y="1393825"/>
              <a:ext cx="247651"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62" name="Shape"/>
            <p:cNvSpPr/>
            <p:nvPr/>
          </p:nvSpPr>
          <p:spPr>
            <a:xfrm>
              <a:off x="4376737" y="1878012"/>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0800" y="0"/>
                  </a:lnTo>
                  <a:lnTo>
                    <a:pt x="0" y="11077"/>
                  </a:lnTo>
                  <a:lnTo>
                    <a:pt x="10800" y="21600"/>
                  </a:lnTo>
                  <a:lnTo>
                    <a:pt x="21600" y="11077"/>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663" name="Rectangle"/>
            <p:cNvSpPr/>
            <p:nvPr/>
          </p:nvSpPr>
          <p:spPr>
            <a:xfrm>
              <a:off x="4727575" y="1393825"/>
              <a:ext cx="247651"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64" name="2"/>
            <p:cNvSpPr txBox="1"/>
            <p:nvPr/>
          </p:nvSpPr>
          <p:spPr>
            <a:xfrm>
              <a:off x="3152775" y="1116012"/>
              <a:ext cx="193676" cy="287724"/>
            </a:xfrm>
            <a:prstGeom prst="rect">
              <a:avLst/>
            </a:prstGeom>
            <a:no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2</a:t>
              </a:r>
            </a:p>
          </p:txBody>
        </p:sp>
        <p:sp>
          <p:nvSpPr>
            <p:cNvPr id="665" name="Rectangle"/>
            <p:cNvSpPr/>
            <p:nvPr/>
          </p:nvSpPr>
          <p:spPr>
            <a:xfrm>
              <a:off x="4127500" y="2228850"/>
              <a:ext cx="249238"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66" name="Rectangle"/>
            <p:cNvSpPr/>
            <p:nvPr/>
          </p:nvSpPr>
          <p:spPr>
            <a:xfrm>
              <a:off x="3071813" y="2185987"/>
              <a:ext cx="420688" cy="285751"/>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67" name="INPUT"/>
            <p:cNvSpPr txBox="1"/>
            <p:nvPr/>
          </p:nvSpPr>
          <p:spPr>
            <a:xfrm>
              <a:off x="1179512" y="1185862"/>
              <a:ext cx="657971" cy="287724"/>
            </a:xfrm>
            <a:prstGeom prst="rect">
              <a:avLst/>
            </a:prstGeom>
            <a:no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INPUT</a:t>
              </a:r>
            </a:p>
          </p:txBody>
        </p:sp>
        <p:sp>
          <p:nvSpPr>
            <p:cNvPr id="668" name="1"/>
            <p:cNvSpPr/>
            <p:nvPr/>
          </p:nvSpPr>
          <p:spPr>
            <a:xfrm>
              <a:off x="3106738" y="568325"/>
              <a:ext cx="193677" cy="287723"/>
            </a:xfrm>
            <a:prstGeom prst="rect">
              <a:avLst/>
            </a:prstGeom>
            <a:solidFill>
              <a:srgbClr val="FFFFFF"/>
            </a:solid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1</a:t>
              </a:r>
            </a:p>
          </p:txBody>
        </p:sp>
        <p:sp>
          <p:nvSpPr>
            <p:cNvPr id="669" name="hash…"/>
            <p:cNvSpPr txBox="1"/>
            <p:nvPr/>
          </p:nvSpPr>
          <p:spPr>
            <a:xfrm>
              <a:off x="1747608" y="1431925"/>
              <a:ext cx="737061" cy="681963"/>
            </a:xfrm>
            <a:prstGeom prst="rect">
              <a:avLst/>
            </a:prstGeom>
            <a:noFill/>
            <a:ln w="12700" cap="flat">
              <a:noFill/>
              <a:miter lim="400000"/>
            </a:ln>
            <a:effectLst/>
          </p:spPr>
          <p:txBody>
            <a:bodyPr wrap="none" lIns="46037" tIns="46037" rIns="46037" bIns="46037" numCol="1" anchor="t">
              <a:spAutoFit/>
            </a:bodyPr>
            <a:lstStyle/>
            <a:p>
              <a:pPr algn="ctr" defTabSz="457200">
                <a:defRPr sz="1400" b="1">
                  <a:latin typeface="+mj-lt"/>
                  <a:ea typeface="+mj-ea"/>
                  <a:cs typeface="+mj-cs"/>
                  <a:sym typeface="Times New Roman" panose="02020603050405020304"/>
                </a:defRPr>
              </a:pPr>
              <a:r>
                <a:t>hash</a:t>
              </a:r>
            </a:p>
            <a:p>
              <a:pPr algn="ctr" defTabSz="457200">
                <a:lnSpc>
                  <a:spcPct val="50000"/>
                </a:lnSpc>
                <a:defRPr sz="1400" b="1">
                  <a:latin typeface="+mj-lt"/>
                  <a:ea typeface="+mj-ea"/>
                  <a:cs typeface="+mj-cs"/>
                  <a:sym typeface="Times New Roman" panose="02020603050405020304"/>
                </a:defRPr>
              </a:pPr>
              <a:r>
                <a:t>function</a:t>
              </a:r>
            </a:p>
            <a:p>
              <a:pPr algn="ctr" defTabSz="457200">
                <a:defRPr sz="2000" b="1">
                  <a:solidFill>
                    <a:schemeClr val="accent2"/>
                  </a:solidFill>
                  <a:latin typeface="+mj-lt"/>
                  <a:ea typeface="+mj-ea"/>
                  <a:cs typeface="+mj-cs"/>
                  <a:sym typeface="Times New Roman" panose="02020603050405020304"/>
                </a:defRPr>
              </a:pPr>
              <a:r>
                <a:t>h</a:t>
              </a:r>
            </a:p>
          </p:txBody>
        </p:sp>
        <p:sp>
          <p:nvSpPr>
            <p:cNvPr id="670" name="B-1"/>
            <p:cNvSpPr txBox="1"/>
            <p:nvPr/>
          </p:nvSpPr>
          <p:spPr>
            <a:xfrm>
              <a:off x="3057525" y="1901825"/>
              <a:ext cx="371476" cy="287723"/>
            </a:xfrm>
            <a:prstGeom prst="rect">
              <a:avLst/>
            </a:prstGeom>
            <a:no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B-1</a:t>
              </a:r>
            </a:p>
          </p:txBody>
        </p:sp>
        <p:sp>
          <p:nvSpPr>
            <p:cNvPr id="671" name="Partitions"/>
            <p:cNvSpPr txBox="1"/>
            <p:nvPr/>
          </p:nvSpPr>
          <p:spPr>
            <a:xfrm>
              <a:off x="4021137" y="292099"/>
              <a:ext cx="1069853"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Partitions</a:t>
              </a:r>
            </a:p>
          </p:txBody>
        </p:sp>
        <p:sp>
          <p:nvSpPr>
            <p:cNvPr id="672" name="1"/>
            <p:cNvSpPr txBox="1"/>
            <p:nvPr/>
          </p:nvSpPr>
          <p:spPr>
            <a:xfrm>
              <a:off x="5175250" y="903287"/>
              <a:ext cx="219076"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1</a:t>
              </a:r>
            </a:p>
          </p:txBody>
        </p:sp>
        <p:sp>
          <p:nvSpPr>
            <p:cNvPr id="673" name="2"/>
            <p:cNvSpPr txBox="1"/>
            <p:nvPr/>
          </p:nvSpPr>
          <p:spPr>
            <a:xfrm>
              <a:off x="5165725" y="1327150"/>
              <a:ext cx="219076"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2</a:t>
              </a:r>
            </a:p>
          </p:txBody>
        </p:sp>
        <p:sp>
          <p:nvSpPr>
            <p:cNvPr id="674" name="B-1"/>
            <p:cNvSpPr txBox="1"/>
            <p:nvPr/>
          </p:nvSpPr>
          <p:spPr>
            <a:xfrm>
              <a:off x="5133975" y="2119312"/>
              <a:ext cx="447676"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B-1</a:t>
              </a:r>
            </a:p>
          </p:txBody>
        </p:sp>
        <p:grpSp>
          <p:nvGrpSpPr>
            <p:cNvPr id="679" name="Group"/>
            <p:cNvGrpSpPr/>
            <p:nvPr/>
          </p:nvGrpSpPr>
          <p:grpSpPr>
            <a:xfrm>
              <a:off x="19050" y="668337"/>
              <a:ext cx="919163" cy="1952626"/>
              <a:chOff x="0" y="0"/>
              <a:chExt cx="919162" cy="1952625"/>
            </a:xfrm>
          </p:grpSpPr>
          <p:sp>
            <p:nvSpPr>
              <p:cNvPr id="675" name="Oval"/>
              <p:cNvSpPr/>
              <p:nvPr/>
            </p:nvSpPr>
            <p:spPr>
              <a:xfrm>
                <a:off x="12700" y="0"/>
                <a:ext cx="900113" cy="134938"/>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676" name="Line"/>
              <p:cNvSpPr/>
              <p:nvPr/>
            </p:nvSpPr>
            <p:spPr>
              <a:xfrm flipH="1">
                <a:off x="6349" y="68262"/>
                <a:ext cx="2" cy="1758951"/>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677" name="Line"/>
              <p:cNvSpPr/>
              <p:nvPr/>
            </p:nvSpPr>
            <p:spPr>
              <a:xfrm flipH="1">
                <a:off x="919162" y="68262"/>
                <a:ext cx="1" cy="1758951"/>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678" name="Line"/>
              <p:cNvSpPr/>
              <p:nvPr/>
            </p:nvSpPr>
            <p:spPr>
              <a:xfrm>
                <a:off x="0" y="1831969"/>
                <a:ext cx="912813" cy="120657"/>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9" y="191"/>
                      <a:pt x="21600" y="382"/>
                      <a:pt x="21600" y="572"/>
                    </a:cubicBezTo>
                    <a:cubicBezTo>
                      <a:pt x="21600" y="12185"/>
                      <a:pt x="16765" y="21600"/>
                      <a:pt x="10800" y="21600"/>
                    </a:cubicBezTo>
                    <a:cubicBezTo>
                      <a:pt x="4835" y="21600"/>
                      <a:pt x="0" y="12185"/>
                      <a:pt x="0" y="572"/>
                    </a:cubicBezTo>
                    <a:cubicBezTo>
                      <a:pt x="0" y="383"/>
                      <a:pt x="1" y="194"/>
                      <a:pt x="4" y="4"/>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sp>
          <p:nvSpPr>
            <p:cNvPr id="680" name="Square"/>
            <p:cNvSpPr/>
            <p:nvPr/>
          </p:nvSpPr>
          <p:spPr>
            <a:xfrm>
              <a:off x="334962" y="896937"/>
              <a:ext cx="292102" cy="292101"/>
            </a:xfrm>
            <a:prstGeom prst="rect">
              <a:avLst/>
            </a:prstGeom>
            <a:solidFill>
              <a:srgbClr val="F6BF69"/>
            </a:solid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681" name="Square"/>
            <p:cNvSpPr/>
            <p:nvPr/>
          </p:nvSpPr>
          <p:spPr>
            <a:xfrm>
              <a:off x="334962" y="1354137"/>
              <a:ext cx="292102" cy="292101"/>
            </a:xfrm>
            <a:prstGeom prst="rect">
              <a:avLst/>
            </a:prstGeom>
            <a:solidFill>
              <a:srgbClr val="F6BF69"/>
            </a:solid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682" name="Square"/>
            <p:cNvSpPr/>
            <p:nvPr/>
          </p:nvSpPr>
          <p:spPr>
            <a:xfrm>
              <a:off x="334962" y="2116137"/>
              <a:ext cx="292102" cy="292101"/>
            </a:xfrm>
            <a:prstGeom prst="rect">
              <a:avLst/>
            </a:prstGeom>
            <a:solidFill>
              <a:srgbClr val="F6BF69"/>
            </a:solid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683" name=". . ."/>
            <p:cNvSpPr txBox="1"/>
            <p:nvPr/>
          </p:nvSpPr>
          <p:spPr>
            <a:xfrm>
              <a:off x="203200" y="1547812"/>
              <a:ext cx="669331" cy="574677"/>
            </a:xfrm>
            <a:prstGeom prst="rect">
              <a:avLst/>
            </a:prstGeom>
            <a:noFill/>
            <a:ln w="12700" cap="flat">
              <a:noFill/>
              <a:miter lim="400000"/>
            </a:ln>
            <a:effectLst/>
          </p:spPr>
          <p:txBody>
            <a:bodyPr wrap="none" lIns="46037" tIns="46037" rIns="46037" bIns="46037" numCol="1" anchor="t">
              <a:spAutoFit/>
            </a:bodyPr>
            <a:lstStyle>
              <a:lvl1pPr defTabSz="457200">
                <a:defRPr sz="3200" b="1">
                  <a:solidFill>
                    <a:srgbClr val="CC3300"/>
                  </a:solidFill>
                </a:defRPr>
              </a:lvl1pPr>
            </a:lstStyle>
            <a:p>
              <a:r>
                <a:t>. . .</a:t>
              </a:r>
            </a:p>
          </p:txBody>
        </p:sp>
        <p:grpSp>
          <p:nvGrpSpPr>
            <p:cNvPr id="688" name="Group"/>
            <p:cNvGrpSpPr/>
            <p:nvPr/>
          </p:nvGrpSpPr>
          <p:grpSpPr>
            <a:xfrm>
              <a:off x="4057625" y="668337"/>
              <a:ext cx="1071588" cy="1974851"/>
              <a:chOff x="-24" y="0"/>
              <a:chExt cx="1071587" cy="1974850"/>
            </a:xfrm>
          </p:grpSpPr>
          <p:sp>
            <p:nvSpPr>
              <p:cNvPr id="684" name="Oval"/>
              <p:cNvSpPr/>
              <p:nvPr/>
            </p:nvSpPr>
            <p:spPr>
              <a:xfrm>
                <a:off x="12700" y="0"/>
                <a:ext cx="1052513" cy="136525"/>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685" name="Line"/>
              <p:cNvSpPr/>
              <p:nvPr/>
            </p:nvSpPr>
            <p:spPr>
              <a:xfrm flipH="1">
                <a:off x="6349" y="69850"/>
                <a:ext cx="2" cy="1779588"/>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686" name="Line"/>
              <p:cNvSpPr/>
              <p:nvPr/>
            </p:nvSpPr>
            <p:spPr>
              <a:xfrm flipH="1">
                <a:off x="1071562" y="69850"/>
                <a:ext cx="1" cy="1779588"/>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687" name="Line"/>
              <p:cNvSpPr/>
              <p:nvPr/>
            </p:nvSpPr>
            <p:spPr>
              <a:xfrm>
                <a:off x="-25" y="1854194"/>
                <a:ext cx="1065238" cy="120657"/>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9" y="191"/>
                      <a:pt x="21600" y="381"/>
                      <a:pt x="21600" y="571"/>
                    </a:cubicBezTo>
                    <a:cubicBezTo>
                      <a:pt x="21600" y="12185"/>
                      <a:pt x="16765" y="21600"/>
                      <a:pt x="10800" y="21600"/>
                    </a:cubicBezTo>
                    <a:cubicBezTo>
                      <a:pt x="4835" y="21599"/>
                      <a:pt x="0" y="12185"/>
                      <a:pt x="0" y="570"/>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sp>
          <p:nvSpPr>
            <p:cNvPr id="689" name="Line"/>
            <p:cNvSpPr/>
            <p:nvPr/>
          </p:nvSpPr>
          <p:spPr>
            <a:xfrm>
              <a:off x="939800" y="1728787"/>
              <a:ext cx="379413"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90" name="Line"/>
            <p:cNvSpPr/>
            <p:nvPr/>
          </p:nvSpPr>
          <p:spPr>
            <a:xfrm flipV="1">
              <a:off x="2540000" y="1120774"/>
              <a:ext cx="531814" cy="608014"/>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91" name="Line"/>
            <p:cNvSpPr/>
            <p:nvPr/>
          </p:nvSpPr>
          <p:spPr>
            <a:xfrm flipV="1">
              <a:off x="2540000" y="1577975"/>
              <a:ext cx="531814" cy="150813"/>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92" name="Line"/>
            <p:cNvSpPr/>
            <p:nvPr/>
          </p:nvSpPr>
          <p:spPr>
            <a:xfrm>
              <a:off x="2540000" y="1730374"/>
              <a:ext cx="531814" cy="608014"/>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93" name="Line"/>
            <p:cNvSpPr/>
            <p:nvPr/>
          </p:nvSpPr>
          <p:spPr>
            <a:xfrm>
              <a:off x="3530600" y="1042987"/>
              <a:ext cx="608013"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94" name="Line"/>
            <p:cNvSpPr/>
            <p:nvPr/>
          </p:nvSpPr>
          <p:spPr>
            <a:xfrm>
              <a:off x="3530600" y="1500187"/>
              <a:ext cx="608013"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95" name="Line"/>
            <p:cNvSpPr/>
            <p:nvPr/>
          </p:nvSpPr>
          <p:spPr>
            <a:xfrm>
              <a:off x="3530600" y="2338387"/>
              <a:ext cx="608013"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696" name="Rectangle"/>
            <p:cNvSpPr/>
            <p:nvPr/>
          </p:nvSpPr>
          <p:spPr>
            <a:xfrm>
              <a:off x="3071813" y="1347787"/>
              <a:ext cx="420688" cy="285751"/>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697" name="Rectangle"/>
            <p:cNvSpPr/>
            <p:nvPr/>
          </p:nvSpPr>
          <p:spPr>
            <a:xfrm>
              <a:off x="3071813" y="814387"/>
              <a:ext cx="420688" cy="285751"/>
            </a:xfrm>
            <a:prstGeom prst="rect">
              <a:avLst/>
            </a:prstGeom>
            <a:solidFill>
              <a:srgbClr val="F6BF69"/>
            </a:solidFill>
            <a:ln w="12700" cap="rnd">
              <a:solidFill>
                <a:srgbClr val="CC3300"/>
              </a:solidFill>
              <a:prstDash val="solid"/>
              <a:round/>
            </a:ln>
            <a:effectLst/>
          </p:spPr>
          <p:txBody>
            <a:bodyPr wrap="square" lIns="45719" tIns="45719" rIns="45719" bIns="45719" numCol="1" anchor="t">
              <a:noAutofit/>
            </a:bodyPr>
            <a:lstStyle/>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644" grpId="2" animBg="1" advAuto="0"/>
      <p:bldP spid="590" grpId="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01" name="Observations on Hash-Join"/>
          <p:cNvSpPr txBox="1"/>
          <p:nvPr>
            <p:ph type="title" idx="4294967295"/>
          </p:nvPr>
        </p:nvSpPr>
        <p:spPr>
          <a:xfrm>
            <a:off x="865187" y="-307976"/>
            <a:ext cx="7772401"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Observations on Hash-Join</a:t>
            </a:r>
          </a:p>
        </p:txBody>
      </p:sp>
      <p:sp>
        <p:nvSpPr>
          <p:cNvPr id="702" name="#partitions k &lt; B, and B-2 &gt; size of smaller partition to be held in memory.  Assuming uniformly sized partitions, and maximizing k, we get:…"/>
          <p:cNvSpPr txBox="1"/>
          <p:nvPr>
            <p:ph type="body" idx="4294967295"/>
          </p:nvPr>
        </p:nvSpPr>
        <p:spPr>
          <a:xfrm>
            <a:off x="0" y="1597025"/>
            <a:ext cx="8991600" cy="4208463"/>
          </a:xfrm>
          <a:prstGeom prst="rect">
            <a:avLst/>
          </a:prstGeom>
        </p:spPr>
        <p:txBody>
          <a:bodyPr>
            <a:normAutofit/>
          </a:bodyPr>
          <a:lstStyle/>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#partitions k &lt; B</a:t>
            </a:r>
            <a:r>
              <a:rPr>
                <a:solidFill>
                  <a:srgbClr val="000000"/>
                </a:solidFill>
              </a:rPr>
              <a:t>, and </a:t>
            </a:r>
            <a:r>
              <a:t>B-2 &gt; size of smaller partition</a:t>
            </a:r>
            <a:r>
              <a:rPr>
                <a:solidFill>
                  <a:srgbClr val="000000"/>
                </a:solidFill>
              </a:rPr>
              <a:t> to be held in memory.  Assuming uniformly sized partitions, and maximizing k, we get:</a:t>
            </a:r>
            <a:endParaRPr>
              <a:solidFill>
                <a:srgbClr val="000000"/>
              </a:solidFill>
            </a:endParaRPr>
          </a:p>
          <a:p>
            <a:pPr marL="285750" lvl="1" indent="171450">
              <a:spcBef>
                <a:spcPts val="0"/>
              </a:spcBef>
              <a:buSzTx/>
              <a:buFont typeface="Monotype Sorts"/>
              <a:buNone/>
              <a:defRPr sz="1800">
                <a:latin typeface="Tahoma" panose="020B0604030504040204"/>
                <a:ea typeface="Tahoma" panose="020B0604030504040204"/>
                <a:cs typeface="Tahoma" panose="020B0604030504040204"/>
                <a:sym typeface="Tahoma" panose="020B0604030504040204"/>
              </a:defRPr>
            </a:pPr>
            <a:r>
              <a:t>k= B-1,  and M/(B-1) &lt; B-2,  i.e.,  B must be &gt; </a:t>
            </a:r>
          </a:p>
          <a:p>
            <a:pPr marL="285750" lvl="1" indent="171450">
              <a:spcBef>
                <a:spcPts val="0"/>
              </a:spcBef>
              <a:buSzTx/>
              <a:buFont typeface="Monotype Sorts"/>
              <a:buNone/>
              <a:defRPr sz="1800">
                <a:latin typeface="Tahoma" panose="020B0604030504040204"/>
                <a:ea typeface="Tahoma" panose="020B0604030504040204"/>
                <a:cs typeface="Tahoma" panose="020B0604030504040204"/>
                <a:sym typeface="Tahoma" panose="020B0604030504040204"/>
              </a:defRPr>
            </a:pPr>
          </a:p>
          <a:p>
            <a:pPr marL="285750" lvl="1" indent="171450">
              <a:spcBef>
                <a:spcPts val="0"/>
              </a:spcBef>
              <a:buSzTx/>
              <a:buFont typeface="Monotype Sorts"/>
              <a:buNone/>
              <a:defRPr sz="1800">
                <a:latin typeface="Tahoma" panose="020B0604030504040204"/>
                <a:ea typeface="Tahoma" panose="020B0604030504040204"/>
                <a:cs typeface="Tahoma" panose="020B0604030504040204"/>
                <a:sym typeface="Tahoma" panose="020B0604030504040204"/>
              </a:defRPr>
            </a:pPr>
            <a:r>
              <a:t>Or M &lt; B</a:t>
            </a:r>
            <a:r>
              <a:rPr baseline="32000"/>
              <a:t>2</a:t>
            </a:r>
            <a:endParaRPr baseline="32000"/>
          </a:p>
          <a:p>
            <a:pPr marL="285750" lvl="1" indent="171450">
              <a:spcBef>
                <a:spcPts val="0"/>
              </a:spcBef>
              <a:buSzTx/>
              <a:buFont typeface="Monotype Sorts"/>
              <a:buNone/>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Since we build an in-memory hash table to speed up the matching of tuples in the second phase, a little more memory is needed.</a:t>
            </a:r>
          </a:p>
          <a:p>
            <a:pPr>
              <a:buChar char=""/>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If the hash function does not partition uniformly, one or more R partitions may not fit in memory.  Can apply hash-join technique recursively to do the join of this R-partition with corresponding S-partition.</a:t>
            </a:r>
          </a:p>
        </p:txBody>
      </p:sp>
      <p:pic>
        <p:nvPicPr>
          <p:cNvPr id="703" name="image.pdf" descr="image.pdf"/>
          <p:cNvPicPr>
            <a:picLocks noChangeAspect="1"/>
          </p:cNvPicPr>
          <p:nvPr/>
        </p:nvPicPr>
        <p:blipFill>
          <a:blip r:embed="rId1"/>
          <a:stretch>
            <a:fillRect/>
          </a:stretch>
        </p:blipFill>
        <p:spPr>
          <a:xfrm>
            <a:off x="5280025" y="2255837"/>
            <a:ext cx="503833" cy="334607"/>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0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0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702">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702">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702">
                                            <p:txEl>
                                              <p:pRg st="3" end="3"/>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702">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2" nodeType="afterEffect">
                                  <p:stCondLst>
                                    <p:cond delay="0"/>
                                  </p:stCondLst>
                                  <p:iterate type="el">
                                    <p:tmAbs val="0"/>
                                  </p:iterate>
                                  <p:childTnLst>
                                    <p:set>
                                      <p:cBhvr>
                                        <p:cTn id="19" dur="indefinite" fill="hold"/>
                                        <p:tgtEl>
                                          <p:spTgt spid="70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type="el">
                                    <p:tmAbs val="0"/>
                                  </p:iterate>
                                  <p:childTnLst>
                                    <p:set>
                                      <p:cBhvr>
                                        <p:cTn id="23" dur="indefinite" fill="hold"/>
                                        <p:tgtEl>
                                          <p:spTgt spid="702">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1" nodeType="afterEffect">
                                  <p:stCondLst>
                                    <p:cond delay="0"/>
                                  </p:stCondLst>
                                  <p:iterate type="el">
                                    <p:tmAbs val="0"/>
                                  </p:iterate>
                                  <p:childTnLst>
                                    <p:set>
                                      <p:cBhvr>
                                        <p:cTn id="26" dur="indefinite" fill="hold"/>
                                        <p:tgtEl>
                                          <p:spTgt spid="70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type="el">
                                    <p:tmAbs val="0"/>
                                  </p:iterate>
                                  <p:childTnLst>
                                    <p:set>
                                      <p:cBhvr>
                                        <p:cTn id="30" dur="indefinite" fill="hold"/>
                                        <p:tgtEl>
                                          <p:spTgt spid="70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03" grpId="2" animBg="1" advAuto="0"/>
      <p:bldP spid="702" grpId="1" animBg="1" advAuto="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06" name="Cost of Hash-Join"/>
          <p:cNvSpPr txBox="1"/>
          <p:nvPr>
            <p:ph type="title" idx="4294967295"/>
          </p:nvPr>
        </p:nvSpPr>
        <p:spPr>
          <a:xfrm>
            <a:off x="1027112" y="-1"/>
            <a:ext cx="7772401"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Cost of Hash-Join</a:t>
            </a:r>
          </a:p>
        </p:txBody>
      </p:sp>
      <p:sp>
        <p:nvSpPr>
          <p:cNvPr id="707" name="In partitioning phase, read+write both relns; 2(M+N). In matching phase, read both relns; M+N I/Os.…"/>
          <p:cNvSpPr txBox="1"/>
          <p:nvPr>
            <p:ph type="body" idx="4294967295"/>
          </p:nvPr>
        </p:nvSpPr>
        <p:spPr>
          <a:xfrm>
            <a:off x="0" y="1828800"/>
            <a:ext cx="9067800" cy="4876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In partitioning phase, read+write both relns; </a:t>
            </a:r>
            <a:r>
              <a:rPr>
                <a:solidFill>
                  <a:schemeClr val="accent2"/>
                </a:solidFill>
              </a:rPr>
              <a:t>2(M+N)</a:t>
            </a:r>
            <a:r>
              <a:t>. In matching phase, read both relns; </a:t>
            </a:r>
            <a:r>
              <a:rPr>
                <a:solidFill>
                  <a:schemeClr val="accent2"/>
                </a:solidFill>
              </a:rPr>
              <a:t>M+N </a:t>
            </a:r>
            <a:r>
              <a:t>I/Os.</a:t>
            </a:r>
          </a:p>
          <a:p>
            <a:pPr marL="857250" lvl="1" indent="-457200">
              <a:spcBef>
                <a:spcPts val="500"/>
              </a:spcBef>
              <a:buClr>
                <a:srgbClr val="0000BE"/>
              </a:buClr>
              <a:buSzPct val="80000"/>
              <a:buFont typeface="Calibri" panose="020F0502020204030204"/>
              <a:buChar char="–"/>
              <a:defRPr sz="2200">
                <a:latin typeface="Calibri" panose="020F0502020204030204"/>
                <a:ea typeface="Calibri" panose="020F0502020204030204"/>
                <a:cs typeface="Calibri" panose="020F0502020204030204"/>
                <a:sym typeface="Calibri" panose="020F0502020204030204"/>
              </a:defRPr>
            </a:pPr>
            <a:r>
              <a:t>If min { P(R), P(S) } &lt; B</a:t>
            </a:r>
            <a:r>
              <a:rPr baseline="30000"/>
              <a:t>2</a:t>
            </a:r>
            <a:r>
              <a:rPr baseline="-25000"/>
              <a:t>  </a:t>
            </a:r>
            <a:r>
              <a:t>then cost is 3(P(R)+P(S)) + OUT</a:t>
            </a:r>
            <a:endParaRPr>
              <a:latin typeface="Tahoma" panose="020B0604030504040204"/>
              <a:ea typeface="Tahoma" panose="020B0604030504040204"/>
              <a:cs typeface="Tahoma" panose="020B0604030504040204"/>
              <a:sym typeface="Tahoma" panose="020B0604030504040204"/>
            </a:endParaRPr>
          </a:p>
          <a:p>
            <a:pPr>
              <a:buSzTx/>
              <a:buFont typeface="Monotype Sorts"/>
              <a:buNone/>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In our running example, this is a total of 4500 I/Os.</a:t>
            </a:r>
          </a:p>
          <a:p>
            <a:pPr>
              <a:buSzTx/>
              <a:buFont typeface="Monotype Sorts"/>
              <a:buNone/>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Sort-Merge Join vs. Hash Join: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Given a minimum amount of memory (</a:t>
            </a:r>
            <a:r>
              <a:rPr>
                <a:solidFill>
                  <a:schemeClr val="accent2"/>
                </a:solidFill>
              </a:rPr>
              <a:t>what is this, for each?</a:t>
            </a:r>
            <a:r>
              <a:t>) both have a cost of </a:t>
            </a:r>
            <a:r>
              <a:rPr>
                <a:solidFill>
                  <a:schemeClr val="accent2"/>
                </a:solidFill>
              </a:rPr>
              <a:t>3(M+N) </a:t>
            </a:r>
            <a:r>
              <a:t>I/Os.  Hash Join superior if relation sizes differ greatly (e.g., if one reln fits in memory).  Also, Hash Join shown to be highly parallelizable.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Sort-Merge less sensitive to data skew; result is sorted.</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07"/>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07">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707">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1" nodeType="afterEffect">
                                  <p:stCondLst>
                                    <p:cond delay="0"/>
                                  </p:stCondLst>
                                  <p:iterate type="el">
                                    <p:tmAbs val="0"/>
                                  </p:iterate>
                                  <p:childTnLst>
                                    <p:set>
                                      <p:cBhvr>
                                        <p:cTn id="13" dur="indefinite" fill="hold"/>
                                        <p:tgtEl>
                                          <p:spTgt spid="707">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iterate type="el">
                                    <p:tmAbs val="0"/>
                                  </p:iterate>
                                  <p:childTnLst>
                                    <p:set>
                                      <p:cBhvr>
                                        <p:cTn id="17" dur="indefinite" fill="hold"/>
                                        <p:tgtEl>
                                          <p:spTgt spid="707">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type="el">
                                    <p:tmAbs val="0"/>
                                  </p:iterate>
                                  <p:childTnLst>
                                    <p:set>
                                      <p:cBhvr>
                                        <p:cTn id="20" dur="indefinite" fill="hold"/>
                                        <p:tgtEl>
                                          <p:spTgt spid="70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707">
                                            <p:txEl>
                                              <p:pRg st="5" end="5"/>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707">
                                            <p:txEl>
                                              <p:pRg st="6" end="6"/>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707">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07" grpId="1" animBg="1" advAuto="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10" name="Set Operations"/>
          <p:cNvSpPr txBox="1"/>
          <p:nvPr>
            <p:ph type="title" idx="4294967295"/>
          </p:nvPr>
        </p:nvSpPr>
        <p:spPr>
          <a:xfrm>
            <a:off x="679450" y="-223838"/>
            <a:ext cx="7772400" cy="1143001"/>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Set Operations</a:t>
            </a:r>
          </a:p>
        </p:txBody>
      </p:sp>
      <p:sp>
        <p:nvSpPr>
          <p:cNvPr id="711" name="Intersection and cross-product special cases of join.…"/>
          <p:cNvSpPr txBox="1"/>
          <p:nvPr>
            <p:ph type="body" idx="4294967295"/>
          </p:nvPr>
        </p:nvSpPr>
        <p:spPr>
          <a:xfrm>
            <a:off x="76200" y="1198562"/>
            <a:ext cx="8991600" cy="4724401"/>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Intersection and cross-product special cases of join.</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Union (Distinct) and Except similar; we’ll do union.</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Sorting based approach to union: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Sort both relations (on combination of all attributes).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Scan sorted relations and merge them.</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Alternative:  Merge runs from Pass 0 for both relations.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Hash based approach to union: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Partition R and S using hash function h.</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For each S-partition, build in-memory hash table (using h2), scan corr. R-partition and add tuples to table while discarding duplicates.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11"/>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71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type="el">
                                    <p:tmAbs val="0"/>
                                  </p:iterate>
                                  <p:childTnLst>
                                    <p:set>
                                      <p:cBhvr>
                                        <p:cTn id="15" dur="indefinite" fill="hold"/>
                                        <p:tgtEl>
                                          <p:spTgt spid="711">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iterate type="el">
                                    <p:tmAbs val="0"/>
                                  </p:iterate>
                                  <p:childTnLst>
                                    <p:set>
                                      <p:cBhvr>
                                        <p:cTn id="19" dur="indefinite" fill="hold"/>
                                        <p:tgtEl>
                                          <p:spTgt spid="711">
                                            <p:txEl>
                                              <p:pRg st="3" end="3"/>
                                            </p:txEl>
                                          </p:spTgt>
                                        </p:tgtEl>
                                        <p:attrNameLst>
                                          <p:attrName>style.visibility</p:attrName>
                                        </p:attrNameLst>
                                      </p:cBhvr>
                                      <p:to>
                                        <p:strVal val="visible"/>
                                      </p:to>
                                    </p:set>
                                  </p:childTnLst>
                                </p:cTn>
                              </p:par>
                              <p:par>
                                <p:cTn id="20" presetID="1" presetClass="entr" presetSubtype="0" fill="hold" grpId="1" nodeType="withEffect">
                                  <p:stCondLst>
                                    <p:cond delay="0"/>
                                  </p:stCondLst>
                                  <p:iterate type="el">
                                    <p:tmAbs val="0"/>
                                  </p:iterate>
                                  <p:childTnLst>
                                    <p:set>
                                      <p:cBhvr>
                                        <p:cTn id="21" dur="indefinite" fill="hold"/>
                                        <p:tgtEl>
                                          <p:spTgt spid="711">
                                            <p:txEl>
                                              <p:pRg st="4" end="4"/>
                                            </p:txEl>
                                          </p:spTgt>
                                        </p:tgtEl>
                                        <p:attrNameLst>
                                          <p:attrName>style.visibility</p:attrName>
                                        </p:attrNameLst>
                                      </p:cBhvr>
                                      <p:to>
                                        <p:strVal val="visible"/>
                                      </p:to>
                                    </p:set>
                                  </p:childTnLst>
                                </p:cTn>
                              </p:par>
                              <p:par>
                                <p:cTn id="22" presetID="1" presetClass="entr" presetSubtype="0" fill="hold" grpId="1" nodeType="withEffect">
                                  <p:stCondLst>
                                    <p:cond delay="0"/>
                                  </p:stCondLst>
                                  <p:iterate type="el">
                                    <p:tmAbs val="0"/>
                                  </p:iterate>
                                  <p:childTnLst>
                                    <p:set>
                                      <p:cBhvr>
                                        <p:cTn id="23" dur="indefinite" fill="hold"/>
                                        <p:tgtEl>
                                          <p:spTgt spid="711">
                                            <p:txEl>
                                              <p:pRg st="5" end="5"/>
                                            </p:txEl>
                                          </p:spTgt>
                                        </p:tgtEl>
                                        <p:attrNameLst>
                                          <p:attrName>style.visibility</p:attrName>
                                        </p:attrNameLst>
                                      </p:cBhvr>
                                      <p:to>
                                        <p:strVal val="visible"/>
                                      </p:to>
                                    </p:set>
                                  </p:childTnLst>
                                </p:cTn>
                              </p:par>
                              <p:par>
                                <p:cTn id="24" presetID="1" presetClass="entr" presetSubtype="0" fill="hold" grpId="1" nodeType="withEffect">
                                  <p:stCondLst>
                                    <p:cond delay="0"/>
                                  </p:stCondLst>
                                  <p:iterate type="el">
                                    <p:tmAbs val="0"/>
                                  </p:iterate>
                                  <p:childTnLst>
                                    <p:set>
                                      <p:cBhvr>
                                        <p:cTn id="25" dur="indefinite" fill="hold"/>
                                        <p:tgtEl>
                                          <p:spTgt spid="711">
                                            <p:txEl>
                                              <p:pRg st="6" end="6"/>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el">
                                    <p:tmAbs val="0"/>
                                  </p:iterate>
                                  <p:childTnLst>
                                    <p:set>
                                      <p:cBhvr>
                                        <p:cTn id="27" dur="indefinite" fill="hold"/>
                                        <p:tgtEl>
                                          <p:spTgt spid="711">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iterate type="el">
                                    <p:tmAbs val="0"/>
                                  </p:iterate>
                                  <p:childTnLst>
                                    <p:set>
                                      <p:cBhvr>
                                        <p:cTn id="31" dur="indefinite" fill="hold"/>
                                        <p:tgtEl>
                                          <p:spTgt spid="711">
                                            <p:txEl>
                                              <p:pRg st="8" end="8"/>
                                            </p:txEl>
                                          </p:spTgt>
                                        </p:tgtEl>
                                        <p:attrNameLst>
                                          <p:attrName>style.visibility</p:attrName>
                                        </p:attrNameLst>
                                      </p:cBhvr>
                                      <p:to>
                                        <p:strVal val="visible"/>
                                      </p:to>
                                    </p:set>
                                  </p:childTnLst>
                                </p:cTn>
                              </p:par>
                              <p:par>
                                <p:cTn id="32" presetID="1" presetClass="entr" presetSubtype="0" fill="hold" grpId="1" nodeType="withEffect">
                                  <p:stCondLst>
                                    <p:cond delay="0"/>
                                  </p:stCondLst>
                                  <p:iterate type="el">
                                    <p:tmAbs val="0"/>
                                  </p:iterate>
                                  <p:childTnLst>
                                    <p:set>
                                      <p:cBhvr>
                                        <p:cTn id="33" dur="indefinite" fill="hold"/>
                                        <p:tgtEl>
                                          <p:spTgt spid="711">
                                            <p:txEl>
                                              <p:pRg st="9" end="9"/>
                                            </p:txEl>
                                          </p:spTgt>
                                        </p:tgtEl>
                                        <p:attrNameLst>
                                          <p:attrName>style.visibility</p:attrName>
                                        </p:attrNameLst>
                                      </p:cBhvr>
                                      <p:to>
                                        <p:strVal val="visible"/>
                                      </p:to>
                                    </p:set>
                                  </p:childTnLst>
                                </p:cTn>
                              </p:par>
                              <p:par>
                                <p:cTn id="34" presetID="1" presetClass="entr" presetSubtype="0" fill="hold" grpId="1" nodeType="withEffect">
                                  <p:stCondLst>
                                    <p:cond delay="0"/>
                                  </p:stCondLst>
                                  <p:iterate type="el">
                                    <p:tmAbs val="0"/>
                                  </p:iterate>
                                  <p:childTnLst>
                                    <p:set>
                                      <p:cBhvr>
                                        <p:cTn id="35" dur="indefinite" fill="hold"/>
                                        <p:tgtEl>
                                          <p:spTgt spid="711">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11" grpId="1" animBg="1" advAuto="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14" name="General Join Conditions"/>
          <p:cNvSpPr txBox="1"/>
          <p:nvPr>
            <p:ph type="title" idx="4294967295"/>
          </p:nvPr>
        </p:nvSpPr>
        <p:spPr>
          <a:xfrm>
            <a:off x="688975" y="-571501"/>
            <a:ext cx="7772400"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General Join Conditions</a:t>
            </a:r>
          </a:p>
        </p:txBody>
      </p:sp>
      <p:sp>
        <p:nvSpPr>
          <p:cNvPr id="715" name="Equalities over several attributes…"/>
          <p:cNvSpPr txBox="1"/>
          <p:nvPr>
            <p:ph type="body" idx="4294967295"/>
          </p:nvPr>
        </p:nvSpPr>
        <p:spPr>
          <a:xfrm>
            <a:off x="38100" y="1104900"/>
            <a:ext cx="9067800" cy="46482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Equalities over several attributes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     (e.g.,  </a:t>
            </a:r>
            <a:r>
              <a:rPr>
                <a:solidFill>
                  <a:schemeClr val="accent2"/>
                </a:solidFill>
              </a:rPr>
              <a:t>R.sid=S.sid AND R.rname=S.sname</a:t>
            </a:r>
            <a:r>
              <a: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For Index NL, build index on</a:t>
            </a:r>
            <a:r>
              <a:rPr>
                <a:solidFill>
                  <a:schemeClr val="accent2"/>
                </a:solidFill>
              </a:rPr>
              <a:t> &lt;sid, sname&gt; </a:t>
            </a:r>
            <a:r>
              <a:t>(if S is inner); or use existing indexes on </a:t>
            </a:r>
            <a:r>
              <a:rPr>
                <a:solidFill>
                  <a:schemeClr val="accent2"/>
                </a:solidFill>
              </a:rPr>
              <a:t>sid</a:t>
            </a:r>
            <a:r>
              <a:t> or </a:t>
            </a:r>
            <a:r>
              <a:rPr>
                <a:solidFill>
                  <a:schemeClr val="accent2"/>
                </a:solidFill>
              </a:rPr>
              <a:t>sname</a:t>
            </a:r>
            <a:r>
              <a: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For Sort-Merge and Hash Join, sort/partition on combination of the two join columns.</a:t>
            </a:r>
          </a:p>
          <a:p>
            <a:pPr marL="285750" lvl="1" indent="171450">
              <a:spcBef>
                <a:spcPts val="0"/>
              </a:spcBef>
              <a:buSzTx/>
              <a:buFont typeface="Monotype Sorts"/>
              <a:buNone/>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Inequality conditions (e.g.,  </a:t>
            </a:r>
            <a:r>
              <a:rPr>
                <a:solidFill>
                  <a:schemeClr val="accent2"/>
                </a:solidFill>
              </a:rPr>
              <a:t>R.rname &lt; S.sname</a:t>
            </a:r>
            <a:r>
              <a: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For Index NL, need (clustered!) B+ tree index.</a:t>
            </a:r>
          </a:p>
          <a:p>
            <a:pPr marL="942340" lvl="2"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Range probes on inner; # matches likely to be much higher than for equality joins.</a:t>
            </a:r>
          </a:p>
          <a:p>
            <a:pPr marL="561340" lvl="1" indent="-180340">
              <a:spcBef>
                <a:spcPts val="0"/>
              </a:spcBef>
              <a:buClrTx/>
              <a:buChar char="•"/>
              <a:defRPr sz="1800">
                <a:solidFill>
                  <a:srgbClr val="FF0000"/>
                </a:solidFill>
                <a:latin typeface="Tahoma" panose="020B0604030504040204"/>
                <a:ea typeface="Tahoma" panose="020B0604030504040204"/>
                <a:cs typeface="Tahoma" panose="020B0604030504040204"/>
                <a:sym typeface="Tahoma" panose="020B0604030504040204"/>
              </a:defRPr>
            </a:pPr>
            <a:r>
              <a:t>Hash Join, Sort Merge Join not applicable!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Block NL quite likely to be the best join method here.</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15"/>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715">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715">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715">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7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715">
                                            <p:txEl>
                                              <p:pRg st="5" end="5"/>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715">
                                            <p:txEl>
                                              <p:pRg st="6" end="6"/>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715">
                                            <p:txEl>
                                              <p:pRg st="7" end="7"/>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715">
                                            <p:txEl>
                                              <p:pRg st="8" end="8"/>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715">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15" grpId="1" animBg="1" advAuto="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18" name="Review"/>
          <p:cNvSpPr txBox="1"/>
          <p:nvPr>
            <p:ph type="title" idx="4294967295"/>
          </p:nvPr>
        </p:nvSpPr>
        <p:spPr>
          <a:xfrm>
            <a:off x="1065212" y="0"/>
            <a:ext cx="7391401" cy="931863"/>
          </a:xfrm>
          <a:prstGeom prst="rect">
            <a:avLst/>
          </a:prstGeom>
        </p:spPr>
        <p:txBody>
          <a:bodyPr>
            <a:normAutofit/>
          </a:bodyPr>
          <a:lstStyle>
            <a:lvl1pPr>
              <a:defRPr>
                <a:effectLst>
                  <a:outerShdw blurRad="12700" dist="25400" dir="2700000" rotWithShape="0">
                    <a:srgbClr val="DDDDDD"/>
                  </a:outerShdw>
                </a:effectLst>
              </a:defRPr>
            </a:lvl1pPr>
          </a:lstStyle>
          <a:p>
            <a:r>
              <a:t>Review</a:t>
            </a:r>
          </a:p>
        </p:txBody>
      </p:sp>
      <p:sp>
        <p:nvSpPr>
          <p:cNvPr id="719" name="Implementation of Relational Operations as Iterators…"/>
          <p:cNvSpPr txBox="1"/>
          <p:nvPr>
            <p:ph type="body" idx="4294967295"/>
          </p:nvPr>
        </p:nvSpPr>
        <p:spPr>
          <a:xfrm>
            <a:off x="207962" y="1182687"/>
            <a:ext cx="8991601" cy="4076701"/>
          </a:xfrm>
          <a:prstGeom prst="rect">
            <a:avLst/>
          </a:prstGeom>
        </p:spPr>
        <p:txBody>
          <a:bodyPr>
            <a:normAutofit/>
          </a:bodyPr>
          <a:lstStyle/>
          <a:p>
            <a:pPr marL="200660" indent="-200660">
              <a:buClrTx/>
              <a:buSzPct val="100000"/>
            </a:pPr>
            <a:r>
              <a:t>Implementation of Relational Operations as Iterators</a:t>
            </a:r>
          </a:p>
          <a:p>
            <a:pPr marL="561340" lvl="1" indent="-180340">
              <a:spcBef>
                <a:spcPts val="0"/>
              </a:spcBef>
              <a:buClrTx/>
              <a:buChar char="•"/>
              <a:defRPr sz="1800"/>
            </a:pPr>
            <a:r>
              <a:t>Focus largely on External algorithms (sorting/hashing)</a:t>
            </a:r>
          </a:p>
          <a:p>
            <a:pPr marL="200660" indent="-200660">
              <a:buClrTx/>
              <a:buSzPct val="100000"/>
            </a:pPr>
            <a:r>
              <a:t>Choices depend on indexes, memory, stats,…</a:t>
            </a:r>
          </a:p>
          <a:p>
            <a:pPr marL="200660" indent="-200660">
              <a:buClrTx/>
              <a:buSzPct val="100000"/>
            </a:pPr>
            <a:r>
              <a:t>Joins</a:t>
            </a:r>
          </a:p>
          <a:p>
            <a:pPr marL="561340" lvl="1" indent="-180340">
              <a:spcBef>
                <a:spcPts val="0"/>
              </a:spcBef>
              <a:buClrTx/>
              <a:buChar char="•"/>
              <a:defRPr sz="1800"/>
            </a:pPr>
            <a:r>
              <a:t>Blocked nested loops:</a:t>
            </a:r>
          </a:p>
          <a:p>
            <a:pPr marL="942340" lvl="2" indent="-180340">
              <a:spcBef>
                <a:spcPts val="0"/>
              </a:spcBef>
              <a:buClrTx/>
              <a:buChar char="•"/>
              <a:defRPr sz="1800"/>
            </a:pPr>
            <a:r>
              <a:t>simple, exploits extra memory</a:t>
            </a:r>
          </a:p>
          <a:p>
            <a:pPr marL="561340" lvl="1" indent="-180340">
              <a:spcBef>
                <a:spcPts val="0"/>
              </a:spcBef>
              <a:buClrTx/>
              <a:buChar char="•"/>
              <a:defRPr sz="1800"/>
            </a:pPr>
            <a:r>
              <a:t>Indexed nested loops:</a:t>
            </a:r>
          </a:p>
          <a:p>
            <a:pPr marL="942340" lvl="2" indent="-180340">
              <a:spcBef>
                <a:spcPts val="0"/>
              </a:spcBef>
              <a:buClrTx/>
              <a:buChar char="•"/>
              <a:defRPr sz="1800"/>
            </a:pPr>
            <a:r>
              <a:t> best if 1 rel small and one indexed</a:t>
            </a:r>
          </a:p>
          <a:p>
            <a:pPr marL="561340" lvl="1" indent="-180340">
              <a:spcBef>
                <a:spcPts val="0"/>
              </a:spcBef>
              <a:buClrTx/>
              <a:buChar char="•"/>
              <a:defRPr sz="1800"/>
            </a:pPr>
            <a:r>
              <a:t>Sort/Merge Join</a:t>
            </a:r>
          </a:p>
          <a:p>
            <a:pPr marL="942340" lvl="2" indent="-180340">
              <a:spcBef>
                <a:spcPts val="0"/>
              </a:spcBef>
              <a:buClrTx/>
              <a:buChar char="•"/>
              <a:defRPr sz="1800"/>
            </a:pPr>
            <a:r>
              <a:t>good with small amount of memory, bad with duplicates</a:t>
            </a:r>
          </a:p>
          <a:p>
            <a:pPr marL="561340" lvl="1" indent="-180340">
              <a:spcBef>
                <a:spcPts val="0"/>
              </a:spcBef>
              <a:buClrTx/>
              <a:buChar char="•"/>
              <a:defRPr sz="1800"/>
            </a:pPr>
            <a:r>
              <a:t>Hash Join</a:t>
            </a:r>
          </a:p>
          <a:p>
            <a:pPr marL="942340" lvl="2" indent="-180340">
              <a:spcBef>
                <a:spcPts val="0"/>
              </a:spcBef>
              <a:buClrTx/>
              <a:buChar char="•"/>
              <a:defRPr sz="1800"/>
            </a:pPr>
            <a:r>
              <a:t>fast (if enough memory), bad with skewed data</a:t>
            </a:r>
          </a:p>
          <a:p>
            <a:pPr marL="942340" lvl="2" indent="-180340">
              <a:spcBef>
                <a:spcPts val="0"/>
              </a:spcBef>
              <a:buClrTx/>
              <a:buChar char="•"/>
              <a:defRPr sz="1800"/>
            </a:pPr>
            <a:r>
              <a:t>Relatively easy to parallelize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22" name="Aggregation Operators"/>
          <p:cNvSpPr txBox="1"/>
          <p:nvPr/>
        </p:nvSpPr>
        <p:spPr>
          <a:xfrm>
            <a:off x="731519" y="2854959"/>
            <a:ext cx="7680961" cy="574041"/>
          </a:xfrm>
          <a:prstGeom prst="rect">
            <a:avLst/>
          </a:prstGeom>
          <a:ln w="12700">
            <a:miter lim="400000"/>
          </a:ln>
        </p:spPr>
        <p:txBody>
          <a:bodyPr lIns="45719" rIns="45719" anchor="b">
            <a:spAutoFit/>
          </a:bodyPr>
          <a:lstStyle>
            <a:lvl1pPr algn="ctr" defTabSz="457200">
              <a:defRPr sz="3200" b="1">
                <a:solidFill>
                  <a:srgbClr val="CC3300"/>
                </a:solidFill>
                <a:effectLst>
                  <a:outerShdw blurRad="12700" dist="25400" dir="2700000" rotWithShape="0">
                    <a:srgbClr val="DDDDDD"/>
                  </a:outerShdw>
                </a:effectLst>
              </a:defRPr>
            </a:lvl1pPr>
          </a:lstStyle>
          <a:p>
            <a:r>
              <a:t>Aggregation Operators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25" name="Schema for Examples"/>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Schema for Examples</a:t>
            </a:r>
          </a:p>
        </p:txBody>
      </p:sp>
      <p:sp>
        <p:nvSpPr>
          <p:cNvPr id="726" name="Similar to old schema; rname added for variations.…"/>
          <p:cNvSpPr txBox="1"/>
          <p:nvPr>
            <p:ph type="body" idx="4294967295"/>
          </p:nvPr>
        </p:nvSpPr>
        <p:spPr>
          <a:xfrm>
            <a:off x="0" y="2895600"/>
            <a:ext cx="9067800" cy="38100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Similar to old schema; rname added for variations.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Reserves: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Each tuple is 40 bytes long,  100 tuples per page, 1000 pages. So, M = 1000, p</a:t>
            </a:r>
            <a:r>
              <a:rPr baseline="-25000"/>
              <a:t>R </a:t>
            </a:r>
            <a:r>
              <a:t>= 100.</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Sailors: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Each tuple is 50 bytes long,  80 tuples per page, 500 pages.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 So, N = 500, p</a:t>
            </a:r>
            <a:r>
              <a:rPr baseline="-25000"/>
              <a:t>S </a:t>
            </a:r>
            <a:r>
              <a:t>= 80.</a:t>
            </a:r>
          </a:p>
        </p:txBody>
      </p:sp>
      <p:sp>
        <p:nvSpPr>
          <p:cNvPr id="727" name="Sailors (sid: integer, sname: string, rating: integer, age: real)…"/>
          <p:cNvSpPr txBox="1"/>
          <p:nvPr/>
        </p:nvSpPr>
        <p:spPr>
          <a:xfrm>
            <a:off x="790574" y="1814512"/>
            <a:ext cx="6280214" cy="650877"/>
          </a:xfrm>
          <a:prstGeom prst="rect">
            <a:avLst/>
          </a:prstGeom>
          <a:ln w="12700">
            <a:miter lim="400000"/>
          </a:ln>
        </p:spPr>
        <p:txBody>
          <a:bodyPr wrap="none" lIns="46037" tIns="46037" rIns="46037" bIns="46037">
            <a:spAutoFit/>
          </a:bodyPr>
          <a:lstStyle/>
          <a:p>
            <a:pPr defTabSz="457200">
              <a:defRPr sz="1800"/>
            </a:pPr>
            <a:r>
              <a:t>Sailors (</a:t>
            </a:r>
            <a:r>
              <a:rPr i="1" u="sng"/>
              <a:t>sid</a:t>
            </a:r>
            <a:r>
              <a:rPr u="sng"/>
              <a:t>: integer</a:t>
            </a:r>
            <a:r>
              <a:t>, </a:t>
            </a:r>
            <a:r>
              <a:rPr i="1"/>
              <a:t>sname</a:t>
            </a:r>
            <a:r>
              <a:t>: string, </a:t>
            </a:r>
            <a:r>
              <a:rPr i="1"/>
              <a:t>rating</a:t>
            </a:r>
            <a:r>
              <a:t>: integer, </a:t>
            </a:r>
            <a:r>
              <a:rPr i="1"/>
              <a:t>age</a:t>
            </a:r>
            <a:r>
              <a:t>: real)</a:t>
            </a:r>
          </a:p>
          <a:p>
            <a:pPr defTabSz="457200">
              <a:defRPr sz="1800"/>
            </a:pPr>
            <a:r>
              <a:t>Reserves (</a:t>
            </a:r>
            <a:r>
              <a:rPr i="1" u="sng"/>
              <a:t>sid</a:t>
            </a:r>
            <a:r>
              <a:rPr u="sng"/>
              <a:t>: integer, </a:t>
            </a:r>
            <a:r>
              <a:rPr i="1" u="sng"/>
              <a:t>bid</a:t>
            </a:r>
            <a:r>
              <a:rPr u="sng"/>
              <a:t>: integer, </a:t>
            </a:r>
            <a:r>
              <a:rPr i="1" u="sng"/>
              <a:t>day</a:t>
            </a:r>
            <a:r>
              <a:rPr u="sng"/>
              <a:t>: dates</a:t>
            </a:r>
            <a:r>
              <a:t>, </a:t>
            </a:r>
            <a:r>
              <a:rPr i="1"/>
              <a:t>rname</a:t>
            </a:r>
            <a:r>
              <a:t>: string)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17" name="Selection (filter) Operators"/>
          <p:cNvSpPr txBox="1"/>
          <p:nvPr/>
        </p:nvSpPr>
        <p:spPr>
          <a:xfrm>
            <a:off x="1385569" y="2662872"/>
            <a:ext cx="6006149" cy="574041"/>
          </a:xfrm>
          <a:prstGeom prst="rect">
            <a:avLst/>
          </a:prstGeom>
          <a:ln w="12700">
            <a:miter lim="400000"/>
          </a:ln>
        </p:spPr>
        <p:txBody>
          <a:bodyPr lIns="45719" rIns="45719" anchor="b">
            <a:spAutoFit/>
          </a:bodyPr>
          <a:lstStyle>
            <a:lvl1pPr algn="ctr" defTabSz="457200">
              <a:defRPr sz="3200" b="1">
                <a:solidFill>
                  <a:srgbClr val="CC3300"/>
                </a:solidFill>
                <a:effectLst>
                  <a:outerShdw blurRad="12700" dist="25400" dir="2700000" rotWithShape="0">
                    <a:srgbClr val="DDDDDD"/>
                  </a:outerShdw>
                </a:effectLst>
              </a:defRPr>
            </a:lvl1pPr>
          </a:lstStyle>
          <a:p>
            <a:r>
              <a:t>Selection (filter) Operators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30" name="Aggregate Operations (AVG, MIN, etc.)"/>
          <p:cNvSpPr txBox="1"/>
          <p:nvPr>
            <p:ph type="title" idx="4294967295"/>
          </p:nvPr>
        </p:nvSpPr>
        <p:spPr>
          <a:xfrm>
            <a:off x="490537" y="0"/>
            <a:ext cx="8001001" cy="11049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Aggregate Operations (AVG, MIN, etc.)</a:t>
            </a:r>
          </a:p>
        </p:txBody>
      </p:sp>
      <p:sp>
        <p:nvSpPr>
          <p:cNvPr id="731" name="Without grouping:…"/>
          <p:cNvSpPr txBox="1"/>
          <p:nvPr>
            <p:ph type="body" idx="4294967295"/>
          </p:nvPr>
        </p:nvSpPr>
        <p:spPr>
          <a:xfrm>
            <a:off x="0" y="1219200"/>
            <a:ext cx="8991600" cy="46482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Without grouping:</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In general, requires scanning the relation.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Given a tree index whose search key includes all attributes in the </a:t>
            </a:r>
            <a:r>
              <a:rPr sz="2000"/>
              <a:t>SELECT</a:t>
            </a:r>
            <a:r>
              <a:t> or </a:t>
            </a:r>
            <a:r>
              <a:rPr sz="2000"/>
              <a:t>WHERE</a:t>
            </a:r>
            <a:r>
              <a:t> clauses, can do index-only scan.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With grouping:</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Sort on group-by attributes, then scan relation and compute aggregate for each group.  (Better: combine sorting and aggregate computation.)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Similar approach based on hashing on group-by attributes.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Given a tree index whose search key includes all attributes in </a:t>
            </a:r>
            <a:r>
              <a:rPr sz="2000"/>
              <a:t>SELECT, WHERE </a:t>
            </a:r>
            <a:r>
              <a:t>and </a:t>
            </a:r>
            <a:r>
              <a:rPr sz="2000"/>
              <a:t>GROUP BY </a:t>
            </a:r>
            <a:r>
              <a:t>clauses, can do index-only scan;  if group-by attributes form prefix of search key, can retrieve data entries/tuples in group-by order.</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31"/>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7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7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7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73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el">
                                    <p:tmAbs val="0"/>
                                  </p:iterate>
                                  <p:childTnLst>
                                    <p:set>
                                      <p:cBhvr>
                                        <p:cTn id="28" dur="indefinite" fill="hold"/>
                                        <p:tgtEl>
                                          <p:spTgt spid="73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type="el">
                                    <p:tmAbs val="0"/>
                                  </p:iterate>
                                  <p:childTnLst>
                                    <p:set>
                                      <p:cBhvr>
                                        <p:cTn id="32" dur="indefinite" fill="hold"/>
                                        <p:tgtEl>
                                          <p:spTgt spid="73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31" grpId="1" bldLvl="5" animBg="1" advAuto="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34" name="Sort GROUP BY: Naïve Solution"/>
          <p:cNvSpPr txBox="1"/>
          <p:nvPr>
            <p:ph type="title" idx="4294967295"/>
          </p:nvPr>
        </p:nvSpPr>
        <p:spPr>
          <a:xfrm>
            <a:off x="177800" y="-230188"/>
            <a:ext cx="7772400" cy="1143001"/>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Sort GROUP BY: Naïve Solution</a:t>
            </a:r>
          </a:p>
        </p:txBody>
      </p:sp>
      <p:sp>
        <p:nvSpPr>
          <p:cNvPr id="735" name="The Sort iterator naturally permutes its input so that    all tuples are output in sequence…"/>
          <p:cNvSpPr txBox="1"/>
          <p:nvPr>
            <p:ph type="body" idx="4294967295"/>
          </p:nvPr>
        </p:nvSpPr>
        <p:spPr>
          <a:xfrm>
            <a:off x="15875" y="1143000"/>
            <a:ext cx="7772400" cy="51816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The Sort iterator naturally permutes its input so that    all tuples are output in sequence</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The Aggregate iterator keeps running info (“</a:t>
            </a:r>
            <a:r>
              <a:rPr>
                <a:solidFill>
                  <a:srgbClr val="FF0000"/>
                </a:solidFill>
              </a:rPr>
              <a:t>transition values</a:t>
            </a:r>
            <a:r>
              <a:t>” or “</a:t>
            </a:r>
            <a:r>
              <a:rPr>
                <a:solidFill>
                  <a:srgbClr val="FF0000"/>
                </a:solidFill>
              </a:rPr>
              <a:t>transVals</a:t>
            </a:r>
            <a:r>
              <a:t>”) on agg functions in the SELECT list, per group:   Example transVals:</a:t>
            </a: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For COUNT, it keeps </a:t>
            </a:r>
            <a:r>
              <a:rPr>
                <a:latin typeface="Lucida Sans Typewriter"/>
                <a:ea typeface="Lucida Sans Typewriter"/>
                <a:cs typeface="Lucida Sans Typewriter"/>
                <a:sym typeface="Lucida Sans Typewriter"/>
              </a:rPr>
              <a:t>count-so-far</a:t>
            </a:r>
            <a:endParaRPr>
              <a:latin typeface="Lucida Sans Typewriter"/>
              <a:ea typeface="Lucida Sans Typewriter"/>
              <a:cs typeface="Lucida Sans Typewriter"/>
              <a:sym typeface="Lucida Sans Typewriter"/>
            </a:endParaRP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For SUM, it keeps </a:t>
            </a:r>
            <a:r>
              <a:rPr>
                <a:latin typeface="Lucida Sans Typewriter"/>
                <a:ea typeface="Lucida Sans Typewriter"/>
                <a:cs typeface="Lucida Sans Typewriter"/>
                <a:sym typeface="Lucida Sans Typewriter"/>
              </a:rPr>
              <a:t>sum-so-far</a:t>
            </a:r>
            <a:endParaRPr>
              <a:latin typeface="Lucida Sans Typewriter"/>
              <a:ea typeface="Lucida Sans Typewriter"/>
              <a:cs typeface="Lucida Sans Typewriter"/>
              <a:sym typeface="Lucida Sans Typewriter"/>
            </a:endParaRPr>
          </a:p>
          <a:p>
            <a:pPr marL="581660" lvl="1" indent="-200660">
              <a:spcBef>
                <a:spcPts val="0"/>
              </a:spcBef>
              <a:buClrTx/>
              <a:buChar char="•"/>
              <a:defRPr>
                <a:latin typeface="Tahoma" panose="020B0604030504040204"/>
                <a:ea typeface="Tahoma" panose="020B0604030504040204"/>
                <a:cs typeface="Tahoma" panose="020B0604030504040204"/>
                <a:sym typeface="Tahoma" panose="020B0604030504040204"/>
              </a:defRPr>
            </a:pPr>
            <a:r>
              <a:t>For AVERAGE it keeps </a:t>
            </a:r>
            <a:r>
              <a:rPr>
                <a:latin typeface="Lucida Sans Typewriter"/>
                <a:ea typeface="Lucida Sans Typewriter"/>
                <a:cs typeface="Lucida Sans Typewriter"/>
                <a:sym typeface="Lucida Sans Typewriter"/>
              </a:rPr>
              <a:t>sum-so-far </a:t>
            </a:r>
            <a:r>
              <a:t>and </a:t>
            </a:r>
            <a:r>
              <a:rPr>
                <a:latin typeface="Lucida Sans Typewriter"/>
                <a:ea typeface="Lucida Sans Typewriter"/>
                <a:cs typeface="Lucida Sans Typewriter"/>
                <a:sym typeface="Lucida Sans Typewriter"/>
              </a:rPr>
              <a:t>count-so-far</a:t>
            </a:r>
            <a:endParaRPr>
              <a:latin typeface="Lucida Sans Typewriter"/>
              <a:ea typeface="Lucida Sans Typewriter"/>
              <a:cs typeface="Lucida Sans Typewriter"/>
              <a:sym typeface="Lucida Sans Typewriter"/>
            </a:endParaR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As soon as the Aggregate iterator sees a tuple from a new group:</a:t>
            </a:r>
          </a:p>
          <a:p>
            <a:pPr marL="969010" lvl="1" indent="-334010">
              <a:spcBef>
                <a:spcPts val="0"/>
              </a:spcBef>
              <a:buClrTx/>
              <a:buAutoNum type="alphaUcPeriod"/>
              <a:defRPr>
                <a:latin typeface="Tahoma" panose="020B0604030504040204"/>
                <a:ea typeface="Tahoma" panose="020B0604030504040204"/>
                <a:cs typeface="Tahoma" panose="020B0604030504040204"/>
                <a:sym typeface="Tahoma" panose="020B0604030504040204"/>
              </a:defRPr>
            </a:pPr>
            <a:r>
              <a:t>It produces an output for the old group based on the agg function</a:t>
            </a:r>
          </a:p>
          <a:p>
            <a:pPr marL="1570990" lvl="2" indent="-300990">
              <a:spcBef>
                <a:spcPts val="0"/>
              </a:spcBef>
              <a:buClrTx/>
              <a:buAutoNum type="alphaUcPeriod"/>
              <a:defRPr sz="1800">
                <a:latin typeface="Tahoma" panose="020B0604030504040204"/>
                <a:ea typeface="Tahoma" panose="020B0604030504040204"/>
                <a:cs typeface="Tahoma" panose="020B0604030504040204"/>
                <a:sym typeface="Tahoma" panose="020B0604030504040204"/>
              </a:defRPr>
            </a:pPr>
            <a:r>
              <a:t>E.g. for AVERAGE it returns (</a:t>
            </a:r>
            <a:r>
              <a:rPr>
                <a:latin typeface="Lucida Sans Typewriter"/>
                <a:ea typeface="Lucida Sans Typewriter"/>
                <a:cs typeface="Lucida Sans Typewriter"/>
                <a:sym typeface="Lucida Sans Typewriter"/>
              </a:rPr>
              <a:t>sum-so-far/count-so-far</a:t>
            </a:r>
            <a:r>
              <a:t>)</a:t>
            </a:r>
          </a:p>
          <a:p>
            <a:pPr marL="969010" lvl="1" indent="-334010">
              <a:spcBef>
                <a:spcPts val="0"/>
              </a:spcBef>
              <a:buClrTx/>
              <a:buAutoNum type="alphaUcPeriod"/>
              <a:defRPr>
                <a:latin typeface="Tahoma" panose="020B0604030504040204"/>
                <a:ea typeface="Tahoma" panose="020B0604030504040204"/>
                <a:cs typeface="Tahoma" panose="020B0604030504040204"/>
                <a:sym typeface="Tahoma" panose="020B0604030504040204"/>
              </a:defRPr>
            </a:pPr>
            <a:r>
              <a:t>It resets its running info.</a:t>
            </a:r>
          </a:p>
          <a:p>
            <a:pPr marL="969010" lvl="1" indent="-334010">
              <a:spcBef>
                <a:spcPts val="0"/>
              </a:spcBef>
              <a:buClrTx/>
              <a:buAutoNum type="alphaUcPeriod"/>
              <a:defRPr>
                <a:latin typeface="Tahoma" panose="020B0604030504040204"/>
                <a:ea typeface="Tahoma" panose="020B0604030504040204"/>
                <a:cs typeface="Tahoma" panose="020B0604030504040204"/>
                <a:sym typeface="Tahoma" panose="020B0604030504040204"/>
              </a:defRPr>
            </a:pPr>
            <a:r>
              <a:t>It updates the running info with the new tuple’s info</a:t>
            </a:r>
          </a:p>
        </p:txBody>
      </p:sp>
      <p:grpSp>
        <p:nvGrpSpPr>
          <p:cNvPr id="738" name="Group"/>
          <p:cNvGrpSpPr/>
          <p:nvPr/>
        </p:nvGrpSpPr>
        <p:grpSpPr>
          <a:xfrm>
            <a:off x="7696200" y="1352550"/>
            <a:ext cx="1371600" cy="552450"/>
            <a:chOff x="0" y="0"/>
            <a:chExt cx="1371600" cy="552450"/>
          </a:xfrm>
        </p:grpSpPr>
        <p:sp>
          <p:nvSpPr>
            <p:cNvPr id="736" name="Oval"/>
            <p:cNvSpPr/>
            <p:nvPr/>
          </p:nvSpPr>
          <p:spPr>
            <a:xfrm>
              <a:off x="0" y="0"/>
              <a:ext cx="1371600" cy="552450"/>
            </a:xfrm>
            <a:prstGeom prst="ellipse">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lgn="ctr" defTabSz="457200">
                <a:defRPr sz="1800"/>
              </a:pPr>
            </a:p>
          </p:txBody>
        </p:sp>
        <p:sp>
          <p:nvSpPr>
            <p:cNvPr id="737" name="Sort"/>
            <p:cNvSpPr txBox="1"/>
            <p:nvPr/>
          </p:nvSpPr>
          <p:spPr>
            <a:xfrm>
              <a:off x="424105" y="90804"/>
              <a:ext cx="523390" cy="370841"/>
            </a:xfrm>
            <a:prstGeom prst="rect">
              <a:avLst/>
            </a:prstGeom>
            <a:noFill/>
            <a:ln w="12700" cap="flat">
              <a:noFill/>
              <a:miter lim="400000"/>
            </a:ln>
            <a:effectLst/>
          </p:spPr>
          <p:txBody>
            <a:bodyPr wrap="none" lIns="45719" tIns="45719" rIns="45719" bIns="45719" numCol="1" anchor="ctr">
              <a:spAutoFit/>
            </a:bodyPr>
            <a:lstStyle>
              <a:lvl1pPr algn="ctr" defTabSz="457200">
                <a:defRPr sz="1800"/>
              </a:lvl1pPr>
            </a:lstStyle>
            <a:p>
              <a:r>
                <a:t>Sort</a:t>
              </a:r>
            </a:p>
          </p:txBody>
        </p:sp>
      </p:grpSp>
      <p:grpSp>
        <p:nvGrpSpPr>
          <p:cNvPr id="741" name="Group"/>
          <p:cNvGrpSpPr/>
          <p:nvPr/>
        </p:nvGrpSpPr>
        <p:grpSpPr>
          <a:xfrm>
            <a:off x="7696200" y="438150"/>
            <a:ext cx="1371600" cy="552450"/>
            <a:chOff x="0" y="0"/>
            <a:chExt cx="1371600" cy="552450"/>
          </a:xfrm>
        </p:grpSpPr>
        <p:sp>
          <p:nvSpPr>
            <p:cNvPr id="739" name="Oval"/>
            <p:cNvSpPr/>
            <p:nvPr/>
          </p:nvSpPr>
          <p:spPr>
            <a:xfrm>
              <a:off x="0" y="0"/>
              <a:ext cx="1371600" cy="552450"/>
            </a:xfrm>
            <a:prstGeom prst="ellipse">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lgn="ctr" defTabSz="457200">
                <a:defRPr sz="1800"/>
              </a:pPr>
            </a:p>
          </p:txBody>
        </p:sp>
        <p:sp>
          <p:nvSpPr>
            <p:cNvPr id="740" name="Aggregate"/>
            <p:cNvSpPr txBox="1"/>
            <p:nvPr/>
          </p:nvSpPr>
          <p:spPr>
            <a:xfrm>
              <a:off x="106264" y="90804"/>
              <a:ext cx="1159072" cy="370841"/>
            </a:xfrm>
            <a:prstGeom prst="rect">
              <a:avLst/>
            </a:prstGeom>
            <a:noFill/>
            <a:ln w="12700" cap="flat">
              <a:noFill/>
              <a:miter lim="400000"/>
            </a:ln>
            <a:effectLst/>
          </p:spPr>
          <p:txBody>
            <a:bodyPr wrap="none" lIns="45719" tIns="45719" rIns="45719" bIns="45719" numCol="1" anchor="ctr">
              <a:spAutoFit/>
            </a:bodyPr>
            <a:lstStyle>
              <a:lvl1pPr algn="ctr" defTabSz="457200">
                <a:defRPr sz="1800"/>
              </a:lvl1pPr>
            </a:lstStyle>
            <a:p>
              <a:r>
                <a:t>Aggregate</a:t>
              </a:r>
            </a:p>
          </p:txBody>
        </p:sp>
      </p:grpSp>
      <p:sp>
        <p:nvSpPr>
          <p:cNvPr id="745" name="Connection Line"/>
          <p:cNvSpPr/>
          <p:nvPr/>
        </p:nvSpPr>
        <p:spPr>
          <a:xfrm>
            <a:off x="8382000" y="996950"/>
            <a:ext cx="0" cy="3492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2700">
            <a:solidFill>
              <a:srgbClr val="000000"/>
            </a:solidFill>
            <a:tailEnd type="triangle"/>
          </a:ln>
        </p:spPr>
        <p:txBody>
          <a:bodyPr/>
          <a:lstStyle/>
          <a:p/>
        </p:txBody>
      </p:sp>
      <p:sp>
        <p:nvSpPr>
          <p:cNvPr id="743" name="Line"/>
          <p:cNvSpPr/>
          <p:nvPr/>
        </p:nvSpPr>
        <p:spPr>
          <a:xfrm flipV="1">
            <a:off x="8381999" y="1905000"/>
            <a:ext cx="1" cy="361950"/>
          </a:xfrm>
          <a:prstGeom prst="line">
            <a:avLst/>
          </a:prstGeom>
          <a:ln w="12700">
            <a:solidFill>
              <a:srgbClr val="000000"/>
            </a:solidFill>
            <a:tailEnd type="triangle"/>
          </a:ln>
        </p:spPr>
        <p:txBody>
          <a:bodyPr lIns="45719" rIns="45719"/>
          <a:lstStyle/>
          <a:p/>
        </p:txBody>
      </p:sp>
      <p:sp>
        <p:nvSpPr>
          <p:cNvPr id="744" name="Line"/>
          <p:cNvSpPr/>
          <p:nvPr/>
        </p:nvSpPr>
        <p:spPr>
          <a:xfrm flipV="1">
            <a:off x="8382000" y="76200"/>
            <a:ext cx="1588" cy="361950"/>
          </a:xfrm>
          <a:prstGeom prst="line">
            <a:avLst/>
          </a:prstGeom>
          <a:ln w="12700">
            <a:solidFill>
              <a:srgbClr val="000000"/>
            </a:solidFill>
            <a:tailEnd type="triangle"/>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35"/>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735">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735">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735">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7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735">
                                            <p:txEl>
                                              <p:pRg st="5" end="5"/>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735">
                                            <p:txEl>
                                              <p:pRg st="6" end="6"/>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735">
                                            <p:txEl>
                                              <p:pRg st="7" end="7"/>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735">
                                            <p:txEl>
                                              <p:pRg st="8" end="8"/>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735">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35" grpId="1" animBg="1" advAuto="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48" name="Sort GROUP BY: Naïve Solution"/>
          <p:cNvSpPr txBox="1"/>
          <p:nvPr>
            <p:ph type="title" idx="4294967295"/>
          </p:nvPr>
        </p:nvSpPr>
        <p:spPr>
          <a:xfrm>
            <a:off x="639762" y="0"/>
            <a:ext cx="7772401" cy="841375"/>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Sort GROUP BY: Naïve Solution</a:t>
            </a:r>
          </a:p>
        </p:txBody>
      </p:sp>
      <p:grpSp>
        <p:nvGrpSpPr>
          <p:cNvPr id="758" name="Group"/>
          <p:cNvGrpSpPr/>
          <p:nvPr/>
        </p:nvGrpSpPr>
        <p:grpSpPr>
          <a:xfrm>
            <a:off x="3047999" y="1465262"/>
            <a:ext cx="2946402" cy="4089401"/>
            <a:chOff x="0" y="0"/>
            <a:chExt cx="2946400" cy="4089400"/>
          </a:xfrm>
        </p:grpSpPr>
        <p:grpSp>
          <p:nvGrpSpPr>
            <p:cNvPr id="751" name="Group"/>
            <p:cNvGrpSpPr/>
            <p:nvPr/>
          </p:nvGrpSpPr>
          <p:grpSpPr>
            <a:xfrm>
              <a:off x="-1" y="2382520"/>
              <a:ext cx="2946402" cy="1031241"/>
              <a:chOff x="0" y="0"/>
              <a:chExt cx="2946400" cy="1031240"/>
            </a:xfrm>
          </p:grpSpPr>
          <p:sp>
            <p:nvSpPr>
              <p:cNvPr id="749" name="Oval"/>
              <p:cNvSpPr/>
              <p:nvPr/>
            </p:nvSpPr>
            <p:spPr>
              <a:xfrm>
                <a:off x="-1" y="0"/>
                <a:ext cx="2946402" cy="1031241"/>
              </a:xfrm>
              <a:prstGeom prst="ellipse">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lgn="ctr" defTabSz="457200">
                  <a:defRPr sz="1800"/>
                </a:pPr>
              </a:p>
            </p:txBody>
          </p:sp>
          <p:sp>
            <p:nvSpPr>
              <p:cNvPr id="750" name="Sort"/>
              <p:cNvSpPr txBox="1"/>
              <p:nvPr/>
            </p:nvSpPr>
            <p:spPr>
              <a:xfrm>
                <a:off x="1211505" y="330200"/>
                <a:ext cx="523390" cy="370841"/>
              </a:xfrm>
              <a:prstGeom prst="rect">
                <a:avLst/>
              </a:prstGeom>
              <a:noFill/>
              <a:ln w="12700" cap="flat">
                <a:noFill/>
                <a:miter lim="400000"/>
              </a:ln>
              <a:effectLst/>
            </p:spPr>
            <p:txBody>
              <a:bodyPr wrap="none" lIns="45719" tIns="45719" rIns="45719" bIns="45719" numCol="1" anchor="ctr">
                <a:spAutoFit/>
              </a:bodyPr>
              <a:lstStyle>
                <a:lvl1pPr algn="ctr" defTabSz="457200">
                  <a:defRPr sz="1800"/>
                </a:lvl1pPr>
              </a:lstStyle>
              <a:p>
                <a:r>
                  <a:t>Sort</a:t>
                </a:r>
              </a:p>
            </p:txBody>
          </p:sp>
        </p:grpSp>
        <p:grpSp>
          <p:nvGrpSpPr>
            <p:cNvPr id="754" name="Group"/>
            <p:cNvGrpSpPr/>
            <p:nvPr/>
          </p:nvGrpSpPr>
          <p:grpSpPr>
            <a:xfrm>
              <a:off x="-1" y="675639"/>
              <a:ext cx="2946402" cy="1031241"/>
              <a:chOff x="0" y="0"/>
              <a:chExt cx="2946400" cy="1031240"/>
            </a:xfrm>
          </p:grpSpPr>
          <p:sp>
            <p:nvSpPr>
              <p:cNvPr id="752" name="Oval"/>
              <p:cNvSpPr/>
              <p:nvPr/>
            </p:nvSpPr>
            <p:spPr>
              <a:xfrm>
                <a:off x="-1" y="0"/>
                <a:ext cx="2946402" cy="1031241"/>
              </a:xfrm>
              <a:prstGeom prst="ellipse">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lgn="ctr" defTabSz="457200">
                  <a:defRPr sz="1800"/>
                </a:pPr>
              </a:p>
            </p:txBody>
          </p:sp>
          <p:sp>
            <p:nvSpPr>
              <p:cNvPr id="753" name="Aggregate"/>
              <p:cNvSpPr txBox="1"/>
              <p:nvPr/>
            </p:nvSpPr>
            <p:spPr>
              <a:xfrm>
                <a:off x="893664" y="330200"/>
                <a:ext cx="1159072" cy="370841"/>
              </a:xfrm>
              <a:prstGeom prst="rect">
                <a:avLst/>
              </a:prstGeom>
              <a:noFill/>
              <a:ln w="12700" cap="flat">
                <a:noFill/>
                <a:miter lim="400000"/>
              </a:ln>
              <a:effectLst/>
            </p:spPr>
            <p:txBody>
              <a:bodyPr wrap="none" lIns="45719" tIns="45719" rIns="45719" bIns="45719" numCol="1" anchor="ctr">
                <a:spAutoFit/>
              </a:bodyPr>
              <a:lstStyle>
                <a:lvl1pPr algn="ctr" defTabSz="457200">
                  <a:defRPr sz="1800"/>
                </a:lvl1pPr>
              </a:lstStyle>
              <a:p>
                <a:r>
                  <a:t>Aggregate</a:t>
                </a:r>
              </a:p>
            </p:txBody>
          </p:sp>
        </p:grpSp>
        <p:sp>
          <p:nvSpPr>
            <p:cNvPr id="755" name="Line"/>
            <p:cNvSpPr/>
            <p:nvPr/>
          </p:nvSpPr>
          <p:spPr>
            <a:xfrm flipV="1">
              <a:off x="1473200" y="1706879"/>
              <a:ext cx="1" cy="675642"/>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p:txBody>
        </p:sp>
        <p:sp>
          <p:nvSpPr>
            <p:cNvPr id="756" name="Line"/>
            <p:cNvSpPr/>
            <p:nvPr/>
          </p:nvSpPr>
          <p:spPr>
            <a:xfrm flipV="1">
              <a:off x="1473200" y="3413759"/>
              <a:ext cx="1" cy="67564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p:txBody>
        </p:sp>
        <p:sp>
          <p:nvSpPr>
            <p:cNvPr id="757" name="Line"/>
            <p:cNvSpPr/>
            <p:nvPr/>
          </p:nvSpPr>
          <p:spPr>
            <a:xfrm flipV="1">
              <a:off x="1473199" y="-1"/>
              <a:ext cx="3413" cy="67564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p:txBody>
        </p:sp>
      </p:grpSp>
      <p:grpSp>
        <p:nvGrpSpPr>
          <p:cNvPr id="761" name="Group"/>
          <p:cNvGrpSpPr/>
          <p:nvPr/>
        </p:nvGrpSpPr>
        <p:grpSpPr>
          <a:xfrm>
            <a:off x="3081337" y="5791199"/>
            <a:ext cx="492126" cy="855664"/>
            <a:chOff x="0" y="0"/>
            <a:chExt cx="492125" cy="855662"/>
          </a:xfrm>
        </p:grpSpPr>
        <p:sp>
          <p:nvSpPr>
            <p:cNvPr id="759" name="Rectangle"/>
            <p:cNvSpPr/>
            <p:nvPr/>
          </p:nvSpPr>
          <p:spPr>
            <a:xfrm>
              <a:off x="0" y="0"/>
              <a:ext cx="492125" cy="855663"/>
            </a:xfrm>
            <a:prstGeom prst="rect">
              <a:avLst/>
            </a:prstGeom>
            <a:solidFill>
              <a:srgbClr val="F6BF69"/>
            </a:solidFill>
            <a:ln w="12700" cap="flat">
              <a:solidFill>
                <a:srgbClr val="000000"/>
              </a:solidFill>
              <a:prstDash val="solid"/>
              <a:round/>
            </a:ln>
            <a:effectLst/>
          </p:spPr>
          <p:txBody>
            <a:bodyPr wrap="square" lIns="45719" tIns="45719" rIns="45719" bIns="45719" numCol="1" anchor="t">
              <a:noAutofit/>
            </a:bodyPr>
            <a:lstStyle/>
            <a:p>
              <a:pPr algn="ctr" defTabSz="457200">
                <a:defRPr sz="1800"/>
              </a:pPr>
            </a:p>
          </p:txBody>
        </p:sp>
        <p:sp>
          <p:nvSpPr>
            <p:cNvPr id="760" name="A…"/>
            <p:cNvSpPr txBox="1"/>
            <p:nvPr/>
          </p:nvSpPr>
          <p:spPr>
            <a:xfrm>
              <a:off x="45719" y="0"/>
              <a:ext cx="400686" cy="650240"/>
            </a:xfrm>
            <a:prstGeom prst="rect">
              <a:avLst/>
            </a:prstGeom>
            <a:noFill/>
            <a:ln w="12700" cap="flat">
              <a:noFill/>
              <a:miter lim="400000"/>
            </a:ln>
            <a:effectLst/>
          </p:spPr>
          <p:txBody>
            <a:bodyPr wrap="square" lIns="45719" tIns="45719" rIns="45719" bIns="45719" numCol="1" anchor="t">
              <a:spAutoFit/>
            </a:bodyPr>
            <a:lstStyle/>
            <a:p>
              <a:pPr algn="ctr" defTabSz="457200">
                <a:defRPr sz="1800"/>
              </a:pPr>
              <a:r>
                <a:t>A</a:t>
              </a:r>
            </a:p>
            <a:p>
              <a:pPr algn="ctr" defTabSz="457200">
                <a:defRPr sz="1800"/>
              </a:pPr>
              <a:r>
                <a:t>B</a:t>
              </a:r>
            </a:p>
          </p:txBody>
        </p:sp>
      </p:grpSp>
      <p:grpSp>
        <p:nvGrpSpPr>
          <p:cNvPr id="764" name="Group"/>
          <p:cNvGrpSpPr/>
          <p:nvPr/>
        </p:nvGrpSpPr>
        <p:grpSpPr>
          <a:xfrm>
            <a:off x="3911600" y="5783262"/>
            <a:ext cx="490538" cy="854076"/>
            <a:chOff x="0" y="0"/>
            <a:chExt cx="490537" cy="854075"/>
          </a:xfrm>
        </p:grpSpPr>
        <p:sp>
          <p:nvSpPr>
            <p:cNvPr id="762" name="Rectangle"/>
            <p:cNvSpPr/>
            <p:nvPr/>
          </p:nvSpPr>
          <p:spPr>
            <a:xfrm>
              <a:off x="0" y="0"/>
              <a:ext cx="490538" cy="854075"/>
            </a:xfrm>
            <a:prstGeom prst="rect">
              <a:avLst/>
            </a:prstGeom>
            <a:solidFill>
              <a:srgbClr val="F6BF69"/>
            </a:solidFill>
            <a:ln w="12700" cap="flat">
              <a:solidFill>
                <a:srgbClr val="000000"/>
              </a:solidFill>
              <a:prstDash val="solid"/>
              <a:round/>
            </a:ln>
            <a:effectLst/>
          </p:spPr>
          <p:txBody>
            <a:bodyPr wrap="square" lIns="45719" tIns="45719" rIns="45719" bIns="45719" numCol="1" anchor="t">
              <a:noAutofit/>
            </a:bodyPr>
            <a:lstStyle/>
            <a:p>
              <a:pPr algn="ctr" defTabSz="457200">
                <a:defRPr sz="1800"/>
              </a:pPr>
            </a:p>
          </p:txBody>
        </p:sp>
        <p:sp>
          <p:nvSpPr>
            <p:cNvPr id="763" name="C…"/>
            <p:cNvSpPr txBox="1"/>
            <p:nvPr/>
          </p:nvSpPr>
          <p:spPr>
            <a:xfrm>
              <a:off x="45719" y="0"/>
              <a:ext cx="399099" cy="650240"/>
            </a:xfrm>
            <a:prstGeom prst="rect">
              <a:avLst/>
            </a:prstGeom>
            <a:noFill/>
            <a:ln w="12700" cap="flat">
              <a:noFill/>
              <a:miter lim="400000"/>
            </a:ln>
            <a:effectLst/>
          </p:spPr>
          <p:txBody>
            <a:bodyPr wrap="square" lIns="45719" tIns="45719" rIns="45719" bIns="45719" numCol="1" anchor="t">
              <a:spAutoFit/>
            </a:bodyPr>
            <a:lstStyle/>
            <a:p>
              <a:pPr algn="ctr" defTabSz="457200">
                <a:defRPr sz="1800"/>
              </a:pPr>
              <a:r>
                <a:t>C</a:t>
              </a:r>
            </a:p>
            <a:p>
              <a:pPr algn="ctr" defTabSz="457200">
                <a:defRPr sz="1800"/>
              </a:pPr>
              <a:r>
                <a:t>D</a:t>
              </a:r>
            </a:p>
          </p:txBody>
        </p:sp>
      </p:grpSp>
      <p:grpSp>
        <p:nvGrpSpPr>
          <p:cNvPr id="767" name="Group"/>
          <p:cNvGrpSpPr/>
          <p:nvPr/>
        </p:nvGrpSpPr>
        <p:grpSpPr>
          <a:xfrm>
            <a:off x="4681537" y="5791199"/>
            <a:ext cx="492126" cy="855664"/>
            <a:chOff x="0" y="0"/>
            <a:chExt cx="492125" cy="855662"/>
          </a:xfrm>
        </p:grpSpPr>
        <p:sp>
          <p:nvSpPr>
            <p:cNvPr id="765" name="Rectangle"/>
            <p:cNvSpPr/>
            <p:nvPr/>
          </p:nvSpPr>
          <p:spPr>
            <a:xfrm>
              <a:off x="0" y="0"/>
              <a:ext cx="492125" cy="855663"/>
            </a:xfrm>
            <a:prstGeom prst="rect">
              <a:avLst/>
            </a:prstGeom>
            <a:solidFill>
              <a:srgbClr val="F6BF69"/>
            </a:solidFill>
            <a:ln w="12700" cap="flat">
              <a:solidFill>
                <a:srgbClr val="000000"/>
              </a:solidFill>
              <a:prstDash val="solid"/>
              <a:round/>
            </a:ln>
            <a:effectLst/>
          </p:spPr>
          <p:txBody>
            <a:bodyPr wrap="square" lIns="45719" tIns="45719" rIns="45719" bIns="45719" numCol="1" anchor="t">
              <a:noAutofit/>
            </a:bodyPr>
            <a:lstStyle/>
            <a:p>
              <a:pPr algn="ctr" defTabSz="457200">
                <a:defRPr sz="1800"/>
              </a:pPr>
            </a:p>
          </p:txBody>
        </p:sp>
        <p:sp>
          <p:nvSpPr>
            <p:cNvPr id="766" name="A…"/>
            <p:cNvSpPr txBox="1"/>
            <p:nvPr/>
          </p:nvSpPr>
          <p:spPr>
            <a:xfrm>
              <a:off x="45719" y="0"/>
              <a:ext cx="400686" cy="650240"/>
            </a:xfrm>
            <a:prstGeom prst="rect">
              <a:avLst/>
            </a:prstGeom>
            <a:noFill/>
            <a:ln w="12700" cap="flat">
              <a:noFill/>
              <a:miter lim="400000"/>
            </a:ln>
            <a:effectLst/>
          </p:spPr>
          <p:txBody>
            <a:bodyPr wrap="square" lIns="45719" tIns="45719" rIns="45719" bIns="45719" numCol="1" anchor="t">
              <a:spAutoFit/>
            </a:bodyPr>
            <a:lstStyle/>
            <a:p>
              <a:pPr algn="ctr" defTabSz="457200">
                <a:defRPr sz="1800"/>
              </a:pPr>
              <a:r>
                <a:t>A</a:t>
              </a:r>
            </a:p>
            <a:p>
              <a:pPr algn="ctr" defTabSz="457200">
                <a:defRPr sz="1800"/>
              </a:pPr>
              <a:r>
                <a:t>B</a:t>
              </a:r>
            </a:p>
          </p:txBody>
        </p:sp>
      </p:grpSp>
      <p:grpSp>
        <p:nvGrpSpPr>
          <p:cNvPr id="770" name="Group"/>
          <p:cNvGrpSpPr/>
          <p:nvPr/>
        </p:nvGrpSpPr>
        <p:grpSpPr>
          <a:xfrm>
            <a:off x="5418137" y="5799137"/>
            <a:ext cx="492126" cy="855663"/>
            <a:chOff x="0" y="0"/>
            <a:chExt cx="492125" cy="855662"/>
          </a:xfrm>
        </p:grpSpPr>
        <p:sp>
          <p:nvSpPr>
            <p:cNvPr id="768" name="Rectangle"/>
            <p:cNvSpPr/>
            <p:nvPr/>
          </p:nvSpPr>
          <p:spPr>
            <a:xfrm>
              <a:off x="0" y="0"/>
              <a:ext cx="492125" cy="855663"/>
            </a:xfrm>
            <a:prstGeom prst="rect">
              <a:avLst/>
            </a:prstGeom>
            <a:solidFill>
              <a:srgbClr val="F6BF69"/>
            </a:solidFill>
            <a:ln w="12700" cap="flat">
              <a:solidFill>
                <a:srgbClr val="000000"/>
              </a:solidFill>
              <a:prstDash val="solid"/>
              <a:round/>
            </a:ln>
            <a:effectLst/>
          </p:spPr>
          <p:txBody>
            <a:bodyPr wrap="square" lIns="45719" tIns="45719" rIns="45719" bIns="45719" numCol="1" anchor="t">
              <a:noAutofit/>
            </a:bodyPr>
            <a:lstStyle/>
            <a:p>
              <a:pPr algn="ctr" defTabSz="457200">
                <a:defRPr sz="1800"/>
              </a:pPr>
            </a:p>
          </p:txBody>
        </p:sp>
        <p:sp>
          <p:nvSpPr>
            <p:cNvPr id="769" name="A"/>
            <p:cNvSpPr txBox="1"/>
            <p:nvPr/>
          </p:nvSpPr>
          <p:spPr>
            <a:xfrm>
              <a:off x="45719" y="0"/>
              <a:ext cx="400686" cy="370840"/>
            </a:xfrm>
            <a:prstGeom prst="rect">
              <a:avLst/>
            </a:prstGeom>
            <a:noFill/>
            <a:ln w="12700" cap="flat">
              <a:noFill/>
              <a:miter lim="400000"/>
            </a:ln>
            <a:effectLst/>
          </p:spPr>
          <p:txBody>
            <a:bodyPr wrap="square" lIns="45719" tIns="45719" rIns="45719" bIns="45719" numCol="1" anchor="t">
              <a:spAutoFit/>
            </a:bodyPr>
            <a:lstStyle>
              <a:lvl1pPr algn="ctr" defTabSz="457200">
                <a:defRPr sz="1800"/>
              </a:lvl1pPr>
            </a:lstStyle>
            <a:p>
              <a:r>
                <a:t>A</a:t>
              </a:r>
            </a:p>
          </p:txBody>
        </p:sp>
      </p:grpSp>
      <p:sp>
        <p:nvSpPr>
          <p:cNvPr id="771" name="A"/>
          <p:cNvSpPr txBox="1"/>
          <p:nvPr/>
        </p:nvSpPr>
        <p:spPr>
          <a:xfrm>
            <a:off x="3889057" y="5224462"/>
            <a:ext cx="341224" cy="459741"/>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A</a:t>
            </a:r>
          </a:p>
        </p:txBody>
      </p:sp>
      <p:sp>
        <p:nvSpPr>
          <p:cNvPr id="772" name="B"/>
          <p:cNvSpPr txBox="1"/>
          <p:nvPr/>
        </p:nvSpPr>
        <p:spPr>
          <a:xfrm>
            <a:off x="3914457" y="5232400"/>
            <a:ext cx="290325"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B</a:t>
            </a:r>
          </a:p>
        </p:txBody>
      </p:sp>
      <p:sp>
        <p:nvSpPr>
          <p:cNvPr id="773" name="C"/>
          <p:cNvSpPr txBox="1"/>
          <p:nvPr/>
        </p:nvSpPr>
        <p:spPr>
          <a:xfrm>
            <a:off x="3906520" y="5249862"/>
            <a:ext cx="320239" cy="459741"/>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C</a:t>
            </a:r>
          </a:p>
        </p:txBody>
      </p:sp>
      <p:sp>
        <p:nvSpPr>
          <p:cNvPr id="774" name="D"/>
          <p:cNvSpPr txBox="1"/>
          <p:nvPr/>
        </p:nvSpPr>
        <p:spPr>
          <a:xfrm>
            <a:off x="3939857" y="5240337"/>
            <a:ext cx="340034" cy="459741"/>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D</a:t>
            </a:r>
          </a:p>
        </p:txBody>
      </p:sp>
      <p:sp>
        <p:nvSpPr>
          <p:cNvPr id="775" name="A"/>
          <p:cNvSpPr txBox="1"/>
          <p:nvPr/>
        </p:nvSpPr>
        <p:spPr>
          <a:xfrm>
            <a:off x="3949382" y="5257800"/>
            <a:ext cx="341224"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A</a:t>
            </a:r>
          </a:p>
        </p:txBody>
      </p:sp>
      <p:sp>
        <p:nvSpPr>
          <p:cNvPr id="776" name="B"/>
          <p:cNvSpPr txBox="1"/>
          <p:nvPr/>
        </p:nvSpPr>
        <p:spPr>
          <a:xfrm>
            <a:off x="3970020" y="5265737"/>
            <a:ext cx="290325" cy="459741"/>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B</a:t>
            </a:r>
          </a:p>
        </p:txBody>
      </p:sp>
      <p:sp>
        <p:nvSpPr>
          <p:cNvPr id="777" name="A"/>
          <p:cNvSpPr txBox="1"/>
          <p:nvPr/>
        </p:nvSpPr>
        <p:spPr>
          <a:xfrm>
            <a:off x="3927157" y="5270500"/>
            <a:ext cx="341224" cy="459740"/>
          </a:xfrm>
          <a:prstGeom prst="rect">
            <a:avLst/>
          </a:prstGeom>
          <a:ln w="12700">
            <a:miter lim="400000"/>
          </a:ln>
        </p:spPr>
        <p:txBody>
          <a:bodyPr wrap="none"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A</a:t>
            </a:r>
          </a:p>
        </p:txBody>
      </p:sp>
      <p:sp>
        <p:nvSpPr>
          <p:cNvPr id="778" name="A"/>
          <p:cNvSpPr txBox="1"/>
          <p:nvPr/>
        </p:nvSpPr>
        <p:spPr>
          <a:xfrm>
            <a:off x="3855720" y="3302000"/>
            <a:ext cx="337186" cy="459740"/>
          </a:xfrm>
          <a:prstGeom prst="rect">
            <a:avLst/>
          </a:prstGeom>
          <a:ln w="12700">
            <a:miter lim="400000"/>
          </a:ln>
        </p:spPr>
        <p:txBody>
          <a:bodyPr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A</a:t>
            </a:r>
          </a:p>
        </p:txBody>
      </p:sp>
      <p:sp>
        <p:nvSpPr>
          <p:cNvPr id="779" name="&lt;A, 1&gt;"/>
          <p:cNvSpPr txBox="1"/>
          <p:nvPr/>
        </p:nvSpPr>
        <p:spPr>
          <a:xfrm>
            <a:off x="4136707" y="2132012"/>
            <a:ext cx="777774" cy="370841"/>
          </a:xfrm>
          <a:prstGeom prst="rect">
            <a:avLst/>
          </a:prstGeom>
          <a:ln w="12700">
            <a:miter lim="400000"/>
          </a:ln>
        </p:spPr>
        <p:txBody>
          <a:bodyPr wrap="none" lIns="45719" rIns="45719">
            <a:spAutoFit/>
          </a:bodyPr>
          <a:lstStyle>
            <a:lvl1pPr defTabSz="457200">
              <a:defRPr sz="1800"/>
            </a:lvl1pPr>
          </a:lstStyle>
          <a:p>
            <a:r>
              <a:t>&lt;A, 1&gt;</a:t>
            </a:r>
          </a:p>
        </p:txBody>
      </p:sp>
      <p:sp>
        <p:nvSpPr>
          <p:cNvPr id="780" name="&lt;B,1&gt;"/>
          <p:cNvSpPr txBox="1"/>
          <p:nvPr/>
        </p:nvSpPr>
        <p:spPr>
          <a:xfrm>
            <a:off x="4111307" y="2144712"/>
            <a:ext cx="714262" cy="370841"/>
          </a:xfrm>
          <a:prstGeom prst="rect">
            <a:avLst/>
          </a:prstGeom>
          <a:ln w="12700">
            <a:miter lim="400000"/>
          </a:ln>
        </p:spPr>
        <p:txBody>
          <a:bodyPr wrap="none" lIns="45719" rIns="45719">
            <a:spAutoFit/>
          </a:bodyPr>
          <a:lstStyle>
            <a:lvl1pPr defTabSz="457200">
              <a:defRPr sz="1800"/>
            </a:lvl1pPr>
          </a:lstStyle>
          <a:p>
            <a:r>
              <a:t>&lt;B,1&gt;</a:t>
            </a:r>
          </a:p>
        </p:txBody>
      </p:sp>
      <p:sp>
        <p:nvSpPr>
          <p:cNvPr id="781" name="A"/>
          <p:cNvSpPr txBox="1"/>
          <p:nvPr/>
        </p:nvSpPr>
        <p:spPr>
          <a:xfrm>
            <a:off x="3906520" y="3149600"/>
            <a:ext cx="353061" cy="828040"/>
          </a:xfrm>
          <a:prstGeom prst="rect">
            <a:avLst/>
          </a:prstGeom>
          <a:ln w="12700">
            <a:miter lim="400000"/>
          </a:ln>
        </p:spPr>
        <p:txBody>
          <a:bodyPr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A</a:t>
            </a:r>
          </a:p>
        </p:txBody>
      </p:sp>
      <p:sp>
        <p:nvSpPr>
          <p:cNvPr id="782" name="A"/>
          <p:cNvSpPr txBox="1"/>
          <p:nvPr/>
        </p:nvSpPr>
        <p:spPr>
          <a:xfrm>
            <a:off x="3870007" y="3300412"/>
            <a:ext cx="256615" cy="370841"/>
          </a:xfrm>
          <a:prstGeom prst="rect">
            <a:avLst/>
          </a:prstGeom>
          <a:ln w="12700">
            <a:miter lim="400000"/>
          </a:ln>
        </p:spPr>
        <p:txBody>
          <a:bodyPr wrap="none" lIns="45719" rIns="45719">
            <a:spAutoFit/>
          </a:bodyPr>
          <a:lstStyle>
            <a:lvl1pPr defTabSz="457200">
              <a:defRPr sz="1800"/>
            </a:lvl1pPr>
          </a:lstStyle>
          <a:p>
            <a:r>
              <a:t>A</a:t>
            </a:r>
          </a:p>
        </p:txBody>
      </p:sp>
      <p:sp>
        <p:nvSpPr>
          <p:cNvPr id="783" name="B"/>
          <p:cNvSpPr txBox="1"/>
          <p:nvPr/>
        </p:nvSpPr>
        <p:spPr>
          <a:xfrm>
            <a:off x="3970020" y="3149600"/>
            <a:ext cx="281623" cy="828040"/>
          </a:xfrm>
          <a:prstGeom prst="rect">
            <a:avLst/>
          </a:prstGeom>
          <a:ln w="12700">
            <a:miter lim="400000"/>
          </a:ln>
        </p:spPr>
        <p:txBody>
          <a:bodyPr lIns="45719" rIns="45719">
            <a:spAutoFit/>
          </a:bodyPr>
          <a:lstStyle>
            <a:lvl1pPr defTabSz="457200">
              <a:defRPr sz="2400">
                <a:latin typeface="Book Antiqua" panose="02040602050305030304"/>
                <a:ea typeface="Book Antiqua" panose="02040602050305030304"/>
                <a:cs typeface="Book Antiqua" panose="02040602050305030304"/>
                <a:sym typeface="Book Antiqua" panose="02040602050305030304"/>
              </a:defRPr>
            </a:lvl1pPr>
          </a:lstStyle>
          <a:p>
            <a:r>
              <a:t>B</a:t>
            </a:r>
          </a:p>
        </p:txBody>
      </p:sp>
      <p:sp>
        <p:nvSpPr>
          <p:cNvPr id="784" name="&lt;B,2&gt;"/>
          <p:cNvSpPr txBox="1"/>
          <p:nvPr/>
        </p:nvSpPr>
        <p:spPr>
          <a:xfrm>
            <a:off x="4073207" y="2119312"/>
            <a:ext cx="714262" cy="370841"/>
          </a:xfrm>
          <a:prstGeom prst="rect">
            <a:avLst/>
          </a:prstGeom>
          <a:ln w="12700">
            <a:miter lim="400000"/>
          </a:ln>
        </p:spPr>
        <p:txBody>
          <a:bodyPr wrap="none" lIns="45719" rIns="45719">
            <a:spAutoFit/>
          </a:bodyPr>
          <a:lstStyle>
            <a:lvl1pPr defTabSz="457200">
              <a:defRPr sz="1800"/>
            </a:lvl1pPr>
          </a:lstStyle>
          <a:p>
            <a:r>
              <a:t>&lt;B,2&gt;</a:t>
            </a:r>
          </a:p>
        </p:txBody>
      </p:sp>
      <p:sp>
        <p:nvSpPr>
          <p:cNvPr id="785" name="B"/>
          <p:cNvSpPr txBox="1"/>
          <p:nvPr/>
        </p:nvSpPr>
        <p:spPr>
          <a:xfrm>
            <a:off x="3995420" y="3327400"/>
            <a:ext cx="1985011" cy="370840"/>
          </a:xfrm>
          <a:prstGeom prst="rect">
            <a:avLst/>
          </a:prstGeom>
          <a:ln w="12700">
            <a:miter lim="400000"/>
          </a:ln>
        </p:spPr>
        <p:txBody>
          <a:bodyPr lIns="45719" rIns="45719">
            <a:spAutoFit/>
          </a:bodyPr>
          <a:lstStyle>
            <a:lvl1pPr defTabSz="457200">
              <a:defRPr sz="1800"/>
            </a:lvl1pPr>
          </a:lstStyle>
          <a:p>
            <a:r>
              <a:t>B</a:t>
            </a:r>
          </a:p>
        </p:txBody>
      </p:sp>
      <p:sp>
        <p:nvSpPr>
          <p:cNvPr id="786" name="&lt;A, 2&gt;"/>
          <p:cNvSpPr txBox="1"/>
          <p:nvPr/>
        </p:nvSpPr>
        <p:spPr>
          <a:xfrm>
            <a:off x="4009707" y="2144712"/>
            <a:ext cx="777774" cy="370841"/>
          </a:xfrm>
          <a:prstGeom prst="rect">
            <a:avLst/>
          </a:prstGeom>
          <a:ln w="12700">
            <a:miter lim="400000"/>
          </a:ln>
        </p:spPr>
        <p:txBody>
          <a:bodyPr wrap="none" lIns="45719" rIns="45719">
            <a:spAutoFit/>
          </a:bodyPr>
          <a:lstStyle>
            <a:lvl1pPr defTabSz="457200">
              <a:defRPr sz="1800"/>
            </a:lvl1pPr>
          </a:lstStyle>
          <a:p>
            <a:r>
              <a:t>&lt;A, 2&gt;</a:t>
            </a:r>
          </a:p>
        </p:txBody>
      </p:sp>
      <p:sp>
        <p:nvSpPr>
          <p:cNvPr id="787" name="&lt;A, 3&gt;"/>
          <p:cNvSpPr txBox="1"/>
          <p:nvPr/>
        </p:nvSpPr>
        <p:spPr>
          <a:xfrm>
            <a:off x="4098607" y="2119312"/>
            <a:ext cx="777774" cy="370841"/>
          </a:xfrm>
          <a:prstGeom prst="rect">
            <a:avLst/>
          </a:prstGeom>
          <a:ln w="12700">
            <a:miter lim="400000"/>
          </a:ln>
        </p:spPr>
        <p:txBody>
          <a:bodyPr wrap="none" lIns="45719" rIns="45719">
            <a:spAutoFit/>
          </a:bodyPr>
          <a:lstStyle>
            <a:lvl1pPr defTabSz="457200">
              <a:defRPr sz="1800"/>
            </a:lvl1pPr>
          </a:lstStyle>
          <a:p>
            <a:r>
              <a:t>&lt;A, 3&gt;</a:t>
            </a:r>
          </a:p>
        </p:txBody>
      </p:sp>
      <p:sp>
        <p:nvSpPr>
          <p:cNvPr id="788" name="A, 3"/>
          <p:cNvSpPr txBox="1"/>
          <p:nvPr/>
        </p:nvSpPr>
        <p:spPr>
          <a:xfrm>
            <a:off x="5265420" y="838200"/>
            <a:ext cx="646024" cy="459740"/>
          </a:xfrm>
          <a:prstGeom prst="rect">
            <a:avLst/>
          </a:prstGeom>
          <a:ln w="12700">
            <a:miter lim="400000"/>
          </a:ln>
        </p:spPr>
        <p:txBody>
          <a:bodyPr wrap="none" lIns="45719" rIns="45719">
            <a:spAutoFit/>
          </a:bodyPr>
          <a:lstStyle>
            <a:lvl1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A, 3</a:t>
            </a:r>
          </a:p>
        </p:txBody>
      </p:sp>
      <p:sp>
        <p:nvSpPr>
          <p:cNvPr id="789" name="C"/>
          <p:cNvSpPr txBox="1"/>
          <p:nvPr/>
        </p:nvSpPr>
        <p:spPr>
          <a:xfrm>
            <a:off x="3919220" y="3287712"/>
            <a:ext cx="378461" cy="370841"/>
          </a:xfrm>
          <a:prstGeom prst="rect">
            <a:avLst/>
          </a:prstGeom>
          <a:ln w="12700">
            <a:miter lim="400000"/>
          </a:ln>
        </p:spPr>
        <p:txBody>
          <a:bodyPr lIns="45719" rIns="45719">
            <a:spAutoFit/>
          </a:bodyPr>
          <a:lstStyle>
            <a:lvl1pPr defTabSz="457200">
              <a:defRPr sz="1800"/>
            </a:lvl1pPr>
          </a:lstStyle>
          <a:p>
            <a:r>
              <a:t>C</a:t>
            </a:r>
          </a:p>
        </p:txBody>
      </p:sp>
      <p:sp>
        <p:nvSpPr>
          <p:cNvPr id="790" name="B, 2"/>
          <p:cNvSpPr txBox="1"/>
          <p:nvPr/>
        </p:nvSpPr>
        <p:spPr>
          <a:xfrm>
            <a:off x="5265420" y="1155700"/>
            <a:ext cx="595125" cy="459740"/>
          </a:xfrm>
          <a:prstGeom prst="rect">
            <a:avLst/>
          </a:prstGeom>
          <a:ln w="12700">
            <a:miter lim="400000"/>
          </a:ln>
        </p:spPr>
        <p:txBody>
          <a:bodyPr wrap="none" lIns="45719" rIns="45719">
            <a:spAutoFit/>
          </a:bodyPr>
          <a:lstStyle>
            <a:lvl1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B, 2</a:t>
            </a:r>
          </a:p>
        </p:txBody>
      </p:sp>
      <p:sp>
        <p:nvSpPr>
          <p:cNvPr id="791" name="C, 1"/>
          <p:cNvSpPr txBox="1"/>
          <p:nvPr/>
        </p:nvSpPr>
        <p:spPr>
          <a:xfrm>
            <a:off x="5252720" y="1473200"/>
            <a:ext cx="625039" cy="459740"/>
          </a:xfrm>
          <a:prstGeom prst="rect">
            <a:avLst/>
          </a:prstGeom>
          <a:ln w="12700">
            <a:miter lim="400000"/>
          </a:ln>
        </p:spPr>
        <p:txBody>
          <a:bodyPr wrap="none" lIns="45719" rIns="45719">
            <a:spAutoFit/>
          </a:bodyPr>
          <a:lstStyle>
            <a:lvl1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C, 1</a:t>
            </a:r>
          </a:p>
        </p:txBody>
      </p:sp>
      <p:sp>
        <p:nvSpPr>
          <p:cNvPr id="792" name="D, 1"/>
          <p:cNvSpPr txBox="1"/>
          <p:nvPr/>
        </p:nvSpPr>
        <p:spPr>
          <a:xfrm>
            <a:off x="5265420" y="1778000"/>
            <a:ext cx="644833" cy="459740"/>
          </a:xfrm>
          <a:prstGeom prst="rect">
            <a:avLst/>
          </a:prstGeom>
          <a:ln w="12700">
            <a:miter lim="400000"/>
          </a:ln>
        </p:spPr>
        <p:txBody>
          <a:bodyPr wrap="none" lIns="45719" rIns="45719">
            <a:spAutoFit/>
          </a:bodyPr>
          <a:lstStyle>
            <a:lvl1pPr defTabSz="457200">
              <a:defRPr sz="2400">
                <a:solidFill>
                  <a:srgbClr val="CF0E30"/>
                </a:solidFill>
                <a:latin typeface="Book Antiqua" panose="02040602050305030304"/>
                <a:ea typeface="Book Antiqua" panose="02040602050305030304"/>
                <a:cs typeface="Book Antiqua" panose="02040602050305030304"/>
                <a:sym typeface="Book Antiqua" panose="02040602050305030304"/>
              </a:defRPr>
            </a:lvl1pPr>
          </a:lstStyle>
          <a:p>
            <a:r>
              <a:t>D, 1</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8" nodeType="clickEffect">
                                  <p:stCondLst>
                                    <p:cond delay="0"/>
                                  </p:stCondLst>
                                  <p:iterate type="el">
                                    <p:tmAbs val="0"/>
                                  </p:iterate>
                                  <p:childTnLst>
                                    <p:set>
                                      <p:cBhvr>
                                        <p:cTn id="6" dur="indefinite" fill="hold"/>
                                        <p:tgtEl>
                                          <p:spTgt spid="7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9" nodeType="clickEffect">
                                  <p:stCondLst>
                                    <p:cond delay="0"/>
                                  </p:stCondLst>
                                  <p:iterate type="el">
                                    <p:tmAbs val="0"/>
                                  </p:iterate>
                                  <p:childTnLst>
                                    <p:set>
                                      <p:cBhvr>
                                        <p:cTn id="10" dur="indefinite" fill="hold"/>
                                        <p:tgtEl>
                                          <p:spTgt spid="7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0" nodeType="clickEffect">
                                  <p:stCondLst>
                                    <p:cond delay="0"/>
                                  </p:stCondLst>
                                  <p:iterate type="el">
                                    <p:tmAbs val="0"/>
                                  </p:iterate>
                                  <p:childTnLst>
                                    <p:animEffect transition="out" filter="fade">
                                      <p:cBhvr>
                                        <p:cTn id="14" dur="2000" fill="hold"/>
                                        <p:tgtEl>
                                          <p:spTgt spid="782"/>
                                        </p:tgtEl>
                                      </p:cBhvr>
                                    </p:animEffect>
                                    <p:set>
                                      <p:cBhvr>
                                        <p:cTn id="15" dur="indefinite" fill="hold">
                                          <p:stCondLst>
                                            <p:cond delay="1999"/>
                                          </p:stCondLst>
                                        </p:cTn>
                                        <p:tgtEl>
                                          <p:spTgt spid="78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1" nodeType="clickEffect">
                                  <p:stCondLst>
                                    <p:cond delay="0"/>
                                  </p:stCondLst>
                                  <p:iterate type="el">
                                    <p:tmAbs val="0"/>
                                  </p:iterate>
                                  <p:childTnLst>
                                    <p:set>
                                      <p:cBhvr>
                                        <p:cTn id="19" dur="indefinite" fill="hold"/>
                                        <p:tgtEl>
                                          <p:spTgt spid="78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2" nodeType="clickEffect">
                                  <p:stCondLst>
                                    <p:cond delay="0"/>
                                  </p:stCondLst>
                                  <p:iterate type="el">
                                    <p:tmAbs val="0"/>
                                  </p:iterate>
                                  <p:childTnLst>
                                    <p:animEffect transition="out" filter="fade">
                                      <p:cBhvr>
                                        <p:cTn id="23" dur="2000" fill="hold"/>
                                        <p:tgtEl>
                                          <p:spTgt spid="779"/>
                                        </p:tgtEl>
                                      </p:cBhvr>
                                    </p:animEffect>
                                    <p:set>
                                      <p:cBhvr>
                                        <p:cTn id="24" dur="indefinite" fill="hold">
                                          <p:stCondLst>
                                            <p:cond delay="1999"/>
                                          </p:stCondLst>
                                        </p:cTn>
                                        <p:tgtEl>
                                          <p:spTgt spid="77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3" nodeType="clickEffect">
                                  <p:stCondLst>
                                    <p:cond delay="0"/>
                                  </p:stCondLst>
                                  <p:iterate type="el">
                                    <p:tmAbs val="0"/>
                                  </p:iterate>
                                  <p:childTnLst>
                                    <p:set>
                                      <p:cBhvr>
                                        <p:cTn id="28" dur="indefinite" fill="hold"/>
                                        <p:tgtEl>
                                          <p:spTgt spid="7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4" nodeType="clickEffect">
                                  <p:stCondLst>
                                    <p:cond delay="0"/>
                                  </p:stCondLst>
                                  <p:iterate type="el">
                                    <p:tmAbs val="0"/>
                                  </p:iterate>
                                  <p:childTnLst>
                                    <p:animEffect transition="out" filter="fade">
                                      <p:cBhvr>
                                        <p:cTn id="32" dur="1000" fill="hold"/>
                                        <p:tgtEl>
                                          <p:spTgt spid="781"/>
                                        </p:tgtEl>
                                      </p:cBhvr>
                                    </p:animEffect>
                                    <p:set>
                                      <p:cBhvr>
                                        <p:cTn id="33" dur="indefinite" fill="hold">
                                          <p:stCondLst>
                                            <p:cond delay="999"/>
                                          </p:stCondLst>
                                        </p:cTn>
                                        <p:tgtEl>
                                          <p:spTgt spid="78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5" nodeType="clickEffect">
                                  <p:stCondLst>
                                    <p:cond delay="0"/>
                                  </p:stCondLst>
                                  <p:iterate type="el">
                                    <p:tmAbs val="0"/>
                                  </p:iterate>
                                  <p:childTnLst>
                                    <p:set>
                                      <p:cBhvr>
                                        <p:cTn id="37" dur="indefinite" fill="hold"/>
                                        <p:tgtEl>
                                          <p:spTgt spid="77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6" nodeType="clickEffect">
                                  <p:stCondLst>
                                    <p:cond delay="0"/>
                                  </p:stCondLst>
                                  <p:iterate type="el">
                                    <p:tmAbs val="0"/>
                                  </p:iterate>
                                  <p:childTnLst>
                                    <p:animEffect transition="out" filter="fade">
                                      <p:cBhvr>
                                        <p:cTn id="41" dur="1000" fill="hold"/>
                                        <p:tgtEl>
                                          <p:spTgt spid="786"/>
                                        </p:tgtEl>
                                      </p:cBhvr>
                                    </p:animEffect>
                                    <p:set>
                                      <p:cBhvr>
                                        <p:cTn id="42" dur="indefinite" fill="hold">
                                          <p:stCondLst>
                                            <p:cond delay="999"/>
                                          </p:stCondLst>
                                        </p:cTn>
                                        <p:tgtEl>
                                          <p:spTgt spid="78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7" nodeType="clickEffect">
                                  <p:stCondLst>
                                    <p:cond delay="0"/>
                                  </p:stCondLst>
                                  <p:iterate type="el">
                                    <p:tmAbs val="0"/>
                                  </p:iterate>
                                  <p:childTnLst>
                                    <p:set>
                                      <p:cBhvr>
                                        <p:cTn id="46" dur="indefinite" fill="hold"/>
                                        <p:tgtEl>
                                          <p:spTgt spid="7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8" nodeType="clickEffect">
                                  <p:stCondLst>
                                    <p:cond delay="0"/>
                                  </p:stCondLst>
                                  <p:iterate type="el">
                                    <p:tmAbs val="0"/>
                                  </p:iterate>
                                  <p:childTnLst>
                                    <p:animEffect transition="out" filter="fade">
                                      <p:cBhvr>
                                        <p:cTn id="50" dur="2000" fill="hold"/>
                                        <p:tgtEl>
                                          <p:spTgt spid="778"/>
                                        </p:tgtEl>
                                      </p:cBhvr>
                                    </p:animEffect>
                                    <p:set>
                                      <p:cBhvr>
                                        <p:cTn id="51" dur="indefinite" fill="hold">
                                          <p:stCondLst>
                                            <p:cond delay="1999"/>
                                          </p:stCondLst>
                                        </p:cTn>
                                        <p:tgtEl>
                                          <p:spTgt spid="77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9" nodeType="clickEffect">
                                  <p:stCondLst>
                                    <p:cond delay="0"/>
                                  </p:stCondLst>
                                  <p:iterate type="el">
                                    <p:tmAbs val="0"/>
                                  </p:iterate>
                                  <p:childTnLst>
                                    <p:set>
                                      <p:cBhvr>
                                        <p:cTn id="55" dur="indefinite" fill="hold"/>
                                        <p:tgtEl>
                                          <p:spTgt spid="78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20" nodeType="clickEffect">
                                  <p:stCondLst>
                                    <p:cond delay="0"/>
                                  </p:stCondLst>
                                  <p:iterate type="el">
                                    <p:tmAbs val="0"/>
                                  </p:iterate>
                                  <p:childTnLst>
                                    <p:animEffect transition="out" filter="fade">
                                      <p:cBhvr>
                                        <p:cTn id="59" dur="1000" fill="hold"/>
                                        <p:tgtEl>
                                          <p:spTgt spid="787"/>
                                        </p:tgtEl>
                                      </p:cBhvr>
                                    </p:animEffect>
                                    <p:set>
                                      <p:cBhvr>
                                        <p:cTn id="60" dur="indefinite" fill="hold">
                                          <p:stCondLst>
                                            <p:cond delay="999"/>
                                          </p:stCondLst>
                                        </p:cTn>
                                        <p:tgtEl>
                                          <p:spTgt spid="78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21" nodeType="clickEffect">
                                  <p:stCondLst>
                                    <p:cond delay="0"/>
                                  </p:stCondLst>
                                  <p:iterate type="el">
                                    <p:tmAbs val="0"/>
                                  </p:iterate>
                                  <p:childTnLst>
                                    <p:set>
                                      <p:cBhvr>
                                        <p:cTn id="64" dur="indefinite" fill="hold"/>
                                        <p:tgtEl>
                                          <p:spTgt spid="7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22" nodeType="clickEffect">
                                  <p:stCondLst>
                                    <p:cond delay="0"/>
                                  </p:stCondLst>
                                  <p:iterate type="el">
                                    <p:tmAbs val="0"/>
                                  </p:iterate>
                                  <p:childTnLst>
                                    <p:set>
                                      <p:cBhvr>
                                        <p:cTn id="68" dur="indefinite" fill="hold"/>
                                        <p:tgtEl>
                                          <p:spTgt spid="78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3" nodeType="clickEffect">
                                  <p:stCondLst>
                                    <p:cond delay="0"/>
                                  </p:stCondLst>
                                  <p:iterate type="el">
                                    <p:tmAbs val="0"/>
                                  </p:iterate>
                                  <p:childTnLst>
                                    <p:animEffect transition="out" filter="fade">
                                      <p:cBhvr>
                                        <p:cTn id="72" dur="1000" fill="hold"/>
                                        <p:tgtEl>
                                          <p:spTgt spid="783"/>
                                        </p:tgtEl>
                                      </p:cBhvr>
                                    </p:animEffect>
                                    <p:set>
                                      <p:cBhvr>
                                        <p:cTn id="73" dur="indefinite" fill="hold">
                                          <p:stCondLst>
                                            <p:cond delay="999"/>
                                          </p:stCondLst>
                                        </p:cTn>
                                        <p:tgtEl>
                                          <p:spTgt spid="78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24" nodeType="clickEffect">
                                  <p:stCondLst>
                                    <p:cond delay="0"/>
                                  </p:stCondLst>
                                  <p:iterate type="el">
                                    <p:tmAbs val="0"/>
                                  </p:iterate>
                                  <p:childTnLst>
                                    <p:set>
                                      <p:cBhvr>
                                        <p:cTn id="77" dur="indefinite" fill="hold"/>
                                        <p:tgtEl>
                                          <p:spTgt spid="78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25" nodeType="clickEffect">
                                  <p:stCondLst>
                                    <p:cond delay="0"/>
                                  </p:stCondLst>
                                  <p:iterate type="el">
                                    <p:tmAbs val="0"/>
                                  </p:iterate>
                                  <p:childTnLst>
                                    <p:animEffect transition="out" filter="fade">
                                      <p:cBhvr>
                                        <p:cTn id="81" dur="1000" fill="hold"/>
                                        <p:tgtEl>
                                          <p:spTgt spid="780"/>
                                        </p:tgtEl>
                                      </p:cBhvr>
                                    </p:animEffect>
                                    <p:set>
                                      <p:cBhvr>
                                        <p:cTn id="82" dur="indefinite" fill="hold">
                                          <p:stCondLst>
                                            <p:cond delay="999"/>
                                          </p:stCondLst>
                                        </p:cTn>
                                        <p:tgtEl>
                                          <p:spTgt spid="78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6" nodeType="clickEffect">
                                  <p:stCondLst>
                                    <p:cond delay="0"/>
                                  </p:stCondLst>
                                  <p:iterate type="el">
                                    <p:tmAbs val="0"/>
                                  </p:iterate>
                                  <p:childTnLst>
                                    <p:set>
                                      <p:cBhvr>
                                        <p:cTn id="86" dur="indefinite" fill="hold"/>
                                        <p:tgtEl>
                                          <p:spTgt spid="78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27" nodeType="clickEffect">
                                  <p:stCondLst>
                                    <p:cond delay="0"/>
                                  </p:stCondLst>
                                  <p:iterate type="el">
                                    <p:tmAbs val="0"/>
                                  </p:iterate>
                                  <p:childTnLst>
                                    <p:animEffect transition="out" filter="fade">
                                      <p:cBhvr>
                                        <p:cTn id="90" dur="1000" fill="hold"/>
                                        <p:tgtEl>
                                          <p:spTgt spid="785"/>
                                        </p:tgtEl>
                                      </p:cBhvr>
                                    </p:animEffect>
                                    <p:set>
                                      <p:cBhvr>
                                        <p:cTn id="91" dur="indefinite" fill="hold">
                                          <p:stCondLst>
                                            <p:cond delay="999"/>
                                          </p:stCondLst>
                                        </p:cTn>
                                        <p:tgtEl>
                                          <p:spTgt spid="785"/>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28" nodeType="clickEffect">
                                  <p:stCondLst>
                                    <p:cond delay="0"/>
                                  </p:stCondLst>
                                  <p:iterate type="el">
                                    <p:tmAbs val="0"/>
                                  </p:iterate>
                                  <p:childTnLst>
                                    <p:set>
                                      <p:cBhvr>
                                        <p:cTn id="95" dur="indefinite" fill="hold"/>
                                        <p:tgtEl>
                                          <p:spTgt spid="78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29" nodeType="clickEffect">
                                  <p:stCondLst>
                                    <p:cond delay="0"/>
                                  </p:stCondLst>
                                  <p:iterate type="el">
                                    <p:tmAbs val="0"/>
                                  </p:iterate>
                                  <p:childTnLst>
                                    <p:animEffect transition="out" filter="fade">
                                      <p:cBhvr>
                                        <p:cTn id="99" dur="1000" fill="hold"/>
                                        <p:tgtEl>
                                          <p:spTgt spid="784"/>
                                        </p:tgtEl>
                                      </p:cBhvr>
                                    </p:animEffect>
                                    <p:set>
                                      <p:cBhvr>
                                        <p:cTn id="100" dur="indefinite" fill="hold">
                                          <p:stCondLst>
                                            <p:cond delay="999"/>
                                          </p:stCondLst>
                                        </p:cTn>
                                        <p:tgtEl>
                                          <p:spTgt spid="78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30" nodeType="clickEffect">
                                  <p:stCondLst>
                                    <p:cond delay="0"/>
                                  </p:stCondLst>
                                  <p:iterate type="el">
                                    <p:tmAbs val="0"/>
                                  </p:iterate>
                                  <p:childTnLst>
                                    <p:set>
                                      <p:cBhvr>
                                        <p:cTn id="104" dur="indefinite" fill="hold"/>
                                        <p:tgtEl>
                                          <p:spTgt spid="79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31" nodeType="clickEffect">
                                  <p:stCondLst>
                                    <p:cond delay="0"/>
                                  </p:stCondLst>
                                  <p:iterate type="el">
                                    <p:tmAbs val="0"/>
                                  </p:iterate>
                                  <p:childTnLst>
                                    <p:animEffect transition="out" filter="fade">
                                      <p:cBhvr>
                                        <p:cTn id="108" dur="1000" fill="hold"/>
                                        <p:tgtEl>
                                          <p:spTgt spid="789"/>
                                        </p:tgtEl>
                                      </p:cBhvr>
                                    </p:animEffect>
                                    <p:set>
                                      <p:cBhvr>
                                        <p:cTn id="109" dur="indefinite" fill="hold">
                                          <p:stCondLst>
                                            <p:cond delay="999"/>
                                          </p:stCondLst>
                                        </p:cTn>
                                        <p:tgtEl>
                                          <p:spTgt spid="789"/>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32" nodeType="clickEffect">
                                  <p:stCondLst>
                                    <p:cond delay="0"/>
                                  </p:stCondLst>
                                  <p:iterate type="el">
                                    <p:tmAbs val="0"/>
                                  </p:iterate>
                                  <p:childTnLst>
                                    <p:set>
                                      <p:cBhvr>
                                        <p:cTn id="113" dur="indefinite" fill="hold"/>
                                        <p:tgtEl>
                                          <p:spTgt spid="79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33" nodeType="clickEffect">
                                  <p:stCondLst>
                                    <p:cond delay="0"/>
                                  </p:stCondLst>
                                  <p:iterate type="el">
                                    <p:tmAbs val="0"/>
                                  </p:iterate>
                                  <p:childTnLst>
                                    <p:set>
                                      <p:cBhvr>
                                        <p:cTn id="117" dur="indefinite" fill="hold"/>
                                        <p:tgtEl>
                                          <p:spTgt spid="7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80" grpId="22" animBg="1" advAuto="0"/>
      <p:bldP spid="778" grpId="15" animBg="1" advAuto="0"/>
      <p:bldP spid="780" grpId="25" animBg="1" advAuto="0"/>
      <p:bldP spid="778" grpId="18" animBg="1" advAuto="0"/>
      <p:bldP spid="792" grpId="33" animBg="1" advAuto="0"/>
      <p:bldP spid="791" grpId="32" animBg="1" advAuto="0"/>
      <p:bldP spid="786" grpId="13" animBg="1" advAuto="0"/>
      <p:bldP spid="787" grpId="17" animBg="1" advAuto="0"/>
      <p:bldP spid="788" grpId="21" animBg="1" advAuto="0"/>
      <p:bldP spid="786" grpId="16" animBg="1" advAuto="0"/>
      <p:bldP spid="787" grpId="20" animBg="1" advAuto="0"/>
      <p:bldP spid="789" grpId="28" animBg="1" advAuto="0"/>
      <p:bldP spid="790" grpId="30" animBg="1" advAuto="0"/>
      <p:bldP spid="789" grpId="31" animBg="1" advAuto="0"/>
      <p:bldP spid="782" grpId="8" animBg="1" advAuto="0"/>
      <p:bldP spid="782" grpId="10" animBg="1" advAuto="0"/>
      <p:bldP spid="785" grpId="24" animBg="1" advAuto="0"/>
      <p:bldP spid="785" grpId="27" animBg="1" advAuto="0"/>
      <p:bldP spid="781" grpId="11" animBg="1" advAuto="0"/>
      <p:bldP spid="783" grpId="19" animBg="1" advAuto="0"/>
      <p:bldP spid="784" grpId="26" animBg="1" advAuto="0"/>
      <p:bldP spid="781" grpId="14" animBg="1" advAuto="0"/>
      <p:bldP spid="783" grpId="23" animBg="1" advAuto="0"/>
      <p:bldP spid="779" grpId="9" animBg="1" advAuto="0"/>
      <p:bldP spid="784" grpId="29" animBg="1" advAuto="0"/>
      <p:bldP spid="779" grpId="12"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795" name="Hash GROUP BY: Naïve Solution (similar to the Sort GROUPBY)"/>
          <p:cNvSpPr txBox="1"/>
          <p:nvPr>
            <p:ph type="title" idx="4294967295"/>
          </p:nvPr>
        </p:nvSpPr>
        <p:spPr>
          <a:xfrm>
            <a:off x="0" y="-1"/>
            <a:ext cx="7772400" cy="1143002"/>
          </a:xfrm>
          <a:prstGeom prst="rect">
            <a:avLst/>
          </a:prstGeom>
        </p:spPr>
        <p:txBody>
          <a:bodyPr>
            <a:normAutofit/>
          </a:bodyPr>
          <a:lstStyle/>
          <a:p>
            <a:pPr>
              <a:defRPr b="0">
                <a:effectLst>
                  <a:outerShdw blurRad="12700" dist="25400" dir="2700000" rotWithShape="0">
                    <a:srgbClr val="DDDDDD"/>
                  </a:outerShdw>
                </a:effectLst>
                <a:latin typeface="Tahoma Bold"/>
                <a:ea typeface="Tahoma Bold"/>
                <a:cs typeface="Tahoma Bold"/>
                <a:sym typeface="Tahoma Bold"/>
              </a:defRPr>
            </a:pPr>
            <a:r>
              <a:t>Hash GROUP BY: Naïve Solution</a:t>
            </a:r>
            <a:br/>
            <a:r>
              <a:t>(similar to the Sort GROUPBY)</a:t>
            </a:r>
          </a:p>
        </p:txBody>
      </p:sp>
      <p:sp>
        <p:nvSpPr>
          <p:cNvPr id="796" name="The Hash iterator permutes its input so that all tuples are output in groups.…"/>
          <p:cNvSpPr txBox="1"/>
          <p:nvPr>
            <p:ph type="body" idx="4294967295"/>
          </p:nvPr>
        </p:nvSpPr>
        <p:spPr>
          <a:xfrm>
            <a:off x="685800" y="1752600"/>
            <a:ext cx="7772400" cy="4114800"/>
          </a:xfrm>
          <a:prstGeom prst="rect">
            <a:avLst/>
          </a:prstGeom>
        </p:spPr>
        <p:txBody>
          <a:bodyPr>
            <a:normAutofit/>
          </a:bodyPr>
          <a:lstStyle/>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The Hash iterator permutes its input so that all tuples are output in groups.</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The Aggregate iterator keeps running info (“</a:t>
            </a:r>
            <a:r>
              <a:rPr>
                <a:solidFill>
                  <a:srgbClr val="FF0000"/>
                </a:solidFill>
              </a:rPr>
              <a:t>transition values</a:t>
            </a:r>
            <a:r>
              <a:t>” or “</a:t>
            </a:r>
            <a:r>
              <a:rPr>
                <a:solidFill>
                  <a:srgbClr val="FF0000"/>
                </a:solidFill>
              </a:rPr>
              <a:t>transVals</a:t>
            </a:r>
            <a:r>
              <a:t>”) on agg functions in the SELECT list, per group</a:t>
            </a: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E.g., for COUNT, it keeps </a:t>
            </a:r>
            <a:r>
              <a:rPr>
                <a:latin typeface="Lucida Sans Typewriter"/>
                <a:ea typeface="Lucida Sans Typewriter"/>
                <a:cs typeface="Lucida Sans Typewriter"/>
                <a:sym typeface="Lucida Sans Typewriter"/>
              </a:rPr>
              <a:t>count-so-far</a:t>
            </a:r>
            <a:endParaRPr>
              <a:latin typeface="Lucida Sans Typewriter"/>
              <a:ea typeface="Lucida Sans Typewriter"/>
              <a:cs typeface="Lucida Sans Typewriter"/>
              <a:sym typeface="Lucida Sans Typewriter"/>
            </a:endParaRP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For SUM, it keeps </a:t>
            </a:r>
            <a:r>
              <a:rPr>
                <a:latin typeface="Lucida Sans Typewriter"/>
                <a:ea typeface="Lucida Sans Typewriter"/>
                <a:cs typeface="Lucida Sans Typewriter"/>
                <a:sym typeface="Lucida Sans Typewriter"/>
              </a:rPr>
              <a:t>sum-so-far</a:t>
            </a:r>
            <a:endParaRPr>
              <a:latin typeface="Lucida Sans Typewriter"/>
              <a:ea typeface="Lucida Sans Typewriter"/>
              <a:cs typeface="Lucida Sans Typewriter"/>
              <a:sym typeface="Lucida Sans Typewriter"/>
            </a:endParaRP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For AVERAGE it keeps </a:t>
            </a:r>
            <a:r>
              <a:rPr>
                <a:latin typeface="Lucida Sans Typewriter"/>
                <a:ea typeface="Lucida Sans Typewriter"/>
                <a:cs typeface="Lucida Sans Typewriter"/>
                <a:sym typeface="Lucida Sans Typewriter"/>
              </a:rPr>
              <a:t>sum-so-far </a:t>
            </a:r>
            <a:r>
              <a:t>and </a:t>
            </a:r>
            <a:r>
              <a:rPr>
                <a:latin typeface="Lucida Sans Typewriter"/>
                <a:ea typeface="Lucida Sans Typewriter"/>
                <a:cs typeface="Lucida Sans Typewriter"/>
                <a:sym typeface="Lucida Sans Typewriter"/>
              </a:rPr>
              <a:t>count-so-far</a:t>
            </a:r>
            <a:endParaRPr>
              <a:latin typeface="Lucida Sans Typewriter"/>
              <a:ea typeface="Lucida Sans Typewriter"/>
              <a:cs typeface="Lucida Sans Typewriter"/>
              <a:sym typeface="Lucida Sans Typewriter"/>
            </a:endParaRP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When the Aggregate iterator sees a tuple from a new group:</a:t>
            </a: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It produces an output for the old group based on the agg function</a:t>
            </a:r>
          </a:p>
          <a:p>
            <a:pPr marL="942340" lvl="2"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E.g. for AVERAGE it returns (</a:t>
            </a:r>
            <a:r>
              <a:rPr>
                <a:latin typeface="Lucida Sans Typewriter"/>
                <a:ea typeface="Lucida Sans Typewriter"/>
                <a:cs typeface="Lucida Sans Typewriter"/>
                <a:sym typeface="Lucida Sans Typewriter"/>
              </a:rPr>
              <a:t>sum-so-far/count-so-far</a:t>
            </a:r>
            <a:r>
              <a:t>)</a:t>
            </a: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It resets its running info.</a:t>
            </a:r>
          </a:p>
          <a:p>
            <a:pPr marL="581660" lvl="1" indent="-200660">
              <a:lnSpc>
                <a:spcPct val="90000"/>
              </a:lnSpc>
              <a:spcBef>
                <a:spcPts val="0"/>
              </a:spcBef>
              <a:buClrTx/>
              <a:buChar char="•"/>
              <a:defRPr>
                <a:latin typeface="Tahoma" panose="020B0604030504040204"/>
                <a:ea typeface="Tahoma" panose="020B0604030504040204"/>
                <a:cs typeface="Tahoma" panose="020B0604030504040204"/>
                <a:sym typeface="Tahoma" panose="020B0604030504040204"/>
              </a:defRPr>
            </a:pPr>
            <a:r>
              <a:t>It updates the running info with the new tuple’s info</a:t>
            </a:r>
          </a:p>
        </p:txBody>
      </p:sp>
      <p:grpSp>
        <p:nvGrpSpPr>
          <p:cNvPr id="799" name="Group"/>
          <p:cNvGrpSpPr/>
          <p:nvPr/>
        </p:nvGrpSpPr>
        <p:grpSpPr>
          <a:xfrm>
            <a:off x="7696200" y="1352550"/>
            <a:ext cx="1371600" cy="552450"/>
            <a:chOff x="0" y="0"/>
            <a:chExt cx="1371600" cy="552450"/>
          </a:xfrm>
        </p:grpSpPr>
        <p:sp>
          <p:nvSpPr>
            <p:cNvPr id="797" name="Oval"/>
            <p:cNvSpPr/>
            <p:nvPr/>
          </p:nvSpPr>
          <p:spPr>
            <a:xfrm>
              <a:off x="0" y="0"/>
              <a:ext cx="1371600" cy="552450"/>
            </a:xfrm>
            <a:prstGeom prst="ellipse">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lgn="ctr" defTabSz="457200">
                <a:defRPr sz="1800"/>
              </a:pPr>
            </a:p>
          </p:txBody>
        </p:sp>
        <p:sp>
          <p:nvSpPr>
            <p:cNvPr id="798" name="Hash"/>
            <p:cNvSpPr txBox="1"/>
            <p:nvPr/>
          </p:nvSpPr>
          <p:spPr>
            <a:xfrm>
              <a:off x="366899" y="90804"/>
              <a:ext cx="637802" cy="370841"/>
            </a:xfrm>
            <a:prstGeom prst="rect">
              <a:avLst/>
            </a:prstGeom>
            <a:noFill/>
            <a:ln w="12700" cap="flat">
              <a:noFill/>
              <a:miter lim="400000"/>
            </a:ln>
            <a:effectLst/>
          </p:spPr>
          <p:txBody>
            <a:bodyPr wrap="none" lIns="45719" tIns="45719" rIns="45719" bIns="45719" numCol="1" anchor="ctr">
              <a:spAutoFit/>
            </a:bodyPr>
            <a:lstStyle>
              <a:lvl1pPr algn="ctr" defTabSz="457200">
                <a:defRPr sz="1800"/>
              </a:lvl1pPr>
            </a:lstStyle>
            <a:p>
              <a:r>
                <a:t>Hash</a:t>
              </a:r>
            </a:p>
          </p:txBody>
        </p:sp>
      </p:grpSp>
      <p:grpSp>
        <p:nvGrpSpPr>
          <p:cNvPr id="802" name="Group"/>
          <p:cNvGrpSpPr/>
          <p:nvPr/>
        </p:nvGrpSpPr>
        <p:grpSpPr>
          <a:xfrm>
            <a:off x="7696200" y="438150"/>
            <a:ext cx="1371600" cy="552450"/>
            <a:chOff x="0" y="0"/>
            <a:chExt cx="1371600" cy="552450"/>
          </a:xfrm>
        </p:grpSpPr>
        <p:sp>
          <p:nvSpPr>
            <p:cNvPr id="800" name="Oval"/>
            <p:cNvSpPr/>
            <p:nvPr/>
          </p:nvSpPr>
          <p:spPr>
            <a:xfrm>
              <a:off x="0" y="0"/>
              <a:ext cx="1371600" cy="552450"/>
            </a:xfrm>
            <a:prstGeom prst="ellipse">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lgn="ctr" defTabSz="457200">
                <a:defRPr sz="1800"/>
              </a:pPr>
            </a:p>
          </p:txBody>
        </p:sp>
        <p:sp>
          <p:nvSpPr>
            <p:cNvPr id="801" name="Aggregate"/>
            <p:cNvSpPr txBox="1"/>
            <p:nvPr/>
          </p:nvSpPr>
          <p:spPr>
            <a:xfrm>
              <a:off x="106264" y="90804"/>
              <a:ext cx="1159072" cy="370841"/>
            </a:xfrm>
            <a:prstGeom prst="rect">
              <a:avLst/>
            </a:prstGeom>
            <a:noFill/>
            <a:ln w="12700" cap="flat">
              <a:noFill/>
              <a:miter lim="400000"/>
            </a:ln>
            <a:effectLst/>
          </p:spPr>
          <p:txBody>
            <a:bodyPr wrap="none" lIns="45719" tIns="45719" rIns="45719" bIns="45719" numCol="1" anchor="ctr">
              <a:spAutoFit/>
            </a:bodyPr>
            <a:lstStyle>
              <a:lvl1pPr algn="ctr" defTabSz="457200">
                <a:defRPr sz="1800"/>
              </a:lvl1pPr>
            </a:lstStyle>
            <a:p>
              <a:r>
                <a:t>Aggregate</a:t>
              </a:r>
            </a:p>
          </p:txBody>
        </p:sp>
      </p:grpSp>
      <p:sp>
        <p:nvSpPr>
          <p:cNvPr id="806" name="Connection Line"/>
          <p:cNvSpPr/>
          <p:nvPr/>
        </p:nvSpPr>
        <p:spPr>
          <a:xfrm>
            <a:off x="8382000" y="996950"/>
            <a:ext cx="0" cy="349251"/>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2700">
            <a:solidFill>
              <a:srgbClr val="000000"/>
            </a:solidFill>
            <a:tailEnd type="triangle"/>
          </a:ln>
        </p:spPr>
        <p:txBody>
          <a:bodyPr/>
          <a:lstStyle/>
          <a:p/>
        </p:txBody>
      </p:sp>
      <p:sp>
        <p:nvSpPr>
          <p:cNvPr id="804" name="Line"/>
          <p:cNvSpPr/>
          <p:nvPr/>
        </p:nvSpPr>
        <p:spPr>
          <a:xfrm flipV="1">
            <a:off x="8381999" y="1905000"/>
            <a:ext cx="1" cy="361950"/>
          </a:xfrm>
          <a:prstGeom prst="line">
            <a:avLst/>
          </a:prstGeom>
          <a:ln w="12700">
            <a:solidFill>
              <a:srgbClr val="000000"/>
            </a:solidFill>
            <a:tailEnd type="triangle"/>
          </a:ln>
        </p:spPr>
        <p:txBody>
          <a:bodyPr lIns="45719" rIns="45719"/>
          <a:lstStyle/>
          <a:p/>
        </p:txBody>
      </p:sp>
      <p:sp>
        <p:nvSpPr>
          <p:cNvPr id="805" name="Line"/>
          <p:cNvSpPr/>
          <p:nvPr/>
        </p:nvSpPr>
        <p:spPr>
          <a:xfrm flipV="1">
            <a:off x="8382000" y="76200"/>
            <a:ext cx="1588" cy="361950"/>
          </a:xfrm>
          <a:prstGeom prst="line">
            <a:avLst/>
          </a:prstGeom>
          <a:ln w="12700">
            <a:solidFill>
              <a:srgbClr val="000000"/>
            </a:solidFill>
            <a:tailEnd type="triangle"/>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96"/>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7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796">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796">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796">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7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796">
                                            <p:txEl>
                                              <p:pRg st="5" end="5"/>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796">
                                            <p:txEl>
                                              <p:pRg st="6" end="6"/>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796">
                                            <p:txEl>
                                              <p:pRg st="7" end="7"/>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796">
                                            <p:txEl>
                                              <p:pRg st="8" end="8"/>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796">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796" grpId="1" animBg="1" advAuto="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809" name="External Hashing"/>
          <p:cNvSpPr txBox="1"/>
          <p:nvPr>
            <p:ph type="title" idx="4294967295"/>
          </p:nvPr>
        </p:nvSpPr>
        <p:spPr>
          <a:xfrm>
            <a:off x="1073150" y="-76201"/>
            <a:ext cx="2043113" cy="1143002"/>
          </a:xfrm>
          <a:prstGeom prst="rect">
            <a:avLst/>
          </a:prstGeom>
        </p:spPr>
        <p:txBody>
          <a:bodyPr>
            <a:normAutofit/>
          </a:bodyPr>
          <a:lstStyle/>
          <a:p>
            <a:pPr>
              <a:defRPr b="0">
                <a:effectLst>
                  <a:outerShdw blurRad="12700" dist="25400" dir="2700000" rotWithShape="0">
                    <a:srgbClr val="DDDDDD"/>
                  </a:outerShdw>
                </a:effectLst>
                <a:latin typeface="Tahoma Bold"/>
                <a:ea typeface="Tahoma Bold"/>
                <a:cs typeface="Tahoma Bold"/>
                <a:sym typeface="Tahoma Bold"/>
              </a:defRPr>
            </a:pPr>
            <a:r>
              <a:t>External</a:t>
            </a:r>
            <a:br/>
            <a:r>
              <a:t>Hashing</a:t>
            </a:r>
          </a:p>
        </p:txBody>
      </p:sp>
      <p:sp>
        <p:nvSpPr>
          <p:cNvPr id="810" name="Partition:…"/>
          <p:cNvSpPr txBox="1"/>
          <p:nvPr>
            <p:ph type="body" sz="half" idx="4294967295"/>
          </p:nvPr>
        </p:nvSpPr>
        <p:spPr>
          <a:xfrm>
            <a:off x="177800" y="1236662"/>
            <a:ext cx="3175001" cy="4114801"/>
          </a:xfrm>
          <a:prstGeom prst="rect">
            <a:avLst/>
          </a:prstGeom>
        </p:spPr>
        <p:txBody>
          <a:bodyPr>
            <a:normAutofit/>
          </a:bodyPr>
          <a:lstStyle/>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Partition:</a:t>
            </a: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Each group will</a:t>
            </a: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be in a single </a:t>
            </a: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disk-based partition file.  But those files have many groups inter-mixed.</a:t>
            </a:r>
          </a:p>
          <a:p>
            <a:pPr marL="174625" indent="-174625" defTabSz="795020">
              <a:spcBef>
                <a:spcPts val="700"/>
              </a:spcBef>
              <a:buClrTx/>
              <a:buSzPct val="100000"/>
              <a:defRPr sz="1740">
                <a:latin typeface="Tahoma" panose="020B0604030504040204"/>
                <a:ea typeface="Tahoma" panose="020B0604030504040204"/>
                <a:cs typeface="Tahoma" panose="020B0604030504040204"/>
                <a:sym typeface="Tahoma" panose="020B0604030504040204"/>
              </a:defRPr>
            </a:pPr>
            <a:r>
              <a:t>Rehash:</a:t>
            </a:r>
          </a:p>
          <a:p>
            <a:pPr marL="298450" indent="-298450" defTabSz="795020">
              <a:spcBef>
                <a:spcPts val="700"/>
              </a:spcBef>
              <a:buSzTx/>
              <a:buFont typeface="Monotype Sorts"/>
              <a:buNone/>
              <a:defRPr sz="1740">
                <a:latin typeface="Tahoma" panose="020B0604030504040204"/>
                <a:ea typeface="Tahoma" panose="020B0604030504040204"/>
                <a:cs typeface="Tahoma" panose="020B0604030504040204"/>
                <a:sym typeface="Tahoma" panose="020B0604030504040204"/>
              </a:defRPr>
            </a:pPr>
            <a:r>
              <a:t>For Each Partition i:</a:t>
            </a:r>
          </a:p>
          <a:p>
            <a:pPr marL="298450" indent="-298450" defTabSz="795020">
              <a:spcBef>
                <a:spcPts val="700"/>
              </a:spcBef>
              <a:buSzTx/>
              <a:buFont typeface="Monotype Sorts"/>
              <a:buNone/>
              <a:defRPr sz="1740">
                <a:latin typeface="Tahoma" panose="020B0604030504040204"/>
                <a:ea typeface="Tahoma" panose="020B0604030504040204"/>
                <a:cs typeface="Tahoma" panose="020B0604030504040204"/>
                <a:sym typeface="Tahoma" panose="020B0604030504040204"/>
              </a:defRPr>
            </a:pPr>
            <a:r>
              <a:t>hash i into an                           in-memory hash table</a:t>
            </a:r>
          </a:p>
          <a:p>
            <a:pPr marL="298450" indent="-298450" defTabSz="795020">
              <a:spcBef>
                <a:spcPts val="700"/>
              </a:spcBef>
              <a:buSzTx/>
              <a:buFont typeface="Monotype Sorts"/>
              <a:buNone/>
              <a:defRPr sz="1740">
                <a:latin typeface="Tahoma" panose="020B0604030504040204"/>
                <a:ea typeface="Tahoma" panose="020B0604030504040204"/>
                <a:cs typeface="Tahoma" panose="020B0604030504040204"/>
                <a:sym typeface="Tahoma" panose="020B0604030504040204"/>
              </a:defRPr>
            </a:pPr>
            <a:r>
              <a:t>Return results until</a:t>
            </a:r>
          </a:p>
          <a:p>
            <a:pPr marL="298450" indent="-298450" defTabSz="795020">
              <a:spcBef>
                <a:spcPts val="700"/>
              </a:spcBef>
              <a:buSzTx/>
              <a:buFont typeface="Monotype Sorts"/>
              <a:buNone/>
              <a:defRPr sz="1740">
                <a:latin typeface="Tahoma" panose="020B0604030504040204"/>
                <a:ea typeface="Tahoma" panose="020B0604030504040204"/>
                <a:cs typeface="Tahoma" panose="020B0604030504040204"/>
                <a:sym typeface="Tahoma" panose="020B0604030504040204"/>
              </a:defRPr>
            </a:pPr>
            <a:r>
              <a:t>records exhuasted then i++</a:t>
            </a:r>
          </a:p>
        </p:txBody>
      </p:sp>
      <p:grpSp>
        <p:nvGrpSpPr>
          <p:cNvPr id="864" name="Group"/>
          <p:cNvGrpSpPr/>
          <p:nvPr/>
        </p:nvGrpSpPr>
        <p:grpSpPr>
          <a:xfrm>
            <a:off x="3481387" y="328612"/>
            <a:ext cx="5581652" cy="2954153"/>
            <a:chOff x="0" y="0"/>
            <a:chExt cx="5581650" cy="2954152"/>
          </a:xfrm>
        </p:grpSpPr>
        <p:sp>
          <p:nvSpPr>
            <p:cNvPr id="811" name="B main memory buffers"/>
            <p:cNvSpPr txBox="1"/>
            <p:nvPr/>
          </p:nvSpPr>
          <p:spPr>
            <a:xfrm>
              <a:off x="1225550" y="2581275"/>
              <a:ext cx="2434867"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B main memory buffers</a:t>
              </a:r>
            </a:p>
          </p:txBody>
        </p:sp>
        <p:sp>
          <p:nvSpPr>
            <p:cNvPr id="812" name="Disk"/>
            <p:cNvSpPr txBox="1"/>
            <p:nvPr/>
          </p:nvSpPr>
          <p:spPr>
            <a:xfrm>
              <a:off x="4359275" y="2603500"/>
              <a:ext cx="549475"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Disk</a:t>
              </a:r>
            </a:p>
          </p:txBody>
        </p:sp>
        <p:sp>
          <p:nvSpPr>
            <p:cNvPr id="813" name="Disk"/>
            <p:cNvSpPr txBox="1"/>
            <p:nvPr/>
          </p:nvSpPr>
          <p:spPr>
            <a:xfrm>
              <a:off x="242887" y="2605087"/>
              <a:ext cx="549475"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Disk</a:t>
              </a:r>
            </a:p>
          </p:txBody>
        </p:sp>
        <p:sp>
          <p:nvSpPr>
            <p:cNvPr id="814" name="Original…"/>
            <p:cNvSpPr txBox="1"/>
            <p:nvPr/>
          </p:nvSpPr>
          <p:spPr>
            <a:xfrm>
              <a:off x="0" y="0"/>
              <a:ext cx="987476" cy="615765"/>
            </a:xfrm>
            <a:prstGeom prst="rect">
              <a:avLst/>
            </a:prstGeom>
            <a:noFill/>
            <a:ln w="12700" cap="flat">
              <a:noFill/>
              <a:miter lim="400000"/>
            </a:ln>
            <a:effectLst/>
          </p:spPr>
          <p:txBody>
            <a:bodyPr wrap="none" lIns="46037" tIns="46037" rIns="46037" bIns="46037" numCol="1" anchor="t">
              <a:spAutoFit/>
            </a:bodyPr>
            <a:lstStyle/>
            <a:p>
              <a:pPr defTabSz="457200">
                <a:defRPr sz="1800" b="1">
                  <a:latin typeface="+mj-lt"/>
                  <a:ea typeface="+mj-ea"/>
                  <a:cs typeface="+mj-cs"/>
                  <a:sym typeface="Times New Roman" panose="02020603050405020304"/>
                </a:defRPr>
              </a:pPr>
              <a:r>
                <a:t>Original </a:t>
              </a:r>
            </a:p>
            <a:p>
              <a:pPr defTabSz="457200">
                <a:defRPr sz="1800" b="1">
                  <a:latin typeface="+mj-lt"/>
                  <a:ea typeface="+mj-ea"/>
                  <a:cs typeface="+mj-cs"/>
                  <a:sym typeface="Times New Roman" panose="02020603050405020304"/>
                </a:defRPr>
              </a:pPr>
              <a:r>
                <a:t>Relation</a:t>
              </a:r>
            </a:p>
          </p:txBody>
        </p:sp>
        <p:sp>
          <p:nvSpPr>
            <p:cNvPr id="815" name="OUTPUT"/>
            <p:cNvSpPr txBox="1"/>
            <p:nvPr/>
          </p:nvSpPr>
          <p:spPr>
            <a:xfrm>
              <a:off x="2781300" y="303212"/>
              <a:ext cx="845668" cy="287724"/>
            </a:xfrm>
            <a:prstGeom prst="rect">
              <a:avLst/>
            </a:prstGeom>
            <a:no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OUTPUT</a:t>
              </a:r>
            </a:p>
          </p:txBody>
        </p:sp>
        <p:sp>
          <p:nvSpPr>
            <p:cNvPr id="816" name="Shape"/>
            <p:cNvSpPr/>
            <p:nvPr/>
          </p:nvSpPr>
          <p:spPr>
            <a:xfrm>
              <a:off x="4519612" y="1878012"/>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1631" y="0"/>
                  </a:lnTo>
                  <a:lnTo>
                    <a:pt x="0" y="11077"/>
                  </a:lnTo>
                  <a:lnTo>
                    <a:pt x="11631" y="21600"/>
                  </a:lnTo>
                  <a:lnTo>
                    <a:pt x="21600" y="11077"/>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817" name="Shape"/>
            <p:cNvSpPr/>
            <p:nvPr/>
          </p:nvSpPr>
          <p:spPr>
            <a:xfrm>
              <a:off x="4675187" y="1878012"/>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1631" y="0"/>
                  </a:lnTo>
                  <a:lnTo>
                    <a:pt x="0" y="11077"/>
                  </a:lnTo>
                  <a:lnTo>
                    <a:pt x="11631" y="21600"/>
                  </a:lnTo>
                  <a:lnTo>
                    <a:pt x="21600" y="11077"/>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818" name="Rectangle"/>
            <p:cNvSpPr/>
            <p:nvPr/>
          </p:nvSpPr>
          <p:spPr>
            <a:xfrm>
              <a:off x="1014412" y="280987"/>
              <a:ext cx="2670176" cy="2287588"/>
            </a:xfrm>
            <a:prstGeom prst="rect">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19" name="Rectangle"/>
            <p:cNvSpPr/>
            <p:nvPr/>
          </p:nvSpPr>
          <p:spPr>
            <a:xfrm>
              <a:off x="1366837" y="1600200"/>
              <a:ext cx="333376"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grpSp>
          <p:nvGrpSpPr>
            <p:cNvPr id="823" name="Group"/>
            <p:cNvGrpSpPr/>
            <p:nvPr/>
          </p:nvGrpSpPr>
          <p:grpSpPr>
            <a:xfrm>
              <a:off x="3119438" y="1792287"/>
              <a:ext cx="333376" cy="88901"/>
              <a:chOff x="0" y="0"/>
              <a:chExt cx="333375" cy="88900"/>
            </a:xfrm>
          </p:grpSpPr>
          <p:sp>
            <p:nvSpPr>
              <p:cNvPr id="820" name="Shape"/>
              <p:cNvSpPr/>
              <p:nvPr/>
            </p:nvSpPr>
            <p:spPr>
              <a:xfrm>
                <a:off x="0" y="0"/>
                <a:ext cx="41275"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0523"/>
                    </a:moveTo>
                    <a:lnTo>
                      <a:pt x="10800" y="0"/>
                    </a:lnTo>
                    <a:lnTo>
                      <a:pt x="0" y="10523"/>
                    </a:lnTo>
                    <a:lnTo>
                      <a:pt x="10800" y="21600"/>
                    </a:lnTo>
                    <a:lnTo>
                      <a:pt x="21600" y="10523"/>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821" name="Shape"/>
              <p:cNvSpPr/>
              <p:nvPr/>
            </p:nvSpPr>
            <p:spPr>
              <a:xfrm>
                <a:off x="144462" y="0"/>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0523"/>
                    </a:moveTo>
                    <a:lnTo>
                      <a:pt x="10800" y="0"/>
                    </a:lnTo>
                    <a:lnTo>
                      <a:pt x="0" y="10523"/>
                    </a:lnTo>
                    <a:lnTo>
                      <a:pt x="10800" y="21600"/>
                    </a:lnTo>
                    <a:lnTo>
                      <a:pt x="21600" y="10523"/>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822" name="Shape"/>
              <p:cNvSpPr/>
              <p:nvPr/>
            </p:nvSpPr>
            <p:spPr>
              <a:xfrm>
                <a:off x="300037" y="0"/>
                <a:ext cx="33338" cy="88900"/>
              </a:xfrm>
              <a:custGeom>
                <a:avLst/>
                <a:gdLst/>
                <a:ahLst/>
                <a:cxnLst>
                  <a:cxn ang="0">
                    <a:pos x="wd2" y="hd2"/>
                  </a:cxn>
                  <a:cxn ang="5400000">
                    <a:pos x="wd2" y="hd2"/>
                  </a:cxn>
                  <a:cxn ang="10800000">
                    <a:pos x="wd2" y="hd2"/>
                  </a:cxn>
                  <a:cxn ang="16200000">
                    <a:pos x="wd2" y="hd2"/>
                  </a:cxn>
                </a:cxnLst>
                <a:rect l="0" t="0" r="r" b="b"/>
                <a:pathLst>
                  <a:path w="21600" h="21600" extrusionOk="0">
                    <a:moveTo>
                      <a:pt x="21600" y="10414"/>
                    </a:moveTo>
                    <a:lnTo>
                      <a:pt x="11314" y="0"/>
                    </a:lnTo>
                    <a:lnTo>
                      <a:pt x="0" y="10414"/>
                    </a:lnTo>
                    <a:lnTo>
                      <a:pt x="11314" y="21600"/>
                    </a:lnTo>
                    <a:lnTo>
                      <a:pt x="21600" y="10414"/>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sp>
          <p:nvSpPr>
            <p:cNvPr id="824" name="Rectangle"/>
            <p:cNvSpPr/>
            <p:nvPr/>
          </p:nvSpPr>
          <p:spPr>
            <a:xfrm>
              <a:off x="4127500" y="927100"/>
              <a:ext cx="249238"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25" name="Rectangle"/>
            <p:cNvSpPr/>
            <p:nvPr/>
          </p:nvSpPr>
          <p:spPr>
            <a:xfrm>
              <a:off x="4418012" y="927100"/>
              <a:ext cx="247651"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26" name="Rectangle"/>
            <p:cNvSpPr/>
            <p:nvPr/>
          </p:nvSpPr>
          <p:spPr>
            <a:xfrm>
              <a:off x="4127500" y="1393825"/>
              <a:ext cx="249238"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27" name="Rectangle"/>
            <p:cNvSpPr/>
            <p:nvPr/>
          </p:nvSpPr>
          <p:spPr>
            <a:xfrm>
              <a:off x="4427537" y="1393825"/>
              <a:ext cx="247651"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28" name="Shape"/>
            <p:cNvSpPr/>
            <p:nvPr/>
          </p:nvSpPr>
          <p:spPr>
            <a:xfrm>
              <a:off x="4376737" y="1878012"/>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0800" y="0"/>
                  </a:lnTo>
                  <a:lnTo>
                    <a:pt x="0" y="11077"/>
                  </a:lnTo>
                  <a:lnTo>
                    <a:pt x="10800" y="21600"/>
                  </a:lnTo>
                  <a:lnTo>
                    <a:pt x="21600" y="11077"/>
                  </a:lnTo>
                </a:path>
              </a:pathLst>
            </a:custGeom>
            <a:noFill/>
            <a:ln w="12700" cap="rnd">
              <a:solidFill>
                <a:srgbClr val="000000"/>
              </a:solidFill>
              <a:prstDash val="solid"/>
              <a:round/>
            </a:ln>
            <a:effectLst/>
          </p:spPr>
          <p:txBody>
            <a:bodyPr wrap="square" lIns="45719" tIns="45719" rIns="45719" bIns="45719" numCol="1" anchor="t">
              <a:noAutofit/>
            </a:bodyPr>
            <a:lstStyle/>
            <a:p/>
          </p:txBody>
        </p:sp>
        <p:sp>
          <p:nvSpPr>
            <p:cNvPr id="829" name="Rectangle"/>
            <p:cNvSpPr/>
            <p:nvPr/>
          </p:nvSpPr>
          <p:spPr>
            <a:xfrm>
              <a:off x="4727575" y="1393825"/>
              <a:ext cx="247651"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30" name="2"/>
            <p:cNvSpPr txBox="1"/>
            <p:nvPr/>
          </p:nvSpPr>
          <p:spPr>
            <a:xfrm>
              <a:off x="3152775" y="1116012"/>
              <a:ext cx="193676" cy="287724"/>
            </a:xfrm>
            <a:prstGeom prst="rect">
              <a:avLst/>
            </a:prstGeom>
            <a:no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2</a:t>
              </a:r>
            </a:p>
          </p:txBody>
        </p:sp>
        <p:sp>
          <p:nvSpPr>
            <p:cNvPr id="831" name="Rectangle"/>
            <p:cNvSpPr/>
            <p:nvPr/>
          </p:nvSpPr>
          <p:spPr>
            <a:xfrm>
              <a:off x="4127500" y="2228850"/>
              <a:ext cx="249238" cy="268288"/>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32" name="Rectangle"/>
            <p:cNvSpPr/>
            <p:nvPr/>
          </p:nvSpPr>
          <p:spPr>
            <a:xfrm>
              <a:off x="3071813" y="2185987"/>
              <a:ext cx="420688" cy="285751"/>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33" name="INPUT"/>
            <p:cNvSpPr txBox="1"/>
            <p:nvPr/>
          </p:nvSpPr>
          <p:spPr>
            <a:xfrm>
              <a:off x="1179512" y="1185862"/>
              <a:ext cx="657971" cy="287724"/>
            </a:xfrm>
            <a:prstGeom prst="rect">
              <a:avLst/>
            </a:prstGeom>
            <a:no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INPUT</a:t>
              </a:r>
            </a:p>
          </p:txBody>
        </p:sp>
        <p:sp>
          <p:nvSpPr>
            <p:cNvPr id="834" name="1"/>
            <p:cNvSpPr/>
            <p:nvPr/>
          </p:nvSpPr>
          <p:spPr>
            <a:xfrm>
              <a:off x="3106738" y="568325"/>
              <a:ext cx="193677" cy="287723"/>
            </a:xfrm>
            <a:prstGeom prst="rect">
              <a:avLst/>
            </a:prstGeom>
            <a:solidFill>
              <a:srgbClr val="FFFFFF"/>
            </a:solid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1</a:t>
              </a:r>
            </a:p>
          </p:txBody>
        </p:sp>
        <p:sp>
          <p:nvSpPr>
            <p:cNvPr id="835" name="hash…"/>
            <p:cNvSpPr txBox="1"/>
            <p:nvPr/>
          </p:nvSpPr>
          <p:spPr>
            <a:xfrm>
              <a:off x="1747608" y="1431925"/>
              <a:ext cx="737061" cy="730223"/>
            </a:xfrm>
            <a:prstGeom prst="rect">
              <a:avLst/>
            </a:prstGeom>
            <a:noFill/>
            <a:ln w="12700" cap="flat">
              <a:noFill/>
              <a:miter lim="400000"/>
            </a:ln>
            <a:effectLst/>
          </p:spPr>
          <p:txBody>
            <a:bodyPr wrap="none" lIns="46037" tIns="46037" rIns="46037" bIns="46037" numCol="1" anchor="t">
              <a:spAutoFit/>
            </a:bodyPr>
            <a:lstStyle/>
            <a:p>
              <a:pPr algn="ctr" defTabSz="457200">
                <a:defRPr sz="1400" b="1">
                  <a:latin typeface="+mj-lt"/>
                  <a:ea typeface="+mj-ea"/>
                  <a:cs typeface="+mj-cs"/>
                  <a:sym typeface="Times New Roman" panose="02020603050405020304"/>
                </a:defRPr>
              </a:pPr>
              <a:r>
                <a:t>hash</a:t>
              </a:r>
            </a:p>
            <a:p>
              <a:pPr algn="ctr" defTabSz="457200">
                <a:lnSpc>
                  <a:spcPct val="50000"/>
                </a:lnSpc>
                <a:defRPr sz="1400" b="1">
                  <a:latin typeface="+mj-lt"/>
                  <a:ea typeface="+mj-ea"/>
                  <a:cs typeface="+mj-cs"/>
                  <a:sym typeface="Times New Roman" panose="02020603050405020304"/>
                </a:defRPr>
              </a:pPr>
              <a:r>
                <a:t>function</a:t>
              </a:r>
            </a:p>
            <a:p>
              <a:pPr algn="ctr" defTabSz="457200">
                <a:defRPr sz="2000" b="1">
                  <a:solidFill>
                    <a:schemeClr val="accent2"/>
                  </a:solidFill>
                  <a:latin typeface="+mj-lt"/>
                  <a:ea typeface="+mj-ea"/>
                  <a:cs typeface="+mj-cs"/>
                  <a:sym typeface="Times New Roman" panose="02020603050405020304"/>
                </a:defRPr>
              </a:pPr>
              <a:r>
                <a:t>h</a:t>
              </a:r>
              <a:r>
                <a:rPr baseline="-25000"/>
                <a:t>p</a:t>
              </a:r>
              <a:endParaRPr baseline="-25000"/>
            </a:p>
          </p:txBody>
        </p:sp>
        <p:sp>
          <p:nvSpPr>
            <p:cNvPr id="836" name="B-1"/>
            <p:cNvSpPr txBox="1"/>
            <p:nvPr/>
          </p:nvSpPr>
          <p:spPr>
            <a:xfrm>
              <a:off x="3057525" y="1901825"/>
              <a:ext cx="371476" cy="287723"/>
            </a:xfrm>
            <a:prstGeom prst="rect">
              <a:avLst/>
            </a:prstGeom>
            <a:noFill/>
            <a:ln w="12700" cap="flat">
              <a:noFill/>
              <a:miter lim="400000"/>
            </a:ln>
            <a:effectLst/>
          </p:spPr>
          <p:txBody>
            <a:bodyPr wrap="none" lIns="46037" tIns="46037" rIns="46037" bIns="46037" numCol="1" anchor="t">
              <a:spAutoFit/>
            </a:bodyPr>
            <a:lstStyle>
              <a:lvl1pPr defTabSz="457200">
                <a:defRPr sz="1400" b="1">
                  <a:latin typeface="+mj-lt"/>
                  <a:ea typeface="+mj-ea"/>
                  <a:cs typeface="+mj-cs"/>
                  <a:sym typeface="Times New Roman" panose="02020603050405020304"/>
                </a:defRPr>
              </a:lvl1pPr>
            </a:lstStyle>
            <a:p>
              <a:r>
                <a:t>B-1</a:t>
              </a:r>
            </a:p>
          </p:txBody>
        </p:sp>
        <p:sp>
          <p:nvSpPr>
            <p:cNvPr id="837" name="Partitions"/>
            <p:cNvSpPr txBox="1"/>
            <p:nvPr/>
          </p:nvSpPr>
          <p:spPr>
            <a:xfrm>
              <a:off x="4021137" y="292099"/>
              <a:ext cx="1069853"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Partitions</a:t>
              </a:r>
            </a:p>
          </p:txBody>
        </p:sp>
        <p:sp>
          <p:nvSpPr>
            <p:cNvPr id="838" name="1"/>
            <p:cNvSpPr txBox="1"/>
            <p:nvPr/>
          </p:nvSpPr>
          <p:spPr>
            <a:xfrm>
              <a:off x="5175250" y="903287"/>
              <a:ext cx="219076"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1</a:t>
              </a:r>
            </a:p>
          </p:txBody>
        </p:sp>
        <p:sp>
          <p:nvSpPr>
            <p:cNvPr id="839" name="2"/>
            <p:cNvSpPr txBox="1"/>
            <p:nvPr/>
          </p:nvSpPr>
          <p:spPr>
            <a:xfrm>
              <a:off x="5165725" y="1327150"/>
              <a:ext cx="219076" cy="349065"/>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2</a:t>
              </a:r>
            </a:p>
          </p:txBody>
        </p:sp>
        <p:sp>
          <p:nvSpPr>
            <p:cNvPr id="840" name="B-1"/>
            <p:cNvSpPr txBox="1"/>
            <p:nvPr/>
          </p:nvSpPr>
          <p:spPr>
            <a:xfrm>
              <a:off x="5133975" y="2119312"/>
              <a:ext cx="447676" cy="349066"/>
            </a:xfrm>
            <a:prstGeom prst="rect">
              <a:avLst/>
            </a:prstGeom>
            <a:noFill/>
            <a:ln w="12700" cap="flat">
              <a:noFill/>
              <a:miter lim="400000"/>
            </a:ln>
            <a:effectLst/>
          </p:spPr>
          <p:txBody>
            <a:bodyPr wrap="none" lIns="46037" tIns="46037" rIns="46037" bIns="46037" numCol="1" anchor="t">
              <a:spAutoFit/>
            </a:bodyPr>
            <a:lstStyle>
              <a:lvl1pPr defTabSz="457200">
                <a:defRPr sz="1800" b="1">
                  <a:latin typeface="+mj-lt"/>
                  <a:ea typeface="+mj-ea"/>
                  <a:cs typeface="+mj-cs"/>
                  <a:sym typeface="Times New Roman" panose="02020603050405020304"/>
                </a:defRPr>
              </a:lvl1pPr>
            </a:lstStyle>
            <a:p>
              <a:r>
                <a:t>B-1</a:t>
              </a:r>
            </a:p>
          </p:txBody>
        </p:sp>
        <p:grpSp>
          <p:nvGrpSpPr>
            <p:cNvPr id="845" name="Group"/>
            <p:cNvGrpSpPr/>
            <p:nvPr/>
          </p:nvGrpSpPr>
          <p:grpSpPr>
            <a:xfrm>
              <a:off x="19050" y="668337"/>
              <a:ext cx="919163" cy="1952626"/>
              <a:chOff x="0" y="0"/>
              <a:chExt cx="919162" cy="1952625"/>
            </a:xfrm>
          </p:grpSpPr>
          <p:sp>
            <p:nvSpPr>
              <p:cNvPr id="841" name="Oval"/>
              <p:cNvSpPr/>
              <p:nvPr/>
            </p:nvSpPr>
            <p:spPr>
              <a:xfrm>
                <a:off x="12700" y="0"/>
                <a:ext cx="900113" cy="134938"/>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842" name="Line"/>
              <p:cNvSpPr/>
              <p:nvPr/>
            </p:nvSpPr>
            <p:spPr>
              <a:xfrm flipH="1">
                <a:off x="6349" y="68262"/>
                <a:ext cx="2" cy="1758951"/>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843" name="Line"/>
              <p:cNvSpPr/>
              <p:nvPr/>
            </p:nvSpPr>
            <p:spPr>
              <a:xfrm flipH="1">
                <a:off x="919162" y="68262"/>
                <a:ext cx="1" cy="1758951"/>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844" name="Line"/>
              <p:cNvSpPr/>
              <p:nvPr/>
            </p:nvSpPr>
            <p:spPr>
              <a:xfrm>
                <a:off x="0" y="1831969"/>
                <a:ext cx="912813" cy="120657"/>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9" y="191"/>
                      <a:pt x="21600" y="382"/>
                      <a:pt x="21600" y="572"/>
                    </a:cubicBezTo>
                    <a:cubicBezTo>
                      <a:pt x="21600" y="12185"/>
                      <a:pt x="16765" y="21600"/>
                      <a:pt x="10800" y="21600"/>
                    </a:cubicBezTo>
                    <a:cubicBezTo>
                      <a:pt x="4835" y="21600"/>
                      <a:pt x="0" y="12185"/>
                      <a:pt x="0" y="572"/>
                    </a:cubicBezTo>
                    <a:cubicBezTo>
                      <a:pt x="0" y="383"/>
                      <a:pt x="1" y="194"/>
                      <a:pt x="4" y="4"/>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sp>
          <p:nvSpPr>
            <p:cNvPr id="846" name="Square"/>
            <p:cNvSpPr/>
            <p:nvPr/>
          </p:nvSpPr>
          <p:spPr>
            <a:xfrm>
              <a:off x="334962" y="896937"/>
              <a:ext cx="292102" cy="292101"/>
            </a:xfrm>
            <a:prstGeom prst="rect">
              <a:avLst/>
            </a:prstGeom>
            <a:solidFill>
              <a:srgbClr val="F6BF69"/>
            </a:solid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847" name="Square"/>
            <p:cNvSpPr/>
            <p:nvPr/>
          </p:nvSpPr>
          <p:spPr>
            <a:xfrm>
              <a:off x="334962" y="1354137"/>
              <a:ext cx="292102" cy="292101"/>
            </a:xfrm>
            <a:prstGeom prst="rect">
              <a:avLst/>
            </a:prstGeom>
            <a:solidFill>
              <a:srgbClr val="F6BF69"/>
            </a:solid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848" name="Square"/>
            <p:cNvSpPr/>
            <p:nvPr/>
          </p:nvSpPr>
          <p:spPr>
            <a:xfrm>
              <a:off x="334962" y="2116137"/>
              <a:ext cx="292102" cy="292101"/>
            </a:xfrm>
            <a:prstGeom prst="rect">
              <a:avLst/>
            </a:prstGeom>
            <a:solidFill>
              <a:srgbClr val="F6BF69"/>
            </a:solid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849" name=". . ."/>
            <p:cNvSpPr txBox="1"/>
            <p:nvPr/>
          </p:nvSpPr>
          <p:spPr>
            <a:xfrm>
              <a:off x="203200" y="1547812"/>
              <a:ext cx="669331" cy="574677"/>
            </a:xfrm>
            <a:prstGeom prst="rect">
              <a:avLst/>
            </a:prstGeom>
            <a:noFill/>
            <a:ln w="12700" cap="flat">
              <a:noFill/>
              <a:miter lim="400000"/>
            </a:ln>
            <a:effectLst/>
          </p:spPr>
          <p:txBody>
            <a:bodyPr wrap="none" lIns="46037" tIns="46037" rIns="46037" bIns="46037" numCol="1" anchor="t">
              <a:spAutoFit/>
            </a:bodyPr>
            <a:lstStyle>
              <a:lvl1pPr defTabSz="457200">
                <a:defRPr sz="3200" b="1">
                  <a:solidFill>
                    <a:srgbClr val="CC3300"/>
                  </a:solidFill>
                </a:defRPr>
              </a:lvl1pPr>
            </a:lstStyle>
            <a:p>
              <a:r>
                <a:t>. . .</a:t>
              </a:r>
            </a:p>
          </p:txBody>
        </p:sp>
        <p:grpSp>
          <p:nvGrpSpPr>
            <p:cNvPr id="854" name="Group"/>
            <p:cNvGrpSpPr/>
            <p:nvPr/>
          </p:nvGrpSpPr>
          <p:grpSpPr>
            <a:xfrm>
              <a:off x="4057625" y="668337"/>
              <a:ext cx="1071588" cy="1974851"/>
              <a:chOff x="-24" y="0"/>
              <a:chExt cx="1071587" cy="1974850"/>
            </a:xfrm>
          </p:grpSpPr>
          <p:sp>
            <p:nvSpPr>
              <p:cNvPr id="850" name="Oval"/>
              <p:cNvSpPr/>
              <p:nvPr/>
            </p:nvSpPr>
            <p:spPr>
              <a:xfrm>
                <a:off x="12700" y="0"/>
                <a:ext cx="1052513" cy="136525"/>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851" name="Line"/>
              <p:cNvSpPr/>
              <p:nvPr/>
            </p:nvSpPr>
            <p:spPr>
              <a:xfrm flipH="1">
                <a:off x="6349" y="69850"/>
                <a:ext cx="2" cy="1779588"/>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852" name="Line"/>
              <p:cNvSpPr/>
              <p:nvPr/>
            </p:nvSpPr>
            <p:spPr>
              <a:xfrm flipH="1">
                <a:off x="1071562" y="69850"/>
                <a:ext cx="1" cy="1779588"/>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853" name="Line"/>
              <p:cNvSpPr/>
              <p:nvPr/>
            </p:nvSpPr>
            <p:spPr>
              <a:xfrm>
                <a:off x="-25" y="1854194"/>
                <a:ext cx="1065238" cy="120657"/>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9" y="191"/>
                      <a:pt x="21600" y="381"/>
                      <a:pt x="21600" y="571"/>
                    </a:cubicBezTo>
                    <a:cubicBezTo>
                      <a:pt x="21600" y="12185"/>
                      <a:pt x="16765" y="21600"/>
                      <a:pt x="10800" y="21600"/>
                    </a:cubicBezTo>
                    <a:cubicBezTo>
                      <a:pt x="4835" y="21599"/>
                      <a:pt x="0" y="12185"/>
                      <a:pt x="0" y="570"/>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sp>
          <p:nvSpPr>
            <p:cNvPr id="855" name="Line"/>
            <p:cNvSpPr/>
            <p:nvPr/>
          </p:nvSpPr>
          <p:spPr>
            <a:xfrm>
              <a:off x="939800" y="1728787"/>
              <a:ext cx="379413"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856" name="Line"/>
            <p:cNvSpPr/>
            <p:nvPr/>
          </p:nvSpPr>
          <p:spPr>
            <a:xfrm flipV="1">
              <a:off x="2540000" y="1120774"/>
              <a:ext cx="531814" cy="608014"/>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857" name="Line"/>
            <p:cNvSpPr/>
            <p:nvPr/>
          </p:nvSpPr>
          <p:spPr>
            <a:xfrm flipV="1">
              <a:off x="2540000" y="1577975"/>
              <a:ext cx="531814" cy="150813"/>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858" name="Line"/>
            <p:cNvSpPr/>
            <p:nvPr/>
          </p:nvSpPr>
          <p:spPr>
            <a:xfrm>
              <a:off x="2540000" y="1730374"/>
              <a:ext cx="531814" cy="608014"/>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859" name="Line"/>
            <p:cNvSpPr/>
            <p:nvPr/>
          </p:nvSpPr>
          <p:spPr>
            <a:xfrm>
              <a:off x="3530600" y="1042987"/>
              <a:ext cx="608013"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860" name="Line"/>
            <p:cNvSpPr/>
            <p:nvPr/>
          </p:nvSpPr>
          <p:spPr>
            <a:xfrm>
              <a:off x="3530600" y="1500187"/>
              <a:ext cx="608013"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861" name="Line"/>
            <p:cNvSpPr/>
            <p:nvPr/>
          </p:nvSpPr>
          <p:spPr>
            <a:xfrm>
              <a:off x="3530600" y="2338387"/>
              <a:ext cx="608013" cy="1"/>
            </a:xfrm>
            <a:prstGeom prst="line">
              <a:avLst/>
            </a:prstGeom>
            <a:noFill/>
            <a:ln w="12700" cap="flat">
              <a:solidFill>
                <a:srgbClr val="CC3300"/>
              </a:solidFill>
              <a:prstDash val="solid"/>
              <a:round/>
              <a:tailEnd type="stealth" w="med" len="med"/>
            </a:ln>
            <a:effectLst/>
          </p:spPr>
          <p:txBody>
            <a:bodyPr wrap="square" lIns="45719" tIns="45719" rIns="45719" bIns="45719" numCol="1" anchor="t">
              <a:noAutofit/>
            </a:bodyPr>
            <a:lstStyle/>
            <a:p/>
          </p:txBody>
        </p:sp>
        <p:sp>
          <p:nvSpPr>
            <p:cNvPr id="862" name="Rectangle"/>
            <p:cNvSpPr/>
            <p:nvPr/>
          </p:nvSpPr>
          <p:spPr>
            <a:xfrm>
              <a:off x="3071813" y="1347787"/>
              <a:ext cx="420688" cy="285751"/>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63" name="Rectangle"/>
            <p:cNvSpPr/>
            <p:nvPr/>
          </p:nvSpPr>
          <p:spPr>
            <a:xfrm>
              <a:off x="3071813" y="814387"/>
              <a:ext cx="420688" cy="285751"/>
            </a:xfrm>
            <a:prstGeom prst="rect">
              <a:avLst/>
            </a:prstGeom>
            <a:solidFill>
              <a:srgbClr val="F6BF69"/>
            </a:solidFill>
            <a:ln w="12700" cap="rnd">
              <a:solidFill>
                <a:srgbClr val="CC3300"/>
              </a:solidFill>
              <a:prstDash val="solid"/>
              <a:round/>
            </a:ln>
            <a:effectLst/>
          </p:spPr>
          <p:txBody>
            <a:bodyPr wrap="square" lIns="45719" tIns="45719" rIns="45719" bIns="45719" numCol="1" anchor="t">
              <a:noAutofit/>
            </a:bodyPr>
            <a:lstStyle/>
            <a:p/>
          </p:txBody>
        </p:sp>
      </p:grpSp>
      <p:sp>
        <p:nvSpPr>
          <p:cNvPr id="865" name="Line"/>
          <p:cNvSpPr/>
          <p:nvPr/>
        </p:nvSpPr>
        <p:spPr>
          <a:xfrm>
            <a:off x="3595687" y="3429000"/>
            <a:ext cx="5103813" cy="0"/>
          </a:xfrm>
          <a:prstGeom prst="line">
            <a:avLst/>
          </a:prstGeom>
          <a:ln w="25400">
            <a:solidFill>
              <a:srgbClr val="CC3300"/>
            </a:solidFill>
            <a:prstDash val="dash"/>
          </a:ln>
        </p:spPr>
        <p:txBody>
          <a:bodyPr lIns="45719" rIns="45719"/>
          <a:lstStyle/>
          <a:p/>
        </p:txBody>
      </p:sp>
      <p:sp>
        <p:nvSpPr>
          <p:cNvPr id="866" name="Partitions"/>
          <p:cNvSpPr txBox="1"/>
          <p:nvPr/>
        </p:nvSpPr>
        <p:spPr>
          <a:xfrm>
            <a:off x="3487737" y="3824287"/>
            <a:ext cx="1069853" cy="349066"/>
          </a:xfrm>
          <a:prstGeom prst="rect">
            <a:avLst/>
          </a:prstGeom>
          <a:ln w="12700">
            <a:miter lim="400000"/>
          </a:ln>
        </p:spPr>
        <p:txBody>
          <a:bodyPr wrap="none" lIns="46037" tIns="46037" rIns="46037" bIns="46037">
            <a:spAutoFit/>
          </a:bodyPr>
          <a:lstStyle>
            <a:lvl1pPr defTabSz="457200">
              <a:defRPr sz="1800" b="1">
                <a:latin typeface="+mj-lt"/>
                <a:ea typeface="+mj-ea"/>
                <a:cs typeface="+mj-cs"/>
                <a:sym typeface="Times New Roman" panose="02020603050405020304"/>
              </a:defRPr>
            </a:lvl1pPr>
          </a:lstStyle>
          <a:p>
            <a:r>
              <a:t>Partitions</a:t>
            </a:r>
          </a:p>
        </p:txBody>
      </p:sp>
      <p:sp>
        <p:nvSpPr>
          <p:cNvPr id="867" name="Hash table for partition…"/>
          <p:cNvSpPr txBox="1"/>
          <p:nvPr/>
        </p:nvSpPr>
        <p:spPr>
          <a:xfrm>
            <a:off x="5501189" y="4008437"/>
            <a:ext cx="2418347" cy="659200"/>
          </a:xfrm>
          <a:prstGeom prst="rect">
            <a:avLst/>
          </a:prstGeom>
          <a:ln w="12700">
            <a:miter lim="400000"/>
          </a:ln>
        </p:spPr>
        <p:txBody>
          <a:bodyPr wrap="none" lIns="46037" tIns="46037" rIns="46037" bIns="46037">
            <a:spAutoFit/>
          </a:bodyPr>
          <a:lstStyle/>
          <a:p>
            <a:pPr algn="ctr" defTabSz="457200">
              <a:defRPr sz="1800" b="1">
                <a:latin typeface="+mj-lt"/>
                <a:ea typeface="+mj-ea"/>
                <a:cs typeface="+mj-cs"/>
                <a:sym typeface="Times New Roman" panose="02020603050405020304"/>
              </a:defRPr>
            </a:pPr>
            <a:r>
              <a:t>Hash table for partition</a:t>
            </a:r>
          </a:p>
          <a:p>
            <a:pPr algn="ctr" defTabSz="457200">
              <a:defRPr sz="1800" b="1">
                <a:latin typeface="+mj-lt"/>
                <a:ea typeface="+mj-ea"/>
                <a:cs typeface="+mj-cs"/>
                <a:sym typeface="Times New Roman" panose="02020603050405020304"/>
              </a:defRPr>
            </a:pPr>
            <a:r>
              <a:t>R</a:t>
            </a:r>
            <a:r>
              <a:rPr baseline="-25000"/>
              <a:t>i</a:t>
            </a:r>
            <a:r>
              <a:t> (k &lt; B-1  pages)</a:t>
            </a:r>
          </a:p>
        </p:txBody>
      </p:sp>
      <p:grpSp>
        <p:nvGrpSpPr>
          <p:cNvPr id="874" name="Group"/>
          <p:cNvGrpSpPr/>
          <p:nvPr/>
        </p:nvGrpSpPr>
        <p:grpSpPr>
          <a:xfrm>
            <a:off x="5824537" y="4724400"/>
            <a:ext cx="1609726" cy="255588"/>
            <a:chOff x="0" y="0"/>
            <a:chExt cx="1609725" cy="255587"/>
          </a:xfrm>
        </p:grpSpPr>
        <p:sp>
          <p:nvSpPr>
            <p:cNvPr id="868" name="Rectangle"/>
            <p:cNvSpPr/>
            <p:nvPr/>
          </p:nvSpPr>
          <p:spPr>
            <a:xfrm>
              <a:off x="0" y="0"/>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69" name="Rectangle"/>
            <p:cNvSpPr/>
            <p:nvPr/>
          </p:nvSpPr>
          <p:spPr>
            <a:xfrm>
              <a:off x="320675" y="9525"/>
              <a:ext cx="228600"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70" name="Rectangle"/>
            <p:cNvSpPr/>
            <p:nvPr/>
          </p:nvSpPr>
          <p:spPr>
            <a:xfrm>
              <a:off x="1382712" y="9525"/>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71" name="Shape"/>
            <p:cNvSpPr/>
            <p:nvPr/>
          </p:nvSpPr>
          <p:spPr>
            <a:xfrm>
              <a:off x="823912" y="114300"/>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72" name="Shape"/>
            <p:cNvSpPr/>
            <p:nvPr/>
          </p:nvSpPr>
          <p:spPr>
            <a:xfrm>
              <a:off x="957262" y="114300"/>
              <a:ext cx="36513"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10330" y="0"/>
                  </a:lnTo>
                  <a:lnTo>
                    <a:pt x="0" y="11109"/>
                  </a:lnTo>
                  <a:lnTo>
                    <a:pt x="1033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73" name="Shape"/>
            <p:cNvSpPr/>
            <p:nvPr/>
          </p:nvSpPr>
          <p:spPr>
            <a:xfrm>
              <a:off x="1098550" y="114300"/>
              <a:ext cx="38100"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grpSp>
      <p:sp>
        <p:nvSpPr>
          <p:cNvPr id="875" name="Rectangle"/>
          <p:cNvSpPr/>
          <p:nvPr/>
        </p:nvSpPr>
        <p:spPr>
          <a:xfrm>
            <a:off x="5780087" y="4648200"/>
            <a:ext cx="1747838" cy="1441533"/>
          </a:xfrm>
          <a:prstGeom prst="rect">
            <a:avLst/>
          </a:prstGeom>
          <a:ln w="12700" cap="rnd">
            <a:solidFill>
              <a:srgbClr val="000000"/>
            </a:solidFill>
          </a:ln>
        </p:spPr>
        <p:txBody>
          <a:bodyPr lIns="45719" rIns="45719"/>
          <a:lstStyle/>
          <a:p/>
        </p:txBody>
      </p:sp>
      <p:sp>
        <p:nvSpPr>
          <p:cNvPr id="876" name="Rectangle"/>
          <p:cNvSpPr/>
          <p:nvPr/>
        </p:nvSpPr>
        <p:spPr>
          <a:xfrm>
            <a:off x="5064125" y="3976687"/>
            <a:ext cx="2701741" cy="2209801"/>
          </a:xfrm>
          <a:prstGeom prst="rect">
            <a:avLst/>
          </a:prstGeom>
          <a:ln w="12700" cap="rnd">
            <a:solidFill>
              <a:srgbClr val="000000"/>
            </a:solidFill>
          </a:ln>
        </p:spPr>
        <p:txBody>
          <a:bodyPr lIns="45719" rIns="45719"/>
          <a:lstStyle/>
          <a:p/>
        </p:txBody>
      </p:sp>
      <p:sp>
        <p:nvSpPr>
          <p:cNvPr id="877" name="B main memory buffers"/>
          <p:cNvSpPr txBox="1"/>
          <p:nvPr/>
        </p:nvSpPr>
        <p:spPr>
          <a:xfrm>
            <a:off x="5211762" y="6167437"/>
            <a:ext cx="2434867" cy="349066"/>
          </a:xfrm>
          <a:prstGeom prst="rect">
            <a:avLst/>
          </a:prstGeom>
          <a:ln w="12700">
            <a:miter lim="400000"/>
          </a:ln>
        </p:spPr>
        <p:txBody>
          <a:bodyPr wrap="none" lIns="46037" tIns="46037" rIns="46037" bIns="46037">
            <a:spAutoFit/>
          </a:bodyPr>
          <a:lstStyle>
            <a:lvl1pPr defTabSz="457200">
              <a:defRPr sz="1800" b="1">
                <a:latin typeface="+mj-lt"/>
                <a:ea typeface="+mj-ea"/>
                <a:cs typeface="+mj-cs"/>
                <a:sym typeface="Times New Roman" panose="02020603050405020304"/>
              </a:defRPr>
            </a:lvl1pPr>
          </a:lstStyle>
          <a:p>
            <a:r>
              <a:t>B main memory buffers</a:t>
            </a:r>
          </a:p>
        </p:txBody>
      </p:sp>
      <p:sp>
        <p:nvSpPr>
          <p:cNvPr id="878" name="Disk"/>
          <p:cNvSpPr txBox="1"/>
          <p:nvPr/>
        </p:nvSpPr>
        <p:spPr>
          <a:xfrm>
            <a:off x="3821112" y="6224587"/>
            <a:ext cx="549475" cy="349066"/>
          </a:xfrm>
          <a:prstGeom prst="rect">
            <a:avLst/>
          </a:prstGeom>
          <a:ln w="12700">
            <a:miter lim="400000"/>
          </a:ln>
        </p:spPr>
        <p:txBody>
          <a:bodyPr wrap="none" lIns="46037" tIns="46037" rIns="46037" bIns="46037">
            <a:spAutoFit/>
          </a:bodyPr>
          <a:lstStyle>
            <a:lvl1pPr defTabSz="457200">
              <a:defRPr sz="1800" b="1">
                <a:latin typeface="+mj-lt"/>
                <a:ea typeface="+mj-ea"/>
                <a:cs typeface="+mj-cs"/>
                <a:sym typeface="Times New Roman" panose="02020603050405020304"/>
              </a:defRPr>
            </a:lvl1pPr>
          </a:lstStyle>
          <a:p>
            <a:r>
              <a:t>Disk</a:t>
            </a:r>
          </a:p>
        </p:txBody>
      </p:sp>
      <p:sp>
        <p:nvSpPr>
          <p:cNvPr id="879" name="Result"/>
          <p:cNvSpPr txBox="1"/>
          <p:nvPr/>
        </p:nvSpPr>
        <p:spPr>
          <a:xfrm>
            <a:off x="7769224" y="3738562"/>
            <a:ext cx="727064" cy="349066"/>
          </a:xfrm>
          <a:prstGeom prst="rect">
            <a:avLst/>
          </a:prstGeom>
          <a:ln w="12700">
            <a:miter lim="400000"/>
          </a:ln>
        </p:spPr>
        <p:txBody>
          <a:bodyPr wrap="none" lIns="46037" tIns="46037" rIns="46037" bIns="46037">
            <a:spAutoFit/>
          </a:bodyPr>
          <a:lstStyle>
            <a:lvl1pPr defTabSz="457200">
              <a:defRPr sz="1800" b="1">
                <a:latin typeface="+mj-lt"/>
                <a:ea typeface="+mj-ea"/>
                <a:cs typeface="+mj-cs"/>
                <a:sym typeface="Times New Roman" panose="02020603050405020304"/>
              </a:defRPr>
            </a:lvl1pPr>
          </a:lstStyle>
          <a:p>
            <a:r>
              <a:t>Result</a:t>
            </a:r>
          </a:p>
        </p:txBody>
      </p:sp>
      <p:sp>
        <p:nvSpPr>
          <p:cNvPr id="880" name="fn"/>
          <p:cNvSpPr txBox="1"/>
          <p:nvPr/>
        </p:nvSpPr>
        <p:spPr>
          <a:xfrm>
            <a:off x="4683124" y="4510087"/>
            <a:ext cx="308039" cy="349066"/>
          </a:xfrm>
          <a:prstGeom prst="rect">
            <a:avLst/>
          </a:prstGeom>
          <a:ln w="12700">
            <a:miter lim="400000"/>
          </a:ln>
        </p:spPr>
        <p:txBody>
          <a:bodyPr wrap="none" lIns="46037" tIns="46037" rIns="46037" bIns="46037">
            <a:spAutoFit/>
          </a:bodyPr>
          <a:lstStyle>
            <a:lvl1pPr defTabSz="457200">
              <a:defRPr sz="1800" b="1">
                <a:latin typeface="+mj-lt"/>
                <a:ea typeface="+mj-ea"/>
                <a:cs typeface="+mj-cs"/>
                <a:sym typeface="Times New Roman" panose="02020603050405020304"/>
              </a:defRPr>
            </a:lvl1pPr>
          </a:lstStyle>
          <a:p>
            <a:r>
              <a:t>fn</a:t>
            </a:r>
          </a:p>
        </p:txBody>
      </p:sp>
      <p:grpSp>
        <p:nvGrpSpPr>
          <p:cNvPr id="885" name="Group"/>
          <p:cNvGrpSpPr/>
          <p:nvPr/>
        </p:nvGrpSpPr>
        <p:grpSpPr>
          <a:xfrm>
            <a:off x="3513112" y="4197349"/>
            <a:ext cx="1071588" cy="2027239"/>
            <a:chOff x="-24" y="0"/>
            <a:chExt cx="1071587" cy="2027237"/>
          </a:xfrm>
        </p:grpSpPr>
        <p:sp>
          <p:nvSpPr>
            <p:cNvPr id="881" name="Oval"/>
            <p:cNvSpPr/>
            <p:nvPr/>
          </p:nvSpPr>
          <p:spPr>
            <a:xfrm>
              <a:off x="12700" y="0"/>
              <a:ext cx="1052513" cy="139700"/>
            </a:xfrm>
            <a:prstGeom prst="ellipse">
              <a:avLst/>
            </a:prstGeom>
            <a:noFill/>
            <a:ln w="12700" cap="flat">
              <a:solidFill>
                <a:srgbClr val="CC3300"/>
              </a:solidFill>
              <a:prstDash val="solid"/>
              <a:round/>
            </a:ln>
            <a:effectLst/>
          </p:spPr>
          <p:txBody>
            <a:bodyPr wrap="square" lIns="45719" tIns="45719" rIns="45719" bIns="45719" numCol="1" anchor="ctr">
              <a:noAutofit/>
            </a:bodyPr>
            <a:lstStyle/>
            <a:p>
              <a:pPr defTabSz="457200">
                <a:defRPr sz="1800"/>
              </a:pPr>
            </a:p>
          </p:txBody>
        </p:sp>
        <p:sp>
          <p:nvSpPr>
            <p:cNvPr id="882" name="Line"/>
            <p:cNvSpPr/>
            <p:nvPr/>
          </p:nvSpPr>
          <p:spPr>
            <a:xfrm flipH="1">
              <a:off x="6349" y="71437"/>
              <a:ext cx="2" cy="1827213"/>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883" name="Line"/>
            <p:cNvSpPr/>
            <p:nvPr/>
          </p:nvSpPr>
          <p:spPr>
            <a:xfrm flipH="1">
              <a:off x="1071562" y="71437"/>
              <a:ext cx="1" cy="1827213"/>
            </a:xfrm>
            <a:prstGeom prst="line">
              <a:avLst/>
            </a:prstGeom>
            <a:noFill/>
            <a:ln w="12700" cap="flat">
              <a:solidFill>
                <a:srgbClr val="CC3300"/>
              </a:solidFill>
              <a:prstDash val="solid"/>
              <a:round/>
            </a:ln>
            <a:effectLst/>
          </p:spPr>
          <p:txBody>
            <a:bodyPr wrap="square" lIns="45719" tIns="45719" rIns="45719" bIns="45719" numCol="1" anchor="t">
              <a:noAutofit/>
            </a:bodyPr>
            <a:lstStyle/>
            <a:p/>
          </p:txBody>
        </p:sp>
        <p:sp>
          <p:nvSpPr>
            <p:cNvPr id="884" name="Line"/>
            <p:cNvSpPr/>
            <p:nvPr/>
          </p:nvSpPr>
          <p:spPr>
            <a:xfrm>
              <a:off x="-25" y="1903406"/>
              <a:ext cx="1065238" cy="123832"/>
            </a:xfrm>
            <a:custGeom>
              <a:avLst/>
              <a:gdLst/>
              <a:ahLst/>
              <a:cxnLst>
                <a:cxn ang="0">
                  <a:pos x="wd2" y="hd2"/>
                </a:cxn>
                <a:cxn ang="5400000">
                  <a:pos x="wd2" y="hd2"/>
                </a:cxn>
                <a:cxn ang="10800000">
                  <a:pos x="wd2" y="hd2"/>
                </a:cxn>
                <a:cxn ang="16200000">
                  <a:pos x="wd2" y="hd2"/>
                </a:cxn>
              </a:cxnLst>
              <a:rect l="0" t="0" r="r" b="b"/>
              <a:pathLst>
                <a:path w="21600" h="21600" extrusionOk="0">
                  <a:moveTo>
                    <a:pt x="21596" y="0"/>
                  </a:moveTo>
                  <a:cubicBezTo>
                    <a:pt x="21599" y="186"/>
                    <a:pt x="21600" y="371"/>
                    <a:pt x="21600" y="557"/>
                  </a:cubicBezTo>
                  <a:cubicBezTo>
                    <a:pt x="21600" y="12178"/>
                    <a:pt x="16765" y="21600"/>
                    <a:pt x="10800" y="21600"/>
                  </a:cubicBezTo>
                  <a:cubicBezTo>
                    <a:pt x="4835" y="21599"/>
                    <a:pt x="0" y="12178"/>
                    <a:pt x="0" y="556"/>
                  </a:cubicBezTo>
                </a:path>
              </a:pathLst>
            </a:custGeom>
            <a:noFill/>
            <a:ln w="12700" cap="rnd">
              <a:solidFill>
                <a:srgbClr val="CC3300"/>
              </a:solidFill>
              <a:prstDash val="solid"/>
              <a:round/>
            </a:ln>
            <a:effectLst/>
          </p:spPr>
          <p:txBody>
            <a:bodyPr wrap="square" lIns="45719" tIns="45719" rIns="45719" bIns="45719" numCol="1" anchor="ctr">
              <a:noAutofit/>
            </a:bodyPr>
            <a:lstStyle/>
            <a:p/>
          </p:txBody>
        </p:sp>
      </p:grpSp>
      <p:sp>
        <p:nvSpPr>
          <p:cNvPr id="886" name="Line"/>
          <p:cNvSpPr/>
          <p:nvPr/>
        </p:nvSpPr>
        <p:spPr>
          <a:xfrm>
            <a:off x="4586287" y="5029199"/>
            <a:ext cx="1084264" cy="36514"/>
          </a:xfrm>
          <a:prstGeom prst="line">
            <a:avLst/>
          </a:prstGeom>
          <a:ln w="12700">
            <a:solidFill>
              <a:srgbClr val="CC3300"/>
            </a:solidFill>
            <a:tailEnd type="stealth"/>
          </a:ln>
        </p:spPr>
        <p:txBody>
          <a:bodyPr lIns="45719" rIns="45719"/>
          <a:lstStyle/>
          <a:p/>
        </p:txBody>
      </p:sp>
      <p:grpSp>
        <p:nvGrpSpPr>
          <p:cNvPr id="893" name="Group"/>
          <p:cNvGrpSpPr/>
          <p:nvPr/>
        </p:nvGrpSpPr>
        <p:grpSpPr>
          <a:xfrm>
            <a:off x="5824537" y="5060950"/>
            <a:ext cx="1609726" cy="255588"/>
            <a:chOff x="0" y="0"/>
            <a:chExt cx="1609725" cy="255587"/>
          </a:xfrm>
        </p:grpSpPr>
        <p:sp>
          <p:nvSpPr>
            <p:cNvPr id="887" name="Rectangle"/>
            <p:cNvSpPr/>
            <p:nvPr/>
          </p:nvSpPr>
          <p:spPr>
            <a:xfrm>
              <a:off x="0" y="0"/>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88" name="Rectangle"/>
            <p:cNvSpPr/>
            <p:nvPr/>
          </p:nvSpPr>
          <p:spPr>
            <a:xfrm>
              <a:off x="320675" y="9525"/>
              <a:ext cx="228600"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89" name="Rectangle"/>
            <p:cNvSpPr/>
            <p:nvPr/>
          </p:nvSpPr>
          <p:spPr>
            <a:xfrm>
              <a:off x="1382712" y="9525"/>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90" name="Shape"/>
            <p:cNvSpPr/>
            <p:nvPr/>
          </p:nvSpPr>
          <p:spPr>
            <a:xfrm>
              <a:off x="823912" y="114300"/>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91" name="Shape"/>
            <p:cNvSpPr/>
            <p:nvPr/>
          </p:nvSpPr>
          <p:spPr>
            <a:xfrm>
              <a:off x="957262" y="114300"/>
              <a:ext cx="36513"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10330" y="0"/>
                  </a:lnTo>
                  <a:lnTo>
                    <a:pt x="0" y="11109"/>
                  </a:lnTo>
                  <a:lnTo>
                    <a:pt x="1033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92" name="Shape"/>
            <p:cNvSpPr/>
            <p:nvPr/>
          </p:nvSpPr>
          <p:spPr>
            <a:xfrm>
              <a:off x="1098550" y="114300"/>
              <a:ext cx="38100"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grpSp>
      <p:grpSp>
        <p:nvGrpSpPr>
          <p:cNvPr id="900" name="Group"/>
          <p:cNvGrpSpPr/>
          <p:nvPr/>
        </p:nvGrpSpPr>
        <p:grpSpPr>
          <a:xfrm>
            <a:off x="5824537" y="5413375"/>
            <a:ext cx="1609726" cy="255588"/>
            <a:chOff x="0" y="0"/>
            <a:chExt cx="1609725" cy="255587"/>
          </a:xfrm>
        </p:grpSpPr>
        <p:sp>
          <p:nvSpPr>
            <p:cNvPr id="894" name="Rectangle"/>
            <p:cNvSpPr/>
            <p:nvPr/>
          </p:nvSpPr>
          <p:spPr>
            <a:xfrm>
              <a:off x="0" y="0"/>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95" name="Rectangle"/>
            <p:cNvSpPr/>
            <p:nvPr/>
          </p:nvSpPr>
          <p:spPr>
            <a:xfrm>
              <a:off x="320675" y="9525"/>
              <a:ext cx="228600"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96" name="Rectangle"/>
            <p:cNvSpPr/>
            <p:nvPr/>
          </p:nvSpPr>
          <p:spPr>
            <a:xfrm>
              <a:off x="1382712" y="9525"/>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97" name="Shape"/>
            <p:cNvSpPr/>
            <p:nvPr/>
          </p:nvSpPr>
          <p:spPr>
            <a:xfrm>
              <a:off x="823912" y="114300"/>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98" name="Shape"/>
            <p:cNvSpPr/>
            <p:nvPr/>
          </p:nvSpPr>
          <p:spPr>
            <a:xfrm>
              <a:off x="957262" y="114300"/>
              <a:ext cx="36513"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10330" y="0"/>
                  </a:lnTo>
                  <a:lnTo>
                    <a:pt x="0" y="11109"/>
                  </a:lnTo>
                  <a:lnTo>
                    <a:pt x="1033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899" name="Shape"/>
            <p:cNvSpPr/>
            <p:nvPr/>
          </p:nvSpPr>
          <p:spPr>
            <a:xfrm>
              <a:off x="1098550" y="114300"/>
              <a:ext cx="38100"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grpSp>
      <p:grpSp>
        <p:nvGrpSpPr>
          <p:cNvPr id="907" name="Group"/>
          <p:cNvGrpSpPr/>
          <p:nvPr/>
        </p:nvGrpSpPr>
        <p:grpSpPr>
          <a:xfrm>
            <a:off x="5824537" y="5718175"/>
            <a:ext cx="1609726" cy="255588"/>
            <a:chOff x="0" y="0"/>
            <a:chExt cx="1609725" cy="255587"/>
          </a:xfrm>
        </p:grpSpPr>
        <p:sp>
          <p:nvSpPr>
            <p:cNvPr id="901" name="Rectangle"/>
            <p:cNvSpPr/>
            <p:nvPr/>
          </p:nvSpPr>
          <p:spPr>
            <a:xfrm>
              <a:off x="0" y="0"/>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902" name="Rectangle"/>
            <p:cNvSpPr/>
            <p:nvPr/>
          </p:nvSpPr>
          <p:spPr>
            <a:xfrm>
              <a:off x="320675" y="9525"/>
              <a:ext cx="228600"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903" name="Rectangle"/>
            <p:cNvSpPr/>
            <p:nvPr/>
          </p:nvSpPr>
          <p:spPr>
            <a:xfrm>
              <a:off x="1382712" y="9525"/>
              <a:ext cx="227013" cy="246063"/>
            </a:xfrm>
            <a:prstGeom prst="rect">
              <a:avLst/>
            </a:pr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904" name="Shape"/>
            <p:cNvSpPr/>
            <p:nvPr/>
          </p:nvSpPr>
          <p:spPr>
            <a:xfrm>
              <a:off x="823912" y="114300"/>
              <a:ext cx="38101"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905" name="Shape"/>
            <p:cNvSpPr/>
            <p:nvPr/>
          </p:nvSpPr>
          <p:spPr>
            <a:xfrm>
              <a:off x="957262" y="114300"/>
              <a:ext cx="36513"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10330" y="0"/>
                  </a:lnTo>
                  <a:lnTo>
                    <a:pt x="0" y="11109"/>
                  </a:lnTo>
                  <a:lnTo>
                    <a:pt x="1033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sp>
          <p:nvSpPr>
            <p:cNvPr id="906" name="Shape"/>
            <p:cNvSpPr/>
            <p:nvPr/>
          </p:nvSpPr>
          <p:spPr>
            <a:xfrm>
              <a:off x="1098550" y="114300"/>
              <a:ext cx="38100" cy="55563"/>
            </a:xfrm>
            <a:custGeom>
              <a:avLst/>
              <a:gdLst/>
              <a:ahLst/>
              <a:cxnLst>
                <a:cxn ang="0">
                  <a:pos x="wd2" y="hd2"/>
                </a:cxn>
                <a:cxn ang="5400000">
                  <a:pos x="wd2" y="hd2"/>
                </a:cxn>
                <a:cxn ang="10800000">
                  <a:pos x="wd2" y="hd2"/>
                </a:cxn>
                <a:cxn ang="16200000">
                  <a:pos x="wd2" y="hd2"/>
                </a:cxn>
              </a:cxnLst>
              <a:rect l="0" t="0" r="r" b="b"/>
              <a:pathLst>
                <a:path w="21600" h="21600" extrusionOk="0">
                  <a:moveTo>
                    <a:pt x="21600" y="11109"/>
                  </a:moveTo>
                  <a:lnTo>
                    <a:pt x="9900" y="0"/>
                  </a:lnTo>
                  <a:lnTo>
                    <a:pt x="0" y="11109"/>
                  </a:lnTo>
                  <a:lnTo>
                    <a:pt x="9900" y="21600"/>
                  </a:lnTo>
                  <a:lnTo>
                    <a:pt x="21600" y="11109"/>
                  </a:lnTo>
                </a:path>
              </a:pathLst>
            </a:custGeom>
            <a:solidFill>
              <a:srgbClr val="F6BF69"/>
            </a:solidFill>
            <a:ln w="12700" cap="rnd">
              <a:solidFill>
                <a:srgbClr val="000000"/>
              </a:solidFill>
              <a:prstDash val="solid"/>
              <a:round/>
            </a:ln>
            <a:effectLst/>
          </p:spPr>
          <p:txBody>
            <a:bodyPr wrap="square" lIns="45719" tIns="45719" rIns="45719" bIns="45719" numCol="1" anchor="t">
              <a:noAutofit/>
            </a:bodyPr>
            <a:lstStyle/>
            <a:p/>
          </p:txBody>
        </p:sp>
      </p:grpSp>
      <p:sp>
        <p:nvSpPr>
          <p:cNvPr id="908" name="Shape"/>
          <p:cNvSpPr/>
          <p:nvPr/>
        </p:nvSpPr>
        <p:spPr>
          <a:xfrm>
            <a:off x="3995737" y="5437187"/>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1631" y="0"/>
                </a:lnTo>
                <a:lnTo>
                  <a:pt x="0" y="11077"/>
                </a:lnTo>
                <a:lnTo>
                  <a:pt x="11631" y="21600"/>
                </a:lnTo>
                <a:lnTo>
                  <a:pt x="21600" y="11077"/>
                </a:lnTo>
              </a:path>
            </a:pathLst>
          </a:custGeom>
          <a:ln w="12700" cap="rnd">
            <a:solidFill>
              <a:srgbClr val="000000"/>
            </a:solidFill>
          </a:ln>
        </p:spPr>
        <p:txBody>
          <a:bodyPr lIns="45719" rIns="45719"/>
          <a:lstStyle/>
          <a:p/>
        </p:txBody>
      </p:sp>
      <p:sp>
        <p:nvSpPr>
          <p:cNvPr id="909" name="Shape"/>
          <p:cNvSpPr/>
          <p:nvPr/>
        </p:nvSpPr>
        <p:spPr>
          <a:xfrm>
            <a:off x="4151312" y="5437187"/>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1631" y="0"/>
                </a:lnTo>
                <a:lnTo>
                  <a:pt x="0" y="11077"/>
                </a:lnTo>
                <a:lnTo>
                  <a:pt x="11631" y="21600"/>
                </a:lnTo>
                <a:lnTo>
                  <a:pt x="21600" y="11077"/>
                </a:lnTo>
              </a:path>
            </a:pathLst>
          </a:custGeom>
          <a:ln w="12700" cap="rnd">
            <a:solidFill>
              <a:srgbClr val="000000"/>
            </a:solidFill>
          </a:ln>
        </p:spPr>
        <p:txBody>
          <a:bodyPr lIns="45719" rIns="45719"/>
          <a:lstStyle/>
          <a:p/>
        </p:txBody>
      </p:sp>
      <p:sp>
        <p:nvSpPr>
          <p:cNvPr id="910" name="Rectangle"/>
          <p:cNvSpPr/>
          <p:nvPr/>
        </p:nvSpPr>
        <p:spPr>
          <a:xfrm>
            <a:off x="3603625" y="4486275"/>
            <a:ext cx="249238" cy="268288"/>
          </a:xfrm>
          <a:prstGeom prst="rect">
            <a:avLst/>
          </a:prstGeom>
          <a:solidFill>
            <a:srgbClr val="F6BF69"/>
          </a:solidFill>
          <a:ln w="12700" cap="rnd">
            <a:solidFill>
              <a:srgbClr val="000000"/>
            </a:solidFill>
          </a:ln>
        </p:spPr>
        <p:txBody>
          <a:bodyPr lIns="45719" rIns="45719"/>
          <a:lstStyle/>
          <a:p/>
        </p:txBody>
      </p:sp>
      <p:sp>
        <p:nvSpPr>
          <p:cNvPr id="911" name="Rectangle"/>
          <p:cNvSpPr/>
          <p:nvPr/>
        </p:nvSpPr>
        <p:spPr>
          <a:xfrm>
            <a:off x="3894137" y="4486275"/>
            <a:ext cx="247651" cy="268288"/>
          </a:xfrm>
          <a:prstGeom prst="rect">
            <a:avLst/>
          </a:prstGeom>
          <a:solidFill>
            <a:srgbClr val="F6BF69"/>
          </a:solidFill>
          <a:ln w="12700" cap="rnd">
            <a:solidFill>
              <a:srgbClr val="000000"/>
            </a:solidFill>
          </a:ln>
        </p:spPr>
        <p:txBody>
          <a:bodyPr lIns="45719" rIns="45719"/>
          <a:lstStyle/>
          <a:p/>
        </p:txBody>
      </p:sp>
      <p:sp>
        <p:nvSpPr>
          <p:cNvPr id="912" name="Rectangle"/>
          <p:cNvSpPr/>
          <p:nvPr/>
        </p:nvSpPr>
        <p:spPr>
          <a:xfrm>
            <a:off x="3603625" y="4953000"/>
            <a:ext cx="249238" cy="268288"/>
          </a:xfrm>
          <a:prstGeom prst="rect">
            <a:avLst/>
          </a:prstGeom>
          <a:solidFill>
            <a:srgbClr val="F6BF69"/>
          </a:solidFill>
          <a:ln w="12700" cap="rnd">
            <a:solidFill>
              <a:srgbClr val="000000"/>
            </a:solidFill>
          </a:ln>
        </p:spPr>
        <p:txBody>
          <a:bodyPr lIns="45719" rIns="45719"/>
          <a:lstStyle/>
          <a:p/>
        </p:txBody>
      </p:sp>
      <p:sp>
        <p:nvSpPr>
          <p:cNvPr id="913" name="Rectangle"/>
          <p:cNvSpPr/>
          <p:nvPr/>
        </p:nvSpPr>
        <p:spPr>
          <a:xfrm>
            <a:off x="3903662" y="4953000"/>
            <a:ext cx="247651" cy="268288"/>
          </a:xfrm>
          <a:prstGeom prst="rect">
            <a:avLst/>
          </a:prstGeom>
          <a:solidFill>
            <a:srgbClr val="F6BF69"/>
          </a:solidFill>
          <a:ln w="12700" cap="rnd">
            <a:solidFill>
              <a:srgbClr val="000000"/>
            </a:solidFill>
          </a:ln>
        </p:spPr>
        <p:txBody>
          <a:bodyPr lIns="45719" rIns="45719"/>
          <a:lstStyle/>
          <a:p/>
        </p:txBody>
      </p:sp>
      <p:sp>
        <p:nvSpPr>
          <p:cNvPr id="914" name="Shape"/>
          <p:cNvSpPr/>
          <p:nvPr/>
        </p:nvSpPr>
        <p:spPr>
          <a:xfrm>
            <a:off x="3852862" y="5437187"/>
            <a:ext cx="41276" cy="61913"/>
          </a:xfrm>
          <a:custGeom>
            <a:avLst/>
            <a:gdLst/>
            <a:ahLst/>
            <a:cxnLst>
              <a:cxn ang="0">
                <a:pos x="wd2" y="hd2"/>
              </a:cxn>
              <a:cxn ang="5400000">
                <a:pos x="wd2" y="hd2"/>
              </a:cxn>
              <a:cxn ang="10800000">
                <a:pos x="wd2" y="hd2"/>
              </a:cxn>
              <a:cxn ang="16200000">
                <a:pos x="wd2" y="hd2"/>
              </a:cxn>
            </a:cxnLst>
            <a:rect l="0" t="0" r="r" b="b"/>
            <a:pathLst>
              <a:path w="21600" h="21600" extrusionOk="0">
                <a:moveTo>
                  <a:pt x="21600" y="11077"/>
                </a:moveTo>
                <a:lnTo>
                  <a:pt x="10800" y="0"/>
                </a:lnTo>
                <a:lnTo>
                  <a:pt x="0" y="11077"/>
                </a:lnTo>
                <a:lnTo>
                  <a:pt x="10800" y="21600"/>
                </a:lnTo>
                <a:lnTo>
                  <a:pt x="21600" y="11077"/>
                </a:lnTo>
              </a:path>
            </a:pathLst>
          </a:custGeom>
          <a:ln w="12700" cap="rnd">
            <a:solidFill>
              <a:srgbClr val="000000"/>
            </a:solidFill>
          </a:ln>
        </p:spPr>
        <p:txBody>
          <a:bodyPr lIns="45719" rIns="45719"/>
          <a:lstStyle/>
          <a:p/>
        </p:txBody>
      </p:sp>
      <p:sp>
        <p:nvSpPr>
          <p:cNvPr id="915" name="Rectangle"/>
          <p:cNvSpPr/>
          <p:nvPr/>
        </p:nvSpPr>
        <p:spPr>
          <a:xfrm>
            <a:off x="4203700" y="4953000"/>
            <a:ext cx="247650" cy="268288"/>
          </a:xfrm>
          <a:prstGeom prst="rect">
            <a:avLst/>
          </a:prstGeom>
          <a:solidFill>
            <a:srgbClr val="F6BF69"/>
          </a:solidFill>
          <a:ln w="12700" cap="rnd">
            <a:solidFill>
              <a:srgbClr val="000000"/>
            </a:solidFill>
          </a:ln>
        </p:spPr>
        <p:txBody>
          <a:bodyPr lIns="45719" rIns="45719"/>
          <a:lstStyle/>
          <a:p/>
        </p:txBody>
      </p:sp>
      <p:sp>
        <p:nvSpPr>
          <p:cNvPr id="916" name="Rectangle"/>
          <p:cNvSpPr/>
          <p:nvPr/>
        </p:nvSpPr>
        <p:spPr>
          <a:xfrm>
            <a:off x="3603625" y="5788025"/>
            <a:ext cx="249238" cy="268288"/>
          </a:xfrm>
          <a:prstGeom prst="rect">
            <a:avLst/>
          </a:prstGeom>
          <a:solidFill>
            <a:srgbClr val="F6BF69"/>
          </a:solidFill>
          <a:ln w="12700" cap="rnd">
            <a:solidFill>
              <a:srgbClr val="000000"/>
            </a:solidFill>
          </a:ln>
        </p:spPr>
        <p:txBody>
          <a:bodyPr lIns="45719" rIns="45719"/>
          <a:lstStyle/>
          <a:p/>
        </p:txBody>
      </p:sp>
      <p:sp>
        <p:nvSpPr>
          <p:cNvPr id="917" name="Rectangle"/>
          <p:cNvSpPr/>
          <p:nvPr/>
        </p:nvSpPr>
        <p:spPr>
          <a:xfrm>
            <a:off x="5089525" y="4887912"/>
            <a:ext cx="333375" cy="268288"/>
          </a:xfrm>
          <a:prstGeom prst="rect">
            <a:avLst/>
          </a:prstGeom>
          <a:solidFill>
            <a:srgbClr val="F6BF69"/>
          </a:solidFill>
          <a:ln w="12700" cap="rnd">
            <a:solidFill>
              <a:srgbClr val="000000"/>
            </a:solidFill>
          </a:ln>
        </p:spPr>
        <p:txBody>
          <a:bodyPr lIns="45719" rIns="45719"/>
          <a:lstStyle/>
          <a:p/>
        </p:txBody>
      </p:sp>
      <p:sp>
        <p:nvSpPr>
          <p:cNvPr id="918" name="INPUT"/>
          <p:cNvSpPr txBox="1"/>
          <p:nvPr/>
        </p:nvSpPr>
        <p:spPr>
          <a:xfrm>
            <a:off x="5049837" y="4591050"/>
            <a:ext cx="657971" cy="287723"/>
          </a:xfrm>
          <a:prstGeom prst="rect">
            <a:avLst/>
          </a:prstGeom>
          <a:ln w="12700">
            <a:miter lim="400000"/>
          </a:ln>
        </p:spPr>
        <p:txBody>
          <a:bodyPr wrap="none" lIns="46037" tIns="46037" rIns="46037" bIns="46037">
            <a:spAutoFit/>
          </a:bodyPr>
          <a:lstStyle>
            <a:lvl1pPr defTabSz="457200">
              <a:defRPr sz="1400" b="1">
                <a:latin typeface="+mj-lt"/>
                <a:ea typeface="+mj-ea"/>
                <a:cs typeface="+mj-cs"/>
                <a:sym typeface="Times New Roman" panose="02020603050405020304"/>
              </a:defRPr>
            </a:lvl1pPr>
          </a:lstStyle>
          <a:p>
            <a:r>
              <a:t>INPUT</a:t>
            </a:r>
          </a:p>
        </p:txBody>
      </p:sp>
      <p:sp>
        <p:nvSpPr>
          <p:cNvPr id="919" name="hash…"/>
          <p:cNvSpPr txBox="1"/>
          <p:nvPr/>
        </p:nvSpPr>
        <p:spPr>
          <a:xfrm>
            <a:off x="5042463" y="5146675"/>
            <a:ext cx="737061" cy="730223"/>
          </a:xfrm>
          <a:prstGeom prst="rect">
            <a:avLst/>
          </a:prstGeom>
          <a:ln w="12700">
            <a:miter lim="400000"/>
          </a:ln>
        </p:spPr>
        <p:txBody>
          <a:bodyPr wrap="none" lIns="46037" tIns="46037" rIns="46037" bIns="46037">
            <a:spAutoFit/>
          </a:bodyPr>
          <a:lstStyle/>
          <a:p>
            <a:pPr algn="ctr" defTabSz="457200">
              <a:defRPr sz="1400" b="1">
                <a:latin typeface="+mj-lt"/>
                <a:ea typeface="+mj-ea"/>
                <a:cs typeface="+mj-cs"/>
                <a:sym typeface="Times New Roman" panose="02020603050405020304"/>
              </a:defRPr>
            </a:pPr>
            <a:r>
              <a:t>hash</a:t>
            </a:r>
          </a:p>
          <a:p>
            <a:pPr algn="ctr" defTabSz="457200">
              <a:lnSpc>
                <a:spcPct val="50000"/>
              </a:lnSpc>
              <a:defRPr sz="1400" b="1">
                <a:latin typeface="+mj-lt"/>
                <a:ea typeface="+mj-ea"/>
                <a:cs typeface="+mj-cs"/>
                <a:sym typeface="Times New Roman" panose="02020603050405020304"/>
              </a:defRPr>
            </a:pPr>
            <a:r>
              <a:t>function</a:t>
            </a:r>
          </a:p>
          <a:p>
            <a:pPr algn="ctr" defTabSz="457200">
              <a:defRPr sz="2000" b="1">
                <a:solidFill>
                  <a:srgbClr val="FF0000"/>
                </a:solidFill>
                <a:latin typeface="+mj-lt"/>
                <a:ea typeface="+mj-ea"/>
                <a:cs typeface="+mj-cs"/>
                <a:sym typeface="Times New Roman" panose="02020603050405020304"/>
              </a:defRPr>
            </a:pPr>
            <a:r>
              <a:t>h2</a:t>
            </a:r>
            <a:r>
              <a:rPr baseline="-25000"/>
              <a:t>p</a:t>
            </a:r>
            <a:endParaRPr baseline="-2500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922" name="We Can Do Better!"/>
          <p:cNvSpPr txBox="1"/>
          <p:nvPr>
            <p:ph type="title" idx="4294967295"/>
          </p:nvPr>
        </p:nvSpPr>
        <p:spPr>
          <a:xfrm>
            <a:off x="492125" y="269875"/>
            <a:ext cx="7772400" cy="750888"/>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We Can Do Better!</a:t>
            </a:r>
          </a:p>
        </p:txBody>
      </p:sp>
      <p:sp>
        <p:nvSpPr>
          <p:cNvPr id="923" name="Put summarization into the hashing process…"/>
          <p:cNvSpPr txBox="1"/>
          <p:nvPr>
            <p:ph type="body" idx="4294967295"/>
          </p:nvPr>
        </p:nvSpPr>
        <p:spPr>
          <a:xfrm>
            <a:off x="300037" y="1265237"/>
            <a:ext cx="7772401" cy="4114801"/>
          </a:xfrm>
          <a:prstGeom prst="rect">
            <a:avLst/>
          </a:prstGeom>
        </p:spPr>
        <p:txBody>
          <a:bodyPr>
            <a:normAutofit/>
          </a:bodyPr>
          <a:lstStyle/>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Put summarization into the hashing process</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During the ReHash phase, don’t store tuples, store pairs of the form </a:t>
            </a:r>
            <a:r>
              <a:rPr>
                <a:solidFill>
                  <a:srgbClr val="FF0000"/>
                </a:solidFill>
              </a:rPr>
              <a:t>&lt;GroupVals, TransVals&gt;</a:t>
            </a:r>
            <a:endParaRPr>
              <a:solidFill>
                <a:srgbClr val="FF0000"/>
              </a:solidFill>
            </a:endParaRP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When we want to insert a new tuple into the hash table</a:t>
            </a:r>
          </a:p>
          <a:p>
            <a:pPr marL="942340" lvl="2"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If we find a matching GroupVals, just update the TransVals appropriately</a:t>
            </a:r>
          </a:p>
          <a:p>
            <a:pPr marL="942340" lvl="2"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Else insert a new &lt;GroupVals,TransVals&gt; pair</a:t>
            </a:r>
          </a:p>
          <a:p>
            <a:pPr marL="200660" indent="-200660">
              <a:lnSpc>
                <a:spcPct val="90000"/>
              </a:lnSpc>
              <a:buClrTx/>
              <a:buSzPct val="100000"/>
              <a:defRPr>
                <a:latin typeface="Tahoma" panose="020B0604030504040204"/>
                <a:ea typeface="Tahoma" panose="020B0604030504040204"/>
                <a:cs typeface="Tahoma" panose="020B0604030504040204"/>
                <a:sym typeface="Tahoma" panose="020B0604030504040204"/>
              </a:defRPr>
            </a:pPr>
            <a:r>
              <a:t>What’s the benefit?</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Q: How many pairs will we have to maintain in the rehash phase?</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A: Number of </a:t>
            </a:r>
            <a:r>
              <a:rPr>
                <a:solidFill>
                  <a:srgbClr val="FF0000"/>
                </a:solidFill>
                <a:latin typeface="Tahoma Bold"/>
                <a:ea typeface="Tahoma Bold"/>
                <a:cs typeface="Tahoma Bold"/>
                <a:sym typeface="Tahoma Bold"/>
              </a:rPr>
              <a:t>distinct values</a:t>
            </a:r>
            <a:r>
              <a:rPr>
                <a:solidFill>
                  <a:srgbClr val="FF9933"/>
                </a:solidFill>
              </a:rPr>
              <a:t> </a:t>
            </a:r>
            <a:r>
              <a:t>of GroupVals columns</a:t>
            </a:r>
          </a:p>
          <a:p>
            <a:pPr marL="942340" lvl="2"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Not the number of tuples!!</a:t>
            </a:r>
          </a:p>
          <a:p>
            <a:pPr marL="561340" lvl="1" indent="-180340">
              <a:lnSpc>
                <a:spcPct val="90000"/>
              </a:lnSpc>
              <a:spcBef>
                <a:spcPts val="0"/>
              </a:spcBef>
              <a:buClrTx/>
              <a:buChar char="•"/>
              <a:defRPr sz="1800">
                <a:latin typeface="Tahoma" panose="020B0604030504040204"/>
                <a:ea typeface="Tahoma" panose="020B0604030504040204"/>
                <a:cs typeface="Tahoma" panose="020B0604030504040204"/>
                <a:sym typeface="Tahoma" panose="020B0604030504040204"/>
              </a:defRPr>
            </a:pPr>
            <a:r>
              <a:t>Also probably “narrower” than the tuples</a:t>
            </a:r>
          </a:p>
        </p:txBody>
      </p:sp>
      <p:grpSp>
        <p:nvGrpSpPr>
          <p:cNvPr id="926" name="Group"/>
          <p:cNvGrpSpPr/>
          <p:nvPr/>
        </p:nvGrpSpPr>
        <p:grpSpPr>
          <a:xfrm>
            <a:off x="7467600" y="762000"/>
            <a:ext cx="1371600" cy="552450"/>
            <a:chOff x="0" y="0"/>
            <a:chExt cx="1371600" cy="552450"/>
          </a:xfrm>
        </p:grpSpPr>
        <p:sp>
          <p:nvSpPr>
            <p:cNvPr id="924" name="Oval"/>
            <p:cNvSpPr/>
            <p:nvPr/>
          </p:nvSpPr>
          <p:spPr>
            <a:xfrm>
              <a:off x="0" y="0"/>
              <a:ext cx="1371600" cy="552450"/>
            </a:xfrm>
            <a:prstGeom prst="ellipse">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lgn="ctr" defTabSz="457200">
                <a:defRPr sz="1800"/>
              </a:pPr>
            </a:p>
          </p:txBody>
        </p:sp>
        <p:sp>
          <p:nvSpPr>
            <p:cNvPr id="925" name="HashAgg"/>
            <p:cNvSpPr txBox="1"/>
            <p:nvPr/>
          </p:nvSpPr>
          <p:spPr>
            <a:xfrm>
              <a:off x="163526" y="90804"/>
              <a:ext cx="1044548" cy="370841"/>
            </a:xfrm>
            <a:prstGeom prst="rect">
              <a:avLst/>
            </a:prstGeom>
            <a:noFill/>
            <a:ln w="12700" cap="flat">
              <a:noFill/>
              <a:miter lim="400000"/>
            </a:ln>
            <a:effectLst/>
          </p:spPr>
          <p:txBody>
            <a:bodyPr wrap="none" lIns="45719" tIns="45719" rIns="45719" bIns="45719" numCol="1" anchor="ctr">
              <a:spAutoFit/>
            </a:bodyPr>
            <a:lstStyle>
              <a:lvl1pPr algn="ctr" defTabSz="457200">
                <a:defRPr sz="1800"/>
              </a:lvl1pPr>
            </a:lstStyle>
            <a:p>
              <a:r>
                <a:t>HashAgg</a:t>
              </a:r>
            </a:p>
          </p:txBody>
        </p:sp>
      </p:grpSp>
      <p:sp>
        <p:nvSpPr>
          <p:cNvPr id="927" name="Line"/>
          <p:cNvSpPr/>
          <p:nvPr/>
        </p:nvSpPr>
        <p:spPr>
          <a:xfrm flipV="1">
            <a:off x="8153399" y="1314450"/>
            <a:ext cx="1" cy="361950"/>
          </a:xfrm>
          <a:prstGeom prst="line">
            <a:avLst/>
          </a:prstGeom>
          <a:ln w="12700">
            <a:solidFill>
              <a:srgbClr val="000000"/>
            </a:solidFill>
            <a:tailEnd type="triangle"/>
          </a:ln>
        </p:spPr>
        <p:txBody>
          <a:bodyPr lIns="45719" rIns="45719"/>
          <a:lstStyle/>
          <a:p/>
        </p:txBody>
      </p:sp>
      <p:sp>
        <p:nvSpPr>
          <p:cNvPr id="928" name="Line"/>
          <p:cNvSpPr/>
          <p:nvPr/>
        </p:nvSpPr>
        <p:spPr>
          <a:xfrm flipV="1">
            <a:off x="8153400" y="400050"/>
            <a:ext cx="1588" cy="361950"/>
          </a:xfrm>
          <a:prstGeom prst="line">
            <a:avLst/>
          </a:prstGeom>
          <a:ln w="12700">
            <a:solidFill>
              <a:srgbClr val="000000"/>
            </a:solidFill>
            <a:tailEnd type="triangle"/>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923"/>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923">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923">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923">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923">
                                            <p:txEl>
                                              <p:pRg st="3" end="3"/>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9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923">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type="el">
                                    <p:tmAbs val="0"/>
                                  </p:iterate>
                                  <p:childTnLst>
                                    <p:set>
                                      <p:cBhvr>
                                        <p:cTn id="22" dur="indefinite" fill="hold"/>
                                        <p:tgtEl>
                                          <p:spTgt spid="923">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el">
                                    <p:tmAbs val="0"/>
                                  </p:iterate>
                                  <p:childTnLst>
                                    <p:set>
                                      <p:cBhvr>
                                        <p:cTn id="24" dur="indefinite" fill="hold"/>
                                        <p:tgtEl>
                                          <p:spTgt spid="923">
                                            <p:txEl>
                                              <p:pRg st="7" end="7"/>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923">
                                            <p:txEl>
                                              <p:pRg st="8" end="8"/>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923">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923" grpId="1" animBg="1" advAuto="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931" name="Projection (DupElim)"/>
          <p:cNvSpPr txBox="1"/>
          <p:nvPr>
            <p:ph type="title" idx="4294967295"/>
          </p:nvPr>
        </p:nvSpPr>
        <p:spPr>
          <a:xfrm>
            <a:off x="1150937" y="0"/>
            <a:ext cx="4140201" cy="11049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Projection (DupElim)</a:t>
            </a:r>
          </a:p>
        </p:txBody>
      </p:sp>
      <p:sp>
        <p:nvSpPr>
          <p:cNvPr id="932" name="Issue is removing duplicates.…"/>
          <p:cNvSpPr txBox="1"/>
          <p:nvPr>
            <p:ph type="body" idx="4294967295"/>
          </p:nvPr>
        </p:nvSpPr>
        <p:spPr>
          <a:xfrm>
            <a:off x="76200" y="1233487"/>
            <a:ext cx="8991600" cy="5381626"/>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Issue is removing </a:t>
            </a:r>
            <a:r>
              <a:rPr>
                <a:solidFill>
                  <a:srgbClr val="FF0000"/>
                </a:solidFill>
              </a:rPr>
              <a:t>duplicates</a:t>
            </a:r>
            <a:r>
              <a:t>.</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Basic approach is to use sorting</a:t>
            </a:r>
          </a:p>
          <a:p>
            <a:pPr marL="581660" lvl="1" indent="-200660">
              <a:spcBef>
                <a:spcPts val="0"/>
              </a:spcBef>
              <a:buClrTx/>
              <a:buChar char="•"/>
              <a:defRPr>
                <a:solidFill>
                  <a:schemeClr val="accent2"/>
                </a:solidFill>
                <a:latin typeface="Tahoma" panose="020B0604030504040204"/>
                <a:ea typeface="Tahoma" panose="020B0604030504040204"/>
                <a:cs typeface="Tahoma" panose="020B0604030504040204"/>
                <a:sym typeface="Tahoma" panose="020B0604030504040204"/>
              </a:defRPr>
            </a:pPr>
            <a:r>
              <a:t>1.</a:t>
            </a:r>
            <a:r>
              <a:rPr>
                <a:solidFill>
                  <a:srgbClr val="000000"/>
                </a:solidFill>
              </a:rPr>
              <a:t> Scan R, extract only the needed attrs (why do this 1</a:t>
            </a:r>
            <a:r>
              <a:rPr baseline="30000">
                <a:solidFill>
                  <a:srgbClr val="000000"/>
                </a:solidFill>
              </a:rPr>
              <a:t>st</a:t>
            </a:r>
            <a:r>
              <a:rPr>
                <a:solidFill>
                  <a:srgbClr val="000000"/>
                </a:solidFill>
              </a:rPr>
              <a:t>?)</a:t>
            </a:r>
            <a:endParaRPr>
              <a:solidFill>
                <a:srgbClr val="000000"/>
              </a:solidFill>
            </a:endParaRPr>
          </a:p>
          <a:p>
            <a:pPr marL="581660" lvl="1" indent="-200660">
              <a:spcBef>
                <a:spcPts val="0"/>
              </a:spcBef>
              <a:buClrTx/>
              <a:buChar char="•"/>
              <a:defRPr>
                <a:solidFill>
                  <a:schemeClr val="accent1"/>
                </a:solidFill>
                <a:latin typeface="Tahoma" panose="020B0604030504040204"/>
                <a:ea typeface="Tahoma" panose="020B0604030504040204"/>
                <a:cs typeface="Tahoma" panose="020B0604030504040204"/>
                <a:sym typeface="Tahoma" panose="020B0604030504040204"/>
              </a:defRPr>
            </a:pPr>
            <a:r>
              <a:t>2.</a:t>
            </a:r>
            <a:r>
              <a:rPr>
                <a:solidFill>
                  <a:srgbClr val="000000"/>
                </a:solidFill>
              </a:rPr>
              <a:t> Sort the resulting set</a:t>
            </a:r>
            <a:endParaRPr>
              <a:solidFill>
                <a:srgbClr val="000000"/>
              </a:solidFill>
            </a:endParaRPr>
          </a:p>
          <a:p>
            <a:pPr marL="581660" lvl="1" indent="-200660">
              <a:spcBef>
                <a:spcPts val="0"/>
              </a:spcBef>
              <a:buClrTx/>
              <a:buChar char="•"/>
              <a:defRPr>
                <a:solidFill>
                  <a:srgbClr val="FF0000"/>
                </a:solidFill>
                <a:latin typeface="Tahoma" panose="020B0604030504040204"/>
                <a:ea typeface="Tahoma" panose="020B0604030504040204"/>
                <a:cs typeface="Tahoma" panose="020B0604030504040204"/>
                <a:sym typeface="Tahoma" panose="020B0604030504040204"/>
              </a:defRPr>
            </a:pPr>
            <a:r>
              <a:t>3. </a:t>
            </a:r>
            <a:r>
              <a:rPr>
                <a:solidFill>
                  <a:srgbClr val="000000"/>
                </a:solidFill>
              </a:rPr>
              <a:t>Remove adjacent duplicates</a:t>
            </a:r>
            <a:endParaRPr>
              <a:solidFill>
                <a:srgbClr val="000000"/>
              </a:solidFill>
            </a:endParaRPr>
          </a:p>
          <a:p>
            <a:pPr marL="581660" lvl="1" indent="-200660">
              <a:spcBef>
                <a:spcPts val="0"/>
              </a:spcBef>
              <a:buClrTx/>
              <a:buChar char="•"/>
              <a:defRPr u="sng">
                <a:latin typeface="Tahoma" panose="020B0604030504040204"/>
                <a:ea typeface="Tahoma" panose="020B0604030504040204"/>
                <a:cs typeface="Tahoma" panose="020B0604030504040204"/>
                <a:sym typeface="Tahoma" panose="020B0604030504040204"/>
              </a:defRPr>
            </a:pPr>
            <a:r>
              <a:t>Cost:</a:t>
            </a:r>
            <a:r>
              <a:rPr u="none">
                <a:solidFill>
                  <a:schemeClr val="accent2"/>
                </a:solidFill>
              </a:rPr>
              <a:t> </a:t>
            </a:r>
            <a:r>
              <a:rPr u="none"/>
              <a:t>Reserves with size ratio 0.25 = 250 pages.  With 20 buffer pages can sort in 2 passes, so</a:t>
            </a:r>
            <a:br>
              <a:rPr u="none"/>
            </a:br>
            <a:r>
              <a:rPr u="none">
                <a:solidFill>
                  <a:schemeClr val="accent2"/>
                </a:solidFill>
              </a:rPr>
              <a:t>1000 +250</a:t>
            </a:r>
            <a:r>
              <a:rPr u="none"/>
              <a:t> + </a:t>
            </a:r>
            <a:r>
              <a:rPr u="none">
                <a:solidFill>
                  <a:srgbClr val="3333CC"/>
                </a:solidFill>
              </a:rPr>
              <a:t>2 * 2 * 250</a:t>
            </a:r>
            <a:r>
              <a:rPr u="none"/>
              <a:t> + </a:t>
            </a:r>
            <a:r>
              <a:rPr u="none">
                <a:solidFill>
                  <a:srgbClr val="FF0000"/>
                </a:solidFill>
              </a:rPr>
              <a:t>250</a:t>
            </a:r>
            <a:r>
              <a:rPr u="none"/>
              <a:t> = 2500 I/Os</a:t>
            </a:r>
            <a:endParaRPr u="none"/>
          </a:p>
          <a:p>
            <a:pPr marL="200660" indent="-200660">
              <a:buClrTx/>
              <a:buSzPct val="100000"/>
              <a:defRPr>
                <a:latin typeface="Tahoma" panose="020B0604030504040204"/>
                <a:ea typeface="Tahoma" panose="020B0604030504040204"/>
                <a:cs typeface="Tahoma" panose="020B0604030504040204"/>
                <a:sym typeface="Tahoma" panose="020B0604030504040204"/>
              </a:defRPr>
            </a:pPr>
            <a:r>
              <a:t>Can improve by modifying external sort algorithm:</a:t>
            </a:r>
          </a:p>
          <a:p>
            <a:pPr marL="581660" lvl="1" indent="-200660">
              <a:spcBef>
                <a:spcPts val="0"/>
              </a:spcBef>
              <a:buClrTx/>
              <a:buChar char="•"/>
              <a:defRPr>
                <a:solidFill>
                  <a:schemeClr val="accent2"/>
                </a:solidFill>
                <a:latin typeface="Tahoma" panose="020B0604030504040204"/>
                <a:ea typeface="Tahoma" panose="020B0604030504040204"/>
                <a:cs typeface="Tahoma" panose="020B0604030504040204"/>
                <a:sym typeface="Tahoma" panose="020B0604030504040204"/>
              </a:defRPr>
            </a:pPr>
            <a:r>
              <a:t>Modify Pass 0 of external sort to eliminate unwanted fields.</a:t>
            </a:r>
            <a:r>
              <a:rPr>
                <a:solidFill>
                  <a:srgbClr val="000000"/>
                </a:solidFill>
              </a:rPr>
              <a:t>  </a:t>
            </a:r>
            <a:endParaRPr>
              <a:solidFill>
                <a:srgbClr val="000000"/>
              </a:solidFill>
            </a:endParaRPr>
          </a:p>
          <a:p>
            <a:pPr marL="581660" lvl="1" indent="-200660">
              <a:spcBef>
                <a:spcPts val="0"/>
              </a:spcBef>
              <a:buClrTx/>
              <a:buChar char="•"/>
              <a:defRPr>
                <a:solidFill>
                  <a:schemeClr val="accent2"/>
                </a:solidFill>
                <a:latin typeface="Tahoma" panose="020B0604030504040204"/>
                <a:ea typeface="Tahoma" panose="020B0604030504040204"/>
                <a:cs typeface="Tahoma" panose="020B0604030504040204"/>
                <a:sym typeface="Tahoma" panose="020B0604030504040204"/>
              </a:defRPr>
            </a:pPr>
            <a:r>
              <a:t>Modify merging passes to eliminate duplicates.</a:t>
            </a:r>
          </a:p>
          <a:p>
            <a:pPr marL="581660" lvl="1" indent="-200660">
              <a:spcBef>
                <a:spcPts val="0"/>
              </a:spcBef>
              <a:buClrTx/>
              <a:buChar char="•"/>
              <a:defRPr u="sng">
                <a:latin typeface="Tahoma" panose="020B0604030504040204"/>
                <a:ea typeface="Tahoma" panose="020B0604030504040204"/>
                <a:cs typeface="Tahoma" panose="020B0604030504040204"/>
                <a:sym typeface="Tahoma" panose="020B0604030504040204"/>
              </a:defRPr>
            </a:pPr>
            <a:r>
              <a:t>Cost:</a:t>
            </a:r>
            <a:r>
              <a:rPr u="none"/>
              <a:t> for above case: read 1000 pages, write out 250 in runs of 20 pages, merge runs = 1000 + 250 +250 = 1500.</a:t>
            </a:r>
            <a:endParaRPr u="none"/>
          </a:p>
        </p:txBody>
      </p:sp>
      <p:sp>
        <p:nvSpPr>
          <p:cNvPr id="933" name="SELECT   DISTINCT…"/>
          <p:cNvSpPr/>
          <p:nvPr/>
        </p:nvSpPr>
        <p:spPr>
          <a:xfrm>
            <a:off x="5919787" y="55561"/>
            <a:ext cx="3154363" cy="993777"/>
          </a:xfrm>
          <a:prstGeom prst="rect">
            <a:avLst/>
          </a:prstGeom>
          <a:ln w="12700">
            <a:solidFill>
              <a:srgbClr val="000000"/>
            </a:solidFill>
          </a:ln>
        </p:spPr>
        <p:txBody>
          <a:bodyPr lIns="46037" tIns="46037" rIns="46037" bIns="46037">
            <a:spAutoFit/>
          </a:bodyPr>
          <a:lstStyle/>
          <a:p>
            <a:pPr defTabSz="457200">
              <a:defRPr sz="2000"/>
            </a:pPr>
            <a:r>
              <a:t>SELECT</a:t>
            </a:r>
            <a:r>
              <a:rPr sz="1800"/>
              <a:t>   </a:t>
            </a:r>
            <a:r>
              <a:rPr>
                <a:solidFill>
                  <a:schemeClr val="accent2"/>
                </a:solidFill>
              </a:rPr>
              <a:t>DISTINCT</a:t>
            </a:r>
            <a:endParaRPr sz="1800"/>
          </a:p>
          <a:p>
            <a:pPr defTabSz="457200">
              <a:defRPr sz="1800"/>
            </a:pPr>
            <a:r>
              <a:t>               R.sid, R.bid</a:t>
            </a:r>
          </a:p>
          <a:p>
            <a:pPr defTabSz="457200">
              <a:defRPr sz="2000"/>
            </a:pPr>
            <a:r>
              <a:t>FROM</a:t>
            </a:r>
            <a:r>
              <a:rPr sz="1800"/>
              <a:t>     Reserves R</a:t>
            </a:r>
            <a:endParaRPr sz="180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2423904" y="3787449"/>
              <a:ext cx="62299" cy="140722"/>
            </p14:xfrm>
          </p:contentPart>
        </mc:Choice>
        <mc:Fallback xmlns="">
          <p:pic>
            <p:nvPicPr>
              <p:cNvPr id="2" name="Ink 1"/>
            </p:nvPicPr>
            <p:blipFill>
              <a:blip r:embed="rId2"/>
            </p:blipFill>
            <p:spPr>
              <a:xfrm>
                <a:off x="2423904" y="3787449"/>
                <a:ext cx="62299" cy="140722"/>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504290" y="3846753"/>
              <a:ext cx="99477" cy="67346"/>
            </p14:xfrm>
          </p:contentPart>
        </mc:Choice>
        <mc:Fallback xmlns="">
          <p:pic>
            <p:nvPicPr>
              <p:cNvPr id="3" name="Ink 2"/>
            </p:nvPicPr>
            <p:blipFill>
              <a:blip r:embed="rId4"/>
            </p:blipFill>
            <p:spPr>
              <a:xfrm>
                <a:off x="2504290" y="3846753"/>
                <a:ext cx="99477" cy="6734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2638936" y="3787449"/>
              <a:ext cx="39188" cy="48248"/>
            </p14:xfrm>
          </p:contentPart>
        </mc:Choice>
        <mc:Fallback xmlns="">
          <p:pic>
            <p:nvPicPr>
              <p:cNvPr id="4" name="Ink 3"/>
            </p:nvPicPr>
            <p:blipFill>
              <a:blip r:embed="rId6"/>
            </p:blipFill>
            <p:spPr>
              <a:xfrm>
                <a:off x="2638936" y="3787449"/>
                <a:ext cx="39188" cy="4824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2665061" y="3783428"/>
              <a:ext cx="22106" cy="116599"/>
            </p14:xfrm>
          </p:contentPart>
        </mc:Choice>
        <mc:Fallback xmlns="">
          <p:pic>
            <p:nvPicPr>
              <p:cNvPr id="5" name="Ink 4"/>
            </p:nvPicPr>
            <p:blipFill>
              <a:blip r:embed="rId8"/>
            </p:blipFill>
            <p:spPr>
              <a:xfrm>
                <a:off x="2665061" y="3783428"/>
                <a:ext cx="22106" cy="11659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2731380" y="3867861"/>
              <a:ext cx="4019" cy="26135"/>
            </p14:xfrm>
          </p:contentPart>
        </mc:Choice>
        <mc:Fallback xmlns="">
          <p:pic>
            <p:nvPicPr>
              <p:cNvPr id="6" name="Ink 5"/>
            </p:nvPicPr>
            <p:blipFill>
              <a:blip r:embed="rId10"/>
            </p:blipFill>
            <p:spPr>
              <a:xfrm>
                <a:off x="2731380" y="3867861"/>
                <a:ext cx="4019" cy="261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2733389" y="3813583"/>
              <a:ext cx="13063" cy="16083"/>
            </p14:xfrm>
          </p:contentPart>
        </mc:Choice>
        <mc:Fallback xmlns="">
          <p:pic>
            <p:nvPicPr>
              <p:cNvPr id="7" name="Ink 6"/>
            </p:nvPicPr>
            <p:blipFill>
              <a:blip r:embed="rId12"/>
            </p:blipFill>
            <p:spPr>
              <a:xfrm>
                <a:off x="2733389" y="3813583"/>
                <a:ext cx="13063" cy="1608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2767553" y="3837707"/>
              <a:ext cx="164791" cy="116598"/>
            </p14:xfrm>
          </p:contentPart>
        </mc:Choice>
        <mc:Fallback xmlns="">
          <p:pic>
            <p:nvPicPr>
              <p:cNvPr id="8" name="Ink 7"/>
            </p:nvPicPr>
            <p:blipFill>
              <a:blip r:embed="rId14"/>
            </p:blipFill>
            <p:spPr>
              <a:xfrm>
                <a:off x="2767553" y="3837707"/>
                <a:ext cx="164791" cy="11659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870449" y="3841727"/>
              <a:ext cx="62299" cy="106547"/>
            </p14:xfrm>
          </p:contentPart>
        </mc:Choice>
        <mc:Fallback xmlns="">
          <p:pic>
            <p:nvPicPr>
              <p:cNvPr id="9" name="Ink 8"/>
            </p:nvPicPr>
            <p:blipFill>
              <a:blip r:embed="rId16"/>
            </p:blipFill>
            <p:spPr>
              <a:xfrm>
                <a:off x="870449" y="3841727"/>
                <a:ext cx="62299" cy="10654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962893" y="3845748"/>
              <a:ext cx="116559" cy="142733"/>
            </p14:xfrm>
          </p:contentPart>
        </mc:Choice>
        <mc:Fallback xmlns="">
          <p:pic>
            <p:nvPicPr>
              <p:cNvPr id="10" name="Ink 9"/>
            </p:nvPicPr>
            <p:blipFill>
              <a:blip r:embed="rId18"/>
            </p:blipFill>
            <p:spPr>
              <a:xfrm>
                <a:off x="962893" y="3845748"/>
                <a:ext cx="116559" cy="14273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1097539" y="3837707"/>
              <a:ext cx="58280" cy="93480"/>
            </p14:xfrm>
          </p:contentPart>
        </mc:Choice>
        <mc:Fallback xmlns="">
          <p:pic>
            <p:nvPicPr>
              <p:cNvPr id="11" name="Ink 10"/>
            </p:nvPicPr>
            <p:blipFill>
              <a:blip r:embed="rId20"/>
            </p:blipFill>
            <p:spPr>
              <a:xfrm>
                <a:off x="1097539" y="3837707"/>
                <a:ext cx="58280" cy="934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1501477" y="3840722"/>
              <a:ext cx="27130" cy="61315"/>
            </p14:xfrm>
          </p:contentPart>
        </mc:Choice>
        <mc:Fallback xmlns="">
          <p:pic>
            <p:nvPicPr>
              <p:cNvPr id="12" name="Ink 11"/>
            </p:nvPicPr>
            <p:blipFill>
              <a:blip r:embed="rId22"/>
            </p:blipFill>
            <p:spPr>
              <a:xfrm>
                <a:off x="1501477" y="3840722"/>
                <a:ext cx="27130" cy="6131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Ink 12"/>
              <p14:cNvContentPartPr/>
              <p14:nvPr/>
            </p14:nvContentPartPr>
            <p14:xfrm>
              <a:off x="1543680" y="3847758"/>
              <a:ext cx="49236" cy="40207"/>
            </p14:xfrm>
          </p:contentPart>
        </mc:Choice>
        <mc:Fallback xmlns="">
          <p:pic>
            <p:nvPicPr>
              <p:cNvPr id="13" name="Ink 12"/>
            </p:nvPicPr>
            <p:blipFill>
              <a:blip r:embed="rId24"/>
            </p:blipFill>
            <p:spPr>
              <a:xfrm>
                <a:off x="1543680" y="3847758"/>
                <a:ext cx="49236" cy="4020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Ink 13"/>
              <p14:cNvContentPartPr/>
              <p14:nvPr/>
            </p14:nvContentPartPr>
            <p14:xfrm>
              <a:off x="1624066" y="3851779"/>
              <a:ext cx="26125" cy="26134"/>
            </p14:xfrm>
          </p:contentPart>
        </mc:Choice>
        <mc:Fallback xmlns="">
          <p:pic>
            <p:nvPicPr>
              <p:cNvPr id="14" name="Ink 13"/>
            </p:nvPicPr>
            <p:blipFill>
              <a:blip r:embed="rId26"/>
            </p:blipFill>
            <p:spPr>
              <a:xfrm>
                <a:off x="1624066" y="3851779"/>
                <a:ext cx="26125" cy="26134"/>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Ink 14"/>
              <p14:cNvContentPartPr/>
              <p14:nvPr/>
            </p14:nvContentPartPr>
            <p14:xfrm>
              <a:off x="1652201" y="3793480"/>
              <a:ext cx="95458" cy="84433"/>
            </p14:xfrm>
          </p:contentPart>
        </mc:Choice>
        <mc:Fallback xmlns="">
          <p:pic>
            <p:nvPicPr>
              <p:cNvPr id="15" name="Ink 14"/>
            </p:nvPicPr>
            <p:blipFill>
              <a:blip r:embed="rId28"/>
            </p:blipFill>
            <p:spPr>
              <a:xfrm>
                <a:off x="1652201" y="3793480"/>
                <a:ext cx="95458" cy="8443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Ink 15"/>
              <p14:cNvContentPartPr/>
              <p14:nvPr/>
            </p14:nvContentPartPr>
            <p14:xfrm>
              <a:off x="1784837" y="3835696"/>
              <a:ext cx="22106" cy="40207"/>
            </p14:xfrm>
          </p:contentPart>
        </mc:Choice>
        <mc:Fallback xmlns="">
          <p:pic>
            <p:nvPicPr>
              <p:cNvPr id="16" name="Ink 15"/>
            </p:nvPicPr>
            <p:blipFill>
              <a:blip r:embed="rId30"/>
            </p:blipFill>
            <p:spPr>
              <a:xfrm>
                <a:off x="1784837" y="3835696"/>
                <a:ext cx="22106" cy="40207"/>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Ink 16"/>
              <p14:cNvContentPartPr/>
              <p14:nvPr/>
            </p14:nvContentPartPr>
            <p14:xfrm>
              <a:off x="1831059" y="3831676"/>
              <a:ext cx="47227" cy="34175"/>
            </p14:xfrm>
          </p:contentPart>
        </mc:Choice>
        <mc:Fallback xmlns="">
          <p:pic>
            <p:nvPicPr>
              <p:cNvPr id="17" name="Ink 16"/>
            </p:nvPicPr>
            <p:blipFill>
              <a:blip r:embed="rId32"/>
            </p:blipFill>
            <p:spPr>
              <a:xfrm>
                <a:off x="1831059" y="3831676"/>
                <a:ext cx="47227" cy="3417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Ink 17"/>
              <p14:cNvContentPartPr/>
              <p14:nvPr/>
            </p14:nvContentPartPr>
            <p14:xfrm>
              <a:off x="1887329" y="3771366"/>
              <a:ext cx="23111" cy="61315"/>
            </p14:xfrm>
          </p:contentPart>
        </mc:Choice>
        <mc:Fallback xmlns="">
          <p:pic>
            <p:nvPicPr>
              <p:cNvPr id="18" name="Ink 17"/>
            </p:nvPicPr>
            <p:blipFill>
              <a:blip r:embed="rId34"/>
            </p:blipFill>
            <p:spPr>
              <a:xfrm>
                <a:off x="1887329" y="3771366"/>
                <a:ext cx="23111" cy="613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Ink 18"/>
              <p14:cNvContentPartPr/>
              <p14:nvPr/>
            </p14:nvContentPartPr>
            <p14:xfrm>
              <a:off x="1937570" y="3815593"/>
              <a:ext cx="19092" cy="18093"/>
            </p14:xfrm>
          </p:contentPart>
        </mc:Choice>
        <mc:Fallback xmlns="">
          <p:pic>
            <p:nvPicPr>
              <p:cNvPr id="19" name="Ink 18"/>
            </p:nvPicPr>
            <p:blipFill>
              <a:blip r:embed="rId36"/>
            </p:blipFill>
            <p:spPr>
              <a:xfrm>
                <a:off x="1937570" y="3815593"/>
                <a:ext cx="19092" cy="1809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Ink 19"/>
              <p14:cNvContentPartPr/>
              <p14:nvPr/>
            </p14:nvContentPartPr>
            <p14:xfrm>
              <a:off x="1954652" y="3795490"/>
              <a:ext cx="15072" cy="76392"/>
            </p14:xfrm>
          </p:contentPart>
        </mc:Choice>
        <mc:Fallback xmlns="">
          <p:pic>
            <p:nvPicPr>
              <p:cNvPr id="20" name="Ink 19"/>
            </p:nvPicPr>
            <p:blipFill>
              <a:blip r:embed="rId38"/>
            </p:blipFill>
            <p:spPr>
              <a:xfrm>
                <a:off x="1954652" y="3795490"/>
                <a:ext cx="15072" cy="7639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Ink 20"/>
              <p14:cNvContentPartPr/>
              <p14:nvPr/>
            </p14:nvContentPartPr>
            <p14:xfrm>
              <a:off x="1772779" y="3920130"/>
              <a:ext cx="80386" cy="54279"/>
            </p14:xfrm>
          </p:contentPart>
        </mc:Choice>
        <mc:Fallback xmlns="">
          <p:pic>
            <p:nvPicPr>
              <p:cNvPr id="21" name="Ink 20"/>
            </p:nvPicPr>
            <p:blipFill>
              <a:blip r:embed="rId40"/>
            </p:blipFill>
            <p:spPr>
              <a:xfrm>
                <a:off x="1772779" y="3920130"/>
                <a:ext cx="80386" cy="54279"/>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Ink 21"/>
              <p14:cNvContentPartPr/>
              <p14:nvPr/>
            </p14:nvContentPartPr>
            <p14:xfrm>
              <a:off x="1883310" y="3902037"/>
              <a:ext cx="34164" cy="53274"/>
            </p14:xfrm>
          </p:contentPart>
        </mc:Choice>
        <mc:Fallback xmlns="">
          <p:pic>
            <p:nvPicPr>
              <p:cNvPr id="22" name="Ink 21"/>
            </p:nvPicPr>
            <p:blipFill>
              <a:blip r:embed="rId42"/>
            </p:blipFill>
            <p:spPr>
              <a:xfrm>
                <a:off x="1883310" y="3902037"/>
                <a:ext cx="34164" cy="5327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Ink 22"/>
              <p14:cNvContentPartPr/>
              <p14:nvPr/>
            </p14:nvContentPartPr>
            <p14:xfrm>
              <a:off x="1883310" y="3892991"/>
              <a:ext cx="43207" cy="25129"/>
            </p14:xfrm>
          </p:contentPart>
        </mc:Choice>
        <mc:Fallback xmlns="">
          <p:pic>
            <p:nvPicPr>
              <p:cNvPr id="23" name="Ink 22"/>
            </p:nvPicPr>
            <p:blipFill>
              <a:blip r:embed="rId44"/>
            </p:blipFill>
            <p:spPr>
              <a:xfrm>
                <a:off x="1883310" y="3892991"/>
                <a:ext cx="43207" cy="25129"/>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Ink 23"/>
              <p14:cNvContentPartPr/>
              <p14:nvPr/>
            </p14:nvContentPartPr>
            <p14:xfrm>
              <a:off x="1949628" y="3879924"/>
              <a:ext cx="32154" cy="50258"/>
            </p14:xfrm>
          </p:contentPart>
        </mc:Choice>
        <mc:Fallback xmlns="">
          <p:pic>
            <p:nvPicPr>
              <p:cNvPr id="24" name="Ink 23"/>
            </p:nvPicPr>
            <p:blipFill>
              <a:blip r:embed="rId46"/>
            </p:blipFill>
            <p:spPr>
              <a:xfrm>
                <a:off x="1949628" y="3879924"/>
                <a:ext cx="32154" cy="50258"/>
              </a:xfrm>
              <a:prstGeom prst="rect"/>
            </p:spPr>
          </p:pic>
        </mc:Fallback>
      </mc:AlternateContent>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93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9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932">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932">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932">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932">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93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932">
                                            <p:txEl>
                                              <p:pRg st="6" end="6"/>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932">
                                            <p:txEl>
                                              <p:pRg st="7" end="7"/>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932">
                                            <p:txEl>
                                              <p:pRg st="8" end="8"/>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93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932" grpId="1" animBg="1" advAuto="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936" name="DupElim &amp; Indexes"/>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DupElim &amp; Indexes</a:t>
            </a:r>
          </a:p>
        </p:txBody>
      </p:sp>
      <p:sp>
        <p:nvSpPr>
          <p:cNvPr id="937" name="If an index on the relation contains all wanted attributes in its search key, can do index-only scan.…"/>
          <p:cNvSpPr txBox="1"/>
          <p:nvPr>
            <p:ph type="body" idx="4294967295"/>
          </p:nvPr>
        </p:nvSpPr>
        <p:spPr>
          <a:xfrm>
            <a:off x="0" y="1676400"/>
            <a:ext cx="9067800" cy="4876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If an index on the relation contains all wanted attributes in its search key, can do </a:t>
            </a:r>
            <a:r>
              <a:rPr>
                <a:solidFill>
                  <a:schemeClr val="accent2"/>
                </a:solidFill>
              </a:rPr>
              <a:t>index-only</a:t>
            </a:r>
            <a:r>
              <a:t> scan.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Apply projection techniques to data entries (much smaller!)</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If an ordered (i.e., tree) index contains all wanted attributes as prefix of search key, can do even better:</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Retrieve data entries in order (index-only scan), discard unwanted fields, compare adjacent tuples to check for duplicates.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Same tricks apply to GROUP BY/Aggregation</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937"/>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937">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9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type="el">
                                    <p:tmAbs val="0"/>
                                  </p:iterate>
                                  <p:childTnLst>
                                    <p:set>
                                      <p:cBhvr>
                                        <p:cTn id="14" dur="indefinite" fill="hold"/>
                                        <p:tgtEl>
                                          <p:spTgt spid="937">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937">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93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type="el">
                                    <p:tmAbs val="0"/>
                                  </p:iterate>
                                  <p:childTnLst>
                                    <p:set>
                                      <p:cBhvr>
                                        <p:cTn id="22" dur="indefinite" fill="hold"/>
                                        <p:tgtEl>
                                          <p:spTgt spid="93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937" grpId="1" animBg="1" advAuto="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940" name="Summary of Query Evaluation"/>
          <p:cNvSpPr txBox="1"/>
          <p:nvPr>
            <p:ph type="title" idx="4294967295"/>
          </p:nvPr>
        </p:nvSpPr>
        <p:spPr>
          <a:xfrm>
            <a:off x="1027112" y="-1"/>
            <a:ext cx="7772401" cy="1143002"/>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Summary of Query Evaluation</a:t>
            </a:r>
          </a:p>
        </p:txBody>
      </p:sp>
      <p:sp>
        <p:nvSpPr>
          <p:cNvPr id="941" name="Queries are composed of a few basic operators;…"/>
          <p:cNvSpPr txBox="1"/>
          <p:nvPr>
            <p:ph type="body" idx="4294967295"/>
          </p:nvPr>
        </p:nvSpPr>
        <p:spPr>
          <a:xfrm>
            <a:off x="495300" y="1138237"/>
            <a:ext cx="8135938" cy="5029201"/>
          </a:xfrm>
          <a:prstGeom prst="rect">
            <a:avLst/>
          </a:prstGeom>
        </p:spPr>
        <p:txBody>
          <a:bodyPr>
            <a:normAutofit/>
          </a:bodyPr>
          <a:lstStyle/>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Queries are composed of a few basic operators</a:t>
            </a:r>
            <a:r>
              <a:rPr>
                <a:solidFill>
                  <a:srgbClr val="000000"/>
                </a:solidFill>
              </a:rPr>
              <a:t>; </a:t>
            </a:r>
            <a:endParaRPr>
              <a:solidFill>
                <a:srgbClr val="000000"/>
              </a:solidFill>
            </a:endParaRP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The implementation of these operators can be carefully tuned (and it is important to do this!).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Operators are “plug-and-play” due to the </a:t>
            </a:r>
            <a:r>
              <a:rPr>
                <a:solidFill>
                  <a:srgbClr val="FF3300"/>
                </a:solidFill>
              </a:rPr>
              <a:t>Iterator </a:t>
            </a:r>
            <a:r>
              <a:t>model.</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Many alternative implementation techniques for each operator; no universally superior technique for most.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Must consider alternatives for each operation in a query and choose best one based on statistics, etc.  </a:t>
            </a:r>
          </a:p>
          <a:p>
            <a:pPr marL="200660" indent="-200660">
              <a:buClrTx/>
              <a:buSzPct val="100000"/>
              <a:defRPr>
                <a:latin typeface="Tahoma" panose="020B0604030504040204"/>
                <a:ea typeface="Tahoma" panose="020B0604030504040204"/>
                <a:cs typeface="Tahoma" panose="020B0604030504040204"/>
                <a:sym typeface="Tahoma" panose="020B0604030504040204"/>
              </a:defRPr>
            </a:p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This is part of the broader task of Query Optimization, which we will cover next!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20" name="Schema for Examples"/>
          <p:cNvSpPr txBox="1"/>
          <p:nvPr>
            <p:ph type="title" idx="4294967295"/>
          </p:nvPr>
        </p:nvSpPr>
        <p:spPr>
          <a:xfrm>
            <a:off x="552450" y="66675"/>
            <a:ext cx="8077200"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Schema for Examples</a:t>
            </a:r>
          </a:p>
        </p:txBody>
      </p:sp>
      <p:sp>
        <p:nvSpPr>
          <p:cNvPr id="121" name="Similar to old schema; rname added for variation.…"/>
          <p:cNvSpPr txBox="1"/>
          <p:nvPr>
            <p:ph type="body" idx="4294967295"/>
          </p:nvPr>
        </p:nvSpPr>
        <p:spPr>
          <a:xfrm>
            <a:off x="28574" y="2870200"/>
            <a:ext cx="9350377" cy="38100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Similar to old schema; rname added for variation.</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(assume pages of 4000 bytes each)</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Reserves: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Each tuple is 40 bytes long,  100 tuples per page, 1000 pages.(100K reseravtions)</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Sailors:</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Each tuple is 50 bytes long,  80 tuples per page, 500 pages. (40K sailors)</a:t>
            </a:r>
          </a:p>
        </p:txBody>
      </p:sp>
      <p:sp>
        <p:nvSpPr>
          <p:cNvPr id="122" name="Sailors (sid: integer, sname: string, rating: integer, age: real)…"/>
          <p:cNvSpPr txBox="1"/>
          <p:nvPr/>
        </p:nvSpPr>
        <p:spPr>
          <a:xfrm>
            <a:off x="790574" y="1814512"/>
            <a:ext cx="6165914" cy="650877"/>
          </a:xfrm>
          <a:prstGeom prst="rect">
            <a:avLst/>
          </a:prstGeom>
          <a:ln w="12700">
            <a:miter lim="400000"/>
          </a:ln>
        </p:spPr>
        <p:txBody>
          <a:bodyPr wrap="none" lIns="46037" tIns="46037" rIns="46037" bIns="46037">
            <a:spAutoFit/>
          </a:bodyPr>
          <a:lstStyle/>
          <a:p>
            <a:pPr defTabSz="457200">
              <a:defRPr sz="1800"/>
            </a:pPr>
            <a:r>
              <a:t>Sailors (</a:t>
            </a:r>
            <a:r>
              <a:rPr i="1" u="sng"/>
              <a:t>sid</a:t>
            </a:r>
            <a:r>
              <a:rPr u="sng"/>
              <a:t>: integer</a:t>
            </a:r>
            <a:r>
              <a:t>, </a:t>
            </a:r>
            <a:r>
              <a:rPr i="1"/>
              <a:t>sname</a:t>
            </a:r>
            <a:r>
              <a:t>: string, </a:t>
            </a:r>
            <a:r>
              <a:rPr i="1"/>
              <a:t>rating</a:t>
            </a:r>
            <a:r>
              <a:t>: integer, </a:t>
            </a:r>
            <a:r>
              <a:rPr i="1"/>
              <a:t>age</a:t>
            </a:r>
            <a:r>
              <a:t>: real)</a:t>
            </a:r>
          </a:p>
          <a:p>
            <a:pPr defTabSz="457200">
              <a:defRPr sz="1800"/>
            </a:pPr>
            <a:r>
              <a:t>Reserves (</a:t>
            </a:r>
            <a:r>
              <a:rPr i="1" u="sng"/>
              <a:t>sid</a:t>
            </a:r>
            <a:r>
              <a:rPr u="sng"/>
              <a:t>: integer, </a:t>
            </a:r>
            <a:r>
              <a:rPr i="1" u="sng"/>
              <a:t>bid</a:t>
            </a:r>
            <a:r>
              <a:rPr u="sng"/>
              <a:t>: integer, </a:t>
            </a:r>
            <a:r>
              <a:rPr i="1" u="sng"/>
              <a:t>day</a:t>
            </a:r>
            <a:r>
              <a:rPr u="sng"/>
              <a:t>: date</a:t>
            </a:r>
            <a:r>
              <a:t>, </a:t>
            </a:r>
            <a:r>
              <a:rPr i="1"/>
              <a:t>rname</a:t>
            </a:r>
            <a:r>
              <a:t>: string)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25" name="Simple Selections"/>
          <p:cNvSpPr txBox="1"/>
          <p:nvPr>
            <p:ph type="title" idx="4294967295"/>
          </p:nvPr>
        </p:nvSpPr>
        <p:spPr>
          <a:xfrm>
            <a:off x="552450" y="66675"/>
            <a:ext cx="4333875" cy="6096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Simple Selections</a:t>
            </a:r>
          </a:p>
        </p:txBody>
      </p:sp>
      <p:sp>
        <p:nvSpPr>
          <p:cNvPr id="126" name="Of the form…"/>
          <p:cNvSpPr txBox="1"/>
          <p:nvPr>
            <p:ph type="body" idx="4294967295"/>
          </p:nvPr>
        </p:nvSpPr>
        <p:spPr>
          <a:xfrm>
            <a:off x="171449" y="2079625"/>
            <a:ext cx="8763002" cy="4495800"/>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Of the form</a:t>
            </a:r>
          </a:p>
          <a:p>
            <a:pPr marL="200660" indent="-200660">
              <a:buClrTx/>
              <a:buSzPct val="100000"/>
              <a:defRPr>
                <a:latin typeface="Tahoma" panose="020B0604030504040204"/>
                <a:ea typeface="Tahoma" panose="020B0604030504040204"/>
                <a:cs typeface="Tahoma" panose="020B0604030504040204"/>
                <a:sym typeface="Tahoma" panose="020B0604030504040204"/>
              </a:defRPr>
            </a:pPr>
            <a:r>
              <a:t>Question: how best to perform?  Depends on:</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what indexes/access paths are available</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what is the expected size of the result (in terms of number of tuples and/or number of pages)</a:t>
            </a:r>
          </a:p>
          <a:p>
            <a:pPr marL="200660" indent="-200660">
              <a:buClrTx/>
              <a:buSzPct val="100000"/>
              <a:defRPr>
                <a:solidFill>
                  <a:srgbClr val="FF0000"/>
                </a:solidFill>
                <a:latin typeface="Tahoma" panose="020B0604030504040204"/>
                <a:ea typeface="Tahoma" panose="020B0604030504040204"/>
                <a:cs typeface="Tahoma" panose="020B0604030504040204"/>
                <a:sym typeface="Tahoma" panose="020B0604030504040204"/>
              </a:defRPr>
            </a:pPr>
            <a:r>
              <a:t>Size of result</a:t>
            </a:r>
            <a:r>
              <a:rPr>
                <a:solidFill>
                  <a:srgbClr val="000000"/>
                </a:solidFill>
              </a:rPr>
              <a:t> approximated as   </a:t>
            </a:r>
            <a:r>
              <a:t>size of R * reduction factor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“reduction factor” is usually called </a:t>
            </a:r>
            <a:r>
              <a:rPr u="sng">
                <a:solidFill>
                  <a:srgbClr val="FF0000"/>
                </a:solidFill>
              </a:rPr>
              <a:t>selectivity</a:t>
            </a:r>
            <a:r>
              <a:t>.</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estimate of reduction factors is based on statistics – we will discuss shortly.</a:t>
            </a:r>
          </a:p>
        </p:txBody>
      </p:sp>
      <p:sp>
        <p:nvSpPr>
          <p:cNvPr id="127" name="SELECT  *…"/>
          <p:cNvSpPr/>
          <p:nvPr/>
        </p:nvSpPr>
        <p:spPr>
          <a:xfrm>
            <a:off x="5483225" y="127000"/>
            <a:ext cx="3178908" cy="1019176"/>
          </a:xfrm>
          <a:prstGeom prst="rect">
            <a:avLst/>
          </a:prstGeom>
          <a:ln w="12700">
            <a:solidFill>
              <a:srgbClr val="000000"/>
            </a:solidFill>
          </a:ln>
        </p:spPr>
        <p:txBody>
          <a:bodyPr wrap="none" lIns="46037" tIns="46037" rIns="46037" bIns="46037">
            <a:spAutoFit/>
          </a:bodyPr>
          <a:lstStyle/>
          <a:p>
            <a:pPr defTabSz="457200">
              <a:defRPr sz="2000"/>
            </a:pPr>
            <a:r>
              <a:t>SELECT</a:t>
            </a:r>
            <a:r>
              <a:rPr sz="1800"/>
              <a:t>  *</a:t>
            </a:r>
            <a:endParaRPr sz="1800"/>
          </a:p>
          <a:p>
            <a:pPr defTabSz="457200">
              <a:defRPr sz="2000"/>
            </a:pPr>
            <a:r>
              <a:t>FROM</a:t>
            </a:r>
            <a:r>
              <a:rPr sz="1800"/>
              <a:t>     Reserves R</a:t>
            </a:r>
            <a:endParaRPr sz="1800"/>
          </a:p>
          <a:p>
            <a:pPr defTabSz="457200">
              <a:defRPr sz="2000"/>
            </a:pPr>
            <a:r>
              <a:t>WHERE</a:t>
            </a:r>
            <a:r>
              <a:rPr sz="1800"/>
              <a:t>   R.date &gt; ‘1/1/2015’</a:t>
            </a:r>
            <a:endParaRPr sz="1800"/>
          </a:p>
        </p:txBody>
      </p:sp>
      <p:pic>
        <p:nvPicPr>
          <p:cNvPr id="128" name="image.pdf" descr="image.pdf"/>
          <p:cNvPicPr>
            <a:picLocks noChangeAspect="1"/>
          </p:cNvPicPr>
          <p:nvPr/>
        </p:nvPicPr>
        <p:blipFill>
          <a:blip r:embed="rId1"/>
          <a:stretch>
            <a:fillRect/>
          </a:stretch>
        </p:blipFill>
        <p:spPr>
          <a:xfrm>
            <a:off x="2451100" y="1833562"/>
            <a:ext cx="4826000" cy="8509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2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type="el">
                                    <p:tmAbs val="0"/>
                                  </p:iterate>
                                  <p:childTnLst>
                                    <p:set>
                                      <p:cBhvr>
                                        <p:cTn id="9" dur="indefinite" fill="hold"/>
                                        <p:tgtEl>
                                          <p:spTgt spid="126">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type="el">
                                    <p:tmAbs val="0"/>
                                  </p:iterate>
                                  <p:childTnLst>
                                    <p:set>
                                      <p:cBhvr>
                                        <p:cTn id="12" dur="indefinite" fill="hold"/>
                                        <p:tgtEl>
                                          <p:spTgt spid="1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1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126">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1" nodeType="afterEffect">
                                  <p:stCondLst>
                                    <p:cond delay="0"/>
                                  </p:stCondLst>
                                  <p:iterate type="el">
                                    <p:tmAbs val="0"/>
                                  </p:iterate>
                                  <p:childTnLst>
                                    <p:set>
                                      <p:cBhvr>
                                        <p:cTn id="23" dur="indefinite" fill="hold"/>
                                        <p:tgtEl>
                                          <p:spTgt spid="12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26" grpId="1" bldLvl="5" animBg="1" advAuto="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31" name="Alternatives for Simple Selections"/>
          <p:cNvSpPr txBox="1"/>
          <p:nvPr>
            <p:ph type="title" idx="4294967295"/>
          </p:nvPr>
        </p:nvSpPr>
        <p:spPr>
          <a:xfrm>
            <a:off x="1206500" y="215900"/>
            <a:ext cx="7772400" cy="812800"/>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Alternatives for Simple Selections</a:t>
            </a:r>
          </a:p>
        </p:txBody>
      </p:sp>
      <p:sp>
        <p:nvSpPr>
          <p:cNvPr id="132" name="With no index, unsorted:…"/>
          <p:cNvSpPr txBox="1"/>
          <p:nvPr>
            <p:ph type="body" idx="4294967295"/>
          </p:nvPr>
        </p:nvSpPr>
        <p:spPr>
          <a:xfrm>
            <a:off x="611187" y="1244600"/>
            <a:ext cx="8115301" cy="5219700"/>
          </a:xfrm>
          <a:prstGeom prst="rect">
            <a:avLst/>
          </a:prstGeom>
        </p:spPr>
        <p:txBody>
          <a:bodyPr>
            <a:normAutofit/>
          </a:bodyPr>
          <a:lstStyle/>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With no index, unsorted: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Must essentially scan the whole relation</a:t>
            </a:r>
          </a:p>
          <a:p>
            <a:pPr marL="561340" lvl="1" indent="-180340">
              <a:spcBef>
                <a:spcPts val="0"/>
              </a:spcBef>
              <a:buClrTx/>
              <a:buChar char="•"/>
              <a:defRPr sz="1800">
                <a:solidFill>
                  <a:schemeClr val="accent2"/>
                </a:solidFill>
                <a:latin typeface="Tahoma" panose="020B0604030504040204"/>
                <a:ea typeface="Tahoma" panose="020B0604030504040204"/>
                <a:cs typeface="Tahoma" panose="020B0604030504040204"/>
                <a:sym typeface="Tahoma" panose="020B0604030504040204"/>
              </a:defRPr>
            </a:pPr>
            <a:r>
              <a:t>cost is M </a:t>
            </a:r>
            <a:r>
              <a:rPr>
                <a:solidFill>
                  <a:srgbClr val="000000"/>
                </a:solidFill>
              </a:rPr>
              <a:t>(#pages in R). For </a:t>
            </a:r>
            <a:r>
              <a:rPr>
                <a:solidFill>
                  <a:srgbClr val="000000"/>
                </a:solidFill>
              </a:rPr>
              <a:t>“</a:t>
            </a:r>
            <a:r>
              <a:rPr>
                <a:solidFill>
                  <a:srgbClr val="000000"/>
                </a:solidFill>
              </a:rPr>
              <a:t>Reserves</a:t>
            </a:r>
            <a:r>
              <a:rPr>
                <a:solidFill>
                  <a:srgbClr val="000000"/>
                </a:solidFill>
              </a:rPr>
              <a:t>”</a:t>
            </a:r>
            <a:r>
              <a:rPr>
                <a:solidFill>
                  <a:srgbClr val="000000"/>
                </a:solidFill>
              </a:rPr>
              <a:t> = 1000 I/Os.</a:t>
            </a:r>
            <a:endParaRPr>
              <a:solidFill>
                <a:srgbClr val="000000"/>
              </a:solidFill>
            </a:endParaRPr>
          </a:p>
          <a:p>
            <a:pPr marL="200660" indent="-200660">
              <a:buClrTx/>
              <a:buSzPct val="100000"/>
              <a:defRPr>
                <a:latin typeface="Tahoma" panose="020B0604030504040204"/>
                <a:ea typeface="Tahoma" panose="020B0604030504040204"/>
                <a:cs typeface="Tahoma" panose="020B0604030504040204"/>
                <a:sym typeface="Tahoma" panose="020B0604030504040204"/>
              </a:defRPr>
            </a:pPr>
            <a:r>
              <a:t>With no index, sorted on day:</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cost of binary search + number of pages containing results.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For reserves = 10 I/Os + </a:t>
            </a:r>
            <a:r>
              <a:rPr>
                <a:latin typeface="Symbol" panose="05050102010706020507"/>
                <a:ea typeface="Symbol" panose="05050102010706020507"/>
                <a:cs typeface="Symbol" panose="05050102010706020507"/>
                <a:sym typeface="Symbol" panose="05050102010706020507"/>
              </a:rPr>
              <a:t>é</a:t>
            </a:r>
            <a:r>
              <a:rPr>
                <a:solidFill>
                  <a:srgbClr val="FF0000"/>
                </a:solidFill>
              </a:rPr>
              <a:t>selectivity</a:t>
            </a:r>
            <a:r>
              <a:t>*1000</a:t>
            </a:r>
            <a:r>
              <a:rPr>
                <a:latin typeface="Symbol" panose="05050102010706020507"/>
                <a:ea typeface="Symbol" panose="05050102010706020507"/>
                <a:cs typeface="Symbol" panose="05050102010706020507"/>
                <a:sym typeface="Symbol" panose="05050102010706020507"/>
              </a:rPr>
              <a:t>ù</a:t>
            </a:r>
            <a:endParaRPr>
              <a:latin typeface="Tahoma Bold"/>
              <a:ea typeface="Tahoma Bold"/>
              <a:cs typeface="Tahoma Bold"/>
              <a:sym typeface="Tahoma Bold"/>
            </a:endParaRPr>
          </a:p>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With an index on selection attribute: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Use index to find qualifying data entries,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then retrieve corresponding data records.  </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(Hash index useful only for equality selections.) </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3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3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type="el">
                                    <p:tmAbs val="0"/>
                                  </p:iterate>
                                  <p:childTnLst>
                                    <p:set>
                                      <p:cBhvr>
                                        <p:cTn id="10" dur="indefinite" fill="hold"/>
                                        <p:tgtEl>
                                          <p:spTgt spid="132">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type="el">
                                    <p:tmAbs val="0"/>
                                  </p:iterate>
                                  <p:childTnLst>
                                    <p:set>
                                      <p:cBhvr>
                                        <p:cTn id="12" dur="indefinite" fill="hold"/>
                                        <p:tgtEl>
                                          <p:spTgt spid="13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132">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132">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13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132">
                                            <p:txEl>
                                              <p:pRg st="6" end="6"/>
                                            </p:txEl>
                                          </p:spTgt>
                                        </p:tgtEl>
                                        <p:attrNameLst>
                                          <p:attrName>style.visibility</p:attrName>
                                        </p:attrNameLst>
                                      </p:cBhvr>
                                      <p:to>
                                        <p:strVal val="visible"/>
                                      </p:to>
                                    </p:set>
                                  </p:childTnLst>
                                </p:cTn>
                              </p:par>
                              <p:par>
                                <p:cTn id="25" presetID="1" presetClass="entr" presetSubtype="0" fill="hold" grpId="1" nodeType="withEffect">
                                  <p:stCondLst>
                                    <p:cond delay="0"/>
                                  </p:stCondLst>
                                  <p:iterate type="el">
                                    <p:tmAbs val="0"/>
                                  </p:iterate>
                                  <p:childTnLst>
                                    <p:set>
                                      <p:cBhvr>
                                        <p:cTn id="26" dur="indefinite" fill="hold"/>
                                        <p:tgtEl>
                                          <p:spTgt spid="132">
                                            <p:txEl>
                                              <p:pRg st="7" end="7"/>
                                            </p:txEl>
                                          </p:spTgt>
                                        </p:tgtEl>
                                        <p:attrNameLst>
                                          <p:attrName>style.visibility</p:attrName>
                                        </p:attrNameLst>
                                      </p:cBhvr>
                                      <p:to>
                                        <p:strVal val="visible"/>
                                      </p:to>
                                    </p:set>
                                  </p:childTnLst>
                                </p:cTn>
                              </p:par>
                              <p:par>
                                <p:cTn id="27" presetID="1" presetClass="entr" presetSubtype="0" fill="hold" grpId="1" nodeType="withEffect">
                                  <p:stCondLst>
                                    <p:cond delay="0"/>
                                  </p:stCondLst>
                                  <p:iterate type="el">
                                    <p:tmAbs val="0"/>
                                  </p:iterate>
                                  <p:childTnLst>
                                    <p:set>
                                      <p:cBhvr>
                                        <p:cTn id="28" dur="indefinite" fill="hold"/>
                                        <p:tgtEl>
                                          <p:spTgt spid="132">
                                            <p:txEl>
                                              <p:pRg st="8" end="8"/>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13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32" grpId="1" animBg="1" advAuto="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35" name="Using an Index for Selections"/>
          <p:cNvSpPr txBox="1"/>
          <p:nvPr>
            <p:ph type="title" idx="4294967295"/>
          </p:nvPr>
        </p:nvSpPr>
        <p:spPr>
          <a:xfrm>
            <a:off x="893762" y="0"/>
            <a:ext cx="7772401" cy="546100"/>
          </a:xfrm>
          <a:prstGeom prst="rect">
            <a:avLst/>
          </a:prstGeom>
        </p:spPr>
        <p:txBody>
          <a:bodyPr>
            <a:normAutofit/>
          </a:bodyPr>
          <a:lstStyle>
            <a:lvl1pPr defTabSz="868680">
              <a:defRPr sz="3040" b="0">
                <a:effectLst>
                  <a:outerShdw blurRad="12065" dist="24130" dir="2700000" rotWithShape="0">
                    <a:srgbClr val="DDDDDD"/>
                  </a:outerShdw>
                </a:effectLst>
                <a:latin typeface="Tahoma Bold"/>
                <a:ea typeface="Tahoma Bold"/>
                <a:cs typeface="Tahoma Bold"/>
                <a:sym typeface="Tahoma Bold"/>
              </a:defRPr>
            </a:lvl1pPr>
          </a:lstStyle>
          <a:p>
            <a:r>
              <a:t>Using an Index for Selections</a:t>
            </a:r>
          </a:p>
        </p:txBody>
      </p:sp>
      <p:sp>
        <p:nvSpPr>
          <p:cNvPr id="136" name="Cost depends on #qualifying tuples, and clustering.…"/>
          <p:cNvSpPr txBox="1"/>
          <p:nvPr>
            <p:ph type="body" idx="4294967295"/>
          </p:nvPr>
        </p:nvSpPr>
        <p:spPr>
          <a:xfrm>
            <a:off x="0" y="1277937"/>
            <a:ext cx="9067800" cy="4876801"/>
          </a:xfrm>
          <a:prstGeom prst="rect">
            <a:avLst/>
          </a:prstGeom>
        </p:spPr>
        <p:txBody>
          <a:bodyPr>
            <a:normAutofit/>
          </a:bodyPr>
          <a:lstStyle/>
          <a:p>
            <a:pPr marL="200660" indent="-200660">
              <a:buClrTx/>
              <a:buSzPct val="100000"/>
              <a:defRPr>
                <a:latin typeface="Tahoma" panose="020B0604030504040204"/>
                <a:ea typeface="Tahoma" panose="020B0604030504040204"/>
                <a:cs typeface="Tahoma" panose="020B0604030504040204"/>
                <a:sym typeface="Tahoma" panose="020B0604030504040204"/>
              </a:defRPr>
            </a:pPr>
            <a:r>
              <a:t>Cost depends on #qualifying tuples, and clustering.</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Cost:</a:t>
            </a:r>
          </a:p>
          <a:p>
            <a:pPr marL="1002665" lvl="2" indent="-240665">
              <a:spcBef>
                <a:spcPts val="0"/>
              </a:spcBef>
              <a:buClrTx/>
              <a:buChar char="•"/>
              <a:defRPr sz="2400">
                <a:latin typeface="Tahoma" panose="020B0604030504040204"/>
                <a:ea typeface="Tahoma" panose="020B0604030504040204"/>
                <a:cs typeface="Tahoma" panose="020B0604030504040204"/>
                <a:sym typeface="Tahoma" panose="020B0604030504040204"/>
              </a:defRPr>
            </a:pPr>
            <a:r>
              <a:t>finding qualifying data entries (typically small) </a:t>
            </a:r>
          </a:p>
          <a:p>
            <a:pPr marL="1085850" lvl="2" indent="-228600">
              <a:spcBef>
                <a:spcPts val="0"/>
              </a:spcBef>
              <a:buClr>
                <a:srgbClr val="000099"/>
              </a:buClr>
              <a:defRPr sz="2400">
                <a:latin typeface="Tahoma" panose="020B0604030504040204"/>
                <a:ea typeface="Tahoma" panose="020B0604030504040204"/>
                <a:cs typeface="Tahoma" panose="020B0604030504040204"/>
                <a:sym typeface="Tahoma" panose="020B0604030504040204"/>
              </a:defRPr>
            </a:pPr>
            <a:r>
              <a:t>plus cost of retrieving records (could be large w/o clustering).</a:t>
            </a:r>
          </a:p>
          <a:p>
            <a:pPr marL="561340" lvl="1" indent="-180340">
              <a:spcBef>
                <a:spcPts val="0"/>
              </a:spcBef>
              <a:buClrTx/>
              <a:buChar char="•"/>
              <a:defRPr sz="1800">
                <a:latin typeface="Tahoma" panose="020B0604030504040204"/>
                <a:ea typeface="Tahoma" panose="020B0604030504040204"/>
                <a:cs typeface="Tahoma" panose="020B0604030504040204"/>
                <a:sym typeface="Tahoma" panose="020B0604030504040204"/>
              </a:defRPr>
            </a:pPr>
            <a:r>
              <a:t>In example “Reserves” relation, if 10% of tuples qualify  (result size estimate: 100 pages, 10000 tuples).  </a:t>
            </a:r>
          </a:p>
          <a:p>
            <a:pPr marL="1085850" lvl="2" indent="-228600">
              <a:spcBef>
                <a:spcPts val="0"/>
              </a:spcBef>
              <a:buClr>
                <a:srgbClr val="000099"/>
              </a:buClr>
              <a:defRPr sz="2400">
                <a:latin typeface="Tahoma" panose="020B0604030504040204"/>
                <a:ea typeface="Tahoma" panose="020B0604030504040204"/>
                <a:cs typeface="Tahoma" panose="020B0604030504040204"/>
                <a:sym typeface="Tahoma" panose="020B0604030504040204"/>
              </a:defRPr>
            </a:pPr>
            <a:r>
              <a:t>With a </a:t>
            </a:r>
            <a:r>
              <a:rPr>
                <a:solidFill>
                  <a:srgbClr val="FF0000"/>
                </a:solidFill>
              </a:rPr>
              <a:t>clustered</a:t>
            </a:r>
            <a:r>
              <a:t> index, cost is little more than </a:t>
            </a:r>
            <a:r>
              <a:rPr>
                <a:solidFill>
                  <a:srgbClr val="FF0000"/>
                </a:solidFill>
              </a:rPr>
              <a:t>100</a:t>
            </a:r>
            <a:r>
              <a:t> I/Os;</a:t>
            </a:r>
          </a:p>
          <a:p>
            <a:pPr marL="1085850" lvl="2" indent="-228600">
              <a:spcBef>
                <a:spcPts val="0"/>
              </a:spcBef>
              <a:buClr>
                <a:srgbClr val="000099"/>
              </a:buClr>
              <a:defRPr sz="2400">
                <a:latin typeface="Tahoma" panose="020B0604030504040204"/>
                <a:ea typeface="Tahoma" panose="020B0604030504040204"/>
                <a:cs typeface="Tahoma" panose="020B0604030504040204"/>
                <a:sym typeface="Tahoma" panose="020B0604030504040204"/>
              </a:defRPr>
            </a:pPr>
            <a:r>
              <a:t> if </a:t>
            </a:r>
            <a:r>
              <a:rPr>
                <a:solidFill>
                  <a:srgbClr val="FF0000"/>
                </a:solidFill>
              </a:rPr>
              <a:t>unclustered</a:t>
            </a:r>
            <a:r>
              <a:t>, could be more than </a:t>
            </a:r>
            <a:r>
              <a:rPr>
                <a:solidFill>
                  <a:srgbClr val="FF0000"/>
                </a:solidFill>
              </a:rPr>
              <a:t>10000</a:t>
            </a:r>
            <a:r>
              <a:t> I/Os! unless…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39" name="Selections using Index (cont)"/>
          <p:cNvSpPr txBox="1"/>
          <p:nvPr>
            <p:ph type="title" idx="4294967295"/>
          </p:nvPr>
        </p:nvSpPr>
        <p:spPr>
          <a:xfrm>
            <a:off x="881062" y="0"/>
            <a:ext cx="7772401" cy="860425"/>
          </a:xfrm>
          <a:prstGeom prst="rect">
            <a:avLst/>
          </a:prstGeom>
        </p:spPr>
        <p:txBody>
          <a:bodyPr>
            <a:normAutofit/>
          </a:bodyPr>
          <a:lstStyle>
            <a:lvl1pPr>
              <a:defRPr b="0">
                <a:effectLst>
                  <a:outerShdw blurRad="12700" dist="25400" dir="2700000" rotWithShape="0">
                    <a:srgbClr val="DDDDDD"/>
                  </a:outerShdw>
                </a:effectLst>
                <a:latin typeface="Tahoma Bold"/>
                <a:ea typeface="Tahoma Bold"/>
                <a:cs typeface="Tahoma Bold"/>
                <a:sym typeface="Tahoma Bold"/>
              </a:defRPr>
            </a:lvl1pPr>
          </a:lstStyle>
          <a:p>
            <a:r>
              <a:t>Selections using Index (cont)</a:t>
            </a:r>
          </a:p>
        </p:txBody>
      </p:sp>
      <p:sp>
        <p:nvSpPr>
          <p:cNvPr id="140" name="Important refinement for unclustered indexes:…"/>
          <p:cNvSpPr txBox="1"/>
          <p:nvPr>
            <p:ph type="body" sz="half" idx="4294967295"/>
          </p:nvPr>
        </p:nvSpPr>
        <p:spPr>
          <a:xfrm>
            <a:off x="625475" y="1187450"/>
            <a:ext cx="7772400" cy="2751138"/>
          </a:xfrm>
          <a:prstGeom prst="rect">
            <a:avLst/>
          </a:prstGeom>
        </p:spPr>
        <p:txBody>
          <a:bodyPr>
            <a:normAutofit/>
          </a:bodyPr>
          <a:lstStyle/>
          <a:p>
            <a:pPr marL="200660" indent="-200660">
              <a:buClrTx/>
              <a:buSzPct val="100000"/>
              <a:defRPr>
                <a:solidFill>
                  <a:schemeClr val="accent2"/>
                </a:solidFill>
                <a:latin typeface="Tahoma" panose="020B0604030504040204"/>
                <a:ea typeface="Tahoma" panose="020B0604030504040204"/>
                <a:cs typeface="Tahoma" panose="020B0604030504040204"/>
                <a:sym typeface="Tahoma" panose="020B0604030504040204"/>
              </a:defRPr>
            </a:pPr>
            <a:r>
              <a:t>Important refinement for unclustered indexes:  </a:t>
            </a:r>
          </a:p>
          <a:p>
            <a:pPr marL="285750" lvl="1" indent="171450">
              <a:spcBef>
                <a:spcPts val="0"/>
              </a:spcBef>
              <a:buSzTx/>
              <a:buFont typeface="Monotype Sorts"/>
              <a:buNone/>
              <a:defRPr>
                <a:latin typeface="Tahoma" panose="020B0604030504040204"/>
                <a:ea typeface="Tahoma" panose="020B0604030504040204"/>
                <a:cs typeface="Tahoma" panose="020B0604030504040204"/>
                <a:sym typeface="Tahoma" panose="020B0604030504040204"/>
              </a:defRPr>
            </a:pPr>
            <a:r>
              <a:t>1. Find qualifying data entries.</a:t>
            </a:r>
          </a:p>
          <a:p>
            <a:pPr marL="285750" lvl="1" indent="171450">
              <a:spcBef>
                <a:spcPts val="0"/>
              </a:spcBef>
              <a:buSzTx/>
              <a:buFont typeface="Monotype Sorts"/>
              <a:buNone/>
              <a:defRPr>
                <a:latin typeface="Tahoma" panose="020B0604030504040204"/>
                <a:ea typeface="Tahoma" panose="020B0604030504040204"/>
                <a:cs typeface="Tahoma" panose="020B0604030504040204"/>
                <a:sym typeface="Tahoma" panose="020B0604030504040204"/>
              </a:defRPr>
            </a:pPr>
            <a:r>
              <a:t>2. Sort the rid’s of the data records to be retrieved.</a:t>
            </a:r>
          </a:p>
          <a:p>
            <a:pPr marL="285750" lvl="1" indent="171450">
              <a:spcBef>
                <a:spcPts val="0"/>
              </a:spcBef>
              <a:buSzTx/>
              <a:buFont typeface="Monotype Sorts"/>
              <a:buNone/>
              <a:defRPr>
                <a:latin typeface="Tahoma" panose="020B0604030504040204"/>
                <a:ea typeface="Tahoma" panose="020B0604030504040204"/>
                <a:cs typeface="Tahoma" panose="020B0604030504040204"/>
                <a:sym typeface="Tahoma" panose="020B0604030504040204"/>
              </a:defRPr>
            </a:pPr>
            <a:r>
              <a:t>3. Fetch rids in order.  This ensures that each data page is looked at just once (though # of such pages likely to be higher than with clustering). </a:t>
            </a:r>
          </a:p>
        </p:txBody>
      </p:sp>
      <p:sp>
        <p:nvSpPr>
          <p:cNvPr id="141" name="Rectangle"/>
          <p:cNvSpPr/>
          <p:nvPr/>
        </p:nvSpPr>
        <p:spPr>
          <a:xfrm>
            <a:off x="280987" y="6096000"/>
            <a:ext cx="396876" cy="327025"/>
          </a:xfrm>
          <a:prstGeom prst="rect">
            <a:avLst/>
          </a:prstGeom>
          <a:ln w="12700" cap="rnd">
            <a:solidFill>
              <a:srgbClr val="CC3300"/>
            </a:solidFill>
          </a:ln>
        </p:spPr>
        <p:txBody>
          <a:bodyPr lIns="45719" rIns="45719"/>
          <a:lstStyle/>
          <a:p/>
        </p:txBody>
      </p:sp>
      <p:sp>
        <p:nvSpPr>
          <p:cNvPr id="142" name="Rectangle"/>
          <p:cNvSpPr/>
          <p:nvPr/>
        </p:nvSpPr>
        <p:spPr>
          <a:xfrm>
            <a:off x="809625" y="6096000"/>
            <a:ext cx="395288" cy="327025"/>
          </a:xfrm>
          <a:prstGeom prst="rect">
            <a:avLst/>
          </a:prstGeom>
          <a:ln w="12700" cap="rnd">
            <a:solidFill>
              <a:srgbClr val="CC3300"/>
            </a:solidFill>
          </a:ln>
        </p:spPr>
        <p:txBody>
          <a:bodyPr lIns="45719" rIns="45719"/>
          <a:lstStyle/>
          <a:p/>
        </p:txBody>
      </p:sp>
      <p:sp>
        <p:nvSpPr>
          <p:cNvPr id="143" name="Rectangle"/>
          <p:cNvSpPr/>
          <p:nvPr/>
        </p:nvSpPr>
        <p:spPr>
          <a:xfrm>
            <a:off x="1336675" y="6096000"/>
            <a:ext cx="398463" cy="327025"/>
          </a:xfrm>
          <a:prstGeom prst="rect">
            <a:avLst/>
          </a:prstGeom>
          <a:ln w="12700" cap="rnd">
            <a:solidFill>
              <a:srgbClr val="CC3300"/>
            </a:solidFill>
          </a:ln>
        </p:spPr>
        <p:txBody>
          <a:bodyPr lIns="45719" rIns="45719"/>
          <a:lstStyle/>
          <a:p/>
        </p:txBody>
      </p:sp>
      <p:sp>
        <p:nvSpPr>
          <p:cNvPr id="144" name="Rectangle"/>
          <p:cNvSpPr/>
          <p:nvPr/>
        </p:nvSpPr>
        <p:spPr>
          <a:xfrm>
            <a:off x="1866900" y="6096000"/>
            <a:ext cx="395288" cy="327025"/>
          </a:xfrm>
          <a:prstGeom prst="rect">
            <a:avLst/>
          </a:prstGeom>
          <a:ln w="12700" cap="rnd">
            <a:solidFill>
              <a:srgbClr val="CC3300"/>
            </a:solidFill>
          </a:ln>
        </p:spPr>
        <p:txBody>
          <a:bodyPr lIns="45719" rIns="45719"/>
          <a:lstStyle/>
          <a:p/>
        </p:txBody>
      </p:sp>
      <p:sp>
        <p:nvSpPr>
          <p:cNvPr id="145" name="Rectangle"/>
          <p:cNvSpPr/>
          <p:nvPr/>
        </p:nvSpPr>
        <p:spPr>
          <a:xfrm>
            <a:off x="2395537" y="6096000"/>
            <a:ext cx="395288" cy="327025"/>
          </a:xfrm>
          <a:prstGeom prst="rect">
            <a:avLst/>
          </a:prstGeom>
          <a:ln w="12700" cap="rnd">
            <a:solidFill>
              <a:srgbClr val="CC3300"/>
            </a:solidFill>
          </a:ln>
        </p:spPr>
        <p:txBody>
          <a:bodyPr lIns="45719" rIns="45719"/>
          <a:lstStyle/>
          <a:p/>
        </p:txBody>
      </p:sp>
      <p:sp>
        <p:nvSpPr>
          <p:cNvPr id="146" name="Rectangle"/>
          <p:cNvSpPr/>
          <p:nvPr/>
        </p:nvSpPr>
        <p:spPr>
          <a:xfrm>
            <a:off x="2922587" y="6096000"/>
            <a:ext cx="396876" cy="327025"/>
          </a:xfrm>
          <a:prstGeom prst="rect">
            <a:avLst/>
          </a:prstGeom>
          <a:ln w="12700" cap="rnd">
            <a:solidFill>
              <a:srgbClr val="CC3300"/>
            </a:solidFill>
          </a:ln>
        </p:spPr>
        <p:txBody>
          <a:bodyPr lIns="45719" rIns="45719"/>
          <a:lstStyle/>
          <a:p/>
        </p:txBody>
      </p:sp>
      <p:sp>
        <p:nvSpPr>
          <p:cNvPr id="147" name="Rectangle"/>
          <p:cNvSpPr/>
          <p:nvPr/>
        </p:nvSpPr>
        <p:spPr>
          <a:xfrm>
            <a:off x="3451225" y="6096000"/>
            <a:ext cx="396875" cy="327025"/>
          </a:xfrm>
          <a:prstGeom prst="rect">
            <a:avLst/>
          </a:prstGeom>
          <a:ln w="12700" cap="rnd">
            <a:solidFill>
              <a:srgbClr val="CC3300"/>
            </a:solidFill>
          </a:ln>
        </p:spPr>
        <p:txBody>
          <a:bodyPr lIns="45719" rIns="45719"/>
          <a:lstStyle/>
          <a:p/>
        </p:txBody>
      </p:sp>
      <p:grpSp>
        <p:nvGrpSpPr>
          <p:cNvPr id="150" name="Group"/>
          <p:cNvGrpSpPr/>
          <p:nvPr/>
        </p:nvGrpSpPr>
        <p:grpSpPr>
          <a:xfrm>
            <a:off x="1041400" y="5014912"/>
            <a:ext cx="1722438" cy="1"/>
            <a:chOff x="0" y="0"/>
            <a:chExt cx="1722437" cy="0"/>
          </a:xfrm>
        </p:grpSpPr>
        <p:sp>
          <p:nvSpPr>
            <p:cNvPr id="148" name="Line"/>
            <p:cNvSpPr/>
            <p:nvPr/>
          </p:nvSpPr>
          <p:spPr>
            <a:xfrm>
              <a:off x="0" y="0"/>
              <a:ext cx="1722438" cy="1"/>
            </a:xfrm>
            <a:prstGeom prst="line">
              <a:avLst/>
            </a:prstGeom>
            <a:noFill/>
            <a:ln w="12700" cap="rnd">
              <a:solidFill>
                <a:srgbClr val="CC3300"/>
              </a:solidFill>
              <a:prstDash val="solid"/>
              <a:round/>
            </a:ln>
            <a:effectLst/>
          </p:spPr>
          <p:txBody>
            <a:bodyPr wrap="square" lIns="45719" tIns="45719" rIns="45719" bIns="45719" numCol="1" anchor="t">
              <a:noAutofit/>
            </a:bodyPr>
            <a:lstStyle/>
            <a:p/>
          </p:txBody>
        </p:sp>
        <p:sp>
          <p:nvSpPr>
            <p:cNvPr id="149" name="Line"/>
            <p:cNvSpPr/>
            <p:nvPr/>
          </p:nvSpPr>
          <p:spPr>
            <a:xfrm flipH="1" flipV="1">
              <a:off x="0" y="0"/>
              <a:ext cx="1722438" cy="1"/>
            </a:xfrm>
            <a:prstGeom prst="line">
              <a:avLst/>
            </a:prstGeom>
            <a:noFill/>
            <a:ln w="12700" cap="rnd">
              <a:solidFill>
                <a:srgbClr val="CC3300"/>
              </a:solidFill>
              <a:prstDash val="solid"/>
              <a:round/>
            </a:ln>
            <a:effectLst/>
          </p:spPr>
          <p:txBody>
            <a:bodyPr wrap="square" lIns="45719" tIns="45719" rIns="45719" bIns="45719" numCol="1" anchor="t">
              <a:noAutofit/>
            </a:bodyPr>
            <a:lstStyle/>
            <a:p/>
          </p:txBody>
        </p:sp>
      </p:grpSp>
      <p:grpSp>
        <p:nvGrpSpPr>
          <p:cNvPr id="153" name="Group"/>
          <p:cNvGrpSpPr/>
          <p:nvPr/>
        </p:nvGrpSpPr>
        <p:grpSpPr>
          <a:xfrm>
            <a:off x="1041400" y="4040187"/>
            <a:ext cx="908051" cy="974726"/>
            <a:chOff x="0" y="0"/>
            <a:chExt cx="908050" cy="974725"/>
          </a:xfrm>
        </p:grpSpPr>
        <p:sp>
          <p:nvSpPr>
            <p:cNvPr id="151" name="Line"/>
            <p:cNvSpPr/>
            <p:nvPr/>
          </p:nvSpPr>
          <p:spPr>
            <a:xfrm flipV="1">
              <a:off x="0" y="-1"/>
              <a:ext cx="908051" cy="97472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52" name="Line"/>
            <p:cNvSpPr/>
            <p:nvPr/>
          </p:nvSpPr>
          <p:spPr>
            <a:xfrm flipH="1">
              <a:off x="0" y="-1"/>
              <a:ext cx="908050" cy="97472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56" name="Group"/>
          <p:cNvGrpSpPr/>
          <p:nvPr/>
        </p:nvGrpSpPr>
        <p:grpSpPr>
          <a:xfrm>
            <a:off x="1949450" y="4040187"/>
            <a:ext cx="823913" cy="974726"/>
            <a:chOff x="0" y="0"/>
            <a:chExt cx="823912" cy="974725"/>
          </a:xfrm>
        </p:grpSpPr>
        <p:sp>
          <p:nvSpPr>
            <p:cNvPr id="154" name="Line"/>
            <p:cNvSpPr/>
            <p:nvPr/>
          </p:nvSpPr>
          <p:spPr>
            <a:xfrm>
              <a:off x="0" y="-1"/>
              <a:ext cx="823913" cy="97472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55" name="Line"/>
            <p:cNvSpPr/>
            <p:nvPr/>
          </p:nvSpPr>
          <p:spPr>
            <a:xfrm flipH="1" flipV="1">
              <a:off x="0" y="-1"/>
              <a:ext cx="823913" cy="97472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157" name="Triangle"/>
          <p:cNvSpPr/>
          <p:nvPr/>
        </p:nvSpPr>
        <p:spPr>
          <a:xfrm>
            <a:off x="1616075" y="3954462"/>
            <a:ext cx="333375" cy="857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600" y="3200"/>
                </a:lnTo>
                <a:lnTo>
                  <a:pt x="21600" y="21600"/>
                </a:lnTo>
                <a:lnTo>
                  <a:pt x="0" y="0"/>
                </a:lnTo>
              </a:path>
            </a:pathLst>
          </a:custGeom>
          <a:ln w="12700" cap="rnd">
            <a:solidFill>
              <a:srgbClr val="000000"/>
            </a:solidFill>
          </a:ln>
        </p:spPr>
        <p:txBody>
          <a:bodyPr lIns="45719" rIns="45719"/>
          <a:lstStyle/>
          <a:p/>
        </p:txBody>
      </p:sp>
      <p:sp>
        <p:nvSpPr>
          <p:cNvPr id="158" name="Triangle"/>
          <p:cNvSpPr/>
          <p:nvPr/>
        </p:nvSpPr>
        <p:spPr>
          <a:xfrm>
            <a:off x="1852612" y="3992562"/>
            <a:ext cx="96838" cy="47626"/>
          </a:xfrm>
          <a:custGeom>
            <a:avLst/>
            <a:gdLst/>
            <a:ahLst/>
            <a:cxnLst>
              <a:cxn ang="0">
                <a:pos x="wd2" y="hd2"/>
              </a:cxn>
              <a:cxn ang="5400000">
                <a:pos x="wd2" y="hd2"/>
              </a:cxn>
              <a:cxn ang="10800000">
                <a:pos x="wd2" y="hd2"/>
              </a:cxn>
              <a:cxn ang="16200000">
                <a:pos x="wd2" y="hd2"/>
              </a:cxn>
            </a:cxnLst>
            <a:rect l="0" t="0" r="r" b="b"/>
            <a:pathLst>
              <a:path w="21600" h="21600" extrusionOk="0">
                <a:moveTo>
                  <a:pt x="2479" y="0"/>
                </a:moveTo>
                <a:lnTo>
                  <a:pt x="21600" y="21600"/>
                </a:lnTo>
                <a:lnTo>
                  <a:pt x="0" y="20880"/>
                </a:lnTo>
                <a:lnTo>
                  <a:pt x="2479" y="0"/>
                </a:lnTo>
              </a:path>
            </a:pathLst>
          </a:custGeom>
          <a:ln w="12700" cap="rnd">
            <a:solidFill>
              <a:srgbClr val="000000"/>
            </a:solidFill>
          </a:ln>
        </p:spPr>
        <p:txBody>
          <a:bodyPr lIns="45719" rIns="45719"/>
          <a:lstStyle/>
          <a:p/>
        </p:txBody>
      </p:sp>
      <p:sp>
        <p:nvSpPr>
          <p:cNvPr id="159" name="Rectangle"/>
          <p:cNvSpPr/>
          <p:nvPr/>
        </p:nvSpPr>
        <p:spPr>
          <a:xfrm>
            <a:off x="623887" y="5273675"/>
            <a:ext cx="466726" cy="322263"/>
          </a:xfrm>
          <a:prstGeom prst="rect">
            <a:avLst/>
          </a:prstGeom>
          <a:ln w="12700" cap="rnd">
            <a:solidFill>
              <a:schemeClr val="accent2"/>
            </a:solidFill>
          </a:ln>
        </p:spPr>
        <p:txBody>
          <a:bodyPr lIns="45719" rIns="45719"/>
          <a:lstStyle/>
          <a:p/>
        </p:txBody>
      </p:sp>
      <p:sp>
        <p:nvSpPr>
          <p:cNvPr id="160" name="Line"/>
          <p:cNvSpPr/>
          <p:nvPr/>
        </p:nvSpPr>
        <p:spPr>
          <a:xfrm>
            <a:off x="1090612" y="5392737"/>
            <a:ext cx="73026" cy="365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270"/>
                </a:lnTo>
                <a:lnTo>
                  <a:pt x="21600" y="0"/>
                </a:lnTo>
              </a:path>
            </a:pathLst>
          </a:custGeom>
          <a:ln w="12700" cap="rnd">
            <a:solidFill>
              <a:schemeClr val="accent2"/>
            </a:solidFill>
          </a:ln>
        </p:spPr>
        <p:txBody>
          <a:bodyPr lIns="45719" rIns="45719"/>
          <a:lstStyle/>
          <a:p/>
        </p:txBody>
      </p:sp>
      <p:grpSp>
        <p:nvGrpSpPr>
          <p:cNvPr id="163" name="Group"/>
          <p:cNvGrpSpPr/>
          <p:nvPr/>
        </p:nvGrpSpPr>
        <p:grpSpPr>
          <a:xfrm>
            <a:off x="1090612" y="5411787"/>
            <a:ext cx="279401" cy="1"/>
            <a:chOff x="0" y="0"/>
            <a:chExt cx="279400" cy="0"/>
          </a:xfrm>
        </p:grpSpPr>
        <p:sp>
          <p:nvSpPr>
            <p:cNvPr id="161" name="Line"/>
            <p:cNvSpPr/>
            <p:nvPr/>
          </p:nvSpPr>
          <p:spPr>
            <a:xfrm>
              <a:off x="0" y="0"/>
              <a:ext cx="279400"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162" name="Line"/>
            <p:cNvSpPr/>
            <p:nvPr/>
          </p:nvSpPr>
          <p:spPr>
            <a:xfrm flipH="1" flipV="1">
              <a:off x="0" y="0"/>
              <a:ext cx="279400"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164" name="Line"/>
          <p:cNvSpPr/>
          <p:nvPr/>
        </p:nvSpPr>
        <p:spPr>
          <a:xfrm>
            <a:off x="1295400" y="5392737"/>
            <a:ext cx="74613" cy="365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1270"/>
                </a:lnTo>
                <a:lnTo>
                  <a:pt x="0" y="21600"/>
                </a:lnTo>
              </a:path>
            </a:pathLst>
          </a:custGeom>
          <a:ln w="12700" cap="rnd">
            <a:solidFill>
              <a:schemeClr val="accent2"/>
            </a:solidFill>
          </a:ln>
        </p:spPr>
        <p:txBody>
          <a:bodyPr lIns="45719" rIns="45719"/>
          <a:lstStyle/>
          <a:p/>
        </p:txBody>
      </p:sp>
      <p:sp>
        <p:nvSpPr>
          <p:cNvPr id="165" name="Rectangle"/>
          <p:cNvSpPr/>
          <p:nvPr/>
        </p:nvSpPr>
        <p:spPr>
          <a:xfrm>
            <a:off x="1370012" y="5273675"/>
            <a:ext cx="466726" cy="322263"/>
          </a:xfrm>
          <a:prstGeom prst="rect">
            <a:avLst/>
          </a:prstGeom>
          <a:ln w="12700" cap="rnd">
            <a:solidFill>
              <a:schemeClr val="accent2"/>
            </a:solidFill>
          </a:ln>
        </p:spPr>
        <p:txBody>
          <a:bodyPr lIns="45719" rIns="45719"/>
          <a:lstStyle/>
          <a:p/>
        </p:txBody>
      </p:sp>
      <p:sp>
        <p:nvSpPr>
          <p:cNvPr id="166" name="Line"/>
          <p:cNvSpPr/>
          <p:nvPr/>
        </p:nvSpPr>
        <p:spPr>
          <a:xfrm>
            <a:off x="1836737" y="5392737"/>
            <a:ext cx="74613" cy="365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270"/>
                </a:lnTo>
                <a:lnTo>
                  <a:pt x="21600" y="0"/>
                </a:lnTo>
              </a:path>
            </a:pathLst>
          </a:custGeom>
          <a:ln w="12700" cap="rnd">
            <a:solidFill>
              <a:schemeClr val="accent2"/>
            </a:solidFill>
          </a:ln>
        </p:spPr>
        <p:txBody>
          <a:bodyPr lIns="45719" rIns="45719"/>
          <a:lstStyle/>
          <a:p/>
        </p:txBody>
      </p:sp>
      <p:grpSp>
        <p:nvGrpSpPr>
          <p:cNvPr id="169" name="Group"/>
          <p:cNvGrpSpPr/>
          <p:nvPr/>
        </p:nvGrpSpPr>
        <p:grpSpPr>
          <a:xfrm>
            <a:off x="1836737" y="5411787"/>
            <a:ext cx="231776" cy="1"/>
            <a:chOff x="0" y="0"/>
            <a:chExt cx="231775" cy="0"/>
          </a:xfrm>
        </p:grpSpPr>
        <p:sp>
          <p:nvSpPr>
            <p:cNvPr id="167" name="Line"/>
            <p:cNvSpPr/>
            <p:nvPr/>
          </p:nvSpPr>
          <p:spPr>
            <a:xfrm>
              <a:off x="0" y="0"/>
              <a:ext cx="231775"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168" name="Line"/>
            <p:cNvSpPr/>
            <p:nvPr/>
          </p:nvSpPr>
          <p:spPr>
            <a:xfrm flipH="1" flipV="1">
              <a:off x="0" y="0"/>
              <a:ext cx="231775"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170" name="Line"/>
          <p:cNvSpPr/>
          <p:nvPr/>
        </p:nvSpPr>
        <p:spPr>
          <a:xfrm>
            <a:off x="1993900" y="5392737"/>
            <a:ext cx="74613" cy="365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1270"/>
                </a:lnTo>
                <a:lnTo>
                  <a:pt x="0" y="21600"/>
                </a:lnTo>
              </a:path>
            </a:pathLst>
          </a:custGeom>
          <a:ln w="12700" cap="rnd">
            <a:solidFill>
              <a:schemeClr val="accent2"/>
            </a:solidFill>
          </a:ln>
        </p:spPr>
        <p:txBody>
          <a:bodyPr lIns="45719" rIns="45719"/>
          <a:lstStyle/>
          <a:p/>
        </p:txBody>
      </p:sp>
      <p:grpSp>
        <p:nvGrpSpPr>
          <p:cNvPr id="173" name="Group"/>
          <p:cNvGrpSpPr/>
          <p:nvPr/>
        </p:nvGrpSpPr>
        <p:grpSpPr>
          <a:xfrm>
            <a:off x="949325" y="4995862"/>
            <a:ext cx="187326" cy="277813"/>
            <a:chOff x="0" y="0"/>
            <a:chExt cx="187325" cy="277812"/>
          </a:xfrm>
        </p:grpSpPr>
        <p:sp>
          <p:nvSpPr>
            <p:cNvPr id="171" name="Line"/>
            <p:cNvSpPr/>
            <p:nvPr/>
          </p:nvSpPr>
          <p:spPr>
            <a:xfrm flipH="1">
              <a:off x="0" y="-1"/>
              <a:ext cx="187326" cy="277814"/>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172" name="Line"/>
            <p:cNvSpPr/>
            <p:nvPr/>
          </p:nvSpPr>
          <p:spPr>
            <a:xfrm flipV="1">
              <a:off x="0" y="-1"/>
              <a:ext cx="187326" cy="277814"/>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174" name="Line"/>
          <p:cNvSpPr/>
          <p:nvPr/>
        </p:nvSpPr>
        <p:spPr>
          <a:xfrm>
            <a:off x="949325" y="5200650"/>
            <a:ext cx="58738" cy="73025"/>
          </a:xfrm>
          <a:custGeom>
            <a:avLst/>
            <a:gdLst/>
            <a:ahLst/>
            <a:cxnLst>
              <a:cxn ang="0">
                <a:pos x="wd2" y="hd2"/>
              </a:cxn>
              <a:cxn ang="5400000">
                <a:pos x="wd2" y="hd2"/>
              </a:cxn>
              <a:cxn ang="10800000">
                <a:pos x="wd2" y="hd2"/>
              </a:cxn>
              <a:cxn ang="16200000">
                <a:pos x="wd2" y="hd2"/>
              </a:cxn>
            </a:cxnLst>
            <a:rect l="0" t="0" r="r" b="b"/>
            <a:pathLst>
              <a:path w="21600" h="21600" extrusionOk="0">
                <a:moveTo>
                  <a:pt x="21600" y="6574"/>
                </a:moveTo>
                <a:lnTo>
                  <a:pt x="0" y="21600"/>
                </a:lnTo>
                <a:lnTo>
                  <a:pt x="9341" y="0"/>
                </a:lnTo>
              </a:path>
            </a:pathLst>
          </a:custGeom>
          <a:ln w="12700" cap="rnd">
            <a:solidFill>
              <a:schemeClr val="accent2"/>
            </a:solidFill>
          </a:ln>
        </p:spPr>
        <p:txBody>
          <a:bodyPr lIns="45719" rIns="45719"/>
          <a:lstStyle/>
          <a:p/>
        </p:txBody>
      </p:sp>
      <p:grpSp>
        <p:nvGrpSpPr>
          <p:cNvPr id="177" name="Group"/>
          <p:cNvGrpSpPr/>
          <p:nvPr/>
        </p:nvGrpSpPr>
        <p:grpSpPr>
          <a:xfrm>
            <a:off x="1601787" y="4995862"/>
            <a:ext cx="1" cy="277813"/>
            <a:chOff x="0" y="0"/>
            <a:chExt cx="0" cy="277812"/>
          </a:xfrm>
        </p:grpSpPr>
        <p:sp>
          <p:nvSpPr>
            <p:cNvPr id="175" name="Line"/>
            <p:cNvSpPr/>
            <p:nvPr/>
          </p:nvSpPr>
          <p:spPr>
            <a:xfrm flipH="1">
              <a:off x="-1" y="0"/>
              <a:ext cx="2" cy="277813"/>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176" name="Line"/>
            <p:cNvSpPr/>
            <p:nvPr/>
          </p:nvSpPr>
          <p:spPr>
            <a:xfrm flipV="1">
              <a:off x="-1" y="0"/>
              <a:ext cx="2" cy="277813"/>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178" name="Line"/>
          <p:cNvSpPr/>
          <p:nvPr/>
        </p:nvSpPr>
        <p:spPr>
          <a:xfrm>
            <a:off x="1584325" y="5199062"/>
            <a:ext cx="36513" cy="746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330" y="21600"/>
                </a:lnTo>
                <a:lnTo>
                  <a:pt x="0" y="0"/>
                </a:lnTo>
              </a:path>
            </a:pathLst>
          </a:custGeom>
          <a:ln w="12700" cap="rnd">
            <a:solidFill>
              <a:schemeClr val="accent2"/>
            </a:solidFill>
          </a:ln>
        </p:spPr>
        <p:txBody>
          <a:bodyPr lIns="45719" rIns="45719"/>
          <a:lstStyle/>
          <a:p/>
        </p:txBody>
      </p:sp>
      <p:sp>
        <p:nvSpPr>
          <p:cNvPr id="179" name="Rectangle"/>
          <p:cNvSpPr/>
          <p:nvPr/>
        </p:nvSpPr>
        <p:spPr>
          <a:xfrm>
            <a:off x="2628900" y="5273675"/>
            <a:ext cx="465138" cy="322263"/>
          </a:xfrm>
          <a:prstGeom prst="rect">
            <a:avLst/>
          </a:prstGeom>
          <a:ln w="12700" cap="rnd">
            <a:solidFill>
              <a:schemeClr val="accent2"/>
            </a:solidFill>
          </a:ln>
        </p:spPr>
        <p:txBody>
          <a:bodyPr lIns="45719" rIns="45719"/>
          <a:lstStyle/>
          <a:p/>
        </p:txBody>
      </p:sp>
      <p:sp>
        <p:nvSpPr>
          <p:cNvPr id="180" name="Line"/>
          <p:cNvSpPr/>
          <p:nvPr/>
        </p:nvSpPr>
        <p:spPr>
          <a:xfrm>
            <a:off x="2397125" y="5392737"/>
            <a:ext cx="73025" cy="365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270"/>
                </a:lnTo>
                <a:lnTo>
                  <a:pt x="21600" y="0"/>
                </a:lnTo>
              </a:path>
            </a:pathLst>
          </a:custGeom>
          <a:ln w="12700" cap="rnd">
            <a:solidFill>
              <a:schemeClr val="accent2"/>
            </a:solidFill>
          </a:ln>
        </p:spPr>
        <p:txBody>
          <a:bodyPr lIns="45719" rIns="45719"/>
          <a:lstStyle/>
          <a:p/>
        </p:txBody>
      </p:sp>
      <p:grpSp>
        <p:nvGrpSpPr>
          <p:cNvPr id="183" name="Group"/>
          <p:cNvGrpSpPr/>
          <p:nvPr/>
        </p:nvGrpSpPr>
        <p:grpSpPr>
          <a:xfrm>
            <a:off x="2397125" y="5411787"/>
            <a:ext cx="231775" cy="1"/>
            <a:chOff x="0" y="0"/>
            <a:chExt cx="231775" cy="0"/>
          </a:xfrm>
        </p:grpSpPr>
        <p:sp>
          <p:nvSpPr>
            <p:cNvPr id="181" name="Line"/>
            <p:cNvSpPr/>
            <p:nvPr/>
          </p:nvSpPr>
          <p:spPr>
            <a:xfrm>
              <a:off x="0" y="0"/>
              <a:ext cx="231775"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182" name="Line"/>
            <p:cNvSpPr/>
            <p:nvPr/>
          </p:nvSpPr>
          <p:spPr>
            <a:xfrm flipH="1" flipV="1">
              <a:off x="0" y="0"/>
              <a:ext cx="231775"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184" name="Line"/>
          <p:cNvSpPr/>
          <p:nvPr/>
        </p:nvSpPr>
        <p:spPr>
          <a:xfrm>
            <a:off x="2554287" y="5392737"/>
            <a:ext cx="74613" cy="365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1270"/>
                </a:lnTo>
                <a:lnTo>
                  <a:pt x="0" y="21600"/>
                </a:lnTo>
              </a:path>
            </a:pathLst>
          </a:custGeom>
          <a:ln w="12700" cap="rnd">
            <a:solidFill>
              <a:schemeClr val="accent2"/>
            </a:solidFill>
          </a:ln>
        </p:spPr>
        <p:txBody>
          <a:bodyPr lIns="45719" rIns="45719"/>
          <a:lstStyle/>
          <a:p/>
        </p:txBody>
      </p:sp>
      <p:grpSp>
        <p:nvGrpSpPr>
          <p:cNvPr id="187" name="Group"/>
          <p:cNvGrpSpPr/>
          <p:nvPr/>
        </p:nvGrpSpPr>
        <p:grpSpPr>
          <a:xfrm>
            <a:off x="2674937" y="4995862"/>
            <a:ext cx="187326" cy="277814"/>
            <a:chOff x="0" y="0"/>
            <a:chExt cx="187325" cy="277812"/>
          </a:xfrm>
        </p:grpSpPr>
        <p:sp>
          <p:nvSpPr>
            <p:cNvPr id="185" name="Line"/>
            <p:cNvSpPr/>
            <p:nvPr/>
          </p:nvSpPr>
          <p:spPr>
            <a:xfrm>
              <a:off x="0" y="-1"/>
              <a:ext cx="187325" cy="277814"/>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186" name="Line"/>
            <p:cNvSpPr/>
            <p:nvPr/>
          </p:nvSpPr>
          <p:spPr>
            <a:xfrm flipH="1" flipV="1">
              <a:off x="0" y="-1"/>
              <a:ext cx="187326" cy="277814"/>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188" name="Line"/>
          <p:cNvSpPr/>
          <p:nvPr/>
        </p:nvSpPr>
        <p:spPr>
          <a:xfrm>
            <a:off x="2805112" y="5200650"/>
            <a:ext cx="57151" cy="73025"/>
          </a:xfrm>
          <a:custGeom>
            <a:avLst/>
            <a:gdLst/>
            <a:ahLst/>
            <a:cxnLst>
              <a:cxn ang="0">
                <a:pos x="wd2" y="hd2"/>
              </a:cxn>
              <a:cxn ang="5400000">
                <a:pos x="wd2" y="hd2"/>
              </a:cxn>
              <a:cxn ang="10800000">
                <a:pos x="wd2" y="hd2"/>
              </a:cxn>
              <a:cxn ang="16200000">
                <a:pos x="wd2" y="hd2"/>
              </a:cxn>
            </a:cxnLst>
            <a:rect l="0" t="0" r="r" b="b"/>
            <a:pathLst>
              <a:path w="21600" h="21600" extrusionOk="0">
                <a:moveTo>
                  <a:pt x="12000" y="0"/>
                </a:moveTo>
                <a:lnTo>
                  <a:pt x="21600" y="21600"/>
                </a:lnTo>
                <a:lnTo>
                  <a:pt x="0" y="6574"/>
                </a:lnTo>
              </a:path>
            </a:pathLst>
          </a:custGeom>
          <a:ln w="12700" cap="rnd">
            <a:solidFill>
              <a:schemeClr val="accent2"/>
            </a:solidFill>
          </a:ln>
        </p:spPr>
        <p:txBody>
          <a:bodyPr lIns="45719" rIns="45719"/>
          <a:lstStyle/>
          <a:p/>
        </p:txBody>
      </p:sp>
      <p:grpSp>
        <p:nvGrpSpPr>
          <p:cNvPr id="191" name="Group"/>
          <p:cNvGrpSpPr/>
          <p:nvPr/>
        </p:nvGrpSpPr>
        <p:grpSpPr>
          <a:xfrm>
            <a:off x="296862" y="5595937"/>
            <a:ext cx="373063" cy="508001"/>
            <a:chOff x="0" y="0"/>
            <a:chExt cx="373062" cy="508000"/>
          </a:xfrm>
        </p:grpSpPr>
        <p:sp>
          <p:nvSpPr>
            <p:cNvPr id="189" name="Line"/>
            <p:cNvSpPr/>
            <p:nvPr/>
          </p:nvSpPr>
          <p:spPr>
            <a:xfrm flipH="1">
              <a:off x="-1" y="0"/>
              <a:ext cx="373064"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190" name="Line"/>
            <p:cNvSpPr/>
            <p:nvPr/>
          </p:nvSpPr>
          <p:spPr>
            <a:xfrm flipV="1">
              <a:off x="-1" y="0"/>
              <a:ext cx="373064"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192" name="Line"/>
          <p:cNvSpPr/>
          <p:nvPr/>
        </p:nvSpPr>
        <p:spPr>
          <a:xfrm>
            <a:off x="296862" y="6034087"/>
            <a:ext cx="58738" cy="69851"/>
          </a:xfrm>
          <a:custGeom>
            <a:avLst/>
            <a:gdLst/>
            <a:ahLst/>
            <a:cxnLst>
              <a:cxn ang="0">
                <a:pos x="wd2" y="hd2"/>
              </a:cxn>
              <a:cxn ang="5400000">
                <a:pos x="wd2" y="hd2"/>
              </a:cxn>
              <a:cxn ang="10800000">
                <a:pos x="wd2" y="hd2"/>
              </a:cxn>
              <a:cxn ang="16200000">
                <a:pos x="wd2" y="hd2"/>
              </a:cxn>
            </a:cxnLst>
            <a:rect l="0" t="0" r="r" b="b"/>
            <a:pathLst>
              <a:path w="21600" h="21600" extrusionOk="0">
                <a:moveTo>
                  <a:pt x="21600" y="6873"/>
                </a:moveTo>
                <a:lnTo>
                  <a:pt x="0" y="21600"/>
                </a:lnTo>
                <a:lnTo>
                  <a:pt x="10508" y="0"/>
                </a:lnTo>
              </a:path>
            </a:pathLst>
          </a:custGeom>
          <a:ln w="12700" cap="rnd">
            <a:solidFill>
              <a:srgbClr val="CC3300"/>
            </a:solidFill>
          </a:ln>
        </p:spPr>
        <p:txBody>
          <a:bodyPr lIns="45719" rIns="45719"/>
          <a:lstStyle/>
          <a:p/>
        </p:txBody>
      </p:sp>
      <p:grpSp>
        <p:nvGrpSpPr>
          <p:cNvPr id="195" name="Group"/>
          <p:cNvGrpSpPr/>
          <p:nvPr/>
        </p:nvGrpSpPr>
        <p:grpSpPr>
          <a:xfrm>
            <a:off x="438150" y="5595937"/>
            <a:ext cx="279400" cy="508001"/>
            <a:chOff x="0" y="0"/>
            <a:chExt cx="279400" cy="508000"/>
          </a:xfrm>
        </p:grpSpPr>
        <p:sp>
          <p:nvSpPr>
            <p:cNvPr id="193" name="Line"/>
            <p:cNvSpPr/>
            <p:nvPr/>
          </p:nvSpPr>
          <p:spPr>
            <a:xfrm flipH="1">
              <a:off x="0" y="-1"/>
              <a:ext cx="279400" cy="508002"/>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194" name="Line"/>
            <p:cNvSpPr/>
            <p:nvPr/>
          </p:nvSpPr>
          <p:spPr>
            <a:xfrm flipV="1">
              <a:off x="-1" y="0"/>
              <a:ext cx="279402"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196" name="Line"/>
          <p:cNvSpPr/>
          <p:nvPr/>
        </p:nvSpPr>
        <p:spPr>
          <a:xfrm>
            <a:off x="438150" y="6030912"/>
            <a:ext cx="50800" cy="73026"/>
          </a:xfrm>
          <a:custGeom>
            <a:avLst/>
            <a:gdLst/>
            <a:ahLst/>
            <a:cxnLst>
              <a:cxn ang="0">
                <a:pos x="wd2" y="hd2"/>
              </a:cxn>
              <a:cxn ang="5400000">
                <a:pos x="wd2" y="hd2"/>
              </a:cxn>
              <a:cxn ang="10800000">
                <a:pos x="wd2" y="hd2"/>
              </a:cxn>
              <a:cxn ang="16200000">
                <a:pos x="wd2" y="hd2"/>
              </a:cxn>
            </a:cxnLst>
            <a:rect l="0" t="0" r="r" b="b"/>
            <a:pathLst>
              <a:path w="21600" h="21600" extrusionOk="0">
                <a:moveTo>
                  <a:pt x="21600" y="4696"/>
                </a:moveTo>
                <a:lnTo>
                  <a:pt x="0" y="21600"/>
                </a:lnTo>
                <a:lnTo>
                  <a:pt x="8100" y="0"/>
                </a:lnTo>
              </a:path>
            </a:pathLst>
          </a:custGeom>
          <a:ln w="12700" cap="rnd">
            <a:solidFill>
              <a:srgbClr val="CC3300"/>
            </a:solidFill>
          </a:ln>
        </p:spPr>
        <p:txBody>
          <a:bodyPr lIns="45719" rIns="45719"/>
          <a:lstStyle/>
          <a:p/>
        </p:txBody>
      </p:sp>
      <p:grpSp>
        <p:nvGrpSpPr>
          <p:cNvPr id="199" name="Group"/>
          <p:cNvGrpSpPr/>
          <p:nvPr/>
        </p:nvGrpSpPr>
        <p:grpSpPr>
          <a:xfrm>
            <a:off x="576262" y="5595937"/>
            <a:ext cx="187326" cy="508001"/>
            <a:chOff x="0" y="0"/>
            <a:chExt cx="187325" cy="508000"/>
          </a:xfrm>
        </p:grpSpPr>
        <p:sp>
          <p:nvSpPr>
            <p:cNvPr id="197" name="Line"/>
            <p:cNvSpPr/>
            <p:nvPr/>
          </p:nvSpPr>
          <p:spPr>
            <a:xfrm flipH="1">
              <a:off x="-1" y="0"/>
              <a:ext cx="187327"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198" name="Line"/>
            <p:cNvSpPr/>
            <p:nvPr/>
          </p:nvSpPr>
          <p:spPr>
            <a:xfrm flipV="1">
              <a:off x="-1" y="0"/>
              <a:ext cx="187327"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00" name="Line"/>
          <p:cNvSpPr/>
          <p:nvPr/>
        </p:nvSpPr>
        <p:spPr>
          <a:xfrm>
            <a:off x="576262" y="6029325"/>
            <a:ext cx="44451" cy="74613"/>
          </a:xfrm>
          <a:custGeom>
            <a:avLst/>
            <a:gdLst/>
            <a:ahLst/>
            <a:cxnLst>
              <a:cxn ang="0">
                <a:pos x="wd2" y="hd2"/>
              </a:cxn>
              <a:cxn ang="5400000">
                <a:pos x="wd2" y="hd2"/>
              </a:cxn>
              <a:cxn ang="10800000">
                <a:pos x="wd2" y="hd2"/>
              </a:cxn>
              <a:cxn ang="16200000">
                <a:pos x="wd2" y="hd2"/>
              </a:cxn>
            </a:cxnLst>
            <a:rect l="0" t="0" r="r" b="b"/>
            <a:pathLst>
              <a:path w="21600" h="21600" extrusionOk="0">
                <a:moveTo>
                  <a:pt x="21600" y="3217"/>
                </a:moveTo>
                <a:lnTo>
                  <a:pt x="0" y="21600"/>
                </a:lnTo>
                <a:lnTo>
                  <a:pt x="3857" y="0"/>
                </a:lnTo>
              </a:path>
            </a:pathLst>
          </a:custGeom>
          <a:ln w="12700" cap="rnd">
            <a:solidFill>
              <a:srgbClr val="CC3300"/>
            </a:solidFill>
          </a:ln>
        </p:spPr>
        <p:txBody>
          <a:bodyPr lIns="45719" rIns="45719"/>
          <a:lstStyle/>
          <a:p/>
        </p:txBody>
      </p:sp>
      <p:grpSp>
        <p:nvGrpSpPr>
          <p:cNvPr id="203" name="Group"/>
          <p:cNvGrpSpPr/>
          <p:nvPr/>
        </p:nvGrpSpPr>
        <p:grpSpPr>
          <a:xfrm>
            <a:off x="811212" y="5595937"/>
            <a:ext cx="46038" cy="508001"/>
            <a:chOff x="0" y="0"/>
            <a:chExt cx="46037" cy="508000"/>
          </a:xfrm>
        </p:grpSpPr>
        <p:sp>
          <p:nvSpPr>
            <p:cNvPr id="201" name="Line"/>
            <p:cNvSpPr/>
            <p:nvPr/>
          </p:nvSpPr>
          <p:spPr>
            <a:xfrm>
              <a:off x="0" y="0"/>
              <a:ext cx="46038"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02" name="Line"/>
            <p:cNvSpPr/>
            <p:nvPr/>
          </p:nvSpPr>
          <p:spPr>
            <a:xfrm flipH="1" flipV="1">
              <a:off x="0" y="0"/>
              <a:ext cx="46038"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04" name="Line"/>
          <p:cNvSpPr/>
          <p:nvPr/>
        </p:nvSpPr>
        <p:spPr>
          <a:xfrm>
            <a:off x="831850" y="6029325"/>
            <a:ext cx="36513" cy="746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026" y="21600"/>
                </a:lnTo>
                <a:lnTo>
                  <a:pt x="0" y="919"/>
                </a:lnTo>
              </a:path>
            </a:pathLst>
          </a:custGeom>
          <a:ln w="12700" cap="rnd">
            <a:solidFill>
              <a:srgbClr val="CC3300"/>
            </a:solidFill>
          </a:ln>
        </p:spPr>
        <p:txBody>
          <a:bodyPr lIns="45719" rIns="45719"/>
          <a:lstStyle/>
          <a:p/>
        </p:txBody>
      </p:sp>
      <p:grpSp>
        <p:nvGrpSpPr>
          <p:cNvPr id="207" name="Group"/>
          <p:cNvGrpSpPr/>
          <p:nvPr/>
        </p:nvGrpSpPr>
        <p:grpSpPr>
          <a:xfrm>
            <a:off x="1417637" y="5595937"/>
            <a:ext cx="1" cy="508001"/>
            <a:chOff x="0" y="0"/>
            <a:chExt cx="0" cy="508000"/>
          </a:xfrm>
        </p:grpSpPr>
        <p:sp>
          <p:nvSpPr>
            <p:cNvPr id="205" name="Line"/>
            <p:cNvSpPr/>
            <p:nvPr/>
          </p:nvSpPr>
          <p:spPr>
            <a:xfrm flipH="1">
              <a:off x="-1" y="0"/>
              <a:ext cx="2"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06" name="Line"/>
            <p:cNvSpPr/>
            <p:nvPr/>
          </p:nvSpPr>
          <p:spPr>
            <a:xfrm flipV="1">
              <a:off x="-1" y="0"/>
              <a:ext cx="2"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08" name="Line"/>
          <p:cNvSpPr/>
          <p:nvPr/>
        </p:nvSpPr>
        <p:spPr>
          <a:xfrm>
            <a:off x="1398587" y="6030912"/>
            <a:ext cx="36513" cy="730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270" y="21600"/>
                </a:lnTo>
                <a:lnTo>
                  <a:pt x="0" y="0"/>
                </a:lnTo>
              </a:path>
            </a:pathLst>
          </a:custGeom>
          <a:ln w="12700" cap="rnd">
            <a:solidFill>
              <a:srgbClr val="CC3300"/>
            </a:solidFill>
          </a:ln>
        </p:spPr>
        <p:txBody>
          <a:bodyPr lIns="45719" rIns="45719"/>
          <a:lstStyle/>
          <a:p/>
        </p:txBody>
      </p:sp>
      <p:grpSp>
        <p:nvGrpSpPr>
          <p:cNvPr id="211" name="Group"/>
          <p:cNvGrpSpPr/>
          <p:nvPr/>
        </p:nvGrpSpPr>
        <p:grpSpPr>
          <a:xfrm>
            <a:off x="1462087" y="5595937"/>
            <a:ext cx="47626" cy="508001"/>
            <a:chOff x="0" y="0"/>
            <a:chExt cx="47625" cy="508000"/>
          </a:xfrm>
        </p:grpSpPr>
        <p:sp>
          <p:nvSpPr>
            <p:cNvPr id="209" name="Line"/>
            <p:cNvSpPr/>
            <p:nvPr/>
          </p:nvSpPr>
          <p:spPr>
            <a:xfrm>
              <a:off x="-1" y="0"/>
              <a:ext cx="47627"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10" name="Line"/>
            <p:cNvSpPr/>
            <p:nvPr/>
          </p:nvSpPr>
          <p:spPr>
            <a:xfrm flipH="1" flipV="1">
              <a:off x="-1" y="0"/>
              <a:ext cx="47627"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12" name="Line"/>
          <p:cNvSpPr/>
          <p:nvPr/>
        </p:nvSpPr>
        <p:spPr>
          <a:xfrm>
            <a:off x="1484312" y="6029325"/>
            <a:ext cx="38101" cy="746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400" y="21600"/>
                </a:lnTo>
                <a:lnTo>
                  <a:pt x="0" y="919"/>
                </a:lnTo>
              </a:path>
            </a:pathLst>
          </a:custGeom>
          <a:ln w="12700" cap="rnd">
            <a:solidFill>
              <a:srgbClr val="CC3300"/>
            </a:solidFill>
          </a:ln>
        </p:spPr>
        <p:txBody>
          <a:bodyPr lIns="45719" rIns="45719"/>
          <a:lstStyle/>
          <a:p/>
        </p:txBody>
      </p:sp>
      <p:grpSp>
        <p:nvGrpSpPr>
          <p:cNvPr id="215" name="Group"/>
          <p:cNvGrpSpPr/>
          <p:nvPr/>
        </p:nvGrpSpPr>
        <p:grpSpPr>
          <a:xfrm>
            <a:off x="1509712" y="5595937"/>
            <a:ext cx="92076" cy="508001"/>
            <a:chOff x="0" y="0"/>
            <a:chExt cx="92075" cy="508000"/>
          </a:xfrm>
        </p:grpSpPr>
        <p:sp>
          <p:nvSpPr>
            <p:cNvPr id="213" name="Line"/>
            <p:cNvSpPr/>
            <p:nvPr/>
          </p:nvSpPr>
          <p:spPr>
            <a:xfrm>
              <a:off x="0" y="-1"/>
              <a:ext cx="92075" cy="508002"/>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14" name="Line"/>
            <p:cNvSpPr/>
            <p:nvPr/>
          </p:nvSpPr>
          <p:spPr>
            <a:xfrm flipH="1" flipV="1">
              <a:off x="-1" y="0"/>
              <a:ext cx="92077"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16" name="Line"/>
          <p:cNvSpPr/>
          <p:nvPr/>
        </p:nvSpPr>
        <p:spPr>
          <a:xfrm>
            <a:off x="1571625" y="6027737"/>
            <a:ext cx="36513" cy="762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43" y="21600"/>
                </a:lnTo>
                <a:lnTo>
                  <a:pt x="0" y="2250"/>
                </a:lnTo>
              </a:path>
            </a:pathLst>
          </a:custGeom>
          <a:ln w="12700" cap="rnd">
            <a:solidFill>
              <a:srgbClr val="CC3300"/>
            </a:solidFill>
          </a:ln>
        </p:spPr>
        <p:txBody>
          <a:bodyPr lIns="45719" rIns="45719"/>
          <a:lstStyle/>
          <a:p/>
        </p:txBody>
      </p:sp>
      <p:grpSp>
        <p:nvGrpSpPr>
          <p:cNvPr id="219" name="Group"/>
          <p:cNvGrpSpPr/>
          <p:nvPr/>
        </p:nvGrpSpPr>
        <p:grpSpPr>
          <a:xfrm>
            <a:off x="1555749" y="5595937"/>
            <a:ext cx="139701" cy="508001"/>
            <a:chOff x="0" y="0"/>
            <a:chExt cx="139700" cy="508000"/>
          </a:xfrm>
        </p:grpSpPr>
        <p:sp>
          <p:nvSpPr>
            <p:cNvPr id="217" name="Line"/>
            <p:cNvSpPr/>
            <p:nvPr/>
          </p:nvSpPr>
          <p:spPr>
            <a:xfrm>
              <a:off x="-1" y="0"/>
              <a:ext cx="139701"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18" name="Line"/>
            <p:cNvSpPr/>
            <p:nvPr/>
          </p:nvSpPr>
          <p:spPr>
            <a:xfrm flipH="1" flipV="1">
              <a:off x="-1" y="0"/>
              <a:ext cx="139701"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20" name="Line"/>
          <p:cNvSpPr/>
          <p:nvPr/>
        </p:nvSpPr>
        <p:spPr>
          <a:xfrm>
            <a:off x="1657350" y="6027737"/>
            <a:ext cx="38100" cy="76201"/>
          </a:xfrm>
          <a:custGeom>
            <a:avLst/>
            <a:gdLst/>
            <a:ahLst/>
            <a:cxnLst>
              <a:cxn ang="0">
                <a:pos x="wd2" y="hd2"/>
              </a:cxn>
              <a:cxn ang="5400000">
                <a:pos x="wd2" y="hd2"/>
              </a:cxn>
              <a:cxn ang="10800000">
                <a:pos x="wd2" y="hd2"/>
              </a:cxn>
              <a:cxn ang="16200000">
                <a:pos x="wd2" y="hd2"/>
              </a:cxn>
            </a:cxnLst>
            <a:rect l="0" t="0" r="r" b="b"/>
            <a:pathLst>
              <a:path w="21600" h="21600" extrusionOk="0">
                <a:moveTo>
                  <a:pt x="20700" y="0"/>
                </a:moveTo>
                <a:lnTo>
                  <a:pt x="21600" y="21600"/>
                </a:lnTo>
                <a:lnTo>
                  <a:pt x="0" y="2700"/>
                </a:lnTo>
              </a:path>
            </a:pathLst>
          </a:custGeom>
          <a:ln w="12700" cap="rnd">
            <a:solidFill>
              <a:srgbClr val="CC3300"/>
            </a:solidFill>
          </a:ln>
        </p:spPr>
        <p:txBody>
          <a:bodyPr lIns="45719" rIns="45719"/>
          <a:lstStyle/>
          <a:p/>
        </p:txBody>
      </p:sp>
      <p:grpSp>
        <p:nvGrpSpPr>
          <p:cNvPr id="223" name="Group"/>
          <p:cNvGrpSpPr/>
          <p:nvPr/>
        </p:nvGrpSpPr>
        <p:grpSpPr>
          <a:xfrm>
            <a:off x="2674937" y="5595937"/>
            <a:ext cx="466726" cy="508001"/>
            <a:chOff x="0" y="0"/>
            <a:chExt cx="466725" cy="508000"/>
          </a:xfrm>
        </p:grpSpPr>
        <p:sp>
          <p:nvSpPr>
            <p:cNvPr id="221" name="Line"/>
            <p:cNvSpPr/>
            <p:nvPr/>
          </p:nvSpPr>
          <p:spPr>
            <a:xfrm>
              <a:off x="-1" y="0"/>
              <a:ext cx="466727"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22" name="Line"/>
            <p:cNvSpPr/>
            <p:nvPr/>
          </p:nvSpPr>
          <p:spPr>
            <a:xfrm flipH="1" flipV="1">
              <a:off x="0" y="-1"/>
              <a:ext cx="466725" cy="508002"/>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24" name="Line"/>
          <p:cNvSpPr/>
          <p:nvPr/>
        </p:nvSpPr>
        <p:spPr>
          <a:xfrm>
            <a:off x="3076575" y="6037262"/>
            <a:ext cx="65088" cy="66676"/>
          </a:xfrm>
          <a:custGeom>
            <a:avLst/>
            <a:gdLst/>
            <a:ahLst/>
            <a:cxnLst>
              <a:cxn ang="0">
                <a:pos x="wd2" y="hd2"/>
              </a:cxn>
              <a:cxn ang="5400000">
                <a:pos x="wd2" y="hd2"/>
              </a:cxn>
              <a:cxn ang="10800000">
                <a:pos x="wd2" y="hd2"/>
              </a:cxn>
              <a:cxn ang="16200000">
                <a:pos x="wd2" y="hd2"/>
              </a:cxn>
            </a:cxnLst>
            <a:rect l="0" t="0" r="r" b="b"/>
            <a:pathLst>
              <a:path w="21600" h="21600" extrusionOk="0">
                <a:moveTo>
                  <a:pt x="8956" y="0"/>
                </a:moveTo>
                <a:lnTo>
                  <a:pt x="21600" y="21600"/>
                </a:lnTo>
                <a:lnTo>
                  <a:pt x="0" y="8229"/>
                </a:lnTo>
              </a:path>
            </a:pathLst>
          </a:custGeom>
          <a:ln w="12700" cap="rnd">
            <a:solidFill>
              <a:srgbClr val="CC3300"/>
            </a:solidFill>
          </a:ln>
        </p:spPr>
        <p:txBody>
          <a:bodyPr lIns="45719" rIns="45719"/>
          <a:lstStyle/>
          <a:p/>
        </p:txBody>
      </p:sp>
      <p:grpSp>
        <p:nvGrpSpPr>
          <p:cNvPr id="227" name="Group"/>
          <p:cNvGrpSpPr/>
          <p:nvPr/>
        </p:nvGrpSpPr>
        <p:grpSpPr>
          <a:xfrm>
            <a:off x="2768599" y="5595937"/>
            <a:ext cx="512764" cy="508001"/>
            <a:chOff x="0" y="0"/>
            <a:chExt cx="512762" cy="508000"/>
          </a:xfrm>
        </p:grpSpPr>
        <p:sp>
          <p:nvSpPr>
            <p:cNvPr id="225" name="Line"/>
            <p:cNvSpPr/>
            <p:nvPr/>
          </p:nvSpPr>
          <p:spPr>
            <a:xfrm>
              <a:off x="-1" y="0"/>
              <a:ext cx="512764"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26" name="Line"/>
            <p:cNvSpPr/>
            <p:nvPr/>
          </p:nvSpPr>
          <p:spPr>
            <a:xfrm flipH="1" flipV="1">
              <a:off x="0" y="-1"/>
              <a:ext cx="512763" cy="508002"/>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28" name="Line"/>
          <p:cNvSpPr/>
          <p:nvPr/>
        </p:nvSpPr>
        <p:spPr>
          <a:xfrm>
            <a:off x="3214687" y="6038850"/>
            <a:ext cx="66676" cy="65088"/>
          </a:xfrm>
          <a:custGeom>
            <a:avLst/>
            <a:gdLst/>
            <a:ahLst/>
            <a:cxnLst>
              <a:cxn ang="0">
                <a:pos x="wd2" y="hd2"/>
              </a:cxn>
              <a:cxn ang="5400000">
                <a:pos x="wd2" y="hd2"/>
              </a:cxn>
              <a:cxn ang="10800000">
                <a:pos x="wd2" y="hd2"/>
              </a:cxn>
              <a:cxn ang="16200000">
                <a:pos x="wd2" y="hd2"/>
              </a:cxn>
            </a:cxnLst>
            <a:rect l="0" t="0" r="r" b="b"/>
            <a:pathLst>
              <a:path w="21600" h="21600" extrusionOk="0">
                <a:moveTo>
                  <a:pt x="8743" y="0"/>
                </a:moveTo>
                <a:lnTo>
                  <a:pt x="21600" y="21600"/>
                </a:lnTo>
                <a:lnTo>
                  <a:pt x="0" y="8429"/>
                </a:lnTo>
              </a:path>
            </a:pathLst>
          </a:custGeom>
          <a:ln w="12700" cap="rnd">
            <a:solidFill>
              <a:srgbClr val="CC3300"/>
            </a:solidFill>
          </a:ln>
        </p:spPr>
        <p:txBody>
          <a:bodyPr lIns="45719" rIns="45719"/>
          <a:lstStyle/>
          <a:p/>
        </p:txBody>
      </p:sp>
      <p:grpSp>
        <p:nvGrpSpPr>
          <p:cNvPr id="231" name="Group"/>
          <p:cNvGrpSpPr/>
          <p:nvPr/>
        </p:nvGrpSpPr>
        <p:grpSpPr>
          <a:xfrm>
            <a:off x="2909887" y="5595937"/>
            <a:ext cx="557214" cy="508001"/>
            <a:chOff x="0" y="0"/>
            <a:chExt cx="557212" cy="507999"/>
          </a:xfrm>
        </p:grpSpPr>
        <p:sp>
          <p:nvSpPr>
            <p:cNvPr id="229" name="Line"/>
            <p:cNvSpPr/>
            <p:nvPr/>
          </p:nvSpPr>
          <p:spPr>
            <a:xfrm>
              <a:off x="-1" y="0"/>
              <a:ext cx="557214"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30" name="Line"/>
            <p:cNvSpPr/>
            <p:nvPr/>
          </p:nvSpPr>
          <p:spPr>
            <a:xfrm flipH="1" flipV="1">
              <a:off x="-1" y="0"/>
              <a:ext cx="557214" cy="508000"/>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32" name="Line"/>
          <p:cNvSpPr/>
          <p:nvPr/>
        </p:nvSpPr>
        <p:spPr>
          <a:xfrm>
            <a:off x="3400425" y="6040437"/>
            <a:ext cx="66675" cy="63501"/>
          </a:xfrm>
          <a:custGeom>
            <a:avLst/>
            <a:gdLst/>
            <a:ahLst/>
            <a:cxnLst>
              <a:cxn ang="0">
                <a:pos x="wd2" y="hd2"/>
              </a:cxn>
              <a:cxn ang="5400000">
                <a:pos x="wd2" y="hd2"/>
              </a:cxn>
              <a:cxn ang="10800000">
                <a:pos x="wd2" y="hd2"/>
              </a:cxn>
              <a:cxn ang="16200000">
                <a:pos x="wd2" y="hd2"/>
              </a:cxn>
            </a:cxnLst>
            <a:rect l="0" t="0" r="r" b="b"/>
            <a:pathLst>
              <a:path w="21600" h="21600" extrusionOk="0">
                <a:moveTo>
                  <a:pt x="8229" y="0"/>
                </a:moveTo>
                <a:lnTo>
                  <a:pt x="21600" y="21600"/>
                </a:lnTo>
                <a:lnTo>
                  <a:pt x="0" y="9180"/>
                </a:lnTo>
              </a:path>
            </a:pathLst>
          </a:custGeom>
          <a:ln w="12700" cap="rnd">
            <a:solidFill>
              <a:srgbClr val="CC3300"/>
            </a:solidFill>
          </a:ln>
        </p:spPr>
        <p:txBody>
          <a:bodyPr lIns="45719" rIns="45719"/>
          <a:lstStyle/>
          <a:p/>
        </p:txBody>
      </p:sp>
      <p:grpSp>
        <p:nvGrpSpPr>
          <p:cNvPr id="235" name="Group"/>
          <p:cNvGrpSpPr/>
          <p:nvPr/>
        </p:nvGrpSpPr>
        <p:grpSpPr>
          <a:xfrm>
            <a:off x="3048000" y="5595937"/>
            <a:ext cx="606425" cy="508001"/>
            <a:chOff x="0" y="0"/>
            <a:chExt cx="606424" cy="508000"/>
          </a:xfrm>
        </p:grpSpPr>
        <p:sp>
          <p:nvSpPr>
            <p:cNvPr id="233" name="Line"/>
            <p:cNvSpPr/>
            <p:nvPr/>
          </p:nvSpPr>
          <p:spPr>
            <a:xfrm>
              <a:off x="0" y="-1"/>
              <a:ext cx="606425" cy="508002"/>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34" name="Line"/>
            <p:cNvSpPr/>
            <p:nvPr/>
          </p:nvSpPr>
          <p:spPr>
            <a:xfrm flipH="1" flipV="1">
              <a:off x="0" y="-1"/>
              <a:ext cx="606425" cy="508002"/>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36" name="Line"/>
          <p:cNvSpPr/>
          <p:nvPr/>
        </p:nvSpPr>
        <p:spPr>
          <a:xfrm>
            <a:off x="3586162" y="6042025"/>
            <a:ext cx="68263" cy="61913"/>
          </a:xfrm>
          <a:custGeom>
            <a:avLst/>
            <a:gdLst/>
            <a:ahLst/>
            <a:cxnLst>
              <a:cxn ang="0">
                <a:pos x="wd2" y="hd2"/>
              </a:cxn>
              <a:cxn ang="5400000">
                <a:pos x="wd2" y="hd2"/>
              </a:cxn>
              <a:cxn ang="10800000">
                <a:pos x="wd2" y="hd2"/>
              </a:cxn>
              <a:cxn ang="16200000">
                <a:pos x="wd2" y="hd2"/>
              </a:cxn>
            </a:cxnLst>
            <a:rect l="0" t="0" r="r" b="b"/>
            <a:pathLst>
              <a:path w="21600" h="21600" extrusionOk="0">
                <a:moveTo>
                  <a:pt x="7535" y="0"/>
                </a:moveTo>
                <a:lnTo>
                  <a:pt x="21600" y="21600"/>
                </a:lnTo>
                <a:lnTo>
                  <a:pt x="0" y="9969"/>
                </a:lnTo>
              </a:path>
            </a:pathLst>
          </a:custGeom>
          <a:ln w="12700" cap="rnd">
            <a:solidFill>
              <a:srgbClr val="CC3300"/>
            </a:solidFill>
          </a:ln>
        </p:spPr>
        <p:txBody>
          <a:bodyPr lIns="45719" rIns="45719"/>
          <a:lstStyle/>
          <a:p/>
        </p:txBody>
      </p:sp>
      <p:sp>
        <p:nvSpPr>
          <p:cNvPr id="237" name="Index entries"/>
          <p:cNvSpPr txBox="1"/>
          <p:nvPr/>
        </p:nvSpPr>
        <p:spPr>
          <a:xfrm>
            <a:off x="3282949" y="4071937"/>
            <a:ext cx="1044924" cy="264891"/>
          </a:xfrm>
          <a:prstGeom prst="rect">
            <a:avLst/>
          </a:prstGeom>
          <a:ln w="12700">
            <a:miter lim="400000"/>
          </a:ln>
        </p:spPr>
        <p:txBody>
          <a:bodyPr wrap="none" lIns="46037" tIns="46037" rIns="46037" bIns="46037">
            <a:spAutoFit/>
          </a:bodyPr>
          <a:lstStyle>
            <a:lvl1pPr defTabSz="457200">
              <a:defRPr sz="12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Index entries</a:t>
            </a:r>
          </a:p>
        </p:txBody>
      </p:sp>
      <p:sp>
        <p:nvSpPr>
          <p:cNvPr id="238" name="Data entries"/>
          <p:cNvSpPr txBox="1"/>
          <p:nvPr/>
        </p:nvSpPr>
        <p:spPr>
          <a:xfrm>
            <a:off x="3282949" y="5268912"/>
            <a:ext cx="977208" cy="264891"/>
          </a:xfrm>
          <a:prstGeom prst="rect">
            <a:avLst/>
          </a:prstGeom>
          <a:ln w="12700">
            <a:miter lim="400000"/>
          </a:ln>
        </p:spPr>
        <p:txBody>
          <a:bodyPr wrap="none" lIns="46037" tIns="46037" rIns="46037" bIns="46037">
            <a:spAutoFit/>
          </a:bodyPr>
          <a:lstStyle>
            <a:lvl1pPr defTabSz="457200">
              <a:defRPr sz="1200" b="1">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Data entries</a:t>
            </a:r>
          </a:p>
        </p:txBody>
      </p:sp>
      <p:sp>
        <p:nvSpPr>
          <p:cNvPr id="239" name="direct search for"/>
          <p:cNvSpPr txBox="1"/>
          <p:nvPr/>
        </p:nvSpPr>
        <p:spPr>
          <a:xfrm>
            <a:off x="3282949" y="4224337"/>
            <a:ext cx="1341390" cy="264891"/>
          </a:xfrm>
          <a:prstGeom prst="rect">
            <a:avLst/>
          </a:prstGeom>
          <a:ln w="12700">
            <a:miter lim="400000"/>
          </a:ln>
        </p:spPr>
        <p:txBody>
          <a:bodyPr wrap="none" lIns="46037" tIns="46037" rIns="46037" bIns="46037">
            <a:spAutoFit/>
          </a:bodyPr>
          <a:lstStyle>
            <a:lvl1pPr defTabSz="457200">
              <a:defRPr sz="12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direct search for </a:t>
            </a:r>
          </a:p>
        </p:txBody>
      </p:sp>
      <p:sp>
        <p:nvSpPr>
          <p:cNvPr id="240" name="Rectangle"/>
          <p:cNvSpPr/>
          <p:nvPr/>
        </p:nvSpPr>
        <p:spPr>
          <a:xfrm>
            <a:off x="4757737" y="4038600"/>
            <a:ext cx="168276" cy="1479550"/>
          </a:xfrm>
          <a:prstGeom prst="rect">
            <a:avLst/>
          </a:prstGeom>
          <a:ln w="12700" cap="rnd">
            <a:solidFill>
              <a:srgbClr val="FF9933"/>
            </a:solidFill>
          </a:ln>
        </p:spPr>
        <p:txBody>
          <a:bodyPr lIns="45719" rIns="45719"/>
          <a:lstStyle/>
          <a:p/>
        </p:txBody>
      </p:sp>
      <p:sp>
        <p:nvSpPr>
          <p:cNvPr id="241" name="Rectangle"/>
          <p:cNvSpPr/>
          <p:nvPr/>
        </p:nvSpPr>
        <p:spPr>
          <a:xfrm>
            <a:off x="4757737" y="6115050"/>
            <a:ext cx="168276" cy="555625"/>
          </a:xfrm>
          <a:prstGeom prst="rect">
            <a:avLst/>
          </a:prstGeom>
          <a:ln w="12700" cap="rnd">
            <a:solidFill>
              <a:schemeClr val="accent1"/>
            </a:solidFill>
          </a:ln>
        </p:spPr>
        <p:txBody>
          <a:bodyPr lIns="45719" rIns="45719"/>
          <a:lstStyle/>
          <a:p/>
        </p:txBody>
      </p:sp>
      <p:sp>
        <p:nvSpPr>
          <p:cNvPr id="242" name="(Index File)"/>
          <p:cNvSpPr txBox="1"/>
          <p:nvPr/>
        </p:nvSpPr>
        <p:spPr>
          <a:xfrm>
            <a:off x="4408487" y="5549900"/>
            <a:ext cx="909193" cy="264891"/>
          </a:xfrm>
          <a:prstGeom prst="rect">
            <a:avLst/>
          </a:prstGeom>
          <a:ln w="12700">
            <a:miter lim="400000"/>
          </a:ln>
        </p:spPr>
        <p:txBody>
          <a:bodyPr wrap="none" lIns="46037" tIns="46037" rIns="46037" bIns="46037">
            <a:spAutoFit/>
          </a:bodyPr>
          <a:lstStyle>
            <a:lvl1pPr defTabSz="457200">
              <a:defRPr sz="1200" b="1">
                <a:solidFill>
                  <a:srgbClr val="FF9933"/>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(Index File)</a:t>
            </a:r>
          </a:p>
        </p:txBody>
      </p:sp>
      <p:sp>
        <p:nvSpPr>
          <p:cNvPr id="243" name="(Data file)"/>
          <p:cNvSpPr txBox="1"/>
          <p:nvPr/>
        </p:nvSpPr>
        <p:spPr>
          <a:xfrm>
            <a:off x="4484687" y="5792787"/>
            <a:ext cx="799134" cy="264891"/>
          </a:xfrm>
          <a:prstGeom prst="rect">
            <a:avLst/>
          </a:prstGeom>
          <a:ln w="12700">
            <a:miter lim="400000"/>
          </a:ln>
        </p:spPr>
        <p:txBody>
          <a:bodyPr wrap="none" lIns="46037" tIns="46037" rIns="46037" bIns="46037">
            <a:spAutoFit/>
          </a:bodyPr>
          <a:lstStyle>
            <a:lvl1pPr defTabSz="457200">
              <a:defRPr sz="1200" b="1">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(Data file)</a:t>
            </a:r>
          </a:p>
        </p:txBody>
      </p:sp>
      <p:sp>
        <p:nvSpPr>
          <p:cNvPr id="244" name="Data Records"/>
          <p:cNvSpPr txBox="1"/>
          <p:nvPr/>
        </p:nvSpPr>
        <p:spPr>
          <a:xfrm>
            <a:off x="2859086" y="6430962"/>
            <a:ext cx="1087266" cy="264891"/>
          </a:xfrm>
          <a:prstGeom prst="rect">
            <a:avLst/>
          </a:prstGeom>
          <a:ln w="12700">
            <a:miter lim="400000"/>
          </a:ln>
        </p:spPr>
        <p:txBody>
          <a:bodyPr wrap="none" lIns="46037" tIns="46037" rIns="46037" bIns="46037">
            <a:spAutoFit/>
          </a:bodyPr>
          <a:lstStyle>
            <a:lvl1pPr defTabSz="457200">
              <a:defRPr sz="1200" b="1">
                <a:solidFill>
                  <a:srgbClr val="FF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Data Records</a:t>
            </a:r>
          </a:p>
        </p:txBody>
      </p:sp>
      <p:sp>
        <p:nvSpPr>
          <p:cNvPr id="245" name="data entries"/>
          <p:cNvSpPr txBox="1"/>
          <p:nvPr/>
        </p:nvSpPr>
        <p:spPr>
          <a:xfrm>
            <a:off x="3282949" y="4364037"/>
            <a:ext cx="960241" cy="264891"/>
          </a:xfrm>
          <a:prstGeom prst="rect">
            <a:avLst/>
          </a:prstGeom>
          <a:ln w="12700">
            <a:miter lim="400000"/>
          </a:ln>
        </p:spPr>
        <p:txBody>
          <a:bodyPr wrap="none" lIns="46037" tIns="46037" rIns="46037" bIns="46037">
            <a:spAutoFit/>
          </a:bodyPr>
          <a:lstStyle>
            <a:lvl1pPr defTabSz="457200">
              <a:defRPr sz="1200" b="1">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data entries</a:t>
            </a:r>
          </a:p>
        </p:txBody>
      </p:sp>
      <p:sp>
        <p:nvSpPr>
          <p:cNvPr id="246" name="Rectangle"/>
          <p:cNvSpPr/>
          <p:nvPr/>
        </p:nvSpPr>
        <p:spPr>
          <a:xfrm>
            <a:off x="5837237" y="6116637"/>
            <a:ext cx="341313" cy="349251"/>
          </a:xfrm>
          <a:prstGeom prst="rect">
            <a:avLst/>
          </a:prstGeom>
          <a:ln w="12700" cap="rnd">
            <a:solidFill>
              <a:srgbClr val="CC3300"/>
            </a:solidFill>
          </a:ln>
        </p:spPr>
        <p:txBody>
          <a:bodyPr lIns="45719" rIns="45719"/>
          <a:lstStyle/>
          <a:p/>
        </p:txBody>
      </p:sp>
      <p:sp>
        <p:nvSpPr>
          <p:cNvPr id="247" name="Rectangle"/>
          <p:cNvSpPr/>
          <p:nvPr/>
        </p:nvSpPr>
        <p:spPr>
          <a:xfrm>
            <a:off x="6292850" y="6116637"/>
            <a:ext cx="342900" cy="349251"/>
          </a:xfrm>
          <a:prstGeom prst="rect">
            <a:avLst/>
          </a:prstGeom>
          <a:ln w="12700" cap="rnd">
            <a:solidFill>
              <a:srgbClr val="CC3300"/>
            </a:solidFill>
          </a:ln>
        </p:spPr>
        <p:txBody>
          <a:bodyPr lIns="45719" rIns="45719"/>
          <a:lstStyle/>
          <a:p/>
        </p:txBody>
      </p:sp>
      <p:sp>
        <p:nvSpPr>
          <p:cNvPr id="248" name="Rectangle"/>
          <p:cNvSpPr/>
          <p:nvPr/>
        </p:nvSpPr>
        <p:spPr>
          <a:xfrm>
            <a:off x="6751637" y="6116637"/>
            <a:ext cx="336551" cy="349251"/>
          </a:xfrm>
          <a:prstGeom prst="rect">
            <a:avLst/>
          </a:prstGeom>
          <a:ln w="12700" cap="rnd">
            <a:solidFill>
              <a:srgbClr val="CC3300"/>
            </a:solidFill>
          </a:ln>
        </p:spPr>
        <p:txBody>
          <a:bodyPr lIns="45719" rIns="45719"/>
          <a:lstStyle/>
          <a:p/>
        </p:txBody>
      </p:sp>
      <p:sp>
        <p:nvSpPr>
          <p:cNvPr id="249" name="Rectangle"/>
          <p:cNvSpPr/>
          <p:nvPr/>
        </p:nvSpPr>
        <p:spPr>
          <a:xfrm>
            <a:off x="7207250" y="6116637"/>
            <a:ext cx="338138" cy="349251"/>
          </a:xfrm>
          <a:prstGeom prst="rect">
            <a:avLst/>
          </a:prstGeom>
          <a:ln w="12700" cap="rnd">
            <a:solidFill>
              <a:srgbClr val="CC3300"/>
            </a:solidFill>
          </a:ln>
        </p:spPr>
        <p:txBody>
          <a:bodyPr lIns="45719" rIns="45719"/>
          <a:lstStyle/>
          <a:p/>
        </p:txBody>
      </p:sp>
      <p:sp>
        <p:nvSpPr>
          <p:cNvPr id="250" name="Rectangle"/>
          <p:cNvSpPr/>
          <p:nvPr/>
        </p:nvSpPr>
        <p:spPr>
          <a:xfrm>
            <a:off x="7661275" y="6116637"/>
            <a:ext cx="344488" cy="349251"/>
          </a:xfrm>
          <a:prstGeom prst="rect">
            <a:avLst/>
          </a:prstGeom>
          <a:ln w="12700" cap="rnd">
            <a:solidFill>
              <a:srgbClr val="CC3300"/>
            </a:solidFill>
          </a:ln>
        </p:spPr>
        <p:txBody>
          <a:bodyPr lIns="45719" rIns="45719"/>
          <a:lstStyle/>
          <a:p/>
        </p:txBody>
      </p:sp>
      <p:sp>
        <p:nvSpPr>
          <p:cNvPr id="251" name="Rectangle"/>
          <p:cNvSpPr/>
          <p:nvPr/>
        </p:nvSpPr>
        <p:spPr>
          <a:xfrm>
            <a:off x="8116887" y="6116637"/>
            <a:ext cx="341313" cy="349251"/>
          </a:xfrm>
          <a:prstGeom prst="rect">
            <a:avLst/>
          </a:prstGeom>
          <a:ln w="12700" cap="rnd">
            <a:solidFill>
              <a:srgbClr val="CC3300"/>
            </a:solidFill>
          </a:ln>
        </p:spPr>
        <p:txBody>
          <a:bodyPr lIns="45719" rIns="45719"/>
          <a:lstStyle/>
          <a:p/>
        </p:txBody>
      </p:sp>
      <p:sp>
        <p:nvSpPr>
          <p:cNvPr id="252" name="Rectangle"/>
          <p:cNvSpPr/>
          <p:nvPr/>
        </p:nvSpPr>
        <p:spPr>
          <a:xfrm>
            <a:off x="8574087" y="6116637"/>
            <a:ext cx="341313" cy="349251"/>
          </a:xfrm>
          <a:prstGeom prst="rect">
            <a:avLst/>
          </a:prstGeom>
          <a:ln w="12700" cap="rnd">
            <a:solidFill>
              <a:srgbClr val="CC3300"/>
            </a:solidFill>
          </a:ln>
        </p:spPr>
        <p:txBody>
          <a:bodyPr lIns="45719" rIns="45719"/>
          <a:lstStyle/>
          <a:p/>
        </p:txBody>
      </p:sp>
      <p:grpSp>
        <p:nvGrpSpPr>
          <p:cNvPr id="255" name="Group"/>
          <p:cNvGrpSpPr/>
          <p:nvPr/>
        </p:nvGrpSpPr>
        <p:grpSpPr>
          <a:xfrm>
            <a:off x="6492875" y="4948237"/>
            <a:ext cx="1489075" cy="1"/>
            <a:chOff x="0" y="0"/>
            <a:chExt cx="1489075" cy="0"/>
          </a:xfrm>
        </p:grpSpPr>
        <p:sp>
          <p:nvSpPr>
            <p:cNvPr id="253" name="Line"/>
            <p:cNvSpPr/>
            <p:nvPr/>
          </p:nvSpPr>
          <p:spPr>
            <a:xfrm>
              <a:off x="0" y="0"/>
              <a:ext cx="1489075" cy="1"/>
            </a:xfrm>
            <a:prstGeom prst="line">
              <a:avLst/>
            </a:prstGeom>
            <a:noFill/>
            <a:ln w="12700" cap="rnd">
              <a:solidFill>
                <a:srgbClr val="CC3300"/>
              </a:solidFill>
              <a:prstDash val="solid"/>
              <a:round/>
            </a:ln>
            <a:effectLst/>
          </p:spPr>
          <p:txBody>
            <a:bodyPr wrap="square" lIns="45719" tIns="45719" rIns="45719" bIns="45719" numCol="1" anchor="t">
              <a:noAutofit/>
            </a:bodyPr>
            <a:lstStyle/>
            <a:p/>
          </p:txBody>
        </p:sp>
        <p:sp>
          <p:nvSpPr>
            <p:cNvPr id="254" name="Line"/>
            <p:cNvSpPr/>
            <p:nvPr/>
          </p:nvSpPr>
          <p:spPr>
            <a:xfrm flipH="1" flipV="1">
              <a:off x="0" y="0"/>
              <a:ext cx="1489075" cy="1"/>
            </a:xfrm>
            <a:prstGeom prst="line">
              <a:avLst/>
            </a:prstGeom>
            <a:noFill/>
            <a:ln w="12700" cap="rnd">
              <a:solidFill>
                <a:srgbClr val="CC3300"/>
              </a:solidFill>
              <a:prstDash val="solid"/>
              <a:round/>
            </a:ln>
            <a:effectLst/>
          </p:spPr>
          <p:txBody>
            <a:bodyPr wrap="square" lIns="45719" tIns="45719" rIns="45719" bIns="45719" numCol="1" anchor="t">
              <a:noAutofit/>
            </a:bodyPr>
            <a:lstStyle/>
            <a:p/>
          </p:txBody>
        </p:sp>
      </p:grpSp>
      <p:grpSp>
        <p:nvGrpSpPr>
          <p:cNvPr id="258" name="Group"/>
          <p:cNvGrpSpPr/>
          <p:nvPr/>
        </p:nvGrpSpPr>
        <p:grpSpPr>
          <a:xfrm>
            <a:off x="6492874" y="3902075"/>
            <a:ext cx="784227" cy="1046163"/>
            <a:chOff x="0" y="0"/>
            <a:chExt cx="784225" cy="1046162"/>
          </a:xfrm>
        </p:grpSpPr>
        <p:sp>
          <p:nvSpPr>
            <p:cNvPr id="256" name="Line"/>
            <p:cNvSpPr/>
            <p:nvPr/>
          </p:nvSpPr>
          <p:spPr>
            <a:xfrm flipV="1">
              <a:off x="-1" y="-1"/>
              <a:ext cx="784227" cy="10461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57" name="Line"/>
            <p:cNvSpPr/>
            <p:nvPr/>
          </p:nvSpPr>
          <p:spPr>
            <a:xfrm flipH="1">
              <a:off x="-1" y="0"/>
              <a:ext cx="784227" cy="10461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61" name="Group"/>
          <p:cNvGrpSpPr/>
          <p:nvPr/>
        </p:nvGrpSpPr>
        <p:grpSpPr>
          <a:xfrm>
            <a:off x="7277100" y="3902074"/>
            <a:ext cx="711200" cy="1046164"/>
            <a:chOff x="0" y="0"/>
            <a:chExt cx="711199" cy="1046162"/>
          </a:xfrm>
        </p:grpSpPr>
        <p:sp>
          <p:nvSpPr>
            <p:cNvPr id="259" name="Line"/>
            <p:cNvSpPr/>
            <p:nvPr/>
          </p:nvSpPr>
          <p:spPr>
            <a:xfrm>
              <a:off x="0" y="-1"/>
              <a:ext cx="711200" cy="10461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60" name="Line"/>
            <p:cNvSpPr/>
            <p:nvPr/>
          </p:nvSpPr>
          <p:spPr>
            <a:xfrm flipH="1" flipV="1">
              <a:off x="0" y="0"/>
              <a:ext cx="711200" cy="10461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262" name="Triangle"/>
          <p:cNvSpPr/>
          <p:nvPr/>
        </p:nvSpPr>
        <p:spPr>
          <a:xfrm>
            <a:off x="6986587" y="3810000"/>
            <a:ext cx="290513" cy="920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541" y="3352"/>
                </a:lnTo>
                <a:lnTo>
                  <a:pt x="21600" y="21600"/>
                </a:lnTo>
                <a:lnTo>
                  <a:pt x="0" y="0"/>
                </a:lnTo>
              </a:path>
            </a:pathLst>
          </a:custGeom>
          <a:ln w="12700" cap="rnd">
            <a:solidFill>
              <a:srgbClr val="000000"/>
            </a:solidFill>
          </a:ln>
        </p:spPr>
        <p:txBody>
          <a:bodyPr lIns="45719" rIns="45719"/>
          <a:lstStyle/>
          <a:p/>
        </p:txBody>
      </p:sp>
      <p:sp>
        <p:nvSpPr>
          <p:cNvPr id="263" name="Triangle"/>
          <p:cNvSpPr/>
          <p:nvPr/>
        </p:nvSpPr>
        <p:spPr>
          <a:xfrm>
            <a:off x="7196137" y="3851275"/>
            <a:ext cx="80963" cy="50800"/>
          </a:xfrm>
          <a:custGeom>
            <a:avLst/>
            <a:gdLst/>
            <a:ahLst/>
            <a:cxnLst>
              <a:cxn ang="0">
                <a:pos x="wd2" y="hd2"/>
              </a:cxn>
              <a:cxn ang="5400000">
                <a:pos x="wd2" y="hd2"/>
              </a:cxn>
              <a:cxn ang="10800000">
                <a:pos x="wd2" y="hd2"/>
              </a:cxn>
              <a:cxn ang="16200000">
                <a:pos x="wd2" y="hd2"/>
              </a:cxn>
            </a:cxnLst>
            <a:rect l="0" t="0" r="r" b="b"/>
            <a:pathLst>
              <a:path w="21600" h="21600" extrusionOk="0">
                <a:moveTo>
                  <a:pt x="2541" y="0"/>
                </a:moveTo>
                <a:lnTo>
                  <a:pt x="21600" y="21600"/>
                </a:lnTo>
                <a:lnTo>
                  <a:pt x="0" y="21600"/>
                </a:lnTo>
                <a:lnTo>
                  <a:pt x="2541" y="0"/>
                </a:lnTo>
              </a:path>
            </a:pathLst>
          </a:custGeom>
          <a:ln w="12700" cap="rnd">
            <a:solidFill>
              <a:srgbClr val="000000"/>
            </a:solidFill>
          </a:ln>
        </p:spPr>
        <p:txBody>
          <a:bodyPr lIns="45719" rIns="45719"/>
          <a:lstStyle/>
          <a:p/>
        </p:txBody>
      </p:sp>
      <p:sp>
        <p:nvSpPr>
          <p:cNvPr id="264" name="Rectangle"/>
          <p:cNvSpPr/>
          <p:nvPr/>
        </p:nvSpPr>
        <p:spPr>
          <a:xfrm>
            <a:off x="6134100" y="5229225"/>
            <a:ext cx="403225" cy="346075"/>
          </a:xfrm>
          <a:prstGeom prst="rect">
            <a:avLst/>
          </a:prstGeom>
          <a:ln w="12700" cap="rnd">
            <a:solidFill>
              <a:schemeClr val="accent2"/>
            </a:solidFill>
          </a:ln>
        </p:spPr>
        <p:txBody>
          <a:bodyPr lIns="45719" rIns="45719"/>
          <a:lstStyle/>
          <a:p/>
        </p:txBody>
      </p:sp>
      <p:sp>
        <p:nvSpPr>
          <p:cNvPr id="265" name="Line"/>
          <p:cNvSpPr/>
          <p:nvPr/>
        </p:nvSpPr>
        <p:spPr>
          <a:xfrm>
            <a:off x="6537325" y="5356225"/>
            <a:ext cx="61913" cy="4127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ln w="12700" cap="rnd">
            <a:solidFill>
              <a:schemeClr val="accent2"/>
            </a:solidFill>
          </a:ln>
        </p:spPr>
        <p:txBody>
          <a:bodyPr lIns="45719" rIns="45719"/>
          <a:lstStyle/>
          <a:p/>
        </p:txBody>
      </p:sp>
      <p:grpSp>
        <p:nvGrpSpPr>
          <p:cNvPr id="268" name="Group"/>
          <p:cNvGrpSpPr/>
          <p:nvPr/>
        </p:nvGrpSpPr>
        <p:grpSpPr>
          <a:xfrm>
            <a:off x="6537325" y="5380037"/>
            <a:ext cx="239713" cy="1"/>
            <a:chOff x="0" y="0"/>
            <a:chExt cx="239712" cy="0"/>
          </a:xfrm>
        </p:grpSpPr>
        <p:sp>
          <p:nvSpPr>
            <p:cNvPr id="266" name="Line"/>
            <p:cNvSpPr/>
            <p:nvPr/>
          </p:nvSpPr>
          <p:spPr>
            <a:xfrm>
              <a:off x="0" y="0"/>
              <a:ext cx="239713"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267" name="Line"/>
            <p:cNvSpPr/>
            <p:nvPr/>
          </p:nvSpPr>
          <p:spPr>
            <a:xfrm flipH="1" flipV="1">
              <a:off x="0" y="0"/>
              <a:ext cx="239713"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269" name="Line"/>
          <p:cNvSpPr/>
          <p:nvPr/>
        </p:nvSpPr>
        <p:spPr>
          <a:xfrm>
            <a:off x="6713537" y="5356225"/>
            <a:ext cx="63501" cy="41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ln w="12700" cap="rnd">
            <a:solidFill>
              <a:schemeClr val="accent2"/>
            </a:solidFill>
          </a:ln>
        </p:spPr>
        <p:txBody>
          <a:bodyPr lIns="45719" rIns="45719"/>
          <a:lstStyle/>
          <a:p/>
        </p:txBody>
      </p:sp>
      <p:sp>
        <p:nvSpPr>
          <p:cNvPr id="270" name="Rectangle"/>
          <p:cNvSpPr/>
          <p:nvPr/>
        </p:nvSpPr>
        <p:spPr>
          <a:xfrm>
            <a:off x="6777037" y="5229225"/>
            <a:ext cx="401638" cy="346075"/>
          </a:xfrm>
          <a:prstGeom prst="rect">
            <a:avLst/>
          </a:prstGeom>
          <a:ln w="12700" cap="rnd">
            <a:solidFill>
              <a:schemeClr val="accent2"/>
            </a:solidFill>
          </a:ln>
        </p:spPr>
        <p:txBody>
          <a:bodyPr lIns="45719" rIns="45719"/>
          <a:lstStyle/>
          <a:p/>
        </p:txBody>
      </p:sp>
      <p:sp>
        <p:nvSpPr>
          <p:cNvPr id="271" name="Line"/>
          <p:cNvSpPr/>
          <p:nvPr/>
        </p:nvSpPr>
        <p:spPr>
          <a:xfrm>
            <a:off x="7178675" y="5356225"/>
            <a:ext cx="65088" cy="4127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ln w="12700" cap="rnd">
            <a:solidFill>
              <a:schemeClr val="accent2"/>
            </a:solidFill>
          </a:ln>
        </p:spPr>
        <p:txBody>
          <a:bodyPr lIns="45719" rIns="45719"/>
          <a:lstStyle/>
          <a:p/>
        </p:txBody>
      </p:sp>
      <p:grpSp>
        <p:nvGrpSpPr>
          <p:cNvPr id="274" name="Group"/>
          <p:cNvGrpSpPr/>
          <p:nvPr/>
        </p:nvGrpSpPr>
        <p:grpSpPr>
          <a:xfrm>
            <a:off x="7178675" y="5380037"/>
            <a:ext cx="200025" cy="1"/>
            <a:chOff x="0" y="0"/>
            <a:chExt cx="200025" cy="0"/>
          </a:xfrm>
        </p:grpSpPr>
        <p:sp>
          <p:nvSpPr>
            <p:cNvPr id="272" name="Line"/>
            <p:cNvSpPr/>
            <p:nvPr/>
          </p:nvSpPr>
          <p:spPr>
            <a:xfrm>
              <a:off x="0" y="0"/>
              <a:ext cx="200025"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273" name="Line"/>
            <p:cNvSpPr/>
            <p:nvPr/>
          </p:nvSpPr>
          <p:spPr>
            <a:xfrm flipH="1" flipV="1">
              <a:off x="0" y="0"/>
              <a:ext cx="200025"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275" name="Line"/>
          <p:cNvSpPr/>
          <p:nvPr/>
        </p:nvSpPr>
        <p:spPr>
          <a:xfrm>
            <a:off x="7318375" y="5356225"/>
            <a:ext cx="60325" cy="41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ln w="12700" cap="rnd">
            <a:solidFill>
              <a:schemeClr val="accent2"/>
            </a:solidFill>
          </a:ln>
        </p:spPr>
        <p:txBody>
          <a:bodyPr lIns="45719" rIns="45719"/>
          <a:lstStyle/>
          <a:p/>
        </p:txBody>
      </p:sp>
      <p:grpSp>
        <p:nvGrpSpPr>
          <p:cNvPr id="278" name="Group"/>
          <p:cNvGrpSpPr/>
          <p:nvPr/>
        </p:nvGrpSpPr>
        <p:grpSpPr>
          <a:xfrm>
            <a:off x="6416674" y="4932362"/>
            <a:ext cx="157164" cy="296863"/>
            <a:chOff x="0" y="0"/>
            <a:chExt cx="157162" cy="296862"/>
          </a:xfrm>
        </p:grpSpPr>
        <p:sp>
          <p:nvSpPr>
            <p:cNvPr id="276" name="Line"/>
            <p:cNvSpPr/>
            <p:nvPr/>
          </p:nvSpPr>
          <p:spPr>
            <a:xfrm flipH="1">
              <a:off x="-1" y="0"/>
              <a:ext cx="157164" cy="296863"/>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277" name="Line"/>
            <p:cNvSpPr/>
            <p:nvPr/>
          </p:nvSpPr>
          <p:spPr>
            <a:xfrm flipV="1">
              <a:off x="-1" y="0"/>
              <a:ext cx="157164" cy="296863"/>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279" name="Line"/>
          <p:cNvSpPr/>
          <p:nvPr/>
        </p:nvSpPr>
        <p:spPr>
          <a:xfrm>
            <a:off x="6416675" y="5153025"/>
            <a:ext cx="47625" cy="76200"/>
          </a:xfrm>
          <a:custGeom>
            <a:avLst/>
            <a:gdLst/>
            <a:ahLst/>
            <a:cxnLst>
              <a:cxn ang="0">
                <a:pos x="wd2" y="hd2"/>
              </a:cxn>
              <a:cxn ang="5400000">
                <a:pos x="wd2" y="hd2"/>
              </a:cxn>
              <a:cxn ang="10800000">
                <a:pos x="wd2" y="hd2"/>
              </a:cxn>
              <a:cxn ang="16200000">
                <a:pos x="wd2" y="hd2"/>
              </a:cxn>
            </a:cxnLst>
            <a:rect l="0" t="0" r="r" b="b"/>
            <a:pathLst>
              <a:path w="21600" h="21600" extrusionOk="0">
                <a:moveTo>
                  <a:pt x="21600" y="6750"/>
                </a:moveTo>
                <a:lnTo>
                  <a:pt x="0" y="21600"/>
                </a:lnTo>
                <a:lnTo>
                  <a:pt x="9360" y="0"/>
                </a:lnTo>
              </a:path>
            </a:pathLst>
          </a:custGeom>
          <a:ln w="12700" cap="rnd">
            <a:solidFill>
              <a:schemeClr val="accent2"/>
            </a:solidFill>
          </a:ln>
        </p:spPr>
        <p:txBody>
          <a:bodyPr lIns="45719" rIns="45719"/>
          <a:lstStyle/>
          <a:p/>
        </p:txBody>
      </p:sp>
      <p:grpSp>
        <p:nvGrpSpPr>
          <p:cNvPr id="282" name="Group"/>
          <p:cNvGrpSpPr/>
          <p:nvPr/>
        </p:nvGrpSpPr>
        <p:grpSpPr>
          <a:xfrm>
            <a:off x="6977062" y="4932362"/>
            <a:ext cx="1" cy="296863"/>
            <a:chOff x="0" y="0"/>
            <a:chExt cx="0" cy="296862"/>
          </a:xfrm>
        </p:grpSpPr>
        <p:sp>
          <p:nvSpPr>
            <p:cNvPr id="280" name="Line"/>
            <p:cNvSpPr/>
            <p:nvPr/>
          </p:nvSpPr>
          <p:spPr>
            <a:xfrm flipH="1">
              <a:off x="-1" y="0"/>
              <a:ext cx="2" cy="296863"/>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281" name="Line"/>
            <p:cNvSpPr/>
            <p:nvPr/>
          </p:nvSpPr>
          <p:spPr>
            <a:xfrm flipV="1">
              <a:off x="-1" y="0"/>
              <a:ext cx="2" cy="296863"/>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283" name="Line"/>
          <p:cNvSpPr/>
          <p:nvPr/>
        </p:nvSpPr>
        <p:spPr>
          <a:xfrm>
            <a:off x="6962775" y="5151437"/>
            <a:ext cx="28575" cy="777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600" y="21600"/>
                </a:lnTo>
                <a:lnTo>
                  <a:pt x="0" y="0"/>
                </a:lnTo>
              </a:path>
            </a:pathLst>
          </a:custGeom>
          <a:ln w="12700" cap="rnd">
            <a:solidFill>
              <a:schemeClr val="accent2"/>
            </a:solidFill>
          </a:ln>
        </p:spPr>
        <p:txBody>
          <a:bodyPr lIns="45719" rIns="45719"/>
          <a:lstStyle/>
          <a:p/>
        </p:txBody>
      </p:sp>
      <p:sp>
        <p:nvSpPr>
          <p:cNvPr id="284" name="Rectangle"/>
          <p:cNvSpPr/>
          <p:nvPr/>
        </p:nvSpPr>
        <p:spPr>
          <a:xfrm>
            <a:off x="7862887" y="5229225"/>
            <a:ext cx="401638" cy="346075"/>
          </a:xfrm>
          <a:prstGeom prst="rect">
            <a:avLst/>
          </a:prstGeom>
          <a:ln w="12700" cap="rnd">
            <a:solidFill>
              <a:schemeClr val="accent2"/>
            </a:solidFill>
          </a:ln>
        </p:spPr>
        <p:txBody>
          <a:bodyPr lIns="45719" rIns="45719"/>
          <a:lstStyle/>
          <a:p/>
        </p:txBody>
      </p:sp>
      <p:sp>
        <p:nvSpPr>
          <p:cNvPr id="285" name="Line"/>
          <p:cNvSpPr/>
          <p:nvPr/>
        </p:nvSpPr>
        <p:spPr>
          <a:xfrm>
            <a:off x="7662862" y="5356225"/>
            <a:ext cx="63501" cy="4127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ln w="12700" cap="rnd">
            <a:solidFill>
              <a:schemeClr val="accent2"/>
            </a:solidFill>
          </a:ln>
        </p:spPr>
        <p:txBody>
          <a:bodyPr lIns="45719" rIns="45719"/>
          <a:lstStyle/>
          <a:p/>
        </p:txBody>
      </p:sp>
      <p:grpSp>
        <p:nvGrpSpPr>
          <p:cNvPr id="288" name="Group"/>
          <p:cNvGrpSpPr/>
          <p:nvPr/>
        </p:nvGrpSpPr>
        <p:grpSpPr>
          <a:xfrm>
            <a:off x="7662862" y="5380037"/>
            <a:ext cx="200026" cy="1"/>
            <a:chOff x="0" y="0"/>
            <a:chExt cx="200025" cy="0"/>
          </a:xfrm>
        </p:grpSpPr>
        <p:sp>
          <p:nvSpPr>
            <p:cNvPr id="286" name="Line"/>
            <p:cNvSpPr/>
            <p:nvPr/>
          </p:nvSpPr>
          <p:spPr>
            <a:xfrm>
              <a:off x="0" y="0"/>
              <a:ext cx="200025"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287" name="Line"/>
            <p:cNvSpPr/>
            <p:nvPr/>
          </p:nvSpPr>
          <p:spPr>
            <a:xfrm flipH="1" flipV="1">
              <a:off x="0" y="0"/>
              <a:ext cx="200025" cy="1"/>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289" name="Line"/>
          <p:cNvSpPr/>
          <p:nvPr/>
        </p:nvSpPr>
        <p:spPr>
          <a:xfrm>
            <a:off x="7797800" y="5356225"/>
            <a:ext cx="65088" cy="41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ln w="12700" cap="rnd">
            <a:solidFill>
              <a:schemeClr val="accent2"/>
            </a:solidFill>
          </a:ln>
        </p:spPr>
        <p:txBody>
          <a:bodyPr lIns="45719" rIns="45719"/>
          <a:lstStyle/>
          <a:p/>
        </p:txBody>
      </p:sp>
      <p:grpSp>
        <p:nvGrpSpPr>
          <p:cNvPr id="292" name="Group"/>
          <p:cNvGrpSpPr/>
          <p:nvPr/>
        </p:nvGrpSpPr>
        <p:grpSpPr>
          <a:xfrm>
            <a:off x="7905749" y="4932362"/>
            <a:ext cx="157164" cy="296863"/>
            <a:chOff x="0" y="0"/>
            <a:chExt cx="157162" cy="296862"/>
          </a:xfrm>
        </p:grpSpPr>
        <p:sp>
          <p:nvSpPr>
            <p:cNvPr id="290" name="Line"/>
            <p:cNvSpPr/>
            <p:nvPr/>
          </p:nvSpPr>
          <p:spPr>
            <a:xfrm>
              <a:off x="-1" y="0"/>
              <a:ext cx="157164" cy="296863"/>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sp>
          <p:nvSpPr>
            <p:cNvPr id="291" name="Line"/>
            <p:cNvSpPr/>
            <p:nvPr/>
          </p:nvSpPr>
          <p:spPr>
            <a:xfrm flipH="1" flipV="1">
              <a:off x="-1" y="0"/>
              <a:ext cx="157164" cy="296863"/>
            </a:xfrm>
            <a:prstGeom prst="line">
              <a:avLst/>
            </a:prstGeom>
            <a:noFill/>
            <a:ln w="12700" cap="rnd">
              <a:solidFill>
                <a:schemeClr val="accent2"/>
              </a:solidFill>
              <a:prstDash val="solid"/>
              <a:round/>
            </a:ln>
            <a:effectLst/>
          </p:spPr>
          <p:txBody>
            <a:bodyPr wrap="square" lIns="45719" tIns="45719" rIns="45719" bIns="45719" numCol="1" anchor="t">
              <a:noAutofit/>
            </a:bodyPr>
            <a:lstStyle/>
            <a:p/>
          </p:txBody>
        </p:sp>
      </p:grpSp>
      <p:sp>
        <p:nvSpPr>
          <p:cNvPr id="293" name="Line"/>
          <p:cNvSpPr/>
          <p:nvPr/>
        </p:nvSpPr>
        <p:spPr>
          <a:xfrm>
            <a:off x="8015287" y="5153025"/>
            <a:ext cx="47626" cy="76200"/>
          </a:xfrm>
          <a:custGeom>
            <a:avLst/>
            <a:gdLst/>
            <a:ahLst/>
            <a:cxnLst>
              <a:cxn ang="0">
                <a:pos x="wd2" y="hd2"/>
              </a:cxn>
              <a:cxn ang="5400000">
                <a:pos x="wd2" y="hd2"/>
              </a:cxn>
              <a:cxn ang="10800000">
                <a:pos x="wd2" y="hd2"/>
              </a:cxn>
              <a:cxn ang="16200000">
                <a:pos x="wd2" y="hd2"/>
              </a:cxn>
            </a:cxnLst>
            <a:rect l="0" t="0" r="r" b="b"/>
            <a:pathLst>
              <a:path w="21600" h="21600" extrusionOk="0">
                <a:moveTo>
                  <a:pt x="12240" y="0"/>
                </a:moveTo>
                <a:lnTo>
                  <a:pt x="21600" y="21600"/>
                </a:lnTo>
                <a:lnTo>
                  <a:pt x="0" y="6750"/>
                </a:lnTo>
              </a:path>
            </a:pathLst>
          </a:custGeom>
          <a:ln w="12700" cap="rnd">
            <a:solidFill>
              <a:schemeClr val="accent2"/>
            </a:solidFill>
          </a:ln>
        </p:spPr>
        <p:txBody>
          <a:bodyPr lIns="45719" rIns="45719"/>
          <a:lstStyle/>
          <a:p/>
        </p:txBody>
      </p:sp>
      <p:grpSp>
        <p:nvGrpSpPr>
          <p:cNvPr id="296" name="Group"/>
          <p:cNvGrpSpPr/>
          <p:nvPr/>
        </p:nvGrpSpPr>
        <p:grpSpPr>
          <a:xfrm>
            <a:off x="6173787" y="5575300"/>
            <a:ext cx="200026" cy="496888"/>
            <a:chOff x="0" y="0"/>
            <a:chExt cx="200025" cy="496887"/>
          </a:xfrm>
        </p:grpSpPr>
        <p:sp>
          <p:nvSpPr>
            <p:cNvPr id="294" name="Line"/>
            <p:cNvSpPr/>
            <p:nvPr/>
          </p:nvSpPr>
          <p:spPr>
            <a:xfrm>
              <a:off x="-1" y="0"/>
              <a:ext cx="200027"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95" name="Line"/>
            <p:cNvSpPr/>
            <p:nvPr/>
          </p:nvSpPr>
          <p:spPr>
            <a:xfrm flipH="1" flipV="1">
              <a:off x="-1" y="0"/>
              <a:ext cx="200027"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297" name="Line"/>
          <p:cNvSpPr/>
          <p:nvPr/>
        </p:nvSpPr>
        <p:spPr>
          <a:xfrm>
            <a:off x="6330950" y="5994400"/>
            <a:ext cx="42863" cy="77788"/>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21600" y="21600"/>
                </a:lnTo>
                <a:lnTo>
                  <a:pt x="0" y="4849"/>
                </a:lnTo>
              </a:path>
            </a:pathLst>
          </a:custGeom>
          <a:ln w="12700" cap="rnd">
            <a:solidFill>
              <a:schemeClr val="accent1"/>
            </a:solidFill>
          </a:ln>
        </p:spPr>
        <p:txBody>
          <a:bodyPr lIns="45719" rIns="45719"/>
          <a:lstStyle/>
          <a:p/>
        </p:txBody>
      </p:sp>
      <p:grpSp>
        <p:nvGrpSpPr>
          <p:cNvPr id="300" name="Group"/>
          <p:cNvGrpSpPr/>
          <p:nvPr/>
        </p:nvGrpSpPr>
        <p:grpSpPr>
          <a:xfrm>
            <a:off x="5889625" y="5575299"/>
            <a:ext cx="365125" cy="547689"/>
            <a:chOff x="0" y="0"/>
            <a:chExt cx="365125" cy="547687"/>
          </a:xfrm>
        </p:grpSpPr>
        <p:sp>
          <p:nvSpPr>
            <p:cNvPr id="298" name="Line"/>
            <p:cNvSpPr/>
            <p:nvPr/>
          </p:nvSpPr>
          <p:spPr>
            <a:xfrm flipH="1">
              <a:off x="0" y="-1"/>
              <a:ext cx="365125" cy="5476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299" name="Line"/>
            <p:cNvSpPr/>
            <p:nvPr/>
          </p:nvSpPr>
          <p:spPr>
            <a:xfrm flipV="1">
              <a:off x="0" y="-1"/>
              <a:ext cx="365125" cy="5476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01" name="Line"/>
          <p:cNvSpPr/>
          <p:nvPr/>
        </p:nvSpPr>
        <p:spPr>
          <a:xfrm>
            <a:off x="5889625" y="6049962"/>
            <a:ext cx="55563" cy="73026"/>
          </a:xfrm>
          <a:custGeom>
            <a:avLst/>
            <a:gdLst/>
            <a:ahLst/>
            <a:cxnLst>
              <a:cxn ang="0">
                <a:pos x="wd2" y="hd2"/>
              </a:cxn>
              <a:cxn ang="5400000">
                <a:pos x="wd2" y="hd2"/>
              </a:cxn>
              <a:cxn ang="10800000">
                <a:pos x="wd2" y="hd2"/>
              </a:cxn>
              <a:cxn ang="16200000">
                <a:pos x="wd2" y="hd2"/>
              </a:cxn>
            </a:cxnLst>
            <a:rect l="0" t="0" r="r" b="b"/>
            <a:pathLst>
              <a:path w="21600" h="21600" extrusionOk="0">
                <a:moveTo>
                  <a:pt x="21600" y="7513"/>
                </a:moveTo>
                <a:lnTo>
                  <a:pt x="0" y="21600"/>
                </a:lnTo>
                <a:lnTo>
                  <a:pt x="11726" y="0"/>
                </a:lnTo>
              </a:path>
            </a:pathLst>
          </a:custGeom>
          <a:ln w="12700" cap="rnd">
            <a:solidFill>
              <a:srgbClr val="CC3300"/>
            </a:solidFill>
          </a:ln>
        </p:spPr>
        <p:txBody>
          <a:bodyPr lIns="45719" rIns="45719"/>
          <a:lstStyle/>
          <a:p/>
        </p:txBody>
      </p:sp>
      <p:grpSp>
        <p:nvGrpSpPr>
          <p:cNvPr id="304" name="Group"/>
          <p:cNvGrpSpPr/>
          <p:nvPr/>
        </p:nvGrpSpPr>
        <p:grpSpPr>
          <a:xfrm>
            <a:off x="6292849" y="5575299"/>
            <a:ext cx="565152" cy="547689"/>
            <a:chOff x="0" y="0"/>
            <a:chExt cx="565150" cy="547687"/>
          </a:xfrm>
        </p:grpSpPr>
        <p:sp>
          <p:nvSpPr>
            <p:cNvPr id="302" name="Line"/>
            <p:cNvSpPr/>
            <p:nvPr/>
          </p:nvSpPr>
          <p:spPr>
            <a:xfrm>
              <a:off x="-1" y="0"/>
              <a:ext cx="565152" cy="5476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03" name="Line"/>
            <p:cNvSpPr/>
            <p:nvPr/>
          </p:nvSpPr>
          <p:spPr>
            <a:xfrm flipH="1" flipV="1">
              <a:off x="0" y="-1"/>
              <a:ext cx="565151" cy="5476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05" name="Line"/>
          <p:cNvSpPr/>
          <p:nvPr/>
        </p:nvSpPr>
        <p:spPr>
          <a:xfrm>
            <a:off x="6794500" y="6059487"/>
            <a:ext cx="63500" cy="63501"/>
          </a:xfrm>
          <a:custGeom>
            <a:avLst/>
            <a:gdLst/>
            <a:ahLst/>
            <a:cxnLst>
              <a:cxn ang="0">
                <a:pos x="wd2" y="hd2"/>
              </a:cxn>
              <a:cxn ang="5400000">
                <a:pos x="wd2" y="hd2"/>
              </a:cxn>
              <a:cxn ang="10800000">
                <a:pos x="wd2" y="hd2"/>
              </a:cxn>
              <a:cxn ang="16200000">
                <a:pos x="wd2" y="hd2"/>
              </a:cxn>
            </a:cxnLst>
            <a:rect l="0" t="0" r="r" b="b"/>
            <a:pathLst>
              <a:path w="21600" h="21600" extrusionOk="0">
                <a:moveTo>
                  <a:pt x="7020" y="0"/>
                </a:moveTo>
                <a:lnTo>
                  <a:pt x="21600" y="21600"/>
                </a:lnTo>
                <a:lnTo>
                  <a:pt x="0" y="10260"/>
                </a:lnTo>
              </a:path>
            </a:pathLst>
          </a:custGeom>
          <a:ln w="12700" cap="rnd">
            <a:solidFill>
              <a:srgbClr val="CC3300"/>
            </a:solidFill>
          </a:ln>
        </p:spPr>
        <p:txBody>
          <a:bodyPr lIns="45719" rIns="45719"/>
          <a:lstStyle/>
          <a:p/>
        </p:txBody>
      </p:sp>
      <p:grpSp>
        <p:nvGrpSpPr>
          <p:cNvPr id="308" name="Group"/>
          <p:cNvGrpSpPr/>
          <p:nvPr/>
        </p:nvGrpSpPr>
        <p:grpSpPr>
          <a:xfrm>
            <a:off x="6092825" y="5575299"/>
            <a:ext cx="280988" cy="496889"/>
            <a:chOff x="0" y="0"/>
            <a:chExt cx="280987" cy="496887"/>
          </a:xfrm>
        </p:grpSpPr>
        <p:sp>
          <p:nvSpPr>
            <p:cNvPr id="306" name="Line"/>
            <p:cNvSpPr/>
            <p:nvPr/>
          </p:nvSpPr>
          <p:spPr>
            <a:xfrm flipH="1">
              <a:off x="0" y="-1"/>
              <a:ext cx="280988" cy="4968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07" name="Line"/>
            <p:cNvSpPr/>
            <p:nvPr/>
          </p:nvSpPr>
          <p:spPr>
            <a:xfrm flipV="1">
              <a:off x="0" y="-1"/>
              <a:ext cx="280988" cy="4968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09" name="Line"/>
          <p:cNvSpPr/>
          <p:nvPr/>
        </p:nvSpPr>
        <p:spPr>
          <a:xfrm>
            <a:off x="6092825" y="5999162"/>
            <a:ext cx="50800" cy="73026"/>
          </a:xfrm>
          <a:custGeom>
            <a:avLst/>
            <a:gdLst/>
            <a:ahLst/>
            <a:cxnLst>
              <a:cxn ang="0">
                <a:pos x="wd2" y="hd2"/>
              </a:cxn>
              <a:cxn ang="5400000">
                <a:pos x="wd2" y="hd2"/>
              </a:cxn>
              <a:cxn ang="10800000">
                <a:pos x="wd2" y="hd2"/>
              </a:cxn>
              <a:cxn ang="16200000">
                <a:pos x="wd2" y="hd2"/>
              </a:cxn>
            </a:cxnLst>
            <a:rect l="0" t="0" r="r" b="b"/>
            <a:pathLst>
              <a:path w="21600" h="21600" extrusionOk="0">
                <a:moveTo>
                  <a:pt x="21600" y="6104"/>
                </a:moveTo>
                <a:lnTo>
                  <a:pt x="0" y="21600"/>
                </a:lnTo>
                <a:lnTo>
                  <a:pt x="9450" y="0"/>
                </a:lnTo>
              </a:path>
            </a:pathLst>
          </a:custGeom>
          <a:ln w="12700" cap="rnd">
            <a:solidFill>
              <a:schemeClr val="accent1"/>
            </a:solidFill>
          </a:ln>
        </p:spPr>
        <p:txBody>
          <a:bodyPr lIns="45719" rIns="45719"/>
          <a:lstStyle/>
          <a:p/>
        </p:txBody>
      </p:sp>
      <p:grpSp>
        <p:nvGrpSpPr>
          <p:cNvPr id="312" name="Group"/>
          <p:cNvGrpSpPr/>
          <p:nvPr/>
        </p:nvGrpSpPr>
        <p:grpSpPr>
          <a:xfrm>
            <a:off x="6416674" y="5575300"/>
            <a:ext cx="1406527" cy="496888"/>
            <a:chOff x="0" y="0"/>
            <a:chExt cx="1406525" cy="496887"/>
          </a:xfrm>
        </p:grpSpPr>
        <p:sp>
          <p:nvSpPr>
            <p:cNvPr id="310" name="Line"/>
            <p:cNvSpPr/>
            <p:nvPr/>
          </p:nvSpPr>
          <p:spPr>
            <a:xfrm>
              <a:off x="-1" y="0"/>
              <a:ext cx="1406527"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11" name="Line"/>
            <p:cNvSpPr/>
            <p:nvPr/>
          </p:nvSpPr>
          <p:spPr>
            <a:xfrm flipH="1" flipV="1">
              <a:off x="-1" y="0"/>
              <a:ext cx="1406527"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13" name="Line"/>
          <p:cNvSpPr/>
          <p:nvPr/>
        </p:nvSpPr>
        <p:spPr>
          <a:xfrm>
            <a:off x="7756525" y="6030912"/>
            <a:ext cx="66675" cy="41276"/>
          </a:xfrm>
          <a:custGeom>
            <a:avLst/>
            <a:gdLst/>
            <a:ahLst/>
            <a:cxnLst>
              <a:cxn ang="0">
                <a:pos x="wd2" y="hd2"/>
              </a:cxn>
              <a:cxn ang="5400000">
                <a:pos x="wd2" y="hd2"/>
              </a:cxn>
              <a:cxn ang="10800000">
                <a:pos x="wd2" y="hd2"/>
              </a:cxn>
              <a:cxn ang="16200000">
                <a:pos x="wd2" y="hd2"/>
              </a:cxn>
            </a:cxnLst>
            <a:rect l="0" t="0" r="r" b="b"/>
            <a:pathLst>
              <a:path w="21600" h="21600" extrusionOk="0">
                <a:moveTo>
                  <a:pt x="3086" y="0"/>
                </a:moveTo>
                <a:lnTo>
                  <a:pt x="21600" y="21600"/>
                </a:lnTo>
                <a:lnTo>
                  <a:pt x="0" y="20769"/>
                </a:lnTo>
              </a:path>
            </a:pathLst>
          </a:custGeom>
          <a:ln w="12700" cap="rnd">
            <a:solidFill>
              <a:srgbClr val="CC3300"/>
            </a:solidFill>
          </a:ln>
        </p:spPr>
        <p:txBody>
          <a:bodyPr lIns="45719" rIns="45719"/>
          <a:lstStyle/>
          <a:p/>
        </p:txBody>
      </p:sp>
      <p:grpSp>
        <p:nvGrpSpPr>
          <p:cNvPr id="316" name="Group"/>
          <p:cNvGrpSpPr/>
          <p:nvPr/>
        </p:nvGrpSpPr>
        <p:grpSpPr>
          <a:xfrm>
            <a:off x="6173787" y="5575299"/>
            <a:ext cx="684214" cy="496889"/>
            <a:chOff x="0" y="0"/>
            <a:chExt cx="684212" cy="496887"/>
          </a:xfrm>
        </p:grpSpPr>
        <p:sp>
          <p:nvSpPr>
            <p:cNvPr id="314" name="Line"/>
            <p:cNvSpPr/>
            <p:nvPr/>
          </p:nvSpPr>
          <p:spPr>
            <a:xfrm flipH="1">
              <a:off x="0" y="-1"/>
              <a:ext cx="684213" cy="4968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15" name="Line"/>
            <p:cNvSpPr/>
            <p:nvPr/>
          </p:nvSpPr>
          <p:spPr>
            <a:xfrm flipV="1">
              <a:off x="-1" y="-1"/>
              <a:ext cx="684214" cy="4968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17" name="Line"/>
          <p:cNvSpPr/>
          <p:nvPr/>
        </p:nvSpPr>
        <p:spPr>
          <a:xfrm>
            <a:off x="6173787" y="6015037"/>
            <a:ext cx="63501" cy="57151"/>
          </a:xfrm>
          <a:custGeom>
            <a:avLst/>
            <a:gdLst/>
            <a:ahLst/>
            <a:cxnLst>
              <a:cxn ang="0">
                <a:pos x="wd2" y="hd2"/>
              </a:cxn>
              <a:cxn ang="5400000">
                <a:pos x="wd2" y="hd2"/>
              </a:cxn>
              <a:cxn ang="10800000">
                <a:pos x="wd2" y="hd2"/>
              </a:cxn>
              <a:cxn ang="16200000">
                <a:pos x="wd2" y="hd2"/>
              </a:cxn>
            </a:cxnLst>
            <a:rect l="0" t="0" r="r" b="b"/>
            <a:pathLst>
              <a:path w="21600" h="21600" extrusionOk="0">
                <a:moveTo>
                  <a:pt x="21600" y="13200"/>
                </a:moveTo>
                <a:lnTo>
                  <a:pt x="0" y="21600"/>
                </a:lnTo>
                <a:lnTo>
                  <a:pt x="16740" y="0"/>
                </a:lnTo>
              </a:path>
            </a:pathLst>
          </a:custGeom>
          <a:ln w="12700" cap="rnd">
            <a:solidFill>
              <a:srgbClr val="CC3300"/>
            </a:solidFill>
          </a:ln>
        </p:spPr>
        <p:txBody>
          <a:bodyPr lIns="45719" rIns="45719"/>
          <a:lstStyle/>
          <a:p/>
        </p:txBody>
      </p:sp>
      <p:grpSp>
        <p:nvGrpSpPr>
          <p:cNvPr id="320" name="Group"/>
          <p:cNvGrpSpPr/>
          <p:nvPr/>
        </p:nvGrpSpPr>
        <p:grpSpPr>
          <a:xfrm>
            <a:off x="6894512" y="5575300"/>
            <a:ext cx="1776413" cy="496888"/>
            <a:chOff x="0" y="0"/>
            <a:chExt cx="1776412" cy="496887"/>
          </a:xfrm>
        </p:grpSpPr>
        <p:sp>
          <p:nvSpPr>
            <p:cNvPr id="318" name="Line"/>
            <p:cNvSpPr/>
            <p:nvPr/>
          </p:nvSpPr>
          <p:spPr>
            <a:xfrm>
              <a:off x="-1" y="0"/>
              <a:ext cx="1776414"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19" name="Line"/>
            <p:cNvSpPr/>
            <p:nvPr/>
          </p:nvSpPr>
          <p:spPr>
            <a:xfrm flipH="1" flipV="1">
              <a:off x="-1" y="0"/>
              <a:ext cx="1776414"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21" name="Line"/>
          <p:cNvSpPr/>
          <p:nvPr/>
        </p:nvSpPr>
        <p:spPr>
          <a:xfrm>
            <a:off x="8602662" y="6034087"/>
            <a:ext cx="68263" cy="39688"/>
          </a:xfrm>
          <a:custGeom>
            <a:avLst/>
            <a:gdLst/>
            <a:ahLst/>
            <a:cxnLst>
              <a:cxn ang="0">
                <a:pos x="wd2" y="hd2"/>
              </a:cxn>
              <a:cxn ang="5400000">
                <a:pos x="wd2" y="hd2"/>
              </a:cxn>
              <a:cxn ang="10800000">
                <a:pos x="wd2" y="hd2"/>
              </a:cxn>
              <a:cxn ang="16200000">
                <a:pos x="wd2" y="hd2"/>
              </a:cxn>
            </a:cxnLst>
            <a:rect l="0" t="0" r="r" b="b"/>
            <a:pathLst>
              <a:path w="21600" h="21600" extrusionOk="0">
                <a:moveTo>
                  <a:pt x="2512" y="0"/>
                </a:moveTo>
                <a:lnTo>
                  <a:pt x="21600" y="20736"/>
                </a:lnTo>
                <a:lnTo>
                  <a:pt x="0" y="21600"/>
                </a:lnTo>
              </a:path>
            </a:pathLst>
          </a:custGeom>
          <a:ln w="12700" cap="rnd">
            <a:solidFill>
              <a:srgbClr val="CC3300"/>
            </a:solidFill>
          </a:ln>
        </p:spPr>
        <p:txBody>
          <a:bodyPr lIns="45719" rIns="45719"/>
          <a:lstStyle/>
          <a:p/>
        </p:txBody>
      </p:sp>
      <p:grpSp>
        <p:nvGrpSpPr>
          <p:cNvPr id="324" name="Group"/>
          <p:cNvGrpSpPr/>
          <p:nvPr/>
        </p:nvGrpSpPr>
        <p:grpSpPr>
          <a:xfrm>
            <a:off x="6894512" y="5575300"/>
            <a:ext cx="163513" cy="547688"/>
            <a:chOff x="0" y="0"/>
            <a:chExt cx="163512" cy="547687"/>
          </a:xfrm>
        </p:grpSpPr>
        <p:sp>
          <p:nvSpPr>
            <p:cNvPr id="322" name="Line"/>
            <p:cNvSpPr/>
            <p:nvPr/>
          </p:nvSpPr>
          <p:spPr>
            <a:xfrm flipH="1">
              <a:off x="0" y="0"/>
              <a:ext cx="163513" cy="5476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23" name="Line"/>
            <p:cNvSpPr/>
            <p:nvPr/>
          </p:nvSpPr>
          <p:spPr>
            <a:xfrm flipV="1">
              <a:off x="0" y="0"/>
              <a:ext cx="163513" cy="5476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25" name="Line"/>
          <p:cNvSpPr/>
          <p:nvPr/>
        </p:nvSpPr>
        <p:spPr>
          <a:xfrm>
            <a:off x="6894512" y="6042025"/>
            <a:ext cx="41276" cy="80963"/>
          </a:xfrm>
          <a:custGeom>
            <a:avLst/>
            <a:gdLst/>
            <a:ahLst/>
            <a:cxnLst>
              <a:cxn ang="0">
                <a:pos x="wd2" y="hd2"/>
              </a:cxn>
              <a:cxn ang="5400000">
                <a:pos x="wd2" y="hd2"/>
              </a:cxn>
              <a:cxn ang="10800000">
                <a:pos x="wd2" y="hd2"/>
              </a:cxn>
              <a:cxn ang="16200000">
                <a:pos x="wd2" y="hd2"/>
              </a:cxn>
            </a:cxnLst>
            <a:rect l="0" t="0" r="r" b="b"/>
            <a:pathLst>
              <a:path w="21600" h="21600" extrusionOk="0">
                <a:moveTo>
                  <a:pt x="21600" y="3388"/>
                </a:moveTo>
                <a:lnTo>
                  <a:pt x="0" y="21600"/>
                </a:lnTo>
                <a:lnTo>
                  <a:pt x="4154" y="0"/>
                </a:lnTo>
              </a:path>
            </a:pathLst>
          </a:custGeom>
          <a:ln w="12700" cap="rnd">
            <a:solidFill>
              <a:srgbClr val="CC3300"/>
            </a:solidFill>
          </a:ln>
        </p:spPr>
        <p:txBody>
          <a:bodyPr lIns="45719" rIns="45719"/>
          <a:lstStyle/>
          <a:p/>
        </p:txBody>
      </p:sp>
      <p:grpSp>
        <p:nvGrpSpPr>
          <p:cNvPr id="328" name="Group"/>
          <p:cNvGrpSpPr/>
          <p:nvPr/>
        </p:nvGrpSpPr>
        <p:grpSpPr>
          <a:xfrm>
            <a:off x="7019924" y="5575300"/>
            <a:ext cx="320677" cy="496888"/>
            <a:chOff x="0" y="0"/>
            <a:chExt cx="320675" cy="496887"/>
          </a:xfrm>
        </p:grpSpPr>
        <p:sp>
          <p:nvSpPr>
            <p:cNvPr id="326" name="Line"/>
            <p:cNvSpPr/>
            <p:nvPr/>
          </p:nvSpPr>
          <p:spPr>
            <a:xfrm>
              <a:off x="-1" y="0"/>
              <a:ext cx="320677"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27" name="Line"/>
            <p:cNvSpPr/>
            <p:nvPr/>
          </p:nvSpPr>
          <p:spPr>
            <a:xfrm flipH="1" flipV="1">
              <a:off x="-1" y="0"/>
              <a:ext cx="320677"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29" name="Line"/>
          <p:cNvSpPr/>
          <p:nvPr/>
        </p:nvSpPr>
        <p:spPr>
          <a:xfrm>
            <a:off x="7285037" y="6000750"/>
            <a:ext cx="55563" cy="71438"/>
          </a:xfrm>
          <a:custGeom>
            <a:avLst/>
            <a:gdLst/>
            <a:ahLst/>
            <a:cxnLst>
              <a:cxn ang="0">
                <a:pos x="wd2" y="hd2"/>
              </a:cxn>
              <a:cxn ang="5400000">
                <a:pos x="wd2" y="hd2"/>
              </a:cxn>
              <a:cxn ang="10800000">
                <a:pos x="wd2" y="hd2"/>
              </a:cxn>
              <a:cxn ang="16200000">
                <a:pos x="wd2" y="hd2"/>
              </a:cxn>
            </a:cxnLst>
            <a:rect l="0" t="0" r="r" b="b"/>
            <a:pathLst>
              <a:path w="21600" h="21600" extrusionOk="0">
                <a:moveTo>
                  <a:pt x="10491" y="0"/>
                </a:moveTo>
                <a:lnTo>
                  <a:pt x="21600" y="21600"/>
                </a:lnTo>
                <a:lnTo>
                  <a:pt x="0" y="7200"/>
                </a:lnTo>
              </a:path>
            </a:pathLst>
          </a:custGeom>
          <a:ln w="12700" cap="rnd">
            <a:solidFill>
              <a:schemeClr val="accent1"/>
            </a:solidFill>
          </a:ln>
        </p:spPr>
        <p:txBody>
          <a:bodyPr lIns="45719" rIns="45719"/>
          <a:lstStyle/>
          <a:p/>
        </p:txBody>
      </p:sp>
      <p:grpSp>
        <p:nvGrpSpPr>
          <p:cNvPr id="332" name="Group"/>
          <p:cNvGrpSpPr/>
          <p:nvPr/>
        </p:nvGrpSpPr>
        <p:grpSpPr>
          <a:xfrm>
            <a:off x="7421562" y="5575299"/>
            <a:ext cx="563563" cy="547689"/>
            <a:chOff x="0" y="0"/>
            <a:chExt cx="563562" cy="547687"/>
          </a:xfrm>
        </p:grpSpPr>
        <p:sp>
          <p:nvSpPr>
            <p:cNvPr id="330" name="Line"/>
            <p:cNvSpPr/>
            <p:nvPr/>
          </p:nvSpPr>
          <p:spPr>
            <a:xfrm flipH="1">
              <a:off x="0" y="-1"/>
              <a:ext cx="563563" cy="5476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31" name="Line"/>
            <p:cNvSpPr/>
            <p:nvPr/>
          </p:nvSpPr>
          <p:spPr>
            <a:xfrm flipV="1">
              <a:off x="-1" y="0"/>
              <a:ext cx="563564" cy="5476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33" name="Line"/>
          <p:cNvSpPr/>
          <p:nvPr/>
        </p:nvSpPr>
        <p:spPr>
          <a:xfrm>
            <a:off x="7421562" y="6059487"/>
            <a:ext cx="57151" cy="63501"/>
          </a:xfrm>
          <a:custGeom>
            <a:avLst/>
            <a:gdLst/>
            <a:ahLst/>
            <a:cxnLst>
              <a:cxn ang="0">
                <a:pos x="wd2" y="hd2"/>
              </a:cxn>
              <a:cxn ang="5400000">
                <a:pos x="wd2" y="hd2"/>
              </a:cxn>
              <a:cxn ang="10800000">
                <a:pos x="wd2" y="hd2"/>
              </a:cxn>
              <a:cxn ang="16200000">
                <a:pos x="wd2" y="hd2"/>
              </a:cxn>
            </a:cxnLst>
            <a:rect l="0" t="0" r="r" b="b"/>
            <a:pathLst>
              <a:path w="21600" h="21600" extrusionOk="0">
                <a:moveTo>
                  <a:pt x="21600" y="10260"/>
                </a:moveTo>
                <a:lnTo>
                  <a:pt x="0" y="21600"/>
                </a:lnTo>
                <a:lnTo>
                  <a:pt x="14400" y="0"/>
                </a:lnTo>
              </a:path>
            </a:pathLst>
          </a:custGeom>
          <a:ln w="12700" cap="rnd">
            <a:solidFill>
              <a:srgbClr val="CC3300"/>
            </a:solidFill>
          </a:ln>
        </p:spPr>
        <p:txBody>
          <a:bodyPr lIns="45719" rIns="45719"/>
          <a:lstStyle/>
          <a:p/>
        </p:txBody>
      </p:sp>
      <p:grpSp>
        <p:nvGrpSpPr>
          <p:cNvPr id="336" name="Group"/>
          <p:cNvGrpSpPr/>
          <p:nvPr/>
        </p:nvGrpSpPr>
        <p:grpSpPr>
          <a:xfrm>
            <a:off x="8024812" y="5575299"/>
            <a:ext cx="320676" cy="547689"/>
            <a:chOff x="0" y="0"/>
            <a:chExt cx="320675" cy="547687"/>
          </a:xfrm>
        </p:grpSpPr>
        <p:sp>
          <p:nvSpPr>
            <p:cNvPr id="334" name="Line"/>
            <p:cNvSpPr/>
            <p:nvPr/>
          </p:nvSpPr>
          <p:spPr>
            <a:xfrm>
              <a:off x="0" y="-1"/>
              <a:ext cx="320675" cy="5476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35" name="Line"/>
            <p:cNvSpPr/>
            <p:nvPr/>
          </p:nvSpPr>
          <p:spPr>
            <a:xfrm flipH="1" flipV="1">
              <a:off x="0" y="-1"/>
              <a:ext cx="320675" cy="547689"/>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37" name="Line"/>
          <p:cNvSpPr/>
          <p:nvPr/>
        </p:nvSpPr>
        <p:spPr>
          <a:xfrm>
            <a:off x="8296275" y="6048375"/>
            <a:ext cx="49213" cy="74613"/>
          </a:xfrm>
          <a:custGeom>
            <a:avLst/>
            <a:gdLst/>
            <a:ahLst/>
            <a:cxnLst>
              <a:cxn ang="0">
                <a:pos x="wd2" y="hd2"/>
              </a:cxn>
              <a:cxn ang="5400000">
                <a:pos x="wd2" y="hd2"/>
              </a:cxn>
              <a:cxn ang="10800000">
                <a:pos x="wd2" y="hd2"/>
              </a:cxn>
              <a:cxn ang="16200000">
                <a:pos x="wd2" y="hd2"/>
              </a:cxn>
            </a:cxnLst>
            <a:rect l="0" t="0" r="r" b="b"/>
            <a:pathLst>
              <a:path w="21600" h="21600" extrusionOk="0">
                <a:moveTo>
                  <a:pt x="11148" y="0"/>
                </a:moveTo>
                <a:lnTo>
                  <a:pt x="21600" y="21600"/>
                </a:lnTo>
                <a:lnTo>
                  <a:pt x="0" y="6894"/>
                </a:lnTo>
              </a:path>
            </a:pathLst>
          </a:custGeom>
          <a:ln w="12700" cap="rnd">
            <a:solidFill>
              <a:srgbClr val="CC3300"/>
            </a:solidFill>
          </a:ln>
        </p:spPr>
        <p:txBody>
          <a:bodyPr lIns="45719" rIns="45719"/>
          <a:lstStyle/>
          <a:p/>
        </p:txBody>
      </p:sp>
      <p:grpSp>
        <p:nvGrpSpPr>
          <p:cNvPr id="340" name="Group"/>
          <p:cNvGrpSpPr/>
          <p:nvPr/>
        </p:nvGrpSpPr>
        <p:grpSpPr>
          <a:xfrm>
            <a:off x="7905750" y="5575300"/>
            <a:ext cx="239713" cy="496888"/>
            <a:chOff x="0" y="0"/>
            <a:chExt cx="239712" cy="496887"/>
          </a:xfrm>
        </p:grpSpPr>
        <p:sp>
          <p:nvSpPr>
            <p:cNvPr id="338" name="Line"/>
            <p:cNvSpPr/>
            <p:nvPr/>
          </p:nvSpPr>
          <p:spPr>
            <a:xfrm flipH="1">
              <a:off x="-1" y="0"/>
              <a:ext cx="239714"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39" name="Line"/>
            <p:cNvSpPr/>
            <p:nvPr/>
          </p:nvSpPr>
          <p:spPr>
            <a:xfrm flipV="1">
              <a:off x="-1" y="0"/>
              <a:ext cx="239714" cy="4968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41" name="Line"/>
          <p:cNvSpPr/>
          <p:nvPr/>
        </p:nvSpPr>
        <p:spPr>
          <a:xfrm>
            <a:off x="7905750" y="5997575"/>
            <a:ext cx="46038" cy="74613"/>
          </a:xfrm>
          <a:custGeom>
            <a:avLst/>
            <a:gdLst/>
            <a:ahLst/>
            <a:cxnLst>
              <a:cxn ang="0">
                <a:pos x="wd2" y="hd2"/>
              </a:cxn>
              <a:cxn ang="5400000">
                <a:pos x="wd2" y="hd2"/>
              </a:cxn>
              <a:cxn ang="10800000">
                <a:pos x="wd2" y="hd2"/>
              </a:cxn>
              <a:cxn ang="16200000">
                <a:pos x="wd2" y="hd2"/>
              </a:cxn>
            </a:cxnLst>
            <a:rect l="0" t="0" r="r" b="b"/>
            <a:pathLst>
              <a:path w="21600" h="21600" extrusionOk="0">
                <a:moveTo>
                  <a:pt x="21600" y="5515"/>
                </a:moveTo>
                <a:lnTo>
                  <a:pt x="0" y="21600"/>
                </a:lnTo>
                <a:lnTo>
                  <a:pt x="8193" y="0"/>
                </a:lnTo>
              </a:path>
            </a:pathLst>
          </a:custGeom>
          <a:ln w="12700" cap="rnd">
            <a:solidFill>
              <a:schemeClr val="accent1"/>
            </a:solidFill>
          </a:ln>
        </p:spPr>
        <p:txBody>
          <a:bodyPr lIns="45719" rIns="45719"/>
          <a:lstStyle/>
          <a:p/>
        </p:txBody>
      </p:sp>
      <p:grpSp>
        <p:nvGrpSpPr>
          <p:cNvPr id="344" name="Group"/>
          <p:cNvGrpSpPr/>
          <p:nvPr/>
        </p:nvGrpSpPr>
        <p:grpSpPr>
          <a:xfrm>
            <a:off x="8185150" y="5575300"/>
            <a:ext cx="0" cy="547688"/>
            <a:chOff x="0" y="0"/>
            <a:chExt cx="0" cy="547687"/>
          </a:xfrm>
        </p:grpSpPr>
        <p:sp>
          <p:nvSpPr>
            <p:cNvPr id="342" name="Line"/>
            <p:cNvSpPr/>
            <p:nvPr/>
          </p:nvSpPr>
          <p:spPr>
            <a:xfrm flipH="1">
              <a:off x="-1" y="0"/>
              <a:ext cx="2" cy="5476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sp>
          <p:nvSpPr>
            <p:cNvPr id="343" name="Line"/>
            <p:cNvSpPr/>
            <p:nvPr/>
          </p:nvSpPr>
          <p:spPr>
            <a:xfrm flipV="1">
              <a:off x="-1" y="0"/>
              <a:ext cx="2" cy="547688"/>
            </a:xfrm>
            <a:prstGeom prst="line">
              <a:avLst/>
            </a:prstGeom>
            <a:noFill/>
            <a:ln w="12700" cap="rnd">
              <a:solidFill>
                <a:schemeClr val="accent1"/>
              </a:solidFill>
              <a:prstDash val="solid"/>
              <a:round/>
            </a:ln>
            <a:effectLst/>
          </p:spPr>
          <p:txBody>
            <a:bodyPr wrap="square" lIns="45719" tIns="45719" rIns="45719" bIns="45719" numCol="1" anchor="t">
              <a:noAutofit/>
            </a:bodyPr>
            <a:lstStyle/>
            <a:p/>
          </p:txBody>
        </p:sp>
      </p:grpSp>
      <p:sp>
        <p:nvSpPr>
          <p:cNvPr id="345" name="Line"/>
          <p:cNvSpPr/>
          <p:nvPr/>
        </p:nvSpPr>
        <p:spPr>
          <a:xfrm>
            <a:off x="8167687" y="6045200"/>
            <a:ext cx="34926" cy="777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818" y="21600"/>
                </a:lnTo>
                <a:lnTo>
                  <a:pt x="0" y="0"/>
                </a:lnTo>
              </a:path>
            </a:pathLst>
          </a:custGeom>
          <a:ln w="12700" cap="rnd">
            <a:solidFill>
              <a:srgbClr val="CC3300"/>
            </a:solidFill>
          </a:ln>
        </p:spPr>
        <p:txBody>
          <a:bodyPr lIns="45719" rIns="45719"/>
          <a:lstStyle/>
          <a:p/>
        </p:txBody>
      </p:sp>
      <p:sp>
        <p:nvSpPr>
          <p:cNvPr id="346" name="Line"/>
          <p:cNvSpPr/>
          <p:nvPr/>
        </p:nvSpPr>
        <p:spPr>
          <a:xfrm>
            <a:off x="152400" y="5791200"/>
            <a:ext cx="8839200" cy="0"/>
          </a:xfrm>
          <a:prstGeom prst="line">
            <a:avLst/>
          </a:prstGeom>
          <a:ln w="12700">
            <a:solidFill>
              <a:schemeClr val="accent1"/>
            </a:solidFill>
          </a:ln>
        </p:spPr>
        <p:txBody>
          <a:bodyPr lIns="45719" rIns="45719"/>
          <a:lstStyle/>
          <a:p/>
        </p:txBody>
      </p:sp>
      <p:sp>
        <p:nvSpPr>
          <p:cNvPr id="347" name="Data entries"/>
          <p:cNvSpPr txBox="1"/>
          <p:nvPr/>
        </p:nvSpPr>
        <p:spPr>
          <a:xfrm>
            <a:off x="5111749" y="5267325"/>
            <a:ext cx="977208" cy="264891"/>
          </a:xfrm>
          <a:prstGeom prst="rect">
            <a:avLst/>
          </a:prstGeom>
          <a:ln w="12700">
            <a:miter lim="400000"/>
          </a:ln>
        </p:spPr>
        <p:txBody>
          <a:bodyPr wrap="none" lIns="46037" tIns="46037" rIns="46037" bIns="46037">
            <a:spAutoFit/>
          </a:bodyPr>
          <a:lstStyle>
            <a:lvl1pPr defTabSz="457200">
              <a:defRPr sz="1200" b="1">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Data entries</a:t>
            </a:r>
          </a:p>
        </p:txBody>
      </p:sp>
      <p:sp>
        <p:nvSpPr>
          <p:cNvPr id="348" name="Data Records"/>
          <p:cNvSpPr txBox="1"/>
          <p:nvPr/>
        </p:nvSpPr>
        <p:spPr>
          <a:xfrm>
            <a:off x="5754687" y="6429375"/>
            <a:ext cx="1087265" cy="264891"/>
          </a:xfrm>
          <a:prstGeom prst="rect">
            <a:avLst/>
          </a:prstGeom>
          <a:ln w="12700">
            <a:miter lim="400000"/>
          </a:ln>
        </p:spPr>
        <p:txBody>
          <a:bodyPr wrap="none" lIns="46037" tIns="46037" rIns="46037" bIns="46037">
            <a:spAutoFit/>
          </a:bodyPr>
          <a:lstStyle>
            <a:lvl1pPr defTabSz="457200">
              <a:defRPr sz="1200" b="1">
                <a:solidFill>
                  <a:srgbClr val="FF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t>Data Records</a:t>
            </a:r>
          </a:p>
        </p:txBody>
      </p:sp>
      <p:sp>
        <p:nvSpPr>
          <p:cNvPr id="349" name="CLUSTERED"/>
          <p:cNvSpPr txBox="1"/>
          <p:nvPr/>
        </p:nvSpPr>
        <p:spPr>
          <a:xfrm>
            <a:off x="182562" y="4214812"/>
            <a:ext cx="1191371" cy="307977"/>
          </a:xfrm>
          <a:prstGeom prst="rect">
            <a:avLst/>
          </a:prstGeom>
          <a:ln w="12700">
            <a:miter lim="400000"/>
          </a:ln>
        </p:spPr>
        <p:txBody>
          <a:bodyPr wrap="none" lIns="46037" tIns="46037" rIns="46037" bIns="46037">
            <a:spAutoFit/>
          </a:bodyPr>
          <a:lstStyle>
            <a:lvl1pPr defTabSz="457200">
              <a:defRPr sz="1400" b="1"/>
            </a:lvl1pPr>
          </a:lstStyle>
          <a:p>
            <a:r>
              <a:t>CLUSTERED</a:t>
            </a:r>
          </a:p>
        </p:txBody>
      </p:sp>
      <p:sp>
        <p:nvSpPr>
          <p:cNvPr id="350" name="UNCLUSTERED"/>
          <p:cNvSpPr txBox="1"/>
          <p:nvPr/>
        </p:nvSpPr>
        <p:spPr>
          <a:xfrm>
            <a:off x="5164137" y="4038600"/>
            <a:ext cx="1448174" cy="307976"/>
          </a:xfrm>
          <a:prstGeom prst="rect">
            <a:avLst/>
          </a:prstGeom>
          <a:ln w="12700">
            <a:miter lim="400000"/>
          </a:ln>
        </p:spPr>
        <p:txBody>
          <a:bodyPr wrap="none" lIns="46037" tIns="46037" rIns="46037" bIns="46037">
            <a:spAutoFit/>
          </a:bodyPr>
          <a:lstStyle>
            <a:lvl1pPr defTabSz="457200">
              <a:defRPr sz="1400" b="1"/>
            </a:lvl1pPr>
          </a:lstStyle>
          <a:p>
            <a:r>
              <a:t>UNCLUSTERED</a:t>
            </a:r>
          </a:p>
        </p:txBody>
      </p:sp>
    </p:spTree>
  </p:cSld>
  <p:clrMapOvr>
    <a:masterClrMapping/>
  </p:clrMapOvr>
  <p:transition spd="med"/>
</p:sld>
</file>

<file path=ppt/tags/tag1.xml><?xml version="1.0" encoding="utf-8"?>
<p:tagLst xmlns:p="http://schemas.openxmlformats.org/presentationml/2006/main">
  <p:tag name="COMMONDATA" val="eyJoZGlkIjoiYmY5NTJkNTRkMDdkNWM2ODM1NDFhNTZjODA0ODUxZTYifQ=="/>
</p:tagLst>
</file>

<file path=ppt/theme/theme1.xml><?xml version="1.0" encoding="utf-8"?>
<a:theme xmlns:a="http://schemas.openxmlformats.org/drawingml/2006/main" name="db-book">
  <a:themeElements>
    <a:clrScheme name="db-book">
      <a:dk1>
        <a:srgbClr val="000000"/>
      </a:dk1>
      <a:lt1>
        <a:srgbClr val="FFFFFF"/>
      </a:lt1>
      <a:dk2>
        <a:srgbClr val="A7A7A7"/>
      </a:dk2>
      <a:lt2>
        <a:srgbClr val="535353"/>
      </a:lt2>
      <a:accent1>
        <a:srgbClr val="FFCCCC"/>
      </a:accent1>
      <a:accent2>
        <a:srgbClr val="CCCC00"/>
      </a:accent2>
      <a:accent3>
        <a:srgbClr val="9BBB59"/>
      </a:accent3>
      <a:accent4>
        <a:srgbClr val="8064A2"/>
      </a:accent4>
      <a:accent5>
        <a:srgbClr val="4BACC6"/>
      </a:accent5>
      <a:accent6>
        <a:srgbClr val="F79646"/>
      </a:accent6>
      <a:hlink>
        <a:srgbClr val="0000FF"/>
      </a:hlink>
      <a:folHlink>
        <a:srgbClr val="FF00FF"/>
      </a:folHlink>
    </a:clrScheme>
    <a:fontScheme name="db-book">
      <a:majorFont>
        <a:latin typeface="Times New Roman"/>
        <a:ea typeface="Times New Roman"/>
        <a:cs typeface="Times New Roman"/>
      </a:majorFont>
      <a:minorFont>
        <a:latin typeface="Helvetica"/>
        <a:ea typeface="Helvetica"/>
        <a:cs typeface="Helvetica"/>
      </a:minorFont>
    </a:fontScheme>
    <a:fmtScheme name="db-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b-book">
  <a:themeElements>
    <a:clrScheme name="db-book">
      <a:dk1>
        <a:srgbClr val="000000"/>
      </a:dk1>
      <a:lt1>
        <a:srgbClr val="FFFFFF"/>
      </a:lt1>
      <a:dk2>
        <a:srgbClr val="A7A7A7"/>
      </a:dk2>
      <a:lt2>
        <a:srgbClr val="535353"/>
      </a:lt2>
      <a:accent1>
        <a:srgbClr val="FFCCCC"/>
      </a:accent1>
      <a:accent2>
        <a:srgbClr val="CCCC00"/>
      </a:accent2>
      <a:accent3>
        <a:srgbClr val="9BBB59"/>
      </a:accent3>
      <a:accent4>
        <a:srgbClr val="8064A2"/>
      </a:accent4>
      <a:accent5>
        <a:srgbClr val="4BACC6"/>
      </a:accent5>
      <a:accent6>
        <a:srgbClr val="F79646"/>
      </a:accent6>
      <a:hlink>
        <a:srgbClr val="0000FF"/>
      </a:hlink>
      <a:folHlink>
        <a:srgbClr val="FF00FF"/>
      </a:folHlink>
    </a:clrScheme>
    <a:fontScheme name="db-book">
      <a:majorFont>
        <a:latin typeface="Times New Roman"/>
        <a:ea typeface="Times New Roman"/>
        <a:cs typeface="Times New Roman"/>
      </a:majorFont>
      <a:minorFont>
        <a:latin typeface="Helvetica"/>
        <a:ea typeface="Helvetica"/>
        <a:cs typeface="Helvetica"/>
      </a:minorFont>
    </a:fontScheme>
    <a:fmtScheme name="db-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20907</Words>
  <Application>WPS 演示</Application>
  <PresentationFormat/>
  <Paragraphs>875</Paragraphs>
  <Slides>48</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48</vt:i4>
      </vt:variant>
    </vt:vector>
  </HeadingPairs>
  <TitlesOfParts>
    <vt:vector size="71" baseType="lpstr">
      <vt:lpstr>Arial</vt:lpstr>
      <vt:lpstr>SimSun</vt:lpstr>
      <vt:lpstr>Wingdings</vt:lpstr>
      <vt:lpstr>Helvetica</vt:lpstr>
      <vt:lpstr>Monotype Sorts</vt:lpstr>
      <vt:lpstr>Wingdings</vt:lpstr>
      <vt:lpstr>Times New Roman</vt:lpstr>
      <vt:lpstr>Calibri</vt:lpstr>
      <vt:lpstr>Tahoma Bold</vt:lpstr>
      <vt:lpstr>Tahoma</vt:lpstr>
      <vt:lpstr>Tahoma</vt:lpstr>
      <vt:lpstr>Book Antiqua</vt:lpstr>
      <vt:lpstr>Courier New</vt:lpstr>
      <vt:lpstr>Symbol</vt:lpstr>
      <vt:lpstr>Microsoft YaHei</vt:lpstr>
      <vt:lpstr>Arial Unicode MS</vt:lpstr>
      <vt:lpstr>Monotype Corsiva</vt:lpstr>
      <vt:lpstr>Futura Md BT</vt:lpstr>
      <vt:lpstr>Segoe Print</vt:lpstr>
      <vt:lpstr>Cambria Math</vt:lpstr>
      <vt:lpstr>Lucida Sans Typewriter</vt:lpstr>
      <vt:lpstr>Helvetica</vt:lpstr>
      <vt:lpstr>db-book</vt:lpstr>
      <vt:lpstr>PowerPoint 演示文稿</vt:lpstr>
      <vt:lpstr>Cost-based Query Sub-System</vt:lpstr>
      <vt:lpstr>Review - Relational Operations</vt:lpstr>
      <vt:lpstr>PowerPoint 演示文稿</vt:lpstr>
      <vt:lpstr>Schema for Examples</vt:lpstr>
      <vt:lpstr>Simple Selections</vt:lpstr>
      <vt:lpstr>Alternatives for Simple Selections</vt:lpstr>
      <vt:lpstr>Using an Index for Selections</vt:lpstr>
      <vt:lpstr>Selections using Index (cont)</vt:lpstr>
      <vt:lpstr>General Selection Conditions</vt:lpstr>
      <vt:lpstr>Two Approaches to General Selections</vt:lpstr>
      <vt:lpstr>Most Selective Index - Example</vt:lpstr>
      <vt:lpstr>Intersection of Rids</vt:lpstr>
      <vt:lpstr>PowerPoint 演示文稿</vt:lpstr>
      <vt:lpstr>Join Operators</vt:lpstr>
      <vt:lpstr>Equality Joins With One Join Column</vt:lpstr>
      <vt:lpstr>Simple Nested Loops Join</vt:lpstr>
      <vt:lpstr>Page-Oriented Nested Loops Join</vt:lpstr>
      <vt:lpstr>Block Nested Loops Join</vt:lpstr>
      <vt:lpstr>Examples of Block Nested Loops</vt:lpstr>
      <vt:lpstr>Index Nested Loops Join</vt:lpstr>
      <vt:lpstr>Examples of Index Nested Loops</vt:lpstr>
      <vt:lpstr>Sort-Merge Join  (R ⋈ S)</vt:lpstr>
      <vt:lpstr>Example of Sort-Merge Join</vt:lpstr>
      <vt:lpstr>Cost of Sort-Merge</vt:lpstr>
      <vt:lpstr>Refinement of Sort-Merge Join</vt:lpstr>
      <vt:lpstr>Un-Optimized SMJ</vt:lpstr>
      <vt:lpstr>Simple SMJ Optimization: Refinement</vt:lpstr>
      <vt:lpstr>Simple SMJ Optimization</vt:lpstr>
      <vt:lpstr>Takeaway points from SMJ</vt:lpstr>
      <vt:lpstr>Note: Impact of Buffering</vt:lpstr>
      <vt:lpstr>Hash-Join</vt:lpstr>
      <vt:lpstr>Observations on Hash-Join</vt:lpstr>
      <vt:lpstr>Cost of Hash-Join</vt:lpstr>
      <vt:lpstr>Set Operations</vt:lpstr>
      <vt:lpstr>General Join Conditions</vt:lpstr>
      <vt:lpstr>Review</vt:lpstr>
      <vt:lpstr>PowerPoint 演示文稿</vt:lpstr>
      <vt:lpstr>Schema for Examples</vt:lpstr>
      <vt:lpstr>Aggregate Operations (AVG, MIN, etc.)</vt:lpstr>
      <vt:lpstr>Sort GROUP BY: Naïve Solution</vt:lpstr>
      <vt:lpstr>Sort GROUP BY: Naïve Solution</vt:lpstr>
      <vt:lpstr>Hash GROUP BY: Naïve Solution (similar to the Sort GROUPBY)</vt:lpstr>
      <vt:lpstr>External Hashing</vt:lpstr>
      <vt:lpstr>We Can Do Better!</vt:lpstr>
      <vt:lpstr>Projection (DupElim)</vt:lpstr>
      <vt:lpstr>DupElim &amp; Indexes</vt:lpstr>
      <vt:lpstr>Summary of Query 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仇嘉盛</cp:lastModifiedBy>
  <cp:revision>4</cp:revision>
  <dcterms:created xsi:type="dcterms:W3CDTF">1900-01-01T00:00:00Z</dcterms:created>
  <dcterms:modified xsi:type="dcterms:W3CDTF">2022-05-03T04:20:00Z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3BAF8905F39F48948E7A5898D82735E0</vt:lpwstr>
  </property>
  <property fmtid="{D5CDD505-2E9C-101B-9397-08002B2CF9AE}" pid="3" name="KSOProductBuildVer">
    <vt:lpwstr>2052-11.1.0.11636</vt:lpwstr>
  </property>
</Properties>
</file>