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1pPr>
    <a:lvl2pPr marL="0" marR="0" indent="4572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2pPr>
    <a:lvl3pPr marL="0" marR="0" indent="9144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3pPr>
    <a:lvl4pPr marL="0" marR="0" indent="13716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4pPr>
    <a:lvl5pPr marL="0" marR="0" indent="182880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p:txBody>
      </p:sp>
      <p:sp>
        <p:nvSpPr>
          <p:cNvPr id="37" name="Shape 3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need the algorithm to perform the join and the queries</a:t>
            </a:r>
            <a:endParaRPr lang="en-AU" altLang="en-US"/>
          </a:p>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start from the top</a:t>
            </a:r>
            <a:endParaRPr lang="en-AU" altLang="en-US"/>
          </a:p>
          <a:p>
            <a:r>
              <a:rPr lang="en-AU" altLang="en-US"/>
              <a:t>then go down </a:t>
            </a:r>
            <a:endParaRPr lang="en-AU" altLang="en-US"/>
          </a:p>
          <a:p>
            <a:endParaRPr lang="en-AU" altLang="en-US"/>
          </a:p>
          <a:p>
            <a:r>
              <a:rPr lang="en-AU" altLang="en-US"/>
              <a:t>THIS IS THE PULL APPROACH</a:t>
            </a:r>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the number of relation in query</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the cost of the query is the cost of the join, there is no io in the on-the-fly</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read the whole sailors pages n500</a:t>
            </a:r>
            <a:endParaRPr lang="en-AU" altLang="en-US"/>
          </a:p>
          <a:p>
            <a:r>
              <a:rPr lang="en-AU" altLang="en-US"/>
              <a:t>then only need to read n250 *1000 for the reserves. </a:t>
            </a:r>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since the selection queary are the same/ equivalent. </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AU" altLang="en-US"/>
              <a:t>bnl - block nested join</a:t>
            </a:r>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19" name="Shape"/>
          <p:cNvSpPr/>
          <p:nvPr/>
        </p:nvSpPr>
        <p:spPr>
          <a:xfrm>
            <a:off x="690562" y="3452782"/>
            <a:ext cx="7653338" cy="338226"/>
          </a:xfrm>
          <a:custGeom>
            <a:avLst/>
            <a:gdLst/>
            <a:ahLst/>
            <a:cxnLst>
              <a:cxn ang="0">
                <a:pos x="wd2" y="hd2"/>
              </a:cxn>
              <a:cxn ang="5400000">
                <a:pos x="wd2" y="hd2"/>
              </a:cxn>
              <a:cxn ang="10800000">
                <a:pos x="wd2" y="hd2"/>
              </a:cxn>
              <a:cxn ang="16200000">
                <a:pos x="wd2" y="hd2"/>
              </a:cxn>
            </a:cxnLst>
            <a:rect l="0" t="0" r="r" b="b"/>
            <a:pathLst>
              <a:path w="21600" h="15039" extrusionOk="0">
                <a:moveTo>
                  <a:pt x="853" y="4009"/>
                </a:moveTo>
                <a:cubicBezTo>
                  <a:pt x="853" y="4009"/>
                  <a:pt x="10748" y="-5010"/>
                  <a:pt x="21600" y="4009"/>
                </a:cubicBezTo>
                <a:cubicBezTo>
                  <a:pt x="21600" y="4009"/>
                  <a:pt x="21600" y="9149"/>
                  <a:pt x="21600" y="14335"/>
                </a:cubicBezTo>
                <a:cubicBezTo>
                  <a:pt x="12406" y="4009"/>
                  <a:pt x="3600" y="16590"/>
                  <a:pt x="0" y="14876"/>
                </a:cubicBezTo>
                <a:lnTo>
                  <a:pt x="853" y="4009"/>
                </a:lnTo>
                <a:close/>
              </a:path>
            </a:pathLst>
          </a:custGeom>
          <a:solidFill>
            <a:srgbClr val="FF9900">
              <a:alpha val="50195"/>
            </a:srgbClr>
          </a:solidFill>
          <a:ln w="12700">
            <a:miter lim="400000"/>
          </a:ln>
        </p:spPr>
        <p:txBody>
          <a:bodyPr lIns="45719" rIns="45719" anchor="ctr"/>
          <a:lstStyle/>
          <a:p/>
        </p:txBody>
      </p:sp>
      <p:sp>
        <p:nvSpPr>
          <p:cNvPr id="20" name="Rectangle"/>
          <p:cNvSpPr/>
          <p:nvPr/>
        </p:nvSpPr>
        <p:spPr>
          <a:xfrm>
            <a:off x="1524000" y="1397000"/>
            <a:ext cx="6096000" cy="4064000"/>
          </a:xfrm>
          <a:prstGeom prst="rect">
            <a:avLst/>
          </a:prstGeom>
          <a:ln w="12700">
            <a:miter lim="400000"/>
          </a:ln>
        </p:spPr>
        <p:txBody>
          <a:bodyPr lIns="45719" rIns="45719"/>
          <a:lstStyle/>
          <a:p/>
        </p:txBody>
      </p:sp>
      <p:sp>
        <p:nvSpPr>
          <p:cNvPr id="21" name="Body Level One…"/>
          <p:cNvSpPr txBox="1"/>
          <p:nvPr>
            <p:ph type="body" idx="1" hasCustomPrompt="1"/>
          </p:nvPr>
        </p:nvSpPr>
        <p:spPr>
          <a:xfrm>
            <a:off x="571500" y="1114425"/>
            <a:ext cx="78486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Title Text"/>
          <p:cNvSpPr txBox="1"/>
          <p:nvPr>
            <p:ph type="title" hasCustomPrompt="1"/>
          </p:nvPr>
        </p:nvSpPr>
        <p:spPr>
          <a:xfrm>
            <a:off x="552450" y="66675"/>
            <a:ext cx="8077200" cy="609600"/>
          </a:xfrm>
          <a:prstGeom prst="rect">
            <a:avLst/>
          </a:prstGeom>
        </p:spPr>
        <p:txBody>
          <a:bodyPr>
            <a:normAutofit/>
          </a:bodyPr>
          <a:lstStyle/>
          <a:p>
            <a:r>
              <a:t>Title Text</a:t>
            </a:r>
          </a:p>
        </p:txBody>
      </p:sp>
      <p:sp>
        <p:nvSpPr>
          <p:cNvPr id="23" name="Slide Number"/>
          <p:cNvSpPr txBox="1"/>
          <p:nvPr>
            <p:ph type="sldNum" sz="quarter" idx="2"/>
          </p:nvPr>
        </p:nvSpPr>
        <p:spPr>
          <a:xfrm>
            <a:off x="8176259" y="6248400"/>
            <a:ext cx="281941" cy="287087"/>
          </a:xfrm>
          <a:prstGeom prst="rect">
            <a:avLst/>
          </a:prstGeom>
        </p:spPr>
        <p:txBody>
          <a:bodyPr/>
          <a:lstStyle>
            <a:lvl1pPr algn="r" defTabSz="457200">
              <a:spcBef>
                <a:spcPts val="800"/>
              </a:spcBef>
              <a:defRPr sz="1400">
                <a:solidFill>
                  <a:srgbClr val="578963"/>
                </a:solidFill>
                <a:latin typeface="+mn-lt"/>
                <a:ea typeface="+mn-ea"/>
                <a:cs typeface="+mn-cs"/>
                <a:sym typeface="Times New Roman"/>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152400"/>
            <a:ext cx="9144002" cy="1314450"/>
          </a:xfrm>
          <a:prstGeom prst="rect">
            <a:avLst/>
          </a:prstGeom>
          <a:gradFill>
            <a:gsLst>
              <a:gs pos="0">
                <a:srgbClr val="CCECFF"/>
              </a:gs>
              <a:gs pos="100000">
                <a:srgbClr val="FFFFFF"/>
              </a:gs>
            </a:gsLst>
            <a:lin ang="16200000"/>
          </a:gradFill>
          <a:ln w="12700">
            <a:miter lim="400000"/>
          </a:ln>
        </p:spPr>
        <p:txBody>
          <a:bodyPr lIns="45719" rIns="45719" anchor="ctr"/>
          <a:lstStyle/>
          <a:p>
            <a:pPr defTabSz="457200">
              <a:defRPr sz="1800"/>
            </a:pPr>
          </a:p>
        </p:txBody>
      </p:sp>
      <p:sp>
        <p:nvSpPr>
          <p:cNvPr id="3" name="Slide Number"/>
          <p:cNvSpPr txBox="1"/>
          <p:nvPr>
            <p:ph type="sldNum" sz="quarter" idx="2"/>
          </p:nvPr>
        </p:nvSpPr>
        <p:spPr>
          <a:xfrm>
            <a:off x="4481512" y="6613525"/>
            <a:ext cx="330161" cy="332740"/>
          </a:xfrm>
          <a:prstGeom prst="rect">
            <a:avLst/>
          </a:prstGeom>
          <a:ln w="12700">
            <a:miter lim="400000"/>
          </a:ln>
        </p:spPr>
        <p:txBody>
          <a:bodyPr wrap="none" lIns="45719" rIns="45719">
            <a:spAutoFit/>
          </a:bodyPr>
          <a:lstStyle/>
          <a:p>
            <a:fld id="{86CB4B4D-7CA3-9044-876B-883B54F8677D}" type="slidenum">
              <a:rPr/>
            </a:fld>
            <a:endParaRPr/>
          </a:p>
        </p:txBody>
      </p:sp>
      <p:sp>
        <p:nvSpPr>
          <p:cNvPr id="4" name="Title Text"/>
          <p:cNvSpPr txBox="1"/>
          <p:nvPr>
            <p:ph type="title"/>
          </p:nvPr>
        </p:nvSpPr>
        <p:spPr>
          <a:xfrm>
            <a:off x="457200" y="0"/>
            <a:ext cx="8229600" cy="1417638"/>
          </a:xfrm>
          <a:prstGeom prst="rect">
            <a:avLst/>
          </a:prstGeom>
          <a:ln w="12700">
            <a:miter lim="400000"/>
          </a:ln>
        </p:spPr>
        <p:txBody>
          <a:bodyPr lIns="45719" rIns="45719" anchor="b"/>
          <a:lstStyle/>
          <a:p>
            <a:r>
              <a:t>Title Text</a:t>
            </a:r>
          </a:p>
        </p:txBody>
      </p:sp>
      <p:sp>
        <p:nvSpPr>
          <p:cNvPr id="5" name="Body Level One…"/>
          <p:cNvSpPr txBox="1"/>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1pPr>
      <a:lvl2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2pPr>
      <a:lvl3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3pPr>
      <a:lvl4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4pPr>
      <a:lvl5pPr marL="0" marR="0" indent="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5pPr>
      <a:lvl6pPr marL="0" marR="0" indent="4572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6pPr>
      <a:lvl7pPr marL="0" marR="0" indent="9144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7pPr>
      <a:lvl8pPr marL="0" marR="0" indent="13716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8pPr>
      <a:lvl9pPr marL="0" marR="0" indent="1828800" algn="ctr" defTabSz="914400" rtl="0" latinLnBrk="0">
        <a:lnSpc>
          <a:spcPct val="100000"/>
        </a:lnSpc>
        <a:spcBef>
          <a:spcPts val="0"/>
        </a:spcBef>
        <a:spcAft>
          <a:spcPts val="0"/>
        </a:spcAft>
        <a:buClrTx/>
        <a:buSzTx/>
        <a:buFontTx/>
        <a:buNone/>
        <a:defRPr sz="3200" b="1" i="0" u="none" strike="noStrike" cap="none" spc="0" baseline="0">
          <a:solidFill>
            <a:srgbClr val="CC3300"/>
          </a:solidFill>
          <a:uFillTx/>
          <a:latin typeface="+mj-lt"/>
          <a:ea typeface="+mj-ea"/>
          <a:cs typeface="+mj-cs"/>
          <a:sym typeface="Helvetica"/>
        </a:defRPr>
      </a:lvl9pPr>
    </p:titleStyle>
    <p:bodyStyle>
      <a:lvl1pPr marL="342900" marR="0" indent="-342900" algn="l" defTabSz="914400" rtl="0" latinLnBrk="0">
        <a:lnSpc>
          <a:spcPct val="100000"/>
        </a:lnSpc>
        <a:spcBef>
          <a:spcPts val="800"/>
        </a:spcBef>
        <a:spcAft>
          <a:spcPts val="0"/>
        </a:spcAft>
        <a:buClr>
          <a:srgbClr val="CC3300"/>
        </a:buClr>
        <a:buSzPct val="90000"/>
        <a:buFontTx/>
        <a:buChar char="•"/>
        <a:defRPr sz="2000" b="0" i="0" u="none" strike="noStrike" cap="none" spc="0" baseline="0">
          <a:solidFill>
            <a:srgbClr val="000000"/>
          </a:solidFill>
          <a:uFillTx/>
          <a:latin typeface="+mj-lt"/>
          <a:ea typeface="+mj-ea"/>
          <a:cs typeface="+mj-cs"/>
          <a:sym typeface="Helvetica"/>
        </a:defRPr>
      </a:lvl1pPr>
      <a:lvl2pPr marL="774700" marR="0" indent="-3175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j-lt"/>
          <a:ea typeface="+mj-ea"/>
          <a:cs typeface="+mj-cs"/>
          <a:sym typeface="Helvetica"/>
        </a:defRPr>
      </a:lvl2pPr>
      <a:lvl3pPr marL="11112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j-lt"/>
          <a:ea typeface="+mj-ea"/>
          <a:cs typeface="+mj-cs"/>
          <a:sym typeface="Helvetica"/>
        </a:defRPr>
      </a:lvl3pPr>
      <a:lvl4pPr marL="14541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j-lt"/>
          <a:ea typeface="+mj-ea"/>
          <a:cs typeface="+mj-cs"/>
          <a:sym typeface="Helvetica"/>
        </a:defRPr>
      </a:lvl4pPr>
      <a:lvl5pPr marL="1797050" marR="0" indent="-254000" algn="l" defTabSz="914400" rtl="0" latinLnBrk="0">
        <a:lnSpc>
          <a:spcPct val="100000"/>
        </a:lnSpc>
        <a:spcBef>
          <a:spcPts val="800"/>
        </a:spcBef>
        <a:spcAft>
          <a:spcPts val="0"/>
        </a:spcAft>
        <a:buClr>
          <a:srgbClr val="CC3300"/>
        </a:buClr>
        <a:buSzPct val="100000"/>
        <a:buFontTx/>
        <a:buChar char="•"/>
        <a:defRPr sz="2000" b="0" i="0" u="none" strike="noStrike" cap="none" spc="0" baseline="0">
          <a:solidFill>
            <a:srgbClr val="000000"/>
          </a:solidFill>
          <a:uFillTx/>
          <a:latin typeface="+mj-lt"/>
          <a:ea typeface="+mj-ea"/>
          <a:cs typeface="+mj-cs"/>
          <a:sym typeface="Helvetica"/>
        </a:defRPr>
      </a:lvl5pPr>
      <a:lvl6pPr marL="22542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j-lt"/>
          <a:ea typeface="+mj-ea"/>
          <a:cs typeface="+mj-cs"/>
          <a:sym typeface="Helvetica"/>
        </a:defRPr>
      </a:lvl6pPr>
      <a:lvl7pPr marL="27114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j-lt"/>
          <a:ea typeface="+mj-ea"/>
          <a:cs typeface="+mj-cs"/>
          <a:sym typeface="Helvetica"/>
        </a:defRPr>
      </a:lvl7pPr>
      <a:lvl8pPr marL="31686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j-lt"/>
          <a:ea typeface="+mj-ea"/>
          <a:cs typeface="+mj-cs"/>
          <a:sym typeface="Helvetica"/>
        </a:defRPr>
      </a:lvl8pPr>
      <a:lvl9pPr marL="3625850" marR="0" indent="-254000" algn="l" defTabSz="914400" rtl="0" latinLnBrk="0">
        <a:lnSpc>
          <a:spcPct val="100000"/>
        </a:lnSpc>
        <a:spcBef>
          <a:spcPts val="800"/>
        </a:spcBef>
        <a:spcAft>
          <a:spcPts val="0"/>
        </a:spcAft>
        <a:buClr>
          <a:srgbClr val="CC3300"/>
        </a:buClr>
        <a:buSzPct val="100000"/>
        <a:buFont typeface="Monotype Sorts"/>
        <a:defRPr sz="2000" b="0" i="0" u="none" strike="noStrike" cap="none" spc="0" baseline="0">
          <a:solidFill>
            <a:srgbClr val="000000"/>
          </a:solidFill>
          <a:uFillTx/>
          <a:latin typeface="+mj-lt"/>
          <a:ea typeface="+mj-ea"/>
          <a:cs typeface="+mj-cs"/>
          <a:sym typeface="Helvetica"/>
        </a:defRPr>
      </a:lvl9pPr>
    </p:bodyStyle>
    <p:otherStyle>
      <a:lvl1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0" name="CAS CS 460…"/>
          <p:cNvSpPr txBox="1"/>
          <p:nvPr/>
        </p:nvSpPr>
        <p:spPr>
          <a:xfrm>
            <a:off x="615632" y="1523047"/>
            <a:ext cx="7680961" cy="2021841"/>
          </a:xfrm>
          <a:prstGeom prst="rect">
            <a:avLst/>
          </a:prstGeom>
          <a:ln w="12700">
            <a:miter lim="400000"/>
          </a:ln>
        </p:spPr>
        <p:txBody>
          <a:bodyPr lIns="45719" rIns="45719" anchor="b">
            <a:spAutoFit/>
          </a:bodyPr>
          <a:lstStyle/>
          <a:p>
            <a:pPr algn="ctr" defTabSz="457200">
              <a:defRPr sz="3200" b="1">
                <a:solidFill>
                  <a:srgbClr val="CC3300"/>
                </a:solidFill>
                <a:effectLst>
                  <a:outerShdw blurRad="12700" dist="25400" dir="2700000" rotWithShape="0">
                    <a:srgbClr val="DDDDDD"/>
                  </a:outerShdw>
                </a:effectLst>
              </a:defRPr>
            </a:pPr>
            <a:r>
              <a:t>CAS CS 460</a:t>
            </a:r>
          </a:p>
          <a:p>
            <a:pPr algn="ctr" defTabSz="457200">
              <a:defRPr sz="3200" b="1">
                <a:solidFill>
                  <a:srgbClr val="CC3300"/>
                </a:solidFill>
                <a:effectLst>
                  <a:outerShdw blurRad="12700" dist="25400" dir="2700000" rotWithShape="0">
                    <a:srgbClr val="DDDDDD"/>
                  </a:outerShdw>
                </a:effectLst>
              </a:defRPr>
            </a:pPr>
            <a:r>
              <a:t>Introduction to Database Systems</a:t>
            </a:r>
          </a:p>
          <a:p>
            <a:pPr algn="ctr" defTabSz="457200">
              <a:defRPr sz="3200" b="1">
                <a:solidFill>
                  <a:srgbClr val="CC3300"/>
                </a:solidFill>
                <a:effectLst>
                  <a:outerShdw blurRad="12700" dist="25400" dir="2700000" rotWithShape="0">
                    <a:srgbClr val="DDDDDD"/>
                  </a:outerShdw>
                </a:effectLst>
              </a:defRPr>
            </a:pPr>
          </a:p>
          <a:p>
            <a:pPr algn="ctr" defTabSz="457200">
              <a:defRPr sz="3200" b="1">
                <a:solidFill>
                  <a:srgbClr val="CC3300"/>
                </a:solidFill>
                <a:effectLst>
                  <a:outerShdw blurRad="12700" dist="25400" dir="2700000" rotWithShape="0">
                    <a:srgbClr val="DDDDDD"/>
                  </a:outerShdw>
                </a:effectLst>
              </a:defRPr>
            </a:pPr>
            <a:r>
              <a:t>Query Optimization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395" name="Alternative Plans – Push Selects  (No Indexes)"/>
          <p:cNvSpPr txBox="1"/>
          <p:nvPr>
            <p:ph type="title" idx="4294967295"/>
          </p:nvPr>
        </p:nvSpPr>
        <p:spPr>
          <a:xfrm>
            <a:off x="893762" y="15875"/>
            <a:ext cx="7772401" cy="1104900"/>
          </a:xfrm>
          <a:prstGeom prst="rect">
            <a:avLst/>
          </a:prstGeom>
        </p:spPr>
        <p:txBody>
          <a:bodyPr lIns="44450" tIns="44450" rIns="44450" bIns="44450">
            <a:normAutofit/>
          </a:bodyPr>
          <a:lstStyle/>
          <a:p>
            <a:pPr>
              <a:defRPr>
                <a:effectLst>
                  <a:outerShdw blurRad="12700" dist="25400" dir="2700000" rotWithShape="0">
                    <a:srgbClr val="DDDDDD"/>
                  </a:outerShdw>
                </a:effectLst>
              </a:defRPr>
            </a:pPr>
            <a:r>
              <a:t>Alternative Plans – Push Selects </a:t>
            </a:r>
            <a:br/>
            <a:r>
              <a:t>(No Indexes)</a:t>
            </a:r>
          </a:p>
        </p:txBody>
      </p:sp>
      <p:grpSp>
        <p:nvGrpSpPr>
          <p:cNvPr id="452" name="Group"/>
          <p:cNvGrpSpPr/>
          <p:nvPr/>
        </p:nvGrpSpPr>
        <p:grpSpPr>
          <a:xfrm>
            <a:off x="195262" y="1906587"/>
            <a:ext cx="3749243" cy="4068050"/>
            <a:chOff x="0" y="0"/>
            <a:chExt cx="3749241" cy="4068049"/>
          </a:xfrm>
        </p:grpSpPr>
        <p:grpSp>
          <p:nvGrpSpPr>
            <p:cNvPr id="398" name="Group"/>
            <p:cNvGrpSpPr/>
            <p:nvPr/>
          </p:nvGrpSpPr>
          <p:grpSpPr>
            <a:xfrm>
              <a:off x="1360487" y="15875"/>
              <a:ext cx="1" cy="171450"/>
              <a:chOff x="0" y="0"/>
              <a:chExt cx="0" cy="171450"/>
            </a:xfrm>
          </p:grpSpPr>
          <p:sp>
            <p:nvSpPr>
              <p:cNvPr id="396"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97"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01" name="Group"/>
            <p:cNvGrpSpPr/>
            <p:nvPr/>
          </p:nvGrpSpPr>
          <p:grpSpPr>
            <a:xfrm>
              <a:off x="1447800" y="15875"/>
              <a:ext cx="0" cy="171450"/>
              <a:chOff x="0" y="0"/>
              <a:chExt cx="0" cy="171450"/>
            </a:xfrm>
          </p:grpSpPr>
          <p:sp>
            <p:nvSpPr>
              <p:cNvPr id="399"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00"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04" name="Group"/>
            <p:cNvGrpSpPr/>
            <p:nvPr/>
          </p:nvGrpSpPr>
          <p:grpSpPr>
            <a:xfrm>
              <a:off x="1319212" y="-1"/>
              <a:ext cx="173038" cy="1"/>
              <a:chOff x="0" y="0"/>
              <a:chExt cx="173037" cy="0"/>
            </a:xfrm>
          </p:grpSpPr>
          <p:sp>
            <p:nvSpPr>
              <p:cNvPr id="402"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03"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07" name="Group"/>
            <p:cNvGrpSpPr/>
            <p:nvPr/>
          </p:nvGrpSpPr>
          <p:grpSpPr>
            <a:xfrm>
              <a:off x="1477962" y="2012950"/>
              <a:ext cx="1" cy="122238"/>
              <a:chOff x="0" y="0"/>
              <a:chExt cx="0" cy="122237"/>
            </a:xfrm>
          </p:grpSpPr>
          <p:sp>
            <p:nvSpPr>
              <p:cNvPr id="405"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06"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0" name="Group"/>
            <p:cNvGrpSpPr/>
            <p:nvPr/>
          </p:nvGrpSpPr>
          <p:grpSpPr>
            <a:xfrm>
              <a:off x="1825625" y="2012950"/>
              <a:ext cx="0" cy="122238"/>
              <a:chOff x="0" y="0"/>
              <a:chExt cx="0" cy="122237"/>
            </a:xfrm>
          </p:grpSpPr>
          <p:sp>
            <p:nvSpPr>
              <p:cNvPr id="408"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09"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3" name="Group"/>
            <p:cNvGrpSpPr/>
            <p:nvPr/>
          </p:nvGrpSpPr>
          <p:grpSpPr>
            <a:xfrm>
              <a:off x="1477962" y="2012950"/>
              <a:ext cx="347663" cy="122238"/>
              <a:chOff x="0" y="0"/>
              <a:chExt cx="347662" cy="122237"/>
            </a:xfrm>
          </p:grpSpPr>
          <p:sp>
            <p:nvSpPr>
              <p:cNvPr id="411"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2"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6" name="Group"/>
            <p:cNvGrpSpPr/>
            <p:nvPr/>
          </p:nvGrpSpPr>
          <p:grpSpPr>
            <a:xfrm>
              <a:off x="1477962" y="2012950"/>
              <a:ext cx="347663" cy="122238"/>
              <a:chOff x="0" y="0"/>
              <a:chExt cx="347662" cy="122237"/>
            </a:xfrm>
          </p:grpSpPr>
          <p:sp>
            <p:nvSpPr>
              <p:cNvPr id="414"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5"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19" name="Group"/>
            <p:cNvGrpSpPr/>
            <p:nvPr/>
          </p:nvGrpSpPr>
          <p:grpSpPr>
            <a:xfrm>
              <a:off x="838199" y="2513012"/>
              <a:ext cx="668339" cy="355601"/>
              <a:chOff x="0" y="0"/>
              <a:chExt cx="668337" cy="355600"/>
            </a:xfrm>
          </p:grpSpPr>
          <p:sp>
            <p:nvSpPr>
              <p:cNvPr id="417"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18"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2" name="Group"/>
            <p:cNvGrpSpPr/>
            <p:nvPr/>
          </p:nvGrpSpPr>
          <p:grpSpPr>
            <a:xfrm>
              <a:off x="1798637" y="2524124"/>
              <a:ext cx="682626" cy="355602"/>
              <a:chOff x="0" y="0"/>
              <a:chExt cx="682625" cy="355600"/>
            </a:xfrm>
          </p:grpSpPr>
          <p:sp>
            <p:nvSpPr>
              <p:cNvPr id="420"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1"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5" name="Group"/>
            <p:cNvGrpSpPr/>
            <p:nvPr/>
          </p:nvGrpSpPr>
          <p:grpSpPr>
            <a:xfrm>
              <a:off x="1654175" y="1300162"/>
              <a:ext cx="0" cy="558801"/>
              <a:chOff x="0" y="0"/>
              <a:chExt cx="0" cy="558800"/>
            </a:xfrm>
          </p:grpSpPr>
          <p:sp>
            <p:nvSpPr>
              <p:cNvPr id="423"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4"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28" name="Group"/>
            <p:cNvGrpSpPr/>
            <p:nvPr/>
          </p:nvGrpSpPr>
          <p:grpSpPr>
            <a:xfrm>
              <a:off x="1654175" y="373062"/>
              <a:ext cx="0" cy="511176"/>
              <a:chOff x="0" y="0"/>
              <a:chExt cx="0" cy="511175"/>
            </a:xfrm>
          </p:grpSpPr>
          <p:sp>
            <p:nvSpPr>
              <p:cNvPr id="426"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27"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429" name="Sailors"/>
            <p:cNvSpPr txBox="1"/>
            <p:nvPr/>
          </p:nvSpPr>
          <p:spPr>
            <a:xfrm>
              <a:off x="198438" y="3732212"/>
              <a:ext cx="821619"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430" name="Reserves"/>
            <p:cNvSpPr txBox="1"/>
            <p:nvPr/>
          </p:nvSpPr>
          <p:spPr>
            <a:xfrm>
              <a:off x="2255838" y="2970212"/>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431" name="sid=sid"/>
            <p:cNvSpPr txBox="1"/>
            <p:nvPr/>
          </p:nvSpPr>
          <p:spPr>
            <a:xfrm>
              <a:off x="1339850" y="2217737"/>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432" name="rating &gt; 5"/>
            <p:cNvSpPr txBox="1"/>
            <p:nvPr/>
          </p:nvSpPr>
          <p:spPr>
            <a:xfrm>
              <a:off x="122238" y="2894012"/>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433" name="sname"/>
            <p:cNvSpPr txBox="1"/>
            <p:nvPr/>
          </p:nvSpPr>
          <p:spPr>
            <a:xfrm>
              <a:off x="1455737" y="79375"/>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434" name="(Page-Oriented…"/>
            <p:cNvSpPr txBox="1"/>
            <p:nvPr/>
          </p:nvSpPr>
          <p:spPr>
            <a:xfrm>
              <a:off x="2081213" y="1903412"/>
              <a:ext cx="1649165" cy="589838"/>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435" name="(On-the-fly)"/>
            <p:cNvSpPr txBox="1"/>
            <p:nvPr/>
          </p:nvSpPr>
          <p:spPr>
            <a:xfrm>
              <a:off x="960437" y="2970212"/>
              <a:ext cx="1264805"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436" name="(On-the-fly)"/>
            <p:cNvSpPr txBox="1"/>
            <p:nvPr/>
          </p:nvSpPr>
          <p:spPr>
            <a:xfrm>
              <a:off x="2374900" y="36512"/>
              <a:ext cx="1264804"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441" name="Group"/>
            <p:cNvGrpSpPr/>
            <p:nvPr/>
          </p:nvGrpSpPr>
          <p:grpSpPr>
            <a:xfrm>
              <a:off x="1219200" y="915987"/>
              <a:ext cx="160338" cy="165101"/>
              <a:chOff x="0" y="0"/>
              <a:chExt cx="160337" cy="165100"/>
            </a:xfrm>
          </p:grpSpPr>
          <p:sp>
            <p:nvSpPr>
              <p:cNvPr id="437"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440" name="Group"/>
              <p:cNvGrpSpPr/>
              <p:nvPr/>
            </p:nvGrpSpPr>
            <p:grpSpPr>
              <a:xfrm>
                <a:off x="58737" y="-1"/>
                <a:ext cx="101601" cy="1"/>
                <a:chOff x="0" y="0"/>
                <a:chExt cx="101600" cy="0"/>
              </a:xfrm>
            </p:grpSpPr>
            <p:sp>
              <p:nvSpPr>
                <p:cNvPr id="438"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39"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442" name="bid=100"/>
            <p:cNvSpPr txBox="1"/>
            <p:nvPr/>
          </p:nvSpPr>
          <p:spPr>
            <a:xfrm>
              <a:off x="1417637" y="992187"/>
              <a:ext cx="818097"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447" name="Group"/>
            <p:cNvGrpSpPr/>
            <p:nvPr/>
          </p:nvGrpSpPr>
          <p:grpSpPr>
            <a:xfrm>
              <a:off x="0" y="2894012"/>
              <a:ext cx="160338" cy="165101"/>
              <a:chOff x="0" y="0"/>
              <a:chExt cx="160337" cy="165100"/>
            </a:xfrm>
          </p:grpSpPr>
          <p:sp>
            <p:nvSpPr>
              <p:cNvPr id="443"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446" name="Group"/>
              <p:cNvGrpSpPr/>
              <p:nvPr/>
            </p:nvGrpSpPr>
            <p:grpSpPr>
              <a:xfrm>
                <a:off x="58737" y="-1"/>
                <a:ext cx="101601" cy="1"/>
                <a:chOff x="0" y="0"/>
                <a:chExt cx="101600" cy="0"/>
              </a:xfrm>
            </p:grpSpPr>
            <p:sp>
              <p:nvSpPr>
                <p:cNvPr id="444"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5"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450" name="Group"/>
            <p:cNvGrpSpPr/>
            <p:nvPr/>
          </p:nvGrpSpPr>
          <p:grpSpPr>
            <a:xfrm>
              <a:off x="609599" y="3198812"/>
              <a:ext cx="1" cy="558801"/>
              <a:chOff x="0" y="0"/>
              <a:chExt cx="0" cy="558800"/>
            </a:xfrm>
          </p:grpSpPr>
          <p:sp>
            <p:nvSpPr>
              <p:cNvPr id="448"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49"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451" name="(On-the-fly)"/>
            <p:cNvSpPr txBox="1"/>
            <p:nvPr/>
          </p:nvSpPr>
          <p:spPr>
            <a:xfrm>
              <a:off x="2484438" y="989012"/>
              <a:ext cx="1264804"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grpSp>
        <p:nvGrpSpPr>
          <p:cNvPr id="509" name="Group"/>
          <p:cNvGrpSpPr/>
          <p:nvPr/>
        </p:nvGrpSpPr>
        <p:grpSpPr>
          <a:xfrm>
            <a:off x="4648199" y="2209800"/>
            <a:ext cx="4041343" cy="3155237"/>
            <a:chOff x="0" y="0"/>
            <a:chExt cx="4041341" cy="3155236"/>
          </a:xfrm>
        </p:grpSpPr>
        <p:grpSp>
          <p:nvGrpSpPr>
            <p:cNvPr id="455" name="Group"/>
            <p:cNvGrpSpPr/>
            <p:nvPr/>
          </p:nvGrpSpPr>
          <p:grpSpPr>
            <a:xfrm>
              <a:off x="1131887" y="93662"/>
              <a:ext cx="1" cy="171451"/>
              <a:chOff x="0" y="0"/>
              <a:chExt cx="0" cy="171450"/>
            </a:xfrm>
          </p:grpSpPr>
          <p:sp>
            <p:nvSpPr>
              <p:cNvPr id="453"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54"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58" name="Group"/>
            <p:cNvGrpSpPr/>
            <p:nvPr/>
          </p:nvGrpSpPr>
          <p:grpSpPr>
            <a:xfrm>
              <a:off x="1219200" y="93662"/>
              <a:ext cx="0" cy="171451"/>
              <a:chOff x="0" y="0"/>
              <a:chExt cx="0" cy="171450"/>
            </a:xfrm>
          </p:grpSpPr>
          <p:sp>
            <p:nvSpPr>
              <p:cNvPr id="456"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57"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1" name="Group"/>
            <p:cNvGrpSpPr/>
            <p:nvPr/>
          </p:nvGrpSpPr>
          <p:grpSpPr>
            <a:xfrm>
              <a:off x="1090612" y="77787"/>
              <a:ext cx="173038" cy="1"/>
              <a:chOff x="0" y="0"/>
              <a:chExt cx="173037" cy="0"/>
            </a:xfrm>
          </p:grpSpPr>
          <p:sp>
            <p:nvSpPr>
              <p:cNvPr id="459"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0"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4" name="Group"/>
            <p:cNvGrpSpPr/>
            <p:nvPr/>
          </p:nvGrpSpPr>
          <p:grpSpPr>
            <a:xfrm>
              <a:off x="1249362" y="1023937"/>
              <a:ext cx="1" cy="122238"/>
              <a:chOff x="0" y="0"/>
              <a:chExt cx="0" cy="122237"/>
            </a:xfrm>
          </p:grpSpPr>
          <p:sp>
            <p:nvSpPr>
              <p:cNvPr id="462"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3"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67" name="Group"/>
            <p:cNvGrpSpPr/>
            <p:nvPr/>
          </p:nvGrpSpPr>
          <p:grpSpPr>
            <a:xfrm>
              <a:off x="1597025" y="1023937"/>
              <a:ext cx="0" cy="122238"/>
              <a:chOff x="0" y="0"/>
              <a:chExt cx="0" cy="122237"/>
            </a:xfrm>
          </p:grpSpPr>
          <p:sp>
            <p:nvSpPr>
              <p:cNvPr id="465"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6"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0" name="Group"/>
            <p:cNvGrpSpPr/>
            <p:nvPr/>
          </p:nvGrpSpPr>
          <p:grpSpPr>
            <a:xfrm>
              <a:off x="1249362" y="1023937"/>
              <a:ext cx="347663" cy="122238"/>
              <a:chOff x="0" y="0"/>
              <a:chExt cx="347662" cy="122237"/>
            </a:xfrm>
          </p:grpSpPr>
          <p:sp>
            <p:nvSpPr>
              <p:cNvPr id="468"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69"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3" name="Group"/>
            <p:cNvGrpSpPr/>
            <p:nvPr/>
          </p:nvGrpSpPr>
          <p:grpSpPr>
            <a:xfrm>
              <a:off x="1249362" y="1023937"/>
              <a:ext cx="347663" cy="122238"/>
              <a:chOff x="0" y="0"/>
              <a:chExt cx="347662" cy="122237"/>
            </a:xfrm>
          </p:grpSpPr>
          <p:sp>
            <p:nvSpPr>
              <p:cNvPr id="471"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2"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6" name="Group"/>
            <p:cNvGrpSpPr/>
            <p:nvPr/>
          </p:nvGrpSpPr>
          <p:grpSpPr>
            <a:xfrm>
              <a:off x="654049" y="1535112"/>
              <a:ext cx="668339" cy="355601"/>
              <a:chOff x="0" y="0"/>
              <a:chExt cx="668337" cy="355600"/>
            </a:xfrm>
          </p:grpSpPr>
          <p:sp>
            <p:nvSpPr>
              <p:cNvPr id="474"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5"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79" name="Group"/>
            <p:cNvGrpSpPr/>
            <p:nvPr/>
          </p:nvGrpSpPr>
          <p:grpSpPr>
            <a:xfrm>
              <a:off x="1570037" y="1535112"/>
              <a:ext cx="682626" cy="355601"/>
              <a:chOff x="0" y="0"/>
              <a:chExt cx="682625" cy="355600"/>
            </a:xfrm>
          </p:grpSpPr>
          <p:sp>
            <p:nvSpPr>
              <p:cNvPr id="477"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78"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482" name="Group"/>
            <p:cNvGrpSpPr/>
            <p:nvPr/>
          </p:nvGrpSpPr>
          <p:grpSpPr>
            <a:xfrm>
              <a:off x="1425575" y="450850"/>
              <a:ext cx="0" cy="511175"/>
              <a:chOff x="0" y="0"/>
              <a:chExt cx="0" cy="511175"/>
            </a:xfrm>
          </p:grpSpPr>
          <p:sp>
            <p:nvSpPr>
              <p:cNvPr id="480"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81"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483" name="Sailors"/>
            <p:cNvSpPr txBox="1"/>
            <p:nvPr/>
          </p:nvSpPr>
          <p:spPr>
            <a:xfrm>
              <a:off x="61913" y="28194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484" name="Reserves"/>
            <p:cNvSpPr txBox="1"/>
            <p:nvPr/>
          </p:nvSpPr>
          <p:spPr>
            <a:xfrm>
              <a:off x="2014538" y="28194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485" name="sid=sid"/>
            <p:cNvSpPr txBox="1"/>
            <p:nvPr/>
          </p:nvSpPr>
          <p:spPr>
            <a:xfrm>
              <a:off x="1111250" y="12287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486" name="bid = 100"/>
            <p:cNvSpPr txBox="1"/>
            <p:nvPr/>
          </p:nvSpPr>
          <p:spPr>
            <a:xfrm>
              <a:off x="2090738" y="1905000"/>
              <a:ext cx="867495"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 = 100</a:t>
              </a:r>
            </a:p>
          </p:txBody>
        </p:sp>
        <p:sp>
          <p:nvSpPr>
            <p:cNvPr id="487" name="sname"/>
            <p:cNvSpPr txBox="1"/>
            <p:nvPr/>
          </p:nvSpPr>
          <p:spPr>
            <a:xfrm>
              <a:off x="1227137" y="157162"/>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488" name="(Page-Oriented…"/>
            <p:cNvSpPr txBox="1"/>
            <p:nvPr/>
          </p:nvSpPr>
          <p:spPr>
            <a:xfrm>
              <a:off x="1852613" y="9144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489" name="(On-the-fly)"/>
            <p:cNvSpPr txBox="1"/>
            <p:nvPr/>
          </p:nvSpPr>
          <p:spPr>
            <a:xfrm>
              <a:off x="2203450"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494" name="Group"/>
            <p:cNvGrpSpPr/>
            <p:nvPr/>
          </p:nvGrpSpPr>
          <p:grpSpPr>
            <a:xfrm>
              <a:off x="0" y="1949450"/>
              <a:ext cx="160338" cy="165100"/>
              <a:chOff x="0" y="0"/>
              <a:chExt cx="160337" cy="165100"/>
            </a:xfrm>
          </p:grpSpPr>
          <p:sp>
            <p:nvSpPr>
              <p:cNvPr id="490"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493" name="Group"/>
              <p:cNvGrpSpPr/>
              <p:nvPr/>
            </p:nvGrpSpPr>
            <p:grpSpPr>
              <a:xfrm>
                <a:off x="58737" y="-1"/>
                <a:ext cx="101601" cy="1"/>
                <a:chOff x="0" y="0"/>
                <a:chExt cx="101600" cy="0"/>
              </a:xfrm>
            </p:grpSpPr>
            <p:sp>
              <p:nvSpPr>
                <p:cNvPr id="491"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2"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495" name="rating &gt; 5"/>
            <p:cNvSpPr txBox="1"/>
            <p:nvPr/>
          </p:nvSpPr>
          <p:spPr>
            <a:xfrm>
              <a:off x="138113" y="1981200"/>
              <a:ext cx="946411"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 </a:t>
              </a:r>
            </a:p>
          </p:txBody>
        </p:sp>
        <p:grpSp>
          <p:nvGrpSpPr>
            <p:cNvPr id="500" name="Group"/>
            <p:cNvGrpSpPr/>
            <p:nvPr/>
          </p:nvGrpSpPr>
          <p:grpSpPr>
            <a:xfrm>
              <a:off x="1892300" y="1828800"/>
              <a:ext cx="160338" cy="165100"/>
              <a:chOff x="0" y="0"/>
              <a:chExt cx="160337" cy="165100"/>
            </a:xfrm>
          </p:grpSpPr>
          <p:sp>
            <p:nvSpPr>
              <p:cNvPr id="496"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499" name="Group"/>
              <p:cNvGrpSpPr/>
              <p:nvPr/>
            </p:nvGrpSpPr>
            <p:grpSpPr>
              <a:xfrm>
                <a:off x="58737" y="-1"/>
                <a:ext cx="101601" cy="1"/>
                <a:chOff x="0" y="0"/>
                <a:chExt cx="101600" cy="0"/>
              </a:xfrm>
            </p:grpSpPr>
            <p:sp>
              <p:nvSpPr>
                <p:cNvPr id="497"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498"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503" name="Group"/>
            <p:cNvGrpSpPr/>
            <p:nvPr/>
          </p:nvGrpSpPr>
          <p:grpSpPr>
            <a:xfrm>
              <a:off x="396874" y="2286000"/>
              <a:ext cx="2" cy="558800"/>
              <a:chOff x="0" y="0"/>
              <a:chExt cx="0" cy="558800"/>
            </a:xfrm>
          </p:grpSpPr>
          <p:sp>
            <p:nvSpPr>
              <p:cNvPr id="501"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2"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04" name="(On-the-fly)"/>
            <p:cNvSpPr txBox="1"/>
            <p:nvPr/>
          </p:nvSpPr>
          <p:spPr>
            <a:xfrm>
              <a:off x="2776538" y="219075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507" name="Group"/>
            <p:cNvGrpSpPr/>
            <p:nvPr/>
          </p:nvGrpSpPr>
          <p:grpSpPr>
            <a:xfrm>
              <a:off x="2501900" y="2286000"/>
              <a:ext cx="0" cy="558800"/>
              <a:chOff x="0" y="0"/>
              <a:chExt cx="0" cy="558800"/>
            </a:xfrm>
          </p:grpSpPr>
          <p:sp>
            <p:nvSpPr>
              <p:cNvPr id="505"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06"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08" name="(On-the-fly)"/>
            <p:cNvSpPr txBox="1"/>
            <p:nvPr/>
          </p:nvSpPr>
          <p:spPr>
            <a:xfrm>
              <a:off x="566737" y="2324100"/>
              <a:ext cx="126480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510" name="250,500 IOs"/>
          <p:cNvSpPr txBox="1"/>
          <p:nvPr/>
        </p:nvSpPr>
        <p:spPr>
          <a:xfrm>
            <a:off x="5992695" y="6062980"/>
            <a:ext cx="1349610" cy="370841"/>
          </a:xfrm>
          <a:prstGeom prst="rect">
            <a:avLst/>
          </a:prstGeom>
          <a:ln w="12700">
            <a:miter lim="400000"/>
          </a:ln>
        </p:spPr>
        <p:txBody>
          <a:bodyPr wrap="none" lIns="45719" rIns="45719" anchor="ctr">
            <a:spAutoFit/>
          </a:bodyPr>
          <a:lstStyle>
            <a:lvl1pPr algn="ctr" defTabSz="457200">
              <a:defRPr sz="1800"/>
            </a:lvl1pPr>
          </a:lstStyle>
          <a:p>
            <a:r>
              <a:t>250,500 IOs</a:t>
            </a:r>
          </a:p>
        </p:txBody>
      </p:sp>
      <p:sp>
        <p:nvSpPr>
          <p:cNvPr id="511" name="250,500 IOs"/>
          <p:cNvSpPr txBox="1"/>
          <p:nvPr/>
        </p:nvSpPr>
        <p:spPr>
          <a:xfrm>
            <a:off x="887295" y="6215380"/>
            <a:ext cx="1349610" cy="370841"/>
          </a:xfrm>
          <a:prstGeom prst="rect">
            <a:avLst/>
          </a:prstGeom>
          <a:ln w="12700">
            <a:miter lim="400000"/>
          </a:ln>
        </p:spPr>
        <p:txBody>
          <a:bodyPr wrap="none" lIns="45719" rIns="45719" anchor="ctr">
            <a:spAutoFit/>
          </a:bodyPr>
          <a:lstStyle>
            <a:lvl1pPr algn="ctr" defTabSz="457200">
              <a:defRPr sz="1800"/>
            </a:lvl1pPr>
          </a:lstStyle>
          <a:p>
            <a:r>
              <a:t>250,500 IOs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510"/>
                                        </p:tgtEl>
                                        <p:attrNameLst>
                                          <p:attrName>style.visibility</p:attrName>
                                        </p:attrNameLst>
                                      </p:cBhvr>
                                      <p:to>
                                        <p:strVal val="visible"/>
                                      </p:to>
                                    </p:set>
                                    <p:animEffect transition="in" filter="fade">
                                      <p:cBhvr>
                                        <p:cTn id="12"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510" grpId="2" animBg="1" advAuto="0"/>
      <p:bldP spid="509"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lide Number"/>
          <p:cNvSpPr txBox="1"/>
          <p:nvPr>
            <p:ph type="sldNum" sz="quarter" idx="2"/>
          </p:nvPr>
        </p:nvSpPr>
        <p:spPr>
          <a:xfrm>
            <a:off x="4584533" y="6613525"/>
            <a:ext cx="238459"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pSp>
        <p:nvGrpSpPr>
          <p:cNvPr id="570" name="Group"/>
          <p:cNvGrpSpPr/>
          <p:nvPr/>
        </p:nvGrpSpPr>
        <p:grpSpPr>
          <a:xfrm>
            <a:off x="271462" y="1828800"/>
            <a:ext cx="4115955" cy="4145837"/>
            <a:chOff x="0" y="0"/>
            <a:chExt cx="4115953" cy="4145836"/>
          </a:xfrm>
        </p:grpSpPr>
        <p:grpSp>
          <p:nvGrpSpPr>
            <p:cNvPr id="516" name="Group"/>
            <p:cNvGrpSpPr/>
            <p:nvPr/>
          </p:nvGrpSpPr>
          <p:grpSpPr>
            <a:xfrm>
              <a:off x="1360487" y="93662"/>
              <a:ext cx="1" cy="171451"/>
              <a:chOff x="0" y="0"/>
              <a:chExt cx="0" cy="171450"/>
            </a:xfrm>
          </p:grpSpPr>
          <p:sp>
            <p:nvSpPr>
              <p:cNvPr id="514"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15"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19" name="Group"/>
            <p:cNvGrpSpPr/>
            <p:nvPr/>
          </p:nvGrpSpPr>
          <p:grpSpPr>
            <a:xfrm>
              <a:off x="1447800" y="93662"/>
              <a:ext cx="0" cy="171451"/>
              <a:chOff x="0" y="0"/>
              <a:chExt cx="0" cy="171450"/>
            </a:xfrm>
          </p:grpSpPr>
          <p:sp>
            <p:nvSpPr>
              <p:cNvPr id="517"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18"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22" name="Group"/>
            <p:cNvGrpSpPr/>
            <p:nvPr/>
          </p:nvGrpSpPr>
          <p:grpSpPr>
            <a:xfrm>
              <a:off x="1319212" y="77787"/>
              <a:ext cx="173038" cy="1"/>
              <a:chOff x="0" y="0"/>
              <a:chExt cx="173037" cy="0"/>
            </a:xfrm>
          </p:grpSpPr>
          <p:sp>
            <p:nvSpPr>
              <p:cNvPr id="520"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1"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25" name="Group"/>
            <p:cNvGrpSpPr/>
            <p:nvPr/>
          </p:nvGrpSpPr>
          <p:grpSpPr>
            <a:xfrm>
              <a:off x="1477962" y="2090737"/>
              <a:ext cx="1" cy="122238"/>
              <a:chOff x="0" y="0"/>
              <a:chExt cx="0" cy="122237"/>
            </a:xfrm>
          </p:grpSpPr>
          <p:sp>
            <p:nvSpPr>
              <p:cNvPr id="523"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4"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28" name="Group"/>
            <p:cNvGrpSpPr/>
            <p:nvPr/>
          </p:nvGrpSpPr>
          <p:grpSpPr>
            <a:xfrm>
              <a:off x="1825625" y="2090737"/>
              <a:ext cx="0" cy="122238"/>
              <a:chOff x="0" y="0"/>
              <a:chExt cx="0" cy="122237"/>
            </a:xfrm>
          </p:grpSpPr>
          <p:sp>
            <p:nvSpPr>
              <p:cNvPr id="526"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27"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1" name="Group"/>
            <p:cNvGrpSpPr/>
            <p:nvPr/>
          </p:nvGrpSpPr>
          <p:grpSpPr>
            <a:xfrm>
              <a:off x="1477962" y="2090737"/>
              <a:ext cx="347663" cy="122238"/>
              <a:chOff x="0" y="0"/>
              <a:chExt cx="347662" cy="122237"/>
            </a:xfrm>
          </p:grpSpPr>
          <p:sp>
            <p:nvSpPr>
              <p:cNvPr id="529"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0"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4" name="Group"/>
            <p:cNvGrpSpPr/>
            <p:nvPr/>
          </p:nvGrpSpPr>
          <p:grpSpPr>
            <a:xfrm>
              <a:off x="1477962" y="2090737"/>
              <a:ext cx="347663" cy="122238"/>
              <a:chOff x="0" y="0"/>
              <a:chExt cx="347662" cy="122237"/>
            </a:xfrm>
          </p:grpSpPr>
          <p:sp>
            <p:nvSpPr>
              <p:cNvPr id="532"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3"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37" name="Group"/>
            <p:cNvGrpSpPr/>
            <p:nvPr/>
          </p:nvGrpSpPr>
          <p:grpSpPr>
            <a:xfrm>
              <a:off x="838199" y="2590800"/>
              <a:ext cx="668339" cy="355600"/>
              <a:chOff x="0" y="0"/>
              <a:chExt cx="668337" cy="355600"/>
            </a:xfrm>
          </p:grpSpPr>
          <p:sp>
            <p:nvSpPr>
              <p:cNvPr id="535"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6"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0" name="Group"/>
            <p:cNvGrpSpPr/>
            <p:nvPr/>
          </p:nvGrpSpPr>
          <p:grpSpPr>
            <a:xfrm>
              <a:off x="1798637" y="2601912"/>
              <a:ext cx="682626" cy="355601"/>
              <a:chOff x="0" y="0"/>
              <a:chExt cx="682625" cy="355600"/>
            </a:xfrm>
          </p:grpSpPr>
          <p:sp>
            <p:nvSpPr>
              <p:cNvPr id="538"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9"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3" name="Group"/>
            <p:cNvGrpSpPr/>
            <p:nvPr/>
          </p:nvGrpSpPr>
          <p:grpSpPr>
            <a:xfrm>
              <a:off x="1654175" y="1377950"/>
              <a:ext cx="0" cy="558800"/>
              <a:chOff x="0" y="0"/>
              <a:chExt cx="0" cy="558800"/>
            </a:xfrm>
          </p:grpSpPr>
          <p:sp>
            <p:nvSpPr>
              <p:cNvPr id="541"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2"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46" name="Group"/>
            <p:cNvGrpSpPr/>
            <p:nvPr/>
          </p:nvGrpSpPr>
          <p:grpSpPr>
            <a:xfrm>
              <a:off x="1654175" y="450850"/>
              <a:ext cx="0" cy="511175"/>
              <a:chOff x="0" y="0"/>
              <a:chExt cx="0" cy="511175"/>
            </a:xfrm>
          </p:grpSpPr>
          <p:sp>
            <p:nvSpPr>
              <p:cNvPr id="544"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45"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47" name="Sailors"/>
            <p:cNvSpPr txBox="1"/>
            <p:nvPr/>
          </p:nvSpPr>
          <p:spPr>
            <a:xfrm>
              <a:off x="198438" y="38100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548" name="Reserves"/>
            <p:cNvSpPr txBox="1"/>
            <p:nvPr/>
          </p:nvSpPr>
          <p:spPr>
            <a:xfrm>
              <a:off x="2255838" y="30480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549" name="sid=sid"/>
            <p:cNvSpPr txBox="1"/>
            <p:nvPr/>
          </p:nvSpPr>
          <p:spPr>
            <a:xfrm>
              <a:off x="1339850"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550" name="rating &gt; 5"/>
            <p:cNvSpPr txBox="1"/>
            <p:nvPr/>
          </p:nvSpPr>
          <p:spPr>
            <a:xfrm>
              <a:off x="122238" y="2971800"/>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551" name="sname"/>
            <p:cNvSpPr txBox="1"/>
            <p:nvPr/>
          </p:nvSpPr>
          <p:spPr>
            <a:xfrm>
              <a:off x="1455737" y="157162"/>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552" name="(Page-Oriented…"/>
            <p:cNvSpPr txBox="1"/>
            <p:nvPr/>
          </p:nvSpPr>
          <p:spPr>
            <a:xfrm>
              <a:off x="2081213" y="19812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553" name="(On-the-fly)"/>
            <p:cNvSpPr txBox="1"/>
            <p:nvPr/>
          </p:nvSpPr>
          <p:spPr>
            <a:xfrm>
              <a:off x="960437" y="3048000"/>
              <a:ext cx="126480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554" name="(On-the-fly)"/>
            <p:cNvSpPr txBox="1"/>
            <p:nvPr/>
          </p:nvSpPr>
          <p:spPr>
            <a:xfrm>
              <a:off x="2851150"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559" name="Group"/>
            <p:cNvGrpSpPr/>
            <p:nvPr/>
          </p:nvGrpSpPr>
          <p:grpSpPr>
            <a:xfrm>
              <a:off x="1219200" y="993775"/>
              <a:ext cx="160338" cy="165100"/>
              <a:chOff x="0" y="0"/>
              <a:chExt cx="160337" cy="165100"/>
            </a:xfrm>
          </p:grpSpPr>
          <p:sp>
            <p:nvSpPr>
              <p:cNvPr id="555"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558" name="Group"/>
              <p:cNvGrpSpPr/>
              <p:nvPr/>
            </p:nvGrpSpPr>
            <p:grpSpPr>
              <a:xfrm>
                <a:off x="58737" y="-1"/>
                <a:ext cx="101601" cy="1"/>
                <a:chOff x="0" y="0"/>
                <a:chExt cx="101600" cy="0"/>
              </a:xfrm>
            </p:grpSpPr>
            <p:sp>
              <p:nvSpPr>
                <p:cNvPr id="556"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57"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560" name="bid=100"/>
            <p:cNvSpPr txBox="1"/>
            <p:nvPr/>
          </p:nvSpPr>
          <p:spPr>
            <a:xfrm>
              <a:off x="1417637" y="1069975"/>
              <a:ext cx="818097"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565" name="Group"/>
            <p:cNvGrpSpPr/>
            <p:nvPr/>
          </p:nvGrpSpPr>
          <p:grpSpPr>
            <a:xfrm>
              <a:off x="0" y="2971800"/>
              <a:ext cx="160338" cy="165100"/>
              <a:chOff x="0" y="0"/>
              <a:chExt cx="160337" cy="165100"/>
            </a:xfrm>
          </p:grpSpPr>
          <p:sp>
            <p:nvSpPr>
              <p:cNvPr id="561"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564" name="Group"/>
              <p:cNvGrpSpPr/>
              <p:nvPr/>
            </p:nvGrpSpPr>
            <p:grpSpPr>
              <a:xfrm>
                <a:off x="58737" y="-1"/>
                <a:ext cx="101601" cy="1"/>
                <a:chOff x="0" y="0"/>
                <a:chExt cx="101600" cy="0"/>
              </a:xfrm>
            </p:grpSpPr>
            <p:sp>
              <p:nvSpPr>
                <p:cNvPr id="562"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3"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568" name="Group"/>
            <p:cNvGrpSpPr/>
            <p:nvPr/>
          </p:nvGrpSpPr>
          <p:grpSpPr>
            <a:xfrm>
              <a:off x="609599" y="3276600"/>
              <a:ext cx="1" cy="558800"/>
              <a:chOff x="0" y="0"/>
              <a:chExt cx="0" cy="558800"/>
            </a:xfrm>
          </p:grpSpPr>
          <p:sp>
            <p:nvSpPr>
              <p:cNvPr id="566"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7"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569" name="(On-the-fly)"/>
            <p:cNvSpPr txBox="1"/>
            <p:nvPr/>
          </p:nvSpPr>
          <p:spPr>
            <a:xfrm>
              <a:off x="2484438" y="10668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571" name="1000+10*500 = 6000 IOs"/>
          <p:cNvSpPr txBox="1"/>
          <p:nvPr/>
        </p:nvSpPr>
        <p:spPr>
          <a:xfrm>
            <a:off x="5515782" y="5745480"/>
            <a:ext cx="2659036" cy="370841"/>
          </a:xfrm>
          <a:prstGeom prst="rect">
            <a:avLst/>
          </a:prstGeom>
          <a:ln w="12700">
            <a:miter lim="400000"/>
          </a:ln>
        </p:spPr>
        <p:txBody>
          <a:bodyPr wrap="none" lIns="45719" rIns="45719" anchor="ctr">
            <a:spAutoFit/>
          </a:bodyPr>
          <a:lstStyle>
            <a:lvl1pPr algn="ctr" defTabSz="457200">
              <a:defRPr sz="1800"/>
            </a:lvl1pPr>
          </a:lstStyle>
          <a:p>
            <a:r>
              <a:t>1000+10*500 = 6000 IOs</a:t>
            </a:r>
          </a:p>
        </p:txBody>
      </p:sp>
      <p:grpSp>
        <p:nvGrpSpPr>
          <p:cNvPr id="628" name="Group"/>
          <p:cNvGrpSpPr/>
          <p:nvPr/>
        </p:nvGrpSpPr>
        <p:grpSpPr>
          <a:xfrm>
            <a:off x="4495799" y="1752600"/>
            <a:ext cx="4115956" cy="4145837"/>
            <a:chOff x="0" y="0"/>
            <a:chExt cx="4115953" cy="4145836"/>
          </a:xfrm>
        </p:grpSpPr>
        <p:grpSp>
          <p:nvGrpSpPr>
            <p:cNvPr id="574" name="Group"/>
            <p:cNvGrpSpPr/>
            <p:nvPr/>
          </p:nvGrpSpPr>
          <p:grpSpPr>
            <a:xfrm>
              <a:off x="1360487" y="93662"/>
              <a:ext cx="1" cy="171451"/>
              <a:chOff x="0" y="0"/>
              <a:chExt cx="0" cy="171450"/>
            </a:xfrm>
          </p:grpSpPr>
          <p:sp>
            <p:nvSpPr>
              <p:cNvPr id="572"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3"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77" name="Group"/>
            <p:cNvGrpSpPr/>
            <p:nvPr/>
          </p:nvGrpSpPr>
          <p:grpSpPr>
            <a:xfrm>
              <a:off x="1447800" y="93662"/>
              <a:ext cx="0" cy="171451"/>
              <a:chOff x="0" y="0"/>
              <a:chExt cx="0" cy="171450"/>
            </a:xfrm>
          </p:grpSpPr>
          <p:sp>
            <p:nvSpPr>
              <p:cNvPr id="575"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6"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80" name="Group"/>
            <p:cNvGrpSpPr/>
            <p:nvPr/>
          </p:nvGrpSpPr>
          <p:grpSpPr>
            <a:xfrm>
              <a:off x="1319212" y="77787"/>
              <a:ext cx="173038" cy="1"/>
              <a:chOff x="0" y="0"/>
              <a:chExt cx="173037" cy="0"/>
            </a:xfrm>
          </p:grpSpPr>
          <p:sp>
            <p:nvSpPr>
              <p:cNvPr id="578"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79"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83" name="Group"/>
            <p:cNvGrpSpPr/>
            <p:nvPr/>
          </p:nvGrpSpPr>
          <p:grpSpPr>
            <a:xfrm>
              <a:off x="1477962" y="2090737"/>
              <a:ext cx="1" cy="122238"/>
              <a:chOff x="0" y="0"/>
              <a:chExt cx="0" cy="122237"/>
            </a:xfrm>
          </p:grpSpPr>
          <p:sp>
            <p:nvSpPr>
              <p:cNvPr id="581"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82"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86" name="Group"/>
            <p:cNvGrpSpPr/>
            <p:nvPr/>
          </p:nvGrpSpPr>
          <p:grpSpPr>
            <a:xfrm>
              <a:off x="1825625" y="2090737"/>
              <a:ext cx="0" cy="122238"/>
              <a:chOff x="0" y="0"/>
              <a:chExt cx="0" cy="122237"/>
            </a:xfrm>
          </p:grpSpPr>
          <p:sp>
            <p:nvSpPr>
              <p:cNvPr id="584"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85"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89" name="Group"/>
            <p:cNvGrpSpPr/>
            <p:nvPr/>
          </p:nvGrpSpPr>
          <p:grpSpPr>
            <a:xfrm>
              <a:off x="1477962" y="2090737"/>
              <a:ext cx="347663" cy="122238"/>
              <a:chOff x="0" y="0"/>
              <a:chExt cx="347662" cy="122237"/>
            </a:xfrm>
          </p:grpSpPr>
          <p:sp>
            <p:nvSpPr>
              <p:cNvPr id="587"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88"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92" name="Group"/>
            <p:cNvGrpSpPr/>
            <p:nvPr/>
          </p:nvGrpSpPr>
          <p:grpSpPr>
            <a:xfrm>
              <a:off x="1477962" y="2090737"/>
              <a:ext cx="347663" cy="122238"/>
              <a:chOff x="0" y="0"/>
              <a:chExt cx="347662" cy="122237"/>
            </a:xfrm>
          </p:grpSpPr>
          <p:sp>
            <p:nvSpPr>
              <p:cNvPr id="590"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91"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95" name="Group"/>
            <p:cNvGrpSpPr/>
            <p:nvPr/>
          </p:nvGrpSpPr>
          <p:grpSpPr>
            <a:xfrm>
              <a:off x="838199" y="2590800"/>
              <a:ext cx="668339" cy="355600"/>
              <a:chOff x="0" y="0"/>
              <a:chExt cx="668337" cy="355600"/>
            </a:xfrm>
          </p:grpSpPr>
          <p:sp>
            <p:nvSpPr>
              <p:cNvPr id="593"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94"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98" name="Group"/>
            <p:cNvGrpSpPr/>
            <p:nvPr/>
          </p:nvGrpSpPr>
          <p:grpSpPr>
            <a:xfrm>
              <a:off x="1798637" y="2601912"/>
              <a:ext cx="682626" cy="355601"/>
              <a:chOff x="0" y="0"/>
              <a:chExt cx="682625" cy="355600"/>
            </a:xfrm>
          </p:grpSpPr>
          <p:sp>
            <p:nvSpPr>
              <p:cNvPr id="596"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97"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01" name="Group"/>
            <p:cNvGrpSpPr/>
            <p:nvPr/>
          </p:nvGrpSpPr>
          <p:grpSpPr>
            <a:xfrm>
              <a:off x="1654175" y="1377950"/>
              <a:ext cx="0" cy="558800"/>
              <a:chOff x="0" y="0"/>
              <a:chExt cx="0" cy="558800"/>
            </a:xfrm>
          </p:grpSpPr>
          <p:sp>
            <p:nvSpPr>
              <p:cNvPr id="599"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00"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04" name="Group"/>
            <p:cNvGrpSpPr/>
            <p:nvPr/>
          </p:nvGrpSpPr>
          <p:grpSpPr>
            <a:xfrm>
              <a:off x="1654175" y="450850"/>
              <a:ext cx="0" cy="511175"/>
              <a:chOff x="0" y="0"/>
              <a:chExt cx="0" cy="511175"/>
            </a:xfrm>
          </p:grpSpPr>
          <p:sp>
            <p:nvSpPr>
              <p:cNvPr id="602"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03"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05" name="Sailors"/>
            <p:cNvSpPr txBox="1"/>
            <p:nvPr/>
          </p:nvSpPr>
          <p:spPr>
            <a:xfrm>
              <a:off x="2408238" y="29718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606" name="Reserves"/>
            <p:cNvSpPr txBox="1"/>
            <p:nvPr/>
          </p:nvSpPr>
          <p:spPr>
            <a:xfrm>
              <a:off x="46038" y="38100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607" name="sid=sid"/>
            <p:cNvSpPr txBox="1"/>
            <p:nvPr/>
          </p:nvSpPr>
          <p:spPr>
            <a:xfrm>
              <a:off x="1339850"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608" name="rating &gt; 5"/>
            <p:cNvSpPr txBox="1"/>
            <p:nvPr/>
          </p:nvSpPr>
          <p:spPr>
            <a:xfrm>
              <a:off x="1341437" y="1066800"/>
              <a:ext cx="8970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609" name="sname"/>
            <p:cNvSpPr txBox="1"/>
            <p:nvPr/>
          </p:nvSpPr>
          <p:spPr>
            <a:xfrm>
              <a:off x="1455737" y="157162"/>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610" name="(Page-Oriented…"/>
            <p:cNvSpPr txBox="1"/>
            <p:nvPr/>
          </p:nvSpPr>
          <p:spPr>
            <a:xfrm>
              <a:off x="2081213" y="19812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611" name="(On-the-fly)"/>
            <p:cNvSpPr txBox="1"/>
            <p:nvPr/>
          </p:nvSpPr>
          <p:spPr>
            <a:xfrm>
              <a:off x="960437" y="3048000"/>
              <a:ext cx="126480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612" name="(On-the-fly)"/>
            <p:cNvSpPr txBox="1"/>
            <p:nvPr/>
          </p:nvSpPr>
          <p:spPr>
            <a:xfrm>
              <a:off x="2851150"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617" name="Group"/>
            <p:cNvGrpSpPr/>
            <p:nvPr/>
          </p:nvGrpSpPr>
          <p:grpSpPr>
            <a:xfrm>
              <a:off x="0" y="2895600"/>
              <a:ext cx="160338" cy="165100"/>
              <a:chOff x="0" y="0"/>
              <a:chExt cx="160337" cy="165100"/>
            </a:xfrm>
          </p:grpSpPr>
          <p:sp>
            <p:nvSpPr>
              <p:cNvPr id="613"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616" name="Group"/>
              <p:cNvGrpSpPr/>
              <p:nvPr/>
            </p:nvGrpSpPr>
            <p:grpSpPr>
              <a:xfrm>
                <a:off x="58737" y="-1"/>
                <a:ext cx="101601" cy="1"/>
                <a:chOff x="0" y="0"/>
                <a:chExt cx="101600" cy="0"/>
              </a:xfrm>
            </p:grpSpPr>
            <p:sp>
              <p:nvSpPr>
                <p:cNvPr id="614"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15"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618" name="bid=100"/>
            <p:cNvSpPr txBox="1"/>
            <p:nvPr/>
          </p:nvSpPr>
          <p:spPr>
            <a:xfrm>
              <a:off x="198438" y="2971800"/>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623" name="Group"/>
            <p:cNvGrpSpPr/>
            <p:nvPr/>
          </p:nvGrpSpPr>
          <p:grpSpPr>
            <a:xfrm>
              <a:off x="1219200" y="1066800"/>
              <a:ext cx="160338" cy="165100"/>
              <a:chOff x="0" y="0"/>
              <a:chExt cx="160337" cy="165100"/>
            </a:xfrm>
          </p:grpSpPr>
          <p:sp>
            <p:nvSpPr>
              <p:cNvPr id="619"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622" name="Group"/>
              <p:cNvGrpSpPr/>
              <p:nvPr/>
            </p:nvGrpSpPr>
            <p:grpSpPr>
              <a:xfrm>
                <a:off x="58737" y="-1"/>
                <a:ext cx="101601" cy="1"/>
                <a:chOff x="0" y="0"/>
                <a:chExt cx="101600" cy="0"/>
              </a:xfrm>
            </p:grpSpPr>
            <p:sp>
              <p:nvSpPr>
                <p:cNvPr id="620"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21"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626" name="Group"/>
            <p:cNvGrpSpPr/>
            <p:nvPr/>
          </p:nvGrpSpPr>
          <p:grpSpPr>
            <a:xfrm>
              <a:off x="609599" y="3276600"/>
              <a:ext cx="1" cy="558800"/>
              <a:chOff x="0" y="0"/>
              <a:chExt cx="0" cy="558800"/>
            </a:xfrm>
          </p:grpSpPr>
          <p:sp>
            <p:nvSpPr>
              <p:cNvPr id="624"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25"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27" name="(On-the-fly)"/>
            <p:cNvSpPr txBox="1"/>
            <p:nvPr/>
          </p:nvSpPr>
          <p:spPr>
            <a:xfrm>
              <a:off x="2484438" y="10668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629" name="250,500 IOs"/>
          <p:cNvSpPr txBox="1"/>
          <p:nvPr/>
        </p:nvSpPr>
        <p:spPr>
          <a:xfrm>
            <a:off x="887295" y="6215380"/>
            <a:ext cx="1349610" cy="370841"/>
          </a:xfrm>
          <a:prstGeom prst="rect">
            <a:avLst/>
          </a:prstGeom>
          <a:ln w="12700">
            <a:miter lim="400000"/>
          </a:ln>
        </p:spPr>
        <p:txBody>
          <a:bodyPr wrap="none" lIns="45719" rIns="45719" anchor="ctr">
            <a:spAutoFit/>
          </a:bodyPr>
          <a:lstStyle>
            <a:lvl1pPr algn="ctr" defTabSz="457200">
              <a:defRPr sz="1800"/>
            </a:lvl1pPr>
          </a:lstStyle>
          <a:p>
            <a:r>
              <a:t>250,500 IOs</a:t>
            </a:r>
          </a:p>
        </p:txBody>
      </p:sp>
      <p:sp>
        <p:nvSpPr>
          <p:cNvPr id="630" name="Alternative Plans – Push Selects  (No Indexes)"/>
          <p:cNvSpPr txBox="1"/>
          <p:nvPr/>
        </p:nvSpPr>
        <p:spPr>
          <a:xfrm>
            <a:off x="815975" y="-38101"/>
            <a:ext cx="7977188" cy="1181101"/>
          </a:xfrm>
          <a:prstGeom prst="rect">
            <a:avLst/>
          </a:prstGeom>
          <a:ln w="12700">
            <a:miter lim="400000"/>
          </a:ln>
        </p:spPr>
        <p:txBody>
          <a:bodyPr lIns="44450" tIns="44450" rIns="44450" bIns="44450" anchor="ctr">
            <a:spAutoFit/>
          </a:bodyPr>
          <a:lstStyle/>
          <a:p>
            <a:pPr defTabSz="457200">
              <a:defRPr sz="3600">
                <a:solidFill>
                  <a:srgbClr val="CC3300"/>
                </a:solidFill>
                <a:latin typeface="Tahoma"/>
                <a:ea typeface="Tahoma"/>
                <a:cs typeface="Tahoma"/>
                <a:sym typeface="Tahoma"/>
              </a:defRPr>
            </a:pPr>
            <a:r>
              <a:t>Alternative Plans – Push Selects </a:t>
            </a:r>
            <a:br/>
            <a:r>
              <a:t>(No Indexes)</a:t>
            </a:r>
          </a:p>
        </p:txBody>
      </p:sp>
      <p:sp>
        <p:nvSpPr>
          <p:cNvPr id="631" name="There are 100 boats"/>
          <p:cNvSpPr txBox="1"/>
          <p:nvPr/>
        </p:nvSpPr>
        <p:spPr>
          <a:xfrm>
            <a:off x="3604934" y="6082029"/>
            <a:ext cx="1934132" cy="332741"/>
          </a:xfrm>
          <a:prstGeom prst="rect">
            <a:avLst/>
          </a:prstGeom>
          <a:ln w="12700">
            <a:miter lim="400000"/>
          </a:ln>
        </p:spPr>
        <p:txBody>
          <a:bodyPr wrap="none" lIns="45719" rIns="45719">
            <a:spAutoFit/>
          </a:bodyPr>
          <a:lstStyle/>
          <a:p>
            <a:r>
              <a:t>There are 100 boats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628"/>
                                        </p:tgtEl>
                                        <p:attrNameLst>
                                          <p:attrName>style.visibility</p:attrName>
                                        </p:attrNameLst>
                                      </p:cBhvr>
                                      <p:to>
                                        <p:strVal val="visible"/>
                                      </p:to>
                                    </p:set>
                                    <p:animEffect transition="in" filter="fade">
                                      <p:cBhvr>
                                        <p:cTn id="7" dur="500"/>
                                        <p:tgtEl>
                                          <p:spTgt spid="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el">
                                    <p:tmAbs val="0"/>
                                  </p:iterate>
                                  <p:childTnLst>
                                    <p:set>
                                      <p:cBhvr>
                                        <p:cTn id="11" dur="indefinite" fill="hold"/>
                                        <p:tgtEl>
                                          <p:spTgt spid="6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3" nodeType="clickEffect">
                                  <p:stCondLst>
                                    <p:cond delay="0"/>
                                  </p:stCondLst>
                                  <p:iterate type="el">
                                    <p:tmAbs val="0"/>
                                  </p:iterate>
                                  <p:childTnLst>
                                    <p:set>
                                      <p:cBhvr>
                                        <p:cTn id="15" dur="indefinite" fill="hold"/>
                                        <p:tgtEl>
                                          <p:spTgt spid="571"/>
                                        </p:tgtEl>
                                        <p:attrNameLst>
                                          <p:attrName>style.visibility</p:attrName>
                                        </p:attrNameLst>
                                      </p:cBhvr>
                                      <p:to>
                                        <p:strVal val="visible"/>
                                      </p:to>
                                    </p:set>
                                    <p:animEffect transition="in" filter="fade">
                                      <p:cBhvr>
                                        <p:cTn id="16" dur="5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31" grpId="2" animBg="1" advAuto="0"/>
      <p:bldP spid="571" grpId="3" animBg="1" advAuto="0"/>
      <p:bldP spid="628"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pSp>
        <p:nvGrpSpPr>
          <p:cNvPr id="690" name="Group"/>
          <p:cNvGrpSpPr/>
          <p:nvPr/>
        </p:nvGrpSpPr>
        <p:grpSpPr>
          <a:xfrm>
            <a:off x="4465637" y="2438400"/>
            <a:ext cx="4049255" cy="3231437"/>
            <a:chOff x="0" y="0"/>
            <a:chExt cx="4049253" cy="3231436"/>
          </a:xfrm>
        </p:grpSpPr>
        <p:grpSp>
          <p:nvGrpSpPr>
            <p:cNvPr id="636" name="Group"/>
            <p:cNvGrpSpPr/>
            <p:nvPr/>
          </p:nvGrpSpPr>
          <p:grpSpPr>
            <a:xfrm>
              <a:off x="1238249" y="93662"/>
              <a:ext cx="1" cy="171451"/>
              <a:chOff x="0" y="0"/>
              <a:chExt cx="0" cy="171450"/>
            </a:xfrm>
          </p:grpSpPr>
          <p:sp>
            <p:nvSpPr>
              <p:cNvPr id="634"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5"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39" name="Group"/>
            <p:cNvGrpSpPr/>
            <p:nvPr/>
          </p:nvGrpSpPr>
          <p:grpSpPr>
            <a:xfrm>
              <a:off x="1325562" y="93662"/>
              <a:ext cx="1" cy="171451"/>
              <a:chOff x="0" y="0"/>
              <a:chExt cx="0" cy="171450"/>
            </a:xfrm>
          </p:grpSpPr>
          <p:sp>
            <p:nvSpPr>
              <p:cNvPr id="637"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38"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2" name="Group"/>
            <p:cNvGrpSpPr/>
            <p:nvPr/>
          </p:nvGrpSpPr>
          <p:grpSpPr>
            <a:xfrm>
              <a:off x="1196974" y="77787"/>
              <a:ext cx="173039" cy="1"/>
              <a:chOff x="0" y="0"/>
              <a:chExt cx="173037" cy="0"/>
            </a:xfrm>
          </p:grpSpPr>
          <p:sp>
            <p:nvSpPr>
              <p:cNvPr id="640"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1"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5" name="Group"/>
            <p:cNvGrpSpPr/>
            <p:nvPr/>
          </p:nvGrpSpPr>
          <p:grpSpPr>
            <a:xfrm>
              <a:off x="1355724" y="1023937"/>
              <a:ext cx="1" cy="122238"/>
              <a:chOff x="0" y="0"/>
              <a:chExt cx="0" cy="122237"/>
            </a:xfrm>
          </p:grpSpPr>
          <p:sp>
            <p:nvSpPr>
              <p:cNvPr id="643"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4"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48" name="Group"/>
            <p:cNvGrpSpPr/>
            <p:nvPr/>
          </p:nvGrpSpPr>
          <p:grpSpPr>
            <a:xfrm>
              <a:off x="1703386" y="1023937"/>
              <a:ext cx="1" cy="122238"/>
              <a:chOff x="0" y="0"/>
              <a:chExt cx="0" cy="122237"/>
            </a:xfrm>
          </p:grpSpPr>
          <p:sp>
            <p:nvSpPr>
              <p:cNvPr id="646"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47"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1" name="Group"/>
            <p:cNvGrpSpPr/>
            <p:nvPr/>
          </p:nvGrpSpPr>
          <p:grpSpPr>
            <a:xfrm>
              <a:off x="1355724" y="1023937"/>
              <a:ext cx="347664" cy="122238"/>
              <a:chOff x="0" y="0"/>
              <a:chExt cx="347662" cy="122237"/>
            </a:xfrm>
          </p:grpSpPr>
          <p:sp>
            <p:nvSpPr>
              <p:cNvPr id="649"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0"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4" name="Group"/>
            <p:cNvGrpSpPr/>
            <p:nvPr/>
          </p:nvGrpSpPr>
          <p:grpSpPr>
            <a:xfrm>
              <a:off x="1355724" y="1023937"/>
              <a:ext cx="347664" cy="122238"/>
              <a:chOff x="0" y="0"/>
              <a:chExt cx="347662" cy="122237"/>
            </a:xfrm>
          </p:grpSpPr>
          <p:sp>
            <p:nvSpPr>
              <p:cNvPr id="652"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3"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57" name="Group"/>
            <p:cNvGrpSpPr/>
            <p:nvPr/>
          </p:nvGrpSpPr>
          <p:grpSpPr>
            <a:xfrm>
              <a:off x="760412" y="1535112"/>
              <a:ext cx="668338" cy="355601"/>
              <a:chOff x="0" y="0"/>
              <a:chExt cx="668337" cy="355600"/>
            </a:xfrm>
          </p:grpSpPr>
          <p:sp>
            <p:nvSpPr>
              <p:cNvPr id="655"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6"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60" name="Group"/>
            <p:cNvGrpSpPr/>
            <p:nvPr/>
          </p:nvGrpSpPr>
          <p:grpSpPr>
            <a:xfrm>
              <a:off x="1676399" y="1535112"/>
              <a:ext cx="682626" cy="355601"/>
              <a:chOff x="0" y="0"/>
              <a:chExt cx="682625" cy="355600"/>
            </a:xfrm>
          </p:grpSpPr>
          <p:sp>
            <p:nvSpPr>
              <p:cNvPr id="658"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9"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63" name="Group"/>
            <p:cNvGrpSpPr/>
            <p:nvPr/>
          </p:nvGrpSpPr>
          <p:grpSpPr>
            <a:xfrm>
              <a:off x="1531937" y="450850"/>
              <a:ext cx="1" cy="511175"/>
              <a:chOff x="0" y="0"/>
              <a:chExt cx="0" cy="511175"/>
            </a:xfrm>
          </p:grpSpPr>
          <p:sp>
            <p:nvSpPr>
              <p:cNvPr id="661"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62"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64" name="Sailors"/>
            <p:cNvSpPr txBox="1"/>
            <p:nvPr/>
          </p:nvSpPr>
          <p:spPr>
            <a:xfrm>
              <a:off x="2362200" y="28956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665" name="Reserves"/>
            <p:cNvSpPr txBox="1"/>
            <p:nvPr/>
          </p:nvSpPr>
          <p:spPr>
            <a:xfrm>
              <a:off x="0" y="28956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666" name="sid=sid"/>
            <p:cNvSpPr txBox="1"/>
            <p:nvPr/>
          </p:nvSpPr>
          <p:spPr>
            <a:xfrm>
              <a:off x="1217612" y="12287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667" name="rating &gt; 5"/>
            <p:cNvSpPr txBox="1"/>
            <p:nvPr/>
          </p:nvSpPr>
          <p:spPr>
            <a:xfrm>
              <a:off x="2197100" y="1905000"/>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668" name="sname"/>
            <p:cNvSpPr txBox="1"/>
            <p:nvPr/>
          </p:nvSpPr>
          <p:spPr>
            <a:xfrm>
              <a:off x="1333500"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669" name="(Page-Oriented…"/>
            <p:cNvSpPr txBox="1"/>
            <p:nvPr/>
          </p:nvSpPr>
          <p:spPr>
            <a:xfrm>
              <a:off x="1958975" y="9144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670" name="(On-the-fly)"/>
            <p:cNvSpPr txBox="1"/>
            <p:nvPr/>
          </p:nvSpPr>
          <p:spPr>
            <a:xfrm>
              <a:off x="2728912"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675" name="Group"/>
            <p:cNvGrpSpPr/>
            <p:nvPr/>
          </p:nvGrpSpPr>
          <p:grpSpPr>
            <a:xfrm>
              <a:off x="106361" y="1949450"/>
              <a:ext cx="160339" cy="165100"/>
              <a:chOff x="0" y="0"/>
              <a:chExt cx="160337" cy="165100"/>
            </a:xfrm>
          </p:grpSpPr>
          <p:sp>
            <p:nvSpPr>
              <p:cNvPr id="671"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674" name="Group"/>
              <p:cNvGrpSpPr/>
              <p:nvPr/>
            </p:nvGrpSpPr>
            <p:grpSpPr>
              <a:xfrm>
                <a:off x="58737" y="-1"/>
                <a:ext cx="101601" cy="1"/>
                <a:chOff x="0" y="0"/>
                <a:chExt cx="101600" cy="0"/>
              </a:xfrm>
            </p:grpSpPr>
            <p:sp>
              <p:nvSpPr>
                <p:cNvPr id="672"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73"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676" name="bid=100"/>
            <p:cNvSpPr txBox="1"/>
            <p:nvPr/>
          </p:nvSpPr>
          <p:spPr>
            <a:xfrm>
              <a:off x="244475" y="1981200"/>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681" name="Group"/>
            <p:cNvGrpSpPr/>
            <p:nvPr/>
          </p:nvGrpSpPr>
          <p:grpSpPr>
            <a:xfrm>
              <a:off x="1998661" y="1828800"/>
              <a:ext cx="160339" cy="165100"/>
              <a:chOff x="0" y="0"/>
              <a:chExt cx="160337" cy="165100"/>
            </a:xfrm>
          </p:grpSpPr>
          <p:sp>
            <p:nvSpPr>
              <p:cNvPr id="677"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680" name="Group"/>
              <p:cNvGrpSpPr/>
              <p:nvPr/>
            </p:nvGrpSpPr>
            <p:grpSpPr>
              <a:xfrm>
                <a:off x="58737" y="-1"/>
                <a:ext cx="101601" cy="1"/>
                <a:chOff x="0" y="0"/>
                <a:chExt cx="101600" cy="0"/>
              </a:xfrm>
            </p:grpSpPr>
            <p:sp>
              <p:nvSpPr>
                <p:cNvPr id="678"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79"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684" name="Group"/>
            <p:cNvGrpSpPr/>
            <p:nvPr/>
          </p:nvGrpSpPr>
          <p:grpSpPr>
            <a:xfrm>
              <a:off x="503237" y="2286000"/>
              <a:ext cx="1" cy="558800"/>
              <a:chOff x="0" y="0"/>
              <a:chExt cx="0" cy="558800"/>
            </a:xfrm>
          </p:grpSpPr>
          <p:sp>
            <p:nvSpPr>
              <p:cNvPr id="682"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83"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85" name="(Scan &amp;…"/>
            <p:cNvSpPr txBox="1"/>
            <p:nvPr/>
          </p:nvSpPr>
          <p:spPr>
            <a:xfrm>
              <a:off x="3048000" y="1676400"/>
              <a:ext cx="1001254" cy="843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(Scan &amp;</a:t>
              </a:r>
            </a:p>
            <a:p>
              <a:pPr defTabSz="457200">
                <a:defRPr sz="1700" b="1">
                  <a:solidFill>
                    <a:srgbClr val="666699"/>
                  </a:solidFill>
                  <a:latin typeface="Arial" charset="0"/>
                  <a:ea typeface="Arial" charset="0"/>
                  <a:cs typeface="Arial" charset="0"/>
                  <a:sym typeface="Arial" charset="0"/>
                </a:defRPr>
              </a:pPr>
              <a:r>
                <a:t>Write to</a:t>
              </a:r>
            </a:p>
            <a:p>
              <a:pPr defTabSz="457200">
                <a:defRPr sz="1700" b="1">
                  <a:solidFill>
                    <a:srgbClr val="666699"/>
                  </a:solidFill>
                  <a:latin typeface="Arial" charset="0"/>
                  <a:ea typeface="Arial" charset="0"/>
                  <a:cs typeface="Arial" charset="0"/>
                  <a:sym typeface="Arial" charset="0"/>
                </a:defRPr>
              </a:pPr>
              <a:r>
                <a:t>temp T2)</a:t>
              </a:r>
            </a:p>
          </p:txBody>
        </p:sp>
        <p:grpSp>
          <p:nvGrpSpPr>
            <p:cNvPr id="688" name="Group"/>
            <p:cNvGrpSpPr/>
            <p:nvPr/>
          </p:nvGrpSpPr>
          <p:grpSpPr>
            <a:xfrm>
              <a:off x="2608261" y="2286000"/>
              <a:ext cx="1" cy="558800"/>
              <a:chOff x="0" y="0"/>
              <a:chExt cx="0" cy="558800"/>
            </a:xfrm>
          </p:grpSpPr>
          <p:sp>
            <p:nvSpPr>
              <p:cNvPr id="686"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87"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689" name="(On-the-fly)"/>
            <p:cNvSpPr txBox="1"/>
            <p:nvPr/>
          </p:nvSpPr>
          <p:spPr>
            <a:xfrm>
              <a:off x="762000" y="22860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691" name="6000 IOs"/>
          <p:cNvSpPr txBox="1"/>
          <p:nvPr/>
        </p:nvSpPr>
        <p:spPr>
          <a:xfrm>
            <a:off x="1427188" y="6062980"/>
            <a:ext cx="1031824" cy="370841"/>
          </a:xfrm>
          <a:prstGeom prst="rect">
            <a:avLst/>
          </a:prstGeom>
          <a:ln w="12700">
            <a:miter lim="400000"/>
          </a:ln>
        </p:spPr>
        <p:txBody>
          <a:bodyPr wrap="none" lIns="45719" rIns="45719" anchor="ctr">
            <a:spAutoFit/>
          </a:bodyPr>
          <a:lstStyle>
            <a:lvl1pPr algn="ctr" defTabSz="457200">
              <a:defRPr sz="1800"/>
            </a:lvl1pPr>
          </a:lstStyle>
          <a:p>
            <a:r>
              <a:t>6000 IOs</a:t>
            </a:r>
          </a:p>
        </p:txBody>
      </p:sp>
      <p:grpSp>
        <p:nvGrpSpPr>
          <p:cNvPr id="748" name="Group"/>
          <p:cNvGrpSpPr/>
          <p:nvPr/>
        </p:nvGrpSpPr>
        <p:grpSpPr>
          <a:xfrm>
            <a:off x="195262" y="1828800"/>
            <a:ext cx="4115955" cy="4145837"/>
            <a:chOff x="0" y="0"/>
            <a:chExt cx="4115953" cy="4145836"/>
          </a:xfrm>
        </p:grpSpPr>
        <p:grpSp>
          <p:nvGrpSpPr>
            <p:cNvPr id="694" name="Group"/>
            <p:cNvGrpSpPr/>
            <p:nvPr/>
          </p:nvGrpSpPr>
          <p:grpSpPr>
            <a:xfrm>
              <a:off x="1360487" y="93662"/>
              <a:ext cx="1" cy="171451"/>
              <a:chOff x="0" y="0"/>
              <a:chExt cx="0" cy="171450"/>
            </a:xfrm>
          </p:grpSpPr>
          <p:sp>
            <p:nvSpPr>
              <p:cNvPr id="692"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93"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97" name="Group"/>
            <p:cNvGrpSpPr/>
            <p:nvPr/>
          </p:nvGrpSpPr>
          <p:grpSpPr>
            <a:xfrm>
              <a:off x="1447800" y="93662"/>
              <a:ext cx="0" cy="171451"/>
              <a:chOff x="0" y="0"/>
              <a:chExt cx="0" cy="171450"/>
            </a:xfrm>
          </p:grpSpPr>
          <p:sp>
            <p:nvSpPr>
              <p:cNvPr id="695"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96"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00" name="Group"/>
            <p:cNvGrpSpPr/>
            <p:nvPr/>
          </p:nvGrpSpPr>
          <p:grpSpPr>
            <a:xfrm>
              <a:off x="1319212" y="77787"/>
              <a:ext cx="173038" cy="1"/>
              <a:chOff x="0" y="0"/>
              <a:chExt cx="173037" cy="0"/>
            </a:xfrm>
          </p:grpSpPr>
          <p:sp>
            <p:nvSpPr>
              <p:cNvPr id="698"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99"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03" name="Group"/>
            <p:cNvGrpSpPr/>
            <p:nvPr/>
          </p:nvGrpSpPr>
          <p:grpSpPr>
            <a:xfrm>
              <a:off x="1477962" y="2090737"/>
              <a:ext cx="1" cy="122238"/>
              <a:chOff x="0" y="0"/>
              <a:chExt cx="0" cy="122237"/>
            </a:xfrm>
          </p:grpSpPr>
          <p:sp>
            <p:nvSpPr>
              <p:cNvPr id="701"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02"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06" name="Group"/>
            <p:cNvGrpSpPr/>
            <p:nvPr/>
          </p:nvGrpSpPr>
          <p:grpSpPr>
            <a:xfrm>
              <a:off x="1825625" y="2090737"/>
              <a:ext cx="0" cy="122238"/>
              <a:chOff x="0" y="0"/>
              <a:chExt cx="0" cy="122237"/>
            </a:xfrm>
          </p:grpSpPr>
          <p:sp>
            <p:nvSpPr>
              <p:cNvPr id="704"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05"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09" name="Group"/>
            <p:cNvGrpSpPr/>
            <p:nvPr/>
          </p:nvGrpSpPr>
          <p:grpSpPr>
            <a:xfrm>
              <a:off x="1477962" y="2090737"/>
              <a:ext cx="347663" cy="122238"/>
              <a:chOff x="0" y="0"/>
              <a:chExt cx="347662" cy="122237"/>
            </a:xfrm>
          </p:grpSpPr>
          <p:sp>
            <p:nvSpPr>
              <p:cNvPr id="707"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08"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12" name="Group"/>
            <p:cNvGrpSpPr/>
            <p:nvPr/>
          </p:nvGrpSpPr>
          <p:grpSpPr>
            <a:xfrm>
              <a:off x="1477962" y="2090737"/>
              <a:ext cx="347663" cy="122238"/>
              <a:chOff x="0" y="0"/>
              <a:chExt cx="347662" cy="122237"/>
            </a:xfrm>
          </p:grpSpPr>
          <p:sp>
            <p:nvSpPr>
              <p:cNvPr id="710"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11"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15" name="Group"/>
            <p:cNvGrpSpPr/>
            <p:nvPr/>
          </p:nvGrpSpPr>
          <p:grpSpPr>
            <a:xfrm>
              <a:off x="838199" y="2590800"/>
              <a:ext cx="668339" cy="355600"/>
              <a:chOff x="0" y="0"/>
              <a:chExt cx="668337" cy="355600"/>
            </a:xfrm>
          </p:grpSpPr>
          <p:sp>
            <p:nvSpPr>
              <p:cNvPr id="713"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14"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18" name="Group"/>
            <p:cNvGrpSpPr/>
            <p:nvPr/>
          </p:nvGrpSpPr>
          <p:grpSpPr>
            <a:xfrm>
              <a:off x="1798637" y="2601912"/>
              <a:ext cx="682626" cy="355601"/>
              <a:chOff x="0" y="0"/>
              <a:chExt cx="682625" cy="355600"/>
            </a:xfrm>
          </p:grpSpPr>
          <p:sp>
            <p:nvSpPr>
              <p:cNvPr id="716"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17"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21" name="Group"/>
            <p:cNvGrpSpPr/>
            <p:nvPr/>
          </p:nvGrpSpPr>
          <p:grpSpPr>
            <a:xfrm>
              <a:off x="1654175" y="1377950"/>
              <a:ext cx="0" cy="558800"/>
              <a:chOff x="0" y="0"/>
              <a:chExt cx="0" cy="558800"/>
            </a:xfrm>
          </p:grpSpPr>
          <p:sp>
            <p:nvSpPr>
              <p:cNvPr id="719"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20"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24" name="Group"/>
            <p:cNvGrpSpPr/>
            <p:nvPr/>
          </p:nvGrpSpPr>
          <p:grpSpPr>
            <a:xfrm>
              <a:off x="1654175" y="450850"/>
              <a:ext cx="0" cy="511175"/>
              <a:chOff x="0" y="0"/>
              <a:chExt cx="0" cy="511175"/>
            </a:xfrm>
          </p:grpSpPr>
          <p:sp>
            <p:nvSpPr>
              <p:cNvPr id="722"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23"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725" name="Sailors"/>
            <p:cNvSpPr txBox="1"/>
            <p:nvPr/>
          </p:nvSpPr>
          <p:spPr>
            <a:xfrm>
              <a:off x="2408238" y="29718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726" name="Reserves"/>
            <p:cNvSpPr txBox="1"/>
            <p:nvPr/>
          </p:nvSpPr>
          <p:spPr>
            <a:xfrm>
              <a:off x="46038" y="38100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727" name="sid=sid"/>
            <p:cNvSpPr txBox="1"/>
            <p:nvPr/>
          </p:nvSpPr>
          <p:spPr>
            <a:xfrm>
              <a:off x="1339850"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728" name="rating &gt; 5"/>
            <p:cNvSpPr txBox="1"/>
            <p:nvPr/>
          </p:nvSpPr>
          <p:spPr>
            <a:xfrm>
              <a:off x="1341437" y="1066800"/>
              <a:ext cx="8970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729" name="sname"/>
            <p:cNvSpPr txBox="1"/>
            <p:nvPr/>
          </p:nvSpPr>
          <p:spPr>
            <a:xfrm>
              <a:off x="1455737" y="157162"/>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730" name="(Page-Oriented…"/>
            <p:cNvSpPr txBox="1"/>
            <p:nvPr/>
          </p:nvSpPr>
          <p:spPr>
            <a:xfrm>
              <a:off x="2081213" y="19812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731" name="(On-the-fly)"/>
            <p:cNvSpPr txBox="1"/>
            <p:nvPr/>
          </p:nvSpPr>
          <p:spPr>
            <a:xfrm>
              <a:off x="960437" y="3048000"/>
              <a:ext cx="126480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732" name="(On-the-fly)"/>
            <p:cNvSpPr txBox="1"/>
            <p:nvPr/>
          </p:nvSpPr>
          <p:spPr>
            <a:xfrm>
              <a:off x="2851150"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737" name="Group"/>
            <p:cNvGrpSpPr/>
            <p:nvPr/>
          </p:nvGrpSpPr>
          <p:grpSpPr>
            <a:xfrm>
              <a:off x="0" y="2895600"/>
              <a:ext cx="160338" cy="165100"/>
              <a:chOff x="0" y="0"/>
              <a:chExt cx="160337" cy="165100"/>
            </a:xfrm>
          </p:grpSpPr>
          <p:sp>
            <p:nvSpPr>
              <p:cNvPr id="733"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36" name="Group"/>
              <p:cNvGrpSpPr/>
              <p:nvPr/>
            </p:nvGrpSpPr>
            <p:grpSpPr>
              <a:xfrm>
                <a:off x="58737" y="-1"/>
                <a:ext cx="101601" cy="1"/>
                <a:chOff x="0" y="0"/>
                <a:chExt cx="101600" cy="0"/>
              </a:xfrm>
            </p:grpSpPr>
            <p:sp>
              <p:nvSpPr>
                <p:cNvPr id="734"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35"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738" name="bid=100"/>
            <p:cNvSpPr txBox="1"/>
            <p:nvPr/>
          </p:nvSpPr>
          <p:spPr>
            <a:xfrm>
              <a:off x="198438" y="2971800"/>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743" name="Group"/>
            <p:cNvGrpSpPr/>
            <p:nvPr/>
          </p:nvGrpSpPr>
          <p:grpSpPr>
            <a:xfrm>
              <a:off x="1219200" y="1066800"/>
              <a:ext cx="160338" cy="165100"/>
              <a:chOff x="0" y="0"/>
              <a:chExt cx="160337" cy="165100"/>
            </a:xfrm>
          </p:grpSpPr>
          <p:sp>
            <p:nvSpPr>
              <p:cNvPr id="739"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42" name="Group"/>
              <p:cNvGrpSpPr/>
              <p:nvPr/>
            </p:nvGrpSpPr>
            <p:grpSpPr>
              <a:xfrm>
                <a:off x="58737" y="-1"/>
                <a:ext cx="101601" cy="1"/>
                <a:chOff x="0" y="0"/>
                <a:chExt cx="101600" cy="0"/>
              </a:xfrm>
            </p:grpSpPr>
            <p:sp>
              <p:nvSpPr>
                <p:cNvPr id="740"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41"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746" name="Group"/>
            <p:cNvGrpSpPr/>
            <p:nvPr/>
          </p:nvGrpSpPr>
          <p:grpSpPr>
            <a:xfrm>
              <a:off x="609599" y="3276600"/>
              <a:ext cx="1" cy="558800"/>
              <a:chOff x="0" y="0"/>
              <a:chExt cx="0" cy="558800"/>
            </a:xfrm>
          </p:grpSpPr>
          <p:sp>
            <p:nvSpPr>
              <p:cNvPr id="744"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45"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747" name="(On-the-fly)"/>
            <p:cNvSpPr txBox="1"/>
            <p:nvPr/>
          </p:nvSpPr>
          <p:spPr>
            <a:xfrm>
              <a:off x="2484438" y="10668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749" name="Alternative Plans – Push Selects  (No Indexes)"/>
          <p:cNvSpPr txBox="1"/>
          <p:nvPr/>
        </p:nvSpPr>
        <p:spPr>
          <a:xfrm>
            <a:off x="1112837" y="-38101"/>
            <a:ext cx="7680326" cy="1181101"/>
          </a:xfrm>
          <a:prstGeom prst="rect">
            <a:avLst/>
          </a:prstGeom>
          <a:ln w="12700">
            <a:miter lim="400000"/>
          </a:ln>
        </p:spPr>
        <p:txBody>
          <a:bodyPr lIns="44450" tIns="44450" rIns="44450" bIns="44450" anchor="ctr">
            <a:spAutoFit/>
          </a:bodyPr>
          <a:lstStyle/>
          <a:p>
            <a:pPr defTabSz="457200">
              <a:defRPr sz="3600">
                <a:solidFill>
                  <a:srgbClr val="CC3300"/>
                </a:solidFill>
                <a:latin typeface="Tahoma"/>
                <a:ea typeface="Tahoma"/>
                <a:cs typeface="Tahoma"/>
                <a:sym typeface="Tahoma"/>
              </a:defRPr>
            </a:pPr>
            <a:r>
              <a:t>Alternative Plans – Push Selects </a:t>
            </a:r>
            <a:br/>
            <a:r>
              <a:t>(No Indexes)</a:t>
            </a:r>
          </a:p>
        </p:txBody>
      </p:sp>
      <p:sp>
        <p:nvSpPr>
          <p:cNvPr id="750" name="4250 IOs…"/>
          <p:cNvSpPr txBox="1"/>
          <p:nvPr/>
        </p:nvSpPr>
        <p:spPr>
          <a:xfrm>
            <a:off x="4585358" y="5847079"/>
            <a:ext cx="3097484" cy="650241"/>
          </a:xfrm>
          <a:prstGeom prst="rect">
            <a:avLst/>
          </a:prstGeom>
          <a:ln w="12700">
            <a:miter lim="400000"/>
          </a:ln>
        </p:spPr>
        <p:txBody>
          <a:bodyPr wrap="none" lIns="45719" rIns="45719" anchor="ctr">
            <a:spAutoFit/>
          </a:bodyPr>
          <a:lstStyle/>
          <a:p>
            <a:pPr algn="ctr" defTabSz="457200">
              <a:defRPr sz="1800"/>
            </a:pPr>
            <a:r>
              <a:t>4250 IOs</a:t>
            </a:r>
          </a:p>
          <a:p>
            <a:pPr algn="ctr" defTabSz="457200">
              <a:defRPr sz="1800"/>
            </a:pPr>
            <a:r>
              <a:t>1000 + 500+ 250 + (10 * 250)</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690"/>
                                        </p:tgtEl>
                                        <p:attrNameLst>
                                          <p:attrName>style.visibility</p:attrName>
                                        </p:attrNameLst>
                                      </p:cBhvr>
                                      <p:to>
                                        <p:strVal val="visible"/>
                                      </p:to>
                                    </p:set>
                                    <p:animEffect transition="in" filter="fade">
                                      <p:cBhvr>
                                        <p:cTn id="7" dur="500"/>
                                        <p:tgtEl>
                                          <p:spTgt spid="6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750"/>
                                        </p:tgtEl>
                                        <p:attrNameLst>
                                          <p:attrName>style.visibility</p:attrName>
                                        </p:attrNameLst>
                                      </p:cBhvr>
                                      <p:to>
                                        <p:strVal val="visible"/>
                                      </p:to>
                                    </p:set>
                                    <p:animEffect transition="in" filter="fade">
                                      <p:cBhvr>
                                        <p:cTn id="12" dur="500"/>
                                        <p:tgtEl>
                                          <p:spTgt spid="7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90" grpId="1" animBg="1" advAuto="0"/>
      <p:bldP spid="750"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grpSp>
        <p:nvGrpSpPr>
          <p:cNvPr id="809" name="Group"/>
          <p:cNvGrpSpPr/>
          <p:nvPr/>
        </p:nvGrpSpPr>
        <p:grpSpPr>
          <a:xfrm>
            <a:off x="4603750" y="1981200"/>
            <a:ext cx="4049255" cy="3231437"/>
            <a:chOff x="0" y="0"/>
            <a:chExt cx="4049253" cy="3231436"/>
          </a:xfrm>
        </p:grpSpPr>
        <p:grpSp>
          <p:nvGrpSpPr>
            <p:cNvPr id="755" name="Group"/>
            <p:cNvGrpSpPr/>
            <p:nvPr/>
          </p:nvGrpSpPr>
          <p:grpSpPr>
            <a:xfrm>
              <a:off x="1238249" y="93662"/>
              <a:ext cx="1" cy="171451"/>
              <a:chOff x="0" y="0"/>
              <a:chExt cx="0" cy="171450"/>
            </a:xfrm>
          </p:grpSpPr>
          <p:sp>
            <p:nvSpPr>
              <p:cNvPr id="753"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54"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58" name="Group"/>
            <p:cNvGrpSpPr/>
            <p:nvPr/>
          </p:nvGrpSpPr>
          <p:grpSpPr>
            <a:xfrm>
              <a:off x="1325562" y="93662"/>
              <a:ext cx="1" cy="171451"/>
              <a:chOff x="0" y="0"/>
              <a:chExt cx="0" cy="171450"/>
            </a:xfrm>
          </p:grpSpPr>
          <p:sp>
            <p:nvSpPr>
              <p:cNvPr id="756"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57"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61" name="Group"/>
            <p:cNvGrpSpPr/>
            <p:nvPr/>
          </p:nvGrpSpPr>
          <p:grpSpPr>
            <a:xfrm>
              <a:off x="1196974" y="77787"/>
              <a:ext cx="173039" cy="1"/>
              <a:chOff x="0" y="0"/>
              <a:chExt cx="173037" cy="0"/>
            </a:xfrm>
          </p:grpSpPr>
          <p:sp>
            <p:nvSpPr>
              <p:cNvPr id="759"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60"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64" name="Group"/>
            <p:cNvGrpSpPr/>
            <p:nvPr/>
          </p:nvGrpSpPr>
          <p:grpSpPr>
            <a:xfrm>
              <a:off x="1355724" y="1023937"/>
              <a:ext cx="1" cy="122238"/>
              <a:chOff x="0" y="0"/>
              <a:chExt cx="0" cy="122237"/>
            </a:xfrm>
          </p:grpSpPr>
          <p:sp>
            <p:nvSpPr>
              <p:cNvPr id="762"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63"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67" name="Group"/>
            <p:cNvGrpSpPr/>
            <p:nvPr/>
          </p:nvGrpSpPr>
          <p:grpSpPr>
            <a:xfrm>
              <a:off x="1703386" y="1023937"/>
              <a:ext cx="1" cy="122238"/>
              <a:chOff x="0" y="0"/>
              <a:chExt cx="0" cy="122237"/>
            </a:xfrm>
          </p:grpSpPr>
          <p:sp>
            <p:nvSpPr>
              <p:cNvPr id="765"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66"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70" name="Group"/>
            <p:cNvGrpSpPr/>
            <p:nvPr/>
          </p:nvGrpSpPr>
          <p:grpSpPr>
            <a:xfrm>
              <a:off x="1355724" y="1023937"/>
              <a:ext cx="347664" cy="122238"/>
              <a:chOff x="0" y="0"/>
              <a:chExt cx="347662" cy="122237"/>
            </a:xfrm>
          </p:grpSpPr>
          <p:sp>
            <p:nvSpPr>
              <p:cNvPr id="768"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69"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73" name="Group"/>
            <p:cNvGrpSpPr/>
            <p:nvPr/>
          </p:nvGrpSpPr>
          <p:grpSpPr>
            <a:xfrm>
              <a:off x="1355724" y="1023937"/>
              <a:ext cx="347664" cy="122238"/>
              <a:chOff x="0" y="0"/>
              <a:chExt cx="347662" cy="122237"/>
            </a:xfrm>
          </p:grpSpPr>
          <p:sp>
            <p:nvSpPr>
              <p:cNvPr id="771"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72"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76" name="Group"/>
            <p:cNvGrpSpPr/>
            <p:nvPr/>
          </p:nvGrpSpPr>
          <p:grpSpPr>
            <a:xfrm>
              <a:off x="760412" y="1535112"/>
              <a:ext cx="668338" cy="355601"/>
              <a:chOff x="0" y="0"/>
              <a:chExt cx="668337" cy="355600"/>
            </a:xfrm>
          </p:grpSpPr>
          <p:sp>
            <p:nvSpPr>
              <p:cNvPr id="774"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75"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79" name="Group"/>
            <p:cNvGrpSpPr/>
            <p:nvPr/>
          </p:nvGrpSpPr>
          <p:grpSpPr>
            <a:xfrm>
              <a:off x="1676399" y="1535112"/>
              <a:ext cx="682626" cy="355601"/>
              <a:chOff x="0" y="0"/>
              <a:chExt cx="682625" cy="355600"/>
            </a:xfrm>
          </p:grpSpPr>
          <p:sp>
            <p:nvSpPr>
              <p:cNvPr id="777"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78"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82" name="Group"/>
            <p:cNvGrpSpPr/>
            <p:nvPr/>
          </p:nvGrpSpPr>
          <p:grpSpPr>
            <a:xfrm>
              <a:off x="1531937" y="450850"/>
              <a:ext cx="1" cy="511175"/>
              <a:chOff x="0" y="0"/>
              <a:chExt cx="0" cy="511175"/>
            </a:xfrm>
          </p:grpSpPr>
          <p:sp>
            <p:nvSpPr>
              <p:cNvPr id="780"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81"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783" name="Reserves"/>
            <p:cNvSpPr txBox="1"/>
            <p:nvPr/>
          </p:nvSpPr>
          <p:spPr>
            <a:xfrm>
              <a:off x="2362200" y="28956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784" name="Sailors"/>
            <p:cNvSpPr txBox="1"/>
            <p:nvPr/>
          </p:nvSpPr>
          <p:spPr>
            <a:xfrm>
              <a:off x="0" y="28956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785" name="sid=sid"/>
            <p:cNvSpPr txBox="1"/>
            <p:nvPr/>
          </p:nvSpPr>
          <p:spPr>
            <a:xfrm>
              <a:off x="1217612" y="12287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786" name="bid=100"/>
            <p:cNvSpPr txBox="1"/>
            <p:nvPr/>
          </p:nvSpPr>
          <p:spPr>
            <a:xfrm>
              <a:off x="2197100" y="1905000"/>
              <a:ext cx="768698"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a:t>
              </a:r>
            </a:p>
          </p:txBody>
        </p:sp>
        <p:sp>
          <p:nvSpPr>
            <p:cNvPr id="787" name="sname"/>
            <p:cNvSpPr txBox="1"/>
            <p:nvPr/>
          </p:nvSpPr>
          <p:spPr>
            <a:xfrm>
              <a:off x="1333500"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788" name="(Page-Oriented…"/>
            <p:cNvSpPr txBox="1"/>
            <p:nvPr/>
          </p:nvSpPr>
          <p:spPr>
            <a:xfrm>
              <a:off x="1958975" y="9144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789" name="(On-the-fly)"/>
            <p:cNvSpPr txBox="1"/>
            <p:nvPr/>
          </p:nvSpPr>
          <p:spPr>
            <a:xfrm>
              <a:off x="2728912"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794" name="Group"/>
            <p:cNvGrpSpPr/>
            <p:nvPr/>
          </p:nvGrpSpPr>
          <p:grpSpPr>
            <a:xfrm>
              <a:off x="106361" y="1949450"/>
              <a:ext cx="160339" cy="165100"/>
              <a:chOff x="0" y="0"/>
              <a:chExt cx="160337" cy="165100"/>
            </a:xfrm>
          </p:grpSpPr>
          <p:sp>
            <p:nvSpPr>
              <p:cNvPr id="790"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93" name="Group"/>
              <p:cNvGrpSpPr/>
              <p:nvPr/>
            </p:nvGrpSpPr>
            <p:grpSpPr>
              <a:xfrm>
                <a:off x="58737" y="-1"/>
                <a:ext cx="101601" cy="1"/>
                <a:chOff x="0" y="0"/>
                <a:chExt cx="101600" cy="0"/>
              </a:xfrm>
            </p:grpSpPr>
            <p:sp>
              <p:nvSpPr>
                <p:cNvPr id="791"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92"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795" name="rating&gt;5"/>
            <p:cNvSpPr txBox="1"/>
            <p:nvPr/>
          </p:nvSpPr>
          <p:spPr>
            <a:xfrm>
              <a:off x="244475" y="1981200"/>
              <a:ext cx="847614"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rating&gt;5 </a:t>
              </a:r>
            </a:p>
          </p:txBody>
        </p:sp>
        <p:grpSp>
          <p:nvGrpSpPr>
            <p:cNvPr id="800" name="Group"/>
            <p:cNvGrpSpPr/>
            <p:nvPr/>
          </p:nvGrpSpPr>
          <p:grpSpPr>
            <a:xfrm>
              <a:off x="1998661" y="1828800"/>
              <a:ext cx="160339" cy="165100"/>
              <a:chOff x="0" y="0"/>
              <a:chExt cx="160337" cy="165100"/>
            </a:xfrm>
          </p:grpSpPr>
          <p:sp>
            <p:nvSpPr>
              <p:cNvPr id="796"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99" name="Group"/>
              <p:cNvGrpSpPr/>
              <p:nvPr/>
            </p:nvGrpSpPr>
            <p:grpSpPr>
              <a:xfrm>
                <a:off x="58737" y="-1"/>
                <a:ext cx="101601" cy="1"/>
                <a:chOff x="0" y="0"/>
                <a:chExt cx="101600" cy="0"/>
              </a:xfrm>
            </p:grpSpPr>
            <p:sp>
              <p:nvSpPr>
                <p:cNvPr id="797"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98"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803" name="Group"/>
            <p:cNvGrpSpPr/>
            <p:nvPr/>
          </p:nvGrpSpPr>
          <p:grpSpPr>
            <a:xfrm>
              <a:off x="503237" y="2286000"/>
              <a:ext cx="1" cy="558800"/>
              <a:chOff x="0" y="0"/>
              <a:chExt cx="0" cy="558800"/>
            </a:xfrm>
          </p:grpSpPr>
          <p:sp>
            <p:nvSpPr>
              <p:cNvPr id="801"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02"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04" name="(Scan &amp;…"/>
            <p:cNvSpPr txBox="1"/>
            <p:nvPr/>
          </p:nvSpPr>
          <p:spPr>
            <a:xfrm>
              <a:off x="3048000" y="1676400"/>
              <a:ext cx="1001254" cy="843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(Scan &amp;</a:t>
              </a:r>
            </a:p>
            <a:p>
              <a:pPr defTabSz="457200">
                <a:defRPr sz="1700" b="1">
                  <a:solidFill>
                    <a:srgbClr val="666699"/>
                  </a:solidFill>
                  <a:latin typeface="Arial" charset="0"/>
                  <a:ea typeface="Arial" charset="0"/>
                  <a:cs typeface="Arial" charset="0"/>
                  <a:sym typeface="Arial" charset="0"/>
                </a:defRPr>
              </a:pPr>
              <a:r>
                <a:t>Write to</a:t>
              </a:r>
            </a:p>
            <a:p>
              <a:pPr defTabSz="457200">
                <a:defRPr sz="1700" b="1">
                  <a:solidFill>
                    <a:srgbClr val="666699"/>
                  </a:solidFill>
                  <a:latin typeface="Arial" charset="0"/>
                  <a:ea typeface="Arial" charset="0"/>
                  <a:cs typeface="Arial" charset="0"/>
                  <a:sym typeface="Arial" charset="0"/>
                </a:defRPr>
              </a:pPr>
              <a:r>
                <a:t>temp T2)</a:t>
              </a:r>
            </a:p>
          </p:txBody>
        </p:sp>
        <p:grpSp>
          <p:nvGrpSpPr>
            <p:cNvPr id="807" name="Group"/>
            <p:cNvGrpSpPr/>
            <p:nvPr/>
          </p:nvGrpSpPr>
          <p:grpSpPr>
            <a:xfrm>
              <a:off x="2608261" y="2286000"/>
              <a:ext cx="1" cy="558800"/>
              <a:chOff x="0" y="0"/>
              <a:chExt cx="0" cy="558800"/>
            </a:xfrm>
          </p:grpSpPr>
          <p:sp>
            <p:nvSpPr>
              <p:cNvPr id="805"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06"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08" name="(On-the-fly)"/>
            <p:cNvSpPr txBox="1"/>
            <p:nvPr/>
          </p:nvSpPr>
          <p:spPr>
            <a:xfrm>
              <a:off x="762000" y="22860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810" name="Alternative Plans – Push Selects  (No Indexes)"/>
          <p:cNvSpPr txBox="1"/>
          <p:nvPr/>
        </p:nvSpPr>
        <p:spPr>
          <a:xfrm>
            <a:off x="1112837" y="-98426"/>
            <a:ext cx="7680326" cy="1181101"/>
          </a:xfrm>
          <a:prstGeom prst="rect">
            <a:avLst/>
          </a:prstGeom>
          <a:ln w="12700">
            <a:miter lim="400000"/>
          </a:ln>
        </p:spPr>
        <p:txBody>
          <a:bodyPr lIns="44450" tIns="44450" rIns="44450" bIns="44450" anchor="ctr">
            <a:spAutoFit/>
          </a:bodyPr>
          <a:lstStyle/>
          <a:p>
            <a:pPr defTabSz="457200">
              <a:defRPr sz="3600">
                <a:solidFill>
                  <a:srgbClr val="CC3300"/>
                </a:solidFill>
                <a:latin typeface="Tahoma"/>
                <a:ea typeface="Tahoma"/>
                <a:cs typeface="Tahoma"/>
                <a:sym typeface="Tahoma"/>
              </a:defRPr>
            </a:pPr>
            <a:r>
              <a:t>Alternative Plans – Push Selects </a:t>
            </a:r>
            <a:br/>
            <a:r>
              <a:t>(No Indexes)</a:t>
            </a:r>
          </a:p>
        </p:txBody>
      </p:sp>
      <p:sp>
        <p:nvSpPr>
          <p:cNvPr id="811" name="4010 IOs…"/>
          <p:cNvSpPr txBox="1"/>
          <p:nvPr/>
        </p:nvSpPr>
        <p:spPr>
          <a:xfrm>
            <a:off x="5245839" y="5466079"/>
            <a:ext cx="2843322" cy="650241"/>
          </a:xfrm>
          <a:prstGeom prst="rect">
            <a:avLst/>
          </a:prstGeom>
          <a:ln w="12700">
            <a:miter lim="400000"/>
          </a:ln>
        </p:spPr>
        <p:txBody>
          <a:bodyPr wrap="none" lIns="45719" rIns="45719" anchor="ctr">
            <a:spAutoFit/>
          </a:bodyPr>
          <a:lstStyle/>
          <a:p>
            <a:pPr algn="ctr" defTabSz="457200">
              <a:defRPr sz="1800"/>
            </a:pPr>
            <a:r>
              <a:t>4010 IOs</a:t>
            </a:r>
          </a:p>
          <a:p>
            <a:pPr algn="ctr" defTabSz="457200">
              <a:defRPr sz="1800"/>
            </a:pPr>
            <a:r>
              <a:t>500 + 1000 +10 +(250 *10)</a:t>
            </a:r>
          </a:p>
        </p:txBody>
      </p:sp>
      <p:grpSp>
        <p:nvGrpSpPr>
          <p:cNvPr id="868" name="Group"/>
          <p:cNvGrpSpPr/>
          <p:nvPr/>
        </p:nvGrpSpPr>
        <p:grpSpPr>
          <a:xfrm>
            <a:off x="350838" y="1981200"/>
            <a:ext cx="4049254" cy="3231437"/>
            <a:chOff x="0" y="0"/>
            <a:chExt cx="4049253" cy="3231436"/>
          </a:xfrm>
        </p:grpSpPr>
        <p:grpSp>
          <p:nvGrpSpPr>
            <p:cNvPr id="814" name="Group"/>
            <p:cNvGrpSpPr/>
            <p:nvPr/>
          </p:nvGrpSpPr>
          <p:grpSpPr>
            <a:xfrm>
              <a:off x="1238249" y="93662"/>
              <a:ext cx="1" cy="171451"/>
              <a:chOff x="0" y="0"/>
              <a:chExt cx="0" cy="171450"/>
            </a:xfrm>
          </p:grpSpPr>
          <p:sp>
            <p:nvSpPr>
              <p:cNvPr id="812"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13"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17" name="Group"/>
            <p:cNvGrpSpPr/>
            <p:nvPr/>
          </p:nvGrpSpPr>
          <p:grpSpPr>
            <a:xfrm>
              <a:off x="1325562" y="93662"/>
              <a:ext cx="1" cy="171451"/>
              <a:chOff x="0" y="0"/>
              <a:chExt cx="0" cy="171450"/>
            </a:xfrm>
          </p:grpSpPr>
          <p:sp>
            <p:nvSpPr>
              <p:cNvPr id="815"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16"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20" name="Group"/>
            <p:cNvGrpSpPr/>
            <p:nvPr/>
          </p:nvGrpSpPr>
          <p:grpSpPr>
            <a:xfrm>
              <a:off x="1196974" y="77787"/>
              <a:ext cx="173039" cy="1"/>
              <a:chOff x="0" y="0"/>
              <a:chExt cx="173037" cy="0"/>
            </a:xfrm>
          </p:grpSpPr>
          <p:sp>
            <p:nvSpPr>
              <p:cNvPr id="818"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19"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23" name="Group"/>
            <p:cNvGrpSpPr/>
            <p:nvPr/>
          </p:nvGrpSpPr>
          <p:grpSpPr>
            <a:xfrm>
              <a:off x="1355724" y="1023937"/>
              <a:ext cx="1" cy="122238"/>
              <a:chOff x="0" y="0"/>
              <a:chExt cx="0" cy="122237"/>
            </a:xfrm>
          </p:grpSpPr>
          <p:sp>
            <p:nvSpPr>
              <p:cNvPr id="821"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22"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26" name="Group"/>
            <p:cNvGrpSpPr/>
            <p:nvPr/>
          </p:nvGrpSpPr>
          <p:grpSpPr>
            <a:xfrm>
              <a:off x="1703386" y="1023937"/>
              <a:ext cx="1" cy="122238"/>
              <a:chOff x="0" y="0"/>
              <a:chExt cx="0" cy="122237"/>
            </a:xfrm>
          </p:grpSpPr>
          <p:sp>
            <p:nvSpPr>
              <p:cNvPr id="824"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25"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29" name="Group"/>
            <p:cNvGrpSpPr/>
            <p:nvPr/>
          </p:nvGrpSpPr>
          <p:grpSpPr>
            <a:xfrm>
              <a:off x="1355724" y="1023937"/>
              <a:ext cx="347664" cy="122238"/>
              <a:chOff x="0" y="0"/>
              <a:chExt cx="347662" cy="122237"/>
            </a:xfrm>
          </p:grpSpPr>
          <p:sp>
            <p:nvSpPr>
              <p:cNvPr id="827"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28"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32" name="Group"/>
            <p:cNvGrpSpPr/>
            <p:nvPr/>
          </p:nvGrpSpPr>
          <p:grpSpPr>
            <a:xfrm>
              <a:off x="1355724" y="1023937"/>
              <a:ext cx="347664" cy="122238"/>
              <a:chOff x="0" y="0"/>
              <a:chExt cx="347662" cy="122237"/>
            </a:xfrm>
          </p:grpSpPr>
          <p:sp>
            <p:nvSpPr>
              <p:cNvPr id="830"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31"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35" name="Group"/>
            <p:cNvGrpSpPr/>
            <p:nvPr/>
          </p:nvGrpSpPr>
          <p:grpSpPr>
            <a:xfrm>
              <a:off x="760412" y="1535112"/>
              <a:ext cx="668338" cy="355601"/>
              <a:chOff x="0" y="0"/>
              <a:chExt cx="668337" cy="355600"/>
            </a:xfrm>
          </p:grpSpPr>
          <p:sp>
            <p:nvSpPr>
              <p:cNvPr id="833"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34"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38" name="Group"/>
            <p:cNvGrpSpPr/>
            <p:nvPr/>
          </p:nvGrpSpPr>
          <p:grpSpPr>
            <a:xfrm>
              <a:off x="1676399" y="1535112"/>
              <a:ext cx="682626" cy="355601"/>
              <a:chOff x="0" y="0"/>
              <a:chExt cx="682625" cy="355600"/>
            </a:xfrm>
          </p:grpSpPr>
          <p:sp>
            <p:nvSpPr>
              <p:cNvPr id="836"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37"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41" name="Group"/>
            <p:cNvGrpSpPr/>
            <p:nvPr/>
          </p:nvGrpSpPr>
          <p:grpSpPr>
            <a:xfrm>
              <a:off x="1531937" y="450850"/>
              <a:ext cx="1" cy="511175"/>
              <a:chOff x="0" y="0"/>
              <a:chExt cx="0" cy="511175"/>
            </a:xfrm>
          </p:grpSpPr>
          <p:sp>
            <p:nvSpPr>
              <p:cNvPr id="839"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40"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42" name="Sailors"/>
            <p:cNvSpPr txBox="1"/>
            <p:nvPr/>
          </p:nvSpPr>
          <p:spPr>
            <a:xfrm>
              <a:off x="2362200" y="28956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843" name="Reserves"/>
            <p:cNvSpPr txBox="1"/>
            <p:nvPr/>
          </p:nvSpPr>
          <p:spPr>
            <a:xfrm>
              <a:off x="0" y="2895600"/>
              <a:ext cx="1061976"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844" name="sid=sid"/>
            <p:cNvSpPr txBox="1"/>
            <p:nvPr/>
          </p:nvSpPr>
          <p:spPr>
            <a:xfrm>
              <a:off x="1217612" y="12287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845" name="rating &gt; 5"/>
            <p:cNvSpPr txBox="1"/>
            <p:nvPr/>
          </p:nvSpPr>
          <p:spPr>
            <a:xfrm>
              <a:off x="2197100" y="1905000"/>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846" name="sname"/>
            <p:cNvSpPr txBox="1"/>
            <p:nvPr/>
          </p:nvSpPr>
          <p:spPr>
            <a:xfrm>
              <a:off x="1333500"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847" name="(Page-Oriented…"/>
            <p:cNvSpPr txBox="1"/>
            <p:nvPr/>
          </p:nvSpPr>
          <p:spPr>
            <a:xfrm>
              <a:off x="1958975" y="9144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848" name="(On-the-fly)"/>
            <p:cNvSpPr txBox="1"/>
            <p:nvPr/>
          </p:nvSpPr>
          <p:spPr>
            <a:xfrm>
              <a:off x="2462212"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853" name="Group"/>
            <p:cNvGrpSpPr/>
            <p:nvPr/>
          </p:nvGrpSpPr>
          <p:grpSpPr>
            <a:xfrm>
              <a:off x="106361" y="1949450"/>
              <a:ext cx="160339" cy="165100"/>
              <a:chOff x="0" y="0"/>
              <a:chExt cx="160337" cy="165100"/>
            </a:xfrm>
          </p:grpSpPr>
          <p:sp>
            <p:nvSpPr>
              <p:cNvPr id="849"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852" name="Group"/>
              <p:cNvGrpSpPr/>
              <p:nvPr/>
            </p:nvGrpSpPr>
            <p:grpSpPr>
              <a:xfrm>
                <a:off x="58737" y="-1"/>
                <a:ext cx="101601" cy="1"/>
                <a:chOff x="0" y="0"/>
                <a:chExt cx="101600" cy="0"/>
              </a:xfrm>
            </p:grpSpPr>
            <p:sp>
              <p:nvSpPr>
                <p:cNvPr id="850"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51"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854" name="bid=100"/>
            <p:cNvSpPr txBox="1"/>
            <p:nvPr/>
          </p:nvSpPr>
          <p:spPr>
            <a:xfrm>
              <a:off x="244475" y="1981200"/>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859" name="Group"/>
            <p:cNvGrpSpPr/>
            <p:nvPr/>
          </p:nvGrpSpPr>
          <p:grpSpPr>
            <a:xfrm>
              <a:off x="1998661" y="1828800"/>
              <a:ext cx="160339" cy="165100"/>
              <a:chOff x="0" y="0"/>
              <a:chExt cx="160337" cy="165100"/>
            </a:xfrm>
          </p:grpSpPr>
          <p:sp>
            <p:nvSpPr>
              <p:cNvPr id="855"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858" name="Group"/>
              <p:cNvGrpSpPr/>
              <p:nvPr/>
            </p:nvGrpSpPr>
            <p:grpSpPr>
              <a:xfrm>
                <a:off x="58737" y="-1"/>
                <a:ext cx="101601" cy="1"/>
                <a:chOff x="0" y="0"/>
                <a:chExt cx="101600" cy="0"/>
              </a:xfrm>
            </p:grpSpPr>
            <p:sp>
              <p:nvSpPr>
                <p:cNvPr id="856"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57"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862" name="Group"/>
            <p:cNvGrpSpPr/>
            <p:nvPr/>
          </p:nvGrpSpPr>
          <p:grpSpPr>
            <a:xfrm>
              <a:off x="503237" y="2286000"/>
              <a:ext cx="1" cy="558800"/>
              <a:chOff x="0" y="0"/>
              <a:chExt cx="0" cy="558800"/>
            </a:xfrm>
          </p:grpSpPr>
          <p:sp>
            <p:nvSpPr>
              <p:cNvPr id="860"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61"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63" name="(Scan &amp;…"/>
            <p:cNvSpPr txBox="1"/>
            <p:nvPr/>
          </p:nvSpPr>
          <p:spPr>
            <a:xfrm>
              <a:off x="3048000" y="1676400"/>
              <a:ext cx="1001254" cy="843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(Scan &amp;</a:t>
              </a:r>
            </a:p>
            <a:p>
              <a:pPr defTabSz="457200">
                <a:defRPr sz="1700" b="1">
                  <a:solidFill>
                    <a:srgbClr val="666699"/>
                  </a:solidFill>
                  <a:latin typeface="Arial" charset="0"/>
                  <a:ea typeface="Arial" charset="0"/>
                  <a:cs typeface="Arial" charset="0"/>
                  <a:sym typeface="Arial" charset="0"/>
                </a:defRPr>
              </a:pPr>
              <a:r>
                <a:t>Write to</a:t>
              </a:r>
            </a:p>
            <a:p>
              <a:pPr defTabSz="457200">
                <a:defRPr sz="1700" b="1">
                  <a:solidFill>
                    <a:srgbClr val="666699"/>
                  </a:solidFill>
                  <a:latin typeface="Arial" charset="0"/>
                  <a:ea typeface="Arial" charset="0"/>
                  <a:cs typeface="Arial" charset="0"/>
                  <a:sym typeface="Arial" charset="0"/>
                </a:defRPr>
              </a:pPr>
              <a:r>
                <a:t>temp T2)</a:t>
              </a:r>
            </a:p>
          </p:txBody>
        </p:sp>
        <p:grpSp>
          <p:nvGrpSpPr>
            <p:cNvPr id="866" name="Group"/>
            <p:cNvGrpSpPr/>
            <p:nvPr/>
          </p:nvGrpSpPr>
          <p:grpSpPr>
            <a:xfrm>
              <a:off x="2608261" y="2286000"/>
              <a:ext cx="1" cy="558800"/>
              <a:chOff x="0" y="0"/>
              <a:chExt cx="0" cy="558800"/>
            </a:xfrm>
          </p:grpSpPr>
          <p:sp>
            <p:nvSpPr>
              <p:cNvPr id="864"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65"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67" name="(On-the-fly)"/>
            <p:cNvSpPr txBox="1"/>
            <p:nvPr/>
          </p:nvSpPr>
          <p:spPr>
            <a:xfrm>
              <a:off x="762000" y="22860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869" name="4250 IOs"/>
          <p:cNvSpPr txBox="1"/>
          <p:nvPr/>
        </p:nvSpPr>
        <p:spPr>
          <a:xfrm>
            <a:off x="1503388" y="5529580"/>
            <a:ext cx="1031824" cy="370841"/>
          </a:xfrm>
          <a:prstGeom prst="rect">
            <a:avLst/>
          </a:prstGeom>
          <a:ln w="12700">
            <a:miter lim="400000"/>
          </a:ln>
        </p:spPr>
        <p:txBody>
          <a:bodyPr wrap="none" lIns="45719" rIns="45719" anchor="ctr">
            <a:spAutoFit/>
          </a:bodyPr>
          <a:lstStyle>
            <a:lvl1pPr algn="ctr" defTabSz="457200">
              <a:defRPr sz="1800"/>
            </a:lvl1pPr>
          </a:lstStyle>
          <a:p>
            <a:r>
              <a:t>4250 IOs</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809"/>
                                        </p:tgtEl>
                                        <p:attrNameLst>
                                          <p:attrName>style.visibility</p:attrName>
                                        </p:attrNameLst>
                                      </p:cBhvr>
                                      <p:to>
                                        <p:strVal val="visible"/>
                                      </p:to>
                                    </p:set>
                                    <p:animEffect transition="in" filter="fade">
                                      <p:cBhvr>
                                        <p:cTn id="7" dur="500"/>
                                        <p:tgtEl>
                                          <p:spTgt spid="8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type="el">
                                    <p:tmAbs val="0"/>
                                  </p:iterate>
                                  <p:childTnLst>
                                    <p:set>
                                      <p:cBhvr>
                                        <p:cTn id="11" dur="indefinite" fill="hold"/>
                                        <p:tgtEl>
                                          <p:spTgt spid="811"/>
                                        </p:tgtEl>
                                        <p:attrNameLst>
                                          <p:attrName>style.visibility</p:attrName>
                                        </p:attrNameLst>
                                      </p:cBhvr>
                                      <p:to>
                                        <p:strVal val="visible"/>
                                      </p:to>
                                    </p:set>
                                    <p:animEffect transition="in" filter="fade">
                                      <p:cBhvr>
                                        <p:cTn id="12" dur="5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09" grpId="1" animBg="1" advAuto="0"/>
      <p:bldP spid="811"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872" name="Alternative Plans 1  (No Indexes)"/>
          <p:cNvSpPr txBox="1"/>
          <p:nvPr>
            <p:ph type="title" idx="4294967295"/>
          </p:nvPr>
        </p:nvSpPr>
        <p:spPr>
          <a:xfrm>
            <a:off x="0" y="-19050"/>
            <a:ext cx="6464300" cy="1104900"/>
          </a:xfrm>
          <a:prstGeom prst="rect">
            <a:avLst/>
          </a:prstGeom>
        </p:spPr>
        <p:txBody>
          <a:bodyPr lIns="44450" tIns="44450" rIns="44450" bIns="44450">
            <a:normAutofit/>
          </a:bodyPr>
          <a:lstStyle/>
          <a:p>
            <a:pPr>
              <a:defRPr>
                <a:effectLst>
                  <a:outerShdw blurRad="12700" dist="25400" dir="2700000" rotWithShape="0">
                    <a:srgbClr val="DDDDDD"/>
                  </a:outerShdw>
                </a:effectLst>
              </a:defRPr>
            </a:pPr>
            <a:r>
              <a:t>Alternative Plans 1 </a:t>
            </a:r>
            <a:br/>
            <a:r>
              <a:t>(No Indexes)</a:t>
            </a:r>
          </a:p>
        </p:txBody>
      </p:sp>
      <p:sp>
        <p:nvSpPr>
          <p:cNvPr id="873" name="Main difference:                                                                     Sort Merge Join…"/>
          <p:cNvSpPr txBox="1"/>
          <p:nvPr>
            <p:ph type="body" idx="4294967295"/>
          </p:nvPr>
        </p:nvSpPr>
        <p:spPr>
          <a:xfrm>
            <a:off x="0" y="1560512"/>
            <a:ext cx="9067800" cy="4191001"/>
          </a:xfrm>
          <a:prstGeom prst="rect">
            <a:avLst/>
          </a:prstGeom>
        </p:spPr>
        <p:txBody>
          <a:bodyPr lIns="44450" tIns="44450" rIns="44450" bIns="44450">
            <a:normAutofit/>
          </a:bodyPr>
          <a:lstStyle/>
          <a:p>
            <a:pPr marL="272415" indent="-272415" defTabSz="886460">
              <a:spcBef>
                <a:spcPts val="1100"/>
              </a:spcBef>
              <a:buClrTx/>
              <a:buSzPct val="100000"/>
              <a:defRPr sz="2715" i="1">
                <a:solidFill>
                  <a:srgbClr val="8B8B00"/>
                </a:solidFill>
              </a:defRPr>
            </a:pPr>
            <a:r>
              <a:t>Main difference:                                                                     </a:t>
            </a:r>
            <a:r>
              <a:rPr u="sng"/>
              <a:t>Sort Merge Join</a:t>
            </a:r>
            <a:endParaRPr u="sng"/>
          </a:p>
          <a:p>
            <a:pPr marL="194310" indent="-194310" defTabSz="886460">
              <a:buClrTx/>
              <a:buSzPct val="100000"/>
              <a:defRPr sz="1940"/>
            </a:pPr>
            <a:r>
              <a:t>With 5 buffers, </a:t>
            </a:r>
            <a:r>
              <a:rPr>
                <a:solidFill>
                  <a:schemeClr val="accent2"/>
                </a:solidFill>
              </a:rPr>
              <a:t>cost of plan:</a:t>
            </a:r>
            <a:endParaRPr>
              <a:solidFill>
                <a:schemeClr val="accent2"/>
              </a:solidFill>
            </a:endParaRPr>
          </a:p>
          <a:p>
            <a:pPr marL="563880" lvl="1" indent="-194310" defTabSz="886460">
              <a:spcBef>
                <a:spcPts val="0"/>
              </a:spcBef>
              <a:buClrTx/>
              <a:buChar char="•"/>
              <a:defRPr sz="1940"/>
            </a:pPr>
            <a:r>
              <a:t>Scan Reserves (1000) + write temp T1 (10 pages, if we                           have 100 boats, uniform distribution).</a:t>
            </a:r>
          </a:p>
          <a:p>
            <a:pPr marL="563880" lvl="1" indent="-194310" defTabSz="886460">
              <a:spcBef>
                <a:spcPts val="0"/>
              </a:spcBef>
              <a:buClrTx/>
              <a:buChar char="•"/>
              <a:defRPr sz="1940"/>
            </a:pPr>
            <a:r>
              <a:t>Scan Sailors (500) + write temp T2 (250 pages, if have 10 ratings).</a:t>
            </a:r>
          </a:p>
          <a:p>
            <a:pPr marL="563880" lvl="1" indent="-194310" defTabSz="886460">
              <a:spcBef>
                <a:spcPts val="0"/>
              </a:spcBef>
              <a:buClrTx/>
              <a:buChar char="•"/>
              <a:defRPr sz="1940"/>
            </a:pPr>
            <a:r>
              <a:t>Sort T1 (2*2*10), sort T2 (2*4*250), merge (10+250)</a:t>
            </a:r>
          </a:p>
          <a:p>
            <a:pPr marL="544830" lvl="1" indent="-175260" defTabSz="886460">
              <a:spcBef>
                <a:spcPts val="0"/>
              </a:spcBef>
              <a:buClrTx/>
              <a:buChar char="•"/>
              <a:defRPr sz="1745">
                <a:solidFill>
                  <a:srgbClr val="8B8B00"/>
                </a:solidFill>
              </a:defRPr>
            </a:pPr>
            <a:r>
              <a:t>Total:  4060 page I/Os. </a:t>
            </a:r>
            <a:r>
              <a:rPr sz="1940">
                <a:solidFill>
                  <a:srgbClr val="000000"/>
                </a:solidFill>
              </a:rPr>
              <a:t>(note: T2 sort takes 4 passes with B=5)</a:t>
            </a:r>
            <a:endParaRPr sz="1940">
              <a:solidFill>
                <a:srgbClr val="000000"/>
              </a:solidFill>
            </a:endParaRPr>
          </a:p>
          <a:p>
            <a:pPr marL="194310" indent="-194310" defTabSz="886460">
              <a:buClrTx/>
              <a:buSzPct val="100000"/>
              <a:defRPr sz="1940">
                <a:solidFill>
                  <a:srgbClr val="0095F1"/>
                </a:solidFill>
              </a:defRPr>
            </a:pPr>
            <a:r>
              <a:t>If use BNL join</a:t>
            </a:r>
            <a:r>
              <a:rPr>
                <a:solidFill>
                  <a:schemeClr val="accent2"/>
                </a:solidFill>
              </a:rPr>
              <a:t>,</a:t>
            </a:r>
            <a:r>
              <a:rPr>
                <a:solidFill>
                  <a:srgbClr val="000000"/>
                </a:solidFill>
              </a:rPr>
              <a:t> join = 10+4*250, </a:t>
            </a:r>
            <a:r>
              <a:t>total cost = 2770.</a:t>
            </a:r>
          </a:p>
          <a:p>
            <a:pPr marL="194310" indent="-194310" defTabSz="886460">
              <a:buClrTx/>
              <a:buSzPct val="100000"/>
              <a:defRPr sz="1940">
                <a:solidFill>
                  <a:srgbClr val="595959"/>
                </a:solidFill>
              </a:defRPr>
            </a:pPr>
            <a:r>
              <a:t>Can also `push’ projections</a:t>
            </a:r>
            <a:r>
              <a:rPr>
                <a:solidFill>
                  <a:srgbClr val="000000"/>
                </a:solidFill>
              </a:rPr>
              <a:t>, but must be careful!</a:t>
            </a:r>
            <a:endParaRPr>
              <a:solidFill>
                <a:srgbClr val="000000"/>
              </a:solidFill>
            </a:endParaRPr>
          </a:p>
          <a:p>
            <a:pPr marL="544830" lvl="1" indent="-175260" defTabSz="886460">
              <a:spcBef>
                <a:spcPts val="0"/>
              </a:spcBef>
              <a:buClrTx/>
              <a:buChar char="•"/>
              <a:defRPr sz="1745"/>
            </a:pPr>
            <a:r>
              <a:t>T1 has only </a:t>
            </a:r>
            <a:r>
              <a:rPr i="1"/>
              <a:t>sid</a:t>
            </a:r>
            <a:r>
              <a:t>, T2 only </a:t>
            </a:r>
            <a:r>
              <a:rPr i="1"/>
              <a:t>sid</a:t>
            </a:r>
            <a:r>
              <a:t>, </a:t>
            </a:r>
            <a:r>
              <a:rPr i="1"/>
              <a:t>sname</a:t>
            </a:r>
            <a:r>
              <a:t>:</a:t>
            </a:r>
          </a:p>
          <a:p>
            <a:pPr marL="544830" lvl="1" indent="-175260" defTabSz="886460">
              <a:spcBef>
                <a:spcPts val="0"/>
              </a:spcBef>
              <a:buClrTx/>
              <a:buChar char="•"/>
              <a:defRPr sz="1745"/>
            </a:pPr>
            <a:r>
              <a:t>T1 fits in 3 pgs, cost of BNL under 250 pgs</a:t>
            </a:r>
            <a:r>
              <a:rPr>
                <a:solidFill>
                  <a:srgbClr val="0095F1"/>
                </a:solidFill>
              </a:rPr>
              <a:t>, </a:t>
            </a:r>
            <a:r>
              <a:rPr>
                <a:solidFill>
                  <a:srgbClr val="595959"/>
                </a:solidFill>
              </a:rPr>
              <a:t>total &lt; 2000</a:t>
            </a:r>
            <a:r>
              <a:rPr>
                <a:solidFill>
                  <a:srgbClr val="0095F1"/>
                </a:solidFill>
              </a:rPr>
              <a:t>.</a:t>
            </a:r>
            <a:endParaRPr>
              <a:solidFill>
                <a:srgbClr val="0095F1"/>
              </a:solidFill>
            </a:endParaRPr>
          </a:p>
        </p:txBody>
      </p:sp>
      <p:grpSp>
        <p:nvGrpSpPr>
          <p:cNvPr id="932" name="Group"/>
          <p:cNvGrpSpPr/>
          <p:nvPr/>
        </p:nvGrpSpPr>
        <p:grpSpPr>
          <a:xfrm>
            <a:off x="4533900" y="152399"/>
            <a:ext cx="4423905" cy="2804401"/>
            <a:chOff x="0" y="0"/>
            <a:chExt cx="4423903" cy="2804399"/>
          </a:xfrm>
        </p:grpSpPr>
        <p:sp>
          <p:nvSpPr>
            <p:cNvPr id="874" name="Shape"/>
            <p:cNvSpPr/>
            <p:nvPr/>
          </p:nvSpPr>
          <p:spPr>
            <a:xfrm>
              <a:off x="1066799" y="1843087"/>
              <a:ext cx="98426" cy="1174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8465" y="3211"/>
                  </a:lnTo>
                  <a:lnTo>
                    <a:pt x="10800" y="0"/>
                  </a:lnTo>
                  <a:lnTo>
                    <a:pt x="3135" y="3211"/>
                  </a:lnTo>
                  <a:lnTo>
                    <a:pt x="0" y="10800"/>
                  </a:lnTo>
                  <a:lnTo>
                    <a:pt x="3135" y="18681"/>
                  </a:lnTo>
                  <a:lnTo>
                    <a:pt x="10800" y="21600"/>
                  </a:lnTo>
                  <a:lnTo>
                    <a:pt x="18465" y="18681"/>
                  </a:lnTo>
                  <a:lnTo>
                    <a:pt x="21600" y="10800"/>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877" name="Group"/>
            <p:cNvGrpSpPr/>
            <p:nvPr/>
          </p:nvGrpSpPr>
          <p:grpSpPr>
            <a:xfrm>
              <a:off x="1116012" y="1852612"/>
              <a:ext cx="85726" cy="1"/>
              <a:chOff x="0" y="0"/>
              <a:chExt cx="85725" cy="0"/>
            </a:xfrm>
          </p:grpSpPr>
          <p:sp>
            <p:nvSpPr>
              <p:cNvPr id="875" name="Line"/>
              <p:cNvSpPr/>
              <p:nvPr/>
            </p:nvSpPr>
            <p:spPr>
              <a:xfrm>
                <a:off x="0" y="0"/>
                <a:ext cx="857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76" name="Line"/>
              <p:cNvSpPr/>
              <p:nvPr/>
            </p:nvSpPr>
            <p:spPr>
              <a:xfrm flipH="1" flipV="1">
                <a:off x="0" y="0"/>
                <a:ext cx="857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80" name="Group"/>
            <p:cNvGrpSpPr/>
            <p:nvPr/>
          </p:nvGrpSpPr>
          <p:grpSpPr>
            <a:xfrm>
              <a:off x="1844674" y="125412"/>
              <a:ext cx="1" cy="131764"/>
              <a:chOff x="0" y="0"/>
              <a:chExt cx="0" cy="131762"/>
            </a:xfrm>
          </p:grpSpPr>
          <p:sp>
            <p:nvSpPr>
              <p:cNvPr id="878"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79"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83" name="Group"/>
            <p:cNvGrpSpPr/>
            <p:nvPr/>
          </p:nvGrpSpPr>
          <p:grpSpPr>
            <a:xfrm>
              <a:off x="1919286" y="125412"/>
              <a:ext cx="1" cy="131764"/>
              <a:chOff x="0" y="0"/>
              <a:chExt cx="0" cy="131762"/>
            </a:xfrm>
          </p:grpSpPr>
          <p:sp>
            <p:nvSpPr>
              <p:cNvPr id="881" name="Line"/>
              <p:cNvSpPr/>
              <p:nvPr/>
            </p:nvSpPr>
            <p:spPr>
              <a:xfrm flipH="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82" name="Line"/>
              <p:cNvSpPr/>
              <p:nvPr/>
            </p:nvSpPr>
            <p:spPr>
              <a:xfrm flipV="1">
                <a:off x="-1" y="0"/>
                <a:ext cx="2" cy="1317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86" name="Group"/>
            <p:cNvGrpSpPr/>
            <p:nvPr/>
          </p:nvGrpSpPr>
          <p:grpSpPr>
            <a:xfrm>
              <a:off x="1808161" y="112712"/>
              <a:ext cx="147639" cy="1"/>
              <a:chOff x="0" y="0"/>
              <a:chExt cx="147637" cy="0"/>
            </a:xfrm>
          </p:grpSpPr>
          <p:sp>
            <p:nvSpPr>
              <p:cNvPr id="884" name="Line"/>
              <p:cNvSpPr/>
              <p:nvPr/>
            </p:nvSpPr>
            <p:spPr>
              <a:xfrm>
                <a:off x="0" y="0"/>
                <a:ext cx="1476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85" name="Line"/>
              <p:cNvSpPr/>
              <p:nvPr/>
            </p:nvSpPr>
            <p:spPr>
              <a:xfrm flipH="1" flipV="1">
                <a:off x="0" y="0"/>
                <a:ext cx="1476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89" name="Group"/>
            <p:cNvGrpSpPr/>
            <p:nvPr/>
          </p:nvGrpSpPr>
          <p:grpSpPr>
            <a:xfrm>
              <a:off x="1968499" y="1042987"/>
              <a:ext cx="1" cy="96838"/>
              <a:chOff x="0" y="0"/>
              <a:chExt cx="0" cy="96837"/>
            </a:xfrm>
          </p:grpSpPr>
          <p:sp>
            <p:nvSpPr>
              <p:cNvPr id="887" name="Line"/>
              <p:cNvSpPr/>
              <p:nvPr/>
            </p:nvSpPr>
            <p:spPr>
              <a:xfrm flipH="1">
                <a:off x="-1" y="0"/>
                <a:ext cx="2"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88" name="Line"/>
              <p:cNvSpPr/>
              <p:nvPr/>
            </p:nvSpPr>
            <p:spPr>
              <a:xfrm flipV="1">
                <a:off x="-1" y="0"/>
                <a:ext cx="2"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92" name="Group"/>
            <p:cNvGrpSpPr/>
            <p:nvPr/>
          </p:nvGrpSpPr>
          <p:grpSpPr>
            <a:xfrm>
              <a:off x="2263774" y="1042987"/>
              <a:ext cx="1" cy="96838"/>
              <a:chOff x="0" y="0"/>
              <a:chExt cx="0" cy="96837"/>
            </a:xfrm>
          </p:grpSpPr>
          <p:sp>
            <p:nvSpPr>
              <p:cNvPr id="890" name="Line"/>
              <p:cNvSpPr/>
              <p:nvPr/>
            </p:nvSpPr>
            <p:spPr>
              <a:xfrm flipH="1">
                <a:off x="-1" y="0"/>
                <a:ext cx="2"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91" name="Line"/>
              <p:cNvSpPr/>
              <p:nvPr/>
            </p:nvSpPr>
            <p:spPr>
              <a:xfrm flipV="1">
                <a:off x="-1" y="0"/>
                <a:ext cx="2"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95" name="Group"/>
            <p:cNvGrpSpPr/>
            <p:nvPr/>
          </p:nvGrpSpPr>
          <p:grpSpPr>
            <a:xfrm>
              <a:off x="1968499" y="1042987"/>
              <a:ext cx="295276" cy="96839"/>
              <a:chOff x="0" y="0"/>
              <a:chExt cx="295275" cy="96837"/>
            </a:xfrm>
          </p:grpSpPr>
          <p:sp>
            <p:nvSpPr>
              <p:cNvPr id="893" name="Line"/>
              <p:cNvSpPr/>
              <p:nvPr/>
            </p:nvSpPr>
            <p:spPr>
              <a:xfrm>
                <a:off x="-1" y="0"/>
                <a:ext cx="295277"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94" name="Line"/>
              <p:cNvSpPr/>
              <p:nvPr/>
            </p:nvSpPr>
            <p:spPr>
              <a:xfrm flipH="1" flipV="1">
                <a:off x="0" y="-1"/>
                <a:ext cx="295275" cy="968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98" name="Group"/>
            <p:cNvGrpSpPr/>
            <p:nvPr/>
          </p:nvGrpSpPr>
          <p:grpSpPr>
            <a:xfrm>
              <a:off x="1968499" y="1042987"/>
              <a:ext cx="295276" cy="96839"/>
              <a:chOff x="0" y="0"/>
              <a:chExt cx="295275" cy="96837"/>
            </a:xfrm>
          </p:grpSpPr>
          <p:sp>
            <p:nvSpPr>
              <p:cNvPr id="896" name="Line"/>
              <p:cNvSpPr/>
              <p:nvPr/>
            </p:nvSpPr>
            <p:spPr>
              <a:xfrm flipV="1">
                <a:off x="-1" y="0"/>
                <a:ext cx="295276" cy="968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97" name="Line"/>
              <p:cNvSpPr/>
              <p:nvPr/>
            </p:nvSpPr>
            <p:spPr>
              <a:xfrm flipH="1">
                <a:off x="0" y="-1"/>
                <a:ext cx="295275" cy="968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01" name="Group"/>
            <p:cNvGrpSpPr/>
            <p:nvPr/>
          </p:nvGrpSpPr>
          <p:grpSpPr>
            <a:xfrm>
              <a:off x="1460499" y="1436687"/>
              <a:ext cx="568326" cy="273051"/>
              <a:chOff x="0" y="0"/>
              <a:chExt cx="568325" cy="273050"/>
            </a:xfrm>
          </p:grpSpPr>
          <p:sp>
            <p:nvSpPr>
              <p:cNvPr id="899" name="Line"/>
              <p:cNvSpPr/>
              <p:nvPr/>
            </p:nvSpPr>
            <p:spPr>
              <a:xfrm flipV="1">
                <a:off x="-1" y="0"/>
                <a:ext cx="568326" cy="2730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00" name="Line"/>
              <p:cNvSpPr/>
              <p:nvPr/>
            </p:nvSpPr>
            <p:spPr>
              <a:xfrm flipH="1">
                <a:off x="0" y="-1"/>
                <a:ext cx="568325" cy="273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04" name="Group"/>
            <p:cNvGrpSpPr/>
            <p:nvPr/>
          </p:nvGrpSpPr>
          <p:grpSpPr>
            <a:xfrm>
              <a:off x="2238374" y="1436687"/>
              <a:ext cx="579438" cy="273051"/>
              <a:chOff x="0" y="0"/>
              <a:chExt cx="579437" cy="273049"/>
            </a:xfrm>
          </p:grpSpPr>
          <p:sp>
            <p:nvSpPr>
              <p:cNvPr id="902" name="Line"/>
              <p:cNvSpPr/>
              <p:nvPr/>
            </p:nvSpPr>
            <p:spPr>
              <a:xfrm>
                <a:off x="-1" y="0"/>
                <a:ext cx="579439" cy="2730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03" name="Line"/>
              <p:cNvSpPr/>
              <p:nvPr/>
            </p:nvSpPr>
            <p:spPr>
              <a:xfrm flipH="1" flipV="1">
                <a:off x="-1" y="0"/>
                <a:ext cx="579439" cy="2730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07" name="Group"/>
            <p:cNvGrpSpPr/>
            <p:nvPr/>
          </p:nvGrpSpPr>
          <p:grpSpPr>
            <a:xfrm>
              <a:off x="2867024" y="2068512"/>
              <a:ext cx="1" cy="430213"/>
              <a:chOff x="0" y="0"/>
              <a:chExt cx="0" cy="430212"/>
            </a:xfrm>
          </p:grpSpPr>
          <p:sp>
            <p:nvSpPr>
              <p:cNvPr id="905" name="Line"/>
              <p:cNvSpPr/>
              <p:nvPr/>
            </p:nvSpPr>
            <p:spPr>
              <a:xfrm flipH="1">
                <a:off x="-1" y="0"/>
                <a:ext cx="2" cy="4302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06" name="Line"/>
              <p:cNvSpPr/>
              <p:nvPr/>
            </p:nvSpPr>
            <p:spPr>
              <a:xfrm flipV="1">
                <a:off x="-1" y="0"/>
                <a:ext cx="2" cy="4302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10" name="Group"/>
            <p:cNvGrpSpPr/>
            <p:nvPr/>
          </p:nvGrpSpPr>
          <p:grpSpPr>
            <a:xfrm>
              <a:off x="2103436" y="496887"/>
              <a:ext cx="1" cy="390526"/>
              <a:chOff x="0" y="0"/>
              <a:chExt cx="0" cy="390525"/>
            </a:xfrm>
          </p:grpSpPr>
          <p:sp>
            <p:nvSpPr>
              <p:cNvPr id="908" name="Line"/>
              <p:cNvSpPr/>
              <p:nvPr/>
            </p:nvSpPr>
            <p:spPr>
              <a:xfrm flipH="1">
                <a:off x="-1" y="0"/>
                <a:ext cx="2" cy="3905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09" name="Line"/>
              <p:cNvSpPr/>
              <p:nvPr/>
            </p:nvSpPr>
            <p:spPr>
              <a:xfrm flipV="1">
                <a:off x="-1" y="0"/>
                <a:ext cx="2" cy="3905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11" name="Shape"/>
            <p:cNvSpPr/>
            <p:nvPr/>
          </p:nvSpPr>
          <p:spPr>
            <a:xfrm>
              <a:off x="2486024" y="1817687"/>
              <a:ext cx="98426" cy="1206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8465" y="3126"/>
                  </a:lnTo>
                  <a:lnTo>
                    <a:pt x="10800" y="0"/>
                  </a:lnTo>
                  <a:lnTo>
                    <a:pt x="3135" y="3126"/>
                  </a:lnTo>
                  <a:lnTo>
                    <a:pt x="0" y="10800"/>
                  </a:lnTo>
                  <a:lnTo>
                    <a:pt x="3135" y="18474"/>
                  </a:lnTo>
                  <a:lnTo>
                    <a:pt x="10800" y="21600"/>
                  </a:lnTo>
                  <a:lnTo>
                    <a:pt x="18465" y="18474"/>
                  </a:lnTo>
                  <a:lnTo>
                    <a:pt x="21600" y="10800"/>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914" name="Group"/>
            <p:cNvGrpSpPr/>
            <p:nvPr/>
          </p:nvGrpSpPr>
          <p:grpSpPr>
            <a:xfrm>
              <a:off x="2535236" y="1828800"/>
              <a:ext cx="85726" cy="1"/>
              <a:chOff x="0" y="0"/>
              <a:chExt cx="85725" cy="0"/>
            </a:xfrm>
          </p:grpSpPr>
          <p:sp>
            <p:nvSpPr>
              <p:cNvPr id="912" name="Line"/>
              <p:cNvSpPr/>
              <p:nvPr/>
            </p:nvSpPr>
            <p:spPr>
              <a:xfrm>
                <a:off x="0" y="0"/>
                <a:ext cx="857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13" name="Line"/>
              <p:cNvSpPr/>
              <p:nvPr/>
            </p:nvSpPr>
            <p:spPr>
              <a:xfrm flipH="1" flipV="1">
                <a:off x="0" y="0"/>
                <a:ext cx="857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17" name="Group"/>
            <p:cNvGrpSpPr/>
            <p:nvPr/>
          </p:nvGrpSpPr>
          <p:grpSpPr>
            <a:xfrm>
              <a:off x="1423987" y="2079625"/>
              <a:ext cx="1" cy="428625"/>
              <a:chOff x="0" y="0"/>
              <a:chExt cx="0" cy="428625"/>
            </a:xfrm>
          </p:grpSpPr>
          <p:sp>
            <p:nvSpPr>
              <p:cNvPr id="915" name="Line"/>
              <p:cNvSpPr/>
              <p:nvPr/>
            </p:nvSpPr>
            <p:spPr>
              <a:xfrm flipH="1">
                <a:off x="-1" y="0"/>
                <a:ext cx="2" cy="4286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16" name="Line"/>
              <p:cNvSpPr/>
              <p:nvPr/>
            </p:nvSpPr>
            <p:spPr>
              <a:xfrm flipV="1">
                <a:off x="-1" y="0"/>
                <a:ext cx="2" cy="42862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18" name="Reserves"/>
            <p:cNvSpPr txBox="1"/>
            <p:nvPr/>
          </p:nvSpPr>
          <p:spPr>
            <a:xfrm>
              <a:off x="1027112" y="2455862"/>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919" name="Sailors"/>
            <p:cNvSpPr txBox="1"/>
            <p:nvPr/>
          </p:nvSpPr>
          <p:spPr>
            <a:xfrm>
              <a:off x="2584450" y="2468562"/>
              <a:ext cx="821619"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920" name="sid=sid"/>
            <p:cNvSpPr txBox="1"/>
            <p:nvPr/>
          </p:nvSpPr>
          <p:spPr>
            <a:xfrm>
              <a:off x="1841500" y="1184275"/>
              <a:ext cx="7192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921" name="bid=100"/>
            <p:cNvSpPr txBox="1"/>
            <p:nvPr/>
          </p:nvSpPr>
          <p:spPr>
            <a:xfrm>
              <a:off x="1174750" y="1862137"/>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sp>
          <p:nvSpPr>
            <p:cNvPr id="922" name="sname"/>
            <p:cNvSpPr txBox="1"/>
            <p:nvPr/>
          </p:nvSpPr>
          <p:spPr>
            <a:xfrm>
              <a:off x="1917700"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923" name="(On-the-fly)"/>
            <p:cNvSpPr txBox="1"/>
            <p:nvPr/>
          </p:nvSpPr>
          <p:spPr>
            <a:xfrm>
              <a:off x="2459037"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924" name="rating &gt; 5"/>
            <p:cNvSpPr txBox="1"/>
            <p:nvPr/>
          </p:nvSpPr>
          <p:spPr>
            <a:xfrm>
              <a:off x="2570162" y="1838325"/>
              <a:ext cx="8970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925" name="(Scan;"/>
            <p:cNvSpPr txBox="1"/>
            <p:nvPr/>
          </p:nvSpPr>
          <p:spPr>
            <a:xfrm>
              <a:off x="0" y="1666875"/>
              <a:ext cx="76142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(Scan;</a:t>
              </a:r>
            </a:p>
          </p:txBody>
        </p:sp>
        <p:sp>
          <p:nvSpPr>
            <p:cNvPr id="926" name="write to"/>
            <p:cNvSpPr txBox="1"/>
            <p:nvPr/>
          </p:nvSpPr>
          <p:spPr>
            <a:xfrm>
              <a:off x="38100" y="1838325"/>
              <a:ext cx="929252"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write to </a:t>
              </a:r>
            </a:p>
          </p:txBody>
        </p:sp>
        <p:sp>
          <p:nvSpPr>
            <p:cNvPr id="927" name="temp T1)"/>
            <p:cNvSpPr txBox="1"/>
            <p:nvPr/>
          </p:nvSpPr>
          <p:spPr>
            <a:xfrm>
              <a:off x="76200" y="2003425"/>
              <a:ext cx="100125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temp T1)</a:t>
              </a:r>
            </a:p>
          </p:txBody>
        </p:sp>
        <p:sp>
          <p:nvSpPr>
            <p:cNvPr id="928" name="(Scan;"/>
            <p:cNvSpPr txBox="1"/>
            <p:nvPr/>
          </p:nvSpPr>
          <p:spPr>
            <a:xfrm>
              <a:off x="3422650" y="1657350"/>
              <a:ext cx="76142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(Scan;</a:t>
              </a:r>
            </a:p>
          </p:txBody>
        </p:sp>
        <p:sp>
          <p:nvSpPr>
            <p:cNvPr id="929" name="write to"/>
            <p:cNvSpPr txBox="1"/>
            <p:nvPr/>
          </p:nvSpPr>
          <p:spPr>
            <a:xfrm>
              <a:off x="3422650" y="1824037"/>
              <a:ext cx="869268"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write to</a:t>
              </a:r>
            </a:p>
          </p:txBody>
        </p:sp>
        <p:sp>
          <p:nvSpPr>
            <p:cNvPr id="930" name="temp T2)"/>
            <p:cNvSpPr txBox="1"/>
            <p:nvPr/>
          </p:nvSpPr>
          <p:spPr>
            <a:xfrm>
              <a:off x="3422650" y="1989137"/>
              <a:ext cx="1001254"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temp T2)</a:t>
              </a:r>
            </a:p>
          </p:txBody>
        </p:sp>
        <p:sp>
          <p:nvSpPr>
            <p:cNvPr id="931" name="(Sort-Merge Join)"/>
            <p:cNvSpPr txBox="1"/>
            <p:nvPr/>
          </p:nvSpPr>
          <p:spPr>
            <a:xfrm>
              <a:off x="2484437" y="942975"/>
              <a:ext cx="188878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(Sort-Merge Join)</a:t>
              </a: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873"/>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8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873">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iterate type="el">
                                    <p:tmAbs val="0"/>
                                  </p:iterate>
                                  <p:childTnLst>
                                    <p:set>
                                      <p:cBhvr>
                                        <p:cTn id="14" dur="indefinite" fill="hold"/>
                                        <p:tgtEl>
                                          <p:spTgt spid="873">
                                            <p:txEl>
                                              <p:pRg st="2" end="2"/>
                                            </p:txEl>
                                          </p:spTgt>
                                        </p:tgtEl>
                                        <p:attrNameLst>
                                          <p:attrName>style.visibility</p:attrName>
                                        </p:attrNameLst>
                                      </p:cBhvr>
                                      <p:to>
                                        <p:strVal val="visible"/>
                                      </p:to>
                                    </p:set>
                                  </p:childTnLst>
                                </p:cTn>
                              </p:par>
                              <p:par>
                                <p:cTn id="15" presetID="1" presetClass="entr" presetSubtype="0" fill="hold" grpId="1" nodeType="withEffect">
                                  <p:stCondLst>
                                    <p:cond delay="0"/>
                                  </p:stCondLst>
                                  <p:iterate type="el">
                                    <p:tmAbs val="0"/>
                                  </p:iterate>
                                  <p:childTnLst>
                                    <p:set>
                                      <p:cBhvr>
                                        <p:cTn id="16" dur="indefinite" fill="hold"/>
                                        <p:tgtEl>
                                          <p:spTgt spid="873">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type="el">
                                    <p:tmAbs val="0"/>
                                  </p:iterate>
                                  <p:childTnLst>
                                    <p:set>
                                      <p:cBhvr>
                                        <p:cTn id="18" dur="indefinite" fill="hold"/>
                                        <p:tgtEl>
                                          <p:spTgt spid="87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type="el">
                                    <p:tmAbs val="0"/>
                                  </p:iterate>
                                  <p:childTnLst>
                                    <p:set>
                                      <p:cBhvr>
                                        <p:cTn id="20" dur="indefinite" fill="hold"/>
                                        <p:tgtEl>
                                          <p:spTgt spid="87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el">
                                    <p:tmAbs val="0"/>
                                  </p:iterate>
                                  <p:childTnLst>
                                    <p:set>
                                      <p:cBhvr>
                                        <p:cTn id="24" dur="indefinite" fill="hold"/>
                                        <p:tgtEl>
                                          <p:spTgt spid="87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el">
                                    <p:tmAbs val="0"/>
                                  </p:iterate>
                                  <p:childTnLst>
                                    <p:set>
                                      <p:cBhvr>
                                        <p:cTn id="28" dur="indefinite" fill="hold"/>
                                        <p:tgtEl>
                                          <p:spTgt spid="873">
                                            <p:txEl>
                                              <p:pRg st="7" end="7"/>
                                            </p:txEl>
                                          </p:spTgt>
                                        </p:tgtEl>
                                        <p:attrNameLst>
                                          <p:attrName>style.visibility</p:attrName>
                                        </p:attrNameLst>
                                      </p:cBhvr>
                                      <p:to>
                                        <p:strVal val="visible"/>
                                      </p:to>
                                    </p:set>
                                  </p:childTnLst>
                                </p:cTn>
                              </p:par>
                              <p:par>
                                <p:cTn id="29" presetID="1" presetClass="entr" presetSubtype="0" fill="hold" grpId="1" nodeType="withEffect">
                                  <p:stCondLst>
                                    <p:cond delay="0"/>
                                  </p:stCondLst>
                                  <p:iterate type="el">
                                    <p:tmAbs val="0"/>
                                  </p:iterate>
                                  <p:childTnLst>
                                    <p:set>
                                      <p:cBhvr>
                                        <p:cTn id="30" dur="indefinite" fill="hold"/>
                                        <p:tgtEl>
                                          <p:spTgt spid="873">
                                            <p:txEl>
                                              <p:pRg st="8" end="8"/>
                                            </p:txEl>
                                          </p:spTgt>
                                        </p:tgtEl>
                                        <p:attrNameLst>
                                          <p:attrName>style.visibility</p:attrName>
                                        </p:attrNameLst>
                                      </p:cBhvr>
                                      <p:to>
                                        <p:strVal val="visible"/>
                                      </p:to>
                                    </p:set>
                                  </p:childTnLst>
                                </p:cTn>
                              </p:par>
                              <p:par>
                                <p:cTn id="31" presetID="1" presetClass="entr" presetSubtype="0" fill="hold" grpId="1" nodeType="withEffect">
                                  <p:stCondLst>
                                    <p:cond delay="0"/>
                                  </p:stCondLst>
                                  <p:iterate type="el">
                                    <p:tmAbs val="0"/>
                                  </p:iterate>
                                  <p:childTnLst>
                                    <p:set>
                                      <p:cBhvr>
                                        <p:cTn id="32" dur="indefinite" fill="hold"/>
                                        <p:tgtEl>
                                          <p:spTgt spid="873">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873" grpId="1" animBg="1" advAuto="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35" name="Alt Plan 2: Indexes"/>
          <p:cNvSpPr txBox="1"/>
          <p:nvPr>
            <p:ph type="title" idx="4294967295"/>
          </p:nvPr>
        </p:nvSpPr>
        <p:spPr>
          <a:xfrm>
            <a:off x="220662" y="0"/>
            <a:ext cx="7772401" cy="776288"/>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Alt Plan 2: Indexes</a:t>
            </a:r>
          </a:p>
        </p:txBody>
      </p:sp>
      <p:sp>
        <p:nvSpPr>
          <p:cNvPr id="936" name="With clustered hash index on bid of Reserves, we get 100,000/100 =  1000 tuples on 1000/100 = 10 pages.…"/>
          <p:cNvSpPr txBox="1"/>
          <p:nvPr>
            <p:ph type="body" sz="half" idx="4294967295"/>
          </p:nvPr>
        </p:nvSpPr>
        <p:spPr>
          <a:xfrm>
            <a:off x="76200" y="1644650"/>
            <a:ext cx="4800600" cy="2895600"/>
          </a:xfrm>
          <a:prstGeom prst="rect">
            <a:avLst/>
          </a:prstGeom>
        </p:spPr>
        <p:txBody>
          <a:bodyPr lIns="44450" tIns="44450" rIns="44450" bIns="44450">
            <a:normAutofit/>
          </a:bodyPr>
          <a:lstStyle/>
          <a:p>
            <a:pPr marL="200660" indent="-200660">
              <a:buClrTx/>
              <a:buSzPct val="100000"/>
            </a:pPr>
            <a:r>
              <a:t>With clustered hash index on </a:t>
            </a:r>
            <a:r>
              <a:rPr i="1"/>
              <a:t>bid </a:t>
            </a:r>
            <a:r>
              <a:t>of Reserves, we get 100,000/100 =  1000 tuples on 1000/100 = 10 pages.</a:t>
            </a:r>
          </a:p>
          <a:p>
            <a:pPr marL="200660" indent="-200660">
              <a:buClrTx/>
              <a:buSzPct val="100000"/>
            </a:pPr>
            <a:r>
              <a:t>INL with </a:t>
            </a:r>
            <a:r>
              <a:rPr>
                <a:solidFill>
                  <a:srgbClr val="595959"/>
                </a:solidFill>
              </a:rPr>
              <a:t>outer not materialized.</a:t>
            </a:r>
            <a:endParaRPr>
              <a:solidFill>
                <a:srgbClr val="595959"/>
              </a:solidFill>
            </a:endParaRPr>
          </a:p>
        </p:txBody>
      </p:sp>
      <p:sp>
        <p:nvSpPr>
          <p:cNvPr id="937" name="Decision not to push rating&gt;5 before the join is based on…"/>
          <p:cNvSpPr txBox="1"/>
          <p:nvPr/>
        </p:nvSpPr>
        <p:spPr>
          <a:xfrm>
            <a:off x="103188" y="4860925"/>
            <a:ext cx="8994774" cy="1332993"/>
          </a:xfrm>
          <a:prstGeom prst="rect">
            <a:avLst/>
          </a:prstGeom>
          <a:ln w="12700">
            <a:miter lim="400000"/>
          </a:ln>
        </p:spPr>
        <p:txBody>
          <a:bodyPr lIns="44450" tIns="44450" rIns="44450" bIns="44450">
            <a:spAutoFit/>
          </a:bodyPr>
          <a:lstStyle/>
          <a:p>
            <a:pPr marL="180340" indent="-180340" defTabSz="457200">
              <a:spcBef>
                <a:spcPts val="400"/>
              </a:spcBef>
              <a:buSzPct val="100000"/>
              <a:buChar char="•"/>
              <a:defRPr sz="1800">
                <a:latin typeface="Arial" charset="0"/>
                <a:ea typeface="Arial" charset="0"/>
                <a:cs typeface="Arial" charset="0"/>
                <a:sym typeface="Arial" charset="0"/>
              </a:defRPr>
            </a:pPr>
            <a:r>
              <a:t>  Decision not to push </a:t>
            </a:r>
            <a:r>
              <a:rPr i="1"/>
              <a:t>rating&gt;5 </a:t>
            </a:r>
            <a:r>
              <a:t>before the join is based on  </a:t>
            </a:r>
          </a:p>
          <a:p>
            <a:pPr defTabSz="457200">
              <a:spcBef>
                <a:spcPts val="400"/>
              </a:spcBef>
              <a:defRPr sz="1800">
                <a:latin typeface="Arial" charset="0"/>
                <a:ea typeface="Arial" charset="0"/>
                <a:cs typeface="Arial" charset="0"/>
                <a:sym typeface="Arial" charset="0"/>
              </a:defRPr>
            </a:pPr>
            <a:r>
              <a:t>      availability of </a:t>
            </a:r>
            <a:r>
              <a:rPr i="1"/>
              <a:t>sid</a:t>
            </a:r>
            <a:r>
              <a:t> index on Sailors.</a:t>
            </a:r>
          </a:p>
          <a:p>
            <a:pPr marL="180340" indent="-180340" defTabSz="457200">
              <a:spcBef>
                <a:spcPts val="400"/>
              </a:spcBef>
              <a:buSzPct val="100000"/>
              <a:buChar char="•"/>
              <a:defRPr sz="1800">
                <a:latin typeface="Arial" charset="0"/>
                <a:ea typeface="Arial" charset="0"/>
                <a:cs typeface="Arial" charset="0"/>
                <a:sym typeface="Arial" charset="0"/>
              </a:defRPr>
            </a:pPr>
            <a:r>
              <a:t>  </a:t>
            </a:r>
            <a:r>
              <a:rPr>
                <a:solidFill>
                  <a:srgbClr val="CC3300"/>
                </a:solidFill>
              </a:rPr>
              <a:t>Cost</a:t>
            </a:r>
            <a:r>
              <a:rPr>
                <a:solidFill>
                  <a:schemeClr val="accent2"/>
                </a:solidFill>
              </a:rPr>
              <a:t>:  </a:t>
            </a:r>
            <a:r>
              <a:t>Selection of Reserves tuples (10 I/Os);  then, for each,  </a:t>
            </a:r>
          </a:p>
          <a:p>
            <a:pPr defTabSz="457200">
              <a:spcBef>
                <a:spcPts val="400"/>
              </a:spcBef>
              <a:defRPr sz="1800">
                <a:latin typeface="Arial" charset="0"/>
                <a:ea typeface="Arial" charset="0"/>
                <a:cs typeface="Arial" charset="0"/>
                <a:sym typeface="Arial" charset="0"/>
              </a:defRPr>
            </a:pPr>
            <a:r>
              <a:t>      must get matching Sailors tuple (1000*1.2); total </a:t>
            </a:r>
            <a:r>
              <a:rPr>
                <a:solidFill>
                  <a:srgbClr val="CC3300"/>
                </a:solidFill>
              </a:rPr>
              <a:t>1210 I/Os</a:t>
            </a:r>
            <a:r>
              <a:rPr>
                <a:solidFill>
                  <a:srgbClr val="CC3300"/>
                </a:solidFill>
                <a:latin typeface="+mj-lt"/>
                <a:ea typeface="+mj-ea"/>
                <a:cs typeface="+mj-cs"/>
                <a:sym typeface="Helvetica"/>
              </a:rPr>
              <a:t>.</a:t>
            </a:r>
            <a:endParaRPr>
              <a:solidFill>
                <a:srgbClr val="CC3300"/>
              </a:solidFill>
              <a:latin typeface="+mj-lt"/>
              <a:ea typeface="+mj-ea"/>
              <a:cs typeface="+mj-cs"/>
              <a:sym typeface="Helvetica"/>
            </a:endParaRPr>
          </a:p>
        </p:txBody>
      </p:sp>
      <p:sp>
        <p:nvSpPr>
          <p:cNvPr id="938" name="Join column sid is a key for Sailors.…"/>
          <p:cNvSpPr txBox="1"/>
          <p:nvPr/>
        </p:nvSpPr>
        <p:spPr>
          <a:xfrm>
            <a:off x="103188" y="4060825"/>
            <a:ext cx="7912100" cy="689865"/>
          </a:xfrm>
          <a:prstGeom prst="rect">
            <a:avLst/>
          </a:prstGeom>
          <a:ln w="12700">
            <a:miter lim="400000"/>
          </a:ln>
        </p:spPr>
        <p:txBody>
          <a:bodyPr lIns="44450" tIns="44450" rIns="44450" bIns="44450">
            <a:spAutoFit/>
          </a:bodyPr>
          <a:lstStyle/>
          <a:p>
            <a:pPr marL="180340" indent="-180340" defTabSz="457200">
              <a:spcBef>
                <a:spcPts val="400"/>
              </a:spcBef>
              <a:buSzPct val="100000"/>
              <a:buChar char="•"/>
              <a:defRPr sz="1800">
                <a:latin typeface="Arial" charset="0"/>
                <a:ea typeface="Arial" charset="0"/>
                <a:cs typeface="Arial" charset="0"/>
                <a:sym typeface="Arial" charset="0"/>
              </a:defRPr>
            </a:pPr>
            <a:r>
              <a:t>  Join column </a:t>
            </a:r>
            <a:r>
              <a:rPr i="1"/>
              <a:t>sid</a:t>
            </a:r>
            <a:r>
              <a:t> is a key for Sailors.</a:t>
            </a:r>
          </a:p>
          <a:p>
            <a:pPr lvl="1" defTabSz="457200">
              <a:spcBef>
                <a:spcPts val="400"/>
              </a:spcBef>
              <a:defRPr sz="1800">
                <a:latin typeface="Arial" charset="0"/>
                <a:ea typeface="Arial" charset="0"/>
                <a:cs typeface="Arial" charset="0"/>
                <a:sym typeface="Arial" charset="0"/>
              </a:defRPr>
            </a:pPr>
            <a:r>
              <a:t>At most one matching tuple,</a:t>
            </a:r>
            <a:r>
              <a:rPr u="sng"/>
              <a:t> unclustered index</a:t>
            </a:r>
            <a:r>
              <a:t> on </a:t>
            </a:r>
            <a:r>
              <a:rPr i="1"/>
              <a:t>sid</a:t>
            </a:r>
            <a:r>
              <a:t> OK</a:t>
            </a:r>
            <a:r>
              <a:rPr>
                <a:latin typeface="+mj-lt"/>
                <a:ea typeface="+mj-ea"/>
                <a:cs typeface="+mj-cs"/>
                <a:sym typeface="Helvetica"/>
              </a:rPr>
              <a:t>.</a:t>
            </a:r>
            <a:endParaRPr>
              <a:latin typeface="+mj-lt"/>
              <a:ea typeface="+mj-ea"/>
              <a:cs typeface="+mj-cs"/>
              <a:sym typeface="Helvetica"/>
            </a:endParaRPr>
          </a:p>
        </p:txBody>
      </p:sp>
      <p:sp>
        <p:nvSpPr>
          <p:cNvPr id="939" name="Projecting out unnecessary fields from outer  doesn’t help."/>
          <p:cNvSpPr txBox="1"/>
          <p:nvPr/>
        </p:nvSpPr>
        <p:spPr>
          <a:xfrm>
            <a:off x="-106362" y="3276600"/>
            <a:ext cx="4556124" cy="698500"/>
          </a:xfrm>
          <a:prstGeom prst="rect">
            <a:avLst/>
          </a:prstGeom>
          <a:ln w="12700">
            <a:miter lim="400000"/>
          </a:ln>
        </p:spPr>
        <p:txBody>
          <a:bodyPr lIns="44450" tIns="44450" rIns="44450" bIns="44450">
            <a:spAutoFit/>
          </a:bodyPr>
          <a:lstStyle/>
          <a:p>
            <a:pPr marL="457200" lvl="1" indent="0" defTabSz="457200">
              <a:spcBef>
                <a:spcPts val="400"/>
              </a:spcBef>
              <a:buClr>
                <a:srgbClr val="000000"/>
              </a:buClr>
              <a:buSzPct val="100000"/>
              <a:buChar char="–"/>
              <a:defRPr sz="2000"/>
            </a:pPr>
            <a:r>
              <a:t> Projecting out unnecessary fields from outer 	doesn’t help.</a:t>
            </a:r>
          </a:p>
        </p:txBody>
      </p:sp>
      <p:sp>
        <p:nvSpPr>
          <p:cNvPr id="940" name="(On-the-fly)"/>
          <p:cNvSpPr txBox="1"/>
          <p:nvPr/>
        </p:nvSpPr>
        <p:spPr>
          <a:xfrm>
            <a:off x="7634288" y="163512"/>
            <a:ext cx="1333228"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(On-the-fly)</a:t>
            </a:r>
          </a:p>
        </p:txBody>
      </p:sp>
      <p:sp>
        <p:nvSpPr>
          <p:cNvPr id="941" name="(Use hash…"/>
          <p:cNvSpPr txBox="1"/>
          <p:nvPr/>
        </p:nvSpPr>
        <p:spPr>
          <a:xfrm>
            <a:off x="4838700" y="1645214"/>
            <a:ext cx="1194148" cy="1148222"/>
          </a:xfrm>
          <a:prstGeom prst="rect">
            <a:avLst/>
          </a:prstGeom>
          <a:ln w="12700">
            <a:miter lim="400000"/>
          </a:ln>
        </p:spPr>
        <p:txBody>
          <a:bodyPr wrap="none" lIns="44450" tIns="44450" rIns="44450" bIns="44450">
            <a:spAutoFit/>
          </a:bodyPr>
          <a:lstStyle/>
          <a:p>
            <a:pPr defTabSz="457200">
              <a:defRPr sz="1800" b="1">
                <a:latin typeface="Arial" charset="0"/>
                <a:ea typeface="Arial" charset="0"/>
                <a:cs typeface="Arial" charset="0"/>
                <a:sym typeface="Arial" charset="0"/>
              </a:defRPr>
            </a:pPr>
            <a:r>
              <a:t>(Use hash</a:t>
            </a:r>
          </a:p>
          <a:p>
            <a:pPr defTabSz="457200">
              <a:defRPr sz="1800" b="1">
                <a:latin typeface="Arial" charset="0"/>
                <a:ea typeface="Arial" charset="0"/>
                <a:cs typeface="Arial" charset="0"/>
                <a:sym typeface="Arial" charset="0"/>
              </a:defRPr>
            </a:pPr>
            <a:r>
              <a:t>Index, do</a:t>
            </a:r>
          </a:p>
          <a:p>
            <a:pPr defTabSz="457200">
              <a:defRPr sz="1800" b="1">
                <a:latin typeface="Arial" charset="0"/>
                <a:ea typeface="Arial" charset="0"/>
                <a:cs typeface="Arial" charset="0"/>
                <a:sym typeface="Arial" charset="0"/>
              </a:defRPr>
            </a:pPr>
            <a:r>
              <a:t>not write</a:t>
            </a:r>
          </a:p>
          <a:p>
            <a:pPr defTabSz="457200">
              <a:defRPr sz="1800" b="1">
                <a:latin typeface="Arial" charset="0"/>
                <a:ea typeface="Arial" charset="0"/>
                <a:cs typeface="Arial" charset="0"/>
                <a:sym typeface="Arial" charset="0"/>
              </a:defRPr>
            </a:pPr>
            <a:r>
              <a:t>to temp)</a:t>
            </a:r>
          </a:p>
        </p:txBody>
      </p:sp>
      <p:grpSp>
        <p:nvGrpSpPr>
          <p:cNvPr id="944" name="Group"/>
          <p:cNvGrpSpPr/>
          <p:nvPr/>
        </p:nvGrpSpPr>
        <p:grpSpPr>
          <a:xfrm>
            <a:off x="6848475" y="1897062"/>
            <a:ext cx="0" cy="87313"/>
            <a:chOff x="0" y="0"/>
            <a:chExt cx="0" cy="87312"/>
          </a:xfrm>
        </p:grpSpPr>
        <p:sp>
          <p:nvSpPr>
            <p:cNvPr id="942" name="Line"/>
            <p:cNvSpPr/>
            <p:nvPr/>
          </p:nvSpPr>
          <p:spPr>
            <a:xfrm flipH="1">
              <a:off x="-1" y="0"/>
              <a:ext cx="2" cy="873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43" name="Line"/>
            <p:cNvSpPr/>
            <p:nvPr/>
          </p:nvSpPr>
          <p:spPr>
            <a:xfrm flipV="1">
              <a:off x="-1" y="0"/>
              <a:ext cx="2" cy="873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47" name="Group"/>
          <p:cNvGrpSpPr/>
          <p:nvPr/>
        </p:nvGrpSpPr>
        <p:grpSpPr>
          <a:xfrm>
            <a:off x="7031037" y="1897062"/>
            <a:ext cx="1" cy="87313"/>
            <a:chOff x="0" y="0"/>
            <a:chExt cx="0" cy="87312"/>
          </a:xfrm>
        </p:grpSpPr>
        <p:sp>
          <p:nvSpPr>
            <p:cNvPr id="945" name="Line"/>
            <p:cNvSpPr/>
            <p:nvPr/>
          </p:nvSpPr>
          <p:spPr>
            <a:xfrm flipH="1">
              <a:off x="-1" y="0"/>
              <a:ext cx="2" cy="873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46" name="Line"/>
            <p:cNvSpPr/>
            <p:nvPr/>
          </p:nvSpPr>
          <p:spPr>
            <a:xfrm flipV="1">
              <a:off x="-1" y="0"/>
              <a:ext cx="2" cy="873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50" name="Group"/>
          <p:cNvGrpSpPr/>
          <p:nvPr/>
        </p:nvGrpSpPr>
        <p:grpSpPr>
          <a:xfrm>
            <a:off x="6848474" y="1897062"/>
            <a:ext cx="182564" cy="87314"/>
            <a:chOff x="0" y="0"/>
            <a:chExt cx="182562" cy="87312"/>
          </a:xfrm>
        </p:grpSpPr>
        <p:sp>
          <p:nvSpPr>
            <p:cNvPr id="948" name="Line"/>
            <p:cNvSpPr/>
            <p:nvPr/>
          </p:nvSpPr>
          <p:spPr>
            <a:xfrm>
              <a:off x="0" y="-1"/>
              <a:ext cx="182563" cy="873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49" name="Line"/>
            <p:cNvSpPr/>
            <p:nvPr/>
          </p:nvSpPr>
          <p:spPr>
            <a:xfrm flipH="1" flipV="1">
              <a:off x="0" y="-1"/>
              <a:ext cx="182563" cy="873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53" name="Group"/>
          <p:cNvGrpSpPr/>
          <p:nvPr/>
        </p:nvGrpSpPr>
        <p:grpSpPr>
          <a:xfrm>
            <a:off x="6848474" y="1897062"/>
            <a:ext cx="182564" cy="87314"/>
            <a:chOff x="0" y="0"/>
            <a:chExt cx="182562" cy="87312"/>
          </a:xfrm>
        </p:grpSpPr>
        <p:sp>
          <p:nvSpPr>
            <p:cNvPr id="951" name="Line"/>
            <p:cNvSpPr/>
            <p:nvPr/>
          </p:nvSpPr>
          <p:spPr>
            <a:xfrm flipV="1">
              <a:off x="-1" y="0"/>
              <a:ext cx="182564" cy="873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52" name="Line"/>
            <p:cNvSpPr/>
            <p:nvPr/>
          </p:nvSpPr>
          <p:spPr>
            <a:xfrm flipH="1">
              <a:off x="0" y="-1"/>
              <a:ext cx="182563" cy="8731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56" name="Group"/>
          <p:cNvGrpSpPr/>
          <p:nvPr/>
        </p:nvGrpSpPr>
        <p:grpSpPr>
          <a:xfrm>
            <a:off x="6535737" y="2254250"/>
            <a:ext cx="349251" cy="249238"/>
            <a:chOff x="0" y="0"/>
            <a:chExt cx="349250" cy="249237"/>
          </a:xfrm>
        </p:grpSpPr>
        <p:sp>
          <p:nvSpPr>
            <p:cNvPr id="954" name="Line"/>
            <p:cNvSpPr/>
            <p:nvPr/>
          </p:nvSpPr>
          <p:spPr>
            <a:xfrm flipV="1">
              <a:off x="0" y="-1"/>
              <a:ext cx="349251" cy="249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55" name="Line"/>
            <p:cNvSpPr/>
            <p:nvPr/>
          </p:nvSpPr>
          <p:spPr>
            <a:xfrm flipH="1">
              <a:off x="-1" y="0"/>
              <a:ext cx="349252" cy="249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59" name="Group"/>
          <p:cNvGrpSpPr/>
          <p:nvPr/>
        </p:nvGrpSpPr>
        <p:grpSpPr>
          <a:xfrm>
            <a:off x="7016749" y="2254249"/>
            <a:ext cx="358777" cy="249239"/>
            <a:chOff x="0" y="0"/>
            <a:chExt cx="358775" cy="249237"/>
          </a:xfrm>
        </p:grpSpPr>
        <p:sp>
          <p:nvSpPr>
            <p:cNvPr id="957" name="Line"/>
            <p:cNvSpPr/>
            <p:nvPr/>
          </p:nvSpPr>
          <p:spPr>
            <a:xfrm>
              <a:off x="-1" y="0"/>
              <a:ext cx="358777" cy="249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58" name="Line"/>
            <p:cNvSpPr/>
            <p:nvPr/>
          </p:nvSpPr>
          <p:spPr>
            <a:xfrm flipH="1" flipV="1">
              <a:off x="0" y="-1"/>
              <a:ext cx="358775" cy="249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62" name="Group"/>
          <p:cNvGrpSpPr/>
          <p:nvPr/>
        </p:nvGrpSpPr>
        <p:grpSpPr>
          <a:xfrm>
            <a:off x="6938962" y="609600"/>
            <a:ext cx="1" cy="388938"/>
            <a:chOff x="0" y="0"/>
            <a:chExt cx="0" cy="388937"/>
          </a:xfrm>
        </p:grpSpPr>
        <p:sp>
          <p:nvSpPr>
            <p:cNvPr id="960" name="Line"/>
            <p:cNvSpPr/>
            <p:nvPr/>
          </p:nvSpPr>
          <p:spPr>
            <a:xfrm flipH="1">
              <a:off x="-1" y="0"/>
              <a:ext cx="2" cy="388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61" name="Line"/>
            <p:cNvSpPr/>
            <p:nvPr/>
          </p:nvSpPr>
          <p:spPr>
            <a:xfrm flipV="1">
              <a:off x="-1" y="0"/>
              <a:ext cx="2" cy="388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65" name="Group"/>
          <p:cNvGrpSpPr/>
          <p:nvPr/>
        </p:nvGrpSpPr>
        <p:grpSpPr>
          <a:xfrm>
            <a:off x="6932612" y="1398587"/>
            <a:ext cx="1" cy="357188"/>
            <a:chOff x="0" y="0"/>
            <a:chExt cx="0" cy="357187"/>
          </a:xfrm>
        </p:grpSpPr>
        <p:sp>
          <p:nvSpPr>
            <p:cNvPr id="963" name="Line"/>
            <p:cNvSpPr/>
            <p:nvPr/>
          </p:nvSpPr>
          <p:spPr>
            <a:xfrm flipH="1">
              <a:off x="-1" y="0"/>
              <a:ext cx="2" cy="357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64" name="Line"/>
            <p:cNvSpPr/>
            <p:nvPr/>
          </p:nvSpPr>
          <p:spPr>
            <a:xfrm flipV="1">
              <a:off x="-1" y="0"/>
              <a:ext cx="2" cy="35718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68" name="Group"/>
          <p:cNvGrpSpPr/>
          <p:nvPr/>
        </p:nvGrpSpPr>
        <p:grpSpPr>
          <a:xfrm>
            <a:off x="6710362" y="314325"/>
            <a:ext cx="1" cy="119063"/>
            <a:chOff x="0" y="0"/>
            <a:chExt cx="0" cy="119062"/>
          </a:xfrm>
        </p:grpSpPr>
        <p:sp>
          <p:nvSpPr>
            <p:cNvPr id="966" name="Line"/>
            <p:cNvSpPr/>
            <p:nvPr/>
          </p:nvSpPr>
          <p:spPr>
            <a:xfrm flipH="1">
              <a:off x="-1" y="0"/>
              <a:ext cx="2" cy="1190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67" name="Line"/>
            <p:cNvSpPr/>
            <p:nvPr/>
          </p:nvSpPr>
          <p:spPr>
            <a:xfrm flipV="1">
              <a:off x="-1" y="0"/>
              <a:ext cx="2" cy="1190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71" name="Group"/>
          <p:cNvGrpSpPr/>
          <p:nvPr/>
        </p:nvGrpSpPr>
        <p:grpSpPr>
          <a:xfrm>
            <a:off x="6756400" y="314325"/>
            <a:ext cx="0" cy="119063"/>
            <a:chOff x="0" y="0"/>
            <a:chExt cx="0" cy="119062"/>
          </a:xfrm>
        </p:grpSpPr>
        <p:sp>
          <p:nvSpPr>
            <p:cNvPr id="969" name="Line"/>
            <p:cNvSpPr/>
            <p:nvPr/>
          </p:nvSpPr>
          <p:spPr>
            <a:xfrm flipH="1">
              <a:off x="-1" y="0"/>
              <a:ext cx="2" cy="1190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70" name="Line"/>
            <p:cNvSpPr/>
            <p:nvPr/>
          </p:nvSpPr>
          <p:spPr>
            <a:xfrm flipV="1">
              <a:off x="-1" y="0"/>
              <a:ext cx="2" cy="1190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74" name="Group"/>
          <p:cNvGrpSpPr/>
          <p:nvPr/>
        </p:nvGrpSpPr>
        <p:grpSpPr>
          <a:xfrm>
            <a:off x="6688137" y="304800"/>
            <a:ext cx="90488" cy="1"/>
            <a:chOff x="0" y="0"/>
            <a:chExt cx="90487" cy="0"/>
          </a:xfrm>
        </p:grpSpPr>
        <p:sp>
          <p:nvSpPr>
            <p:cNvPr id="972" name="Line"/>
            <p:cNvSpPr/>
            <p:nvPr/>
          </p:nvSpPr>
          <p:spPr>
            <a:xfrm>
              <a:off x="0" y="0"/>
              <a:ext cx="9048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73" name="Line"/>
            <p:cNvSpPr/>
            <p:nvPr/>
          </p:nvSpPr>
          <p:spPr>
            <a:xfrm flipH="1" flipV="1">
              <a:off x="0" y="0"/>
              <a:ext cx="9048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75" name="Shape"/>
          <p:cNvSpPr/>
          <p:nvPr/>
        </p:nvSpPr>
        <p:spPr>
          <a:xfrm>
            <a:off x="6704012" y="1065212"/>
            <a:ext cx="60326" cy="1079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8758" y="3176"/>
                </a:lnTo>
                <a:lnTo>
                  <a:pt x="10800" y="0"/>
                </a:lnTo>
                <a:lnTo>
                  <a:pt x="2842" y="3176"/>
                </a:lnTo>
                <a:lnTo>
                  <a:pt x="0" y="10800"/>
                </a:lnTo>
                <a:lnTo>
                  <a:pt x="2842" y="18424"/>
                </a:lnTo>
                <a:lnTo>
                  <a:pt x="10800" y="21600"/>
                </a:lnTo>
                <a:lnTo>
                  <a:pt x="18758" y="18424"/>
                </a:lnTo>
                <a:lnTo>
                  <a:pt x="21600" y="10800"/>
                </a:lnTo>
              </a:path>
            </a:pathLst>
          </a:custGeom>
          <a:ln w="12700" cap="rnd">
            <a:solidFill>
              <a:srgbClr val="000000"/>
            </a:solidFill>
          </a:ln>
        </p:spPr>
        <p:txBody>
          <a:bodyPr lIns="45719" rIns="45719"/>
          <a:lstStyle/>
          <a:p/>
        </p:txBody>
      </p:sp>
      <p:grpSp>
        <p:nvGrpSpPr>
          <p:cNvPr id="978" name="Group"/>
          <p:cNvGrpSpPr/>
          <p:nvPr/>
        </p:nvGrpSpPr>
        <p:grpSpPr>
          <a:xfrm>
            <a:off x="6732587" y="1074737"/>
            <a:ext cx="55563" cy="1"/>
            <a:chOff x="0" y="0"/>
            <a:chExt cx="55562" cy="0"/>
          </a:xfrm>
        </p:grpSpPr>
        <p:sp>
          <p:nvSpPr>
            <p:cNvPr id="976" name="Line"/>
            <p:cNvSpPr/>
            <p:nvPr/>
          </p:nvSpPr>
          <p:spPr>
            <a:xfrm>
              <a:off x="0" y="0"/>
              <a:ext cx="55563"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77" name="Line"/>
            <p:cNvSpPr/>
            <p:nvPr/>
          </p:nvSpPr>
          <p:spPr>
            <a:xfrm flipH="1" flipV="1">
              <a:off x="0" y="0"/>
              <a:ext cx="55563"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81" name="Group"/>
          <p:cNvGrpSpPr/>
          <p:nvPr/>
        </p:nvGrpSpPr>
        <p:grpSpPr>
          <a:xfrm>
            <a:off x="6170612" y="2882900"/>
            <a:ext cx="1" cy="387350"/>
            <a:chOff x="0" y="0"/>
            <a:chExt cx="0" cy="387350"/>
          </a:xfrm>
        </p:grpSpPr>
        <p:sp>
          <p:nvSpPr>
            <p:cNvPr id="979" name="Line"/>
            <p:cNvSpPr/>
            <p:nvPr/>
          </p:nvSpPr>
          <p:spPr>
            <a:xfrm flipH="1">
              <a:off x="-1" y="0"/>
              <a:ext cx="2" cy="3873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80" name="Line"/>
            <p:cNvSpPr/>
            <p:nvPr/>
          </p:nvSpPr>
          <p:spPr>
            <a:xfrm flipV="1">
              <a:off x="-1" y="0"/>
              <a:ext cx="2" cy="3873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82" name="Reserves"/>
          <p:cNvSpPr txBox="1"/>
          <p:nvPr/>
        </p:nvSpPr>
        <p:spPr>
          <a:xfrm>
            <a:off x="5837237" y="3276600"/>
            <a:ext cx="1118470" cy="348122"/>
          </a:xfrm>
          <a:prstGeom prst="rect">
            <a:avLst/>
          </a:prstGeom>
          <a:ln w="12700">
            <a:miter lim="400000"/>
          </a:ln>
        </p:spPr>
        <p:txBody>
          <a:bodyPr wrap="none" lIns="44450" tIns="44450" rIns="44450" bIns="44450">
            <a:spAutoFit/>
          </a:bodyPr>
          <a:lstStyle>
            <a:lvl1pPr defTabSz="457200">
              <a:defRPr sz="1800" b="1">
                <a:solidFill>
                  <a:schemeClr val="accent2"/>
                </a:solidFill>
                <a:latin typeface="Arial" charset="0"/>
                <a:ea typeface="Arial" charset="0"/>
                <a:cs typeface="Arial" charset="0"/>
                <a:sym typeface="Arial" charset="0"/>
              </a:defRPr>
            </a:lvl1pPr>
          </a:lstStyle>
          <a:p>
            <a:r>
              <a:t>Reserves</a:t>
            </a:r>
          </a:p>
        </p:txBody>
      </p:sp>
      <p:sp>
        <p:nvSpPr>
          <p:cNvPr id="983" name="Sailors"/>
          <p:cNvSpPr txBox="1"/>
          <p:nvPr/>
        </p:nvSpPr>
        <p:spPr>
          <a:xfrm>
            <a:off x="7178675" y="2632075"/>
            <a:ext cx="863973" cy="348122"/>
          </a:xfrm>
          <a:prstGeom prst="rect">
            <a:avLst/>
          </a:prstGeom>
          <a:ln w="12700">
            <a:miter lim="400000"/>
          </a:ln>
        </p:spPr>
        <p:txBody>
          <a:bodyPr wrap="none" lIns="44450" tIns="44450" rIns="44450" bIns="44450">
            <a:spAutoFit/>
          </a:bodyPr>
          <a:lstStyle>
            <a:lvl1pPr defTabSz="457200">
              <a:defRPr sz="1800" b="1">
                <a:solidFill>
                  <a:srgbClr val="FF0000"/>
                </a:solidFill>
                <a:latin typeface="Arial" charset="0"/>
                <a:ea typeface="Arial" charset="0"/>
                <a:cs typeface="Arial" charset="0"/>
                <a:sym typeface="Arial" charset="0"/>
              </a:defRPr>
            </a:lvl1pPr>
          </a:lstStyle>
          <a:p>
            <a:r>
              <a:t>Sailors</a:t>
            </a:r>
          </a:p>
        </p:txBody>
      </p:sp>
      <p:sp>
        <p:nvSpPr>
          <p:cNvPr id="984" name="sid=sid"/>
          <p:cNvSpPr txBox="1"/>
          <p:nvPr/>
        </p:nvSpPr>
        <p:spPr>
          <a:xfrm>
            <a:off x="6599238" y="1955800"/>
            <a:ext cx="895673"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sid=sid</a:t>
            </a:r>
          </a:p>
        </p:txBody>
      </p:sp>
      <p:sp>
        <p:nvSpPr>
          <p:cNvPr id="985" name="bid=100"/>
          <p:cNvSpPr txBox="1"/>
          <p:nvPr/>
        </p:nvSpPr>
        <p:spPr>
          <a:xfrm>
            <a:off x="5989637" y="2590800"/>
            <a:ext cx="1022810"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bid=100 </a:t>
            </a:r>
          </a:p>
        </p:txBody>
      </p:sp>
      <p:sp>
        <p:nvSpPr>
          <p:cNvPr id="986" name="sname"/>
          <p:cNvSpPr txBox="1"/>
          <p:nvPr/>
        </p:nvSpPr>
        <p:spPr>
          <a:xfrm>
            <a:off x="6737350" y="352425"/>
            <a:ext cx="825911"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sname</a:t>
            </a:r>
          </a:p>
        </p:txBody>
      </p:sp>
      <p:sp>
        <p:nvSpPr>
          <p:cNvPr id="987" name="rating &gt; 5"/>
          <p:cNvSpPr txBox="1"/>
          <p:nvPr/>
        </p:nvSpPr>
        <p:spPr>
          <a:xfrm>
            <a:off x="6737350" y="1087437"/>
            <a:ext cx="1124274"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rating &gt; 5</a:t>
            </a:r>
          </a:p>
        </p:txBody>
      </p:sp>
      <p:sp>
        <p:nvSpPr>
          <p:cNvPr id="988" name="Shape"/>
          <p:cNvSpPr/>
          <p:nvPr/>
        </p:nvSpPr>
        <p:spPr>
          <a:xfrm>
            <a:off x="5935662" y="2622550"/>
            <a:ext cx="63501" cy="109538"/>
          </a:xfrm>
          <a:custGeom>
            <a:avLst/>
            <a:gdLst/>
            <a:ahLst/>
            <a:cxnLst>
              <a:cxn ang="0">
                <a:pos x="wd2" y="hd2"/>
              </a:cxn>
              <a:cxn ang="5400000">
                <a:pos x="wd2" y="hd2"/>
              </a:cxn>
              <a:cxn ang="10800000">
                <a:pos x="wd2" y="hd2"/>
              </a:cxn>
              <a:cxn ang="16200000">
                <a:pos x="wd2" y="hd2"/>
              </a:cxn>
            </a:cxnLst>
            <a:rect l="0" t="0" r="r" b="b"/>
            <a:pathLst>
              <a:path w="21600" h="21600" extrusionOk="0">
                <a:moveTo>
                  <a:pt x="21600" y="10643"/>
                </a:moveTo>
                <a:lnTo>
                  <a:pt x="18360" y="3130"/>
                </a:lnTo>
                <a:lnTo>
                  <a:pt x="10800" y="0"/>
                </a:lnTo>
                <a:lnTo>
                  <a:pt x="3240" y="3130"/>
                </a:lnTo>
                <a:lnTo>
                  <a:pt x="0" y="10643"/>
                </a:lnTo>
                <a:lnTo>
                  <a:pt x="3240" y="18470"/>
                </a:lnTo>
                <a:lnTo>
                  <a:pt x="10800" y="21600"/>
                </a:lnTo>
                <a:lnTo>
                  <a:pt x="18360" y="18470"/>
                </a:lnTo>
                <a:lnTo>
                  <a:pt x="21600" y="10643"/>
                </a:lnTo>
              </a:path>
            </a:pathLst>
          </a:custGeom>
          <a:ln w="12700" cap="rnd">
            <a:solidFill>
              <a:srgbClr val="000000"/>
            </a:solidFill>
          </a:ln>
        </p:spPr>
        <p:txBody>
          <a:bodyPr lIns="45719" rIns="45719"/>
          <a:lstStyle/>
          <a:p/>
        </p:txBody>
      </p:sp>
      <p:grpSp>
        <p:nvGrpSpPr>
          <p:cNvPr id="991" name="Group"/>
          <p:cNvGrpSpPr/>
          <p:nvPr/>
        </p:nvGrpSpPr>
        <p:grpSpPr>
          <a:xfrm>
            <a:off x="5967412" y="2633662"/>
            <a:ext cx="57151" cy="1"/>
            <a:chOff x="0" y="0"/>
            <a:chExt cx="57150" cy="0"/>
          </a:xfrm>
        </p:grpSpPr>
        <p:sp>
          <p:nvSpPr>
            <p:cNvPr id="989" name="Line"/>
            <p:cNvSpPr/>
            <p:nvPr/>
          </p:nvSpPr>
          <p:spPr>
            <a:xfrm>
              <a:off x="0" y="0"/>
              <a:ext cx="5715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90" name="Line"/>
            <p:cNvSpPr/>
            <p:nvPr/>
          </p:nvSpPr>
          <p:spPr>
            <a:xfrm flipH="1" flipV="1">
              <a:off x="0" y="0"/>
              <a:ext cx="5715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992" name="(Index Nested Loops,"/>
          <p:cNvSpPr txBox="1"/>
          <p:nvPr/>
        </p:nvSpPr>
        <p:spPr>
          <a:xfrm>
            <a:off x="7208838" y="1676400"/>
            <a:ext cx="1889125" cy="286284"/>
          </a:xfrm>
          <a:prstGeom prst="rect">
            <a:avLst/>
          </a:prstGeom>
          <a:ln w="12700">
            <a:miter lim="400000"/>
          </a:ln>
        </p:spPr>
        <p:txBody>
          <a:bodyPr lIns="44450" tIns="44450" rIns="44450" bIns="44450">
            <a:spAutoFit/>
          </a:bodyPr>
          <a:lstStyle>
            <a:lvl1pPr defTabSz="457200">
              <a:defRPr sz="1400" b="1">
                <a:latin typeface="Arial" charset="0"/>
                <a:ea typeface="Arial" charset="0"/>
                <a:cs typeface="Arial" charset="0"/>
                <a:sym typeface="Arial" charset="0"/>
              </a:defRPr>
            </a:lvl1pPr>
          </a:lstStyle>
          <a:p>
            <a:r>
              <a:t>(Index Nested Loops,</a:t>
            </a:r>
          </a:p>
        </p:txBody>
      </p:sp>
      <p:sp>
        <p:nvSpPr>
          <p:cNvPr id="993" name="with pipelining )"/>
          <p:cNvSpPr txBox="1"/>
          <p:nvPr/>
        </p:nvSpPr>
        <p:spPr>
          <a:xfrm>
            <a:off x="7461250" y="1938337"/>
            <a:ext cx="1454635" cy="286284"/>
          </a:xfrm>
          <a:prstGeom prst="rect">
            <a:avLst/>
          </a:prstGeom>
          <a:ln w="12700">
            <a:miter lim="400000"/>
          </a:ln>
        </p:spPr>
        <p:txBody>
          <a:bodyPr wrap="none" lIns="44450" tIns="44450" rIns="44450" bIns="44450">
            <a:spAutoFit/>
          </a:bodyPr>
          <a:lstStyle>
            <a:lvl1pPr defTabSz="457200">
              <a:defRPr sz="1400" b="1">
                <a:latin typeface="Arial" charset="0"/>
                <a:ea typeface="Arial" charset="0"/>
                <a:cs typeface="Arial" charset="0"/>
                <a:sym typeface="Arial" charset="0"/>
              </a:defRPr>
            </a:lvl1pPr>
          </a:lstStyle>
          <a:p>
            <a:r>
              <a:t>with pipelining )</a:t>
            </a:r>
          </a:p>
        </p:txBody>
      </p:sp>
      <p:sp>
        <p:nvSpPr>
          <p:cNvPr id="994" name="(On-the-fly)"/>
          <p:cNvSpPr txBox="1"/>
          <p:nvPr/>
        </p:nvSpPr>
        <p:spPr>
          <a:xfrm>
            <a:off x="7869238" y="939800"/>
            <a:ext cx="1333228" cy="348122"/>
          </a:xfrm>
          <a:prstGeom prst="rect">
            <a:avLst/>
          </a:prstGeom>
          <a:ln w="12700">
            <a:miter lim="400000"/>
          </a:ln>
        </p:spPr>
        <p:txBody>
          <a:bodyPr wrap="none" lIns="44450" tIns="44450" rIns="44450" bIns="44450">
            <a:spAutoFit/>
          </a:bodyPr>
          <a:lstStyle>
            <a:lvl1pPr defTabSz="457200">
              <a:defRPr sz="1800" b="1">
                <a:latin typeface="Arial" charset="0"/>
                <a:ea typeface="Arial" charset="0"/>
                <a:cs typeface="Arial" charset="0"/>
                <a:sym typeface="Arial" charset="0"/>
              </a:defRPr>
            </a:lvl1pPr>
          </a:lstStyle>
          <a:p>
            <a:r>
              <a:t>(On-the-fly)</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9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938" grpId="1" animBg="1" advAuto="0"/>
      <p:bldP spid="937" grpId="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997" name="What is needed for optimization?"/>
          <p:cNvSpPr txBox="1"/>
          <p:nvPr>
            <p:ph type="title" idx="4294967295"/>
          </p:nvPr>
        </p:nvSpPr>
        <p:spPr>
          <a:xfrm>
            <a:off x="552450" y="66675"/>
            <a:ext cx="8077200" cy="609600"/>
          </a:xfrm>
          <a:prstGeom prst="rect">
            <a:avLst/>
          </a:prstGeom>
        </p:spPr>
        <p:txBody>
          <a:bodyPr>
            <a:normAutofit/>
          </a:bodyPr>
          <a:lstStyle>
            <a:lvl1pPr>
              <a:defRPr>
                <a:effectLst>
                  <a:outerShdw blurRad="12700" dist="25400" dir="2700000" rotWithShape="0">
                    <a:srgbClr val="DDDDDD"/>
                  </a:outerShdw>
                </a:effectLst>
              </a:defRPr>
            </a:lvl1pPr>
          </a:lstStyle>
          <a:p>
            <a:r>
              <a:t>What is needed for optimization?</a:t>
            </a:r>
          </a:p>
        </p:txBody>
      </p:sp>
      <p:sp>
        <p:nvSpPr>
          <p:cNvPr id="998" name="Iterator Interface…"/>
          <p:cNvSpPr txBox="1"/>
          <p:nvPr>
            <p:ph type="body" idx="4294967295"/>
          </p:nvPr>
        </p:nvSpPr>
        <p:spPr>
          <a:xfrm>
            <a:off x="571500" y="1114425"/>
            <a:ext cx="7848600" cy="4876800"/>
          </a:xfrm>
          <a:prstGeom prst="rect">
            <a:avLst/>
          </a:prstGeom>
        </p:spPr>
        <p:txBody>
          <a:bodyPr>
            <a:normAutofit/>
          </a:bodyPr>
          <a:lstStyle/>
          <a:p>
            <a:pPr marL="240665" indent="-240665">
              <a:spcBef>
                <a:spcPts val="1000"/>
              </a:spcBef>
              <a:buClrTx/>
              <a:buSzPct val="100000"/>
              <a:defRPr sz="2400"/>
            </a:pPr>
            <a:r>
              <a:t>Iterator Interface</a:t>
            </a:r>
          </a:p>
          <a:p>
            <a:pPr marL="240665" indent="-240665">
              <a:spcBef>
                <a:spcPts val="1000"/>
              </a:spcBef>
              <a:buClrTx/>
              <a:buSzPct val="100000"/>
              <a:defRPr sz="2400"/>
            </a:pPr>
            <a:r>
              <a:t>Cost Estimation</a:t>
            </a:r>
          </a:p>
          <a:p>
            <a:pPr marL="240665" indent="-240665">
              <a:spcBef>
                <a:spcPts val="1000"/>
              </a:spcBef>
              <a:buClrTx/>
              <a:buSzPct val="100000"/>
              <a:defRPr sz="2400"/>
            </a:pPr>
            <a:r>
              <a:t>Statistics and Catalogs</a:t>
            </a:r>
          </a:p>
          <a:p>
            <a:pPr marL="240665" indent="-240665">
              <a:spcBef>
                <a:spcPts val="1000"/>
              </a:spcBef>
              <a:buClrTx/>
              <a:buSzPct val="100000"/>
              <a:defRPr sz="2400"/>
            </a:pPr>
            <a:r>
              <a:t>Size Estimation and Reduction Factors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01" name="Query Blocks: Units of Optimization"/>
          <p:cNvSpPr txBox="1"/>
          <p:nvPr>
            <p:ph type="title" idx="4294967295"/>
          </p:nvPr>
        </p:nvSpPr>
        <p:spPr>
          <a:xfrm>
            <a:off x="990600" y="-20638"/>
            <a:ext cx="7772400" cy="762001"/>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Query Blocks: Units of Optimization</a:t>
            </a:r>
          </a:p>
        </p:txBody>
      </p:sp>
      <p:sp>
        <p:nvSpPr>
          <p:cNvPr id="1002" name="An SQL query is parsed into a collection of query blocks, and these are optimized one block at a time.…"/>
          <p:cNvSpPr txBox="1"/>
          <p:nvPr>
            <p:ph type="body" idx="4294967295"/>
          </p:nvPr>
        </p:nvSpPr>
        <p:spPr>
          <a:xfrm>
            <a:off x="304800" y="3735387"/>
            <a:ext cx="8686800" cy="3200401"/>
          </a:xfrm>
          <a:prstGeom prst="rect">
            <a:avLst/>
          </a:prstGeom>
        </p:spPr>
        <p:txBody>
          <a:bodyPr lIns="44450" tIns="44450" rIns="44450" bIns="44450">
            <a:normAutofit/>
          </a:bodyPr>
          <a:lstStyle/>
          <a:p>
            <a:pPr marL="200660" indent="-200660">
              <a:buClrTx/>
              <a:buSzPct val="100000"/>
            </a:pPr>
            <a:r>
              <a:t>An SQL query is parsed into a collection of </a:t>
            </a:r>
            <a:r>
              <a:rPr i="1">
                <a:solidFill>
                  <a:srgbClr val="0000FF"/>
                </a:solidFill>
              </a:rPr>
              <a:t>query</a:t>
            </a:r>
            <a:r>
              <a:rPr>
                <a:solidFill>
                  <a:srgbClr val="0000FF"/>
                </a:solidFill>
              </a:rPr>
              <a:t> </a:t>
            </a:r>
            <a:r>
              <a:rPr i="1">
                <a:solidFill>
                  <a:srgbClr val="0000FF"/>
                </a:solidFill>
              </a:rPr>
              <a:t>blocks</a:t>
            </a:r>
            <a:r>
              <a:t>, and these are optimized one block at a time.</a:t>
            </a:r>
          </a:p>
          <a:p>
            <a:pPr marL="200660" indent="-200660">
              <a:spcBef>
                <a:spcPts val="700"/>
              </a:spcBef>
              <a:buClrTx/>
              <a:buSzPct val="100000"/>
            </a:pPr>
          </a:p>
          <a:p>
            <a:pPr marL="200660" indent="-200660">
              <a:buClrTx/>
              <a:buSzPct val="100000"/>
            </a:pPr>
            <a:r>
              <a:t>Inner blocks are usually treated as subroutines</a:t>
            </a:r>
          </a:p>
          <a:p>
            <a:pPr marL="200660" indent="-200660">
              <a:buClrTx/>
              <a:buSzPct val="100000"/>
            </a:pPr>
            <a:r>
              <a:t>Computed: </a:t>
            </a:r>
          </a:p>
          <a:p>
            <a:pPr marL="561340" lvl="1" indent="-180340">
              <a:spcBef>
                <a:spcPts val="0"/>
              </a:spcBef>
              <a:buClrTx/>
              <a:buChar char="•"/>
              <a:defRPr sz="1800"/>
            </a:pPr>
            <a:r>
              <a:t>once per </a:t>
            </a:r>
            <a:r>
              <a:rPr>
                <a:solidFill>
                  <a:srgbClr val="FF0000"/>
                </a:solidFill>
              </a:rPr>
              <a:t>query</a:t>
            </a:r>
            <a:r>
              <a:t> (for uncorrelated sub-queries)</a:t>
            </a:r>
          </a:p>
          <a:p>
            <a:pPr marL="561340" lvl="1" indent="-180340">
              <a:spcBef>
                <a:spcPts val="0"/>
              </a:spcBef>
              <a:buClrTx/>
              <a:buChar char="•"/>
              <a:defRPr sz="1800"/>
            </a:pPr>
            <a:r>
              <a:t>or once per </a:t>
            </a:r>
            <a:r>
              <a:rPr>
                <a:solidFill>
                  <a:srgbClr val="FF0000"/>
                </a:solidFill>
              </a:rPr>
              <a:t>outer tuple</a:t>
            </a:r>
            <a:r>
              <a:t> (for correlated sub-queries)</a:t>
            </a:r>
          </a:p>
        </p:txBody>
      </p:sp>
      <p:sp>
        <p:nvSpPr>
          <p:cNvPr id="1003" name="SELECT  S.sname…"/>
          <p:cNvSpPr/>
          <p:nvPr/>
        </p:nvSpPr>
        <p:spPr>
          <a:xfrm>
            <a:off x="2667000" y="1185862"/>
            <a:ext cx="3130526" cy="1930401"/>
          </a:xfrm>
          <a:prstGeom prst="rect">
            <a:avLst/>
          </a:prstGeom>
          <a:ln w="12700">
            <a:solidFill>
              <a:srgbClr val="000000"/>
            </a:solidFill>
          </a:ln>
        </p:spPr>
        <p:txBody>
          <a:bodyPr wrap="none" lIns="44450" tIns="44450" rIns="44450" bIns="44450">
            <a:spAutoFit/>
          </a:bodyPr>
          <a:lstStyle/>
          <a:p>
            <a:pPr defTabSz="457200">
              <a:defRPr sz="2000"/>
            </a:pPr>
            <a:r>
              <a:t>SELECT</a:t>
            </a:r>
            <a:r>
              <a:rPr sz="1800"/>
              <a:t>  </a:t>
            </a:r>
            <a:r>
              <a:rPr sz="1800">
                <a:solidFill>
                  <a:srgbClr val="FF0000"/>
                </a:solidFill>
              </a:rPr>
              <a:t>S</a:t>
            </a:r>
            <a:r>
              <a:rPr sz="1800"/>
              <a:t>.sname</a:t>
            </a:r>
            <a:endParaRPr sz="1800"/>
          </a:p>
          <a:p>
            <a:pPr defTabSz="457200">
              <a:defRPr sz="2000"/>
            </a:pPr>
            <a:r>
              <a:t>FROM</a:t>
            </a:r>
            <a:r>
              <a:rPr sz="1800"/>
              <a:t>  </a:t>
            </a:r>
            <a:r>
              <a:rPr sz="1800">
                <a:solidFill>
                  <a:srgbClr val="FF0000"/>
                </a:solidFill>
              </a:rPr>
              <a:t>Sailors S</a:t>
            </a:r>
            <a:endParaRPr sz="1800">
              <a:solidFill>
                <a:srgbClr val="FF0000"/>
              </a:solidFill>
            </a:endParaRPr>
          </a:p>
          <a:p>
            <a:pPr defTabSz="457200">
              <a:defRPr sz="2000"/>
            </a:pPr>
            <a:r>
              <a:t>WHERE</a:t>
            </a:r>
            <a:r>
              <a:rPr sz="1800"/>
              <a:t>  </a:t>
            </a:r>
            <a:r>
              <a:rPr sz="1800">
                <a:solidFill>
                  <a:srgbClr val="FF0000"/>
                </a:solidFill>
              </a:rPr>
              <a:t>S</a:t>
            </a:r>
            <a:r>
              <a:rPr sz="1800"/>
              <a:t>.age </a:t>
            </a:r>
            <a:r>
              <a:t>IN</a:t>
            </a:r>
            <a:r>
              <a:rPr sz="1800"/>
              <a:t> </a:t>
            </a:r>
            <a:endParaRPr sz="1800"/>
          </a:p>
          <a:p>
            <a:pPr defTabSz="457200">
              <a:defRPr sz="1800"/>
            </a:pPr>
            <a:r>
              <a:t>     (</a:t>
            </a:r>
            <a:r>
              <a:rPr sz="2000" i="1"/>
              <a:t>SELECT  MAX </a:t>
            </a:r>
            <a:r>
              <a:rPr i="1"/>
              <a:t>(S2.age)</a:t>
            </a:r>
            <a:endParaRPr i="1"/>
          </a:p>
          <a:p>
            <a:pPr defTabSz="457200">
              <a:defRPr sz="1800" i="1"/>
            </a:pPr>
            <a:r>
              <a:t>       </a:t>
            </a:r>
            <a:r>
              <a:rPr sz="2000"/>
              <a:t>FROM</a:t>
            </a:r>
            <a:r>
              <a:t>  Sailors S2</a:t>
            </a:r>
          </a:p>
          <a:p>
            <a:pPr defTabSz="457200">
              <a:defRPr sz="1800" i="1"/>
            </a:pPr>
            <a:r>
              <a:t>       </a:t>
            </a:r>
            <a:r>
              <a:rPr sz="2000"/>
              <a:t>GROUP BY  </a:t>
            </a:r>
            <a:r>
              <a:t>S2.rating</a:t>
            </a:r>
            <a:r>
              <a:rPr i="0"/>
              <a:t>)</a:t>
            </a:r>
            <a:endParaRPr i="0"/>
          </a:p>
        </p:txBody>
      </p:sp>
      <p:sp>
        <p:nvSpPr>
          <p:cNvPr id="1004" name="Nested block"/>
          <p:cNvSpPr txBox="1"/>
          <p:nvPr/>
        </p:nvSpPr>
        <p:spPr>
          <a:xfrm>
            <a:off x="6370637" y="3090862"/>
            <a:ext cx="1423084" cy="368301"/>
          </a:xfrm>
          <a:prstGeom prst="rect">
            <a:avLst/>
          </a:prstGeom>
          <a:ln w="12700">
            <a:miter lim="400000"/>
          </a:ln>
        </p:spPr>
        <p:txBody>
          <a:bodyPr wrap="none" lIns="44450" tIns="44450" rIns="44450" bIns="44450">
            <a:spAutoFit/>
          </a:bodyPr>
          <a:lstStyle>
            <a:lvl1pPr defTabSz="457200">
              <a:defRPr sz="1800" i="1">
                <a:solidFill>
                  <a:schemeClr val="accent2"/>
                </a:solidFill>
              </a:defRPr>
            </a:lvl1pPr>
          </a:lstStyle>
          <a:p>
            <a:r>
              <a:t>Nested block</a:t>
            </a:r>
          </a:p>
        </p:txBody>
      </p:sp>
      <p:grpSp>
        <p:nvGrpSpPr>
          <p:cNvPr id="1007" name="Group"/>
          <p:cNvGrpSpPr/>
          <p:nvPr/>
        </p:nvGrpSpPr>
        <p:grpSpPr>
          <a:xfrm>
            <a:off x="731837" y="1601787"/>
            <a:ext cx="1977774" cy="1171377"/>
            <a:chOff x="0" y="0"/>
            <a:chExt cx="1977772" cy="1171376"/>
          </a:xfrm>
        </p:grpSpPr>
        <p:sp>
          <p:nvSpPr>
            <p:cNvPr id="1005" name="Outer block"/>
            <p:cNvSpPr txBox="1"/>
            <p:nvPr/>
          </p:nvSpPr>
          <p:spPr>
            <a:xfrm>
              <a:off x="0" y="803076"/>
              <a:ext cx="1270497" cy="368301"/>
            </a:xfrm>
            <a:prstGeom prst="rect">
              <a:avLst/>
            </a:prstGeom>
            <a:noFill/>
            <a:ln w="12700" cap="flat">
              <a:noFill/>
              <a:miter lim="400000"/>
            </a:ln>
            <a:effectLst/>
          </p:spPr>
          <p:txBody>
            <a:bodyPr wrap="none" lIns="44450" tIns="44450" rIns="44450" bIns="44450" numCol="1" anchor="t">
              <a:spAutoFit/>
            </a:bodyPr>
            <a:lstStyle>
              <a:lvl1pPr defTabSz="457200">
                <a:defRPr sz="1800" i="1">
                  <a:solidFill>
                    <a:srgbClr val="FF0000"/>
                  </a:solidFill>
                </a:defRPr>
              </a:lvl1pPr>
            </a:lstStyle>
            <a:p>
              <a:r>
                <a:t>Outer block</a:t>
              </a:r>
            </a:p>
          </p:txBody>
        </p:sp>
        <p:sp>
          <p:nvSpPr>
            <p:cNvPr id="1006" name="Line"/>
            <p:cNvSpPr/>
            <p:nvPr/>
          </p:nvSpPr>
          <p:spPr>
            <a:xfrm>
              <a:off x="944562" y="0"/>
              <a:ext cx="1033211" cy="7249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1" y="9752"/>
                    <a:pt x="9655" y="128"/>
                    <a:pt x="21600" y="0"/>
                  </a:cubicBezTo>
                </a:path>
              </a:pathLst>
            </a:custGeom>
            <a:noFill/>
            <a:ln w="12700" cap="rnd">
              <a:solidFill>
                <a:srgbClr val="000000"/>
              </a:solidFill>
              <a:prstDash val="solid"/>
              <a:round/>
            </a:ln>
            <a:effectLst/>
          </p:spPr>
          <p:txBody>
            <a:bodyPr wrap="square" lIns="45719" tIns="45719" rIns="45719" bIns="45719" numCol="1" anchor="ctr">
              <a:noAutofit/>
            </a:bodyPr>
            <a:lstStyle/>
            <a:p/>
          </p:txBody>
        </p:sp>
      </p:grpSp>
      <p:sp>
        <p:nvSpPr>
          <p:cNvPr id="1008" name="Line"/>
          <p:cNvSpPr/>
          <p:nvPr/>
        </p:nvSpPr>
        <p:spPr>
          <a:xfrm>
            <a:off x="5916612" y="2897178"/>
            <a:ext cx="1017588" cy="19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 cap="rnd">
            <a:solidFill>
              <a:srgbClr val="000000"/>
            </a:solidFill>
          </a:ln>
        </p:spPr>
        <p:txBody>
          <a:bodyPr lIns="45719" rIns="45719" anchor="ctr"/>
          <a:lstStyle/>
          <a:p/>
        </p:txBody>
      </p:sp>
      <p:sp>
        <p:nvSpPr>
          <p:cNvPr id="1009" name="Oval"/>
          <p:cNvSpPr/>
          <p:nvPr/>
        </p:nvSpPr>
        <p:spPr>
          <a:xfrm>
            <a:off x="2625725" y="1922462"/>
            <a:ext cx="3505200" cy="1295401"/>
          </a:xfrm>
          <a:prstGeom prst="ellipse">
            <a:avLst/>
          </a:prstGeom>
          <a:ln w="25400">
            <a:solidFill>
              <a:srgbClr val="008000"/>
            </a:solidFill>
          </a:ln>
        </p:spPr>
        <p:txBody>
          <a:bodyPr lIns="45719" rIns="45719"/>
          <a:lstStyle/>
          <a:p>
            <a:pPr defTabSz="457200">
              <a:defRPr sz="1800"/>
            </a:p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002"/>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0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2" nodeType="clickEffect">
                                  <p:stCondLst>
                                    <p:cond delay="0"/>
                                  </p:stCondLst>
                                  <p:iterate type="el">
                                    <p:tmAbs val="0"/>
                                  </p:iterate>
                                  <p:childTnLst>
                                    <p:set>
                                      <p:cBhvr>
                                        <p:cTn id="12" dur="indefinite" fill="hold"/>
                                        <p:tgtEl>
                                          <p:spTgt spid="1007"/>
                                        </p:tgtEl>
                                        <p:attrNameLst>
                                          <p:attrName>style.visibility</p:attrName>
                                        </p:attrNameLst>
                                      </p:cBhvr>
                                      <p:to>
                                        <p:strVal val="visible"/>
                                      </p:to>
                                    </p:set>
                                    <p:animEffect transition="in" filter="fade">
                                      <p:cBhvr>
                                        <p:cTn id="13" dur="2000"/>
                                        <p:tgtEl>
                                          <p:spTgt spid="100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3" nodeType="clickEffect">
                                  <p:stCondLst>
                                    <p:cond delay="0"/>
                                  </p:stCondLst>
                                  <p:iterate type="el">
                                    <p:tmAbs val="0"/>
                                  </p:iterate>
                                  <p:childTnLst>
                                    <p:set>
                                      <p:cBhvr>
                                        <p:cTn id="17" dur="indefinite" fill="hold"/>
                                        <p:tgtEl>
                                          <p:spTgt spid="1009"/>
                                        </p:tgtEl>
                                        <p:attrNameLst>
                                          <p:attrName>style.visibility</p:attrName>
                                        </p:attrNameLst>
                                      </p:cBhvr>
                                      <p:to>
                                        <p:strVal val="visible"/>
                                      </p:to>
                                    </p:set>
                                    <p:anim calcmode="lin" valueType="num">
                                      <p:cBhvr>
                                        <p:cTn id="18" dur="1000" fill="hold"/>
                                        <p:tgtEl>
                                          <p:spTgt spid="1009"/>
                                        </p:tgtEl>
                                        <p:attrNameLst>
                                          <p:attrName>ppt_w</p:attrName>
                                        </p:attrNameLst>
                                      </p:cBhvr>
                                      <p:tavLst>
                                        <p:tav tm="0">
                                          <p:val>
                                            <p:fltVal val="0"/>
                                          </p:val>
                                        </p:tav>
                                        <p:tav tm="100000">
                                          <p:val>
                                            <p:strVal val="#ppt_w"/>
                                          </p:val>
                                        </p:tav>
                                      </p:tavLst>
                                    </p:anim>
                                    <p:anim calcmode="lin" valueType="num">
                                      <p:cBhvr>
                                        <p:cTn id="19" dur="1000" fill="hold"/>
                                        <p:tgtEl>
                                          <p:spTgt spid="1009"/>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1" presetClass="entr" presetSubtype="0" fill="hold" grpId="4" nodeType="afterEffect">
                                  <p:stCondLst>
                                    <p:cond delay="0"/>
                                  </p:stCondLst>
                                  <p:iterate type="el">
                                    <p:tmAbs val="0"/>
                                  </p:iterate>
                                  <p:childTnLst>
                                    <p:set>
                                      <p:cBhvr>
                                        <p:cTn id="22" dur="indefinite" fill="hold"/>
                                        <p:tgtEl>
                                          <p:spTgt spid="100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5" nodeType="afterEffect">
                                  <p:stCondLst>
                                    <p:cond delay="0"/>
                                  </p:stCondLst>
                                  <p:iterate type="el">
                                    <p:tmAbs val="0"/>
                                  </p:iterate>
                                  <p:childTnLst>
                                    <p:set>
                                      <p:cBhvr>
                                        <p:cTn id="25" dur="indefinite" fill="hold"/>
                                        <p:tgtEl>
                                          <p:spTgt spid="100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1" nodeType="afterEffect">
                                  <p:stCondLst>
                                    <p:cond delay="0"/>
                                  </p:stCondLst>
                                  <p:iterate type="el">
                                    <p:tmAbs val="0"/>
                                  </p:iterate>
                                  <p:childTnLst>
                                    <p:set>
                                      <p:cBhvr>
                                        <p:cTn id="28" dur="indefinite" fill="hold"/>
                                        <p:tgtEl>
                                          <p:spTgt spid="100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el">
                                    <p:tmAbs val="0"/>
                                  </p:iterate>
                                  <p:childTnLst>
                                    <p:set>
                                      <p:cBhvr>
                                        <p:cTn id="32" dur="indefinite" fill="hold"/>
                                        <p:tgtEl>
                                          <p:spTgt spid="100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type="el">
                                    <p:tmAbs val="0"/>
                                  </p:iterate>
                                  <p:childTnLst>
                                    <p:set>
                                      <p:cBhvr>
                                        <p:cTn id="36" dur="indefinite" fill="hold"/>
                                        <p:tgtEl>
                                          <p:spTgt spid="1002">
                                            <p:txEl>
                                              <p:pRg st="3" end="3"/>
                                            </p:txEl>
                                          </p:spTgt>
                                        </p:tgtEl>
                                        <p:attrNameLst>
                                          <p:attrName>style.visibility</p:attrName>
                                        </p:attrNameLst>
                                      </p:cBhvr>
                                      <p:to>
                                        <p:strVal val="visible"/>
                                      </p:to>
                                    </p:set>
                                  </p:childTnLst>
                                </p:cTn>
                              </p:par>
                              <p:par>
                                <p:cTn id="37" presetID="1" presetClass="entr" presetSubtype="0" fill="hold" grpId="1" nodeType="withEffect">
                                  <p:stCondLst>
                                    <p:cond delay="0"/>
                                  </p:stCondLst>
                                  <p:iterate type="el">
                                    <p:tmAbs val="0"/>
                                  </p:iterate>
                                  <p:childTnLst>
                                    <p:set>
                                      <p:cBhvr>
                                        <p:cTn id="38" dur="indefinite" fill="hold"/>
                                        <p:tgtEl>
                                          <p:spTgt spid="1002">
                                            <p:txEl>
                                              <p:pRg st="4" end="4"/>
                                            </p:txEl>
                                          </p:spTgt>
                                        </p:tgtEl>
                                        <p:attrNameLst>
                                          <p:attrName>style.visibility</p:attrName>
                                        </p:attrNameLst>
                                      </p:cBhvr>
                                      <p:to>
                                        <p:strVal val="visible"/>
                                      </p:to>
                                    </p:set>
                                  </p:childTnLst>
                                </p:cTn>
                              </p:par>
                              <p:par>
                                <p:cTn id="39" presetID="1" presetClass="entr" presetSubtype="0" fill="hold" grpId="1" nodeType="withEffect">
                                  <p:stCondLst>
                                    <p:cond delay="0"/>
                                  </p:stCondLst>
                                  <p:iterate type="el">
                                    <p:tmAbs val="0"/>
                                  </p:iterate>
                                  <p:childTnLst>
                                    <p:set>
                                      <p:cBhvr>
                                        <p:cTn id="40" dur="indefinite" fill="hold"/>
                                        <p:tgtEl>
                                          <p:spTgt spid="100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004" grpId="5" animBg="1" advAuto="0"/>
      <p:bldP spid="1007" grpId="2" animBg="1" advAuto="0"/>
      <p:bldP spid="1002" grpId="1" animBg="1" advAuto="0" build="p"/>
      <p:bldP spid="1009" grpId="3" animBg="1" advAuto="0"/>
      <p:bldP spid="1008"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12" name="Translating SQL to Relational Algebra"/>
          <p:cNvSpPr txBox="1"/>
          <p:nvPr>
            <p:ph type="title" idx="4294967295"/>
          </p:nvPr>
        </p:nvSpPr>
        <p:spPr>
          <a:xfrm>
            <a:off x="685800" y="609599"/>
            <a:ext cx="7772400" cy="1143002"/>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Translating SQL to Relational Algebra</a:t>
            </a:r>
          </a:p>
        </p:txBody>
      </p:sp>
      <p:sp>
        <p:nvSpPr>
          <p:cNvPr id="1013" name="SELECT  S.sid, MIN (R.day)…"/>
          <p:cNvSpPr txBox="1"/>
          <p:nvPr/>
        </p:nvSpPr>
        <p:spPr>
          <a:xfrm>
            <a:off x="1189037" y="1828800"/>
            <a:ext cx="7375526" cy="2197100"/>
          </a:xfrm>
          <a:prstGeom prst="rect">
            <a:avLst/>
          </a:prstGeom>
          <a:ln w="12700">
            <a:miter lim="400000"/>
          </a:ln>
        </p:spPr>
        <p:txBody>
          <a:bodyPr lIns="44450" tIns="44450" rIns="44450" bIns="44450">
            <a:spAutoFit/>
          </a:bodyPr>
          <a:lstStyle/>
          <a:p>
            <a:pPr defTabSz="457200">
              <a:defRPr sz="2000"/>
            </a:pPr>
            <a:r>
              <a:t>SELECT  S.sid, MIN (R.day)</a:t>
            </a:r>
          </a:p>
          <a:p>
            <a:pPr defTabSz="457200">
              <a:defRPr sz="2000"/>
            </a:pPr>
            <a:r>
              <a:t>FROM  Sailors S, Reserves R, Boats B</a:t>
            </a:r>
          </a:p>
          <a:p>
            <a:pPr defTabSz="457200">
              <a:defRPr sz="2000"/>
            </a:pPr>
            <a:r>
              <a:t>WHERE  S.sid = R.sid AND R.bid = B.bid AND B.color = “red” AND S.rating = ( SELECT MAX (S2.rating) FROM Sailors S2)</a:t>
            </a:r>
          </a:p>
          <a:p>
            <a:pPr defTabSz="457200">
              <a:defRPr sz="2000"/>
            </a:pPr>
            <a:r>
              <a:t>GROUP BY S.sid</a:t>
            </a:r>
          </a:p>
          <a:p>
            <a:pPr defTabSz="457200">
              <a:defRPr sz="2000"/>
            </a:pPr>
            <a:r>
              <a:t>HAVING COUNT (*) &gt;= 2</a:t>
            </a:r>
            <a:r>
              <a:rPr sz="1800"/>
              <a:t> </a:t>
            </a:r>
            <a:endParaRPr sz="1800"/>
          </a:p>
          <a:p>
            <a:pPr defTabSz="457200">
              <a:defRPr sz="1800"/>
            </a:pPr>
            <a:r>
              <a:t>    </a:t>
            </a:r>
          </a:p>
        </p:txBody>
      </p:sp>
      <p:sp>
        <p:nvSpPr>
          <p:cNvPr id="1014" name="Double-click to edit"/>
          <p:cNvSpPr txBox="1"/>
          <p:nvPr>
            <p:ph type="body" sz="half" idx="4294967295"/>
          </p:nvPr>
        </p:nvSpPr>
        <p:spPr>
          <a:xfrm>
            <a:off x="685800" y="1981200"/>
            <a:ext cx="3810000" cy="4114800"/>
          </a:xfrm>
          <a:prstGeom prst="rect">
            <a:avLst/>
          </a:prstGeom>
        </p:spPr>
        <p:txBody>
          <a:bodyPr>
            <a:normAutofit/>
          </a:bodyPr>
          <a:lstStyle>
            <a:lvl1pPr>
              <a:buSzTx/>
              <a:buFont typeface="Monotype Sorts"/>
              <a:buNone/>
            </a:lvl1pPr>
          </a:lstStyle>
          <a:p>
            <a:r>
              <a:t> </a:t>
            </a:r>
          </a:p>
        </p:txBody>
      </p:sp>
      <p:sp>
        <p:nvSpPr>
          <p:cNvPr id="1015" name="Rectangle"/>
          <p:cNvSpPr/>
          <p:nvPr/>
        </p:nvSpPr>
        <p:spPr>
          <a:xfrm>
            <a:off x="1143000" y="1828800"/>
            <a:ext cx="7391400" cy="1905000"/>
          </a:xfrm>
          <a:prstGeom prst="rect">
            <a:avLst/>
          </a:prstGeom>
          <a:ln w="12700">
            <a:solidFill>
              <a:srgbClr val="000000"/>
            </a:solidFill>
          </a:ln>
        </p:spPr>
        <p:txBody>
          <a:bodyPr lIns="45719" rIns="45719" anchor="ctr"/>
          <a:lstStyle/>
          <a:p>
            <a:pPr defTabSz="457200">
              <a:defRPr sz="1800"/>
            </a:pPr>
          </a:p>
        </p:txBody>
      </p:sp>
      <p:sp>
        <p:nvSpPr>
          <p:cNvPr id="1016" name="For each sailor with the highest rating (over all sailors), and at least two reservations for red boats, find the sailor id and the earliest date on which the sailor has a reservation for a red boat."/>
          <p:cNvSpPr txBox="1"/>
          <p:nvPr/>
        </p:nvSpPr>
        <p:spPr>
          <a:xfrm>
            <a:off x="1341119" y="4191000"/>
            <a:ext cx="6385561" cy="881829"/>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For each sailor with the highest rating (over all sailors), and at least two reservations for red boats, find the sailor id and the earliest date on which the sailor has a reservation for a red boat.</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19" name="Translating SQL to Relational Algebra"/>
          <p:cNvSpPr txBox="1"/>
          <p:nvPr>
            <p:ph type="title" idx="4294967295"/>
          </p:nvPr>
        </p:nvSpPr>
        <p:spPr>
          <a:xfrm>
            <a:off x="625475" y="173037"/>
            <a:ext cx="7772400" cy="641351"/>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Translating SQL to Relational Algebra</a:t>
            </a:r>
          </a:p>
        </p:txBody>
      </p:sp>
      <p:sp>
        <p:nvSpPr>
          <p:cNvPr id="1020" name="SELECT  S.sid, MIN (R.day)…"/>
          <p:cNvSpPr txBox="1"/>
          <p:nvPr/>
        </p:nvSpPr>
        <p:spPr>
          <a:xfrm>
            <a:off x="1189037" y="1676400"/>
            <a:ext cx="7375526" cy="2197100"/>
          </a:xfrm>
          <a:prstGeom prst="rect">
            <a:avLst/>
          </a:prstGeom>
          <a:ln w="12700">
            <a:miter lim="400000"/>
          </a:ln>
        </p:spPr>
        <p:txBody>
          <a:bodyPr lIns="44450" tIns="44450" rIns="44450" bIns="44450">
            <a:spAutoFit/>
          </a:bodyPr>
          <a:lstStyle/>
          <a:p>
            <a:pPr defTabSz="457200">
              <a:defRPr sz="2000"/>
            </a:pPr>
            <a:r>
              <a:t>SELECT  </a:t>
            </a:r>
            <a:r>
              <a:rPr>
                <a:solidFill>
                  <a:srgbClr val="AC24C6"/>
                </a:solidFill>
              </a:rPr>
              <a:t>S.sid, MIN (R.day)</a:t>
            </a:r>
            <a:endParaRPr>
              <a:solidFill>
                <a:srgbClr val="AC24C6"/>
              </a:solidFill>
            </a:endParaRPr>
          </a:p>
          <a:p>
            <a:pPr defTabSz="457200">
              <a:defRPr sz="2000"/>
            </a:pPr>
            <a:r>
              <a:t>FROM </a:t>
            </a:r>
            <a:r>
              <a:rPr>
                <a:solidFill>
                  <a:schemeClr val="accent1"/>
                </a:solidFill>
              </a:rPr>
              <a:t> </a:t>
            </a:r>
            <a:r>
              <a:rPr>
                <a:solidFill>
                  <a:srgbClr val="8B8B00"/>
                </a:solidFill>
              </a:rPr>
              <a:t>Sailors S, Reserves R, Boats B</a:t>
            </a:r>
            <a:endParaRPr>
              <a:solidFill>
                <a:srgbClr val="8B8B00"/>
              </a:solidFill>
            </a:endParaRPr>
          </a:p>
          <a:p>
            <a:pPr defTabSz="457200">
              <a:defRPr sz="2000"/>
            </a:pPr>
            <a:r>
              <a:t>WHERE  </a:t>
            </a:r>
            <a:r>
              <a:rPr>
                <a:solidFill>
                  <a:srgbClr val="3366FF"/>
                </a:solidFill>
              </a:rPr>
              <a:t>S.sid = R.sid AND R.bid = B.bid</a:t>
            </a:r>
            <a:r>
              <a:t> AND</a:t>
            </a:r>
            <a:r>
              <a:rPr>
                <a:solidFill>
                  <a:srgbClr val="FF0000"/>
                </a:solidFill>
              </a:rPr>
              <a:t> B.color = </a:t>
            </a:r>
            <a:r>
              <a:rPr>
                <a:solidFill>
                  <a:srgbClr val="FF0000"/>
                </a:solidFill>
              </a:rPr>
              <a:t>“</a:t>
            </a:r>
            <a:r>
              <a:rPr>
                <a:solidFill>
                  <a:srgbClr val="FF0000"/>
                </a:solidFill>
              </a:rPr>
              <a:t>red</a:t>
            </a:r>
            <a:r>
              <a:rPr>
                <a:solidFill>
                  <a:srgbClr val="FF0000"/>
                </a:solidFill>
              </a:rPr>
              <a:t>”</a:t>
            </a:r>
            <a:r>
              <a:rPr>
                <a:solidFill>
                  <a:srgbClr val="FF0000"/>
                </a:solidFill>
              </a:rPr>
              <a:t> AND S.rating =</a:t>
            </a:r>
            <a:r>
              <a:t> </a:t>
            </a:r>
            <a:r>
              <a:rPr>
                <a:solidFill>
                  <a:schemeClr val="accent2"/>
                </a:solidFill>
              </a:rPr>
              <a:t>( SELECT MAX (S2.rating) FROM Sailors</a:t>
            </a:r>
            <a:r>
              <a:rPr>
                <a:solidFill>
                  <a:srgbClr val="009900"/>
                </a:solidFill>
              </a:rPr>
              <a:t> S2)</a:t>
            </a:r>
            <a:endParaRPr>
              <a:solidFill>
                <a:srgbClr val="009900"/>
              </a:solidFill>
            </a:endParaRPr>
          </a:p>
          <a:p>
            <a:pPr defTabSz="457200">
              <a:defRPr sz="2000"/>
            </a:pPr>
            <a:r>
              <a:t>GROUP BY S.sid</a:t>
            </a:r>
          </a:p>
          <a:p>
            <a:pPr defTabSz="457200">
              <a:defRPr sz="2000"/>
            </a:pPr>
            <a:r>
              <a:t>HAVING COUNT (*) &gt;= 2</a:t>
            </a:r>
            <a:r>
              <a:rPr sz="1800"/>
              <a:t> </a:t>
            </a:r>
            <a:endParaRPr sz="1800"/>
          </a:p>
          <a:p>
            <a:pPr defTabSz="457200">
              <a:defRPr sz="1800"/>
            </a:pPr>
            <a:r>
              <a:t>    </a:t>
            </a:r>
          </a:p>
        </p:txBody>
      </p:sp>
      <p:sp>
        <p:nvSpPr>
          <p:cNvPr id="1021" name="Double-click to edit"/>
          <p:cNvSpPr txBox="1"/>
          <p:nvPr>
            <p:ph type="body" sz="half" idx="4294967295"/>
          </p:nvPr>
        </p:nvSpPr>
        <p:spPr>
          <a:xfrm>
            <a:off x="0" y="1981200"/>
            <a:ext cx="3810000" cy="4114800"/>
          </a:xfrm>
          <a:prstGeom prst="rect">
            <a:avLst/>
          </a:prstGeom>
        </p:spPr>
        <p:txBody>
          <a:bodyPr>
            <a:normAutofit/>
          </a:bodyPr>
          <a:lstStyle>
            <a:lvl1pPr>
              <a:buSzTx/>
              <a:buFont typeface="Monotype Sorts"/>
              <a:buNone/>
            </a:lvl1pPr>
          </a:lstStyle>
          <a:p>
            <a:r>
              <a:t> </a:t>
            </a:r>
          </a:p>
        </p:txBody>
      </p:sp>
      <p:sp>
        <p:nvSpPr>
          <p:cNvPr id="1022" name="Rectangle"/>
          <p:cNvSpPr/>
          <p:nvPr/>
        </p:nvSpPr>
        <p:spPr>
          <a:xfrm>
            <a:off x="1143000" y="1676400"/>
            <a:ext cx="7391400" cy="1905000"/>
          </a:xfrm>
          <a:prstGeom prst="rect">
            <a:avLst/>
          </a:prstGeom>
          <a:ln w="12700">
            <a:solidFill>
              <a:srgbClr val="000000"/>
            </a:solidFill>
          </a:ln>
        </p:spPr>
        <p:txBody>
          <a:bodyPr lIns="45719" rIns="45719" anchor="ctr"/>
          <a:lstStyle/>
          <a:p>
            <a:pPr defTabSz="457200">
              <a:defRPr sz="1800"/>
            </a:pPr>
          </a:p>
        </p:txBody>
      </p:sp>
      <p:grpSp>
        <p:nvGrpSpPr>
          <p:cNvPr id="1025" name="Group"/>
          <p:cNvGrpSpPr/>
          <p:nvPr/>
        </p:nvGrpSpPr>
        <p:grpSpPr>
          <a:xfrm>
            <a:off x="304800" y="3989387"/>
            <a:ext cx="2275049" cy="559123"/>
            <a:chOff x="0" y="0"/>
            <a:chExt cx="2275048" cy="559122"/>
          </a:xfrm>
        </p:grpSpPr>
        <p:sp>
          <p:nvSpPr>
            <p:cNvPr id="1023" name="π"/>
            <p:cNvSpPr txBox="1"/>
            <p:nvPr/>
          </p:nvSpPr>
          <p:spPr>
            <a:xfrm>
              <a:off x="0" y="0"/>
              <a:ext cx="221804" cy="381000"/>
            </a:xfrm>
            <a:prstGeom prst="rect">
              <a:avLst/>
            </a:prstGeom>
            <a:noFill/>
            <a:ln w="12700" cap="flat">
              <a:noFill/>
              <a:miter lim="400000"/>
            </a:ln>
            <a:effectLst/>
          </p:spPr>
          <p:txBody>
            <a:bodyPr wrap="none" lIns="0" tIns="0" rIns="0" bIns="0" numCol="1" anchor="t">
              <a:spAutoFit/>
            </a:bodyPr>
            <a:lstStyle>
              <a:lvl1pPr defTabSz="457200">
                <a:defRPr sz="3000">
                  <a:latin typeface="Symbol"/>
                  <a:ea typeface="Symbol"/>
                  <a:cs typeface="Symbol"/>
                  <a:sym typeface="Symbol"/>
                </a:defRPr>
              </a:lvl1pPr>
            </a:lstStyle>
            <a:p>
              <a:r>
                <a:t>p</a:t>
              </a:r>
            </a:p>
          </p:txBody>
        </p:sp>
        <p:sp>
          <p:nvSpPr>
            <p:cNvPr id="1024" name="S.sid, MIN(R.day)"/>
            <p:cNvSpPr txBox="1"/>
            <p:nvPr/>
          </p:nvSpPr>
          <p:spPr>
            <a:xfrm>
              <a:off x="384175" y="277812"/>
              <a:ext cx="1890874" cy="281311"/>
            </a:xfrm>
            <a:prstGeom prst="rect">
              <a:avLst/>
            </a:prstGeom>
            <a:noFill/>
            <a:ln w="12700" cap="flat">
              <a:noFill/>
              <a:miter lim="400000"/>
            </a:ln>
            <a:effectLst/>
          </p:spPr>
          <p:txBody>
            <a:bodyPr wrap="none" lIns="0" tIns="0" rIns="0" bIns="0" numCol="1" anchor="t">
              <a:spAutoFit/>
            </a:bodyPr>
            <a:lstStyle/>
            <a:p>
              <a:pPr defTabSz="457200">
                <a:defRPr sz="2000">
                  <a:solidFill>
                    <a:srgbClr val="AC24C6"/>
                  </a:solidFill>
                  <a:latin typeface="+mn-lt"/>
                  <a:ea typeface="+mn-ea"/>
                  <a:cs typeface="+mn-cs"/>
                  <a:sym typeface="Times New Roman"/>
                </a:defRPr>
              </a:pPr>
              <a:r>
                <a:t>S.sid, MIN(R.day</a:t>
              </a:r>
              <a:r>
                <a:rPr sz="1700"/>
                <a:t>)</a:t>
              </a:r>
              <a:endParaRPr sz="1700"/>
            </a:p>
          </p:txBody>
        </p:sp>
      </p:grpSp>
      <p:sp>
        <p:nvSpPr>
          <p:cNvPr id="1026" name="(HAVING COUNT(*)&gt;2 (…"/>
          <p:cNvSpPr txBox="1"/>
          <p:nvPr/>
        </p:nvSpPr>
        <p:spPr>
          <a:xfrm>
            <a:off x="731519" y="4494399"/>
            <a:ext cx="8290561" cy="1498227"/>
          </a:xfrm>
          <a:prstGeom prst="rect">
            <a:avLst/>
          </a:prstGeom>
          <a:ln w="12700">
            <a:miter lim="400000"/>
          </a:ln>
        </p:spPr>
        <p:txBody>
          <a:bodyPr lIns="45719" rIns="45719">
            <a:spAutoFit/>
          </a:bodyPr>
          <a:lstStyle/>
          <a:p>
            <a:pPr defTabSz="457200">
              <a:defRPr sz="2800">
                <a:solidFill>
                  <a:srgbClr val="CC3300"/>
                </a:solidFill>
                <a:latin typeface="+mn-lt"/>
                <a:ea typeface="+mn-ea"/>
                <a:cs typeface="+mn-cs"/>
                <a:sym typeface="Times New Roman"/>
              </a:defRPr>
            </a:pPr>
            <a:r>
              <a:t>(</a:t>
            </a:r>
            <a:r>
              <a:rPr sz="2400"/>
              <a:t>HAVING</a:t>
            </a:r>
            <a:r>
              <a:t> </a:t>
            </a:r>
            <a:r>
              <a:rPr baseline="-25000"/>
              <a:t>COUNT(*)&gt;2 </a:t>
            </a:r>
            <a:r>
              <a:t>(</a:t>
            </a:r>
          </a:p>
          <a:p>
            <a:pPr defTabSz="457200">
              <a:defRPr sz="2400">
                <a:solidFill>
                  <a:srgbClr val="CC3300"/>
                </a:solidFill>
                <a:latin typeface="+mn-lt"/>
                <a:ea typeface="+mn-ea"/>
                <a:cs typeface="+mn-cs"/>
                <a:sym typeface="Times New Roman"/>
              </a:defRPr>
            </a:pPr>
            <a:r>
              <a:t>  GROUP BY </a:t>
            </a:r>
            <a:r>
              <a:rPr sz="2800" baseline="-25000"/>
              <a:t>S.Sid</a:t>
            </a:r>
            <a:r>
              <a:rPr sz="2800"/>
              <a:t> (</a:t>
            </a:r>
            <a:endParaRPr sz="2800"/>
          </a:p>
          <a:p>
            <a:pPr defTabSz="457200">
              <a:defRPr sz="2800" baseline="-25000">
                <a:solidFill>
                  <a:srgbClr val="CC3300"/>
                </a:solidFill>
                <a:latin typeface="+mn-lt"/>
                <a:ea typeface="+mn-ea"/>
                <a:cs typeface="+mn-cs"/>
                <a:sym typeface="Times New Roman"/>
              </a:defRPr>
            </a:pPr>
            <a:r>
              <a:t> </a:t>
            </a:r>
            <a:r>
              <a:rPr baseline="0"/>
              <a:t> </a:t>
            </a:r>
            <a:r>
              <a:rPr baseline="0">
                <a:solidFill>
                  <a:srgbClr val="FF0000"/>
                </a:solidFill>
              </a:rPr>
              <a:t>   </a:t>
            </a:r>
            <a:r>
              <a:rPr>
                <a:solidFill>
                  <a:srgbClr val="FF0000"/>
                </a:solidFill>
              </a:rPr>
              <a:t>B.color = </a:t>
            </a:r>
            <a:r>
              <a:rPr>
                <a:solidFill>
                  <a:srgbClr val="FF0000"/>
                </a:solidFill>
              </a:rPr>
              <a:t>“</a:t>
            </a:r>
            <a:r>
              <a:rPr>
                <a:solidFill>
                  <a:srgbClr val="FF0000"/>
                </a:solidFill>
              </a:rPr>
              <a:t>red</a:t>
            </a:r>
            <a:r>
              <a:rPr>
                <a:solidFill>
                  <a:srgbClr val="FF0000"/>
                </a:solidFill>
              </a:rPr>
              <a:t>”</a:t>
            </a:r>
            <a:r>
              <a:rPr>
                <a:solidFill>
                  <a:srgbClr val="FF0000"/>
                </a:solidFill>
              </a:rPr>
              <a:t> </a:t>
            </a:r>
            <a:r>
              <a:rPr baseline="0">
                <a:solidFill>
                  <a:srgbClr val="FF0000"/>
                </a:solidFill>
                <a:latin typeface="Symbol"/>
                <a:ea typeface="Symbol"/>
                <a:cs typeface="Symbol"/>
                <a:sym typeface="Symbol"/>
              </a:rPr>
              <a:t>Ù</a:t>
            </a:r>
            <a:r>
              <a:rPr>
                <a:solidFill>
                  <a:srgbClr val="FF0000"/>
                </a:solidFill>
              </a:rPr>
              <a:t>S.rating =</a:t>
            </a:r>
            <a:r>
              <a:t>       </a:t>
            </a:r>
            <a:r>
              <a:rPr baseline="0"/>
              <a:t>(</a:t>
            </a:r>
            <a:r>
              <a:rPr sz="2000" baseline="0">
                <a:solidFill>
                  <a:srgbClr val="3366FF"/>
                </a:solidFill>
              </a:rPr>
              <a:t>Sailors</a:t>
            </a:r>
            <a:r>
              <a:rPr sz="1800" baseline="0">
                <a:solidFill>
                  <a:srgbClr val="3366FF"/>
                </a:solidFill>
              </a:rPr>
              <a:t>            </a:t>
            </a:r>
            <a:r>
              <a:rPr sz="2000" baseline="0">
                <a:solidFill>
                  <a:srgbClr val="3366FF"/>
                </a:solidFill>
              </a:rPr>
              <a:t>Reserves</a:t>
            </a:r>
            <a:r>
              <a:rPr sz="1800" baseline="0">
                <a:solidFill>
                  <a:srgbClr val="3366FF"/>
                </a:solidFill>
              </a:rPr>
              <a:t>            </a:t>
            </a:r>
            <a:r>
              <a:rPr sz="2000" baseline="0">
                <a:solidFill>
                  <a:srgbClr val="3366FF"/>
                </a:solidFill>
              </a:rPr>
              <a:t>Boats</a:t>
            </a:r>
            <a:r>
              <a:rPr baseline="0"/>
              <a:t>))))</a:t>
            </a:r>
            <a:endParaRPr baseline="0"/>
          </a:p>
        </p:txBody>
      </p:sp>
      <p:sp>
        <p:nvSpPr>
          <p:cNvPr id="1027" name="σ"/>
          <p:cNvSpPr txBox="1"/>
          <p:nvPr/>
        </p:nvSpPr>
        <p:spPr>
          <a:xfrm>
            <a:off x="990600" y="5458690"/>
            <a:ext cx="457200" cy="355601"/>
          </a:xfrm>
          <a:prstGeom prst="rect">
            <a:avLst/>
          </a:prstGeom>
          <a:ln w="12700">
            <a:miter lim="400000"/>
          </a:ln>
        </p:spPr>
        <p:txBody>
          <a:bodyPr lIns="0" tIns="0" rIns="0" bIns="0">
            <a:spAutoFit/>
          </a:bodyPr>
          <a:lstStyle>
            <a:lvl1pPr defTabSz="457200">
              <a:defRPr sz="2800">
                <a:latin typeface="Symbol"/>
                <a:ea typeface="Symbol"/>
                <a:cs typeface="Symbol"/>
                <a:sym typeface="Symbol"/>
              </a:defRPr>
            </a:lvl1pPr>
          </a:lstStyle>
          <a:p>
            <a:r>
              <a:t>s</a:t>
            </a:r>
          </a:p>
        </p:txBody>
      </p:sp>
      <p:grpSp>
        <p:nvGrpSpPr>
          <p:cNvPr id="1040" name="Group"/>
          <p:cNvGrpSpPr/>
          <p:nvPr/>
        </p:nvGrpSpPr>
        <p:grpSpPr>
          <a:xfrm>
            <a:off x="5257799" y="5486399"/>
            <a:ext cx="378692" cy="300183"/>
            <a:chOff x="0" y="0"/>
            <a:chExt cx="378690" cy="300181"/>
          </a:xfrm>
        </p:grpSpPr>
        <p:grpSp>
          <p:nvGrpSpPr>
            <p:cNvPr id="1030" name="Group"/>
            <p:cNvGrpSpPr/>
            <p:nvPr/>
          </p:nvGrpSpPr>
          <p:grpSpPr>
            <a:xfrm>
              <a:off x="-1" y="0"/>
              <a:ext cx="1" cy="300182"/>
              <a:chOff x="0" y="0"/>
              <a:chExt cx="0" cy="300181"/>
            </a:xfrm>
          </p:grpSpPr>
          <p:sp>
            <p:nvSpPr>
              <p:cNvPr id="1028" name="Line"/>
              <p:cNvSpPr/>
              <p:nvPr/>
            </p:nvSpPr>
            <p:spPr>
              <a:xfrm flipH="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29" name="Line"/>
              <p:cNvSpPr/>
              <p:nvPr/>
            </p:nvSpPr>
            <p:spPr>
              <a:xfrm flipV="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33" name="Group"/>
            <p:cNvGrpSpPr/>
            <p:nvPr/>
          </p:nvGrpSpPr>
          <p:grpSpPr>
            <a:xfrm>
              <a:off x="378690" y="0"/>
              <a:ext cx="1" cy="300182"/>
              <a:chOff x="0" y="0"/>
              <a:chExt cx="0" cy="300181"/>
            </a:xfrm>
          </p:grpSpPr>
          <p:sp>
            <p:nvSpPr>
              <p:cNvPr id="1031" name="Line"/>
              <p:cNvSpPr/>
              <p:nvPr/>
            </p:nvSpPr>
            <p:spPr>
              <a:xfrm flipH="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32" name="Line"/>
              <p:cNvSpPr/>
              <p:nvPr/>
            </p:nvSpPr>
            <p:spPr>
              <a:xfrm flipV="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36" name="Group"/>
            <p:cNvGrpSpPr/>
            <p:nvPr/>
          </p:nvGrpSpPr>
          <p:grpSpPr>
            <a:xfrm>
              <a:off x="-1" y="-1"/>
              <a:ext cx="378692" cy="300183"/>
              <a:chOff x="0" y="0"/>
              <a:chExt cx="378690" cy="300181"/>
            </a:xfrm>
          </p:grpSpPr>
          <p:sp>
            <p:nvSpPr>
              <p:cNvPr id="1034" name="Line"/>
              <p:cNvSpPr/>
              <p:nvPr/>
            </p:nvSpPr>
            <p:spPr>
              <a:xfrm>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35" name="Line"/>
              <p:cNvSpPr/>
              <p:nvPr/>
            </p:nvSpPr>
            <p:spPr>
              <a:xfrm flipH="1" flipV="1">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39" name="Group"/>
            <p:cNvGrpSpPr/>
            <p:nvPr/>
          </p:nvGrpSpPr>
          <p:grpSpPr>
            <a:xfrm>
              <a:off x="-1" y="-1"/>
              <a:ext cx="378692" cy="300183"/>
              <a:chOff x="0" y="0"/>
              <a:chExt cx="378690" cy="300181"/>
            </a:xfrm>
          </p:grpSpPr>
          <p:sp>
            <p:nvSpPr>
              <p:cNvPr id="1037" name="Line"/>
              <p:cNvSpPr/>
              <p:nvPr/>
            </p:nvSpPr>
            <p:spPr>
              <a:xfrm flipV="1">
                <a:off x="0" y="-1"/>
                <a:ext cx="378691"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38" name="Line"/>
              <p:cNvSpPr/>
              <p:nvPr/>
            </p:nvSpPr>
            <p:spPr>
              <a:xfrm flipH="1">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053" name="Group"/>
          <p:cNvGrpSpPr/>
          <p:nvPr/>
        </p:nvGrpSpPr>
        <p:grpSpPr>
          <a:xfrm>
            <a:off x="6857999" y="5486399"/>
            <a:ext cx="378692" cy="300183"/>
            <a:chOff x="0" y="0"/>
            <a:chExt cx="378690" cy="300181"/>
          </a:xfrm>
        </p:grpSpPr>
        <p:grpSp>
          <p:nvGrpSpPr>
            <p:cNvPr id="1043" name="Group"/>
            <p:cNvGrpSpPr/>
            <p:nvPr/>
          </p:nvGrpSpPr>
          <p:grpSpPr>
            <a:xfrm>
              <a:off x="-1" y="0"/>
              <a:ext cx="1" cy="300182"/>
              <a:chOff x="0" y="0"/>
              <a:chExt cx="0" cy="300181"/>
            </a:xfrm>
          </p:grpSpPr>
          <p:sp>
            <p:nvSpPr>
              <p:cNvPr id="1041" name="Line"/>
              <p:cNvSpPr/>
              <p:nvPr/>
            </p:nvSpPr>
            <p:spPr>
              <a:xfrm flipH="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42" name="Line"/>
              <p:cNvSpPr/>
              <p:nvPr/>
            </p:nvSpPr>
            <p:spPr>
              <a:xfrm flipV="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46" name="Group"/>
            <p:cNvGrpSpPr/>
            <p:nvPr/>
          </p:nvGrpSpPr>
          <p:grpSpPr>
            <a:xfrm>
              <a:off x="378690" y="0"/>
              <a:ext cx="1" cy="300182"/>
              <a:chOff x="0" y="0"/>
              <a:chExt cx="0" cy="300181"/>
            </a:xfrm>
          </p:grpSpPr>
          <p:sp>
            <p:nvSpPr>
              <p:cNvPr id="1044" name="Line"/>
              <p:cNvSpPr/>
              <p:nvPr/>
            </p:nvSpPr>
            <p:spPr>
              <a:xfrm flipH="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45" name="Line"/>
              <p:cNvSpPr/>
              <p:nvPr/>
            </p:nvSpPr>
            <p:spPr>
              <a:xfrm flipV="1">
                <a:off x="-1" y="0"/>
                <a:ext cx="2" cy="30018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49" name="Group"/>
            <p:cNvGrpSpPr/>
            <p:nvPr/>
          </p:nvGrpSpPr>
          <p:grpSpPr>
            <a:xfrm>
              <a:off x="-1" y="-1"/>
              <a:ext cx="378692" cy="300183"/>
              <a:chOff x="0" y="0"/>
              <a:chExt cx="378690" cy="300181"/>
            </a:xfrm>
          </p:grpSpPr>
          <p:sp>
            <p:nvSpPr>
              <p:cNvPr id="1047" name="Line"/>
              <p:cNvSpPr/>
              <p:nvPr/>
            </p:nvSpPr>
            <p:spPr>
              <a:xfrm>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48" name="Line"/>
              <p:cNvSpPr/>
              <p:nvPr/>
            </p:nvSpPr>
            <p:spPr>
              <a:xfrm flipH="1" flipV="1">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52" name="Group"/>
            <p:cNvGrpSpPr/>
            <p:nvPr/>
          </p:nvGrpSpPr>
          <p:grpSpPr>
            <a:xfrm>
              <a:off x="-1" y="-1"/>
              <a:ext cx="378692" cy="300183"/>
              <a:chOff x="0" y="0"/>
              <a:chExt cx="378690" cy="300181"/>
            </a:xfrm>
          </p:grpSpPr>
          <p:sp>
            <p:nvSpPr>
              <p:cNvPr id="1050" name="Line"/>
              <p:cNvSpPr/>
              <p:nvPr/>
            </p:nvSpPr>
            <p:spPr>
              <a:xfrm flipV="1">
                <a:off x="0" y="-1"/>
                <a:ext cx="378691"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51" name="Line"/>
              <p:cNvSpPr/>
              <p:nvPr/>
            </p:nvSpPr>
            <p:spPr>
              <a:xfrm flipH="1">
                <a:off x="-1" y="-1"/>
                <a:ext cx="378692" cy="30018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059" name="Group"/>
          <p:cNvGrpSpPr/>
          <p:nvPr/>
        </p:nvGrpSpPr>
        <p:grpSpPr>
          <a:xfrm>
            <a:off x="2971799" y="2667000"/>
            <a:ext cx="5273977" cy="3248979"/>
            <a:chOff x="0" y="0"/>
            <a:chExt cx="5273975" cy="3248978"/>
          </a:xfrm>
        </p:grpSpPr>
        <p:sp>
          <p:nvSpPr>
            <p:cNvPr id="1054" name="Rectangle"/>
            <p:cNvSpPr/>
            <p:nvPr/>
          </p:nvSpPr>
          <p:spPr>
            <a:xfrm>
              <a:off x="0" y="0"/>
              <a:ext cx="5181185" cy="304884"/>
            </a:xfrm>
            <a:prstGeom prst="rect">
              <a:avLst/>
            </a:prstGeom>
            <a:noFill/>
            <a:ln w="12700" cap="flat">
              <a:solidFill>
                <a:schemeClr val="accent2"/>
              </a:solidFill>
              <a:prstDash val="solid"/>
              <a:round/>
            </a:ln>
            <a:effectLst/>
          </p:spPr>
          <p:txBody>
            <a:bodyPr wrap="square" lIns="45719" tIns="45719" rIns="45719" bIns="45719" numCol="1" anchor="ctr">
              <a:noAutofit/>
            </a:bodyPr>
            <a:lstStyle/>
            <a:p>
              <a:pPr defTabSz="457200">
                <a:defRPr sz="1800">
                  <a:solidFill>
                    <a:srgbClr val="8B8B00"/>
                  </a:solidFill>
                </a:defRPr>
              </a:pPr>
            </a:p>
          </p:txBody>
        </p:sp>
        <p:sp>
          <p:nvSpPr>
            <p:cNvPr id="1055" name="Line"/>
            <p:cNvSpPr/>
            <p:nvPr/>
          </p:nvSpPr>
          <p:spPr>
            <a:xfrm>
              <a:off x="3200400" y="304799"/>
              <a:ext cx="990600" cy="838201"/>
            </a:xfrm>
            <a:prstGeom prst="line">
              <a:avLst/>
            </a:prstGeom>
            <a:noFill/>
            <a:ln w="12700" cap="flat">
              <a:solidFill>
                <a:schemeClr val="accent2"/>
              </a:solidFill>
              <a:prstDash val="solid"/>
              <a:round/>
              <a:tailEnd type="triangle" w="med" len="med"/>
            </a:ln>
            <a:effectLst/>
          </p:spPr>
          <p:txBody>
            <a:bodyPr wrap="square" lIns="45719" tIns="45719" rIns="45719" bIns="45719" numCol="1" anchor="t">
              <a:noAutofit/>
            </a:bodyPr>
            <a:lstStyle/>
            <a:p/>
          </p:txBody>
        </p:sp>
        <p:sp>
          <p:nvSpPr>
            <p:cNvPr id="1056" name="Inner Block"/>
            <p:cNvSpPr txBox="1"/>
            <p:nvPr/>
          </p:nvSpPr>
          <p:spPr>
            <a:xfrm>
              <a:off x="4084320" y="1066800"/>
              <a:ext cx="1189656" cy="348430"/>
            </a:xfrm>
            <a:prstGeom prst="rect">
              <a:avLst/>
            </a:prstGeom>
            <a:noFill/>
            <a:ln w="12700" cap="flat">
              <a:noFill/>
              <a:miter lim="400000"/>
            </a:ln>
            <a:effectLst/>
          </p:spPr>
          <p:txBody>
            <a:bodyPr wrap="none" lIns="45719" tIns="45719" rIns="45719" bIns="45719" numCol="1" anchor="t">
              <a:spAutoFit/>
            </a:bodyPr>
            <a:lstStyle>
              <a:lvl1pPr defTabSz="457200">
                <a:defRPr sz="1800">
                  <a:solidFill>
                    <a:srgbClr val="8B8B00"/>
                  </a:solidFill>
                  <a:latin typeface="+mn-lt"/>
                  <a:ea typeface="+mn-ea"/>
                  <a:cs typeface="+mn-cs"/>
                  <a:sym typeface="Times New Roman"/>
                </a:defRPr>
              </a:lvl1pPr>
            </a:lstStyle>
            <a:p>
              <a:r>
                <a:t>Inner Block</a:t>
              </a:r>
            </a:p>
          </p:txBody>
        </p:sp>
        <p:sp>
          <p:nvSpPr>
            <p:cNvPr id="1057" name="Line"/>
            <p:cNvSpPr/>
            <p:nvPr/>
          </p:nvSpPr>
          <p:spPr>
            <a:xfrm flipH="1">
              <a:off x="1143000" y="1600200"/>
              <a:ext cx="2667001" cy="12192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p:txBody>
        </p:sp>
        <p:sp>
          <p:nvSpPr>
            <p:cNvPr id="1058" name="val"/>
            <p:cNvSpPr txBox="1"/>
            <p:nvPr/>
          </p:nvSpPr>
          <p:spPr>
            <a:xfrm>
              <a:off x="961707" y="2878138"/>
              <a:ext cx="516573" cy="370841"/>
            </a:xfrm>
            <a:prstGeom prst="rect">
              <a:avLst/>
            </a:prstGeom>
            <a:noFill/>
            <a:ln w="12700" cap="flat">
              <a:noFill/>
              <a:miter lim="400000"/>
            </a:ln>
            <a:effectLst/>
          </p:spPr>
          <p:txBody>
            <a:bodyPr wrap="square" lIns="45719" tIns="45719" rIns="45719" bIns="45719" numCol="1" anchor="t">
              <a:spAutoFit/>
            </a:bodyPr>
            <a:lstStyle>
              <a:lvl1pPr defTabSz="457200">
                <a:defRPr sz="1800">
                  <a:solidFill>
                    <a:srgbClr val="8B8B00"/>
                  </a:solidFill>
                </a:defRPr>
              </a:lvl1pPr>
            </a:lstStyle>
            <a:p>
              <a:r>
                <a:t>val</a:t>
              </a: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0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102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102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104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1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6" nodeType="clickEffect">
                                  <p:stCondLst>
                                    <p:cond delay="0"/>
                                  </p:stCondLst>
                                  <p:iterate type="el">
                                    <p:tmAbs val="0"/>
                                  </p:iterate>
                                  <p:childTnLst>
                                    <p:set>
                                      <p:cBhvr>
                                        <p:cTn id="22" dur="indefinite" fill="hold"/>
                                        <p:tgtEl>
                                          <p:spTgt spid="1059"/>
                                        </p:tgtEl>
                                        <p:attrNameLst>
                                          <p:attrName>style.visibility</p:attrName>
                                        </p:attrNameLst>
                                      </p:cBhvr>
                                      <p:to>
                                        <p:strVal val="visible"/>
                                      </p:to>
                                    </p:set>
                                    <p:animEffect transition="in" filter="fade">
                                      <p:cBhvr>
                                        <p:cTn id="23" dur="2000"/>
                                        <p:tgtEl>
                                          <p:spTgt spid="10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040" grpId="4" animBg="1" advAuto="0"/>
      <p:bldP spid="1053" grpId="5" animBg="1" advAuto="0"/>
      <p:bldP spid="1059" grpId="6" animBg="1" advAuto="0"/>
      <p:bldP spid="1025" grpId="2" animBg="1" advAuto="0"/>
      <p:bldP spid="1027" grpId="3" animBg="1" advAuto="0"/>
      <p:bldP spid="1026"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3" name="Review"/>
          <p:cNvSpPr txBox="1"/>
          <p:nvPr>
            <p:ph type="title" idx="4294967295"/>
          </p:nvPr>
        </p:nvSpPr>
        <p:spPr>
          <a:xfrm>
            <a:off x="760412" y="0"/>
            <a:ext cx="7772401" cy="835025"/>
          </a:xfrm>
          <a:prstGeom prst="rect">
            <a:avLst/>
          </a:prstGeom>
        </p:spPr>
        <p:txBody>
          <a:bodyPr>
            <a:normAutofit/>
          </a:bodyPr>
          <a:lstStyle>
            <a:lvl1pPr>
              <a:defRPr>
                <a:effectLst>
                  <a:outerShdw blurRad="12700" dist="25400" dir="2700000" rotWithShape="0">
                    <a:srgbClr val="DDDDDD"/>
                  </a:outerShdw>
                </a:effectLst>
              </a:defRPr>
            </a:lvl1pPr>
          </a:lstStyle>
          <a:p>
            <a:r>
              <a:t>Review</a:t>
            </a:r>
          </a:p>
        </p:txBody>
      </p:sp>
      <p:sp>
        <p:nvSpPr>
          <p:cNvPr id="44" name="Implementation of Relational Operations as Iterators…"/>
          <p:cNvSpPr txBox="1"/>
          <p:nvPr>
            <p:ph type="body" idx="4294967295"/>
          </p:nvPr>
        </p:nvSpPr>
        <p:spPr>
          <a:xfrm>
            <a:off x="306387" y="1165225"/>
            <a:ext cx="8991601" cy="4076700"/>
          </a:xfrm>
          <a:prstGeom prst="rect">
            <a:avLst/>
          </a:prstGeom>
        </p:spPr>
        <p:txBody>
          <a:bodyPr>
            <a:normAutofit/>
          </a:bodyPr>
          <a:lstStyle/>
          <a:p>
            <a:pPr marL="188595" indent="-188595" defTabSz="859155">
              <a:spcBef>
                <a:spcPts val="700"/>
              </a:spcBef>
              <a:buClrTx/>
              <a:buSzPct val="100000"/>
              <a:defRPr sz="1880"/>
            </a:pPr>
            <a:r>
              <a:t>Implementation of Relational Operations as Iterators</a:t>
            </a:r>
          </a:p>
          <a:p>
            <a:pPr marL="527685" lvl="1" indent="-169545" defTabSz="859155">
              <a:spcBef>
                <a:spcPts val="0"/>
              </a:spcBef>
              <a:buClrTx/>
              <a:buChar char="•"/>
              <a:defRPr sz="1690"/>
            </a:pPr>
            <a:r>
              <a:t>Focus largely on External algorithms (sorting/hashing)</a:t>
            </a:r>
          </a:p>
          <a:p>
            <a:pPr marL="188595" indent="-188595" defTabSz="859155">
              <a:spcBef>
                <a:spcPts val="700"/>
              </a:spcBef>
              <a:buClrTx/>
              <a:buSzPct val="100000"/>
              <a:defRPr sz="1880"/>
            </a:pPr>
            <a:r>
              <a:t>Choices depend on indexes, memory, stats,…</a:t>
            </a:r>
          </a:p>
          <a:p>
            <a:pPr marL="188595" indent="-188595" defTabSz="859155">
              <a:spcBef>
                <a:spcPts val="700"/>
              </a:spcBef>
              <a:buClrTx/>
              <a:buSzPct val="100000"/>
              <a:defRPr sz="1880"/>
            </a:pPr>
            <a:r>
              <a:t>Joins</a:t>
            </a:r>
          </a:p>
          <a:p>
            <a:pPr marL="527685" lvl="1" indent="-169545" defTabSz="859155">
              <a:spcBef>
                <a:spcPts val="0"/>
              </a:spcBef>
              <a:buClrTx/>
              <a:buChar char="•"/>
              <a:defRPr sz="1690"/>
            </a:pPr>
            <a:r>
              <a:t>Blocked nested loops:</a:t>
            </a:r>
          </a:p>
          <a:p>
            <a:pPr marL="885825" lvl="2" indent="-169545" defTabSz="859155">
              <a:spcBef>
                <a:spcPts val="0"/>
              </a:spcBef>
              <a:buClrTx/>
              <a:buChar char="•"/>
              <a:defRPr sz="1690"/>
            </a:pPr>
            <a:r>
              <a:t>simple, exploits extra memory</a:t>
            </a:r>
          </a:p>
          <a:p>
            <a:pPr marL="527685" lvl="1" indent="-169545" defTabSz="859155">
              <a:spcBef>
                <a:spcPts val="0"/>
              </a:spcBef>
              <a:buClrTx/>
              <a:buChar char="•"/>
              <a:defRPr sz="1690"/>
            </a:pPr>
            <a:r>
              <a:t>Indexed nested loops:</a:t>
            </a:r>
          </a:p>
          <a:p>
            <a:pPr marL="885825" lvl="2" indent="-169545" defTabSz="859155">
              <a:spcBef>
                <a:spcPts val="0"/>
              </a:spcBef>
              <a:buClrTx/>
              <a:buChar char="•"/>
              <a:defRPr sz="1690"/>
            </a:pPr>
            <a:r>
              <a:t> best if 1 rel small and one indexed</a:t>
            </a:r>
          </a:p>
          <a:p>
            <a:pPr marL="527685" lvl="1" indent="-169545" defTabSz="859155">
              <a:spcBef>
                <a:spcPts val="0"/>
              </a:spcBef>
              <a:buClrTx/>
              <a:buChar char="•"/>
              <a:defRPr sz="1690"/>
            </a:pPr>
            <a:r>
              <a:t>Sort/Merge Join</a:t>
            </a:r>
          </a:p>
          <a:p>
            <a:pPr marL="885825" lvl="2" indent="-169545" defTabSz="859155">
              <a:spcBef>
                <a:spcPts val="0"/>
              </a:spcBef>
              <a:buClrTx/>
              <a:buChar char="•"/>
              <a:defRPr sz="1690"/>
            </a:pPr>
            <a:r>
              <a:t>good with small amount of memory, bad with duplicates</a:t>
            </a:r>
          </a:p>
          <a:p>
            <a:pPr marL="527685" lvl="1" indent="-169545" defTabSz="859155">
              <a:spcBef>
                <a:spcPts val="0"/>
              </a:spcBef>
              <a:buClrTx/>
              <a:buChar char="•"/>
              <a:defRPr sz="1690"/>
            </a:pPr>
            <a:r>
              <a:t>Hash Join</a:t>
            </a:r>
          </a:p>
          <a:p>
            <a:pPr marL="885825" lvl="2" indent="-169545" defTabSz="859155">
              <a:spcBef>
                <a:spcPts val="0"/>
              </a:spcBef>
              <a:buClrTx/>
              <a:buChar char="•"/>
              <a:defRPr sz="1690"/>
            </a:pPr>
            <a:r>
              <a:t>fast (enough memory), bad with skewed data</a:t>
            </a:r>
          </a:p>
          <a:p>
            <a:pPr marL="885825" lvl="2" indent="-169545" defTabSz="859155">
              <a:spcBef>
                <a:spcPts val="0"/>
              </a:spcBef>
              <a:buClrTx/>
              <a:buChar char="•"/>
              <a:defRPr sz="1690"/>
            </a:pPr>
            <a:r>
              <a:t>Relatively easy to parallelize</a:t>
            </a:r>
          </a:p>
          <a:p>
            <a:pPr marL="188595" indent="-188595" defTabSz="859155">
              <a:spcBef>
                <a:spcPts val="700"/>
              </a:spcBef>
              <a:buClrTx/>
              <a:buSzPct val="100000"/>
              <a:defRPr sz="1880"/>
            </a:pPr>
            <a:r>
              <a:t>Sort and Hash-Based Aggs and DupElim</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Slide Number"/>
          <p:cNvSpPr txBox="1"/>
          <p:nvPr>
            <p:ph type="sldNum" sz="quarter" idx="2"/>
          </p:nvPr>
        </p:nvSpPr>
        <p:spPr>
          <a:xfrm>
            <a:off x="4581061" y="6613525"/>
            <a:ext cx="24540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062" name="Relational Algebra Equivalences"/>
          <p:cNvSpPr txBox="1"/>
          <p:nvPr>
            <p:ph type="title" idx="4294967295"/>
          </p:nvPr>
        </p:nvSpPr>
        <p:spPr>
          <a:xfrm>
            <a:off x="741362" y="250825"/>
            <a:ext cx="7772401" cy="527050"/>
          </a:xfrm>
          <a:prstGeom prst="rect">
            <a:avLst/>
          </a:prstGeom>
        </p:spPr>
        <p:txBody>
          <a:bodyPr lIns="44450" tIns="44450" rIns="44450" bIns="44450">
            <a:normAutofit/>
          </a:bodyPr>
          <a:lstStyle>
            <a:lvl1pPr defTabSz="831850">
              <a:defRPr sz="2910">
                <a:effectLst>
                  <a:outerShdw blurRad="11557" dist="23114" dir="2700000" rotWithShape="0">
                    <a:srgbClr val="DDDDDD"/>
                  </a:outerShdw>
                </a:effectLst>
              </a:defRPr>
            </a:lvl1pPr>
          </a:lstStyle>
          <a:p>
            <a:r>
              <a:t>Relational Algebra Equivalences</a:t>
            </a:r>
          </a:p>
        </p:txBody>
      </p:sp>
      <p:sp>
        <p:nvSpPr>
          <p:cNvPr id="1063" name="Allow us to choose different operator orders and to `push’ selections and projections ahead of joins.…"/>
          <p:cNvSpPr txBox="1"/>
          <p:nvPr>
            <p:ph type="body" sz="half" idx="4294967295"/>
          </p:nvPr>
        </p:nvSpPr>
        <p:spPr>
          <a:xfrm>
            <a:off x="77999" y="1202847"/>
            <a:ext cx="8915401" cy="1654176"/>
          </a:xfrm>
          <a:prstGeom prst="rect">
            <a:avLst/>
          </a:prstGeom>
        </p:spPr>
        <p:txBody>
          <a:bodyPr lIns="44450" tIns="44450" rIns="44450" bIns="44450">
            <a:normAutofit/>
          </a:bodyPr>
          <a:lstStyle/>
          <a:p>
            <a:pPr marL="200660" indent="-200660">
              <a:lnSpc>
                <a:spcPct val="90000"/>
              </a:lnSpc>
              <a:buClrTx/>
              <a:buSzPct val="100000"/>
            </a:pPr>
            <a:r>
              <a:t>Allow us to choose different operator orders and to `push’ selections and projections ahead of joins.</a:t>
            </a:r>
          </a:p>
          <a:p>
            <a:pPr marL="200660" indent="-200660">
              <a:lnSpc>
                <a:spcPct val="90000"/>
              </a:lnSpc>
              <a:buClrTx/>
              <a:buSzPct val="100000"/>
              <a:defRPr i="1" u="sng">
                <a:solidFill>
                  <a:srgbClr val="8B8B00"/>
                </a:solidFill>
              </a:defRPr>
            </a:pPr>
            <a:r>
              <a:t>Selections</a:t>
            </a:r>
            <a:r>
              <a:rPr i="0" u="none">
                <a:solidFill>
                  <a:schemeClr val="accent2"/>
                </a:solidFill>
              </a:rPr>
              <a:t>:                                                         		 </a:t>
            </a:r>
            <a:endParaRPr>
              <a:solidFill>
                <a:schemeClr val="accent2"/>
              </a:solidFill>
            </a:endParaRPr>
          </a:p>
          <a:p>
            <a:pPr marL="200660" indent="-200660">
              <a:lnSpc>
                <a:spcPct val="90000"/>
              </a:lnSpc>
              <a:buClrTx/>
              <a:buSzPct val="100000"/>
            </a:pPr>
            <a:r>
              <a:t>									(</a:t>
            </a:r>
            <a:r>
              <a:rPr i="1"/>
              <a:t>Cascade</a:t>
            </a:r>
            <a:r>
              <a:t>)</a:t>
            </a:r>
          </a:p>
        </p:txBody>
      </p:sp>
      <p:grpSp>
        <p:nvGrpSpPr>
          <p:cNvPr id="1092" name="Group"/>
          <p:cNvGrpSpPr/>
          <p:nvPr/>
        </p:nvGrpSpPr>
        <p:grpSpPr>
          <a:xfrm>
            <a:off x="2317749" y="1828800"/>
            <a:ext cx="6750226" cy="1377950"/>
            <a:chOff x="0" y="0"/>
            <a:chExt cx="6750224" cy="1377950"/>
          </a:xfrm>
        </p:grpSpPr>
        <p:sp>
          <p:nvSpPr>
            <p:cNvPr id="1064" name="("/>
            <p:cNvSpPr txBox="1"/>
            <p:nvPr/>
          </p:nvSpPr>
          <p:spPr>
            <a:xfrm>
              <a:off x="1165225" y="57150"/>
              <a:ext cx="148035"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a:ea typeface="Symbol"/>
                  <a:cs typeface="Symbol"/>
                  <a:sym typeface="Symbol"/>
                </a:defRPr>
              </a:lvl1pPr>
            </a:lstStyle>
            <a:p>
              <a:r>
                <a:t>(</a:t>
              </a:r>
            </a:p>
          </p:txBody>
        </p:sp>
        <p:sp>
          <p:nvSpPr>
            <p:cNvPr id="1065" name=")"/>
            <p:cNvSpPr txBox="1"/>
            <p:nvPr/>
          </p:nvSpPr>
          <p:spPr>
            <a:xfrm>
              <a:off x="1538287" y="57150"/>
              <a:ext cx="148036"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a:ea typeface="Symbol"/>
                  <a:cs typeface="Symbol"/>
                  <a:sym typeface="Symbol"/>
                </a:defRPr>
              </a:lvl1pPr>
            </a:lstStyle>
            <a:p>
              <a:r>
                <a:t>)</a:t>
              </a:r>
            </a:p>
          </p:txBody>
        </p:sp>
        <p:sp>
          <p:nvSpPr>
            <p:cNvPr id="1066" name="("/>
            <p:cNvSpPr txBox="1"/>
            <p:nvPr/>
          </p:nvSpPr>
          <p:spPr>
            <a:xfrm>
              <a:off x="3883025" y="57150"/>
              <a:ext cx="148035"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a:ea typeface="Symbol"/>
                  <a:cs typeface="Symbol"/>
                  <a:sym typeface="Symbol"/>
                </a:defRPr>
              </a:lvl1pPr>
            </a:lstStyle>
            <a:p>
              <a:r>
                <a:t>(</a:t>
              </a:r>
            </a:p>
          </p:txBody>
        </p:sp>
        <p:sp>
          <p:nvSpPr>
            <p:cNvPr id="1067" name=")"/>
            <p:cNvSpPr txBox="1"/>
            <p:nvPr/>
          </p:nvSpPr>
          <p:spPr>
            <a:xfrm>
              <a:off x="4256087" y="57150"/>
              <a:ext cx="148036" cy="406400"/>
            </a:xfrm>
            <a:prstGeom prst="rect">
              <a:avLst/>
            </a:prstGeom>
            <a:noFill/>
            <a:ln w="12700" cap="flat">
              <a:noFill/>
              <a:miter lim="400000"/>
            </a:ln>
            <a:effectLst/>
          </p:spPr>
          <p:txBody>
            <a:bodyPr wrap="none" lIns="0" tIns="0" rIns="0" bIns="0" numCol="1" anchor="t">
              <a:spAutoFit/>
            </a:bodyPr>
            <a:lstStyle>
              <a:lvl1pPr defTabSz="457200">
                <a:defRPr sz="3200">
                  <a:latin typeface="Symbol"/>
                  <a:ea typeface="Symbol"/>
                  <a:cs typeface="Symbol"/>
                  <a:sym typeface="Symbol"/>
                </a:defRPr>
              </a:lvl1pPr>
            </a:lstStyle>
            <a:p>
              <a:r>
                <a:t>)</a:t>
              </a:r>
            </a:p>
          </p:txBody>
        </p:sp>
        <p:sp>
          <p:nvSpPr>
            <p:cNvPr id="1068" name="("/>
            <p:cNvSpPr txBox="1"/>
            <p:nvPr/>
          </p:nvSpPr>
          <p:spPr>
            <a:xfrm>
              <a:off x="2671763" y="0"/>
              <a:ext cx="173410" cy="482600"/>
            </a:xfrm>
            <a:prstGeom prst="rect">
              <a:avLst/>
            </a:prstGeom>
            <a:noFill/>
            <a:ln w="12700" cap="flat">
              <a:noFill/>
              <a:miter lim="400000"/>
            </a:ln>
            <a:effectLst/>
          </p:spPr>
          <p:txBody>
            <a:bodyPr wrap="none" lIns="0" tIns="0" rIns="0" bIns="0" numCol="1" anchor="t">
              <a:spAutoFit/>
            </a:bodyPr>
            <a:lstStyle>
              <a:lvl1pPr defTabSz="457200">
                <a:defRPr sz="3800">
                  <a:latin typeface="Symbol"/>
                  <a:ea typeface="Symbol"/>
                  <a:cs typeface="Symbol"/>
                  <a:sym typeface="Symbol"/>
                </a:defRPr>
              </a:lvl1pPr>
            </a:lstStyle>
            <a:p>
              <a:r>
                <a:t>(</a:t>
              </a:r>
            </a:p>
          </p:txBody>
        </p:sp>
        <p:sp>
          <p:nvSpPr>
            <p:cNvPr id="1069" name=")"/>
            <p:cNvSpPr txBox="1"/>
            <p:nvPr/>
          </p:nvSpPr>
          <p:spPr>
            <a:xfrm>
              <a:off x="4375150" y="0"/>
              <a:ext cx="173410" cy="482600"/>
            </a:xfrm>
            <a:prstGeom prst="rect">
              <a:avLst/>
            </a:prstGeom>
            <a:noFill/>
            <a:ln w="12700" cap="flat">
              <a:noFill/>
              <a:miter lim="400000"/>
            </a:ln>
            <a:effectLst/>
          </p:spPr>
          <p:txBody>
            <a:bodyPr wrap="none" lIns="0" tIns="0" rIns="0" bIns="0" numCol="1" anchor="t">
              <a:spAutoFit/>
            </a:bodyPr>
            <a:lstStyle>
              <a:lvl1pPr defTabSz="457200">
                <a:defRPr sz="3800">
                  <a:latin typeface="Symbol"/>
                  <a:ea typeface="Symbol"/>
                  <a:cs typeface="Symbol"/>
                  <a:sym typeface="Symbol"/>
                </a:defRPr>
              </a:lvl1pPr>
            </a:lstStyle>
            <a:p>
              <a:r>
                <a:t>)</a:t>
              </a:r>
            </a:p>
          </p:txBody>
        </p:sp>
        <p:sp>
          <p:nvSpPr>
            <p:cNvPr id="1070" name="σ"/>
            <p:cNvSpPr txBox="1"/>
            <p:nvPr/>
          </p:nvSpPr>
          <p:spPr>
            <a:xfrm>
              <a:off x="0" y="107950"/>
              <a:ext cx="227137"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a:ea typeface="Symbol"/>
                  <a:cs typeface="Symbol"/>
                  <a:sym typeface="Symbol"/>
                </a:defRPr>
              </a:lvl1pPr>
            </a:lstStyle>
            <a:p>
              <a:r>
                <a:t>s</a:t>
              </a:r>
            </a:p>
          </p:txBody>
        </p:sp>
        <p:sp>
          <p:nvSpPr>
            <p:cNvPr id="1071" name="σ"/>
            <p:cNvSpPr txBox="1"/>
            <p:nvPr/>
          </p:nvSpPr>
          <p:spPr>
            <a:xfrm>
              <a:off x="2174875" y="107950"/>
              <a:ext cx="227137"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a:ea typeface="Symbol"/>
                  <a:cs typeface="Symbol"/>
                  <a:sym typeface="Symbol"/>
                </a:defRPr>
              </a:lvl1pPr>
            </a:lstStyle>
            <a:p>
              <a:r>
                <a:t>s</a:t>
              </a:r>
            </a:p>
          </p:txBody>
        </p:sp>
        <p:sp>
          <p:nvSpPr>
            <p:cNvPr id="1072" name="σ"/>
            <p:cNvSpPr txBox="1"/>
            <p:nvPr/>
          </p:nvSpPr>
          <p:spPr>
            <a:xfrm>
              <a:off x="3373437" y="107950"/>
              <a:ext cx="227138"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a:ea typeface="Symbol"/>
                  <a:cs typeface="Symbol"/>
                  <a:sym typeface="Symbol"/>
                </a:defRPr>
              </a:lvl1pPr>
            </a:lstStyle>
            <a:p>
              <a:r>
                <a:t>s</a:t>
              </a:r>
            </a:p>
          </p:txBody>
        </p:sp>
        <p:sp>
          <p:nvSpPr>
            <p:cNvPr id="1073" name="c"/>
            <p:cNvSpPr txBox="1"/>
            <p:nvPr/>
          </p:nvSpPr>
          <p:spPr>
            <a:xfrm>
              <a:off x="277813"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i="1">
                  <a:latin typeface="+mn-lt"/>
                  <a:ea typeface="+mn-ea"/>
                  <a:cs typeface="+mn-cs"/>
                  <a:sym typeface="Times New Roman"/>
                </a:defRPr>
              </a:lvl1pPr>
            </a:lstStyle>
            <a:p>
              <a:r>
                <a:t>c</a:t>
              </a:r>
            </a:p>
          </p:txBody>
        </p:sp>
        <p:sp>
          <p:nvSpPr>
            <p:cNvPr id="1074" name="cn"/>
            <p:cNvSpPr txBox="1"/>
            <p:nvPr/>
          </p:nvSpPr>
          <p:spPr>
            <a:xfrm>
              <a:off x="933450" y="365125"/>
              <a:ext cx="228464" cy="256989"/>
            </a:xfrm>
            <a:prstGeom prst="rect">
              <a:avLst/>
            </a:prstGeom>
            <a:noFill/>
            <a:ln w="12700" cap="flat">
              <a:noFill/>
              <a:miter lim="400000"/>
            </a:ln>
            <a:effectLst/>
          </p:spPr>
          <p:txBody>
            <a:bodyPr wrap="none" lIns="0" tIns="0" rIns="0" bIns="0" numCol="1" anchor="t">
              <a:spAutoFit/>
            </a:bodyPr>
            <a:lstStyle>
              <a:lvl1pPr defTabSz="457200">
                <a:defRPr sz="1800" i="1">
                  <a:latin typeface="+mn-lt"/>
                  <a:ea typeface="+mn-ea"/>
                  <a:cs typeface="+mn-cs"/>
                  <a:sym typeface="Times New Roman"/>
                </a:defRPr>
              </a:lvl1pPr>
            </a:lstStyle>
            <a:p>
              <a:r>
                <a:t>cn</a:t>
              </a:r>
            </a:p>
          </p:txBody>
        </p:sp>
        <p:sp>
          <p:nvSpPr>
            <p:cNvPr id="1075" name="c"/>
            <p:cNvSpPr txBox="1"/>
            <p:nvPr/>
          </p:nvSpPr>
          <p:spPr>
            <a:xfrm>
              <a:off x="2452688"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i="1">
                  <a:latin typeface="+mn-lt"/>
                  <a:ea typeface="+mn-ea"/>
                  <a:cs typeface="+mn-cs"/>
                  <a:sym typeface="Times New Roman"/>
                </a:defRPr>
              </a:lvl1pPr>
            </a:lstStyle>
            <a:p>
              <a:r>
                <a:t>c</a:t>
              </a:r>
            </a:p>
          </p:txBody>
        </p:sp>
        <p:sp>
          <p:nvSpPr>
            <p:cNvPr id="1076" name="cn"/>
            <p:cNvSpPr txBox="1"/>
            <p:nvPr/>
          </p:nvSpPr>
          <p:spPr>
            <a:xfrm>
              <a:off x="3651250" y="365125"/>
              <a:ext cx="228464" cy="256989"/>
            </a:xfrm>
            <a:prstGeom prst="rect">
              <a:avLst/>
            </a:prstGeom>
            <a:noFill/>
            <a:ln w="12700" cap="flat">
              <a:noFill/>
              <a:miter lim="400000"/>
            </a:ln>
            <a:effectLst/>
          </p:spPr>
          <p:txBody>
            <a:bodyPr wrap="none" lIns="0" tIns="0" rIns="0" bIns="0" numCol="1" anchor="t">
              <a:spAutoFit/>
            </a:bodyPr>
            <a:lstStyle>
              <a:lvl1pPr defTabSz="457200">
                <a:defRPr sz="1800" i="1">
                  <a:latin typeface="+mn-lt"/>
                  <a:ea typeface="+mn-ea"/>
                  <a:cs typeface="+mn-cs"/>
                  <a:sym typeface="Times New Roman"/>
                </a:defRPr>
              </a:lvl1pPr>
            </a:lstStyle>
            <a:p>
              <a:r>
                <a:t>cn</a:t>
              </a:r>
            </a:p>
          </p:txBody>
        </p:sp>
        <p:sp>
          <p:nvSpPr>
            <p:cNvPr id="1077" name="R"/>
            <p:cNvSpPr txBox="1"/>
            <p:nvPr/>
          </p:nvSpPr>
          <p:spPr>
            <a:xfrm>
              <a:off x="1314450" y="149225"/>
              <a:ext cx="229915" cy="391294"/>
            </a:xfrm>
            <a:prstGeom prst="rect">
              <a:avLst/>
            </a:prstGeom>
            <a:noFill/>
            <a:ln w="12700" cap="flat">
              <a:noFill/>
              <a:miter lim="400000"/>
            </a:ln>
            <a:effectLst/>
          </p:spPr>
          <p:txBody>
            <a:bodyPr wrap="none" lIns="0" tIns="0" rIns="0" bIns="0" numCol="1" anchor="t">
              <a:spAutoFit/>
            </a:bodyPr>
            <a:lstStyle>
              <a:lvl1pPr defTabSz="457200">
                <a:defRPr sz="2800" i="1">
                  <a:latin typeface="+mn-lt"/>
                  <a:ea typeface="+mn-ea"/>
                  <a:cs typeface="+mn-cs"/>
                  <a:sym typeface="Times New Roman"/>
                </a:defRPr>
              </a:lvl1pPr>
            </a:lstStyle>
            <a:p>
              <a:r>
                <a:t>R</a:t>
              </a:r>
            </a:p>
          </p:txBody>
        </p:sp>
        <p:sp>
          <p:nvSpPr>
            <p:cNvPr id="1078" name="R"/>
            <p:cNvSpPr txBox="1"/>
            <p:nvPr/>
          </p:nvSpPr>
          <p:spPr>
            <a:xfrm>
              <a:off x="4032250" y="149225"/>
              <a:ext cx="229915" cy="391294"/>
            </a:xfrm>
            <a:prstGeom prst="rect">
              <a:avLst/>
            </a:prstGeom>
            <a:noFill/>
            <a:ln w="12700" cap="flat">
              <a:noFill/>
              <a:miter lim="400000"/>
            </a:ln>
            <a:effectLst/>
          </p:spPr>
          <p:txBody>
            <a:bodyPr wrap="none" lIns="0" tIns="0" rIns="0" bIns="0" numCol="1" anchor="t">
              <a:spAutoFit/>
            </a:bodyPr>
            <a:lstStyle>
              <a:lvl1pPr defTabSz="457200">
                <a:defRPr sz="2800" i="1">
                  <a:latin typeface="+mn-lt"/>
                  <a:ea typeface="+mn-ea"/>
                  <a:cs typeface="+mn-cs"/>
                  <a:sym typeface="Times New Roman"/>
                </a:defRPr>
              </a:lvl1pPr>
            </a:lstStyle>
            <a:p>
              <a:r>
                <a:t>R</a:t>
              </a:r>
            </a:p>
          </p:txBody>
        </p:sp>
        <p:sp>
          <p:nvSpPr>
            <p:cNvPr id="1079" name="1"/>
            <p:cNvSpPr txBox="1"/>
            <p:nvPr/>
          </p:nvSpPr>
          <p:spPr>
            <a:xfrm>
              <a:off x="371475"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n-lt"/>
                  <a:ea typeface="+mn-ea"/>
                  <a:cs typeface="+mn-cs"/>
                  <a:sym typeface="Times New Roman"/>
                </a:defRPr>
              </a:lvl1pPr>
            </a:lstStyle>
            <a:p>
              <a:r>
                <a:t>1</a:t>
              </a:r>
            </a:p>
          </p:txBody>
        </p:sp>
        <p:sp>
          <p:nvSpPr>
            <p:cNvPr id="1080" name="1"/>
            <p:cNvSpPr txBox="1"/>
            <p:nvPr/>
          </p:nvSpPr>
          <p:spPr>
            <a:xfrm>
              <a:off x="2546350"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n-lt"/>
                  <a:ea typeface="+mn-ea"/>
                  <a:cs typeface="+mn-cs"/>
                  <a:sym typeface="Times New Roman"/>
                </a:defRPr>
              </a:lvl1pPr>
            </a:lstStyle>
            <a:p>
              <a:r>
                <a:t>1</a:t>
              </a:r>
            </a:p>
          </p:txBody>
        </p:sp>
        <p:sp>
          <p:nvSpPr>
            <p:cNvPr id="1081" name="∧"/>
            <p:cNvSpPr txBox="1"/>
            <p:nvPr/>
          </p:nvSpPr>
          <p:spPr>
            <a:xfrm>
              <a:off x="479425" y="342900"/>
              <a:ext cx="150553" cy="228600"/>
            </a:xfrm>
            <a:prstGeom prst="rect">
              <a:avLst/>
            </a:prstGeom>
            <a:noFill/>
            <a:ln w="12700" cap="flat">
              <a:noFill/>
              <a:miter lim="400000"/>
            </a:ln>
            <a:effectLst/>
          </p:spPr>
          <p:txBody>
            <a:bodyPr wrap="none" lIns="0" tIns="0" rIns="0" bIns="0" numCol="1" anchor="t">
              <a:spAutoFit/>
            </a:bodyPr>
            <a:lstStyle>
              <a:lvl1pPr defTabSz="457200">
                <a:defRPr sz="1800">
                  <a:latin typeface="Symbol"/>
                  <a:ea typeface="Symbol"/>
                  <a:cs typeface="Symbol"/>
                  <a:sym typeface="Symbol"/>
                </a:defRPr>
              </a:lvl1pPr>
            </a:lstStyle>
            <a:p>
              <a:r>
                <a:t>Ù</a:t>
              </a:r>
            </a:p>
          </p:txBody>
        </p:sp>
        <p:sp>
          <p:nvSpPr>
            <p:cNvPr id="1082" name="∧"/>
            <p:cNvSpPr txBox="1"/>
            <p:nvPr/>
          </p:nvSpPr>
          <p:spPr>
            <a:xfrm>
              <a:off x="787400" y="342900"/>
              <a:ext cx="150553" cy="228600"/>
            </a:xfrm>
            <a:prstGeom prst="rect">
              <a:avLst/>
            </a:prstGeom>
            <a:noFill/>
            <a:ln w="12700" cap="flat">
              <a:noFill/>
              <a:miter lim="400000"/>
            </a:ln>
            <a:effectLst/>
          </p:spPr>
          <p:txBody>
            <a:bodyPr wrap="none" lIns="0" tIns="0" rIns="0" bIns="0" numCol="1" anchor="t">
              <a:spAutoFit/>
            </a:bodyPr>
            <a:lstStyle>
              <a:lvl1pPr defTabSz="457200">
                <a:defRPr sz="1800">
                  <a:latin typeface="Symbol"/>
                  <a:ea typeface="Symbol"/>
                  <a:cs typeface="Symbol"/>
                  <a:sym typeface="Symbol"/>
                </a:defRPr>
              </a:lvl1pPr>
            </a:lstStyle>
            <a:p>
              <a:r>
                <a:t>Ù</a:t>
              </a:r>
            </a:p>
          </p:txBody>
        </p:sp>
        <p:sp>
          <p:nvSpPr>
            <p:cNvPr id="1083" name="≡"/>
            <p:cNvSpPr txBox="1"/>
            <p:nvPr/>
          </p:nvSpPr>
          <p:spPr>
            <a:xfrm>
              <a:off x="1820863" y="107950"/>
              <a:ext cx="207864" cy="355600"/>
            </a:xfrm>
            <a:prstGeom prst="rect">
              <a:avLst/>
            </a:prstGeom>
            <a:noFill/>
            <a:ln w="12700" cap="flat">
              <a:noFill/>
              <a:miter lim="400000"/>
            </a:ln>
            <a:effectLst/>
          </p:spPr>
          <p:txBody>
            <a:bodyPr wrap="none" lIns="0" tIns="0" rIns="0" bIns="0" numCol="1" anchor="t">
              <a:spAutoFit/>
            </a:bodyPr>
            <a:lstStyle>
              <a:lvl1pPr defTabSz="457200">
                <a:defRPr sz="2800">
                  <a:latin typeface="Symbol"/>
                  <a:ea typeface="Symbol"/>
                  <a:cs typeface="Symbol"/>
                  <a:sym typeface="Symbol"/>
                </a:defRPr>
              </a:lvl1pPr>
            </a:lstStyle>
            <a:p>
              <a:r>
                <a:t>º</a:t>
              </a:r>
            </a:p>
          </p:txBody>
        </p:sp>
        <p:sp>
          <p:nvSpPr>
            <p:cNvPr id="1084" name="."/>
            <p:cNvSpPr txBox="1"/>
            <p:nvPr/>
          </p:nvSpPr>
          <p:spPr>
            <a:xfrm>
              <a:off x="615950" y="365125"/>
              <a:ext cx="127000" cy="256989"/>
            </a:xfrm>
            <a:prstGeom prst="rect">
              <a:avLst/>
            </a:prstGeom>
            <a:noFill/>
            <a:ln w="12700" cap="flat">
              <a:noFill/>
              <a:miter lim="400000"/>
            </a:ln>
            <a:effectLst/>
          </p:spPr>
          <p:txBody>
            <a:bodyPr wrap="none" lIns="0" tIns="0" rIns="0" bIns="0" numCol="1" anchor="t">
              <a:spAutoFit/>
            </a:bodyPr>
            <a:lstStyle>
              <a:lvl1pPr defTabSz="457200">
                <a:defRPr sz="1800">
                  <a:latin typeface="+mn-lt"/>
                  <a:ea typeface="+mn-ea"/>
                  <a:cs typeface="+mn-cs"/>
                  <a:sym typeface="Times New Roman"/>
                </a:defRPr>
              </a:lvl1pPr>
            </a:lstStyle>
            <a:p>
              <a:r>
                <a:t>.</a:t>
              </a:r>
            </a:p>
          </p:txBody>
        </p:sp>
        <p:sp>
          <p:nvSpPr>
            <p:cNvPr id="1085" name="."/>
            <p:cNvSpPr txBox="1"/>
            <p:nvPr/>
          </p:nvSpPr>
          <p:spPr>
            <a:xfrm>
              <a:off x="671513"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a:latin typeface="+mn-lt"/>
                  <a:ea typeface="+mn-ea"/>
                  <a:cs typeface="+mn-cs"/>
                  <a:sym typeface="Times New Roman"/>
                </a:defRPr>
              </a:lvl1pPr>
            </a:lstStyle>
            <a:p>
              <a:r>
                <a:t>.</a:t>
              </a:r>
            </a:p>
          </p:txBody>
        </p:sp>
        <p:sp>
          <p:nvSpPr>
            <p:cNvPr id="1086" name="."/>
            <p:cNvSpPr txBox="1"/>
            <p:nvPr/>
          </p:nvSpPr>
          <p:spPr>
            <a:xfrm>
              <a:off x="725488" y="365125"/>
              <a:ext cx="127001" cy="256989"/>
            </a:xfrm>
            <a:prstGeom prst="rect">
              <a:avLst/>
            </a:prstGeom>
            <a:noFill/>
            <a:ln w="12700" cap="flat">
              <a:noFill/>
              <a:miter lim="400000"/>
            </a:ln>
            <a:effectLst/>
          </p:spPr>
          <p:txBody>
            <a:bodyPr wrap="none" lIns="0" tIns="0" rIns="0" bIns="0" numCol="1" anchor="t">
              <a:spAutoFit/>
            </a:bodyPr>
            <a:lstStyle>
              <a:lvl1pPr defTabSz="457200">
                <a:defRPr sz="1800">
                  <a:latin typeface="+mn-lt"/>
                  <a:ea typeface="+mn-ea"/>
                  <a:cs typeface="+mn-cs"/>
                  <a:sym typeface="Times New Roman"/>
                </a:defRPr>
              </a:lvl1pPr>
            </a:lstStyle>
            <a:p>
              <a:r>
                <a:t>.</a:t>
              </a:r>
            </a:p>
          </p:txBody>
        </p:sp>
        <p:sp>
          <p:nvSpPr>
            <p:cNvPr id="1087" name="."/>
            <p:cNvSpPr txBox="1"/>
            <p:nvPr/>
          </p:nvSpPr>
          <p:spPr>
            <a:xfrm>
              <a:off x="2878138" y="149225"/>
              <a:ext cx="127001" cy="391294"/>
            </a:xfrm>
            <a:prstGeom prst="rect">
              <a:avLst/>
            </a:prstGeom>
            <a:noFill/>
            <a:ln w="12700" cap="flat">
              <a:noFill/>
              <a:miter lim="400000"/>
            </a:ln>
            <a:effectLst/>
          </p:spPr>
          <p:txBody>
            <a:bodyPr wrap="none" lIns="0" tIns="0" rIns="0" bIns="0" numCol="1" anchor="t">
              <a:spAutoFit/>
            </a:bodyPr>
            <a:lstStyle>
              <a:lvl1pPr defTabSz="457200">
                <a:defRPr sz="2800">
                  <a:latin typeface="+mn-lt"/>
                  <a:ea typeface="+mn-ea"/>
                  <a:cs typeface="+mn-cs"/>
                  <a:sym typeface="Times New Roman"/>
                </a:defRPr>
              </a:lvl1pPr>
            </a:lstStyle>
            <a:p>
              <a:r>
                <a:t>.</a:t>
              </a:r>
            </a:p>
          </p:txBody>
        </p:sp>
        <p:sp>
          <p:nvSpPr>
            <p:cNvPr id="1088" name="."/>
            <p:cNvSpPr txBox="1"/>
            <p:nvPr/>
          </p:nvSpPr>
          <p:spPr>
            <a:xfrm>
              <a:off x="3013075" y="149225"/>
              <a:ext cx="127000" cy="391294"/>
            </a:xfrm>
            <a:prstGeom prst="rect">
              <a:avLst/>
            </a:prstGeom>
            <a:noFill/>
            <a:ln w="12700" cap="flat">
              <a:noFill/>
              <a:miter lim="400000"/>
            </a:ln>
            <a:effectLst/>
          </p:spPr>
          <p:txBody>
            <a:bodyPr wrap="none" lIns="0" tIns="0" rIns="0" bIns="0" numCol="1" anchor="t">
              <a:spAutoFit/>
            </a:bodyPr>
            <a:lstStyle>
              <a:lvl1pPr defTabSz="457200">
                <a:defRPr sz="2800">
                  <a:latin typeface="+mn-lt"/>
                  <a:ea typeface="+mn-ea"/>
                  <a:cs typeface="+mn-cs"/>
                  <a:sym typeface="Times New Roman"/>
                </a:defRPr>
              </a:lvl1pPr>
            </a:lstStyle>
            <a:p>
              <a:r>
                <a:t>.</a:t>
              </a:r>
            </a:p>
          </p:txBody>
        </p:sp>
        <p:sp>
          <p:nvSpPr>
            <p:cNvPr id="1089" name="."/>
            <p:cNvSpPr txBox="1"/>
            <p:nvPr/>
          </p:nvSpPr>
          <p:spPr>
            <a:xfrm>
              <a:off x="3148013" y="149225"/>
              <a:ext cx="127001" cy="391294"/>
            </a:xfrm>
            <a:prstGeom prst="rect">
              <a:avLst/>
            </a:prstGeom>
            <a:noFill/>
            <a:ln w="12700" cap="flat">
              <a:noFill/>
              <a:miter lim="400000"/>
            </a:ln>
            <a:effectLst/>
          </p:spPr>
          <p:txBody>
            <a:bodyPr wrap="none" lIns="0" tIns="0" rIns="0" bIns="0" numCol="1" anchor="t">
              <a:spAutoFit/>
            </a:bodyPr>
            <a:lstStyle>
              <a:lvl1pPr defTabSz="457200">
                <a:defRPr sz="2800">
                  <a:latin typeface="+mn-lt"/>
                  <a:ea typeface="+mn-ea"/>
                  <a:cs typeface="+mn-cs"/>
                  <a:sym typeface="Times New Roman"/>
                </a:defRPr>
              </a:lvl1pPr>
            </a:lstStyle>
            <a:p>
              <a:r>
                <a:t>.</a:t>
              </a:r>
            </a:p>
          </p:txBody>
        </p:sp>
        <p:pic>
          <p:nvPicPr>
            <p:cNvPr id="1090" name="image.pdf" descr="image.pdf"/>
            <p:cNvPicPr>
              <a:picLocks noChangeAspect="1"/>
            </p:cNvPicPr>
            <p:nvPr/>
          </p:nvPicPr>
          <p:blipFill>
            <a:blip r:embed="rId1"/>
            <a:stretch>
              <a:fillRect/>
            </a:stretch>
          </p:blipFill>
          <p:spPr>
            <a:xfrm>
              <a:off x="349250" y="746125"/>
              <a:ext cx="3810001" cy="631825"/>
            </a:xfrm>
            <a:prstGeom prst="rect">
              <a:avLst/>
            </a:prstGeom>
            <a:ln w="12700" cap="flat">
              <a:noFill/>
              <a:miter lim="400000"/>
              <a:headEnd/>
              <a:tailEnd/>
            </a:ln>
            <a:effectLst/>
          </p:spPr>
        </p:pic>
        <p:sp>
          <p:nvSpPr>
            <p:cNvPr id="1091" name="(Commute)"/>
            <p:cNvSpPr txBox="1"/>
            <p:nvPr/>
          </p:nvSpPr>
          <p:spPr>
            <a:xfrm>
              <a:off x="4870451" y="681037"/>
              <a:ext cx="1879774" cy="520701"/>
            </a:xfrm>
            <a:prstGeom prst="rect">
              <a:avLst/>
            </a:prstGeom>
            <a:noFill/>
            <a:ln w="12700" cap="flat">
              <a:noFill/>
              <a:miter lim="400000"/>
            </a:ln>
            <a:effectLst/>
          </p:spPr>
          <p:txBody>
            <a:bodyPr wrap="none" lIns="44450" tIns="44450" rIns="44450" bIns="44450" numCol="1" anchor="t">
              <a:spAutoFit/>
            </a:bodyPr>
            <a:lstStyle/>
            <a:p>
              <a:pPr defTabSz="457200">
                <a:defRPr sz="2800"/>
              </a:pPr>
              <a:r>
                <a:t>(</a:t>
              </a:r>
              <a:r>
                <a:rPr i="1"/>
                <a:t>Commute</a:t>
              </a:r>
              <a:r>
                <a:t>)</a:t>
              </a:r>
            </a:p>
          </p:txBody>
        </p:sp>
      </p:grpSp>
      <p:grpSp>
        <p:nvGrpSpPr>
          <p:cNvPr id="1096" name="Group"/>
          <p:cNvGrpSpPr/>
          <p:nvPr/>
        </p:nvGrpSpPr>
        <p:grpSpPr>
          <a:xfrm>
            <a:off x="46037" y="3281996"/>
            <a:ext cx="8507415" cy="1350717"/>
            <a:chOff x="0" y="0"/>
            <a:chExt cx="8507413" cy="1350716"/>
          </a:xfrm>
        </p:grpSpPr>
        <p:sp>
          <p:nvSpPr>
            <p:cNvPr id="1093" name="Projections:"/>
            <p:cNvSpPr/>
            <p:nvPr/>
          </p:nvSpPr>
          <p:spPr>
            <a:xfrm>
              <a:off x="0" y="80716"/>
              <a:ext cx="1270000" cy="1270001"/>
            </a:xfrm>
            <a:prstGeom prst="line">
              <a:avLst/>
            </a:prstGeom>
            <a:noFill/>
            <a:ln w="12700" cap="flat">
              <a:noFill/>
              <a:miter lim="400000"/>
            </a:ln>
            <a:effectLst/>
          </p:spPr>
          <p:txBody>
            <a:bodyPr wrap="none" lIns="44450" tIns="44450" rIns="44450" bIns="44450" numCol="1" anchor="t">
              <a:spAutoFit/>
            </a:bodyPr>
            <a:lstStyle/>
            <a:p>
              <a:pPr marL="280670" indent="-280670" defTabSz="457200">
                <a:spcBef>
                  <a:spcPts val="600"/>
                </a:spcBef>
                <a:buSzPct val="100000"/>
                <a:buChar char="•"/>
                <a:defRPr sz="2800">
                  <a:solidFill>
                    <a:schemeClr val="accent2"/>
                  </a:solidFill>
                </a:defRPr>
              </a:pPr>
              <a:r>
                <a:t>  </a:t>
              </a:r>
              <a:r>
                <a:rPr i="1" u="sng">
                  <a:solidFill>
                    <a:srgbClr val="8B8B00"/>
                  </a:solidFill>
                </a:rPr>
                <a:t>Projections</a:t>
              </a:r>
              <a:r>
                <a:rPr i="1"/>
                <a:t>:</a:t>
              </a:r>
              <a:endParaRPr i="1"/>
            </a:p>
          </p:txBody>
        </p:sp>
        <p:pic>
          <p:nvPicPr>
            <p:cNvPr id="1094" name="image.pdf" descr="image.pdf"/>
            <p:cNvPicPr>
              <a:picLocks noChangeAspect="1"/>
            </p:cNvPicPr>
            <p:nvPr/>
          </p:nvPicPr>
          <p:blipFill>
            <a:blip r:embed="rId2"/>
            <a:stretch>
              <a:fillRect/>
            </a:stretch>
          </p:blipFill>
          <p:spPr>
            <a:xfrm>
              <a:off x="2619248" y="0"/>
              <a:ext cx="4240873" cy="803596"/>
            </a:xfrm>
            <a:prstGeom prst="rect">
              <a:avLst/>
            </a:prstGeom>
            <a:ln w="12700" cap="flat">
              <a:noFill/>
              <a:miter lim="400000"/>
              <a:headEnd/>
              <a:tailEnd/>
            </a:ln>
            <a:effectLst/>
          </p:spPr>
        </p:pic>
        <p:sp>
          <p:nvSpPr>
            <p:cNvPr id="1095" name="(Cascade)"/>
            <p:cNvSpPr/>
            <p:nvPr/>
          </p:nvSpPr>
          <p:spPr>
            <a:xfrm>
              <a:off x="7237413" y="80716"/>
              <a:ext cx="1270001" cy="1270001"/>
            </a:xfrm>
            <a:prstGeom prst="line">
              <a:avLst/>
            </a:prstGeom>
            <a:noFill/>
            <a:ln w="12700" cap="flat">
              <a:noFill/>
              <a:miter lim="400000"/>
            </a:ln>
            <a:effectLst/>
          </p:spPr>
          <p:txBody>
            <a:bodyPr wrap="none" lIns="44450" tIns="44450" rIns="44450" bIns="44450" numCol="1" anchor="t">
              <a:spAutoFit/>
            </a:bodyPr>
            <a:lstStyle>
              <a:lvl1pPr defTabSz="457200">
                <a:defRPr sz="2800" i="1"/>
              </a:lvl1pPr>
            </a:lstStyle>
            <a:p>
              <a:r>
                <a:t>(Cascade)</a:t>
              </a:r>
            </a:p>
          </p:txBody>
        </p:sp>
      </p:grpSp>
      <p:sp>
        <p:nvSpPr>
          <p:cNvPr id="1097" name="These two mean we can do joins in any order."/>
          <p:cNvSpPr txBox="1"/>
          <p:nvPr/>
        </p:nvSpPr>
        <p:spPr>
          <a:xfrm>
            <a:off x="883919" y="6046787"/>
            <a:ext cx="8823961" cy="370841"/>
          </a:xfrm>
          <a:prstGeom prst="rect">
            <a:avLst/>
          </a:prstGeom>
          <a:ln w="12700">
            <a:miter lim="400000"/>
          </a:ln>
        </p:spPr>
        <p:txBody>
          <a:bodyPr lIns="45719" rIns="45719">
            <a:spAutoFit/>
          </a:bodyPr>
          <a:lstStyle/>
          <a:p>
            <a:pPr lvl="2" defTabSz="457200">
              <a:lnSpc>
                <a:spcPct val="90000"/>
              </a:lnSpc>
              <a:defRPr sz="1800"/>
            </a:pPr>
            <a:r>
              <a:t>These two mean we can do joins in any order.</a:t>
            </a:r>
          </a:p>
        </p:txBody>
      </p:sp>
      <p:grpSp>
        <p:nvGrpSpPr>
          <p:cNvPr id="1184" name="Group"/>
          <p:cNvGrpSpPr/>
          <p:nvPr/>
        </p:nvGrpSpPr>
        <p:grpSpPr>
          <a:xfrm>
            <a:off x="173015" y="4419352"/>
            <a:ext cx="9061495" cy="1293675"/>
            <a:chOff x="0" y="0"/>
            <a:chExt cx="9061494" cy="1293673"/>
          </a:xfrm>
        </p:grpSpPr>
        <p:grpSp>
          <p:nvGrpSpPr>
            <p:cNvPr id="1181" name="Group"/>
            <p:cNvGrpSpPr/>
            <p:nvPr/>
          </p:nvGrpSpPr>
          <p:grpSpPr>
            <a:xfrm>
              <a:off x="0" y="-1"/>
              <a:ext cx="9061495" cy="1293675"/>
              <a:chOff x="0" y="0"/>
              <a:chExt cx="9061494" cy="1293673"/>
            </a:xfrm>
          </p:grpSpPr>
          <p:sp>
            <p:nvSpPr>
              <p:cNvPr id="1098" name="Joins:"/>
              <p:cNvSpPr txBox="1"/>
              <p:nvPr/>
            </p:nvSpPr>
            <p:spPr>
              <a:xfrm>
                <a:off x="0" y="0"/>
                <a:ext cx="1508867" cy="520700"/>
              </a:xfrm>
              <a:prstGeom prst="rect">
                <a:avLst/>
              </a:prstGeom>
              <a:noFill/>
              <a:ln w="12700" cap="flat">
                <a:noFill/>
                <a:miter lim="400000"/>
              </a:ln>
              <a:effectLst/>
            </p:spPr>
            <p:txBody>
              <a:bodyPr wrap="none" lIns="44450" tIns="44450" rIns="44450" bIns="44450" numCol="1" anchor="t">
                <a:spAutoFit/>
              </a:bodyPr>
              <a:lstStyle/>
              <a:p>
                <a:pPr marL="280670" indent="-280670" defTabSz="457200">
                  <a:spcBef>
                    <a:spcPts val="600"/>
                  </a:spcBef>
                  <a:buSzPct val="100000"/>
                  <a:buChar char="•"/>
                  <a:defRPr sz="2800" i="1"/>
                </a:pPr>
                <a:r>
                  <a:t>  </a:t>
                </a:r>
                <a:r>
                  <a:rPr u="sng">
                    <a:solidFill>
                      <a:srgbClr val="8B8B00"/>
                    </a:solidFill>
                  </a:rPr>
                  <a:t>Joins</a:t>
                </a:r>
                <a:r>
                  <a:rPr>
                    <a:solidFill>
                      <a:schemeClr val="accent2"/>
                    </a:solidFill>
                  </a:rPr>
                  <a:t>:</a:t>
                </a:r>
                <a:endParaRPr>
                  <a:solidFill>
                    <a:schemeClr val="accent2"/>
                  </a:solidFill>
                </a:endParaRPr>
              </a:p>
            </p:txBody>
          </p:sp>
          <p:sp>
            <p:nvSpPr>
              <p:cNvPr id="1099" name="R     (S     T)    (R     S)      T"/>
              <p:cNvSpPr txBox="1"/>
              <p:nvPr/>
            </p:nvSpPr>
            <p:spPr>
              <a:xfrm>
                <a:off x="1543159" y="125134"/>
                <a:ext cx="4518608" cy="520701"/>
              </a:xfrm>
              <a:prstGeom prst="rect">
                <a:avLst/>
              </a:prstGeom>
              <a:noFill/>
              <a:ln w="12700" cap="flat">
                <a:noFill/>
                <a:miter lim="400000"/>
              </a:ln>
              <a:effectLst/>
            </p:spPr>
            <p:txBody>
              <a:bodyPr wrap="none" lIns="44450" tIns="44450" rIns="44450" bIns="44450" numCol="1" anchor="t">
                <a:spAutoFit/>
              </a:bodyPr>
              <a:lstStyle/>
              <a:p>
                <a:pPr defTabSz="457200">
                  <a:defRPr sz="2800" i="1"/>
                </a:pPr>
                <a:r>
                  <a:t>R     (S     T)    (R     S)      T</a:t>
                </a:r>
                <a:r>
                  <a:rPr sz="1800" i="0"/>
                  <a:t> </a:t>
                </a:r>
                <a:endParaRPr sz="1800" i="0"/>
              </a:p>
            </p:txBody>
          </p:sp>
          <p:sp>
            <p:nvSpPr>
              <p:cNvPr id="1100" name="(Associative)"/>
              <p:cNvSpPr txBox="1"/>
              <p:nvPr/>
            </p:nvSpPr>
            <p:spPr>
              <a:xfrm>
                <a:off x="6876899" y="135431"/>
                <a:ext cx="2136925"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(Associative)</a:t>
                </a:r>
              </a:p>
            </p:txBody>
          </p:sp>
          <p:sp>
            <p:nvSpPr>
              <p:cNvPr id="1101" name="(R      S)    (S      R)"/>
              <p:cNvSpPr txBox="1"/>
              <p:nvPr/>
            </p:nvSpPr>
            <p:spPr>
              <a:xfrm>
                <a:off x="1256819" y="772973"/>
                <a:ext cx="3242792"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(R      S)    (S      R) </a:t>
                </a:r>
              </a:p>
            </p:txBody>
          </p:sp>
          <p:sp>
            <p:nvSpPr>
              <p:cNvPr id="1102" name="(Commute)"/>
              <p:cNvSpPr txBox="1"/>
              <p:nvPr/>
            </p:nvSpPr>
            <p:spPr>
              <a:xfrm>
                <a:off x="7181721" y="744797"/>
                <a:ext cx="1879774" cy="520701"/>
              </a:xfrm>
              <a:prstGeom prst="rect">
                <a:avLst/>
              </a:prstGeom>
              <a:noFill/>
              <a:ln w="12700" cap="flat">
                <a:noFill/>
                <a:miter lim="400000"/>
              </a:ln>
              <a:effectLst/>
            </p:spPr>
            <p:txBody>
              <a:bodyPr wrap="none" lIns="44450" tIns="44450" rIns="44450" bIns="44450" numCol="1" anchor="t">
                <a:spAutoFit/>
              </a:bodyPr>
              <a:lstStyle>
                <a:lvl1pPr defTabSz="457200">
                  <a:defRPr sz="2800" i="1"/>
                </a:lvl1pPr>
              </a:lstStyle>
              <a:p>
                <a:r>
                  <a:t>(Commute)</a:t>
                </a:r>
              </a:p>
            </p:txBody>
          </p:sp>
          <p:grpSp>
            <p:nvGrpSpPr>
              <p:cNvPr id="1115" name="Group"/>
              <p:cNvGrpSpPr/>
              <p:nvPr/>
            </p:nvGrpSpPr>
            <p:grpSpPr>
              <a:xfrm>
                <a:off x="1821506" y="887617"/>
                <a:ext cx="378704" cy="300068"/>
                <a:chOff x="0" y="0"/>
                <a:chExt cx="378702" cy="300066"/>
              </a:xfrm>
            </p:grpSpPr>
            <p:grpSp>
              <p:nvGrpSpPr>
                <p:cNvPr id="1105" name="Group"/>
                <p:cNvGrpSpPr/>
                <p:nvPr/>
              </p:nvGrpSpPr>
              <p:grpSpPr>
                <a:xfrm>
                  <a:off x="-1" y="0"/>
                  <a:ext cx="1" cy="300067"/>
                  <a:chOff x="0" y="0"/>
                  <a:chExt cx="0" cy="300066"/>
                </a:xfrm>
              </p:grpSpPr>
              <p:sp>
                <p:nvSpPr>
                  <p:cNvPr id="1103"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04"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08" name="Group"/>
                <p:cNvGrpSpPr/>
                <p:nvPr/>
              </p:nvGrpSpPr>
              <p:grpSpPr>
                <a:xfrm>
                  <a:off x="378702" y="0"/>
                  <a:ext cx="1" cy="300067"/>
                  <a:chOff x="0" y="0"/>
                  <a:chExt cx="0" cy="300066"/>
                </a:xfrm>
              </p:grpSpPr>
              <p:sp>
                <p:nvSpPr>
                  <p:cNvPr id="1106"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07"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11" name="Group"/>
                <p:cNvGrpSpPr/>
                <p:nvPr/>
              </p:nvGrpSpPr>
              <p:grpSpPr>
                <a:xfrm>
                  <a:off x="0" y="-1"/>
                  <a:ext cx="378703" cy="300068"/>
                  <a:chOff x="0" y="0"/>
                  <a:chExt cx="378702" cy="300066"/>
                </a:xfrm>
              </p:grpSpPr>
              <p:sp>
                <p:nvSpPr>
                  <p:cNvPr id="1109"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10"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14" name="Group"/>
                <p:cNvGrpSpPr/>
                <p:nvPr/>
              </p:nvGrpSpPr>
              <p:grpSpPr>
                <a:xfrm>
                  <a:off x="0" y="-1"/>
                  <a:ext cx="378703" cy="300068"/>
                  <a:chOff x="0" y="0"/>
                  <a:chExt cx="378702" cy="300066"/>
                </a:xfrm>
              </p:grpSpPr>
              <p:sp>
                <p:nvSpPr>
                  <p:cNvPr id="1112"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13"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128" name="Group"/>
              <p:cNvGrpSpPr/>
              <p:nvPr/>
            </p:nvGrpSpPr>
            <p:grpSpPr>
              <a:xfrm>
                <a:off x="1973916" y="278251"/>
                <a:ext cx="378704" cy="300068"/>
                <a:chOff x="0" y="0"/>
                <a:chExt cx="378702" cy="300066"/>
              </a:xfrm>
            </p:grpSpPr>
            <p:grpSp>
              <p:nvGrpSpPr>
                <p:cNvPr id="1118" name="Group"/>
                <p:cNvGrpSpPr/>
                <p:nvPr/>
              </p:nvGrpSpPr>
              <p:grpSpPr>
                <a:xfrm>
                  <a:off x="-1" y="0"/>
                  <a:ext cx="1" cy="300067"/>
                  <a:chOff x="0" y="0"/>
                  <a:chExt cx="0" cy="300066"/>
                </a:xfrm>
              </p:grpSpPr>
              <p:sp>
                <p:nvSpPr>
                  <p:cNvPr id="1116"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17"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21" name="Group"/>
                <p:cNvGrpSpPr/>
                <p:nvPr/>
              </p:nvGrpSpPr>
              <p:grpSpPr>
                <a:xfrm>
                  <a:off x="378702" y="0"/>
                  <a:ext cx="1" cy="300067"/>
                  <a:chOff x="0" y="0"/>
                  <a:chExt cx="0" cy="300066"/>
                </a:xfrm>
              </p:grpSpPr>
              <p:sp>
                <p:nvSpPr>
                  <p:cNvPr id="1119"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20"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24" name="Group"/>
                <p:cNvGrpSpPr/>
                <p:nvPr/>
              </p:nvGrpSpPr>
              <p:grpSpPr>
                <a:xfrm>
                  <a:off x="0" y="-1"/>
                  <a:ext cx="378703" cy="300068"/>
                  <a:chOff x="0" y="0"/>
                  <a:chExt cx="378702" cy="300066"/>
                </a:xfrm>
              </p:grpSpPr>
              <p:sp>
                <p:nvSpPr>
                  <p:cNvPr id="1122"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23"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27" name="Group"/>
                <p:cNvGrpSpPr/>
                <p:nvPr/>
              </p:nvGrpSpPr>
              <p:grpSpPr>
                <a:xfrm>
                  <a:off x="0" y="-1"/>
                  <a:ext cx="378703" cy="300068"/>
                  <a:chOff x="0" y="0"/>
                  <a:chExt cx="378702" cy="300066"/>
                </a:xfrm>
              </p:grpSpPr>
              <p:sp>
                <p:nvSpPr>
                  <p:cNvPr id="1125"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26"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141" name="Group"/>
              <p:cNvGrpSpPr/>
              <p:nvPr/>
            </p:nvGrpSpPr>
            <p:grpSpPr>
              <a:xfrm>
                <a:off x="2735970" y="278251"/>
                <a:ext cx="378704" cy="300068"/>
                <a:chOff x="0" y="0"/>
                <a:chExt cx="378702" cy="300066"/>
              </a:xfrm>
            </p:grpSpPr>
            <p:grpSp>
              <p:nvGrpSpPr>
                <p:cNvPr id="1131" name="Group"/>
                <p:cNvGrpSpPr/>
                <p:nvPr/>
              </p:nvGrpSpPr>
              <p:grpSpPr>
                <a:xfrm>
                  <a:off x="-1" y="0"/>
                  <a:ext cx="1" cy="300067"/>
                  <a:chOff x="0" y="0"/>
                  <a:chExt cx="0" cy="300066"/>
                </a:xfrm>
              </p:grpSpPr>
              <p:sp>
                <p:nvSpPr>
                  <p:cNvPr id="1129"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30"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34" name="Group"/>
                <p:cNvGrpSpPr/>
                <p:nvPr/>
              </p:nvGrpSpPr>
              <p:grpSpPr>
                <a:xfrm>
                  <a:off x="378702" y="0"/>
                  <a:ext cx="1" cy="300067"/>
                  <a:chOff x="0" y="0"/>
                  <a:chExt cx="0" cy="300066"/>
                </a:xfrm>
              </p:grpSpPr>
              <p:sp>
                <p:nvSpPr>
                  <p:cNvPr id="1132"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33"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37" name="Group"/>
                <p:cNvGrpSpPr/>
                <p:nvPr/>
              </p:nvGrpSpPr>
              <p:grpSpPr>
                <a:xfrm>
                  <a:off x="0" y="-1"/>
                  <a:ext cx="378703" cy="300068"/>
                  <a:chOff x="0" y="0"/>
                  <a:chExt cx="378702" cy="300066"/>
                </a:xfrm>
              </p:grpSpPr>
              <p:sp>
                <p:nvSpPr>
                  <p:cNvPr id="1135"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36"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40" name="Group"/>
                <p:cNvGrpSpPr/>
                <p:nvPr/>
              </p:nvGrpSpPr>
              <p:grpSpPr>
                <a:xfrm>
                  <a:off x="0" y="-1"/>
                  <a:ext cx="378703" cy="300068"/>
                  <a:chOff x="0" y="0"/>
                  <a:chExt cx="378702" cy="300066"/>
                </a:xfrm>
              </p:grpSpPr>
              <p:sp>
                <p:nvSpPr>
                  <p:cNvPr id="1138"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39"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154" name="Group"/>
              <p:cNvGrpSpPr/>
              <p:nvPr/>
            </p:nvGrpSpPr>
            <p:grpSpPr>
              <a:xfrm>
                <a:off x="4412489" y="278251"/>
                <a:ext cx="378704" cy="300068"/>
                <a:chOff x="0" y="0"/>
                <a:chExt cx="378702" cy="300066"/>
              </a:xfrm>
            </p:grpSpPr>
            <p:grpSp>
              <p:nvGrpSpPr>
                <p:cNvPr id="1144" name="Group"/>
                <p:cNvGrpSpPr/>
                <p:nvPr/>
              </p:nvGrpSpPr>
              <p:grpSpPr>
                <a:xfrm>
                  <a:off x="-1" y="0"/>
                  <a:ext cx="1" cy="300067"/>
                  <a:chOff x="0" y="0"/>
                  <a:chExt cx="0" cy="300066"/>
                </a:xfrm>
              </p:grpSpPr>
              <p:sp>
                <p:nvSpPr>
                  <p:cNvPr id="1142"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43"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47" name="Group"/>
                <p:cNvGrpSpPr/>
                <p:nvPr/>
              </p:nvGrpSpPr>
              <p:grpSpPr>
                <a:xfrm>
                  <a:off x="378702" y="0"/>
                  <a:ext cx="1" cy="300067"/>
                  <a:chOff x="0" y="0"/>
                  <a:chExt cx="0" cy="300066"/>
                </a:xfrm>
              </p:grpSpPr>
              <p:sp>
                <p:nvSpPr>
                  <p:cNvPr id="1145"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46"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50" name="Group"/>
                <p:cNvGrpSpPr/>
                <p:nvPr/>
              </p:nvGrpSpPr>
              <p:grpSpPr>
                <a:xfrm>
                  <a:off x="0" y="-1"/>
                  <a:ext cx="378703" cy="300068"/>
                  <a:chOff x="0" y="0"/>
                  <a:chExt cx="378702" cy="300066"/>
                </a:xfrm>
              </p:grpSpPr>
              <p:sp>
                <p:nvSpPr>
                  <p:cNvPr id="1148"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49"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53" name="Group"/>
                <p:cNvGrpSpPr/>
                <p:nvPr/>
              </p:nvGrpSpPr>
              <p:grpSpPr>
                <a:xfrm>
                  <a:off x="0" y="-1"/>
                  <a:ext cx="378703" cy="300068"/>
                  <a:chOff x="0" y="0"/>
                  <a:chExt cx="378702" cy="300066"/>
                </a:xfrm>
              </p:grpSpPr>
              <p:sp>
                <p:nvSpPr>
                  <p:cNvPr id="1151"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52"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167" name="Group"/>
              <p:cNvGrpSpPr/>
              <p:nvPr/>
            </p:nvGrpSpPr>
            <p:grpSpPr>
              <a:xfrm>
                <a:off x="5174543" y="278251"/>
                <a:ext cx="378704" cy="300068"/>
                <a:chOff x="0" y="0"/>
                <a:chExt cx="378702" cy="300066"/>
              </a:xfrm>
            </p:grpSpPr>
            <p:grpSp>
              <p:nvGrpSpPr>
                <p:cNvPr id="1157" name="Group"/>
                <p:cNvGrpSpPr/>
                <p:nvPr/>
              </p:nvGrpSpPr>
              <p:grpSpPr>
                <a:xfrm>
                  <a:off x="-1" y="0"/>
                  <a:ext cx="1" cy="300067"/>
                  <a:chOff x="0" y="0"/>
                  <a:chExt cx="0" cy="300066"/>
                </a:xfrm>
              </p:grpSpPr>
              <p:sp>
                <p:nvSpPr>
                  <p:cNvPr id="1155"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56"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60" name="Group"/>
                <p:cNvGrpSpPr/>
                <p:nvPr/>
              </p:nvGrpSpPr>
              <p:grpSpPr>
                <a:xfrm>
                  <a:off x="378702" y="0"/>
                  <a:ext cx="1" cy="300067"/>
                  <a:chOff x="0" y="0"/>
                  <a:chExt cx="0" cy="300066"/>
                </a:xfrm>
              </p:grpSpPr>
              <p:sp>
                <p:nvSpPr>
                  <p:cNvPr id="1158"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59"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63" name="Group"/>
                <p:cNvGrpSpPr/>
                <p:nvPr/>
              </p:nvGrpSpPr>
              <p:grpSpPr>
                <a:xfrm>
                  <a:off x="0" y="-1"/>
                  <a:ext cx="378703" cy="300068"/>
                  <a:chOff x="0" y="0"/>
                  <a:chExt cx="378702" cy="300066"/>
                </a:xfrm>
              </p:grpSpPr>
              <p:sp>
                <p:nvSpPr>
                  <p:cNvPr id="1161"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62"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66" name="Group"/>
                <p:cNvGrpSpPr/>
                <p:nvPr/>
              </p:nvGrpSpPr>
              <p:grpSpPr>
                <a:xfrm>
                  <a:off x="0" y="-1"/>
                  <a:ext cx="378703" cy="300068"/>
                  <a:chOff x="0" y="0"/>
                  <a:chExt cx="378702" cy="300066"/>
                </a:xfrm>
              </p:grpSpPr>
              <p:sp>
                <p:nvSpPr>
                  <p:cNvPr id="1164"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65"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1180" name="Group"/>
              <p:cNvGrpSpPr/>
              <p:nvPr/>
            </p:nvGrpSpPr>
            <p:grpSpPr>
              <a:xfrm>
                <a:off x="3498024" y="887617"/>
                <a:ext cx="378704" cy="300068"/>
                <a:chOff x="0" y="0"/>
                <a:chExt cx="378702" cy="300066"/>
              </a:xfrm>
            </p:grpSpPr>
            <p:grpSp>
              <p:nvGrpSpPr>
                <p:cNvPr id="1170" name="Group"/>
                <p:cNvGrpSpPr/>
                <p:nvPr/>
              </p:nvGrpSpPr>
              <p:grpSpPr>
                <a:xfrm>
                  <a:off x="-1" y="0"/>
                  <a:ext cx="1" cy="300067"/>
                  <a:chOff x="0" y="0"/>
                  <a:chExt cx="0" cy="300066"/>
                </a:xfrm>
              </p:grpSpPr>
              <p:sp>
                <p:nvSpPr>
                  <p:cNvPr id="1168"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69"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73" name="Group"/>
                <p:cNvGrpSpPr/>
                <p:nvPr/>
              </p:nvGrpSpPr>
              <p:grpSpPr>
                <a:xfrm>
                  <a:off x="378702" y="0"/>
                  <a:ext cx="1" cy="300067"/>
                  <a:chOff x="0" y="0"/>
                  <a:chExt cx="0" cy="300066"/>
                </a:xfrm>
              </p:grpSpPr>
              <p:sp>
                <p:nvSpPr>
                  <p:cNvPr id="1171" name="Line"/>
                  <p:cNvSpPr/>
                  <p:nvPr/>
                </p:nvSpPr>
                <p:spPr>
                  <a:xfrm flipH="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72" name="Line"/>
                  <p:cNvSpPr/>
                  <p:nvPr/>
                </p:nvSpPr>
                <p:spPr>
                  <a:xfrm flipV="1">
                    <a:off x="-1" y="0"/>
                    <a:ext cx="2"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76" name="Group"/>
                <p:cNvGrpSpPr/>
                <p:nvPr/>
              </p:nvGrpSpPr>
              <p:grpSpPr>
                <a:xfrm>
                  <a:off x="0" y="-1"/>
                  <a:ext cx="378703" cy="300068"/>
                  <a:chOff x="0" y="0"/>
                  <a:chExt cx="378702" cy="300066"/>
                </a:xfrm>
              </p:grpSpPr>
              <p:sp>
                <p:nvSpPr>
                  <p:cNvPr id="1174" name="Line"/>
                  <p:cNvSpPr/>
                  <p:nvPr/>
                </p:nvSpPr>
                <p:spPr>
                  <a:xfrm>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75" name="Line"/>
                  <p:cNvSpPr/>
                  <p:nvPr/>
                </p:nvSpPr>
                <p:spPr>
                  <a:xfrm flipH="1" flipV="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79" name="Group"/>
                <p:cNvGrpSpPr/>
                <p:nvPr/>
              </p:nvGrpSpPr>
              <p:grpSpPr>
                <a:xfrm>
                  <a:off x="0" y="-1"/>
                  <a:ext cx="378703" cy="300068"/>
                  <a:chOff x="0" y="0"/>
                  <a:chExt cx="378702" cy="300066"/>
                </a:xfrm>
              </p:grpSpPr>
              <p:sp>
                <p:nvSpPr>
                  <p:cNvPr id="1177" name="Line"/>
                  <p:cNvSpPr/>
                  <p:nvPr/>
                </p:nvSpPr>
                <p:spPr>
                  <a:xfrm flipV="1">
                    <a:off x="-1" y="0"/>
                    <a:ext cx="378704" cy="300067"/>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78" name="Line"/>
                  <p:cNvSpPr/>
                  <p:nvPr/>
                </p:nvSpPr>
                <p:spPr>
                  <a:xfrm flipH="1">
                    <a:off x="0" y="-1"/>
                    <a:ext cx="378703" cy="30006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pic>
          <p:nvPicPr>
            <p:cNvPr id="1182" name="equiv.jpg" descr="equiv.jpg"/>
            <p:cNvPicPr>
              <a:picLocks noChangeAspect="1"/>
            </p:cNvPicPr>
            <p:nvPr/>
          </p:nvPicPr>
          <p:blipFill>
            <a:blip r:embed="rId3"/>
            <a:srcRect r="84088" b="90708"/>
            <a:stretch>
              <a:fillRect/>
            </a:stretch>
          </p:blipFill>
          <p:spPr>
            <a:xfrm>
              <a:off x="2707832" y="867605"/>
              <a:ext cx="276883" cy="299571"/>
            </a:xfrm>
            <a:prstGeom prst="rect">
              <a:avLst/>
            </a:prstGeom>
            <a:ln w="12700" cap="flat">
              <a:noFill/>
              <a:miter lim="400000"/>
              <a:headEnd/>
              <a:tailEnd/>
            </a:ln>
            <a:effectLst/>
          </p:spPr>
        </p:pic>
        <p:pic>
          <p:nvPicPr>
            <p:cNvPr id="1183" name="equiv.jpg" descr="equiv.jpg"/>
            <p:cNvPicPr>
              <a:picLocks noChangeAspect="1"/>
            </p:cNvPicPr>
            <p:nvPr/>
          </p:nvPicPr>
          <p:blipFill>
            <a:blip r:embed="rId3"/>
            <a:srcRect r="84088" b="90708"/>
            <a:stretch>
              <a:fillRect/>
            </a:stretch>
          </p:blipFill>
          <p:spPr>
            <a:xfrm>
              <a:off x="3642298" y="277476"/>
              <a:ext cx="276883" cy="299571"/>
            </a:xfrm>
            <a:prstGeom prst="rect">
              <a:avLst/>
            </a:prstGeom>
            <a:ln w="12700" cap="flat">
              <a:noFill/>
              <a:miter lim="400000"/>
              <a:headEnd/>
              <a:tailEnd/>
            </a:ln>
            <a:effectLst/>
          </p:spPr>
        </p:pic>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10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1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1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10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092" grpId="1" animBg="1" advAuto="0"/>
      <p:bldP spid="1096" grpId="2" animBg="1" advAuto="0"/>
      <p:bldP spid="1097" grpId="4" animBg="1" advAuto="0"/>
      <p:bldP spid="1184"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47" name="Query Optimization Overview"/>
          <p:cNvSpPr txBox="1"/>
          <p:nvPr>
            <p:ph type="title" idx="4294967295"/>
          </p:nvPr>
        </p:nvSpPr>
        <p:spPr>
          <a:xfrm>
            <a:off x="990600" y="0"/>
            <a:ext cx="7772400" cy="11049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Query Optimization Overview</a:t>
            </a:r>
          </a:p>
        </p:txBody>
      </p:sp>
      <p:sp>
        <p:nvSpPr>
          <p:cNvPr id="48" name="SELECT  S.sname…"/>
          <p:cNvSpPr/>
          <p:nvPr/>
        </p:nvSpPr>
        <p:spPr>
          <a:xfrm>
            <a:off x="381000" y="3657600"/>
            <a:ext cx="4114800" cy="1320800"/>
          </a:xfrm>
          <a:prstGeom prst="rect">
            <a:avLst/>
          </a:prstGeom>
          <a:ln w="12700">
            <a:solidFill>
              <a:srgbClr val="000000"/>
            </a:solidFill>
          </a:ln>
        </p:spPr>
        <p:txBody>
          <a:bodyPr lIns="44450" tIns="44450" rIns="44450" bIns="44450">
            <a:spAutoFit/>
          </a:bodyPr>
          <a:lstStyle/>
          <a:p>
            <a:pPr defTabSz="457200">
              <a:defRPr sz="2000"/>
            </a:pPr>
            <a:r>
              <a:t>SELECT</a:t>
            </a:r>
            <a:r>
              <a:rPr sz="1800"/>
              <a:t>  S.sname</a:t>
            </a:r>
            <a:endParaRPr sz="1800"/>
          </a:p>
          <a:p>
            <a:pPr defTabSz="457200">
              <a:defRPr sz="2000"/>
            </a:pPr>
            <a:r>
              <a:t>FROM</a:t>
            </a:r>
            <a:r>
              <a:rPr sz="1800"/>
              <a:t>  Reserves R, Sailors S</a:t>
            </a:r>
            <a:endParaRPr sz="1800"/>
          </a:p>
          <a:p>
            <a:pPr defTabSz="457200">
              <a:defRPr sz="2000"/>
            </a:pPr>
            <a:r>
              <a:t>WHERE</a:t>
            </a:r>
            <a:r>
              <a:rPr sz="1800"/>
              <a:t>  R.sid=S.sid </a:t>
            </a:r>
            <a:r>
              <a:t>AND</a:t>
            </a:r>
            <a:r>
              <a:rPr sz="1800"/>
              <a:t> </a:t>
            </a:r>
            <a:endParaRPr sz="1800"/>
          </a:p>
          <a:p>
            <a:pPr defTabSz="457200">
              <a:defRPr sz="1800"/>
            </a:pPr>
            <a:r>
              <a:t>    R.bid=100 </a:t>
            </a:r>
            <a:r>
              <a:rPr sz="2000"/>
              <a:t>AND</a:t>
            </a:r>
            <a:r>
              <a:t> S.rating&gt;5</a:t>
            </a:r>
          </a:p>
        </p:txBody>
      </p:sp>
      <p:grpSp>
        <p:nvGrpSpPr>
          <p:cNvPr id="51" name="Group"/>
          <p:cNvGrpSpPr/>
          <p:nvPr/>
        </p:nvGrpSpPr>
        <p:grpSpPr>
          <a:xfrm>
            <a:off x="6000750" y="6381750"/>
            <a:ext cx="2512307" cy="350125"/>
            <a:chOff x="0" y="0"/>
            <a:chExt cx="2512305" cy="350124"/>
          </a:xfrm>
        </p:grpSpPr>
        <p:sp>
          <p:nvSpPr>
            <p:cNvPr id="49" name="Reserves"/>
            <p:cNvSpPr txBox="1"/>
            <p:nvPr/>
          </p:nvSpPr>
          <p:spPr>
            <a:xfrm>
              <a:off x="0" y="14287"/>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charset="0"/>
                  <a:ea typeface="Arial" charset="0"/>
                  <a:cs typeface="Arial" charset="0"/>
                  <a:sym typeface="Arial" charset="0"/>
                </a:defRPr>
              </a:lvl1pPr>
            </a:lstStyle>
            <a:p>
              <a:r>
                <a:t>Reserves</a:t>
              </a:r>
            </a:p>
          </p:txBody>
        </p:sp>
        <p:sp>
          <p:nvSpPr>
            <p:cNvPr id="50" name="Sailors"/>
            <p:cNvSpPr txBox="1"/>
            <p:nvPr/>
          </p:nvSpPr>
          <p:spPr>
            <a:xfrm>
              <a:off x="1690687" y="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latin typeface="Arial" charset="0"/>
                  <a:ea typeface="Arial" charset="0"/>
                  <a:cs typeface="Arial" charset="0"/>
                  <a:sym typeface="Arial" charset="0"/>
                </a:defRPr>
              </a:lvl1pPr>
            </a:lstStyle>
            <a:p>
              <a:r>
                <a:t>Sailors</a:t>
              </a:r>
            </a:p>
          </p:txBody>
        </p:sp>
      </p:grpSp>
      <p:grpSp>
        <p:nvGrpSpPr>
          <p:cNvPr id="73" name="Group"/>
          <p:cNvGrpSpPr/>
          <p:nvPr/>
        </p:nvGrpSpPr>
        <p:grpSpPr>
          <a:xfrm>
            <a:off x="6491287" y="5440362"/>
            <a:ext cx="1817763" cy="838542"/>
            <a:chOff x="0" y="0"/>
            <a:chExt cx="1817761" cy="838541"/>
          </a:xfrm>
        </p:grpSpPr>
        <p:grpSp>
          <p:nvGrpSpPr>
            <p:cNvPr id="54" name="Group"/>
            <p:cNvGrpSpPr/>
            <p:nvPr/>
          </p:nvGrpSpPr>
          <p:grpSpPr>
            <a:xfrm>
              <a:off x="-1" y="274637"/>
              <a:ext cx="669831" cy="563905"/>
              <a:chOff x="0" y="0"/>
              <a:chExt cx="669829" cy="563904"/>
            </a:xfrm>
          </p:grpSpPr>
          <p:sp>
            <p:nvSpPr>
              <p:cNvPr id="52" name="Line"/>
              <p:cNvSpPr/>
              <p:nvPr/>
            </p:nvSpPr>
            <p:spPr>
              <a:xfrm flipV="1">
                <a:off x="-1" y="0"/>
                <a:ext cx="669831"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3" name="Line"/>
              <p:cNvSpPr/>
              <p:nvPr/>
            </p:nvSpPr>
            <p:spPr>
              <a:xfrm flipH="1">
                <a:off x="0" y="-1"/>
                <a:ext cx="669830" cy="563906"/>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57" name="Group"/>
            <p:cNvGrpSpPr/>
            <p:nvPr/>
          </p:nvGrpSpPr>
          <p:grpSpPr>
            <a:xfrm>
              <a:off x="823912" y="274637"/>
              <a:ext cx="687288" cy="563905"/>
              <a:chOff x="0" y="0"/>
              <a:chExt cx="687287" cy="563904"/>
            </a:xfrm>
          </p:grpSpPr>
          <p:sp>
            <p:nvSpPr>
              <p:cNvPr id="55" name="Line"/>
              <p:cNvSpPr/>
              <p:nvPr/>
            </p:nvSpPr>
            <p:spPr>
              <a:xfrm>
                <a:off x="-1" y="0"/>
                <a:ext cx="687289"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6" name="Line"/>
              <p:cNvSpPr/>
              <p:nvPr/>
            </p:nvSpPr>
            <p:spPr>
              <a:xfrm flipH="1" flipV="1">
                <a:off x="-1" y="0"/>
                <a:ext cx="687289" cy="56390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72" name="Group"/>
            <p:cNvGrpSpPr/>
            <p:nvPr/>
          </p:nvGrpSpPr>
          <p:grpSpPr>
            <a:xfrm>
              <a:off x="442912" y="-1"/>
              <a:ext cx="1374850" cy="411697"/>
              <a:chOff x="0" y="0"/>
              <a:chExt cx="1374849" cy="411695"/>
            </a:xfrm>
          </p:grpSpPr>
          <p:grpSp>
            <p:nvGrpSpPr>
              <p:cNvPr id="70" name="Group"/>
              <p:cNvGrpSpPr/>
              <p:nvPr/>
            </p:nvGrpSpPr>
            <p:grpSpPr>
              <a:xfrm>
                <a:off x="-1" y="-1"/>
                <a:ext cx="609601" cy="273845"/>
                <a:chOff x="0" y="0"/>
                <a:chExt cx="609600" cy="273843"/>
              </a:xfrm>
            </p:grpSpPr>
            <p:grpSp>
              <p:nvGrpSpPr>
                <p:cNvPr id="60" name="Group"/>
                <p:cNvGrpSpPr/>
                <p:nvPr/>
              </p:nvGrpSpPr>
              <p:grpSpPr>
                <a:xfrm>
                  <a:off x="-1" y="0"/>
                  <a:ext cx="1" cy="273844"/>
                  <a:chOff x="0" y="0"/>
                  <a:chExt cx="0" cy="273843"/>
                </a:xfrm>
              </p:grpSpPr>
              <p:sp>
                <p:nvSpPr>
                  <p:cNvPr id="58" name="Line"/>
                  <p:cNvSpPr/>
                  <p:nvPr/>
                </p:nvSpPr>
                <p:spPr>
                  <a:xfrm flipH="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59" name="Line"/>
                  <p:cNvSpPr/>
                  <p:nvPr/>
                </p:nvSpPr>
                <p:spPr>
                  <a:xfrm flipV="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3" name="Group"/>
                <p:cNvGrpSpPr/>
                <p:nvPr/>
              </p:nvGrpSpPr>
              <p:grpSpPr>
                <a:xfrm>
                  <a:off x="609600" y="0"/>
                  <a:ext cx="0" cy="273844"/>
                  <a:chOff x="0" y="0"/>
                  <a:chExt cx="0" cy="273843"/>
                </a:xfrm>
              </p:grpSpPr>
              <p:sp>
                <p:nvSpPr>
                  <p:cNvPr id="61" name="Line"/>
                  <p:cNvSpPr/>
                  <p:nvPr/>
                </p:nvSpPr>
                <p:spPr>
                  <a:xfrm flipH="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2" name="Line"/>
                  <p:cNvSpPr/>
                  <p:nvPr/>
                </p:nvSpPr>
                <p:spPr>
                  <a:xfrm flipV="1">
                    <a:off x="-1" y="0"/>
                    <a:ext cx="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6" name="Group"/>
                <p:cNvGrpSpPr/>
                <p:nvPr/>
              </p:nvGrpSpPr>
              <p:grpSpPr>
                <a:xfrm>
                  <a:off x="-1" y="-1"/>
                  <a:ext cx="600352" cy="273845"/>
                  <a:chOff x="0" y="0"/>
                  <a:chExt cx="600350" cy="273843"/>
                </a:xfrm>
              </p:grpSpPr>
              <p:sp>
                <p:nvSpPr>
                  <p:cNvPr id="64" name="Line"/>
                  <p:cNvSpPr/>
                  <p:nvPr/>
                </p:nvSpPr>
                <p:spPr>
                  <a:xfrm>
                    <a:off x="-1" y="0"/>
                    <a:ext cx="60035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5" name="Line"/>
                  <p:cNvSpPr/>
                  <p:nvPr/>
                </p:nvSpPr>
                <p:spPr>
                  <a:xfrm flipH="1" flipV="1">
                    <a:off x="0" y="-1"/>
                    <a:ext cx="600351" cy="27384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69" name="Group"/>
                <p:cNvGrpSpPr/>
                <p:nvPr/>
              </p:nvGrpSpPr>
              <p:grpSpPr>
                <a:xfrm>
                  <a:off x="-1" y="-1"/>
                  <a:ext cx="600352" cy="273845"/>
                  <a:chOff x="0" y="0"/>
                  <a:chExt cx="600350" cy="273843"/>
                </a:xfrm>
              </p:grpSpPr>
              <p:sp>
                <p:nvSpPr>
                  <p:cNvPr id="67" name="Line"/>
                  <p:cNvSpPr/>
                  <p:nvPr/>
                </p:nvSpPr>
                <p:spPr>
                  <a:xfrm flipV="1">
                    <a:off x="-1" y="0"/>
                    <a:ext cx="600352" cy="27384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68" name="Line"/>
                  <p:cNvSpPr/>
                  <p:nvPr/>
                </p:nvSpPr>
                <p:spPr>
                  <a:xfrm flipH="1">
                    <a:off x="0" y="-1"/>
                    <a:ext cx="600351" cy="27384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71" name="sid=sid"/>
              <p:cNvSpPr txBox="1"/>
              <p:nvPr/>
            </p:nvSpPr>
            <p:spPr>
              <a:xfrm>
                <a:off x="655637" y="125412"/>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grpSp>
      </p:grpSp>
      <p:grpSp>
        <p:nvGrpSpPr>
          <p:cNvPr id="89" name="Group"/>
          <p:cNvGrpSpPr/>
          <p:nvPr/>
        </p:nvGrpSpPr>
        <p:grpSpPr>
          <a:xfrm>
            <a:off x="6340475" y="4554537"/>
            <a:ext cx="1932062" cy="822326"/>
            <a:chOff x="0" y="0"/>
            <a:chExt cx="1932061" cy="822324"/>
          </a:xfrm>
        </p:grpSpPr>
        <p:sp>
          <p:nvSpPr>
            <p:cNvPr id="74" name="Shape"/>
            <p:cNvSpPr/>
            <p:nvPr/>
          </p:nvSpPr>
          <p:spPr>
            <a:xfrm>
              <a:off x="0" y="0"/>
              <a:ext cx="106363" cy="138113"/>
            </a:xfrm>
            <a:custGeom>
              <a:avLst/>
              <a:gdLst/>
              <a:ahLst/>
              <a:cxnLst>
                <a:cxn ang="0">
                  <a:pos x="wd2" y="hd2"/>
                </a:cxn>
                <a:cxn ang="5400000">
                  <a:pos x="wd2" y="hd2"/>
                </a:cxn>
                <a:cxn ang="10800000">
                  <a:pos x="wd2" y="hd2"/>
                </a:cxn>
                <a:cxn ang="16200000">
                  <a:pos x="wd2" y="hd2"/>
                </a:cxn>
              </a:cxnLst>
              <a:rect l="0" t="0" r="r" b="b"/>
              <a:pathLst>
                <a:path w="21600" h="21600" extrusionOk="0">
                  <a:moveTo>
                    <a:pt x="21600" y="10676"/>
                  </a:moveTo>
                  <a:lnTo>
                    <a:pt x="18699" y="3228"/>
                  </a:lnTo>
                  <a:lnTo>
                    <a:pt x="10961" y="0"/>
                  </a:lnTo>
                  <a:lnTo>
                    <a:pt x="3224" y="3228"/>
                  </a:lnTo>
                  <a:lnTo>
                    <a:pt x="0" y="10676"/>
                  </a:lnTo>
                  <a:lnTo>
                    <a:pt x="3224" y="18372"/>
                  </a:lnTo>
                  <a:lnTo>
                    <a:pt x="10961" y="21600"/>
                  </a:lnTo>
                  <a:lnTo>
                    <a:pt x="18699" y="18372"/>
                  </a:lnTo>
                  <a:lnTo>
                    <a:pt x="21600" y="10676"/>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77" name="Group"/>
            <p:cNvGrpSpPr/>
            <p:nvPr/>
          </p:nvGrpSpPr>
          <p:grpSpPr>
            <a:xfrm>
              <a:off x="53975" y="14287"/>
              <a:ext cx="96838" cy="1"/>
              <a:chOff x="0" y="0"/>
              <a:chExt cx="96837" cy="0"/>
            </a:xfrm>
          </p:grpSpPr>
          <p:sp>
            <p:nvSpPr>
              <p:cNvPr id="75" name="Line"/>
              <p:cNvSpPr/>
              <p:nvPr/>
            </p:nvSpPr>
            <p:spPr>
              <a:xfrm>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6" name="Line"/>
              <p:cNvSpPr/>
              <p:nvPr/>
            </p:nvSpPr>
            <p:spPr>
              <a:xfrm flipH="1" flipV="1">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0" name="Group"/>
            <p:cNvGrpSpPr/>
            <p:nvPr/>
          </p:nvGrpSpPr>
          <p:grpSpPr>
            <a:xfrm>
              <a:off x="881062" y="328612"/>
              <a:ext cx="1" cy="493713"/>
              <a:chOff x="0" y="0"/>
              <a:chExt cx="0" cy="493712"/>
            </a:xfrm>
          </p:grpSpPr>
          <p:sp>
            <p:nvSpPr>
              <p:cNvPr id="78" name="Line"/>
              <p:cNvSpPr/>
              <p:nvPr/>
            </p:nvSpPr>
            <p:spPr>
              <a:xfrm flipH="1">
                <a:off x="-1" y="0"/>
                <a:ext cx="2" cy="4937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79" name="Line"/>
              <p:cNvSpPr/>
              <p:nvPr/>
            </p:nvSpPr>
            <p:spPr>
              <a:xfrm flipV="1">
                <a:off x="-1" y="0"/>
                <a:ext cx="2" cy="49371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3" name="Group"/>
            <p:cNvGrpSpPr/>
            <p:nvPr/>
          </p:nvGrpSpPr>
          <p:grpSpPr>
            <a:xfrm>
              <a:off x="850899" y="52387"/>
              <a:ext cx="69852" cy="146051"/>
              <a:chOff x="0" y="0"/>
              <a:chExt cx="69850" cy="146050"/>
            </a:xfrm>
          </p:grpSpPr>
          <p:sp>
            <p:nvSpPr>
              <p:cNvPr id="81" name="Line"/>
              <p:cNvSpPr/>
              <p:nvPr/>
            </p:nvSpPr>
            <p:spPr>
              <a:xfrm flipV="1">
                <a:off x="-1" y="-1"/>
                <a:ext cx="69852"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2" name="Line"/>
              <p:cNvSpPr/>
              <p:nvPr/>
            </p:nvSpPr>
            <p:spPr>
              <a:xfrm flipH="1">
                <a:off x="0" y="-1"/>
                <a:ext cx="69851"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86" name="Group"/>
            <p:cNvGrpSpPr/>
            <p:nvPr/>
          </p:nvGrpSpPr>
          <p:grpSpPr>
            <a:xfrm>
              <a:off x="920749" y="63500"/>
              <a:ext cx="66677" cy="134938"/>
              <a:chOff x="0" y="0"/>
              <a:chExt cx="66675" cy="134937"/>
            </a:xfrm>
          </p:grpSpPr>
          <p:sp>
            <p:nvSpPr>
              <p:cNvPr id="84" name="Line"/>
              <p:cNvSpPr/>
              <p:nvPr/>
            </p:nvSpPr>
            <p:spPr>
              <a:xfrm>
                <a:off x="-1" y="0"/>
                <a:ext cx="66677" cy="134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85" name="Line"/>
              <p:cNvSpPr/>
              <p:nvPr/>
            </p:nvSpPr>
            <p:spPr>
              <a:xfrm flipH="1" flipV="1">
                <a:off x="0" y="-1"/>
                <a:ext cx="66676" cy="1349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87" name="bid=100"/>
            <p:cNvSpPr txBox="1"/>
            <p:nvPr/>
          </p:nvSpPr>
          <p:spPr>
            <a:xfrm>
              <a:off x="128588" y="92075"/>
              <a:ext cx="818096"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sp>
          <p:nvSpPr>
            <p:cNvPr id="88" name="rating &gt; 5"/>
            <p:cNvSpPr txBox="1"/>
            <p:nvPr/>
          </p:nvSpPr>
          <p:spPr>
            <a:xfrm>
              <a:off x="1035050" y="65087"/>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grpSp>
      <p:grpSp>
        <p:nvGrpSpPr>
          <p:cNvPr id="103" name="Group"/>
          <p:cNvGrpSpPr/>
          <p:nvPr/>
        </p:nvGrpSpPr>
        <p:grpSpPr>
          <a:xfrm>
            <a:off x="6905625" y="3733800"/>
            <a:ext cx="791952" cy="781050"/>
            <a:chOff x="0" y="0"/>
            <a:chExt cx="791951" cy="781050"/>
          </a:xfrm>
        </p:grpSpPr>
        <p:grpSp>
          <p:nvGrpSpPr>
            <p:cNvPr id="92" name="Group"/>
            <p:cNvGrpSpPr/>
            <p:nvPr/>
          </p:nvGrpSpPr>
          <p:grpSpPr>
            <a:xfrm>
              <a:off x="39686" y="12699"/>
              <a:ext cx="1" cy="152402"/>
              <a:chOff x="0" y="0"/>
              <a:chExt cx="0" cy="152400"/>
            </a:xfrm>
          </p:grpSpPr>
          <p:sp>
            <p:nvSpPr>
              <p:cNvPr id="90" name="Line"/>
              <p:cNvSpPr/>
              <p:nvPr/>
            </p:nvSpPr>
            <p:spPr>
              <a:xfrm flipH="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1" name="Line"/>
              <p:cNvSpPr/>
              <p:nvPr/>
            </p:nvSpPr>
            <p:spPr>
              <a:xfrm flipV="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5" name="Group"/>
            <p:cNvGrpSpPr/>
            <p:nvPr/>
          </p:nvGrpSpPr>
          <p:grpSpPr>
            <a:xfrm>
              <a:off x="122236" y="12699"/>
              <a:ext cx="1" cy="152402"/>
              <a:chOff x="0" y="0"/>
              <a:chExt cx="0" cy="152400"/>
            </a:xfrm>
          </p:grpSpPr>
          <p:sp>
            <p:nvSpPr>
              <p:cNvPr id="93" name="Line"/>
              <p:cNvSpPr/>
              <p:nvPr/>
            </p:nvSpPr>
            <p:spPr>
              <a:xfrm flipH="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4" name="Line"/>
              <p:cNvSpPr/>
              <p:nvPr/>
            </p:nvSpPr>
            <p:spPr>
              <a:xfrm flipV="1">
                <a:off x="-1" y="0"/>
                <a:ext cx="2" cy="15240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98" name="Group"/>
            <p:cNvGrpSpPr/>
            <p:nvPr/>
          </p:nvGrpSpPr>
          <p:grpSpPr>
            <a:xfrm>
              <a:off x="0" y="-1"/>
              <a:ext cx="161926" cy="2"/>
              <a:chOff x="0" y="0"/>
              <a:chExt cx="161925" cy="0"/>
            </a:xfrm>
          </p:grpSpPr>
          <p:sp>
            <p:nvSpPr>
              <p:cNvPr id="96" name="Line"/>
              <p:cNvSpPr/>
              <p:nvPr/>
            </p:nvSpPr>
            <p:spPr>
              <a:xfrm>
                <a:off x="0" y="0"/>
                <a:ext cx="161926"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97" name="Line"/>
              <p:cNvSpPr/>
              <p:nvPr/>
            </p:nvSpPr>
            <p:spPr>
              <a:xfrm flipH="1" flipV="1">
                <a:off x="0" y="0"/>
                <a:ext cx="161926"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01" name="Group"/>
            <p:cNvGrpSpPr/>
            <p:nvPr/>
          </p:nvGrpSpPr>
          <p:grpSpPr>
            <a:xfrm>
              <a:off x="315911" y="328612"/>
              <a:ext cx="1" cy="452438"/>
              <a:chOff x="0" y="0"/>
              <a:chExt cx="0" cy="452437"/>
            </a:xfrm>
          </p:grpSpPr>
          <p:sp>
            <p:nvSpPr>
              <p:cNvPr id="99" name="Line"/>
              <p:cNvSpPr/>
              <p:nvPr/>
            </p:nvSpPr>
            <p:spPr>
              <a:xfrm flipH="1">
                <a:off x="-1" y="0"/>
                <a:ext cx="2" cy="4524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00" name="Line"/>
              <p:cNvSpPr/>
              <p:nvPr/>
            </p:nvSpPr>
            <p:spPr>
              <a:xfrm flipV="1">
                <a:off x="-1" y="0"/>
                <a:ext cx="2" cy="4524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102" name="sname"/>
            <p:cNvSpPr txBox="1"/>
            <p:nvPr/>
          </p:nvSpPr>
          <p:spPr>
            <a:xfrm>
              <a:off x="126999" y="104774"/>
              <a:ext cx="664953" cy="286285"/>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grpSp>
      <p:sp>
        <p:nvSpPr>
          <p:cNvPr id="104" name="Query can be converted to relational algebra…"/>
          <p:cNvSpPr txBox="1"/>
          <p:nvPr>
            <p:ph type="body" sz="half" idx="4294967295"/>
          </p:nvPr>
        </p:nvSpPr>
        <p:spPr>
          <a:xfrm>
            <a:off x="381000" y="1524000"/>
            <a:ext cx="8305800" cy="1752600"/>
          </a:xfrm>
          <a:prstGeom prst="rect">
            <a:avLst/>
          </a:prstGeom>
        </p:spPr>
        <p:txBody>
          <a:bodyPr>
            <a:normAutofit/>
          </a:bodyPr>
          <a:lstStyle/>
          <a:p>
            <a:pPr marL="200660" indent="-200660">
              <a:buClrTx/>
              <a:buSzPct val="100000"/>
            </a:pPr>
            <a:r>
              <a:t>Query can be converted to relational algebra</a:t>
            </a:r>
          </a:p>
          <a:p>
            <a:pPr marL="200660" indent="-200660">
              <a:buClrTx/>
              <a:buSzPct val="100000"/>
            </a:pPr>
            <a:r>
              <a:t>Rel. Algebra converted to tree, joins as branches</a:t>
            </a:r>
          </a:p>
          <a:p>
            <a:pPr marL="200660" indent="-200660">
              <a:buClrTx/>
              <a:buSzPct val="100000"/>
              <a:defRPr>
                <a:solidFill>
                  <a:srgbClr val="FF0000"/>
                </a:solidFill>
              </a:defRPr>
            </a:pPr>
            <a:r>
              <a:t>Each operator has implementation choices</a:t>
            </a:r>
          </a:p>
          <a:p>
            <a:pPr marL="200660" indent="-200660">
              <a:buClrTx/>
              <a:buSzPct val="100000"/>
              <a:defRPr>
                <a:solidFill>
                  <a:srgbClr val="0000FF"/>
                </a:solidFill>
              </a:defRPr>
            </a:pPr>
            <a:r>
              <a:t>Operators can also be applied in different order!</a:t>
            </a:r>
          </a:p>
        </p:txBody>
      </p:sp>
      <p:sp>
        <p:nvSpPr>
          <p:cNvPr id="105" name="πsname(σ(bid=100 ∧ rating &gt; 5) (Reserves ⋈ Sailors))"/>
          <p:cNvSpPr txBox="1"/>
          <p:nvPr/>
        </p:nvSpPr>
        <p:spPr>
          <a:xfrm>
            <a:off x="350520" y="5791200"/>
            <a:ext cx="5775960" cy="441970"/>
          </a:xfrm>
          <a:prstGeom prst="rect">
            <a:avLst/>
          </a:prstGeom>
          <a:ln w="12700">
            <a:miter lim="400000"/>
          </a:ln>
        </p:spPr>
        <p:txBody>
          <a:bodyPr lIns="45719" rIns="45719">
            <a:spAutoFit/>
          </a:bodyPr>
          <a:lstStyle/>
          <a:p>
            <a:pPr defTabSz="457200">
              <a:spcBef>
                <a:spcPts val="1200"/>
              </a:spcBef>
              <a:defRPr sz="2000">
                <a:latin typeface="+mn-lt"/>
                <a:ea typeface="+mn-ea"/>
                <a:cs typeface="+mn-cs"/>
                <a:sym typeface="Times New Roman"/>
              </a:defRPr>
            </a:pPr>
            <a:r>
              <a:rPr>
                <a:latin typeface="Symbol"/>
                <a:ea typeface="Symbol"/>
                <a:cs typeface="Symbol"/>
                <a:sym typeface="Symbol"/>
              </a:rPr>
              <a:t>p</a:t>
            </a:r>
            <a:r>
              <a:rPr baseline="-25000"/>
              <a:t>sname(</a:t>
            </a:r>
            <a:r>
              <a:rPr>
                <a:latin typeface="Symbol"/>
                <a:ea typeface="Symbol"/>
                <a:cs typeface="Symbol"/>
                <a:sym typeface="Symbol"/>
              </a:rPr>
              <a:t>s</a:t>
            </a:r>
            <a:r>
              <a:rPr baseline="-25000"/>
              <a:t>(bid=100 </a:t>
            </a:r>
            <a:r>
              <a:rPr baseline="-25000">
                <a:latin typeface="Symbol"/>
                <a:ea typeface="Symbol"/>
                <a:cs typeface="Symbol"/>
                <a:sym typeface="Symbol"/>
              </a:rPr>
              <a:t>Ù </a:t>
            </a:r>
            <a:r>
              <a:rPr baseline="-25000"/>
              <a:t>rating &gt; 5)</a:t>
            </a:r>
            <a:r>
              <a:t> (Reserves </a:t>
            </a:r>
            <a:r>
              <a:rPr>
                <a:latin typeface="MT Extra"/>
                <a:ea typeface="MT Extra"/>
                <a:cs typeface="MT Extra"/>
                <a:sym typeface="MT Extra"/>
              </a:rPr>
              <a:t>⋈</a:t>
            </a:r>
            <a:r>
              <a:t> Sailors))</a:t>
            </a:r>
          </a:p>
        </p:txBody>
      </p:sp>
      <p:sp>
        <p:nvSpPr>
          <p:cNvPr id="106" name="Line"/>
          <p:cNvSpPr/>
          <p:nvPr/>
        </p:nvSpPr>
        <p:spPr>
          <a:xfrm>
            <a:off x="2133600" y="5334000"/>
            <a:ext cx="0" cy="533400"/>
          </a:xfrm>
          <a:prstGeom prst="line">
            <a:avLst/>
          </a:prstGeom>
          <a:ln w="76200">
            <a:solidFill>
              <a:schemeClr val="accent2"/>
            </a:solidFill>
            <a:tailEnd type="triangle"/>
          </a:ln>
        </p:spPr>
        <p:txBody>
          <a:bodyPr lIns="45719" rIns="45719"/>
          <a:lstStyle/>
          <a:p/>
        </p:txBody>
      </p:sp>
      <p:sp>
        <p:nvSpPr>
          <p:cNvPr id="107" name="Line"/>
          <p:cNvSpPr/>
          <p:nvPr/>
        </p:nvSpPr>
        <p:spPr>
          <a:xfrm flipV="1">
            <a:off x="4572000" y="5181599"/>
            <a:ext cx="1295401" cy="609602"/>
          </a:xfrm>
          <a:prstGeom prst="line">
            <a:avLst/>
          </a:prstGeom>
          <a:ln w="76200">
            <a:solidFill>
              <a:schemeClr val="accent2"/>
            </a:solidFill>
            <a:tailEnd type="triangle"/>
          </a:ln>
        </p:spPr>
        <p:txBody>
          <a:bodyPr lIns="45719" rIns="45719"/>
          <a:lstStyle/>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4" nodeType="clickEffect">
                                  <p:stCondLst>
                                    <p:cond delay="0"/>
                                  </p:stCondLst>
                                  <p:iterate type="el">
                                    <p:tmAbs val="0"/>
                                  </p:iterate>
                                  <p:childTnLst>
                                    <p:set>
                                      <p:cBhvr>
                                        <p:cTn id="18" dur="indefinite" fill="hold"/>
                                        <p:tgtEl>
                                          <p:spTgt spid="51"/>
                                        </p:tgtEl>
                                        <p:attrNameLst>
                                          <p:attrName>style.visibility</p:attrName>
                                        </p:attrNameLst>
                                      </p:cBhvr>
                                      <p:to>
                                        <p:strVal val="visible"/>
                                      </p:to>
                                    </p:set>
                                    <p:animEffect transition="in" filter="fade">
                                      <p:cBhvr>
                                        <p:cTn id="19" dur="2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5" nodeType="clickEffect">
                                  <p:stCondLst>
                                    <p:cond delay="0"/>
                                  </p:stCondLst>
                                  <p:iterate type="el">
                                    <p:tmAbs val="0"/>
                                  </p:iterate>
                                  <p:childTnLst>
                                    <p:set>
                                      <p:cBhvr>
                                        <p:cTn id="23" dur="indefinite" fill="hold"/>
                                        <p:tgtEl>
                                          <p:spTgt spid="73"/>
                                        </p:tgtEl>
                                        <p:attrNameLst>
                                          <p:attrName>style.visibility</p:attrName>
                                        </p:attrNameLst>
                                      </p:cBhvr>
                                      <p:to>
                                        <p:strVal val="visible"/>
                                      </p:to>
                                    </p:set>
                                    <p:animEffect transition="in" filter="fade">
                                      <p:cBhvr>
                                        <p:cTn id="24" dur="20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6" nodeType="clickEffect">
                                  <p:stCondLst>
                                    <p:cond delay="0"/>
                                  </p:stCondLst>
                                  <p:iterate type="el">
                                    <p:tmAbs val="0"/>
                                  </p:iterate>
                                  <p:childTnLst>
                                    <p:set>
                                      <p:cBhvr>
                                        <p:cTn id="28" dur="indefinite" fill="hold"/>
                                        <p:tgtEl>
                                          <p:spTgt spid="89"/>
                                        </p:tgtEl>
                                        <p:attrNameLst>
                                          <p:attrName>style.visibility</p:attrName>
                                        </p:attrNameLst>
                                      </p:cBhvr>
                                      <p:to>
                                        <p:strVal val="visible"/>
                                      </p:to>
                                    </p:set>
                                    <p:animEffect transition="in" filter="fade">
                                      <p:cBhvr>
                                        <p:cTn id="29" dur="20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7" nodeType="clickEffect">
                                  <p:stCondLst>
                                    <p:cond delay="0"/>
                                  </p:stCondLst>
                                  <p:iterate type="el">
                                    <p:tmAbs val="0"/>
                                  </p:iterate>
                                  <p:childTnLst>
                                    <p:set>
                                      <p:cBhvr>
                                        <p:cTn id="33" dur="indefinite" fill="hold"/>
                                        <p:tgtEl>
                                          <p:spTgt spid="103"/>
                                        </p:tgtEl>
                                        <p:attrNameLst>
                                          <p:attrName>style.visibility</p:attrName>
                                        </p:attrNameLst>
                                      </p:cBhvr>
                                      <p:to>
                                        <p:strVal val="visible"/>
                                      </p:to>
                                    </p:set>
                                    <p:animEffect transition="in" filter="fade">
                                      <p:cBhvr>
                                        <p:cTn id="34" dur="2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06" grpId="1" animBg="1" advAuto="0"/>
      <p:bldP spid="107" grpId="3" animBg="1" advAuto="0"/>
      <p:bldP spid="105" grpId="2" animBg="1" advAuto="0"/>
      <p:bldP spid="89" grpId="6" animBg="1" advAuto="0"/>
      <p:bldP spid="73" grpId="5" animBg="1" advAuto="0"/>
      <p:bldP spid="103" grpId="7" animBg="1" advAuto="0"/>
      <p:bldP spid="51" grpId="4"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10" name="Iterator Interface (pull from the top)"/>
          <p:cNvSpPr txBox="1"/>
          <p:nvPr>
            <p:ph type="title" idx="4294967295"/>
          </p:nvPr>
        </p:nvSpPr>
        <p:spPr>
          <a:xfrm>
            <a:off x="1066800" y="-228601"/>
            <a:ext cx="7772400" cy="1143002"/>
          </a:xfrm>
          <a:prstGeom prst="rect">
            <a:avLst/>
          </a:prstGeom>
        </p:spPr>
        <p:txBody>
          <a:bodyPr>
            <a:normAutofit/>
          </a:bodyPr>
          <a:lstStyle>
            <a:lvl1pPr>
              <a:defRPr>
                <a:effectLst>
                  <a:outerShdw blurRad="12700" dist="25400" dir="2700000" rotWithShape="0">
                    <a:srgbClr val="DDDDDD"/>
                  </a:outerShdw>
                </a:effectLst>
              </a:defRPr>
            </a:lvl1pPr>
          </a:lstStyle>
          <a:p>
            <a:r>
              <a:t>Iterator Interface (pull from the top)</a:t>
            </a:r>
          </a:p>
        </p:txBody>
      </p:sp>
      <p:sp>
        <p:nvSpPr>
          <p:cNvPr id="111" name="Recall:"/>
          <p:cNvSpPr txBox="1"/>
          <p:nvPr>
            <p:ph type="body" idx="4294967295"/>
          </p:nvPr>
        </p:nvSpPr>
        <p:spPr>
          <a:xfrm>
            <a:off x="381000" y="1125537"/>
            <a:ext cx="7772400" cy="4114801"/>
          </a:xfrm>
          <a:prstGeom prst="rect">
            <a:avLst/>
          </a:prstGeom>
        </p:spPr>
        <p:txBody>
          <a:bodyPr>
            <a:normAutofit/>
          </a:bodyPr>
          <a:lstStyle>
            <a:lvl1pPr marL="200660" indent="-200660">
              <a:buClrTx/>
              <a:buSzPct val="100000"/>
            </a:lvl1pPr>
          </a:lstStyle>
          <a:p>
            <a:r>
              <a:t>Recall:</a:t>
            </a:r>
          </a:p>
        </p:txBody>
      </p:sp>
      <p:sp>
        <p:nvSpPr>
          <p:cNvPr id="112" name="Relational operators at nodes support uniform iterator interface:…"/>
          <p:cNvSpPr txBox="1"/>
          <p:nvPr/>
        </p:nvSpPr>
        <p:spPr>
          <a:xfrm>
            <a:off x="3779519" y="1447800"/>
            <a:ext cx="4861561" cy="2734950"/>
          </a:xfrm>
          <a:prstGeom prst="rect">
            <a:avLst/>
          </a:prstGeom>
          <a:ln w="12700">
            <a:miter lim="400000"/>
          </a:ln>
        </p:spPr>
        <p:txBody>
          <a:bodyPr lIns="45719" rIns="45719">
            <a:spAutoFit/>
          </a:bodyPr>
          <a:lstStyle/>
          <a:p>
            <a:pPr defTabSz="457200">
              <a:spcBef>
                <a:spcPts val="1200"/>
              </a:spcBef>
              <a:buSzPct val="100000"/>
              <a:buChar char="•"/>
              <a:defRPr sz="2000">
                <a:latin typeface="+mn-lt"/>
                <a:ea typeface="+mn-ea"/>
                <a:cs typeface="+mn-cs"/>
                <a:sym typeface="Times New Roman"/>
              </a:defRPr>
            </a:pPr>
            <a:r>
              <a:t>Relational operators at nodes support uniform </a:t>
            </a:r>
            <a:r>
              <a:rPr i="1"/>
              <a:t>iterator</a:t>
            </a:r>
            <a:r>
              <a:t> interface:</a:t>
            </a:r>
          </a:p>
          <a:p>
            <a:pPr lvl="1" defTabSz="457200">
              <a:spcBef>
                <a:spcPts val="1200"/>
              </a:spcBef>
              <a:defRPr sz="2000" i="1">
                <a:latin typeface="+mn-lt"/>
                <a:ea typeface="+mn-ea"/>
                <a:cs typeface="+mn-cs"/>
                <a:sym typeface="Times New Roman"/>
              </a:defRPr>
            </a:pPr>
            <a:r>
              <a:t>Open( ), get_next( ), close( )</a:t>
            </a:r>
          </a:p>
          <a:p>
            <a:pPr defTabSz="457200">
              <a:spcBef>
                <a:spcPts val="1200"/>
              </a:spcBef>
              <a:buSzPct val="100000"/>
              <a:buChar char="•"/>
              <a:defRPr sz="2000">
                <a:latin typeface="+mn-lt"/>
                <a:ea typeface="+mn-ea"/>
                <a:cs typeface="+mn-cs"/>
                <a:sym typeface="Times New Roman"/>
              </a:defRPr>
            </a:pPr>
            <a:r>
              <a:t>Unary Ops – On Open() call Open() on child.</a:t>
            </a:r>
          </a:p>
          <a:p>
            <a:pPr defTabSz="457200">
              <a:spcBef>
                <a:spcPts val="1200"/>
              </a:spcBef>
              <a:buSzPct val="100000"/>
              <a:buChar char="•"/>
              <a:defRPr sz="2000">
                <a:latin typeface="+mn-lt"/>
                <a:ea typeface="+mn-ea"/>
                <a:cs typeface="+mn-cs"/>
                <a:sym typeface="Times New Roman"/>
              </a:defRPr>
            </a:pPr>
            <a:r>
              <a:t>Binary Ops – call Open() on left child then on right.</a:t>
            </a:r>
          </a:p>
          <a:p>
            <a:pPr defTabSz="457200">
              <a:spcBef>
                <a:spcPts val="1200"/>
              </a:spcBef>
              <a:buSzPct val="100000"/>
              <a:buChar char="•"/>
              <a:defRPr sz="2000">
                <a:latin typeface="+mn-lt"/>
                <a:ea typeface="+mn-ea"/>
                <a:cs typeface="+mn-cs"/>
                <a:sym typeface="Times New Roman"/>
              </a:defRPr>
            </a:pPr>
            <a:r>
              <a:t>By convention, outer is on left.</a:t>
            </a:r>
          </a:p>
        </p:txBody>
      </p:sp>
      <p:sp>
        <p:nvSpPr>
          <p:cNvPr id="113" name="Shape"/>
          <p:cNvSpPr/>
          <p:nvPr/>
        </p:nvSpPr>
        <p:spPr>
          <a:xfrm>
            <a:off x="995362" y="2681287"/>
            <a:ext cx="106363" cy="138113"/>
          </a:xfrm>
          <a:custGeom>
            <a:avLst/>
            <a:gdLst/>
            <a:ahLst/>
            <a:cxnLst>
              <a:cxn ang="0">
                <a:pos x="wd2" y="hd2"/>
              </a:cxn>
              <a:cxn ang="5400000">
                <a:pos x="wd2" y="hd2"/>
              </a:cxn>
              <a:cxn ang="10800000">
                <a:pos x="wd2" y="hd2"/>
              </a:cxn>
              <a:cxn ang="16200000">
                <a:pos x="wd2" y="hd2"/>
              </a:cxn>
            </a:cxnLst>
            <a:rect l="0" t="0" r="r" b="b"/>
            <a:pathLst>
              <a:path w="21600" h="21600" extrusionOk="0">
                <a:moveTo>
                  <a:pt x="21600" y="10676"/>
                </a:moveTo>
                <a:lnTo>
                  <a:pt x="18699" y="3228"/>
                </a:lnTo>
                <a:lnTo>
                  <a:pt x="10961" y="0"/>
                </a:lnTo>
                <a:lnTo>
                  <a:pt x="3224" y="3228"/>
                </a:lnTo>
                <a:lnTo>
                  <a:pt x="0" y="10676"/>
                </a:lnTo>
                <a:lnTo>
                  <a:pt x="3224" y="18372"/>
                </a:lnTo>
                <a:lnTo>
                  <a:pt x="10961" y="21600"/>
                </a:lnTo>
                <a:lnTo>
                  <a:pt x="18699" y="18372"/>
                </a:lnTo>
                <a:lnTo>
                  <a:pt x="21600" y="10676"/>
                </a:lnTo>
              </a:path>
            </a:pathLst>
          </a:custGeom>
          <a:ln w="12700" cap="rnd">
            <a:solidFill>
              <a:srgbClr val="000000"/>
            </a:solidFill>
          </a:ln>
        </p:spPr>
        <p:txBody>
          <a:bodyPr lIns="45719" rIns="45719"/>
          <a:lstStyle/>
          <a:p/>
        </p:txBody>
      </p:sp>
      <p:grpSp>
        <p:nvGrpSpPr>
          <p:cNvPr id="116" name="Group"/>
          <p:cNvGrpSpPr/>
          <p:nvPr/>
        </p:nvGrpSpPr>
        <p:grpSpPr>
          <a:xfrm>
            <a:off x="1049337" y="2695575"/>
            <a:ext cx="96838" cy="1"/>
            <a:chOff x="0" y="0"/>
            <a:chExt cx="96837" cy="0"/>
          </a:xfrm>
        </p:grpSpPr>
        <p:sp>
          <p:nvSpPr>
            <p:cNvPr id="114" name="Line"/>
            <p:cNvSpPr/>
            <p:nvPr/>
          </p:nvSpPr>
          <p:spPr>
            <a:xfrm>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5" name="Line"/>
            <p:cNvSpPr/>
            <p:nvPr/>
          </p:nvSpPr>
          <p:spPr>
            <a:xfrm flipH="1" flipV="1">
              <a:off x="0" y="0"/>
              <a:ext cx="968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19" name="Group"/>
          <p:cNvGrpSpPr/>
          <p:nvPr/>
        </p:nvGrpSpPr>
        <p:grpSpPr>
          <a:xfrm>
            <a:off x="1600200" y="1870075"/>
            <a:ext cx="0" cy="152400"/>
            <a:chOff x="0" y="0"/>
            <a:chExt cx="0" cy="152400"/>
          </a:xfrm>
        </p:grpSpPr>
        <p:sp>
          <p:nvSpPr>
            <p:cNvPr id="117" name="Line"/>
            <p:cNvSpPr/>
            <p:nvPr/>
          </p:nvSpPr>
          <p:spPr>
            <a:xfrm flipH="1">
              <a:off x="-1" y="0"/>
              <a:ext cx="2" cy="1524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18" name="Line"/>
            <p:cNvSpPr/>
            <p:nvPr/>
          </p:nvSpPr>
          <p:spPr>
            <a:xfrm flipV="1">
              <a:off x="-1" y="0"/>
              <a:ext cx="2" cy="1524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22" name="Group"/>
          <p:cNvGrpSpPr/>
          <p:nvPr/>
        </p:nvGrpSpPr>
        <p:grpSpPr>
          <a:xfrm>
            <a:off x="1682750" y="1870075"/>
            <a:ext cx="0" cy="152400"/>
            <a:chOff x="0" y="0"/>
            <a:chExt cx="0" cy="152400"/>
          </a:xfrm>
        </p:grpSpPr>
        <p:sp>
          <p:nvSpPr>
            <p:cNvPr id="120" name="Line"/>
            <p:cNvSpPr/>
            <p:nvPr/>
          </p:nvSpPr>
          <p:spPr>
            <a:xfrm flipH="1">
              <a:off x="-1" y="0"/>
              <a:ext cx="2" cy="1524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21" name="Line"/>
            <p:cNvSpPr/>
            <p:nvPr/>
          </p:nvSpPr>
          <p:spPr>
            <a:xfrm flipV="1">
              <a:off x="-1" y="0"/>
              <a:ext cx="2" cy="1524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25" name="Group"/>
          <p:cNvGrpSpPr/>
          <p:nvPr/>
        </p:nvGrpSpPr>
        <p:grpSpPr>
          <a:xfrm>
            <a:off x="1560512" y="1857375"/>
            <a:ext cx="161926" cy="1"/>
            <a:chOff x="0" y="0"/>
            <a:chExt cx="161925" cy="0"/>
          </a:xfrm>
        </p:grpSpPr>
        <p:sp>
          <p:nvSpPr>
            <p:cNvPr id="123" name="Line"/>
            <p:cNvSpPr/>
            <p:nvPr/>
          </p:nvSpPr>
          <p:spPr>
            <a:xfrm>
              <a:off x="0" y="0"/>
              <a:ext cx="1619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24" name="Line"/>
            <p:cNvSpPr/>
            <p:nvPr/>
          </p:nvSpPr>
          <p:spPr>
            <a:xfrm flipH="1" flipV="1">
              <a:off x="0" y="0"/>
              <a:ext cx="161925"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28" name="Group"/>
          <p:cNvGrpSpPr/>
          <p:nvPr/>
        </p:nvGrpSpPr>
        <p:grpSpPr>
          <a:xfrm>
            <a:off x="1709737" y="3643312"/>
            <a:ext cx="1" cy="109538"/>
            <a:chOff x="0" y="0"/>
            <a:chExt cx="0" cy="109537"/>
          </a:xfrm>
        </p:grpSpPr>
        <p:sp>
          <p:nvSpPr>
            <p:cNvPr id="126" name="Line"/>
            <p:cNvSpPr/>
            <p:nvPr/>
          </p:nvSpPr>
          <p:spPr>
            <a:xfrm flipH="1">
              <a:off x="-1" y="0"/>
              <a:ext cx="2"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27" name="Line"/>
            <p:cNvSpPr/>
            <p:nvPr/>
          </p:nvSpPr>
          <p:spPr>
            <a:xfrm flipV="1">
              <a:off x="-1" y="0"/>
              <a:ext cx="2"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31" name="Group"/>
          <p:cNvGrpSpPr/>
          <p:nvPr/>
        </p:nvGrpSpPr>
        <p:grpSpPr>
          <a:xfrm>
            <a:off x="2038350" y="3643312"/>
            <a:ext cx="0" cy="109538"/>
            <a:chOff x="0" y="0"/>
            <a:chExt cx="0" cy="109537"/>
          </a:xfrm>
        </p:grpSpPr>
        <p:sp>
          <p:nvSpPr>
            <p:cNvPr id="129" name="Line"/>
            <p:cNvSpPr/>
            <p:nvPr/>
          </p:nvSpPr>
          <p:spPr>
            <a:xfrm flipH="1">
              <a:off x="-1" y="0"/>
              <a:ext cx="2"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30" name="Line"/>
            <p:cNvSpPr/>
            <p:nvPr/>
          </p:nvSpPr>
          <p:spPr>
            <a:xfrm flipV="1">
              <a:off x="-1" y="0"/>
              <a:ext cx="2"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34" name="Group"/>
          <p:cNvGrpSpPr/>
          <p:nvPr/>
        </p:nvGrpSpPr>
        <p:grpSpPr>
          <a:xfrm>
            <a:off x="1709737" y="3643312"/>
            <a:ext cx="328614" cy="109539"/>
            <a:chOff x="0" y="0"/>
            <a:chExt cx="328612" cy="109537"/>
          </a:xfrm>
        </p:grpSpPr>
        <p:sp>
          <p:nvSpPr>
            <p:cNvPr id="132" name="Line"/>
            <p:cNvSpPr/>
            <p:nvPr/>
          </p:nvSpPr>
          <p:spPr>
            <a:xfrm>
              <a:off x="-1" y="0"/>
              <a:ext cx="328614"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33" name="Line"/>
            <p:cNvSpPr/>
            <p:nvPr/>
          </p:nvSpPr>
          <p:spPr>
            <a:xfrm flipH="1" flipV="1">
              <a:off x="0" y="-1"/>
              <a:ext cx="328613" cy="1095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37" name="Group"/>
          <p:cNvGrpSpPr/>
          <p:nvPr/>
        </p:nvGrpSpPr>
        <p:grpSpPr>
          <a:xfrm>
            <a:off x="1709737" y="3643312"/>
            <a:ext cx="328613" cy="109539"/>
            <a:chOff x="0" y="0"/>
            <a:chExt cx="328612" cy="109537"/>
          </a:xfrm>
        </p:grpSpPr>
        <p:sp>
          <p:nvSpPr>
            <p:cNvPr id="135" name="Line"/>
            <p:cNvSpPr/>
            <p:nvPr/>
          </p:nvSpPr>
          <p:spPr>
            <a:xfrm flipV="1">
              <a:off x="-1" y="0"/>
              <a:ext cx="328614" cy="1095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36" name="Line"/>
            <p:cNvSpPr/>
            <p:nvPr/>
          </p:nvSpPr>
          <p:spPr>
            <a:xfrm flipH="1">
              <a:off x="0" y="-1"/>
              <a:ext cx="328613" cy="1095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40" name="Group"/>
          <p:cNvGrpSpPr/>
          <p:nvPr/>
        </p:nvGrpSpPr>
        <p:grpSpPr>
          <a:xfrm>
            <a:off x="1146175" y="4095749"/>
            <a:ext cx="631826" cy="317494"/>
            <a:chOff x="0" y="0"/>
            <a:chExt cx="631825" cy="317492"/>
          </a:xfrm>
        </p:grpSpPr>
        <p:sp>
          <p:nvSpPr>
            <p:cNvPr id="138" name="Line"/>
            <p:cNvSpPr/>
            <p:nvPr/>
          </p:nvSpPr>
          <p:spPr>
            <a:xfrm flipV="1">
              <a:off x="-1" y="-1"/>
              <a:ext cx="631827" cy="31749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39" name="Line"/>
            <p:cNvSpPr/>
            <p:nvPr/>
          </p:nvSpPr>
          <p:spPr>
            <a:xfrm flipH="1">
              <a:off x="0" y="-1"/>
              <a:ext cx="631825" cy="31749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43" name="Group"/>
          <p:cNvGrpSpPr/>
          <p:nvPr/>
        </p:nvGrpSpPr>
        <p:grpSpPr>
          <a:xfrm>
            <a:off x="2011362" y="4095749"/>
            <a:ext cx="646114" cy="317494"/>
            <a:chOff x="0" y="0"/>
            <a:chExt cx="646112" cy="317492"/>
          </a:xfrm>
        </p:grpSpPr>
        <p:sp>
          <p:nvSpPr>
            <p:cNvPr id="141" name="Line"/>
            <p:cNvSpPr/>
            <p:nvPr/>
          </p:nvSpPr>
          <p:spPr>
            <a:xfrm>
              <a:off x="-1" y="0"/>
              <a:ext cx="646114" cy="31749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42" name="Line"/>
            <p:cNvSpPr/>
            <p:nvPr/>
          </p:nvSpPr>
          <p:spPr>
            <a:xfrm flipH="1" flipV="1">
              <a:off x="0" y="-1"/>
              <a:ext cx="646113" cy="31749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46" name="Group"/>
          <p:cNvGrpSpPr/>
          <p:nvPr/>
        </p:nvGrpSpPr>
        <p:grpSpPr>
          <a:xfrm>
            <a:off x="1876425" y="3011487"/>
            <a:ext cx="1" cy="495296"/>
            <a:chOff x="0" y="0"/>
            <a:chExt cx="0" cy="495294"/>
          </a:xfrm>
        </p:grpSpPr>
        <p:sp>
          <p:nvSpPr>
            <p:cNvPr id="144" name="Line"/>
            <p:cNvSpPr/>
            <p:nvPr/>
          </p:nvSpPr>
          <p:spPr>
            <a:xfrm flipH="1">
              <a:off x="0" y="0"/>
              <a:ext cx="1" cy="49529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45" name="Line"/>
            <p:cNvSpPr/>
            <p:nvPr/>
          </p:nvSpPr>
          <p:spPr>
            <a:xfrm flipV="1">
              <a:off x="0" y="0"/>
              <a:ext cx="1" cy="49529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49" name="Group"/>
          <p:cNvGrpSpPr/>
          <p:nvPr/>
        </p:nvGrpSpPr>
        <p:grpSpPr>
          <a:xfrm>
            <a:off x="1876425" y="2187575"/>
            <a:ext cx="0" cy="454020"/>
            <a:chOff x="0" y="0"/>
            <a:chExt cx="0" cy="454019"/>
          </a:xfrm>
        </p:grpSpPr>
        <p:sp>
          <p:nvSpPr>
            <p:cNvPr id="147" name="Line"/>
            <p:cNvSpPr/>
            <p:nvPr/>
          </p:nvSpPr>
          <p:spPr>
            <a:xfrm flipH="1">
              <a:off x="-1" y="0"/>
              <a:ext cx="2" cy="45402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48" name="Line"/>
            <p:cNvSpPr/>
            <p:nvPr/>
          </p:nvSpPr>
          <p:spPr>
            <a:xfrm flipV="1">
              <a:off x="-1" y="0"/>
              <a:ext cx="2" cy="45402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2" name="Group"/>
          <p:cNvGrpSpPr/>
          <p:nvPr/>
        </p:nvGrpSpPr>
        <p:grpSpPr>
          <a:xfrm>
            <a:off x="1846262" y="2733675"/>
            <a:ext cx="69851" cy="146050"/>
            <a:chOff x="0" y="0"/>
            <a:chExt cx="69850" cy="146050"/>
          </a:xfrm>
        </p:grpSpPr>
        <p:sp>
          <p:nvSpPr>
            <p:cNvPr id="150" name="Line"/>
            <p:cNvSpPr/>
            <p:nvPr/>
          </p:nvSpPr>
          <p:spPr>
            <a:xfrm flipV="1">
              <a:off x="-1" y="-1"/>
              <a:ext cx="69852"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1" name="Line"/>
            <p:cNvSpPr/>
            <p:nvPr/>
          </p:nvSpPr>
          <p:spPr>
            <a:xfrm flipH="1">
              <a:off x="-1" y="-1"/>
              <a:ext cx="69852" cy="14605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155" name="Group"/>
          <p:cNvGrpSpPr/>
          <p:nvPr/>
        </p:nvGrpSpPr>
        <p:grpSpPr>
          <a:xfrm>
            <a:off x="1916112" y="2744787"/>
            <a:ext cx="66676" cy="134938"/>
            <a:chOff x="0" y="0"/>
            <a:chExt cx="66675" cy="134937"/>
          </a:xfrm>
        </p:grpSpPr>
        <p:sp>
          <p:nvSpPr>
            <p:cNvPr id="153" name="Line"/>
            <p:cNvSpPr/>
            <p:nvPr/>
          </p:nvSpPr>
          <p:spPr>
            <a:xfrm>
              <a:off x="-1" y="0"/>
              <a:ext cx="66677" cy="134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154" name="Line"/>
            <p:cNvSpPr/>
            <p:nvPr/>
          </p:nvSpPr>
          <p:spPr>
            <a:xfrm flipH="1" flipV="1">
              <a:off x="-1" y="0"/>
              <a:ext cx="66676" cy="1349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156" name="Reserves"/>
          <p:cNvSpPr txBox="1"/>
          <p:nvPr/>
        </p:nvSpPr>
        <p:spPr>
          <a:xfrm>
            <a:off x="655637" y="4529137"/>
            <a:ext cx="1061977" cy="335838"/>
          </a:xfrm>
          <a:prstGeom prst="rect">
            <a:avLst/>
          </a:prstGeom>
          <a:ln w="12700">
            <a:miter lim="400000"/>
          </a:ln>
        </p:spPr>
        <p:txBody>
          <a:bodyPr wrap="none" lIns="44450" tIns="44450" rIns="44450" bIns="44450">
            <a:spAutoFit/>
          </a:bodyPr>
          <a:lstStyle>
            <a:lvl1pPr defTabSz="457200">
              <a:defRPr sz="1700" b="1">
                <a:latin typeface="Arial" charset="0"/>
                <a:ea typeface="Arial" charset="0"/>
                <a:cs typeface="Arial" charset="0"/>
                <a:sym typeface="Arial" charset="0"/>
              </a:defRPr>
            </a:lvl1pPr>
          </a:lstStyle>
          <a:p>
            <a:r>
              <a:t>Reserves</a:t>
            </a:r>
          </a:p>
        </p:txBody>
      </p:sp>
      <p:sp>
        <p:nvSpPr>
          <p:cNvPr id="157" name="Sailors"/>
          <p:cNvSpPr txBox="1"/>
          <p:nvPr/>
        </p:nvSpPr>
        <p:spPr>
          <a:xfrm>
            <a:off x="2346325" y="4514850"/>
            <a:ext cx="821619" cy="335837"/>
          </a:xfrm>
          <a:prstGeom prst="rect">
            <a:avLst/>
          </a:prstGeom>
          <a:ln w="12700">
            <a:miter lim="400000"/>
          </a:ln>
        </p:spPr>
        <p:txBody>
          <a:bodyPr wrap="none" lIns="44450" tIns="44450" rIns="44450" bIns="44450">
            <a:spAutoFit/>
          </a:bodyPr>
          <a:lstStyle>
            <a:lvl1pPr defTabSz="457200">
              <a:defRPr sz="1700" b="1">
                <a:latin typeface="Arial" charset="0"/>
                <a:ea typeface="Arial" charset="0"/>
                <a:cs typeface="Arial" charset="0"/>
                <a:sym typeface="Arial" charset="0"/>
              </a:defRPr>
            </a:lvl1pPr>
          </a:lstStyle>
          <a:p>
            <a:r>
              <a:t>Sailors</a:t>
            </a:r>
          </a:p>
        </p:txBody>
      </p:sp>
      <p:sp>
        <p:nvSpPr>
          <p:cNvPr id="158" name="sid=sid"/>
          <p:cNvSpPr txBox="1"/>
          <p:nvPr/>
        </p:nvSpPr>
        <p:spPr>
          <a:xfrm>
            <a:off x="1574800" y="3862387"/>
            <a:ext cx="719213" cy="286284"/>
          </a:xfrm>
          <a:prstGeom prst="rect">
            <a:avLst/>
          </a:prstGeom>
          <a:ln w="12700">
            <a:miter lim="400000"/>
          </a:ln>
        </p:spPr>
        <p:txBody>
          <a:bodyPr wrap="none" lIns="44450" tIns="44450" rIns="44450" bIns="44450">
            <a:spAutoFit/>
          </a:bodyPr>
          <a:lstStyle>
            <a:lvl1pPr defTabSz="457200">
              <a:defRPr sz="1400" b="1">
                <a:latin typeface="Arial" charset="0"/>
                <a:ea typeface="Arial" charset="0"/>
                <a:cs typeface="Arial" charset="0"/>
                <a:sym typeface="Arial" charset="0"/>
              </a:defRPr>
            </a:lvl1pPr>
          </a:lstStyle>
          <a:p>
            <a:r>
              <a:t>sid=sid</a:t>
            </a:r>
          </a:p>
        </p:txBody>
      </p:sp>
      <p:sp>
        <p:nvSpPr>
          <p:cNvPr id="159" name="bid=100"/>
          <p:cNvSpPr txBox="1"/>
          <p:nvPr/>
        </p:nvSpPr>
        <p:spPr>
          <a:xfrm>
            <a:off x="1123950" y="2773362"/>
            <a:ext cx="818097" cy="286284"/>
          </a:xfrm>
          <a:prstGeom prst="rect">
            <a:avLst/>
          </a:prstGeom>
          <a:ln w="12700">
            <a:miter lim="400000"/>
          </a:ln>
        </p:spPr>
        <p:txBody>
          <a:bodyPr wrap="none" lIns="44450" tIns="44450" rIns="44450" bIns="44450">
            <a:spAutoFit/>
          </a:bodyPr>
          <a:lstStyle>
            <a:lvl1pPr defTabSz="457200">
              <a:defRPr sz="1400" b="1">
                <a:latin typeface="Arial" charset="0"/>
                <a:ea typeface="Arial" charset="0"/>
                <a:cs typeface="Arial" charset="0"/>
                <a:sym typeface="Arial" charset="0"/>
              </a:defRPr>
            </a:lvl1pPr>
          </a:lstStyle>
          <a:p>
            <a:r>
              <a:t>bid=100 </a:t>
            </a:r>
          </a:p>
        </p:txBody>
      </p:sp>
      <p:sp>
        <p:nvSpPr>
          <p:cNvPr id="160" name="rating &gt; 5"/>
          <p:cNvSpPr txBox="1"/>
          <p:nvPr/>
        </p:nvSpPr>
        <p:spPr>
          <a:xfrm>
            <a:off x="2030413" y="2746375"/>
            <a:ext cx="897012" cy="286284"/>
          </a:xfrm>
          <a:prstGeom prst="rect">
            <a:avLst/>
          </a:prstGeom>
          <a:ln w="12700">
            <a:miter lim="400000"/>
          </a:ln>
        </p:spPr>
        <p:txBody>
          <a:bodyPr wrap="none" lIns="44450" tIns="44450" rIns="44450" bIns="44450">
            <a:spAutoFit/>
          </a:bodyPr>
          <a:lstStyle>
            <a:lvl1pPr defTabSz="457200">
              <a:defRPr sz="1400" b="1">
                <a:latin typeface="Arial" charset="0"/>
                <a:ea typeface="Arial" charset="0"/>
                <a:cs typeface="Arial" charset="0"/>
                <a:sym typeface="Arial" charset="0"/>
              </a:defRPr>
            </a:lvl1pPr>
          </a:lstStyle>
          <a:p>
            <a:r>
              <a:t>rating &gt; 5</a:t>
            </a:r>
          </a:p>
        </p:txBody>
      </p:sp>
      <p:sp>
        <p:nvSpPr>
          <p:cNvPr id="161" name="sname"/>
          <p:cNvSpPr txBox="1"/>
          <p:nvPr/>
        </p:nvSpPr>
        <p:spPr>
          <a:xfrm>
            <a:off x="1687513" y="1962150"/>
            <a:ext cx="664952" cy="286284"/>
          </a:xfrm>
          <a:prstGeom prst="rect">
            <a:avLst/>
          </a:prstGeom>
          <a:ln w="12700">
            <a:miter lim="400000"/>
          </a:ln>
        </p:spPr>
        <p:txBody>
          <a:bodyPr wrap="none" lIns="44450" tIns="44450" rIns="44450" bIns="44450">
            <a:spAutoFit/>
          </a:bodyPr>
          <a:lstStyle>
            <a:lvl1pPr defTabSz="457200">
              <a:defRPr sz="1400" b="1">
                <a:latin typeface="Arial" charset="0"/>
                <a:ea typeface="Arial" charset="0"/>
                <a:cs typeface="Arial" charset="0"/>
                <a:sym typeface="Arial" charset="0"/>
              </a:defRPr>
            </a:lvl1pPr>
          </a:lstStyle>
          <a:p>
            <a:r>
              <a:t>sname</a:t>
            </a:r>
          </a:p>
        </p:txBody>
      </p:sp>
      <p:sp>
        <p:nvSpPr>
          <p:cNvPr id="162" name="Alternative is pipelining (i.e. a “push”-based approach).…"/>
          <p:cNvSpPr txBox="1"/>
          <p:nvPr/>
        </p:nvSpPr>
        <p:spPr>
          <a:xfrm>
            <a:off x="533400" y="5410200"/>
            <a:ext cx="8077200" cy="929640"/>
          </a:xfrm>
          <a:prstGeom prst="rect">
            <a:avLst/>
          </a:prstGeom>
          <a:solidFill>
            <a:srgbClr val="B9B900"/>
          </a:solidFill>
          <a:ln w="12700">
            <a:miter lim="400000"/>
          </a:ln>
        </p:spPr>
        <p:txBody>
          <a:bodyPr lIns="45719" rIns="45719">
            <a:spAutoFit/>
          </a:bodyPr>
          <a:lstStyle/>
          <a:p>
            <a:pPr defTabSz="457200">
              <a:defRPr sz="1800"/>
            </a:pPr>
            <a:r>
              <a:t>Alternative is pipelining (i.e. a “push”-based approach).</a:t>
            </a:r>
          </a:p>
          <a:p>
            <a:pPr defTabSz="457200">
              <a:defRPr sz="1800"/>
            </a:pPr>
          </a:p>
          <a:p>
            <a:pPr defTabSz="457200">
              <a:defRPr sz="1800"/>
            </a:pPr>
            <a:r>
              <a:t>Can combine push &amp; pull using special operators.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62"/>
                                        </p:tgtEl>
                                        <p:attrNameLst>
                                          <p:attrName>style.visibility</p:attrName>
                                        </p:attrNameLst>
                                      </p:cBhvr>
                                      <p:to>
                                        <p:strVal val="visible"/>
                                      </p:to>
                                    </p:set>
                                    <p:animEffect transition="in" filter="fade">
                                      <p:cBhvr>
                                        <p:cTn id="7" dur="2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62"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65" name="Query Optimization Overview (cont)"/>
          <p:cNvSpPr txBox="1"/>
          <p:nvPr>
            <p:ph type="title" idx="4294967295"/>
          </p:nvPr>
        </p:nvSpPr>
        <p:spPr>
          <a:xfrm>
            <a:off x="912812" y="0"/>
            <a:ext cx="7772401" cy="796925"/>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Query Optimization Overview (cont)</a:t>
            </a:r>
          </a:p>
        </p:txBody>
      </p:sp>
      <p:sp>
        <p:nvSpPr>
          <p:cNvPr id="166" name="Logical Plan:  Tree of R.A. ops…"/>
          <p:cNvSpPr txBox="1"/>
          <p:nvPr>
            <p:ph type="body" idx="4294967295"/>
          </p:nvPr>
        </p:nvSpPr>
        <p:spPr>
          <a:xfrm>
            <a:off x="304800" y="1295399"/>
            <a:ext cx="8382000" cy="4572002"/>
          </a:xfrm>
          <a:prstGeom prst="rect">
            <a:avLst/>
          </a:prstGeom>
        </p:spPr>
        <p:txBody>
          <a:bodyPr lIns="44450" tIns="44450" rIns="44450" bIns="44450">
            <a:normAutofit/>
          </a:bodyPr>
          <a:lstStyle/>
          <a:p>
            <a:pPr marL="200660" indent="-200660">
              <a:buClrTx/>
              <a:buSzPct val="100000"/>
              <a:defRPr i="1" u="sng">
                <a:solidFill>
                  <a:srgbClr val="CC3300"/>
                </a:solidFill>
              </a:defRPr>
            </a:pPr>
            <a:r>
              <a:t>Logical Plan</a:t>
            </a:r>
            <a:r>
              <a:rPr i="0">
                <a:solidFill>
                  <a:schemeClr val="accent2"/>
                </a:solidFill>
              </a:rPr>
              <a:t>:</a:t>
            </a:r>
            <a:r>
              <a:rPr i="0" u="none">
                <a:solidFill>
                  <a:schemeClr val="accent2"/>
                </a:solidFill>
              </a:rPr>
              <a:t>  </a:t>
            </a:r>
            <a:r>
              <a:rPr u="none">
                <a:solidFill>
                  <a:srgbClr val="000000"/>
                </a:solidFill>
              </a:rPr>
              <a:t>Tree of R.A. ops</a:t>
            </a:r>
            <a:endParaRPr u="none">
              <a:solidFill>
                <a:srgbClr val="000000"/>
              </a:solidFill>
            </a:endParaRPr>
          </a:p>
          <a:p>
            <a:pPr marL="200660" indent="-200660">
              <a:buClrTx/>
              <a:buSzPct val="100000"/>
              <a:defRPr i="1" u="sng">
                <a:solidFill>
                  <a:srgbClr val="CC3300"/>
                </a:solidFill>
              </a:defRPr>
            </a:pPr>
            <a:r>
              <a:t>Physical Plan</a:t>
            </a:r>
            <a:r>
              <a:rPr i="0"/>
              <a:t>:</a:t>
            </a:r>
            <a:r>
              <a:rPr i="0" u="none"/>
              <a:t>  </a:t>
            </a:r>
            <a:r>
              <a:rPr u="none">
                <a:solidFill>
                  <a:srgbClr val="000000"/>
                </a:solidFill>
              </a:rPr>
              <a:t>Tree of R.A. ops,  with choice of algorithm for each operator.</a:t>
            </a:r>
            <a:endParaRPr u="none">
              <a:solidFill>
                <a:srgbClr val="000000"/>
              </a:solidFill>
            </a:endParaRPr>
          </a:p>
          <a:p>
            <a:pPr marL="200660" indent="-200660">
              <a:buClrTx/>
              <a:buSzPct val="100000"/>
            </a:pPr>
            <a:endParaRPr i="1"/>
          </a:p>
          <a:p>
            <a:pPr marL="200660" indent="-200660">
              <a:buClrTx/>
              <a:buSzPct val="100000"/>
            </a:pPr>
            <a:r>
              <a:t>Two main issues:</a:t>
            </a:r>
          </a:p>
          <a:p>
            <a:pPr marL="561340" lvl="1" indent="-180340">
              <a:spcBef>
                <a:spcPts val="0"/>
              </a:spcBef>
              <a:buClrTx/>
              <a:buChar char="•"/>
              <a:defRPr sz="1800"/>
            </a:pPr>
            <a:r>
              <a:t>For a given query, </a:t>
            </a:r>
            <a:r>
              <a:rPr>
                <a:solidFill>
                  <a:srgbClr val="CC3300"/>
                </a:solidFill>
              </a:rPr>
              <a:t>what plans are considered?</a:t>
            </a:r>
            <a:endParaRPr>
              <a:solidFill>
                <a:srgbClr val="CC3300"/>
              </a:solidFill>
            </a:endParaRPr>
          </a:p>
          <a:p>
            <a:pPr marL="942340" lvl="2" indent="-180340">
              <a:spcBef>
                <a:spcPts val="0"/>
              </a:spcBef>
              <a:buClrTx/>
              <a:buChar char="•"/>
              <a:defRPr sz="1800"/>
            </a:pPr>
            <a:r>
              <a:t>Algorithm to search plan space for cheapest (estimated) plan.</a:t>
            </a:r>
          </a:p>
          <a:p>
            <a:pPr marL="561340" lvl="1" indent="-180340">
              <a:spcBef>
                <a:spcPts val="0"/>
              </a:spcBef>
              <a:buClrTx/>
              <a:buChar char="•"/>
              <a:defRPr sz="1800"/>
            </a:pPr>
            <a:r>
              <a:t>How is the </a:t>
            </a:r>
            <a:r>
              <a:rPr>
                <a:solidFill>
                  <a:srgbClr val="CC3300"/>
                </a:solidFill>
              </a:rPr>
              <a:t>cost of a plan estimated</a:t>
            </a:r>
            <a:r>
              <a:t>?</a:t>
            </a:r>
          </a:p>
          <a:p>
            <a:pPr marL="561340" lvl="1" indent="-180340">
              <a:spcBef>
                <a:spcPts val="0"/>
              </a:spcBef>
              <a:buClrTx/>
              <a:buChar char="•"/>
              <a:defRPr sz="1800"/>
            </a:pPr>
          </a:p>
          <a:p>
            <a:pPr marL="200660" indent="-200660">
              <a:buClrTx/>
              <a:buSzPct val="100000"/>
              <a:defRPr>
                <a:solidFill>
                  <a:srgbClr val="CC3300"/>
                </a:solidFill>
              </a:defRPr>
            </a:pPr>
            <a:r>
              <a:t>Ideally</a:t>
            </a:r>
            <a:r>
              <a:rPr>
                <a:solidFill>
                  <a:schemeClr val="accent2"/>
                </a:solidFill>
              </a:rPr>
              <a:t>: </a:t>
            </a:r>
            <a:r>
              <a:rPr>
                <a:solidFill>
                  <a:srgbClr val="000000"/>
                </a:solidFill>
              </a:rPr>
              <a:t>Want to find best plan.  </a:t>
            </a:r>
            <a:endParaRPr>
              <a:solidFill>
                <a:srgbClr val="000000"/>
              </a:solidFill>
            </a:endParaRPr>
          </a:p>
          <a:p>
            <a:pPr marL="200660" indent="-200660">
              <a:buClrTx/>
              <a:buSzPct val="100000"/>
            </a:pPr>
          </a:p>
          <a:p>
            <a:pPr marL="200660" indent="-200660">
              <a:buClrTx/>
              <a:buSzPct val="100000"/>
              <a:defRPr>
                <a:solidFill>
                  <a:srgbClr val="CC3300"/>
                </a:solidFill>
              </a:defRPr>
            </a:pPr>
            <a:r>
              <a:t>Reality</a:t>
            </a:r>
            <a:r>
              <a:rPr>
                <a:solidFill>
                  <a:schemeClr val="accent2"/>
                </a:solidFill>
              </a:rPr>
              <a:t>: </a:t>
            </a:r>
            <a:r>
              <a:rPr>
                <a:solidFill>
                  <a:srgbClr val="000000"/>
                </a:solidFill>
              </a:rPr>
              <a:t>Avoid worst plans!</a:t>
            </a:r>
            <a:endParaRPr>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66"/>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1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16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16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type="el">
                                    <p:tmAbs val="0"/>
                                  </p:iterate>
                                  <p:childTnLst>
                                    <p:set>
                                      <p:cBhvr>
                                        <p:cTn id="19" dur="indefinite" fill="hold"/>
                                        <p:tgtEl>
                                          <p:spTgt spid="166">
                                            <p:txEl>
                                              <p:pRg st="3" end="3"/>
                                            </p:txEl>
                                          </p:spTgt>
                                        </p:tgtEl>
                                        <p:attrNameLst>
                                          <p:attrName>style.visibility</p:attrName>
                                        </p:attrNameLst>
                                      </p:cBhvr>
                                      <p:to>
                                        <p:strVal val="visible"/>
                                      </p:to>
                                    </p:set>
                                  </p:childTnLst>
                                </p:cTn>
                              </p:par>
                              <p:par>
                                <p:cTn id="20" presetID="1" presetClass="entr" presetSubtype="0" fill="hold" grpId="1" nodeType="withEffect">
                                  <p:stCondLst>
                                    <p:cond delay="0"/>
                                  </p:stCondLst>
                                  <p:iterate type="el">
                                    <p:tmAbs val="0"/>
                                  </p:iterate>
                                  <p:childTnLst>
                                    <p:set>
                                      <p:cBhvr>
                                        <p:cTn id="21" dur="indefinite" fill="hold"/>
                                        <p:tgtEl>
                                          <p:spTgt spid="166">
                                            <p:txEl>
                                              <p:pRg st="4" end="4"/>
                                            </p:txEl>
                                          </p:spTgt>
                                        </p:tgtEl>
                                        <p:attrNameLst>
                                          <p:attrName>style.visibility</p:attrName>
                                        </p:attrNameLst>
                                      </p:cBhvr>
                                      <p:to>
                                        <p:strVal val="visible"/>
                                      </p:to>
                                    </p:set>
                                  </p:childTnLst>
                                </p:cTn>
                              </p:par>
                              <p:par>
                                <p:cTn id="22" presetID="1" presetClass="entr" presetSubtype="0" fill="hold" grpId="1" nodeType="withEffect">
                                  <p:stCondLst>
                                    <p:cond delay="0"/>
                                  </p:stCondLst>
                                  <p:iterate type="el">
                                    <p:tmAbs val="0"/>
                                  </p:iterate>
                                  <p:childTnLst>
                                    <p:set>
                                      <p:cBhvr>
                                        <p:cTn id="23" dur="indefinite" fill="hold"/>
                                        <p:tgtEl>
                                          <p:spTgt spid="166">
                                            <p:txEl>
                                              <p:pRg st="5" end="5"/>
                                            </p:txEl>
                                          </p:spTgt>
                                        </p:tgtEl>
                                        <p:attrNameLst>
                                          <p:attrName>style.visibility</p:attrName>
                                        </p:attrNameLst>
                                      </p:cBhvr>
                                      <p:to>
                                        <p:strVal val="visible"/>
                                      </p:to>
                                    </p:set>
                                  </p:childTnLst>
                                </p:cTn>
                              </p:par>
                              <p:par>
                                <p:cTn id="24" presetID="1" presetClass="entr" presetSubtype="0" fill="hold" grpId="1" nodeType="withEffect">
                                  <p:stCondLst>
                                    <p:cond delay="0"/>
                                  </p:stCondLst>
                                  <p:iterate type="el">
                                    <p:tmAbs val="0"/>
                                  </p:iterate>
                                  <p:childTnLst>
                                    <p:set>
                                      <p:cBhvr>
                                        <p:cTn id="25" dur="indefinite" fill="hold"/>
                                        <p:tgtEl>
                                          <p:spTgt spid="166">
                                            <p:txEl>
                                              <p:pRg st="6" end="6"/>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el">
                                    <p:tmAbs val="0"/>
                                  </p:iterate>
                                  <p:childTnLst>
                                    <p:set>
                                      <p:cBhvr>
                                        <p:cTn id="27" dur="indefinite" fill="hold"/>
                                        <p:tgtEl>
                                          <p:spTgt spid="166">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type="el">
                                    <p:tmAbs val="0"/>
                                  </p:iterate>
                                  <p:childTnLst>
                                    <p:set>
                                      <p:cBhvr>
                                        <p:cTn id="31" dur="indefinite" fill="hold"/>
                                        <p:tgtEl>
                                          <p:spTgt spid="166">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iterate type="el">
                                    <p:tmAbs val="0"/>
                                  </p:iterate>
                                  <p:childTnLst>
                                    <p:set>
                                      <p:cBhvr>
                                        <p:cTn id="35" dur="indefinite" fill="hold"/>
                                        <p:tgtEl>
                                          <p:spTgt spid="166">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iterate type="el">
                                    <p:tmAbs val="0"/>
                                  </p:iterate>
                                  <p:childTnLst>
                                    <p:set>
                                      <p:cBhvr>
                                        <p:cTn id="39" dur="indefinite" fill="hold"/>
                                        <p:tgtEl>
                                          <p:spTgt spid="16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66" grpId="1" animBg="1" advAuto="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169" name="Cost-based Query Sub-System"/>
          <p:cNvSpPr txBox="1"/>
          <p:nvPr>
            <p:ph type="title" idx="4294967295"/>
          </p:nvPr>
        </p:nvSpPr>
        <p:spPr>
          <a:xfrm>
            <a:off x="1138237" y="0"/>
            <a:ext cx="7772401" cy="746125"/>
          </a:xfrm>
          <a:prstGeom prst="rect">
            <a:avLst/>
          </a:prstGeom>
        </p:spPr>
        <p:txBody>
          <a:bodyPr>
            <a:normAutofit/>
          </a:bodyPr>
          <a:lstStyle>
            <a:lvl1pPr>
              <a:defRPr>
                <a:effectLst>
                  <a:outerShdw blurRad="12700" dist="25400" dir="2700000" rotWithShape="0">
                    <a:srgbClr val="DDDDDD"/>
                  </a:outerShdw>
                </a:effectLst>
              </a:defRPr>
            </a:lvl1pPr>
          </a:lstStyle>
          <a:p>
            <a:r>
              <a:t>Cost-based Query Sub-System</a:t>
            </a:r>
          </a:p>
        </p:txBody>
      </p:sp>
      <p:sp>
        <p:nvSpPr>
          <p:cNvPr id="170" name="Double-click to edit"/>
          <p:cNvSpPr txBox="1"/>
          <p:nvPr>
            <p:ph type="body" idx="4294967295"/>
          </p:nvPr>
        </p:nvSpPr>
        <p:spPr>
          <a:xfrm>
            <a:off x="685800" y="2527300"/>
            <a:ext cx="7772400" cy="4114800"/>
          </a:xfrm>
          <a:prstGeom prst="rect">
            <a:avLst/>
          </a:prstGeom>
        </p:spPr>
        <p:txBody>
          <a:bodyPr>
            <a:normAutofit/>
          </a:bodyPr>
          <a:lstStyle>
            <a:lvl1pPr>
              <a:buSzTx/>
              <a:buFont typeface="Monotype Sorts"/>
              <a:buNone/>
            </a:lvl1pPr>
          </a:lstStyle>
          <a:p>
            <a:r>
              <a:t> </a:t>
            </a:r>
          </a:p>
        </p:txBody>
      </p:sp>
      <p:sp>
        <p:nvSpPr>
          <p:cNvPr id="171" name="Query Parser"/>
          <p:cNvSpPr txBox="1"/>
          <p:nvPr/>
        </p:nvSpPr>
        <p:spPr>
          <a:xfrm>
            <a:off x="2212657" y="2398712"/>
            <a:ext cx="1965961" cy="348430"/>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Query Parser</a:t>
            </a:r>
          </a:p>
        </p:txBody>
      </p:sp>
      <p:sp>
        <p:nvSpPr>
          <p:cNvPr id="172" name="Query Optimizer"/>
          <p:cNvSpPr txBox="1"/>
          <p:nvPr/>
        </p:nvSpPr>
        <p:spPr>
          <a:xfrm>
            <a:off x="1569719" y="3365500"/>
            <a:ext cx="6080762" cy="348429"/>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Query Optimizer</a:t>
            </a:r>
          </a:p>
        </p:txBody>
      </p:sp>
      <p:sp>
        <p:nvSpPr>
          <p:cNvPr id="173" name="Plan Generator"/>
          <p:cNvSpPr txBox="1"/>
          <p:nvPr/>
        </p:nvSpPr>
        <p:spPr>
          <a:xfrm>
            <a:off x="1722120" y="4203700"/>
            <a:ext cx="1584961" cy="348429"/>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Plan Generator</a:t>
            </a:r>
          </a:p>
        </p:txBody>
      </p:sp>
      <p:sp>
        <p:nvSpPr>
          <p:cNvPr id="174" name="Plan Cost Estimator"/>
          <p:cNvSpPr txBox="1"/>
          <p:nvPr/>
        </p:nvSpPr>
        <p:spPr>
          <a:xfrm>
            <a:off x="3398520" y="4203700"/>
            <a:ext cx="1965961" cy="348429"/>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Plan Cost Estimator</a:t>
            </a:r>
          </a:p>
        </p:txBody>
      </p:sp>
      <p:sp>
        <p:nvSpPr>
          <p:cNvPr id="175" name="Query Plan Evaluator"/>
          <p:cNvSpPr txBox="1"/>
          <p:nvPr/>
        </p:nvSpPr>
        <p:spPr>
          <a:xfrm>
            <a:off x="1722120" y="6032500"/>
            <a:ext cx="3870960" cy="348429"/>
          </a:xfrm>
          <a:prstGeom prst="rect">
            <a:avLst/>
          </a:prstGeom>
          <a:ln w="12700">
            <a:miter lim="400000"/>
          </a:ln>
        </p:spPr>
        <p:txBody>
          <a:bodyPr lIns="45719" rIns="45719">
            <a:spAutoFit/>
          </a:bodyPr>
          <a:lstStyle>
            <a:lvl1pPr defTabSz="457200">
              <a:spcBef>
                <a:spcPts val="1000"/>
              </a:spcBef>
              <a:defRPr sz="1800">
                <a:latin typeface="+mn-lt"/>
                <a:ea typeface="+mn-ea"/>
                <a:cs typeface="+mn-cs"/>
                <a:sym typeface="Times New Roman"/>
              </a:defRPr>
            </a:lvl1pPr>
          </a:lstStyle>
          <a:p>
            <a:r>
              <a:t>Query Plan Evaluator</a:t>
            </a:r>
          </a:p>
        </p:txBody>
      </p:sp>
      <p:sp>
        <p:nvSpPr>
          <p:cNvPr id="176" name="Rectangle"/>
          <p:cNvSpPr/>
          <p:nvPr/>
        </p:nvSpPr>
        <p:spPr>
          <a:xfrm>
            <a:off x="1970087" y="2311400"/>
            <a:ext cx="2209801" cy="609600"/>
          </a:xfrm>
          <a:prstGeom prst="rect">
            <a:avLst/>
          </a:prstGeom>
          <a:ln w="12700">
            <a:solidFill>
              <a:srgbClr val="000000"/>
            </a:solidFill>
          </a:ln>
        </p:spPr>
        <p:txBody>
          <a:bodyPr lIns="45719" rIns="45719" anchor="ctr"/>
          <a:lstStyle/>
          <a:p>
            <a:pPr defTabSz="457200">
              <a:defRPr sz="1800"/>
            </a:pPr>
          </a:p>
        </p:txBody>
      </p:sp>
      <p:sp>
        <p:nvSpPr>
          <p:cNvPr id="177" name="Rectangle"/>
          <p:cNvSpPr/>
          <p:nvPr/>
        </p:nvSpPr>
        <p:spPr>
          <a:xfrm>
            <a:off x="1676400" y="4203700"/>
            <a:ext cx="1371600" cy="914400"/>
          </a:xfrm>
          <a:prstGeom prst="rect">
            <a:avLst/>
          </a:prstGeom>
          <a:ln w="12700">
            <a:solidFill>
              <a:srgbClr val="000000"/>
            </a:solidFill>
          </a:ln>
        </p:spPr>
        <p:txBody>
          <a:bodyPr lIns="45719" rIns="45719" anchor="ctr"/>
          <a:lstStyle/>
          <a:p>
            <a:pPr defTabSz="457200">
              <a:defRPr sz="1800"/>
            </a:pPr>
          </a:p>
        </p:txBody>
      </p:sp>
      <p:sp>
        <p:nvSpPr>
          <p:cNvPr id="178" name="Rectangle"/>
          <p:cNvSpPr/>
          <p:nvPr/>
        </p:nvSpPr>
        <p:spPr>
          <a:xfrm>
            <a:off x="3276600" y="4203700"/>
            <a:ext cx="1447800" cy="914400"/>
          </a:xfrm>
          <a:prstGeom prst="rect">
            <a:avLst/>
          </a:prstGeom>
          <a:ln w="12700">
            <a:solidFill>
              <a:srgbClr val="000000"/>
            </a:solidFill>
          </a:ln>
        </p:spPr>
        <p:txBody>
          <a:bodyPr lIns="45719" rIns="45719" anchor="ctr"/>
          <a:lstStyle/>
          <a:p>
            <a:pPr defTabSz="457200">
              <a:defRPr sz="1800"/>
            </a:pPr>
          </a:p>
        </p:txBody>
      </p:sp>
      <p:sp>
        <p:nvSpPr>
          <p:cNvPr id="179" name="Rectangle"/>
          <p:cNvSpPr/>
          <p:nvPr/>
        </p:nvSpPr>
        <p:spPr>
          <a:xfrm>
            <a:off x="1524000" y="3365500"/>
            <a:ext cx="3581400" cy="2133600"/>
          </a:xfrm>
          <a:prstGeom prst="rect">
            <a:avLst/>
          </a:prstGeom>
          <a:ln w="12700">
            <a:solidFill>
              <a:srgbClr val="000000"/>
            </a:solidFill>
          </a:ln>
        </p:spPr>
        <p:txBody>
          <a:bodyPr lIns="45719" rIns="45719" anchor="ctr"/>
          <a:lstStyle/>
          <a:p>
            <a:pPr defTabSz="457200">
              <a:defRPr sz="1800"/>
            </a:pPr>
          </a:p>
        </p:txBody>
      </p:sp>
      <p:grpSp>
        <p:nvGrpSpPr>
          <p:cNvPr id="182" name="Group"/>
          <p:cNvGrpSpPr/>
          <p:nvPr/>
        </p:nvGrpSpPr>
        <p:grpSpPr>
          <a:xfrm>
            <a:off x="5638799" y="4279899"/>
            <a:ext cx="2392682" cy="609601"/>
            <a:chOff x="0" y="0"/>
            <a:chExt cx="2392680" cy="609600"/>
          </a:xfrm>
        </p:grpSpPr>
        <p:sp>
          <p:nvSpPr>
            <p:cNvPr id="180" name="Catalog Manager"/>
            <p:cNvSpPr txBox="1"/>
            <p:nvPr/>
          </p:nvSpPr>
          <p:spPr>
            <a:xfrm>
              <a:off x="45719" y="0"/>
              <a:ext cx="2346962" cy="348429"/>
            </a:xfrm>
            <a:prstGeom prst="rect">
              <a:avLst/>
            </a:prstGeom>
            <a:noFill/>
            <a:ln w="12700" cap="flat">
              <a:noFill/>
              <a:miter lim="400000"/>
            </a:ln>
            <a:effectLst/>
          </p:spPr>
          <p:txBody>
            <a:bodyPr wrap="square" lIns="45719" tIns="45719" rIns="45719" bIns="45719" numCol="1" anchor="t">
              <a:spAutoFit/>
            </a:bodyPr>
            <a:lstStyle>
              <a:lvl1pPr defTabSz="457200">
                <a:spcBef>
                  <a:spcPts val="1000"/>
                </a:spcBef>
                <a:defRPr sz="1800">
                  <a:latin typeface="+mn-lt"/>
                  <a:ea typeface="+mn-ea"/>
                  <a:cs typeface="+mn-cs"/>
                  <a:sym typeface="Times New Roman"/>
                </a:defRPr>
              </a:lvl1pPr>
            </a:lstStyle>
            <a:p>
              <a:r>
                <a:t>Catalog Manager</a:t>
              </a:r>
            </a:p>
          </p:txBody>
        </p:sp>
        <p:sp>
          <p:nvSpPr>
            <p:cNvPr id="181" name="Rectangle"/>
            <p:cNvSpPr/>
            <p:nvPr/>
          </p:nvSpPr>
          <p:spPr>
            <a:xfrm>
              <a:off x="0" y="0"/>
              <a:ext cx="2362200" cy="609600"/>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183" name="Rectangle"/>
          <p:cNvSpPr/>
          <p:nvPr/>
        </p:nvSpPr>
        <p:spPr>
          <a:xfrm>
            <a:off x="1600200" y="6032500"/>
            <a:ext cx="3048000" cy="609600"/>
          </a:xfrm>
          <a:prstGeom prst="rect">
            <a:avLst/>
          </a:prstGeom>
          <a:ln w="12700">
            <a:solidFill>
              <a:srgbClr val="000000"/>
            </a:solidFill>
          </a:ln>
        </p:spPr>
        <p:txBody>
          <a:bodyPr lIns="45719" rIns="45719" anchor="ctr"/>
          <a:lstStyle/>
          <a:p>
            <a:pPr defTabSz="457200">
              <a:defRPr sz="1800"/>
            </a:pPr>
          </a:p>
        </p:txBody>
      </p:sp>
      <p:sp>
        <p:nvSpPr>
          <p:cNvPr id="184" name="Line"/>
          <p:cNvSpPr/>
          <p:nvPr/>
        </p:nvSpPr>
        <p:spPr>
          <a:xfrm>
            <a:off x="2971800" y="5499100"/>
            <a:ext cx="0" cy="533400"/>
          </a:xfrm>
          <a:prstGeom prst="line">
            <a:avLst/>
          </a:prstGeom>
          <a:ln w="12700">
            <a:solidFill>
              <a:srgbClr val="000000"/>
            </a:solidFill>
            <a:tailEnd type="triangle"/>
          </a:ln>
        </p:spPr>
        <p:txBody>
          <a:bodyPr lIns="45719" rIns="45719"/>
          <a:lstStyle/>
          <a:p/>
        </p:txBody>
      </p:sp>
      <p:sp>
        <p:nvSpPr>
          <p:cNvPr id="185" name="Line"/>
          <p:cNvSpPr/>
          <p:nvPr/>
        </p:nvSpPr>
        <p:spPr>
          <a:xfrm>
            <a:off x="5097462" y="4585970"/>
            <a:ext cx="541338" cy="1"/>
          </a:xfrm>
          <a:prstGeom prst="line">
            <a:avLst/>
          </a:prstGeom>
          <a:ln w="12700">
            <a:solidFill>
              <a:srgbClr val="000000"/>
            </a:solidFill>
            <a:headEnd type="triangle"/>
            <a:tailEnd type="triangle"/>
          </a:ln>
        </p:spPr>
        <p:txBody>
          <a:bodyPr lIns="45719" rIns="45719"/>
          <a:lstStyle/>
          <a:p/>
        </p:txBody>
      </p:sp>
      <p:sp>
        <p:nvSpPr>
          <p:cNvPr id="186" name="Line"/>
          <p:cNvSpPr/>
          <p:nvPr/>
        </p:nvSpPr>
        <p:spPr>
          <a:xfrm>
            <a:off x="3048000" y="2908300"/>
            <a:ext cx="0" cy="533400"/>
          </a:xfrm>
          <a:prstGeom prst="line">
            <a:avLst/>
          </a:prstGeom>
          <a:ln w="12700">
            <a:solidFill>
              <a:srgbClr val="000000"/>
            </a:solidFill>
            <a:tailEnd type="triangle"/>
          </a:ln>
        </p:spPr>
        <p:txBody>
          <a:bodyPr lIns="45719" rIns="45719"/>
          <a:lstStyle/>
          <a:p/>
        </p:txBody>
      </p:sp>
      <p:grpSp>
        <p:nvGrpSpPr>
          <p:cNvPr id="190" name="Group"/>
          <p:cNvGrpSpPr/>
          <p:nvPr/>
        </p:nvGrpSpPr>
        <p:grpSpPr>
          <a:xfrm>
            <a:off x="2362200" y="5118099"/>
            <a:ext cx="2016252" cy="304802"/>
            <a:chOff x="0" y="0"/>
            <a:chExt cx="2016251" cy="304800"/>
          </a:xfrm>
        </p:grpSpPr>
        <p:sp>
          <p:nvSpPr>
            <p:cNvPr id="187" name="Shape"/>
            <p:cNvSpPr/>
            <p:nvPr/>
          </p:nvSpPr>
          <p:spPr>
            <a:xfrm>
              <a:off x="0" y="0"/>
              <a:ext cx="2016252"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188" name="Shape"/>
            <p:cNvSpPr/>
            <p:nvPr/>
          </p:nvSpPr>
          <p:spPr>
            <a:xfrm>
              <a:off x="0" y="0"/>
              <a:ext cx="1131570" cy="304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26"/>
                <a:lumOff val="-17997"/>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189" name="Line"/>
            <p:cNvSpPr/>
            <p:nvPr/>
          </p:nvSpPr>
          <p:spPr>
            <a:xfrm>
              <a:off x="925833" y="292094"/>
              <a:ext cx="205737" cy="12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grpSp>
        <p:nvGrpSpPr>
          <p:cNvPr id="194" name="Group"/>
          <p:cNvGrpSpPr/>
          <p:nvPr/>
        </p:nvGrpSpPr>
        <p:grpSpPr>
          <a:xfrm>
            <a:off x="2176272" y="3973514"/>
            <a:ext cx="2090929" cy="230187"/>
            <a:chOff x="0" y="0"/>
            <a:chExt cx="2090928" cy="230185"/>
          </a:xfrm>
        </p:grpSpPr>
        <p:sp>
          <p:nvSpPr>
            <p:cNvPr id="191" name="Shape"/>
            <p:cNvSpPr/>
            <p:nvPr/>
          </p:nvSpPr>
          <p:spPr>
            <a:xfrm rot="10800000">
              <a:off x="0" y="1585"/>
              <a:ext cx="2090929"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3454" y="21600"/>
                    <a:pt x="7714" y="21600"/>
                  </a:cubicBezTo>
                  <a:lnTo>
                    <a:pt x="12122" y="21600"/>
                  </a:lnTo>
                  <a:cubicBezTo>
                    <a:pt x="15392" y="21600"/>
                    <a:pt x="18306" y="15830"/>
                    <a:pt x="19396" y="7200"/>
                  </a:cubicBezTo>
                  <a:lnTo>
                    <a:pt x="21600" y="7200"/>
                  </a:lnTo>
                  <a:lnTo>
                    <a:pt x="17633" y="0"/>
                  </a:lnTo>
                  <a:lnTo>
                    <a:pt x="12784" y="7200"/>
                  </a:lnTo>
                  <a:lnTo>
                    <a:pt x="14987" y="7200"/>
                  </a:lnTo>
                  <a:cubicBezTo>
                    <a:pt x="14165" y="13710"/>
                    <a:pt x="12282" y="18727"/>
                    <a:pt x="9918" y="20700"/>
                  </a:cubicBezTo>
                  <a:lnTo>
                    <a:pt x="9918" y="20700"/>
                  </a:lnTo>
                  <a:cubicBezTo>
                    <a:pt x="6649" y="17970"/>
                    <a:pt x="4408" y="9552"/>
                    <a:pt x="4408" y="0"/>
                  </a:cubicBezTo>
                  <a:close/>
                </a:path>
              </a:pathLst>
            </a:custGeom>
            <a:solidFill>
              <a:schemeClr val="accent1"/>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192" name="Shape"/>
            <p:cNvSpPr/>
            <p:nvPr/>
          </p:nvSpPr>
          <p:spPr>
            <a:xfrm rot="10800000">
              <a:off x="917448" y="1585"/>
              <a:ext cx="1173481" cy="228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1929"/>
                    <a:pt x="6154" y="21600"/>
                    <a:pt x="13745" y="21600"/>
                  </a:cubicBezTo>
                  <a:lnTo>
                    <a:pt x="21600" y="21600"/>
                  </a:lnTo>
                  <a:cubicBezTo>
                    <a:pt x="14009" y="21600"/>
                    <a:pt x="7855" y="11929"/>
                    <a:pt x="7855" y="0"/>
                  </a:cubicBezTo>
                  <a:close/>
                </a:path>
              </a:pathLst>
            </a:custGeom>
            <a:solidFill>
              <a:schemeClr val="accent1">
                <a:satOff val="-71426"/>
                <a:lumOff val="-17997"/>
              </a:schemeClr>
            </a:solidFill>
            <a:ln w="12700" cap="flat">
              <a:noFill/>
              <a:miter lim="400000"/>
            </a:ln>
            <a:effectLst/>
          </p:spPr>
          <p:txBody>
            <a:bodyPr wrap="square" lIns="45719" tIns="45719" rIns="45719" bIns="45719" numCol="1" anchor="ctr">
              <a:noAutofit/>
            </a:bodyPr>
            <a:lstStyle/>
            <a:p>
              <a:pPr defTabSz="457200">
                <a:defRPr sz="1800"/>
              </a:pPr>
            </a:p>
          </p:txBody>
        </p:sp>
        <p:sp>
          <p:nvSpPr>
            <p:cNvPr id="193" name="Line"/>
            <p:cNvSpPr/>
            <p:nvPr/>
          </p:nvSpPr>
          <p:spPr>
            <a:xfrm rot="10800000">
              <a:off x="917448" y="0"/>
              <a:ext cx="213357"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85" y="21600"/>
                    <a:pt x="7010" y="14324"/>
                    <a:pt x="0" y="0"/>
                  </a:cubicBezTo>
                </a:path>
              </a:pathLst>
            </a:custGeom>
            <a:no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195" name="Usually there is a…"/>
          <p:cNvSpPr txBox="1"/>
          <p:nvPr/>
        </p:nvSpPr>
        <p:spPr>
          <a:xfrm>
            <a:off x="5473700" y="1546225"/>
            <a:ext cx="2289768" cy="1221740"/>
          </a:xfrm>
          <a:prstGeom prst="rect">
            <a:avLst/>
          </a:prstGeom>
          <a:ln w="12700">
            <a:solidFill>
              <a:srgbClr val="FF0000"/>
            </a:solidFill>
          </a:ln>
        </p:spPr>
        <p:txBody>
          <a:bodyPr wrap="none" lIns="45719" rIns="45719">
            <a:spAutoFit/>
          </a:bodyPr>
          <a:lstStyle/>
          <a:p>
            <a:pPr defTabSz="457200">
              <a:defRPr sz="1800"/>
            </a:pPr>
            <a:r>
              <a:t>Usually there is a</a:t>
            </a:r>
          </a:p>
          <a:p>
            <a:pPr defTabSz="457200">
              <a:defRPr sz="1800"/>
            </a:pPr>
            <a:r>
              <a:t>heuristics-based</a:t>
            </a:r>
          </a:p>
          <a:p>
            <a:pPr defTabSz="457200">
              <a:defRPr sz="1800" u="sng"/>
            </a:pPr>
            <a:r>
              <a:t>rewriting</a:t>
            </a:r>
            <a:r>
              <a:rPr u="none"/>
              <a:t> step before</a:t>
            </a:r>
            <a:endParaRPr u="none"/>
          </a:p>
          <a:p>
            <a:pPr defTabSz="457200">
              <a:defRPr sz="1800"/>
            </a:pPr>
            <a:r>
              <a:t>the cost-based steps.</a:t>
            </a:r>
          </a:p>
        </p:txBody>
      </p:sp>
      <p:grpSp>
        <p:nvGrpSpPr>
          <p:cNvPr id="199" name="Group"/>
          <p:cNvGrpSpPr/>
          <p:nvPr/>
        </p:nvGrpSpPr>
        <p:grpSpPr>
          <a:xfrm>
            <a:off x="5691187" y="5310187"/>
            <a:ext cx="1077913" cy="1025526"/>
            <a:chOff x="0" y="0"/>
            <a:chExt cx="1077912" cy="1025525"/>
          </a:xfrm>
        </p:grpSpPr>
        <p:sp>
          <p:nvSpPr>
            <p:cNvPr id="196"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197"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198"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200" name="Schema"/>
          <p:cNvSpPr txBox="1"/>
          <p:nvPr/>
        </p:nvSpPr>
        <p:spPr>
          <a:xfrm>
            <a:off x="5725795" y="5618162"/>
            <a:ext cx="1024573" cy="396241"/>
          </a:xfrm>
          <a:prstGeom prst="rect">
            <a:avLst/>
          </a:prstGeom>
          <a:ln w="12700">
            <a:miter lim="400000"/>
          </a:ln>
        </p:spPr>
        <p:txBody>
          <a:bodyPr lIns="45719" rIns="45719">
            <a:spAutoFit/>
          </a:bodyPr>
          <a:lstStyle>
            <a:lvl1pPr defTabSz="457200">
              <a:defRPr sz="2000"/>
            </a:lvl1pPr>
          </a:lstStyle>
          <a:p>
            <a:r>
              <a:t>Schema</a:t>
            </a:r>
          </a:p>
        </p:txBody>
      </p:sp>
      <p:grpSp>
        <p:nvGrpSpPr>
          <p:cNvPr id="204" name="Group"/>
          <p:cNvGrpSpPr/>
          <p:nvPr/>
        </p:nvGrpSpPr>
        <p:grpSpPr>
          <a:xfrm>
            <a:off x="7019925" y="5324475"/>
            <a:ext cx="1077913" cy="1025525"/>
            <a:chOff x="0" y="0"/>
            <a:chExt cx="1077912" cy="1025525"/>
          </a:xfrm>
        </p:grpSpPr>
        <p:sp>
          <p:nvSpPr>
            <p:cNvPr id="201" name="Rectangle"/>
            <p:cNvSpPr/>
            <p:nvPr/>
          </p:nvSpPr>
          <p:spPr>
            <a:xfrm>
              <a:off x="0" y="133350"/>
              <a:ext cx="1071563" cy="738188"/>
            </a:xfrm>
            <a:prstGeom prst="rect">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202" name="Oval"/>
            <p:cNvSpPr/>
            <p:nvPr/>
          </p:nvSpPr>
          <p:spPr>
            <a:xfrm>
              <a:off x="0" y="0"/>
              <a:ext cx="1069975"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sp>
          <p:nvSpPr>
            <p:cNvPr id="203" name="Oval"/>
            <p:cNvSpPr/>
            <p:nvPr/>
          </p:nvSpPr>
          <p:spPr>
            <a:xfrm>
              <a:off x="7937" y="723900"/>
              <a:ext cx="1069976" cy="301625"/>
            </a:xfrm>
            <a:prstGeom prst="ellipse">
              <a:avLst/>
            </a:prstGeom>
            <a:solidFill>
              <a:srgbClr val="CCECFF"/>
            </a:solidFill>
            <a:ln w="12700" cap="flat">
              <a:solidFill>
                <a:srgbClr val="000000"/>
              </a:solidFill>
              <a:prstDash val="solid"/>
              <a:round/>
            </a:ln>
            <a:effectLst/>
          </p:spPr>
          <p:txBody>
            <a:bodyPr wrap="square" lIns="45719" tIns="45719" rIns="45719" bIns="45719" numCol="1" anchor="ctr">
              <a:noAutofit/>
            </a:bodyPr>
            <a:lstStyle/>
            <a:p>
              <a:pPr defTabSz="457200">
                <a:defRPr sz="1800"/>
              </a:pPr>
            </a:p>
          </p:txBody>
        </p:sp>
      </p:grpSp>
      <p:sp>
        <p:nvSpPr>
          <p:cNvPr id="205" name="Statistics"/>
          <p:cNvSpPr txBox="1"/>
          <p:nvPr/>
        </p:nvSpPr>
        <p:spPr>
          <a:xfrm>
            <a:off x="7025957" y="5632450"/>
            <a:ext cx="1157923" cy="396240"/>
          </a:xfrm>
          <a:prstGeom prst="rect">
            <a:avLst/>
          </a:prstGeom>
          <a:ln w="12700">
            <a:miter lim="400000"/>
          </a:ln>
        </p:spPr>
        <p:txBody>
          <a:bodyPr lIns="45719" rIns="45719">
            <a:spAutoFit/>
          </a:bodyPr>
          <a:lstStyle>
            <a:lvl1pPr defTabSz="457200">
              <a:defRPr sz="2000"/>
            </a:lvl1pPr>
          </a:lstStyle>
          <a:p>
            <a:r>
              <a:t>Statistics</a:t>
            </a:r>
          </a:p>
        </p:txBody>
      </p:sp>
      <p:sp>
        <p:nvSpPr>
          <p:cNvPr id="206" name="Line"/>
          <p:cNvSpPr/>
          <p:nvPr/>
        </p:nvSpPr>
        <p:spPr>
          <a:xfrm>
            <a:off x="6197600" y="4902199"/>
            <a:ext cx="1" cy="368302"/>
          </a:xfrm>
          <a:prstGeom prst="line">
            <a:avLst/>
          </a:prstGeom>
          <a:ln w="12700">
            <a:solidFill>
              <a:srgbClr val="000000"/>
            </a:solidFill>
          </a:ln>
        </p:spPr>
        <p:txBody>
          <a:bodyPr lIns="45719" rIns="45719"/>
          <a:lstStyle/>
          <a:p/>
        </p:txBody>
      </p:sp>
      <p:sp>
        <p:nvSpPr>
          <p:cNvPr id="207" name="Line"/>
          <p:cNvSpPr/>
          <p:nvPr/>
        </p:nvSpPr>
        <p:spPr>
          <a:xfrm>
            <a:off x="7493000" y="4889500"/>
            <a:ext cx="0" cy="444500"/>
          </a:xfrm>
          <a:prstGeom prst="line">
            <a:avLst/>
          </a:prstGeom>
          <a:ln w="12700">
            <a:solidFill>
              <a:srgbClr val="000000"/>
            </a:solidFill>
          </a:ln>
        </p:spPr>
        <p:txBody>
          <a:bodyPr lIns="45719" rIns="45719"/>
          <a:lstStyle/>
          <a:p/>
        </p:txBody>
      </p:sp>
      <p:sp>
        <p:nvSpPr>
          <p:cNvPr id="208" name="Line"/>
          <p:cNvSpPr/>
          <p:nvPr/>
        </p:nvSpPr>
        <p:spPr>
          <a:xfrm>
            <a:off x="4221162" y="2717799"/>
            <a:ext cx="2789238" cy="1549402"/>
          </a:xfrm>
          <a:prstGeom prst="line">
            <a:avLst/>
          </a:prstGeom>
          <a:ln w="12700">
            <a:solidFill>
              <a:srgbClr val="000000"/>
            </a:solidFill>
            <a:headEnd type="triangle"/>
            <a:tailEnd type="triangle"/>
          </a:ln>
        </p:spPr>
        <p:txBody>
          <a:bodyPr lIns="45719" rIns="45719"/>
          <a:lstStyle/>
          <a:p/>
        </p:txBody>
      </p:sp>
      <p:sp>
        <p:nvSpPr>
          <p:cNvPr id="209" name="Select *…"/>
          <p:cNvSpPr txBox="1"/>
          <p:nvPr/>
        </p:nvSpPr>
        <p:spPr>
          <a:xfrm>
            <a:off x="1851025" y="915987"/>
            <a:ext cx="2723305" cy="866141"/>
          </a:xfrm>
          <a:prstGeom prst="rect">
            <a:avLst/>
          </a:prstGeom>
          <a:ln w="12700">
            <a:solidFill>
              <a:srgbClr val="000000"/>
            </a:solidFill>
            <a:prstDash val="sysDot"/>
          </a:ln>
        </p:spPr>
        <p:txBody>
          <a:bodyPr wrap="none" lIns="45719" rIns="45719">
            <a:spAutoFit/>
          </a:bodyPr>
          <a:lstStyle/>
          <a:p>
            <a:pPr defTabSz="457200">
              <a:defRPr sz="1800">
                <a:latin typeface="Courier New"/>
                <a:ea typeface="Courier New"/>
                <a:cs typeface="Courier New"/>
                <a:sym typeface="Courier New"/>
              </a:defRPr>
            </a:pPr>
            <a:r>
              <a:t>Select *</a:t>
            </a:r>
          </a:p>
          <a:p>
            <a:pPr defTabSz="457200">
              <a:defRPr sz="1800">
                <a:latin typeface="Courier New"/>
                <a:ea typeface="Courier New"/>
                <a:cs typeface="Courier New"/>
                <a:sym typeface="Courier New"/>
              </a:defRPr>
            </a:pPr>
            <a:r>
              <a:t>From Blah B</a:t>
            </a:r>
          </a:p>
          <a:p>
            <a:pPr defTabSz="457200">
              <a:defRPr sz="1800">
                <a:latin typeface="Courier New"/>
                <a:ea typeface="Courier New"/>
                <a:cs typeface="Courier New"/>
                <a:sym typeface="Courier New"/>
              </a:defRPr>
            </a:pPr>
            <a:r>
              <a:t>Where B.blah = blah</a:t>
            </a:r>
          </a:p>
        </p:txBody>
      </p:sp>
      <p:sp>
        <p:nvSpPr>
          <p:cNvPr id="210" name="Queries"/>
          <p:cNvSpPr txBox="1"/>
          <p:nvPr/>
        </p:nvSpPr>
        <p:spPr>
          <a:xfrm>
            <a:off x="639444" y="1106487"/>
            <a:ext cx="904576" cy="370841"/>
          </a:xfrm>
          <a:prstGeom prst="rect">
            <a:avLst/>
          </a:prstGeom>
          <a:ln w="12700">
            <a:miter lim="400000"/>
          </a:ln>
        </p:spPr>
        <p:txBody>
          <a:bodyPr wrap="none" lIns="45719" rIns="45719">
            <a:spAutoFit/>
          </a:bodyPr>
          <a:lstStyle>
            <a:lvl1pPr defTabSz="457200">
              <a:defRPr sz="1800"/>
            </a:lvl1pPr>
          </a:lstStyle>
          <a:p>
            <a:r>
              <a:t>Queries</a:t>
            </a:r>
          </a:p>
        </p:txBody>
      </p:sp>
      <p:sp>
        <p:nvSpPr>
          <p:cNvPr id="211" name="Line"/>
          <p:cNvSpPr/>
          <p:nvPr/>
        </p:nvSpPr>
        <p:spPr>
          <a:xfrm>
            <a:off x="2233554" y="1778000"/>
            <a:ext cx="674746" cy="520700"/>
          </a:xfrm>
          <a:custGeom>
            <a:avLst/>
            <a:gdLst/>
            <a:ahLst/>
            <a:cxnLst>
              <a:cxn ang="0">
                <a:pos x="wd2" y="hd2"/>
              </a:cxn>
              <a:cxn ang="5400000">
                <a:pos x="wd2" y="hd2"/>
              </a:cxn>
              <a:cxn ang="10800000">
                <a:pos x="wd2" y="hd2"/>
              </a:cxn>
              <a:cxn ang="16200000">
                <a:pos x="wd2" y="hd2"/>
              </a:cxn>
            </a:cxnLst>
            <a:rect l="0" t="0" r="r" b="b"/>
            <a:pathLst>
              <a:path w="20865" h="21600" extrusionOk="0">
                <a:moveTo>
                  <a:pt x="16152" y="0"/>
                </a:moveTo>
                <a:cubicBezTo>
                  <a:pt x="7709" y="2371"/>
                  <a:pt x="-735" y="4807"/>
                  <a:pt x="50" y="8429"/>
                </a:cubicBezTo>
                <a:cubicBezTo>
                  <a:pt x="836" y="12051"/>
                  <a:pt x="10850" y="16793"/>
                  <a:pt x="20865" y="21600"/>
                </a:cubicBezTo>
              </a:path>
            </a:pathLst>
          </a:custGeom>
          <a:ln w="12700">
            <a:solidFill>
              <a:srgbClr val="000000"/>
            </a:solidFill>
            <a:tailEnd type="stealth"/>
          </a:ln>
        </p:spPr>
        <p:txBody>
          <a:bodyPr lIns="45719" rIns="45719"/>
          <a:lstStyle/>
          <a:p/>
        </p:txBody>
      </p:sp>
      <p:sp>
        <p:nvSpPr>
          <p:cNvPr id="212" name="Arrow"/>
          <p:cNvSpPr/>
          <p:nvPr/>
        </p:nvSpPr>
        <p:spPr>
          <a:xfrm>
            <a:off x="228600" y="4191000"/>
            <a:ext cx="1168400" cy="495300"/>
          </a:xfrm>
          <a:prstGeom prst="rightArrow">
            <a:avLst>
              <a:gd name="adj1" fmla="val 50000"/>
              <a:gd name="adj2" fmla="val 58974"/>
            </a:avLst>
          </a:prstGeom>
          <a:solidFill>
            <a:schemeClr val="accent1"/>
          </a:solidFill>
          <a:ln w="12700">
            <a:solidFill>
              <a:srgbClr val="000000"/>
            </a:solidFill>
          </a:ln>
        </p:spPr>
        <p:txBody>
          <a:bodyPr lIns="45719" rIns="45719" anchor="ctr"/>
          <a:lstStyle/>
          <a:p>
            <a:pPr defTabSz="457200">
              <a:defRPr sz="1800"/>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212"/>
                                        </p:tgtEl>
                                        <p:attrNameLst>
                                          <p:attrName>style.visibility</p:attrName>
                                        </p:attrNameLst>
                                      </p:cBhvr>
                                      <p:to>
                                        <p:strVal val="visible"/>
                                      </p:to>
                                    </p:set>
                                    <p:anim calcmode="lin" valueType="num">
                                      <p:cBhvr>
                                        <p:cTn id="7" dur="500" fill="hold"/>
                                        <p:tgtEl>
                                          <p:spTgt spid="212"/>
                                        </p:tgtEl>
                                        <p:attrNameLst>
                                          <p:attrName>ppt_x</p:attrName>
                                        </p:attrNameLst>
                                      </p:cBhvr>
                                      <p:tavLst>
                                        <p:tav tm="0">
                                          <p:val>
                                            <p:strVal val="0-#ppt_w/2"/>
                                          </p:val>
                                        </p:tav>
                                        <p:tav tm="100000">
                                          <p:val>
                                            <p:strVal val="#ppt_x"/>
                                          </p:val>
                                        </p:tav>
                                      </p:tavLst>
                                    </p:anim>
                                    <p:anim calcmode="lin" valueType="num">
                                      <p:cBhvr>
                                        <p:cTn id="8" dur="500" fill="hold"/>
                                        <p:tgtEl>
                                          <p:spTgt spid="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12"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15" name="Schema for Examples"/>
          <p:cNvSpPr txBox="1"/>
          <p:nvPr>
            <p:ph type="title" idx="4294967295"/>
          </p:nvPr>
        </p:nvSpPr>
        <p:spPr>
          <a:xfrm>
            <a:off x="1371600" y="304800"/>
            <a:ext cx="7772400" cy="609600"/>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Schema for Examples</a:t>
            </a:r>
          </a:p>
        </p:txBody>
      </p:sp>
      <p:sp>
        <p:nvSpPr>
          <p:cNvPr id="216" name="As seen in previous lectures……"/>
          <p:cNvSpPr txBox="1"/>
          <p:nvPr>
            <p:ph type="body" idx="4294967295"/>
          </p:nvPr>
        </p:nvSpPr>
        <p:spPr>
          <a:xfrm>
            <a:off x="0" y="2895600"/>
            <a:ext cx="9067800" cy="3810000"/>
          </a:xfrm>
          <a:prstGeom prst="rect">
            <a:avLst/>
          </a:prstGeom>
        </p:spPr>
        <p:txBody>
          <a:bodyPr lIns="44450" tIns="44450" rIns="44450" bIns="44450">
            <a:normAutofit/>
          </a:bodyPr>
          <a:lstStyle/>
          <a:p>
            <a:pPr marL="200660" indent="-200660">
              <a:lnSpc>
                <a:spcPct val="90000"/>
              </a:lnSpc>
              <a:buClrTx/>
              <a:buSzPct val="100000"/>
            </a:pPr>
            <a:r>
              <a:t>As seen in previous lectures…</a:t>
            </a:r>
          </a:p>
          <a:p>
            <a:pPr marL="200660" indent="-200660">
              <a:lnSpc>
                <a:spcPct val="90000"/>
              </a:lnSpc>
              <a:buClrTx/>
              <a:buSzPct val="100000"/>
            </a:pPr>
            <a:r>
              <a:t>Reserves:</a:t>
            </a:r>
          </a:p>
          <a:p>
            <a:pPr marL="561340" lvl="1" indent="-180340">
              <a:lnSpc>
                <a:spcPct val="90000"/>
              </a:lnSpc>
              <a:spcBef>
                <a:spcPts val="0"/>
              </a:spcBef>
              <a:buClrTx/>
              <a:buChar char="•"/>
              <a:defRPr sz="1800"/>
            </a:pPr>
            <a:r>
              <a:t>Each tuple is 40 bytes long,  100 tuples per page, 1000 pages.</a:t>
            </a:r>
          </a:p>
          <a:p>
            <a:pPr marL="561340" lvl="1" indent="-180340">
              <a:lnSpc>
                <a:spcPct val="90000"/>
              </a:lnSpc>
              <a:spcBef>
                <a:spcPts val="0"/>
              </a:spcBef>
              <a:buClrTx/>
              <a:buChar char="•"/>
              <a:defRPr sz="1800"/>
            </a:pPr>
            <a:r>
              <a:t>Let’s say there are 100 boats.</a:t>
            </a:r>
          </a:p>
          <a:p>
            <a:pPr marL="200660" indent="-200660">
              <a:lnSpc>
                <a:spcPct val="90000"/>
              </a:lnSpc>
              <a:buClrTx/>
              <a:buSzPct val="100000"/>
            </a:pPr>
            <a:r>
              <a:t>Sailors:</a:t>
            </a:r>
          </a:p>
          <a:p>
            <a:pPr marL="561340" lvl="1" indent="-180340">
              <a:lnSpc>
                <a:spcPct val="90000"/>
              </a:lnSpc>
              <a:spcBef>
                <a:spcPts val="0"/>
              </a:spcBef>
              <a:buClrTx/>
              <a:buChar char="•"/>
              <a:defRPr sz="1800"/>
            </a:pPr>
            <a:r>
              <a:t>Each tuple is 50 bytes long,  80 tuples per page, 500 pages.</a:t>
            </a:r>
          </a:p>
          <a:p>
            <a:pPr marL="561340" lvl="1" indent="-180340">
              <a:lnSpc>
                <a:spcPct val="90000"/>
              </a:lnSpc>
              <a:spcBef>
                <a:spcPts val="0"/>
              </a:spcBef>
              <a:buClrTx/>
              <a:buChar char="•"/>
              <a:defRPr sz="1800"/>
            </a:pPr>
            <a:r>
              <a:t>Let’s say there are 10 different ratings. </a:t>
            </a:r>
          </a:p>
          <a:p>
            <a:pPr marL="200660" indent="-200660">
              <a:lnSpc>
                <a:spcPct val="90000"/>
              </a:lnSpc>
              <a:buClrTx/>
              <a:buSzPct val="100000"/>
            </a:pPr>
            <a:r>
              <a:t>Assume we have 5 pages in our buffer pool.</a:t>
            </a:r>
          </a:p>
        </p:txBody>
      </p:sp>
      <p:sp>
        <p:nvSpPr>
          <p:cNvPr id="217" name="Sailors (sid: integer, sname: string, rating: integer, age: real)…"/>
          <p:cNvSpPr txBox="1"/>
          <p:nvPr/>
        </p:nvSpPr>
        <p:spPr>
          <a:xfrm>
            <a:off x="350838" y="1219200"/>
            <a:ext cx="8442325" cy="799847"/>
          </a:xfrm>
          <a:prstGeom prst="rect">
            <a:avLst/>
          </a:prstGeom>
          <a:ln w="12700">
            <a:miter lim="400000"/>
          </a:ln>
        </p:spPr>
        <p:txBody>
          <a:bodyPr lIns="44450" tIns="44450" rIns="44450" bIns="44450">
            <a:spAutoFit/>
          </a:bodyPr>
          <a:lstStyle/>
          <a:p>
            <a:pPr defTabSz="457200">
              <a:lnSpc>
                <a:spcPct val="125000"/>
              </a:lnSpc>
              <a:spcBef>
                <a:spcPts val="600"/>
              </a:spcBef>
              <a:defRPr sz="1800"/>
            </a:pPr>
            <a:r>
              <a:t>Sailors (</a:t>
            </a:r>
            <a:r>
              <a:rPr i="1" u="sng"/>
              <a:t>sid</a:t>
            </a:r>
            <a:r>
              <a:rPr u="sng"/>
              <a:t>: integer</a:t>
            </a:r>
            <a:r>
              <a:t>, </a:t>
            </a:r>
            <a:r>
              <a:rPr i="1"/>
              <a:t>sname</a:t>
            </a:r>
            <a:r>
              <a:t>: string, </a:t>
            </a:r>
            <a:r>
              <a:rPr i="1"/>
              <a:t>rating</a:t>
            </a:r>
            <a:r>
              <a:t>: integer, </a:t>
            </a:r>
            <a:r>
              <a:rPr i="1"/>
              <a:t>age</a:t>
            </a:r>
            <a:r>
              <a:t>: real)</a:t>
            </a:r>
          </a:p>
          <a:p>
            <a:pPr defTabSz="457200">
              <a:lnSpc>
                <a:spcPct val="125000"/>
              </a:lnSpc>
              <a:spcBef>
                <a:spcPts val="600"/>
              </a:spcBef>
              <a:defRPr sz="1800"/>
            </a:pPr>
            <a:r>
              <a:t>Reserves (</a:t>
            </a:r>
            <a:r>
              <a:rPr i="1" u="sng"/>
              <a:t>sid</a:t>
            </a:r>
            <a:r>
              <a:rPr u="sng"/>
              <a:t>: integer, </a:t>
            </a:r>
            <a:r>
              <a:rPr i="1" u="sng"/>
              <a:t>bid</a:t>
            </a:r>
            <a:r>
              <a:rPr u="sng"/>
              <a:t>: integer, </a:t>
            </a:r>
            <a:r>
              <a:rPr i="1" u="sng"/>
              <a:t>day</a:t>
            </a:r>
            <a:r>
              <a:rPr u="sng"/>
              <a:t>: dates</a:t>
            </a:r>
            <a:r>
              <a:t>, </a:t>
            </a:r>
            <a:r>
              <a:rPr i="1"/>
              <a:t>rname</a:t>
            </a:r>
            <a:r>
              <a:t>: string)</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20" name="Motivating Example"/>
          <p:cNvSpPr txBox="1"/>
          <p:nvPr>
            <p:ph type="title" idx="4294967295"/>
          </p:nvPr>
        </p:nvSpPr>
        <p:spPr>
          <a:xfrm>
            <a:off x="969962" y="0"/>
            <a:ext cx="7772401" cy="796925"/>
          </a:xfrm>
          <a:prstGeom prst="rect">
            <a:avLst/>
          </a:prstGeom>
        </p:spPr>
        <p:txBody>
          <a:bodyPr lIns="44450" tIns="44450" rIns="44450" bIns="44450">
            <a:normAutofit/>
          </a:bodyPr>
          <a:lstStyle>
            <a:lvl1pPr>
              <a:defRPr>
                <a:effectLst>
                  <a:outerShdw blurRad="12700" dist="25400" dir="2700000" rotWithShape="0">
                    <a:srgbClr val="DDDDDD"/>
                  </a:outerShdw>
                </a:effectLst>
              </a:defRPr>
            </a:lvl1pPr>
          </a:lstStyle>
          <a:p>
            <a:r>
              <a:t>Motivating Example</a:t>
            </a:r>
          </a:p>
        </p:txBody>
      </p:sp>
      <p:sp>
        <p:nvSpPr>
          <p:cNvPr id="221" name="Cost:  500+500*1000 I/Os…"/>
          <p:cNvSpPr txBox="1"/>
          <p:nvPr>
            <p:ph type="body" sz="half" idx="4294967295"/>
          </p:nvPr>
        </p:nvSpPr>
        <p:spPr>
          <a:xfrm>
            <a:off x="0" y="2895600"/>
            <a:ext cx="5105400" cy="3619500"/>
          </a:xfrm>
          <a:prstGeom prst="rect">
            <a:avLst/>
          </a:prstGeom>
        </p:spPr>
        <p:txBody>
          <a:bodyPr lIns="44450" tIns="44450" rIns="44450" bIns="44450">
            <a:normAutofit/>
          </a:bodyPr>
          <a:lstStyle/>
          <a:p>
            <a:pPr marL="200660" indent="-200660">
              <a:buClrTx/>
              <a:buSzPct val="100000"/>
              <a:defRPr>
                <a:solidFill>
                  <a:srgbClr val="666699"/>
                </a:solidFill>
              </a:defRPr>
            </a:pPr>
            <a:r>
              <a:t>Cost:  500+500*1000 I/Os</a:t>
            </a:r>
          </a:p>
          <a:p>
            <a:pPr marL="200660" indent="-200660">
              <a:buClrTx/>
              <a:buSzPct val="100000"/>
            </a:pPr>
            <a:r>
              <a:t>By no means the worst plan! </a:t>
            </a:r>
          </a:p>
          <a:p>
            <a:pPr marL="200660" indent="-200660">
              <a:buClrTx/>
              <a:buSzPct val="100000"/>
            </a:pPr>
            <a:r>
              <a:t>Misses several opportunities: selections could have been `pushed’ earlier, no use is made of any available indexes, etc.</a:t>
            </a:r>
          </a:p>
          <a:p>
            <a:pPr marL="200660" indent="-200660">
              <a:buClrTx/>
              <a:buSzPct val="100000"/>
              <a:defRPr i="1"/>
            </a:pPr>
            <a:r>
              <a:t>Goal of optimization:  </a:t>
            </a:r>
            <a:r>
              <a:rPr i="0"/>
              <a:t>To find more efficient plans that compute the same answer. </a:t>
            </a:r>
            <a:endParaRPr i="0"/>
          </a:p>
        </p:txBody>
      </p:sp>
      <p:sp>
        <p:nvSpPr>
          <p:cNvPr id="222" name="SELECT  S.sname…"/>
          <p:cNvSpPr/>
          <p:nvPr/>
        </p:nvSpPr>
        <p:spPr>
          <a:xfrm>
            <a:off x="2209800" y="1200150"/>
            <a:ext cx="4267200" cy="1320800"/>
          </a:xfrm>
          <a:prstGeom prst="rect">
            <a:avLst/>
          </a:prstGeom>
          <a:ln w="12700">
            <a:solidFill>
              <a:srgbClr val="000000"/>
            </a:solidFill>
          </a:ln>
        </p:spPr>
        <p:txBody>
          <a:bodyPr lIns="44450" tIns="44450" rIns="44450" bIns="44450">
            <a:spAutoFit/>
          </a:bodyPr>
          <a:lstStyle/>
          <a:p>
            <a:pPr defTabSz="457200">
              <a:defRPr sz="2000"/>
            </a:pPr>
            <a:r>
              <a:t>SELECT</a:t>
            </a:r>
            <a:r>
              <a:rPr sz="1800"/>
              <a:t>  S.sname</a:t>
            </a:r>
            <a:endParaRPr sz="1800"/>
          </a:p>
          <a:p>
            <a:pPr defTabSz="457200">
              <a:defRPr sz="2000"/>
            </a:pPr>
            <a:r>
              <a:t>FROM</a:t>
            </a:r>
            <a:r>
              <a:rPr sz="1800"/>
              <a:t>  Reserves R, Sailors S</a:t>
            </a:r>
            <a:endParaRPr sz="1800"/>
          </a:p>
          <a:p>
            <a:pPr defTabSz="457200">
              <a:defRPr sz="2000"/>
            </a:pPr>
            <a:r>
              <a:t>WHERE</a:t>
            </a:r>
            <a:r>
              <a:rPr sz="1800"/>
              <a:t>  R.sid=S.sid </a:t>
            </a:r>
            <a:r>
              <a:t>AND</a:t>
            </a:r>
            <a:r>
              <a:rPr sz="1800"/>
              <a:t> </a:t>
            </a:r>
            <a:endParaRPr sz="1800"/>
          </a:p>
          <a:p>
            <a:pPr defTabSz="457200">
              <a:defRPr sz="1800"/>
            </a:pPr>
            <a:r>
              <a:t>    R.bid=100 </a:t>
            </a:r>
            <a:r>
              <a:rPr sz="2000"/>
              <a:t>AND</a:t>
            </a:r>
            <a:r>
              <a:t> S.rating&gt;5</a:t>
            </a:r>
          </a:p>
        </p:txBody>
      </p:sp>
      <p:grpSp>
        <p:nvGrpSpPr>
          <p:cNvPr id="275" name="Group"/>
          <p:cNvGrpSpPr/>
          <p:nvPr/>
        </p:nvGrpSpPr>
        <p:grpSpPr>
          <a:xfrm>
            <a:off x="4694237" y="2971800"/>
            <a:ext cx="3780992" cy="3372725"/>
            <a:chOff x="0" y="0"/>
            <a:chExt cx="3780990" cy="3372724"/>
          </a:xfrm>
        </p:grpSpPr>
        <p:sp>
          <p:nvSpPr>
            <p:cNvPr id="223" name="Shape"/>
            <p:cNvSpPr/>
            <p:nvPr/>
          </p:nvSpPr>
          <p:spPr>
            <a:xfrm>
              <a:off x="355599" y="1006475"/>
              <a:ext cx="114301"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226" name="Group"/>
            <p:cNvGrpSpPr/>
            <p:nvPr/>
          </p:nvGrpSpPr>
          <p:grpSpPr>
            <a:xfrm>
              <a:off x="414337" y="1023937"/>
              <a:ext cx="101601" cy="1"/>
              <a:chOff x="0" y="0"/>
              <a:chExt cx="101600" cy="0"/>
            </a:xfrm>
          </p:grpSpPr>
          <p:sp>
            <p:nvSpPr>
              <p:cNvPr id="224"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25"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29" name="Group"/>
            <p:cNvGrpSpPr/>
            <p:nvPr/>
          </p:nvGrpSpPr>
          <p:grpSpPr>
            <a:xfrm>
              <a:off x="993774" y="93662"/>
              <a:ext cx="1" cy="171451"/>
              <a:chOff x="0" y="0"/>
              <a:chExt cx="0" cy="171450"/>
            </a:xfrm>
          </p:grpSpPr>
          <p:sp>
            <p:nvSpPr>
              <p:cNvPr id="227"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28"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32" name="Group"/>
            <p:cNvGrpSpPr/>
            <p:nvPr/>
          </p:nvGrpSpPr>
          <p:grpSpPr>
            <a:xfrm>
              <a:off x="1081087" y="93662"/>
              <a:ext cx="1" cy="171451"/>
              <a:chOff x="0" y="0"/>
              <a:chExt cx="0" cy="171450"/>
            </a:xfrm>
          </p:grpSpPr>
          <p:sp>
            <p:nvSpPr>
              <p:cNvPr id="230"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31"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35" name="Group"/>
            <p:cNvGrpSpPr/>
            <p:nvPr/>
          </p:nvGrpSpPr>
          <p:grpSpPr>
            <a:xfrm>
              <a:off x="952499" y="77787"/>
              <a:ext cx="173039" cy="1"/>
              <a:chOff x="0" y="0"/>
              <a:chExt cx="173037" cy="0"/>
            </a:xfrm>
          </p:grpSpPr>
          <p:sp>
            <p:nvSpPr>
              <p:cNvPr id="233"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34"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38" name="Group"/>
            <p:cNvGrpSpPr/>
            <p:nvPr/>
          </p:nvGrpSpPr>
          <p:grpSpPr>
            <a:xfrm>
              <a:off x="1111249" y="2090737"/>
              <a:ext cx="1" cy="122238"/>
              <a:chOff x="0" y="0"/>
              <a:chExt cx="0" cy="122237"/>
            </a:xfrm>
          </p:grpSpPr>
          <p:sp>
            <p:nvSpPr>
              <p:cNvPr id="236"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37"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41" name="Group"/>
            <p:cNvGrpSpPr/>
            <p:nvPr/>
          </p:nvGrpSpPr>
          <p:grpSpPr>
            <a:xfrm>
              <a:off x="1458912" y="2090737"/>
              <a:ext cx="1" cy="122238"/>
              <a:chOff x="0" y="0"/>
              <a:chExt cx="0" cy="122237"/>
            </a:xfrm>
          </p:grpSpPr>
          <p:sp>
            <p:nvSpPr>
              <p:cNvPr id="239"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40"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44" name="Group"/>
            <p:cNvGrpSpPr/>
            <p:nvPr/>
          </p:nvGrpSpPr>
          <p:grpSpPr>
            <a:xfrm>
              <a:off x="1111249" y="2090737"/>
              <a:ext cx="347664" cy="122238"/>
              <a:chOff x="0" y="0"/>
              <a:chExt cx="347662" cy="122237"/>
            </a:xfrm>
          </p:grpSpPr>
          <p:sp>
            <p:nvSpPr>
              <p:cNvPr id="242"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43"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47" name="Group"/>
            <p:cNvGrpSpPr/>
            <p:nvPr/>
          </p:nvGrpSpPr>
          <p:grpSpPr>
            <a:xfrm>
              <a:off x="1111249" y="2090737"/>
              <a:ext cx="347664" cy="122238"/>
              <a:chOff x="0" y="0"/>
              <a:chExt cx="347662" cy="122237"/>
            </a:xfrm>
          </p:grpSpPr>
          <p:sp>
            <p:nvSpPr>
              <p:cNvPr id="245"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46"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50" name="Group"/>
            <p:cNvGrpSpPr/>
            <p:nvPr/>
          </p:nvGrpSpPr>
          <p:grpSpPr>
            <a:xfrm>
              <a:off x="515937" y="2601912"/>
              <a:ext cx="668338" cy="355601"/>
              <a:chOff x="0" y="0"/>
              <a:chExt cx="668337" cy="355600"/>
            </a:xfrm>
          </p:grpSpPr>
          <p:sp>
            <p:nvSpPr>
              <p:cNvPr id="248"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49"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53" name="Group"/>
            <p:cNvGrpSpPr/>
            <p:nvPr/>
          </p:nvGrpSpPr>
          <p:grpSpPr>
            <a:xfrm>
              <a:off x="1431924" y="2601912"/>
              <a:ext cx="682626" cy="355601"/>
              <a:chOff x="0" y="0"/>
              <a:chExt cx="682625" cy="355600"/>
            </a:xfrm>
          </p:grpSpPr>
          <p:sp>
            <p:nvSpPr>
              <p:cNvPr id="251"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52"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56" name="Group"/>
            <p:cNvGrpSpPr/>
            <p:nvPr/>
          </p:nvGrpSpPr>
          <p:grpSpPr>
            <a:xfrm>
              <a:off x="1287462" y="1377950"/>
              <a:ext cx="1" cy="558800"/>
              <a:chOff x="0" y="0"/>
              <a:chExt cx="0" cy="558800"/>
            </a:xfrm>
          </p:grpSpPr>
          <p:sp>
            <p:nvSpPr>
              <p:cNvPr id="254"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55"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59" name="Group"/>
            <p:cNvGrpSpPr/>
            <p:nvPr/>
          </p:nvGrpSpPr>
          <p:grpSpPr>
            <a:xfrm>
              <a:off x="1287462" y="450850"/>
              <a:ext cx="1" cy="511175"/>
              <a:chOff x="0" y="0"/>
              <a:chExt cx="0" cy="511175"/>
            </a:xfrm>
          </p:grpSpPr>
          <p:sp>
            <p:nvSpPr>
              <p:cNvPr id="257"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58"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62" name="Group"/>
            <p:cNvGrpSpPr/>
            <p:nvPr/>
          </p:nvGrpSpPr>
          <p:grpSpPr>
            <a:xfrm>
              <a:off x="1243012" y="1090612"/>
              <a:ext cx="85726" cy="157163"/>
              <a:chOff x="0" y="0"/>
              <a:chExt cx="85724" cy="157162"/>
            </a:xfrm>
          </p:grpSpPr>
          <p:sp>
            <p:nvSpPr>
              <p:cNvPr id="260" name="Line"/>
              <p:cNvSpPr/>
              <p:nvPr/>
            </p:nvSpPr>
            <p:spPr>
              <a:xfrm flipV="1">
                <a:off x="0" y="-1"/>
                <a:ext cx="85725" cy="157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61" name="Line"/>
              <p:cNvSpPr/>
              <p:nvPr/>
            </p:nvSpPr>
            <p:spPr>
              <a:xfrm flipH="1">
                <a:off x="0" y="-1"/>
                <a:ext cx="85725" cy="157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65" name="Group"/>
            <p:cNvGrpSpPr/>
            <p:nvPr/>
          </p:nvGrpSpPr>
          <p:grpSpPr>
            <a:xfrm>
              <a:off x="1328737" y="1103312"/>
              <a:ext cx="74613" cy="144463"/>
              <a:chOff x="0" y="0"/>
              <a:chExt cx="74612" cy="144462"/>
            </a:xfrm>
          </p:grpSpPr>
          <p:sp>
            <p:nvSpPr>
              <p:cNvPr id="263" name="Line"/>
              <p:cNvSpPr/>
              <p:nvPr/>
            </p:nvSpPr>
            <p:spPr>
              <a:xfrm>
                <a:off x="-1" y="0"/>
                <a:ext cx="74614" cy="1444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64" name="Line"/>
              <p:cNvSpPr/>
              <p:nvPr/>
            </p:nvSpPr>
            <p:spPr>
              <a:xfrm flipH="1" flipV="1">
                <a:off x="0" y="-1"/>
                <a:ext cx="74613" cy="1444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266" name="Sailors"/>
            <p:cNvSpPr txBox="1"/>
            <p:nvPr/>
          </p:nvSpPr>
          <p:spPr>
            <a:xfrm>
              <a:off x="0" y="3036887"/>
              <a:ext cx="821619"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267" name="Reserves"/>
            <p:cNvSpPr txBox="1"/>
            <p:nvPr/>
          </p:nvSpPr>
          <p:spPr>
            <a:xfrm>
              <a:off x="1785937" y="3021012"/>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268" name="sid=sid"/>
            <p:cNvSpPr txBox="1"/>
            <p:nvPr/>
          </p:nvSpPr>
          <p:spPr>
            <a:xfrm>
              <a:off x="973137"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269" name="bid=100"/>
            <p:cNvSpPr txBox="1"/>
            <p:nvPr/>
          </p:nvSpPr>
          <p:spPr>
            <a:xfrm>
              <a:off x="493712" y="1071562"/>
              <a:ext cx="818097"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sp>
          <p:nvSpPr>
            <p:cNvPr id="270" name="rating &gt; 5"/>
            <p:cNvSpPr txBox="1"/>
            <p:nvPr/>
          </p:nvSpPr>
          <p:spPr>
            <a:xfrm>
              <a:off x="1452562" y="1038225"/>
              <a:ext cx="8970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271" name="sname"/>
            <p:cNvSpPr txBox="1"/>
            <p:nvPr/>
          </p:nvSpPr>
          <p:spPr>
            <a:xfrm>
              <a:off x="1089025"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272" name="(Page-Oriented…"/>
            <p:cNvSpPr txBox="1"/>
            <p:nvPr/>
          </p:nvSpPr>
          <p:spPr>
            <a:xfrm>
              <a:off x="1714500" y="1981200"/>
              <a:ext cx="2032788"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 Join)</a:t>
              </a:r>
            </a:p>
          </p:txBody>
        </p:sp>
        <p:sp>
          <p:nvSpPr>
            <p:cNvPr id="273" name="(On-the-fly)"/>
            <p:cNvSpPr txBox="1"/>
            <p:nvPr/>
          </p:nvSpPr>
          <p:spPr>
            <a:xfrm>
              <a:off x="2516187" y="1006475"/>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274" name="(On-the-fly)"/>
            <p:cNvSpPr txBox="1"/>
            <p:nvPr/>
          </p:nvSpPr>
          <p:spPr>
            <a:xfrm>
              <a:off x="2484437"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276" name="Plan:"/>
          <p:cNvSpPr txBox="1"/>
          <p:nvPr/>
        </p:nvSpPr>
        <p:spPr>
          <a:xfrm>
            <a:off x="4826000" y="3027362"/>
            <a:ext cx="622648" cy="368301"/>
          </a:xfrm>
          <a:prstGeom prst="rect">
            <a:avLst/>
          </a:prstGeom>
          <a:ln w="12700">
            <a:miter lim="400000"/>
          </a:ln>
        </p:spPr>
        <p:txBody>
          <a:bodyPr wrap="none" lIns="44450" tIns="44450" rIns="44450" bIns="44450">
            <a:spAutoFit/>
          </a:bodyPr>
          <a:lstStyle>
            <a:lvl1pPr defTabSz="457200">
              <a:defRPr sz="1800">
                <a:solidFill>
                  <a:schemeClr val="accent2"/>
                </a:solidFill>
              </a:defRPr>
            </a:lvl1pPr>
          </a:lstStyle>
          <a:p>
            <a:r>
              <a:t>Plan:</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221"/>
                                        </p:tgtEl>
                                        <p:attrNameLst>
                                          <p:attrName>style.visibility</p:attrName>
                                        </p:attrNameLst>
                                      </p:cBhvr>
                                      <p:to>
                                        <p:strVal val="visible"/>
                                      </p:to>
                                    </p:set>
                                  </p:childTnLst>
                                </p:cTn>
                              </p:par>
                              <p:par>
                                <p:cTn id="7" presetID="1" presetClass="entr" presetSubtype="0" fill="hold" grpId="1" nodeType="withEffect">
                                  <p:stCondLst>
                                    <p:cond delay="0"/>
                                  </p:stCondLst>
                                  <p:iterate type="el">
                                    <p:tmAbs val="0"/>
                                  </p:iterate>
                                  <p:childTnLst>
                                    <p:set>
                                      <p:cBhvr>
                                        <p:cTn id="8" dur="indefinite"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el">
                                    <p:tmAbs val="0"/>
                                  </p:iterate>
                                  <p:childTnLst>
                                    <p:set>
                                      <p:cBhvr>
                                        <p:cTn id="12" dur="indefinite" fill="hold"/>
                                        <p:tgtEl>
                                          <p:spTgt spid="22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el">
                                    <p:tmAbs val="0"/>
                                  </p:iterate>
                                  <p:childTnLst>
                                    <p:set>
                                      <p:cBhvr>
                                        <p:cTn id="16" dur="indefinite" fill="hold"/>
                                        <p:tgtEl>
                                          <p:spTgt spid="2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el">
                                    <p:tmAbs val="0"/>
                                  </p:iterate>
                                  <p:childTnLst>
                                    <p:set>
                                      <p:cBhvr>
                                        <p:cTn id="20" dur="indefinite" fill="hold"/>
                                        <p:tgtEl>
                                          <p:spTgt spid="22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221" grpId="1" animBg="1" advAuto="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lide Number"/>
          <p:cNvSpPr txBox="1"/>
          <p:nvPr>
            <p:ph type="sldNum" sz="quarter" idx="2"/>
          </p:nvPr>
        </p:nvSpPr>
        <p:spPr>
          <a:xfrm>
            <a:off x="4616376" y="6613525"/>
            <a:ext cx="174773" cy="243840"/>
          </a:xfrm>
          <a:prstGeom prst="rect">
            <a:avLst/>
          </a:prstGeom>
        </p:spPr>
        <p:txBody>
          <a:bodyPr/>
          <a:lstStyle>
            <a:lvl1pPr algn="ctr" defTabSz="457200">
              <a:spcBef>
                <a:spcPts val="600"/>
              </a:spcBef>
              <a:defRPr sz="1000" b="1">
                <a:solidFill>
                  <a:srgbClr val="CC3300"/>
                </a:solidFill>
              </a:defRPr>
            </a:lvl1pPr>
          </a:lstStyle>
          <a:p>
            <a:fld id="{86CB4B4D-7CA3-9044-876B-883B54F8677D}" type="slidenum">
              <a:rPr/>
            </a:fld>
            <a:endParaRPr/>
          </a:p>
        </p:txBody>
      </p:sp>
      <p:sp>
        <p:nvSpPr>
          <p:cNvPr id="279" name="500,500 IOs"/>
          <p:cNvSpPr txBox="1"/>
          <p:nvPr/>
        </p:nvSpPr>
        <p:spPr>
          <a:xfrm>
            <a:off x="963495" y="5910580"/>
            <a:ext cx="1349610" cy="370841"/>
          </a:xfrm>
          <a:prstGeom prst="rect">
            <a:avLst/>
          </a:prstGeom>
          <a:ln w="12700">
            <a:miter lim="400000"/>
          </a:ln>
        </p:spPr>
        <p:txBody>
          <a:bodyPr wrap="none" lIns="45719" rIns="45719" anchor="ctr">
            <a:spAutoFit/>
          </a:bodyPr>
          <a:lstStyle>
            <a:lvl1pPr algn="ctr" defTabSz="457200">
              <a:defRPr sz="1800"/>
            </a:lvl1pPr>
          </a:lstStyle>
          <a:p>
            <a:r>
              <a:t>500,500 IOs</a:t>
            </a:r>
          </a:p>
        </p:txBody>
      </p:sp>
      <p:sp>
        <p:nvSpPr>
          <p:cNvPr id="280" name="Alternative Plans – Push Selects  (No Indexes)"/>
          <p:cNvSpPr txBox="1"/>
          <p:nvPr>
            <p:ph type="title" idx="4294967295"/>
          </p:nvPr>
        </p:nvSpPr>
        <p:spPr>
          <a:xfrm>
            <a:off x="836612" y="15875"/>
            <a:ext cx="7772401" cy="1104900"/>
          </a:xfrm>
          <a:prstGeom prst="rect">
            <a:avLst/>
          </a:prstGeom>
        </p:spPr>
        <p:txBody>
          <a:bodyPr lIns="44450" tIns="44450" rIns="44450" bIns="44450">
            <a:normAutofit/>
          </a:bodyPr>
          <a:lstStyle/>
          <a:p>
            <a:pPr>
              <a:defRPr>
                <a:effectLst>
                  <a:outerShdw blurRad="12700" dist="25400" dir="2700000" rotWithShape="0">
                    <a:srgbClr val="DDDDDD"/>
                  </a:outerShdw>
                </a:effectLst>
              </a:defRPr>
            </a:pPr>
            <a:r>
              <a:t>Alternative Plans – Push Selects </a:t>
            </a:r>
            <a:br/>
            <a:r>
              <a:t>(No Indexes)</a:t>
            </a:r>
          </a:p>
        </p:txBody>
      </p:sp>
      <p:grpSp>
        <p:nvGrpSpPr>
          <p:cNvPr id="333" name="Group"/>
          <p:cNvGrpSpPr/>
          <p:nvPr/>
        </p:nvGrpSpPr>
        <p:grpSpPr>
          <a:xfrm>
            <a:off x="350838" y="2025650"/>
            <a:ext cx="3780991" cy="3372725"/>
            <a:chOff x="0" y="0"/>
            <a:chExt cx="3780990" cy="3372724"/>
          </a:xfrm>
        </p:grpSpPr>
        <p:sp>
          <p:nvSpPr>
            <p:cNvPr id="281" name="Shape"/>
            <p:cNvSpPr/>
            <p:nvPr/>
          </p:nvSpPr>
          <p:spPr>
            <a:xfrm>
              <a:off x="355599" y="1006475"/>
              <a:ext cx="114301"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284" name="Group"/>
            <p:cNvGrpSpPr/>
            <p:nvPr/>
          </p:nvGrpSpPr>
          <p:grpSpPr>
            <a:xfrm>
              <a:off x="414337" y="1023937"/>
              <a:ext cx="101601" cy="1"/>
              <a:chOff x="0" y="0"/>
              <a:chExt cx="101600" cy="0"/>
            </a:xfrm>
          </p:grpSpPr>
          <p:sp>
            <p:nvSpPr>
              <p:cNvPr id="282"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83"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87" name="Group"/>
            <p:cNvGrpSpPr/>
            <p:nvPr/>
          </p:nvGrpSpPr>
          <p:grpSpPr>
            <a:xfrm>
              <a:off x="993774" y="93662"/>
              <a:ext cx="1" cy="171451"/>
              <a:chOff x="0" y="0"/>
              <a:chExt cx="0" cy="171450"/>
            </a:xfrm>
          </p:grpSpPr>
          <p:sp>
            <p:nvSpPr>
              <p:cNvPr id="285"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86"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90" name="Group"/>
            <p:cNvGrpSpPr/>
            <p:nvPr/>
          </p:nvGrpSpPr>
          <p:grpSpPr>
            <a:xfrm>
              <a:off x="1081087" y="93662"/>
              <a:ext cx="1" cy="171451"/>
              <a:chOff x="0" y="0"/>
              <a:chExt cx="0" cy="171450"/>
            </a:xfrm>
          </p:grpSpPr>
          <p:sp>
            <p:nvSpPr>
              <p:cNvPr id="288"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89"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93" name="Group"/>
            <p:cNvGrpSpPr/>
            <p:nvPr/>
          </p:nvGrpSpPr>
          <p:grpSpPr>
            <a:xfrm>
              <a:off x="952499" y="77787"/>
              <a:ext cx="173039" cy="1"/>
              <a:chOff x="0" y="0"/>
              <a:chExt cx="173037" cy="0"/>
            </a:xfrm>
          </p:grpSpPr>
          <p:sp>
            <p:nvSpPr>
              <p:cNvPr id="291"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92"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96" name="Group"/>
            <p:cNvGrpSpPr/>
            <p:nvPr/>
          </p:nvGrpSpPr>
          <p:grpSpPr>
            <a:xfrm>
              <a:off x="1111249" y="2090737"/>
              <a:ext cx="1" cy="122238"/>
              <a:chOff x="0" y="0"/>
              <a:chExt cx="0" cy="122237"/>
            </a:xfrm>
          </p:grpSpPr>
          <p:sp>
            <p:nvSpPr>
              <p:cNvPr id="294"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95"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299" name="Group"/>
            <p:cNvGrpSpPr/>
            <p:nvPr/>
          </p:nvGrpSpPr>
          <p:grpSpPr>
            <a:xfrm>
              <a:off x="1458912" y="2090737"/>
              <a:ext cx="1" cy="122238"/>
              <a:chOff x="0" y="0"/>
              <a:chExt cx="0" cy="122237"/>
            </a:xfrm>
          </p:grpSpPr>
          <p:sp>
            <p:nvSpPr>
              <p:cNvPr id="297"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298"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02" name="Group"/>
            <p:cNvGrpSpPr/>
            <p:nvPr/>
          </p:nvGrpSpPr>
          <p:grpSpPr>
            <a:xfrm>
              <a:off x="1111249" y="2090737"/>
              <a:ext cx="347664" cy="122238"/>
              <a:chOff x="0" y="0"/>
              <a:chExt cx="347662" cy="122237"/>
            </a:xfrm>
          </p:grpSpPr>
          <p:sp>
            <p:nvSpPr>
              <p:cNvPr id="300"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01"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05" name="Group"/>
            <p:cNvGrpSpPr/>
            <p:nvPr/>
          </p:nvGrpSpPr>
          <p:grpSpPr>
            <a:xfrm>
              <a:off x="1111249" y="2090737"/>
              <a:ext cx="347664" cy="122238"/>
              <a:chOff x="0" y="0"/>
              <a:chExt cx="347662" cy="122237"/>
            </a:xfrm>
          </p:grpSpPr>
          <p:sp>
            <p:nvSpPr>
              <p:cNvPr id="303"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04"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08" name="Group"/>
            <p:cNvGrpSpPr/>
            <p:nvPr/>
          </p:nvGrpSpPr>
          <p:grpSpPr>
            <a:xfrm>
              <a:off x="515937" y="2601912"/>
              <a:ext cx="668338" cy="355601"/>
              <a:chOff x="0" y="0"/>
              <a:chExt cx="668337" cy="355600"/>
            </a:xfrm>
          </p:grpSpPr>
          <p:sp>
            <p:nvSpPr>
              <p:cNvPr id="306"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07"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11" name="Group"/>
            <p:cNvGrpSpPr/>
            <p:nvPr/>
          </p:nvGrpSpPr>
          <p:grpSpPr>
            <a:xfrm>
              <a:off x="1431924" y="2601912"/>
              <a:ext cx="682626" cy="355601"/>
              <a:chOff x="0" y="0"/>
              <a:chExt cx="682625" cy="355600"/>
            </a:xfrm>
          </p:grpSpPr>
          <p:sp>
            <p:nvSpPr>
              <p:cNvPr id="309" name="Line"/>
              <p:cNvSpPr/>
              <p:nvPr/>
            </p:nvSpPr>
            <p:spPr>
              <a:xfrm>
                <a:off x="-1" y="0"/>
                <a:ext cx="682627"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10" name="Line"/>
              <p:cNvSpPr/>
              <p:nvPr/>
            </p:nvSpPr>
            <p:spPr>
              <a:xfrm flipH="1" flipV="1">
                <a:off x="0" y="-1"/>
                <a:ext cx="682626"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14" name="Group"/>
            <p:cNvGrpSpPr/>
            <p:nvPr/>
          </p:nvGrpSpPr>
          <p:grpSpPr>
            <a:xfrm>
              <a:off x="1287462" y="1377950"/>
              <a:ext cx="1" cy="558800"/>
              <a:chOff x="0" y="0"/>
              <a:chExt cx="0" cy="558800"/>
            </a:xfrm>
          </p:grpSpPr>
          <p:sp>
            <p:nvSpPr>
              <p:cNvPr id="312"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13"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17" name="Group"/>
            <p:cNvGrpSpPr/>
            <p:nvPr/>
          </p:nvGrpSpPr>
          <p:grpSpPr>
            <a:xfrm>
              <a:off x="1287462" y="450850"/>
              <a:ext cx="1" cy="511175"/>
              <a:chOff x="0" y="0"/>
              <a:chExt cx="0" cy="511175"/>
            </a:xfrm>
          </p:grpSpPr>
          <p:sp>
            <p:nvSpPr>
              <p:cNvPr id="315"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16"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20" name="Group"/>
            <p:cNvGrpSpPr/>
            <p:nvPr/>
          </p:nvGrpSpPr>
          <p:grpSpPr>
            <a:xfrm>
              <a:off x="1243012" y="1090612"/>
              <a:ext cx="85726" cy="157163"/>
              <a:chOff x="0" y="0"/>
              <a:chExt cx="85724" cy="157162"/>
            </a:xfrm>
          </p:grpSpPr>
          <p:sp>
            <p:nvSpPr>
              <p:cNvPr id="318" name="Line"/>
              <p:cNvSpPr/>
              <p:nvPr/>
            </p:nvSpPr>
            <p:spPr>
              <a:xfrm flipV="1">
                <a:off x="0" y="-1"/>
                <a:ext cx="85725" cy="157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19" name="Line"/>
              <p:cNvSpPr/>
              <p:nvPr/>
            </p:nvSpPr>
            <p:spPr>
              <a:xfrm flipH="1">
                <a:off x="0" y="-1"/>
                <a:ext cx="85725" cy="1571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23" name="Group"/>
            <p:cNvGrpSpPr/>
            <p:nvPr/>
          </p:nvGrpSpPr>
          <p:grpSpPr>
            <a:xfrm>
              <a:off x="1328737" y="1103312"/>
              <a:ext cx="74613" cy="144463"/>
              <a:chOff x="0" y="0"/>
              <a:chExt cx="74612" cy="144462"/>
            </a:xfrm>
          </p:grpSpPr>
          <p:sp>
            <p:nvSpPr>
              <p:cNvPr id="321" name="Line"/>
              <p:cNvSpPr/>
              <p:nvPr/>
            </p:nvSpPr>
            <p:spPr>
              <a:xfrm>
                <a:off x="-1" y="0"/>
                <a:ext cx="74614" cy="14446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22" name="Line"/>
              <p:cNvSpPr/>
              <p:nvPr/>
            </p:nvSpPr>
            <p:spPr>
              <a:xfrm flipH="1" flipV="1">
                <a:off x="0" y="-1"/>
                <a:ext cx="74613" cy="144464"/>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324" name="Sailors"/>
            <p:cNvSpPr txBox="1"/>
            <p:nvPr/>
          </p:nvSpPr>
          <p:spPr>
            <a:xfrm>
              <a:off x="0" y="3036887"/>
              <a:ext cx="821619"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325" name="Reserves"/>
            <p:cNvSpPr txBox="1"/>
            <p:nvPr/>
          </p:nvSpPr>
          <p:spPr>
            <a:xfrm>
              <a:off x="1785937" y="3021012"/>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326" name="sid=sid"/>
            <p:cNvSpPr txBox="1"/>
            <p:nvPr/>
          </p:nvSpPr>
          <p:spPr>
            <a:xfrm>
              <a:off x="973137"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327" name="bid=100"/>
            <p:cNvSpPr txBox="1"/>
            <p:nvPr/>
          </p:nvSpPr>
          <p:spPr>
            <a:xfrm>
              <a:off x="493712" y="1071562"/>
              <a:ext cx="818097"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sp>
          <p:nvSpPr>
            <p:cNvPr id="328" name="rating &gt; 5"/>
            <p:cNvSpPr txBox="1"/>
            <p:nvPr/>
          </p:nvSpPr>
          <p:spPr>
            <a:xfrm>
              <a:off x="1452562" y="1038225"/>
              <a:ext cx="8970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329" name="sname"/>
            <p:cNvSpPr txBox="1"/>
            <p:nvPr/>
          </p:nvSpPr>
          <p:spPr>
            <a:xfrm>
              <a:off x="1089025" y="157162"/>
              <a:ext cx="66495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330" name="(Page-Oriented…"/>
            <p:cNvSpPr txBox="1"/>
            <p:nvPr/>
          </p:nvSpPr>
          <p:spPr>
            <a:xfrm>
              <a:off x="1714500" y="19812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331" name="(On-the-fly)"/>
            <p:cNvSpPr txBox="1"/>
            <p:nvPr/>
          </p:nvSpPr>
          <p:spPr>
            <a:xfrm>
              <a:off x="2516187" y="1006475"/>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332" name="(On-the-fly)"/>
            <p:cNvSpPr txBox="1"/>
            <p:nvPr/>
          </p:nvSpPr>
          <p:spPr>
            <a:xfrm>
              <a:off x="2484437"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grpSp>
        <p:nvGrpSpPr>
          <p:cNvPr id="390" name="Group"/>
          <p:cNvGrpSpPr/>
          <p:nvPr/>
        </p:nvGrpSpPr>
        <p:grpSpPr>
          <a:xfrm>
            <a:off x="4614862" y="1447800"/>
            <a:ext cx="4115955" cy="4145837"/>
            <a:chOff x="0" y="0"/>
            <a:chExt cx="4115953" cy="4145836"/>
          </a:xfrm>
        </p:grpSpPr>
        <p:grpSp>
          <p:nvGrpSpPr>
            <p:cNvPr id="336" name="Group"/>
            <p:cNvGrpSpPr/>
            <p:nvPr/>
          </p:nvGrpSpPr>
          <p:grpSpPr>
            <a:xfrm>
              <a:off x="1360487" y="93662"/>
              <a:ext cx="1" cy="171451"/>
              <a:chOff x="0" y="0"/>
              <a:chExt cx="0" cy="171450"/>
            </a:xfrm>
          </p:grpSpPr>
          <p:sp>
            <p:nvSpPr>
              <p:cNvPr id="334"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35"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39" name="Group"/>
            <p:cNvGrpSpPr/>
            <p:nvPr/>
          </p:nvGrpSpPr>
          <p:grpSpPr>
            <a:xfrm>
              <a:off x="1447800" y="93662"/>
              <a:ext cx="0" cy="171451"/>
              <a:chOff x="0" y="0"/>
              <a:chExt cx="0" cy="171450"/>
            </a:xfrm>
          </p:grpSpPr>
          <p:sp>
            <p:nvSpPr>
              <p:cNvPr id="337" name="Line"/>
              <p:cNvSpPr/>
              <p:nvPr/>
            </p:nvSpPr>
            <p:spPr>
              <a:xfrm flipH="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38" name="Line"/>
              <p:cNvSpPr/>
              <p:nvPr/>
            </p:nvSpPr>
            <p:spPr>
              <a:xfrm flipV="1">
                <a:off x="-1" y="0"/>
                <a:ext cx="2" cy="17145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2" name="Group"/>
            <p:cNvGrpSpPr/>
            <p:nvPr/>
          </p:nvGrpSpPr>
          <p:grpSpPr>
            <a:xfrm>
              <a:off x="1319212" y="77787"/>
              <a:ext cx="173038" cy="1"/>
              <a:chOff x="0" y="0"/>
              <a:chExt cx="173037" cy="0"/>
            </a:xfrm>
          </p:grpSpPr>
          <p:sp>
            <p:nvSpPr>
              <p:cNvPr id="340" name="Line"/>
              <p:cNvSpPr/>
              <p:nvPr/>
            </p:nvSpPr>
            <p:spPr>
              <a:xfrm>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1" name="Line"/>
              <p:cNvSpPr/>
              <p:nvPr/>
            </p:nvSpPr>
            <p:spPr>
              <a:xfrm flipH="1" flipV="1">
                <a:off x="0" y="0"/>
                <a:ext cx="173038"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5" name="Group"/>
            <p:cNvGrpSpPr/>
            <p:nvPr/>
          </p:nvGrpSpPr>
          <p:grpSpPr>
            <a:xfrm>
              <a:off x="1477962" y="2090737"/>
              <a:ext cx="1" cy="122238"/>
              <a:chOff x="0" y="0"/>
              <a:chExt cx="0" cy="122237"/>
            </a:xfrm>
          </p:grpSpPr>
          <p:sp>
            <p:nvSpPr>
              <p:cNvPr id="343"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4"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48" name="Group"/>
            <p:cNvGrpSpPr/>
            <p:nvPr/>
          </p:nvGrpSpPr>
          <p:grpSpPr>
            <a:xfrm>
              <a:off x="1825625" y="2090737"/>
              <a:ext cx="0" cy="122238"/>
              <a:chOff x="0" y="0"/>
              <a:chExt cx="0" cy="122237"/>
            </a:xfrm>
          </p:grpSpPr>
          <p:sp>
            <p:nvSpPr>
              <p:cNvPr id="346" name="Line"/>
              <p:cNvSpPr/>
              <p:nvPr/>
            </p:nvSpPr>
            <p:spPr>
              <a:xfrm flipH="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47" name="Line"/>
              <p:cNvSpPr/>
              <p:nvPr/>
            </p:nvSpPr>
            <p:spPr>
              <a:xfrm flipV="1">
                <a:off x="-1" y="0"/>
                <a:ext cx="2" cy="122238"/>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1" name="Group"/>
            <p:cNvGrpSpPr/>
            <p:nvPr/>
          </p:nvGrpSpPr>
          <p:grpSpPr>
            <a:xfrm>
              <a:off x="1477962" y="2090737"/>
              <a:ext cx="347663" cy="122238"/>
              <a:chOff x="0" y="0"/>
              <a:chExt cx="347662" cy="122237"/>
            </a:xfrm>
          </p:grpSpPr>
          <p:sp>
            <p:nvSpPr>
              <p:cNvPr id="349" name="Line"/>
              <p:cNvSpPr/>
              <p:nvPr/>
            </p:nvSpPr>
            <p:spPr>
              <a:xfrm>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0" name="Line"/>
              <p:cNvSpPr/>
              <p:nvPr/>
            </p:nvSpPr>
            <p:spPr>
              <a:xfrm flipH="1"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4" name="Group"/>
            <p:cNvGrpSpPr/>
            <p:nvPr/>
          </p:nvGrpSpPr>
          <p:grpSpPr>
            <a:xfrm>
              <a:off x="1477962" y="2090737"/>
              <a:ext cx="347663" cy="122238"/>
              <a:chOff x="0" y="0"/>
              <a:chExt cx="347662" cy="122237"/>
            </a:xfrm>
          </p:grpSpPr>
          <p:sp>
            <p:nvSpPr>
              <p:cNvPr id="352" name="Line"/>
              <p:cNvSpPr/>
              <p:nvPr/>
            </p:nvSpPr>
            <p:spPr>
              <a:xfrm flipV="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3" name="Line"/>
              <p:cNvSpPr/>
              <p:nvPr/>
            </p:nvSpPr>
            <p:spPr>
              <a:xfrm flipH="1">
                <a:off x="0" y="-1"/>
                <a:ext cx="347663" cy="122239"/>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57" name="Group"/>
            <p:cNvGrpSpPr/>
            <p:nvPr/>
          </p:nvGrpSpPr>
          <p:grpSpPr>
            <a:xfrm>
              <a:off x="838199" y="2590800"/>
              <a:ext cx="668339" cy="355600"/>
              <a:chOff x="0" y="0"/>
              <a:chExt cx="668337" cy="355600"/>
            </a:xfrm>
          </p:grpSpPr>
          <p:sp>
            <p:nvSpPr>
              <p:cNvPr id="355" name="Line"/>
              <p:cNvSpPr/>
              <p:nvPr/>
            </p:nvSpPr>
            <p:spPr>
              <a:xfrm flipV="1">
                <a:off x="0" y="-1"/>
                <a:ext cx="668338" cy="355602"/>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6" name="Line"/>
              <p:cNvSpPr/>
              <p:nvPr/>
            </p:nvSpPr>
            <p:spPr>
              <a:xfrm flipH="1">
                <a:off x="-1" y="0"/>
                <a:ext cx="668339" cy="3556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60" name="Group"/>
            <p:cNvGrpSpPr/>
            <p:nvPr/>
          </p:nvGrpSpPr>
          <p:grpSpPr>
            <a:xfrm>
              <a:off x="1798637" y="2601912"/>
              <a:ext cx="1107089" cy="470973"/>
              <a:chOff x="0" y="0"/>
              <a:chExt cx="1107087" cy="470972"/>
            </a:xfrm>
          </p:grpSpPr>
          <p:sp>
            <p:nvSpPr>
              <p:cNvPr id="358" name="Line"/>
              <p:cNvSpPr/>
              <p:nvPr/>
            </p:nvSpPr>
            <p:spPr>
              <a:xfrm>
                <a:off x="-1" y="0"/>
                <a:ext cx="1107089" cy="47097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59" name="Line"/>
              <p:cNvSpPr/>
              <p:nvPr/>
            </p:nvSpPr>
            <p:spPr>
              <a:xfrm flipH="1" flipV="1">
                <a:off x="-1" y="0"/>
                <a:ext cx="1107089" cy="470973"/>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63" name="Group"/>
            <p:cNvGrpSpPr/>
            <p:nvPr/>
          </p:nvGrpSpPr>
          <p:grpSpPr>
            <a:xfrm>
              <a:off x="1654175" y="1377950"/>
              <a:ext cx="0" cy="558800"/>
              <a:chOff x="0" y="0"/>
              <a:chExt cx="0" cy="558800"/>
            </a:xfrm>
          </p:grpSpPr>
          <p:sp>
            <p:nvSpPr>
              <p:cNvPr id="361"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2"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nvGrpSpPr>
            <p:cNvPr id="366" name="Group"/>
            <p:cNvGrpSpPr/>
            <p:nvPr/>
          </p:nvGrpSpPr>
          <p:grpSpPr>
            <a:xfrm>
              <a:off x="1654175" y="450850"/>
              <a:ext cx="0" cy="511175"/>
              <a:chOff x="0" y="0"/>
              <a:chExt cx="0" cy="511175"/>
            </a:xfrm>
          </p:grpSpPr>
          <p:sp>
            <p:nvSpPr>
              <p:cNvPr id="364" name="Line"/>
              <p:cNvSpPr/>
              <p:nvPr/>
            </p:nvSpPr>
            <p:spPr>
              <a:xfrm flipH="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65" name="Line"/>
              <p:cNvSpPr/>
              <p:nvPr/>
            </p:nvSpPr>
            <p:spPr>
              <a:xfrm flipV="1">
                <a:off x="-1" y="0"/>
                <a:ext cx="2" cy="511175"/>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367" name="Sailors"/>
            <p:cNvSpPr txBox="1"/>
            <p:nvPr/>
          </p:nvSpPr>
          <p:spPr>
            <a:xfrm>
              <a:off x="198438" y="3810000"/>
              <a:ext cx="821619"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FF0000"/>
                  </a:solidFill>
                  <a:latin typeface="Arial" charset="0"/>
                  <a:ea typeface="Arial" charset="0"/>
                  <a:cs typeface="Arial" charset="0"/>
                  <a:sym typeface="Arial" charset="0"/>
                </a:defRPr>
              </a:lvl1pPr>
            </a:lstStyle>
            <a:p>
              <a:r>
                <a:t>Sailors</a:t>
              </a:r>
            </a:p>
          </p:txBody>
        </p:sp>
        <p:sp>
          <p:nvSpPr>
            <p:cNvPr id="368" name="Reserves"/>
            <p:cNvSpPr txBox="1"/>
            <p:nvPr/>
          </p:nvSpPr>
          <p:spPr>
            <a:xfrm>
              <a:off x="2582863" y="3201987"/>
              <a:ext cx="1061976" cy="335838"/>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chemeClr val="accent2"/>
                  </a:solidFill>
                  <a:latin typeface="Arial" charset="0"/>
                  <a:ea typeface="Arial" charset="0"/>
                  <a:cs typeface="Arial" charset="0"/>
                  <a:sym typeface="Arial" charset="0"/>
                </a:defRPr>
              </a:lvl1pPr>
            </a:lstStyle>
            <a:p>
              <a:r>
                <a:t>Reserves</a:t>
              </a:r>
            </a:p>
          </p:txBody>
        </p:sp>
        <p:sp>
          <p:nvSpPr>
            <p:cNvPr id="369" name="sid=sid"/>
            <p:cNvSpPr txBox="1"/>
            <p:nvPr/>
          </p:nvSpPr>
          <p:spPr>
            <a:xfrm>
              <a:off x="1339850" y="2295525"/>
              <a:ext cx="71921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sid=sid</a:t>
              </a:r>
            </a:p>
          </p:txBody>
        </p:sp>
        <p:sp>
          <p:nvSpPr>
            <p:cNvPr id="370" name="rating &gt; 5"/>
            <p:cNvSpPr txBox="1"/>
            <p:nvPr/>
          </p:nvSpPr>
          <p:spPr>
            <a:xfrm>
              <a:off x="122238" y="2971800"/>
              <a:ext cx="897012"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rating &gt; 5</a:t>
              </a:r>
            </a:p>
          </p:txBody>
        </p:sp>
        <p:sp>
          <p:nvSpPr>
            <p:cNvPr id="371" name="sname"/>
            <p:cNvSpPr txBox="1"/>
            <p:nvPr/>
          </p:nvSpPr>
          <p:spPr>
            <a:xfrm>
              <a:off x="1455737" y="157162"/>
              <a:ext cx="664953"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sname</a:t>
              </a:r>
            </a:p>
          </p:txBody>
        </p:sp>
        <p:sp>
          <p:nvSpPr>
            <p:cNvPr id="372" name="(Page-Oriented…"/>
            <p:cNvSpPr txBox="1"/>
            <p:nvPr/>
          </p:nvSpPr>
          <p:spPr>
            <a:xfrm>
              <a:off x="2081213" y="1981200"/>
              <a:ext cx="1649165" cy="589837"/>
            </a:xfrm>
            <a:prstGeom prst="rect">
              <a:avLst/>
            </a:prstGeom>
            <a:noFill/>
            <a:ln w="12700" cap="flat">
              <a:noFill/>
              <a:miter lim="400000"/>
            </a:ln>
            <a:effectLst/>
          </p:spPr>
          <p:txBody>
            <a:bodyPr wrap="none" lIns="44450" tIns="44450" rIns="44450" bIns="44450" numCol="1" anchor="t">
              <a:spAutoFit/>
            </a:bodyPr>
            <a:lstStyle/>
            <a:p>
              <a:pPr defTabSz="457200">
                <a:defRPr sz="1700" b="1">
                  <a:solidFill>
                    <a:srgbClr val="666699"/>
                  </a:solidFill>
                  <a:latin typeface="Arial" charset="0"/>
                  <a:ea typeface="Arial" charset="0"/>
                  <a:cs typeface="Arial" charset="0"/>
                  <a:sym typeface="Arial" charset="0"/>
                </a:defRPr>
              </a:pPr>
              <a:r>
                <a:t>(Page-Oriented</a:t>
              </a:r>
            </a:p>
            <a:p>
              <a:pPr defTabSz="457200">
                <a:defRPr sz="1700" b="1">
                  <a:solidFill>
                    <a:srgbClr val="666699"/>
                  </a:solidFill>
                  <a:latin typeface="Arial" charset="0"/>
                  <a:ea typeface="Arial" charset="0"/>
                  <a:cs typeface="Arial" charset="0"/>
                  <a:sym typeface="Arial" charset="0"/>
                </a:defRPr>
              </a:pPr>
              <a:r>
                <a:t> Nested  loops)</a:t>
              </a:r>
            </a:p>
          </p:txBody>
        </p:sp>
        <p:sp>
          <p:nvSpPr>
            <p:cNvPr id="373" name="(On-the-fly)"/>
            <p:cNvSpPr txBox="1"/>
            <p:nvPr/>
          </p:nvSpPr>
          <p:spPr>
            <a:xfrm>
              <a:off x="960437" y="3048000"/>
              <a:ext cx="1264805"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sp>
          <p:nvSpPr>
            <p:cNvPr id="374" name="(On-the-fly)"/>
            <p:cNvSpPr txBox="1"/>
            <p:nvPr/>
          </p:nvSpPr>
          <p:spPr>
            <a:xfrm>
              <a:off x="2851150" y="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nvGrpSpPr>
            <p:cNvPr id="379" name="Group"/>
            <p:cNvGrpSpPr/>
            <p:nvPr/>
          </p:nvGrpSpPr>
          <p:grpSpPr>
            <a:xfrm>
              <a:off x="1219200" y="993775"/>
              <a:ext cx="160338" cy="165100"/>
              <a:chOff x="0" y="0"/>
              <a:chExt cx="160337" cy="165100"/>
            </a:xfrm>
          </p:grpSpPr>
          <p:sp>
            <p:nvSpPr>
              <p:cNvPr id="375"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378" name="Group"/>
              <p:cNvGrpSpPr/>
              <p:nvPr/>
            </p:nvGrpSpPr>
            <p:grpSpPr>
              <a:xfrm>
                <a:off x="58737" y="-1"/>
                <a:ext cx="101601" cy="1"/>
                <a:chOff x="0" y="0"/>
                <a:chExt cx="101600" cy="0"/>
              </a:xfrm>
            </p:grpSpPr>
            <p:sp>
              <p:nvSpPr>
                <p:cNvPr id="376"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77"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sp>
          <p:nvSpPr>
            <p:cNvPr id="380" name="bid=100"/>
            <p:cNvSpPr txBox="1"/>
            <p:nvPr/>
          </p:nvSpPr>
          <p:spPr>
            <a:xfrm>
              <a:off x="1417637" y="1069975"/>
              <a:ext cx="818097" cy="286284"/>
            </a:xfrm>
            <a:prstGeom prst="rect">
              <a:avLst/>
            </a:prstGeom>
            <a:noFill/>
            <a:ln w="12700" cap="flat">
              <a:noFill/>
              <a:miter lim="400000"/>
            </a:ln>
            <a:effectLst/>
          </p:spPr>
          <p:txBody>
            <a:bodyPr wrap="none" lIns="44450" tIns="44450" rIns="44450" bIns="44450" numCol="1" anchor="t">
              <a:spAutoFit/>
            </a:bodyPr>
            <a:lstStyle>
              <a:lvl1pPr defTabSz="457200">
                <a:defRPr sz="1400" b="1">
                  <a:latin typeface="Arial" charset="0"/>
                  <a:ea typeface="Arial" charset="0"/>
                  <a:cs typeface="Arial" charset="0"/>
                  <a:sym typeface="Arial" charset="0"/>
                </a:defRPr>
              </a:lvl1pPr>
            </a:lstStyle>
            <a:p>
              <a:r>
                <a:t>bid=100 </a:t>
              </a:r>
            </a:p>
          </p:txBody>
        </p:sp>
        <p:grpSp>
          <p:nvGrpSpPr>
            <p:cNvPr id="385" name="Group"/>
            <p:cNvGrpSpPr/>
            <p:nvPr/>
          </p:nvGrpSpPr>
          <p:grpSpPr>
            <a:xfrm>
              <a:off x="0" y="2971800"/>
              <a:ext cx="160338" cy="165100"/>
              <a:chOff x="0" y="0"/>
              <a:chExt cx="160337" cy="165100"/>
            </a:xfrm>
          </p:grpSpPr>
          <p:sp>
            <p:nvSpPr>
              <p:cNvPr id="381" name="Shape"/>
              <p:cNvSpPr/>
              <p:nvPr/>
            </p:nvSpPr>
            <p:spPr>
              <a:xfrm>
                <a:off x="0" y="7937"/>
                <a:ext cx="114300" cy="157163"/>
              </a:xfrm>
              <a:custGeom>
                <a:avLst/>
                <a:gdLst/>
                <a:ahLst/>
                <a:cxnLst>
                  <a:cxn ang="0">
                    <a:pos x="wd2" y="hd2"/>
                  </a:cxn>
                  <a:cxn ang="5400000">
                    <a:pos x="wd2" y="hd2"/>
                  </a:cxn>
                  <a:cxn ang="10800000">
                    <a:pos x="wd2" y="hd2"/>
                  </a:cxn>
                  <a:cxn ang="16200000">
                    <a:pos x="wd2" y="hd2"/>
                  </a:cxn>
                </a:cxnLst>
                <a:rect l="0" t="0" r="r" b="b"/>
                <a:pathLst>
                  <a:path w="21600" h="21600" extrusionOk="0">
                    <a:moveTo>
                      <a:pt x="21600" y="10909"/>
                    </a:moveTo>
                    <a:lnTo>
                      <a:pt x="18600" y="3273"/>
                    </a:lnTo>
                    <a:lnTo>
                      <a:pt x="10800" y="0"/>
                    </a:lnTo>
                    <a:lnTo>
                      <a:pt x="3300" y="3273"/>
                    </a:lnTo>
                    <a:lnTo>
                      <a:pt x="0" y="10909"/>
                    </a:lnTo>
                    <a:lnTo>
                      <a:pt x="3300" y="18327"/>
                    </a:lnTo>
                    <a:lnTo>
                      <a:pt x="10800" y="21600"/>
                    </a:lnTo>
                    <a:lnTo>
                      <a:pt x="18600" y="18327"/>
                    </a:lnTo>
                    <a:lnTo>
                      <a:pt x="21600" y="10909"/>
                    </a:lnTo>
                  </a:path>
                </a:pathLst>
              </a:custGeom>
              <a:noFill/>
              <a:ln w="12700" cap="rnd">
                <a:solidFill>
                  <a:srgbClr val="000000"/>
                </a:solidFill>
                <a:prstDash val="solid"/>
                <a:round/>
              </a:ln>
              <a:effectLst/>
            </p:spPr>
            <p:txBody>
              <a:bodyPr wrap="square" lIns="45719" tIns="45719" rIns="45719" bIns="45719" numCol="1" anchor="t">
                <a:noAutofit/>
              </a:bodyPr>
              <a:lstStyle/>
              <a:p/>
            </p:txBody>
          </p:sp>
          <p:grpSp>
            <p:nvGrpSpPr>
              <p:cNvPr id="384" name="Group"/>
              <p:cNvGrpSpPr/>
              <p:nvPr/>
            </p:nvGrpSpPr>
            <p:grpSpPr>
              <a:xfrm>
                <a:off x="58737" y="-1"/>
                <a:ext cx="101601" cy="1"/>
                <a:chOff x="0" y="0"/>
                <a:chExt cx="101600" cy="0"/>
              </a:xfrm>
            </p:grpSpPr>
            <p:sp>
              <p:nvSpPr>
                <p:cNvPr id="382" name="Line"/>
                <p:cNvSpPr/>
                <p:nvPr/>
              </p:nvSpPr>
              <p:spPr>
                <a:xfrm>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83" name="Line"/>
                <p:cNvSpPr/>
                <p:nvPr/>
              </p:nvSpPr>
              <p:spPr>
                <a:xfrm flipH="1" flipV="1">
                  <a:off x="0" y="0"/>
                  <a:ext cx="101600" cy="1"/>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grpSp>
        <p:grpSp>
          <p:nvGrpSpPr>
            <p:cNvPr id="388" name="Group"/>
            <p:cNvGrpSpPr/>
            <p:nvPr/>
          </p:nvGrpSpPr>
          <p:grpSpPr>
            <a:xfrm>
              <a:off x="609599" y="3276600"/>
              <a:ext cx="1" cy="558800"/>
              <a:chOff x="0" y="0"/>
              <a:chExt cx="0" cy="558800"/>
            </a:xfrm>
          </p:grpSpPr>
          <p:sp>
            <p:nvSpPr>
              <p:cNvPr id="386" name="Line"/>
              <p:cNvSpPr/>
              <p:nvPr/>
            </p:nvSpPr>
            <p:spPr>
              <a:xfrm flipH="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sp>
            <p:nvSpPr>
              <p:cNvPr id="387" name="Line"/>
              <p:cNvSpPr/>
              <p:nvPr/>
            </p:nvSpPr>
            <p:spPr>
              <a:xfrm flipV="1">
                <a:off x="-1" y="0"/>
                <a:ext cx="2" cy="558800"/>
              </a:xfrm>
              <a:prstGeom prst="line">
                <a:avLst/>
              </a:prstGeom>
              <a:noFill/>
              <a:ln w="12700" cap="rnd">
                <a:solidFill>
                  <a:srgbClr val="000000"/>
                </a:solidFill>
                <a:prstDash val="solid"/>
                <a:round/>
              </a:ln>
              <a:effectLst/>
            </p:spPr>
            <p:txBody>
              <a:bodyPr wrap="square" lIns="45719" tIns="45719" rIns="45719" bIns="45719" numCol="1" anchor="t">
                <a:noAutofit/>
              </a:bodyPr>
              <a:lstStyle/>
              <a:p/>
            </p:txBody>
          </p:sp>
        </p:grpSp>
        <p:sp>
          <p:nvSpPr>
            <p:cNvPr id="389" name="(On-the-fly)"/>
            <p:cNvSpPr txBox="1"/>
            <p:nvPr/>
          </p:nvSpPr>
          <p:spPr>
            <a:xfrm>
              <a:off x="2484438" y="1066800"/>
              <a:ext cx="1264804" cy="335837"/>
            </a:xfrm>
            <a:prstGeom prst="rect">
              <a:avLst/>
            </a:prstGeom>
            <a:noFill/>
            <a:ln w="12700" cap="flat">
              <a:noFill/>
              <a:miter lim="400000"/>
            </a:ln>
            <a:effectLst/>
          </p:spPr>
          <p:txBody>
            <a:bodyPr wrap="none" lIns="44450" tIns="44450" rIns="44450" bIns="44450" numCol="1" anchor="t">
              <a:spAutoFit/>
            </a:bodyPr>
            <a:lstStyle>
              <a:lvl1pPr defTabSz="457200">
                <a:defRPr sz="1700" b="1">
                  <a:solidFill>
                    <a:srgbClr val="666699"/>
                  </a:solidFill>
                  <a:latin typeface="Arial" charset="0"/>
                  <a:ea typeface="Arial" charset="0"/>
                  <a:cs typeface="Arial" charset="0"/>
                  <a:sym typeface="Arial" charset="0"/>
                </a:defRPr>
              </a:lvl1pPr>
            </a:lstStyle>
            <a:p>
              <a:r>
                <a:t>(On-the-fly)</a:t>
              </a:r>
            </a:p>
          </p:txBody>
        </p:sp>
      </p:grpSp>
      <p:sp>
        <p:nvSpPr>
          <p:cNvPr id="391" name="500+250*1000 = 250,500 IOs"/>
          <p:cNvSpPr txBox="1"/>
          <p:nvPr/>
        </p:nvSpPr>
        <p:spPr>
          <a:xfrm>
            <a:off x="4734521" y="5910580"/>
            <a:ext cx="3103958" cy="370841"/>
          </a:xfrm>
          <a:prstGeom prst="rect">
            <a:avLst/>
          </a:prstGeom>
          <a:ln w="12700">
            <a:miter lim="400000"/>
          </a:ln>
        </p:spPr>
        <p:txBody>
          <a:bodyPr wrap="none" lIns="45719" rIns="45719" anchor="ctr">
            <a:spAutoFit/>
          </a:bodyPr>
          <a:lstStyle>
            <a:lvl1pPr algn="ctr" defTabSz="457200">
              <a:defRPr sz="1800"/>
            </a:lvl1pPr>
          </a:lstStyle>
          <a:p>
            <a:r>
              <a:t>500+250*1000 = 250,500 IOs</a:t>
            </a:r>
          </a:p>
        </p:txBody>
      </p:sp>
      <p:sp>
        <p:nvSpPr>
          <p:cNvPr id="392" name="Rating between 1 and 10"/>
          <p:cNvSpPr txBox="1"/>
          <p:nvPr/>
        </p:nvSpPr>
        <p:spPr>
          <a:xfrm>
            <a:off x="3390175" y="6261974"/>
            <a:ext cx="2363650" cy="332741"/>
          </a:xfrm>
          <a:prstGeom prst="rect">
            <a:avLst/>
          </a:prstGeom>
          <a:ln w="12700">
            <a:miter lim="400000"/>
          </a:ln>
        </p:spPr>
        <p:txBody>
          <a:bodyPr wrap="none" lIns="45719" rIns="45719">
            <a:spAutoFit/>
          </a:bodyPr>
          <a:lstStyle/>
          <a:p>
            <a:r>
              <a:t>Rating between 1 and 10</a:t>
            </a: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2" nodeType="clickEffect">
                                  <p:stCondLst>
                                    <p:cond delay="0"/>
                                  </p:stCondLst>
                                  <p:iterate type="el">
                                    <p:tmAbs val="0"/>
                                  </p:iterate>
                                  <p:childTnLst>
                                    <p:set>
                                      <p:cBhvr>
                                        <p:cTn id="10" dur="indefinite"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3" nodeType="clickEffect">
                                  <p:stCondLst>
                                    <p:cond delay="0"/>
                                  </p:stCondLst>
                                  <p:iterate type="el">
                                    <p:tmAbs val="0"/>
                                  </p:iterate>
                                  <p:childTnLst>
                                    <p:set>
                                      <p:cBhvr>
                                        <p:cTn id="15" dur="indefinite" fill="hold"/>
                                        <p:tgtEl>
                                          <p:spTgt spid="391"/>
                                        </p:tgtEl>
                                        <p:attrNameLst>
                                          <p:attrName>style.visibility</p:attrName>
                                        </p:attrNameLst>
                                      </p:cBhvr>
                                      <p:to>
                                        <p:strVal val="visible"/>
                                      </p:to>
                                    </p:set>
                                    <p:animEffect transition="in" filter="fade">
                                      <p:cBhvr>
                                        <p:cTn id="16"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92" grpId="1" animBg="1" advAuto="0"/>
      <p:bldP spid="391" grpId="3" animBg="1" advAuto="0"/>
      <p:bldP spid="390" grpId="2" animBg="1" advAuto="0"/>
    </p:bldLst>
  </p:timing>
</p:sld>
</file>

<file path=ppt/theme/theme1.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Helvetica"/>
        <a:ea typeface="Helvetica"/>
        <a:cs typeface="Helvetica"/>
      </a:majorFont>
      <a:minorFont>
        <a:latin typeface="Times New Roman"/>
        <a:ea typeface="Times New Roman"/>
        <a:cs typeface="Times New Roman"/>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b-book">
  <a:themeElements>
    <a:clrScheme name="db-book">
      <a:dk1>
        <a:srgbClr val="000000"/>
      </a:dk1>
      <a:lt1>
        <a:srgbClr val="FFFFFF"/>
      </a:lt1>
      <a:dk2>
        <a:srgbClr val="A7A7A7"/>
      </a:dk2>
      <a:lt2>
        <a:srgbClr val="535353"/>
      </a:lt2>
      <a:accent1>
        <a:srgbClr val="FFCCCC"/>
      </a:accent1>
      <a:accent2>
        <a:srgbClr val="CCCC00"/>
      </a:accent2>
      <a:accent3>
        <a:srgbClr val="9BBB59"/>
      </a:accent3>
      <a:accent4>
        <a:srgbClr val="8064A2"/>
      </a:accent4>
      <a:accent5>
        <a:srgbClr val="4BACC6"/>
      </a:accent5>
      <a:accent6>
        <a:srgbClr val="F79646"/>
      </a:accent6>
      <a:hlink>
        <a:srgbClr val="0000FF"/>
      </a:hlink>
      <a:folHlink>
        <a:srgbClr val="FF00FF"/>
      </a:folHlink>
    </a:clrScheme>
    <a:fontScheme name="db-book">
      <a:majorFont>
        <a:latin typeface="Helvetica"/>
        <a:ea typeface="Helvetica"/>
        <a:cs typeface="Helvetica"/>
      </a:majorFont>
      <a:minorFont>
        <a:latin typeface="Times New Roman"/>
        <a:ea typeface="Times New Roman"/>
        <a:cs typeface="Times New Roman"/>
      </a:minorFont>
    </a:fontScheme>
    <a:fmtScheme name="db-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C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Helvetica</vt:lpstr>
      <vt:lpstr>Monotype Sorts</vt:lpstr>
      <vt:lpstr>Times New Roman</vt:lpstr>
      <vt:lpstr>Symbol</vt:lpstr>
      <vt:lpstr>MT Extra</vt:lpstr>
      <vt:lpstr>Courier New</vt:lpstr>
      <vt:lpstr>Tahoma</vt:lpstr>
      <vt:lpstr>Calibri</vt:lpstr>
      <vt:lpstr>db-book</vt:lpstr>
      <vt:lpstr>PowerPoint 演示文稿</vt:lpstr>
      <vt:lpstr>Review</vt:lpstr>
      <vt:lpstr>Query Optimization Overview</vt:lpstr>
      <vt:lpstr>Iterator Interface (pull from the top)</vt:lpstr>
      <vt:lpstr>Query Optimization Overview (cont)</vt:lpstr>
      <vt:lpstr>Cost-based Query Sub-System</vt:lpstr>
      <vt:lpstr>Schema for Examples</vt:lpstr>
      <vt:lpstr>Motivating Example</vt:lpstr>
      <vt:lpstr>Alternative Plans – Push Selects  (No Indexes)</vt:lpstr>
      <vt:lpstr>Alternative Plans – Push Selects  (No Indexes)</vt:lpstr>
      <vt:lpstr>PowerPoint 演示文稿</vt:lpstr>
      <vt:lpstr>PowerPoint 演示文稿</vt:lpstr>
      <vt:lpstr>PowerPoint 演示文稿</vt:lpstr>
      <vt:lpstr>Alternative Plans 1  (No Indexes)</vt:lpstr>
      <vt:lpstr>Alt Plan 2: Indexes</vt:lpstr>
      <vt:lpstr>What is needed for optimization?</vt:lpstr>
      <vt:lpstr>Query Blocks: Units of Optimization</vt:lpstr>
      <vt:lpstr>Translating SQL to Relational Algebra</vt:lpstr>
      <vt:lpstr>Translating SQL to Relational Algebra</vt:lpstr>
      <vt:lpstr>Relational Algebra Equivalences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仇嘉盛iPad</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226F801B9C0479476A304F62CD0F6812</vt:lpwstr>
  </property>
  <property fmtid="{D5CDD505-2E9C-101B-9397-08002B2CF9AE}" pid="3" name="KSOProductBuildVer">
    <vt:lpwstr>3081-11.22.1</vt:lpwstr>
  </property>
</Properties>
</file>