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p:txBody>
      </p:sp>
      <p:sp>
        <p:nvSpPr>
          <p:cNvPr id="37" name="Shape 3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panose="02020603050405020304"/>
      </a:defRPr>
    </a:lvl1pPr>
    <a:lvl2pPr indent="228600" latinLnBrk="0">
      <a:spcBef>
        <a:spcPts val="400"/>
      </a:spcBef>
      <a:defRPr sz="1200">
        <a:latin typeface="+mj-lt"/>
        <a:ea typeface="+mj-ea"/>
        <a:cs typeface="+mj-cs"/>
        <a:sym typeface="Times New Roman" panose="02020603050405020304"/>
      </a:defRPr>
    </a:lvl2pPr>
    <a:lvl3pPr indent="457200" latinLnBrk="0">
      <a:spcBef>
        <a:spcPts val="400"/>
      </a:spcBef>
      <a:defRPr sz="1200">
        <a:latin typeface="+mj-lt"/>
        <a:ea typeface="+mj-ea"/>
        <a:cs typeface="+mj-cs"/>
        <a:sym typeface="Times New Roman" panose="02020603050405020304"/>
      </a:defRPr>
    </a:lvl3pPr>
    <a:lvl4pPr indent="685800" latinLnBrk="0">
      <a:spcBef>
        <a:spcPts val="400"/>
      </a:spcBef>
      <a:defRPr sz="1200">
        <a:latin typeface="+mj-lt"/>
        <a:ea typeface="+mj-ea"/>
        <a:cs typeface="+mj-cs"/>
        <a:sym typeface="Times New Roman" panose="02020603050405020304"/>
      </a:defRPr>
    </a:lvl4pPr>
    <a:lvl5pPr indent="914400" latinLnBrk="0">
      <a:spcBef>
        <a:spcPts val="400"/>
      </a:spcBef>
      <a:defRPr sz="1200">
        <a:latin typeface="+mj-lt"/>
        <a:ea typeface="+mj-ea"/>
        <a:cs typeface="+mj-cs"/>
        <a:sym typeface="Times New Roman" panose="02020603050405020304"/>
      </a:defRPr>
    </a:lvl5pPr>
    <a:lvl6pPr indent="1143000" latinLnBrk="0">
      <a:spcBef>
        <a:spcPts val="400"/>
      </a:spcBef>
      <a:defRPr sz="1200">
        <a:latin typeface="+mj-lt"/>
        <a:ea typeface="+mj-ea"/>
        <a:cs typeface="+mj-cs"/>
        <a:sym typeface="Times New Roman" panose="02020603050405020304"/>
      </a:defRPr>
    </a:lvl6pPr>
    <a:lvl7pPr indent="1371600" latinLnBrk="0">
      <a:spcBef>
        <a:spcPts val="400"/>
      </a:spcBef>
      <a:defRPr sz="1200">
        <a:latin typeface="+mj-lt"/>
        <a:ea typeface="+mj-ea"/>
        <a:cs typeface="+mj-cs"/>
        <a:sym typeface="Times New Roman" panose="02020603050405020304"/>
      </a:defRPr>
    </a:lvl7pPr>
    <a:lvl8pPr indent="1600200" latinLnBrk="0">
      <a:spcBef>
        <a:spcPts val="400"/>
      </a:spcBef>
      <a:defRPr sz="1200">
        <a:latin typeface="+mj-lt"/>
        <a:ea typeface="+mj-ea"/>
        <a:cs typeface="+mj-cs"/>
        <a:sym typeface="Times New Roman" panose="02020603050405020304"/>
      </a:defRPr>
    </a:lvl8pPr>
    <a:lvl9pPr indent="1828800" latinLnBrk="0">
      <a:spcBef>
        <a:spcPts val="400"/>
      </a:spcBef>
      <a:defRPr sz="1200">
        <a:latin typeface="+mj-lt"/>
        <a:ea typeface="+mj-ea"/>
        <a:cs typeface="+mj-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for the first one, could use 2.2 for the hash index; because 1.2 for the search and 1 for the read. </a:t>
            </a:r>
            <a:endParaRPr lang="en-US" altLang="zh-CN"/>
          </a:p>
          <a:p>
            <a:endParaRPr lang="en-US" altLang="zh-CN"/>
          </a:p>
          <a:p>
            <a:r>
              <a:rPr lang="en-US" altLang="zh-CN"/>
              <a:t>if there is only one select, it will use just on reduction factor.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need to add 3 to the clustered index,  because of the b +tree</a:t>
            </a:r>
            <a:endParaRPr lang="en-US" altLang="zh-CN"/>
          </a:p>
          <a:p>
            <a:endParaRPr lang="en-US" altLang="zh-CN"/>
          </a:p>
          <a:p>
            <a:r>
              <a:rPr lang="en-US" altLang="zh-CN"/>
              <a:t>if adding the height of the tree</a:t>
            </a:r>
            <a:endParaRPr lang="en-US" altLang="zh-CN"/>
          </a:p>
          <a:p>
            <a:endParaRPr lang="en-US" altLang="zh-CN"/>
          </a:p>
          <a:p>
            <a:r>
              <a:rPr lang="en-US" altLang="zh-CN"/>
              <a:t>file scan; sequencial scan, read some random i/os; ignore random ios and sequential ios. </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sz="2800"/>
              <a:t>not consider all the joins; only the left deep join</a:t>
            </a:r>
            <a:endParaRPr lang="en-US" altLang="zh-CN" sz="2800"/>
          </a:p>
          <a:p>
            <a:endParaRPr lang="en-US" altLang="zh-CN" sz="2800"/>
          </a:p>
          <a:p>
            <a:r>
              <a:rPr lang="en-US" altLang="zh-CN" sz="2800"/>
              <a:t>the other side is the subtree.</a:t>
            </a:r>
            <a:endParaRPr lang="en-US" altLang="zh-CN" sz="2800"/>
          </a:p>
          <a:p>
            <a:endParaRPr lang="en-US" altLang="zh-CN" sz="2800"/>
          </a:p>
          <a:p>
            <a:r>
              <a:rPr lang="en-US" altLang="zh-CN" sz="2800"/>
              <a:t>how to order the relations. Joins are associative </a:t>
            </a:r>
            <a:endParaRPr lang="en-US" altLang="zh-CN" sz="2800"/>
          </a:p>
          <a:p>
            <a:endParaRPr lang="en-US" altLang="zh-CN" sz="2800"/>
          </a:p>
          <a:p>
            <a:r>
              <a:rPr lang="en-US" altLang="zh-CN" sz="2800"/>
              <a:t>the join are the same, but they do not have the same efficiency.</a:t>
            </a:r>
            <a:endParaRPr lang="en-US" altLang="zh-CN" sz="2800"/>
          </a:p>
          <a:p>
            <a:endParaRPr lang="en-US" altLang="zh-CN" sz="2800"/>
          </a:p>
          <a:p>
            <a:r>
              <a:rPr lang="en-US" altLang="zh-CN" sz="2800"/>
              <a:t>allows the execution of the joins in the pipelines. </a:t>
            </a:r>
            <a:endParaRPr lang="en-US" altLang="zh-CN" sz="2800"/>
          </a:p>
          <a:p>
            <a:endParaRPr lang="en-US" altLang="zh-CN"/>
          </a:p>
          <a:p>
            <a:r>
              <a:rPr lang="en-US" altLang="zh-CN"/>
              <a:t>for the ab join, as soon as one page is joined, the page could be joined with a page in c.</a:t>
            </a:r>
            <a:endParaRPr lang="en-US" altLang="zh-CN"/>
          </a:p>
          <a:p>
            <a:endParaRPr lang="en-US" altLang="zh-CN"/>
          </a:p>
          <a:p>
            <a:r>
              <a:rPr lang="en-US" altLang="zh-CN"/>
              <a:t>In practice, sort merge join is not very good for pipelining. </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never guarantees the plan is optimal. </a:t>
            </a:r>
            <a:endParaRPr lang="en-US" altLang="zh-CN"/>
          </a:p>
          <a:p>
            <a:endParaRPr lang="en-US" altLang="zh-CN"/>
          </a:p>
          <a:p>
            <a:r>
              <a:rPr lang="en-US" altLang="zh-CN"/>
              <a:t>how to order of the joins?</a:t>
            </a:r>
            <a:endParaRPr lang="en-US" altLang="zh-CN"/>
          </a:p>
          <a:p>
            <a:r>
              <a:rPr lang="en-US" altLang="zh-CN"/>
              <a:t>optimal way?</a:t>
            </a:r>
            <a:endParaRPr lang="en-US" altLang="zh-CN"/>
          </a:p>
          <a:p>
            <a:endParaRPr lang="en-US" altLang="zh-CN"/>
          </a:p>
          <a:p>
            <a:r>
              <a:rPr lang="en-US" altLang="zh-CN"/>
              <a:t>use dynamic programming?</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intresting order: output is sorted.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pass 1: find the best way to retrieve/access information, linear scan, best way to find the relationships individualy</a:t>
            </a:r>
            <a:endParaRPr lang="en-US" altLang="zh-CN"/>
          </a:p>
          <a:p>
            <a:endParaRPr lang="en-US" altLang="zh-CN"/>
          </a:p>
          <a:p>
            <a:endParaRPr lang="en-US" altLang="zh-CN"/>
          </a:p>
          <a:p>
            <a:r>
              <a:rPr lang="en-US" altLang="zh-CN"/>
              <a:t>pass 2: best way to join this compared to the inner join. not consider the cross product. find all the possible pair and join, then keep the cheapest way to join. or keep the intresting joins. </a:t>
            </a:r>
            <a:endParaRPr lang="en-US" altLang="zh-CN"/>
          </a:p>
          <a:p>
            <a:endParaRPr lang="en-US" altLang="zh-CN"/>
          </a:p>
          <a:p>
            <a:r>
              <a:rPr lang="en-US" altLang="zh-CN"/>
              <a:t>pass 3: </a:t>
            </a:r>
            <a:endParaRPr lang="en-US" altLang="zh-CN"/>
          </a:p>
          <a:p>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join the cheapest and something that gives an interesting one. </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pass 1: find the best way to retrieve data, avoid linear scan. </a:t>
            </a:r>
            <a:endParaRPr lang="en-US" altLang="zh-CN"/>
          </a:p>
          <a:p>
            <a:endParaRPr lang="en-US" altLang="zh-CN"/>
          </a:p>
          <a:p>
            <a:r>
              <a:rPr lang="en-US" altLang="zh-CN"/>
              <a:t>pick the one with the smallest cost. </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also need to specify the join for the boats and reserves. </a:t>
            </a:r>
            <a:endParaRPr lang="en-US" altLang="zh-CN"/>
          </a:p>
          <a:p>
            <a:endParaRPr lang="en-US" altLang="zh-CN"/>
          </a:p>
          <a:p>
            <a:r>
              <a:rPr lang="en-US" altLang="zh-CN"/>
              <a:t>the inner join would be on the right hand sides. </a:t>
            </a:r>
            <a:endParaRPr lang="en-US" altLang="zh-CN"/>
          </a:p>
          <a:p>
            <a:endParaRPr lang="en-US" altLang="zh-CN"/>
          </a:p>
          <a:p>
            <a:r>
              <a:rPr lang="en-US" altLang="zh-CN"/>
              <a:t>the reserves is inner to the boats, and the sailors would be inner to the previous join.</a:t>
            </a:r>
            <a:endParaRPr lang="en-US" altLang="zh-CN"/>
          </a:p>
          <a:p>
            <a:endParaRPr lang="en-US" altLang="zh-CN"/>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19" name="Shape"/>
          <p:cNvSpPr/>
          <p:nvPr/>
        </p:nvSpPr>
        <p:spPr>
          <a:xfrm>
            <a:off x="690562" y="3452782"/>
            <a:ext cx="7653338" cy="338226"/>
          </a:xfrm>
          <a:custGeom>
            <a:avLst/>
            <a:gdLst/>
            <a:ahLst/>
            <a:cxnLst>
              <a:cxn ang="0">
                <a:pos x="wd2" y="hd2"/>
              </a:cxn>
              <a:cxn ang="5400000">
                <a:pos x="wd2" y="hd2"/>
              </a:cxn>
              <a:cxn ang="10800000">
                <a:pos x="wd2" y="hd2"/>
              </a:cxn>
              <a:cxn ang="16200000">
                <a:pos x="wd2" y="hd2"/>
              </a:cxn>
            </a:cxnLst>
            <a:rect l="0" t="0" r="r" b="b"/>
            <a:pathLst>
              <a:path w="21600" h="15039" extrusionOk="0">
                <a:moveTo>
                  <a:pt x="853" y="4009"/>
                </a:moveTo>
                <a:cubicBezTo>
                  <a:pt x="853" y="4009"/>
                  <a:pt x="10748" y="-5010"/>
                  <a:pt x="21600" y="4009"/>
                </a:cubicBezTo>
                <a:cubicBezTo>
                  <a:pt x="21600" y="4009"/>
                  <a:pt x="21600" y="9149"/>
                  <a:pt x="21600" y="14335"/>
                </a:cubicBezTo>
                <a:cubicBezTo>
                  <a:pt x="12406" y="4009"/>
                  <a:pt x="3600" y="16590"/>
                  <a:pt x="0" y="14876"/>
                </a:cubicBezTo>
                <a:lnTo>
                  <a:pt x="853" y="4009"/>
                </a:lnTo>
                <a:close/>
              </a:path>
            </a:pathLst>
          </a:custGeom>
          <a:solidFill>
            <a:srgbClr val="FF9900">
              <a:alpha val="50195"/>
            </a:srgbClr>
          </a:solidFill>
          <a:ln w="12700">
            <a:miter lim="400000"/>
          </a:ln>
        </p:spPr>
        <p:txBody>
          <a:bodyPr lIns="45719" rIns="45719" anchor="ctr"/>
          <a:lstStyle/>
          <a:p/>
        </p:txBody>
      </p:sp>
      <p:sp>
        <p:nvSpPr>
          <p:cNvPr id="20" name="Rectangle"/>
          <p:cNvSpPr/>
          <p:nvPr/>
        </p:nvSpPr>
        <p:spPr>
          <a:xfrm>
            <a:off x="1524000" y="1397000"/>
            <a:ext cx="6096000" cy="4064000"/>
          </a:xfrm>
          <a:prstGeom prst="rect">
            <a:avLst/>
          </a:prstGeom>
          <a:ln w="12700">
            <a:miter lim="400000"/>
          </a:ln>
        </p:spPr>
        <p:txBody>
          <a:bodyPr lIns="45719" rIns="45719"/>
          <a:lstStyle/>
          <a:p/>
        </p:txBody>
      </p:sp>
      <p:sp>
        <p:nvSpPr>
          <p:cNvPr id="21" name="Body Level One…"/>
          <p:cNvSpPr txBox="1"/>
          <p:nvPr>
            <p:ph type="body" idx="1" hasCustomPrompt="1"/>
          </p:nvPr>
        </p:nvSpPr>
        <p:spPr>
          <a:xfrm>
            <a:off x="571500" y="1114425"/>
            <a:ext cx="78486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Title Text"/>
          <p:cNvSpPr txBox="1"/>
          <p:nvPr>
            <p:ph type="title" hasCustomPrompt="1"/>
          </p:nvPr>
        </p:nvSpPr>
        <p:spPr>
          <a:xfrm>
            <a:off x="552450" y="66675"/>
            <a:ext cx="8077200" cy="609600"/>
          </a:xfrm>
          <a:prstGeom prst="rect">
            <a:avLst/>
          </a:prstGeom>
        </p:spPr>
        <p:txBody>
          <a:bodyPr>
            <a:normAutofit/>
          </a:bodyPr>
          <a:lstStyle/>
          <a:p>
            <a:r>
              <a:t>Title Text</a:t>
            </a:r>
          </a:p>
        </p:txBody>
      </p:sp>
      <p:sp>
        <p:nvSpPr>
          <p:cNvPr id="23" name="Slide Number"/>
          <p:cNvSpPr txBox="1"/>
          <p:nvPr>
            <p:ph type="sldNum" sz="quarter" idx="2"/>
          </p:nvPr>
        </p:nvSpPr>
        <p:spPr>
          <a:xfrm>
            <a:off x="8176259" y="6248400"/>
            <a:ext cx="281941" cy="287087"/>
          </a:xfrm>
          <a:prstGeom prst="rect">
            <a:avLst/>
          </a:prstGeom>
        </p:spPr>
        <p:txBody>
          <a:bodyPr/>
          <a:lstStyle>
            <a:lvl1pPr algn="r" defTabSz="457200">
              <a:spcBef>
                <a:spcPts val="800"/>
              </a:spcBef>
              <a:defRPr sz="1400">
                <a:solidFill>
                  <a:srgbClr val="578963"/>
                </a:solidFill>
                <a:latin typeface="+mj-lt"/>
                <a:ea typeface="+mj-ea"/>
                <a:cs typeface="+mj-cs"/>
                <a:sym typeface="Times New Roman" panose="02020603050405020304"/>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152400"/>
            <a:ext cx="9144002" cy="1314450"/>
          </a:xfrm>
          <a:prstGeom prst="rect">
            <a:avLst/>
          </a:prstGeom>
          <a:gradFill>
            <a:gsLst>
              <a:gs pos="0">
                <a:srgbClr val="CCECFF"/>
              </a:gs>
              <a:gs pos="100000">
                <a:srgbClr val="FFFFFF"/>
              </a:gs>
            </a:gsLst>
            <a:lin ang="16200000"/>
          </a:gradFill>
          <a:ln w="12700">
            <a:miter lim="400000"/>
          </a:ln>
        </p:spPr>
        <p:txBody>
          <a:bodyPr lIns="45719" rIns="45719" anchor="ctr"/>
          <a:lstStyle/>
          <a:p>
            <a:pPr defTabSz="457200">
              <a:defRPr sz="1800"/>
            </a:pPr>
          </a:p>
        </p:txBody>
      </p:sp>
      <p:sp>
        <p:nvSpPr>
          <p:cNvPr id="3" name="Slide Number"/>
          <p:cNvSpPr txBox="1"/>
          <p:nvPr>
            <p:ph type="sldNum" sz="quarter" idx="2"/>
          </p:nvPr>
        </p:nvSpPr>
        <p:spPr>
          <a:xfrm>
            <a:off x="4481512" y="6613525"/>
            <a:ext cx="330161" cy="332740"/>
          </a:xfrm>
          <a:prstGeom prst="rect">
            <a:avLst/>
          </a:prstGeom>
          <a:ln w="12700">
            <a:miter lim="400000"/>
          </a:ln>
        </p:spPr>
        <p:txBody>
          <a:bodyPr wrap="none" lIns="45719" rIns="45719">
            <a:spAutoFit/>
          </a:bodyPr>
          <a:lstStyle/>
          <a:p>
            <a:fld id="{86CB4B4D-7CA3-9044-876B-883B54F8677D}" type="slidenum">
              <a:rPr/>
            </a:fld>
            <a:endParaRPr/>
          </a:p>
        </p:txBody>
      </p:sp>
      <p:sp>
        <p:nvSpPr>
          <p:cNvPr id="4" name="Title Text"/>
          <p:cNvSpPr txBox="1"/>
          <p:nvPr>
            <p:ph type="title"/>
          </p:nvPr>
        </p:nvSpPr>
        <p:spPr>
          <a:xfrm>
            <a:off x="457200" y="0"/>
            <a:ext cx="8229600" cy="1417638"/>
          </a:xfrm>
          <a:prstGeom prst="rect">
            <a:avLst/>
          </a:prstGeom>
          <a:ln w="12700">
            <a:miter lim="400000"/>
          </a:ln>
        </p:spPr>
        <p:txBody>
          <a:bodyPr lIns="45719" rIns="45719" anchor="b"/>
          <a:lstStyle/>
          <a:p>
            <a:r>
              <a:t>Title Text</a:t>
            </a:r>
          </a:p>
        </p:txBody>
      </p:sp>
      <p:sp>
        <p:nvSpPr>
          <p:cNvPr id="5" name="Body Level One…"/>
          <p:cNvSpPr txBox="1"/>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1pPr>
      <a:lvl2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2pPr>
      <a:lvl3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3pPr>
      <a:lvl4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4pPr>
      <a:lvl5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5pPr>
      <a:lvl6pPr marL="0" marR="0" indent="4572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6pPr>
      <a:lvl7pPr marL="0" marR="0" indent="9144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7pPr>
      <a:lvl8pPr marL="0" marR="0" indent="13716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8pPr>
      <a:lvl9pPr marL="0" marR="0" indent="18288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9pPr>
    </p:titleStyle>
    <p:bodyStyle>
      <a:lvl1pPr marL="342900" marR="0" indent="-342900" algn="l" defTabSz="914400" rtl="0" latinLnBrk="0">
        <a:lnSpc>
          <a:spcPct val="100000"/>
        </a:lnSpc>
        <a:spcBef>
          <a:spcPts val="800"/>
        </a:spcBef>
        <a:spcAft>
          <a:spcPts val="0"/>
        </a:spcAft>
        <a:buClr>
          <a:srgbClr val="CC3300"/>
        </a:buClr>
        <a:buSzPct val="90000"/>
        <a:buFontTx/>
        <a:buChar char="•"/>
        <a:defRPr sz="2000" b="0" i="0" u="none" strike="noStrike" cap="none" spc="0" baseline="0">
          <a:solidFill>
            <a:srgbClr val="000000"/>
          </a:solidFill>
          <a:uFillTx/>
          <a:latin typeface="+mn-lt"/>
          <a:ea typeface="+mn-ea"/>
          <a:cs typeface="+mn-cs"/>
          <a:sym typeface="Helvetica"/>
        </a:defRPr>
      </a:lvl1pPr>
      <a:lvl2pPr marL="774700" marR="0" indent="-3175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2pPr>
      <a:lvl3pPr marL="11112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3pPr>
      <a:lvl4pPr marL="14541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4pPr>
      <a:lvl5pPr marL="17970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5pPr>
      <a:lvl6pPr marL="22542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6pPr>
      <a:lvl7pPr marL="27114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7pPr>
      <a:lvl8pPr marL="31686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8pPr>
      <a:lvl9pPr marL="36258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9pPr>
    </p:bodyStyle>
    <p:otherStyle>
      <a:lvl1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 name="CAS CS 460…"/>
          <p:cNvSpPr txBox="1"/>
          <p:nvPr/>
        </p:nvSpPr>
        <p:spPr>
          <a:xfrm>
            <a:off x="615632" y="1523047"/>
            <a:ext cx="7680961" cy="2021841"/>
          </a:xfrm>
          <a:prstGeom prst="rect">
            <a:avLst/>
          </a:prstGeom>
          <a:ln w="12700">
            <a:miter lim="400000"/>
          </a:ln>
        </p:spPr>
        <p:txBody>
          <a:bodyPr lIns="45719" rIns="45719" anchor="b">
            <a:spAutoFit/>
          </a:bodyPr>
          <a:lstStyle/>
          <a:p>
            <a:pPr algn="ctr" defTabSz="457200">
              <a:defRPr sz="3200" b="1">
                <a:solidFill>
                  <a:srgbClr val="CC3300"/>
                </a:solidFill>
                <a:effectLst>
                  <a:outerShdw blurRad="12700" dist="25400" dir="2700000" rotWithShape="0">
                    <a:srgbClr val="DDDDDD"/>
                  </a:outerShdw>
                </a:effectLst>
              </a:defRPr>
            </a:pPr>
            <a:r>
              <a:t>CAS CS 460</a:t>
            </a:r>
          </a:p>
          <a:p>
            <a:pPr algn="ctr" defTabSz="457200">
              <a:defRPr sz="3200" b="1">
                <a:solidFill>
                  <a:srgbClr val="CC3300"/>
                </a:solidFill>
                <a:effectLst>
                  <a:outerShdw blurRad="12700" dist="25400" dir="2700000" rotWithShape="0">
                    <a:srgbClr val="DDDDDD"/>
                  </a:outerShdw>
                </a:effectLst>
              </a:defRPr>
            </a:pPr>
            <a:r>
              <a:t>Introduction to Database Systems</a:t>
            </a:r>
          </a:p>
          <a:p>
            <a:pPr algn="ctr" defTabSz="457200">
              <a:defRPr sz="3200" b="1">
                <a:solidFill>
                  <a:srgbClr val="CC3300"/>
                </a:solidFill>
                <a:effectLst>
                  <a:outerShdw blurRad="12700" dist="25400" dir="2700000" rotWithShape="0">
                    <a:srgbClr val="DDDDDD"/>
                  </a:outerShdw>
                </a:effectLst>
              </a:defRPr>
            </a:pPr>
          </a:p>
          <a:p>
            <a:pPr algn="ctr" defTabSz="457200">
              <a:defRPr sz="3200" b="1">
                <a:solidFill>
                  <a:srgbClr val="CC3300"/>
                </a:solidFill>
                <a:effectLst>
                  <a:outerShdw blurRad="12700" dist="25400" dir="2700000" rotWithShape="0">
                    <a:srgbClr val="DDDDDD"/>
                  </a:outerShdw>
                </a:effectLst>
              </a:defRPr>
            </a:pPr>
            <a:r>
              <a:t>Query Optimization II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56" name="Reduction Factors &amp; Histograms"/>
          <p:cNvSpPr txBox="1"/>
          <p:nvPr>
            <p:ph type="title" idx="4294967295"/>
          </p:nvPr>
        </p:nvSpPr>
        <p:spPr>
          <a:xfrm>
            <a:off x="836612" y="-1"/>
            <a:ext cx="7772401" cy="584202"/>
          </a:xfrm>
          <a:prstGeom prst="rect">
            <a:avLst/>
          </a:prstGeom>
        </p:spPr>
        <p:txBody>
          <a:bodyPr>
            <a:normAutofit/>
          </a:bodyPr>
          <a:lstStyle>
            <a:lvl1pPr>
              <a:defRPr>
                <a:effectLst>
                  <a:outerShdw blurRad="12700" dist="25400" dir="2700000" rotWithShape="0">
                    <a:srgbClr val="DDDDDD"/>
                  </a:outerShdw>
                </a:effectLst>
              </a:defRPr>
            </a:lvl1pPr>
          </a:lstStyle>
          <a:p>
            <a:r>
              <a:t>Reduction Factors &amp; Histograms</a:t>
            </a:r>
          </a:p>
        </p:txBody>
      </p:sp>
      <p:sp>
        <p:nvSpPr>
          <p:cNvPr id="257" name="For better RF estimation, many systems use histograms:…"/>
          <p:cNvSpPr txBox="1"/>
          <p:nvPr>
            <p:ph type="body" idx="4294967295"/>
          </p:nvPr>
        </p:nvSpPr>
        <p:spPr>
          <a:xfrm>
            <a:off x="457200" y="1143000"/>
            <a:ext cx="8686800" cy="4114800"/>
          </a:xfrm>
          <a:prstGeom prst="rect">
            <a:avLst/>
          </a:prstGeom>
        </p:spPr>
        <p:txBody>
          <a:bodyPr>
            <a:normAutofit/>
          </a:bodyPr>
          <a:lstStyle/>
          <a:p>
            <a:pPr marL="200660" indent="-200660">
              <a:buClrTx/>
              <a:buSzPct val="100000"/>
            </a:pPr>
            <a:r>
              <a:t>For better RF estimation, many systems use histograms:</a:t>
            </a:r>
          </a:p>
          <a:p>
            <a:pPr marL="200660" indent="-200660">
              <a:buClrTx/>
              <a:buSzPct val="100000"/>
            </a:pPr>
            <a:r>
              <a:t>ex. Assume values between 0 and 6.99 ([0, 6.99])</a:t>
            </a:r>
          </a:p>
        </p:txBody>
      </p:sp>
      <p:sp>
        <p:nvSpPr>
          <p:cNvPr id="258" name="equiwidth"/>
          <p:cNvSpPr txBox="1"/>
          <p:nvPr/>
        </p:nvSpPr>
        <p:spPr>
          <a:xfrm>
            <a:off x="3249295" y="3028950"/>
            <a:ext cx="2346961" cy="348429"/>
          </a:xfrm>
          <a:prstGeom prst="rect">
            <a:avLst/>
          </a:prstGeom>
          <a:ln w="12700">
            <a:miter lim="400000"/>
          </a:ln>
        </p:spPr>
        <p:txBody>
          <a:bodyPr lIns="45719" rIns="45719">
            <a:spAutoFit/>
          </a:bodyPr>
          <a:lstStyle>
            <a:lvl1pPr defTabSz="457200">
              <a:spcBef>
                <a:spcPts val="1000"/>
              </a:spcBef>
              <a:defRPr sz="1800" i="1">
                <a:latin typeface="+mj-lt"/>
                <a:ea typeface="+mj-ea"/>
                <a:cs typeface="+mj-cs"/>
                <a:sym typeface="Times New Roman" panose="02020603050405020304"/>
              </a:defRPr>
            </a:lvl1pPr>
          </a:lstStyle>
          <a:p>
            <a:r>
              <a:t>equiwidth</a:t>
            </a:r>
          </a:p>
        </p:txBody>
      </p:sp>
      <p:pic>
        <p:nvPicPr>
          <p:cNvPr id="259" name="image.pdf" descr="image.pdf"/>
          <p:cNvPicPr>
            <a:picLocks noChangeAspect="1"/>
          </p:cNvPicPr>
          <p:nvPr/>
        </p:nvPicPr>
        <p:blipFill>
          <a:blip r:embed="rId1"/>
          <a:stretch>
            <a:fillRect/>
          </a:stretch>
        </p:blipFill>
        <p:spPr>
          <a:xfrm>
            <a:off x="420687" y="2279650"/>
            <a:ext cx="6296026" cy="608013"/>
          </a:xfrm>
          <a:prstGeom prst="rect">
            <a:avLst/>
          </a:prstGeom>
          <a:ln w="12700">
            <a:miter lim="400000"/>
            <a:headEnd/>
            <a:tailEnd/>
          </a:ln>
        </p:spPr>
      </p:pic>
      <p:pic>
        <p:nvPicPr>
          <p:cNvPr id="260" name="image.pdf" descr="image.pdf"/>
          <p:cNvPicPr>
            <a:picLocks noChangeAspect="1"/>
          </p:cNvPicPr>
          <p:nvPr/>
        </p:nvPicPr>
        <p:blipFill>
          <a:blip r:embed="rId2"/>
          <a:stretch>
            <a:fillRect/>
          </a:stretch>
        </p:blipFill>
        <p:spPr>
          <a:xfrm>
            <a:off x="223872" y="4005262"/>
            <a:ext cx="7780338" cy="538163"/>
          </a:xfrm>
          <a:prstGeom prst="rect">
            <a:avLst/>
          </a:prstGeom>
          <a:ln w="12700">
            <a:miter lim="400000"/>
            <a:headEnd/>
            <a:tailEnd/>
          </a:ln>
        </p:spPr>
      </p:pic>
      <p:sp>
        <p:nvSpPr>
          <p:cNvPr id="261" name="equidepth"/>
          <p:cNvSpPr txBox="1"/>
          <p:nvPr/>
        </p:nvSpPr>
        <p:spPr>
          <a:xfrm>
            <a:off x="3204845" y="4583112"/>
            <a:ext cx="1005593" cy="348430"/>
          </a:xfrm>
          <a:prstGeom prst="rect">
            <a:avLst/>
          </a:prstGeom>
          <a:ln w="12700">
            <a:miter lim="400000"/>
          </a:ln>
        </p:spPr>
        <p:txBody>
          <a:bodyPr wrap="none" lIns="45719" rIns="45719">
            <a:spAutoFit/>
          </a:bodyPr>
          <a:lstStyle>
            <a:lvl1pPr defTabSz="457200">
              <a:defRPr sz="1800" i="1">
                <a:latin typeface="+mj-lt"/>
                <a:ea typeface="+mj-ea"/>
                <a:cs typeface="+mj-cs"/>
                <a:sym typeface="Times New Roman" panose="02020603050405020304"/>
              </a:defRPr>
            </a:lvl1pPr>
          </a:lstStyle>
          <a:p>
            <a:r>
              <a:t>equidepth</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lide Number"/>
          <p:cNvSpPr txBox="1"/>
          <p:nvPr>
            <p:ph type="sldNum" sz="quarter" idx="2"/>
          </p:nvPr>
        </p:nvSpPr>
        <p:spPr>
          <a:xfrm>
            <a:off x="4584533" y="6613525"/>
            <a:ext cx="23845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64" name="Result Size estimation for joins"/>
          <p:cNvSpPr txBox="1"/>
          <p:nvPr>
            <p:ph type="title" idx="4294967295"/>
          </p:nvPr>
        </p:nvSpPr>
        <p:spPr>
          <a:xfrm>
            <a:off x="989012" y="365125"/>
            <a:ext cx="7772401" cy="508000"/>
          </a:xfrm>
          <a:prstGeom prst="rect">
            <a:avLst/>
          </a:prstGeom>
        </p:spPr>
        <p:txBody>
          <a:bodyPr>
            <a:normAutofit/>
          </a:bodyPr>
          <a:lstStyle>
            <a:lvl1pPr defTabSz="795655">
              <a:defRPr sz="2785">
                <a:effectLst>
                  <a:outerShdw blurRad="11049" dist="22098" dir="2700000" rotWithShape="0">
                    <a:srgbClr val="DDDDDD"/>
                  </a:outerShdw>
                </a:effectLst>
              </a:defRPr>
            </a:lvl1pPr>
          </a:lstStyle>
          <a:p>
            <a:r>
              <a:t>Result Size estimation for joins</a:t>
            </a:r>
          </a:p>
        </p:txBody>
      </p:sp>
      <p:sp>
        <p:nvSpPr>
          <p:cNvPr id="265" name="Q: Given a (equi) - join of R and S, what is the range of possible result sizes (in #of tuples)?…"/>
          <p:cNvSpPr txBox="1"/>
          <p:nvPr>
            <p:ph type="body" idx="4294967295"/>
          </p:nvPr>
        </p:nvSpPr>
        <p:spPr>
          <a:xfrm>
            <a:off x="228600" y="1430337"/>
            <a:ext cx="8610600" cy="5257801"/>
          </a:xfrm>
          <a:prstGeom prst="rect">
            <a:avLst/>
          </a:prstGeom>
        </p:spPr>
        <p:txBody>
          <a:bodyPr>
            <a:normAutofit/>
          </a:bodyPr>
          <a:lstStyle/>
          <a:p>
            <a:pPr marL="200660" indent="-200660">
              <a:lnSpc>
                <a:spcPct val="90000"/>
              </a:lnSpc>
              <a:buClrTx/>
              <a:buSzPct val="100000"/>
            </a:pPr>
            <a:r>
              <a:t>Q: Given a (equi) - join of R and S, what is the range of possible result sizes (in #of tuples)?</a:t>
            </a:r>
          </a:p>
          <a:p>
            <a:pPr marL="561340" lvl="1" indent="-180340">
              <a:lnSpc>
                <a:spcPct val="90000"/>
              </a:lnSpc>
              <a:spcBef>
                <a:spcPts val="0"/>
              </a:spcBef>
              <a:buClrTx/>
              <a:buChar char="•"/>
              <a:defRPr sz="1800"/>
            </a:pPr>
            <a:r>
              <a:t>Hint: what if R and S have no attributes in common?</a:t>
            </a:r>
          </a:p>
          <a:p>
            <a:pPr marL="200660" indent="-200660">
              <a:lnSpc>
                <a:spcPct val="90000"/>
              </a:lnSpc>
              <a:buClrTx/>
              <a:buSzPct val="100000"/>
            </a:pPr>
            <a:r>
              <a:t>General case: join attribute A is common but a key for neither:</a:t>
            </a:r>
          </a:p>
          <a:p>
            <a:pPr marL="0" lvl="1" indent="228600">
              <a:lnSpc>
                <a:spcPct val="90000"/>
              </a:lnSpc>
              <a:spcBef>
                <a:spcPts val="0"/>
              </a:spcBef>
              <a:buClrTx/>
              <a:buSzTx/>
              <a:buNone/>
              <a:defRPr sz="1800"/>
            </a:pPr>
            <a:r>
              <a:t>     estimate each tuple r of R generates NTuples(S)/NKeys(A,S) result tuples, </a:t>
            </a:r>
          </a:p>
          <a:p>
            <a:pPr marL="0" lvl="1" indent="228600">
              <a:lnSpc>
                <a:spcPct val="90000"/>
              </a:lnSpc>
              <a:spcBef>
                <a:spcPts val="0"/>
              </a:spcBef>
              <a:buClrTx/>
              <a:buSzTx/>
              <a:buNone/>
              <a:defRPr sz="1800"/>
            </a:pPr>
            <a:r>
              <a:t>    so result size estimate:</a:t>
            </a:r>
          </a:p>
          <a:p>
            <a:pPr marL="285750" lvl="1" indent="171450">
              <a:lnSpc>
                <a:spcPct val="90000"/>
              </a:lnSpc>
              <a:spcBef>
                <a:spcPts val="0"/>
              </a:spcBef>
              <a:buSzTx/>
              <a:buFont typeface="Monotype Sorts"/>
              <a:buNone/>
              <a:defRPr sz="1800"/>
            </a:pPr>
            <a:r>
              <a:t>			(NTuples(R) * NTuples(S)) / NValues(A,</a:t>
            </a:r>
            <a:r>
              <a:rPr b="1">
                <a:solidFill>
                  <a:srgbClr val="FF0000"/>
                </a:solidFill>
              </a:rPr>
              <a:t>S</a:t>
            </a:r>
            <a:r>
              <a:t>)</a:t>
            </a:r>
          </a:p>
          <a:p>
            <a:pPr marL="285750" lvl="1" indent="171450">
              <a:lnSpc>
                <a:spcPct val="90000"/>
              </a:lnSpc>
              <a:spcBef>
                <a:spcPts val="0"/>
              </a:spcBef>
              <a:buSzTx/>
              <a:buFont typeface="Monotype Sorts"/>
              <a:buNone/>
              <a:defRPr sz="1800"/>
            </a:pPr>
          </a:p>
          <a:p>
            <a:pPr marL="561340" lvl="1" indent="-180340">
              <a:lnSpc>
                <a:spcPct val="90000"/>
              </a:lnSpc>
              <a:spcBef>
                <a:spcPts val="0"/>
              </a:spcBef>
              <a:buClrTx/>
              <a:buChar char="•"/>
              <a:defRPr sz="1800"/>
            </a:pPr>
            <a:r>
              <a:t>but can also can estimate each tuple s of S generates NTuples(R)/NKeys(A,R) result tuples, so:</a:t>
            </a:r>
          </a:p>
          <a:p>
            <a:pPr marL="285750" lvl="1" indent="171450">
              <a:lnSpc>
                <a:spcPct val="90000"/>
              </a:lnSpc>
              <a:spcBef>
                <a:spcPts val="0"/>
              </a:spcBef>
              <a:buSzTx/>
              <a:buFont typeface="Monotype Sorts"/>
              <a:buNone/>
              <a:defRPr sz="1800"/>
            </a:pPr>
            <a:r>
              <a:t>        	(NTuples(R) * NTuples(S)) / NValues(A,</a:t>
            </a:r>
            <a:r>
              <a:rPr b="1">
                <a:solidFill>
                  <a:schemeClr val="accent2"/>
                </a:solidFill>
              </a:rPr>
              <a:t>R</a:t>
            </a:r>
            <a:r>
              <a:t>)</a:t>
            </a:r>
          </a:p>
          <a:p>
            <a:pPr marL="285750" lvl="1" indent="171450">
              <a:lnSpc>
                <a:spcPct val="90000"/>
              </a:lnSpc>
              <a:spcBef>
                <a:spcPts val="0"/>
              </a:spcBef>
              <a:buSzTx/>
              <a:buFont typeface="Monotype Sorts"/>
              <a:buNone/>
              <a:defRPr sz="1800"/>
            </a:pPr>
          </a:p>
          <a:p>
            <a:pPr marL="561340" lvl="1" indent="-180340">
              <a:lnSpc>
                <a:spcPct val="90000"/>
              </a:lnSpc>
              <a:spcBef>
                <a:spcPts val="0"/>
              </a:spcBef>
              <a:buClrTx/>
              <a:buChar char="•"/>
              <a:defRPr sz="1800"/>
            </a:pPr>
            <a:r>
              <a:t>If these two estimates differ, take the lower one! </a:t>
            </a:r>
          </a:p>
          <a:p>
            <a:pPr marL="561340" lvl="1" indent="-180340">
              <a:lnSpc>
                <a:spcPct val="90000"/>
              </a:lnSpc>
              <a:spcBef>
                <a:spcPts val="0"/>
              </a:spcBef>
              <a:buClrTx/>
              <a:buChar char="•"/>
              <a:defRPr sz="1800"/>
            </a:pPr>
            <a:r>
              <a:t>So, join estimation:</a:t>
            </a:r>
          </a:p>
          <a:p>
            <a:pPr marL="0" lvl="1" indent="228600">
              <a:lnSpc>
                <a:spcPct val="90000"/>
              </a:lnSpc>
              <a:spcBef>
                <a:spcPts val="0"/>
              </a:spcBef>
              <a:buClrTx/>
              <a:buSzTx/>
              <a:buNone/>
              <a:defRPr sz="1800"/>
            </a:pPr>
            <a:r>
              <a:t>           </a:t>
            </a:r>
          </a:p>
          <a:p>
            <a:pPr marL="285750" lvl="1" indent="171450">
              <a:lnSpc>
                <a:spcPct val="90000"/>
              </a:lnSpc>
              <a:spcBef>
                <a:spcPts val="0"/>
              </a:spcBef>
              <a:buSzTx/>
              <a:buFont typeface="Monotype Sorts"/>
              <a:buNone/>
              <a:defRPr sz="1800"/>
            </a:pPr>
            <a:r>
              <a:t>(NTuples(R) * NTuples(S)) / MAX(NValues(A,</a:t>
            </a:r>
            <a:r>
              <a:rPr b="1">
                <a:solidFill>
                  <a:schemeClr val="accent2"/>
                </a:solidFill>
              </a:rPr>
              <a:t>R</a:t>
            </a:r>
            <a:r>
              <a:t>), NValues(A,</a:t>
            </a:r>
            <a:r>
              <a:rPr b="1">
                <a:solidFill>
                  <a:srgbClr val="FF0000"/>
                </a:solidFill>
              </a:rPr>
              <a:t>S</a:t>
            </a:r>
            <a:r>
              <a: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65">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6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6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6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26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26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26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26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type="el">
                                    <p:tmAbs val="0"/>
                                  </p:iterate>
                                  <p:childTnLst>
                                    <p:set>
                                      <p:cBhvr>
                                        <p:cTn id="36" dur="indefinite" fill="hold"/>
                                        <p:tgtEl>
                                          <p:spTgt spid="26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type="el">
                                    <p:tmAbs val="0"/>
                                  </p:iterate>
                                  <p:childTnLst>
                                    <p:set>
                                      <p:cBhvr>
                                        <p:cTn id="40" dur="indefinite" fill="hold"/>
                                        <p:tgtEl>
                                          <p:spTgt spid="26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type="el">
                                    <p:tmAbs val="0"/>
                                  </p:iterate>
                                  <p:childTnLst>
                                    <p:set>
                                      <p:cBhvr>
                                        <p:cTn id="44" dur="indefinite" fill="hold"/>
                                        <p:tgtEl>
                                          <p:spTgt spid="26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type="el">
                                    <p:tmAbs val="0"/>
                                  </p:iterate>
                                  <p:childTnLst>
                                    <p:set>
                                      <p:cBhvr>
                                        <p:cTn id="48" dur="indefinite" fill="hold"/>
                                        <p:tgtEl>
                                          <p:spTgt spid="26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type="el">
                                    <p:tmAbs val="0"/>
                                  </p:iterate>
                                  <p:childTnLst>
                                    <p:set>
                                      <p:cBhvr>
                                        <p:cTn id="52" dur="indefinite" fill="hold"/>
                                        <p:tgtEl>
                                          <p:spTgt spid="265">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iterate type="el">
                                    <p:tmAbs val="0"/>
                                  </p:iterate>
                                  <p:childTnLst>
                                    <p:set>
                                      <p:cBhvr>
                                        <p:cTn id="56" dur="indefinite" fill="hold"/>
                                        <p:tgtEl>
                                          <p:spTgt spid="265">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iterate type="el">
                                    <p:tmAbs val="0"/>
                                  </p:iterate>
                                  <p:childTnLst>
                                    <p:set>
                                      <p:cBhvr>
                                        <p:cTn id="60" dur="indefinite" fill="hold"/>
                                        <p:tgtEl>
                                          <p:spTgt spid="265">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65" grpId="1" bldLvl="5" animBg="1" advAuto="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lide Number"/>
          <p:cNvSpPr txBox="1"/>
          <p:nvPr>
            <p:ph type="sldNum" sz="quarter" idx="2"/>
          </p:nvPr>
        </p:nvSpPr>
        <p:spPr>
          <a:prstGeom prst="rect">
            <a:avLst/>
          </a:prstGeom>
        </p:spPr>
        <p:txBody>
          <a:bodyPr/>
          <a:lstStyle/>
          <a:p>
            <a:fld id="{86CB4B4D-7CA3-9044-876B-883B54F8677D}" type="slidenum">
              <a:rPr/>
            </a:fld>
            <a:endParaRPr/>
          </a:p>
        </p:txBody>
      </p:sp>
      <p:sp>
        <p:nvSpPr>
          <p:cNvPr id="268" name="Result Size estimation for joins"/>
          <p:cNvSpPr txBox="1"/>
          <p:nvPr>
            <p:ph type="title" idx="4294967295"/>
          </p:nvPr>
        </p:nvSpPr>
        <p:spPr>
          <a:xfrm>
            <a:off x="989012" y="365125"/>
            <a:ext cx="7772401" cy="508000"/>
          </a:xfrm>
          <a:prstGeom prst="rect">
            <a:avLst/>
          </a:prstGeom>
        </p:spPr>
        <p:txBody>
          <a:bodyPr>
            <a:normAutofit/>
          </a:bodyPr>
          <a:lstStyle>
            <a:lvl1pPr defTabSz="795655">
              <a:defRPr sz="2785">
                <a:effectLst>
                  <a:outerShdw blurRad="11049" dist="22098" dir="2700000" rotWithShape="0">
                    <a:srgbClr val="DDDDDD"/>
                  </a:outerShdw>
                </a:effectLst>
              </a:defRPr>
            </a:lvl1pPr>
          </a:lstStyle>
          <a:p>
            <a:r>
              <a:t>Result Size estimation for joins</a:t>
            </a:r>
          </a:p>
        </p:txBody>
      </p:sp>
      <p:sp>
        <p:nvSpPr>
          <p:cNvPr id="269" name="Given an equi-join  of R and S:  R ⋈ S…"/>
          <p:cNvSpPr txBox="1"/>
          <p:nvPr>
            <p:ph type="body" idx="4294967295"/>
          </p:nvPr>
        </p:nvSpPr>
        <p:spPr>
          <a:xfrm>
            <a:off x="228600" y="1430337"/>
            <a:ext cx="8610600" cy="5257801"/>
          </a:xfrm>
          <a:prstGeom prst="rect">
            <a:avLst/>
          </a:prstGeom>
        </p:spPr>
        <p:txBody>
          <a:bodyPr>
            <a:normAutofit/>
          </a:bodyPr>
          <a:lstStyle/>
          <a:p>
            <a:pPr marL="200660" indent="-200660">
              <a:lnSpc>
                <a:spcPct val="90000"/>
              </a:lnSpc>
              <a:buClrTx/>
              <a:buSzPct val="100000"/>
            </a:pPr>
            <a:r>
              <a:t>Given an equi-join  of R and S:  R ⋈ S</a:t>
            </a:r>
          </a:p>
          <a:p>
            <a:pPr marL="962660" lvl="2" indent="-200660">
              <a:lnSpc>
                <a:spcPct val="90000"/>
              </a:lnSpc>
              <a:buClrTx/>
              <a:buChar char="•"/>
            </a:pPr>
            <a:r>
              <a:t>Join attributes are a key for R (and a Foreign Key in S)</a:t>
            </a:r>
          </a:p>
          <a:p>
            <a:pPr marL="962660" lvl="2" indent="-200660">
              <a:lnSpc>
                <a:spcPct val="90000"/>
              </a:lnSpc>
              <a:buClrTx/>
              <a:buChar char="•"/>
            </a:pPr>
          </a:p>
          <a:p>
            <a:pPr marL="200660" indent="-200660">
              <a:lnSpc>
                <a:spcPct val="90000"/>
              </a:lnSpc>
              <a:buClrTx/>
              <a:buSzPct val="100000"/>
            </a:pPr>
            <a:r>
              <a:t>Result: NTuples(R)</a:t>
            </a:r>
          </a:p>
          <a:p>
            <a:pPr marL="581660" lvl="1" indent="-200660">
              <a:lnSpc>
                <a:spcPct val="90000"/>
              </a:lnSpc>
              <a:buClrTx/>
              <a:buChar char="•"/>
            </a:pPr>
            <a:r>
              <a:t>(every tuple in R has exactly one match in 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69">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2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26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69" grpId="1" bldLvl="5" animBg="1" advAuto="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72" name="Enumeration of Alternative Plans"/>
          <p:cNvSpPr txBox="1"/>
          <p:nvPr>
            <p:ph type="title" idx="4294967295"/>
          </p:nvPr>
        </p:nvSpPr>
        <p:spPr>
          <a:xfrm>
            <a:off x="798512" y="211137"/>
            <a:ext cx="7772401" cy="758826"/>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Enumeration of Alternative Plans</a:t>
            </a:r>
          </a:p>
        </p:txBody>
      </p:sp>
      <p:sp>
        <p:nvSpPr>
          <p:cNvPr id="273" name="There are two main cases:…"/>
          <p:cNvSpPr txBox="1"/>
          <p:nvPr>
            <p:ph type="body" idx="4294967295"/>
          </p:nvPr>
        </p:nvSpPr>
        <p:spPr>
          <a:xfrm>
            <a:off x="76200" y="1143000"/>
            <a:ext cx="9067800" cy="5410200"/>
          </a:xfrm>
          <a:prstGeom prst="rect">
            <a:avLst/>
          </a:prstGeom>
        </p:spPr>
        <p:txBody>
          <a:bodyPr lIns="44450" tIns="44450" rIns="44450" bIns="44450">
            <a:normAutofit/>
          </a:bodyPr>
          <a:lstStyle/>
          <a:p>
            <a:pPr marL="200660" indent="-200660">
              <a:buClrTx/>
              <a:buSzPct val="100000"/>
            </a:pPr>
            <a:r>
              <a:t>There are two main cases:</a:t>
            </a:r>
          </a:p>
          <a:p>
            <a:pPr marL="561340" lvl="1" indent="-180340">
              <a:spcBef>
                <a:spcPts val="0"/>
              </a:spcBef>
              <a:buClrTx/>
              <a:buChar char="•"/>
              <a:defRPr sz="1800">
                <a:solidFill>
                  <a:srgbClr val="CC3300"/>
                </a:solidFill>
              </a:defRPr>
            </a:pPr>
            <a:r>
              <a:t>Single-relation plans (unary ops) and Multiple-relation plans</a:t>
            </a:r>
          </a:p>
          <a:p>
            <a:pPr marL="742950" lvl="1" indent="-285750">
              <a:spcBef>
                <a:spcPts val="0"/>
              </a:spcBef>
              <a:buClr>
                <a:srgbClr val="CC6600"/>
              </a:buClr>
              <a:buSzPct val="75000"/>
              <a:defRPr sz="1800">
                <a:solidFill>
                  <a:schemeClr val="accent2"/>
                </a:solidFill>
              </a:defRPr>
            </a:pPr>
          </a:p>
          <a:p>
            <a:pPr marL="200660" indent="-200660">
              <a:buClrTx/>
              <a:buSzPct val="100000"/>
            </a:pPr>
            <a:r>
              <a:t>For unary operators:</a:t>
            </a:r>
          </a:p>
          <a:p>
            <a:pPr marL="561340" lvl="1" indent="-180340">
              <a:spcBef>
                <a:spcPts val="0"/>
              </a:spcBef>
              <a:buClrTx/>
              <a:buChar char="•"/>
              <a:defRPr sz="1800"/>
            </a:pPr>
            <a:r>
              <a:t>For a scan, each available access path (file scan / index) is considered, and the one with the least estimated cost is chosen.</a:t>
            </a:r>
          </a:p>
          <a:p>
            <a:pPr marL="742950" lvl="1" indent="-285750">
              <a:spcBef>
                <a:spcPts val="0"/>
              </a:spcBef>
              <a:buClr>
                <a:srgbClr val="CC6600"/>
              </a:buClr>
              <a:buSzPct val="75000"/>
              <a:defRPr sz="1800"/>
            </a:pPr>
          </a:p>
          <a:p>
            <a:pPr marL="561340" lvl="1" indent="-180340">
              <a:spcBef>
                <a:spcPts val="0"/>
              </a:spcBef>
              <a:buClrTx/>
              <a:buChar char="•"/>
              <a:defRPr sz="1800"/>
            </a:pPr>
            <a:r>
              <a:t>consecutive </a:t>
            </a:r>
            <a:r>
              <a:rPr b="1">
                <a:solidFill>
                  <a:srgbClr val="FF0000"/>
                </a:solidFill>
              </a:rPr>
              <a:t>Scan, Select, Project</a:t>
            </a:r>
            <a:r>
              <a:t> and</a:t>
            </a:r>
            <a:r>
              <a:rPr b="1"/>
              <a:t> </a:t>
            </a:r>
            <a:r>
              <a:rPr b="1">
                <a:solidFill>
                  <a:srgbClr val="FF0000"/>
                </a:solidFill>
              </a:rPr>
              <a:t>Aggregate</a:t>
            </a:r>
            <a:r>
              <a:t> operations can be essentially carried out together </a:t>
            </a:r>
          </a:p>
          <a:p>
            <a:pPr marL="561340" lvl="1" indent="-180340">
              <a:spcBef>
                <a:spcPts val="0"/>
              </a:spcBef>
              <a:buClrTx/>
              <a:buChar char="•"/>
              <a:defRPr sz="1800"/>
            </a:pPr>
          </a:p>
          <a:p>
            <a:pPr marL="285750" lvl="1" indent="171450">
              <a:spcBef>
                <a:spcPts val="0"/>
              </a:spcBef>
              <a:buSzTx/>
              <a:buFont typeface="Monotype Sorts"/>
              <a:buNone/>
              <a:defRPr sz="1800"/>
            </a:pPr>
            <a:r>
              <a:t>(e.g., if an index is used for a selection, projection is done for each retrieved tuple, and the resulting tuples are </a:t>
            </a:r>
            <a:r>
              <a:rPr i="1">
                <a:solidFill>
                  <a:srgbClr val="666699"/>
                </a:solidFill>
              </a:rPr>
              <a:t>pipelined</a:t>
            </a:r>
            <a:r>
              <a:rPr>
                <a:solidFill>
                  <a:srgbClr val="666699"/>
                </a:solidFill>
              </a:rPr>
              <a:t> </a:t>
            </a:r>
            <a:r>
              <a:t>into the aggregate computation). </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73">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73">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73">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7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73">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7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73">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273">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273">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27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73" grpId="1" animBg="1" advAuto="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76" name="I/O Cost Estimates for Single-Relation Plans"/>
          <p:cNvSpPr txBox="1"/>
          <p:nvPr>
            <p:ph type="title" idx="4294967295"/>
          </p:nvPr>
        </p:nvSpPr>
        <p:spPr>
          <a:xfrm>
            <a:off x="609600" y="0"/>
            <a:ext cx="8534400" cy="796925"/>
          </a:xfrm>
          <a:prstGeom prst="rect">
            <a:avLst/>
          </a:prstGeom>
        </p:spPr>
        <p:txBody>
          <a:bodyPr lIns="44450" tIns="44450" rIns="44450" bIns="44450">
            <a:normAutofit/>
          </a:bodyPr>
          <a:lstStyle>
            <a:lvl1pPr>
              <a:defRPr sz="2800">
                <a:effectLst>
                  <a:outerShdw blurRad="12700" dist="25400" dir="2700000" rotWithShape="0">
                    <a:srgbClr val="DDDDDD"/>
                  </a:outerShdw>
                </a:effectLst>
              </a:defRPr>
            </a:lvl1pPr>
          </a:lstStyle>
          <a:p>
            <a:r>
              <a:t> I/O Cost Estimates for Single-Relation Plans</a:t>
            </a:r>
          </a:p>
        </p:txBody>
      </p:sp>
      <p:sp>
        <p:nvSpPr>
          <p:cNvPr id="277" name="Index I on primary key matches selection:…"/>
          <p:cNvSpPr txBox="1"/>
          <p:nvPr>
            <p:ph type="body" idx="4294967295"/>
          </p:nvPr>
        </p:nvSpPr>
        <p:spPr>
          <a:xfrm>
            <a:off x="0" y="1295400"/>
            <a:ext cx="8991600" cy="5867400"/>
          </a:xfrm>
          <a:prstGeom prst="rect">
            <a:avLst/>
          </a:prstGeom>
        </p:spPr>
        <p:txBody>
          <a:bodyPr lIns="44450" tIns="44450" rIns="44450" bIns="44450">
            <a:normAutofit/>
          </a:bodyPr>
          <a:lstStyle/>
          <a:p>
            <a:pPr marL="200660" indent="-200660">
              <a:buClrTx/>
              <a:buSzPct val="100000"/>
            </a:pPr>
            <a:r>
              <a:t>Index I on primary key matches selection:</a:t>
            </a:r>
          </a:p>
          <a:p>
            <a:pPr marL="561340" lvl="1" indent="-180340">
              <a:spcBef>
                <a:spcPts val="0"/>
              </a:spcBef>
              <a:buClrTx/>
              <a:buChar char="•"/>
              <a:defRPr sz="1800" i="1"/>
            </a:pPr>
            <a:r>
              <a:t>Cost is </a:t>
            </a:r>
            <a:r>
              <a:rPr>
                <a:solidFill>
                  <a:srgbClr val="666699"/>
                </a:solidFill>
              </a:rPr>
              <a:t>Height(I)+1 for a B+ tree</a:t>
            </a:r>
            <a:r>
              <a:t>, about </a:t>
            </a:r>
            <a:r>
              <a:rPr>
                <a:solidFill>
                  <a:srgbClr val="666699"/>
                </a:solidFill>
              </a:rPr>
              <a:t>1.2 for hash </a:t>
            </a:r>
            <a:r>
              <a:t>index </a:t>
            </a:r>
          </a:p>
          <a:p>
            <a:pPr marL="285750" lvl="1" indent="171450">
              <a:spcBef>
                <a:spcPts val="0"/>
              </a:spcBef>
              <a:buSzTx/>
              <a:buFont typeface="Monotype Sorts"/>
              <a:buNone/>
              <a:defRPr sz="1800" i="1"/>
            </a:pPr>
          </a:p>
          <a:p>
            <a:pPr marL="200660" indent="-200660">
              <a:buClrTx/>
              <a:buSzPct val="100000"/>
            </a:pPr>
            <a:r>
              <a:t>Clustered index I matching one or more selects:</a:t>
            </a:r>
          </a:p>
          <a:p>
            <a:pPr marL="561340" lvl="1" indent="-180340">
              <a:spcBef>
                <a:spcPts val="0"/>
              </a:spcBef>
              <a:buClrTx/>
              <a:buChar char="•"/>
              <a:defRPr sz="1800" i="1">
                <a:solidFill>
                  <a:srgbClr val="666699"/>
                </a:solidFill>
              </a:defRPr>
            </a:pPr>
            <a:r>
              <a:t>(NPages(I)+NPages(R)) * product of RF</a:t>
            </a:r>
            <a:r>
              <a:t>’</a:t>
            </a:r>
            <a:r>
              <a:t>s of matching selects.</a:t>
            </a:r>
          </a:p>
          <a:p>
            <a:pPr marL="200660" indent="-200660">
              <a:buClrTx/>
              <a:buSzPct val="100000"/>
            </a:pPr>
            <a:r>
              <a:t>Non-clustered index I matching one or more selects:</a:t>
            </a:r>
          </a:p>
          <a:p>
            <a:pPr marL="561340" lvl="1" indent="-180340">
              <a:spcBef>
                <a:spcPts val="0"/>
              </a:spcBef>
              <a:buClrTx/>
              <a:buChar char="•"/>
              <a:defRPr sz="1800" i="1">
                <a:solidFill>
                  <a:srgbClr val="666699"/>
                </a:solidFill>
              </a:defRPr>
            </a:pPr>
            <a:r>
              <a:t>(NPages(I)+NTuples(R)) * product of RF</a:t>
            </a:r>
            <a:r>
              <a:t>’</a:t>
            </a:r>
            <a:r>
              <a:t>s of matching selects.</a:t>
            </a:r>
          </a:p>
          <a:p>
            <a:pPr marL="200660" indent="-200660">
              <a:buClrTx/>
              <a:buSzPct val="100000"/>
            </a:pPr>
            <a:r>
              <a:t>Sequential scan of file:</a:t>
            </a:r>
          </a:p>
          <a:p>
            <a:pPr marL="561340" lvl="1" indent="-180340">
              <a:spcBef>
                <a:spcPts val="0"/>
              </a:spcBef>
              <a:buClrTx/>
              <a:buChar char="•"/>
              <a:defRPr sz="1800" i="1">
                <a:solidFill>
                  <a:srgbClr val="666699"/>
                </a:solidFill>
              </a:defRPr>
            </a:pPr>
            <a:r>
              <a:t>NPages(R).</a:t>
            </a:r>
          </a:p>
          <a:p>
            <a:pPr marL="742950" lvl="1" indent="-285750">
              <a:spcBef>
                <a:spcPts val="0"/>
              </a:spcBef>
              <a:buClr>
                <a:srgbClr val="CC6600"/>
              </a:buClr>
              <a:buSzPct val="75000"/>
              <a:defRPr sz="1800" i="1"/>
            </a:pPr>
          </a:p>
          <a:p>
            <a:pPr marL="581660" lvl="1" indent="-200660">
              <a:spcBef>
                <a:spcPts val="0"/>
              </a:spcBef>
              <a:buClrTx/>
              <a:buChar char="•"/>
              <a:defRPr b="1" i="1" u="sng">
                <a:solidFill>
                  <a:schemeClr val="accent2"/>
                </a:solidFill>
              </a:defRPr>
            </a:pPr>
            <a:r>
              <a:t>Note1:</a:t>
            </a:r>
            <a:r>
              <a:rPr u="none"/>
              <a:t> </a:t>
            </a:r>
            <a:r>
              <a:rPr b="0" u="none">
                <a:solidFill>
                  <a:srgbClr val="000000"/>
                </a:solidFill>
              </a:rPr>
              <a:t>Must also charge for duplicate elimination if required</a:t>
            </a:r>
            <a:endParaRPr b="0" u="none">
              <a:solidFill>
                <a:srgbClr val="000000"/>
              </a:solidFill>
            </a:endParaRPr>
          </a:p>
          <a:p>
            <a:pPr marL="581660" lvl="1" indent="-200660">
              <a:spcBef>
                <a:spcPts val="0"/>
              </a:spcBef>
              <a:buClrTx/>
              <a:buChar char="•"/>
              <a:defRPr b="1" i="1" u="sng">
                <a:solidFill>
                  <a:schemeClr val="accent2"/>
                </a:solidFill>
              </a:defRPr>
            </a:pPr>
            <a:r>
              <a:rPr b="0" u="none">
                <a:solidFill>
                  <a:srgbClr val="000000"/>
                </a:solidFill>
              </a:rPr>
              <a:t>Note2: The estimation is approximate.</a:t>
            </a:r>
            <a:endParaRPr b="0" u="none">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77">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77">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77">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7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77">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7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iterate type="el">
                                    <p:tmAbs val="0"/>
                                  </p:iterate>
                                  <p:childTnLst>
                                    <p:set>
                                      <p:cBhvr>
                                        <p:cTn id="21" dur="indefinite" fill="hold"/>
                                        <p:tgtEl>
                                          <p:spTgt spid="277">
                                            <p:txEl>
                                              <p:pRg st="5" end="5"/>
                                            </p:txEl>
                                          </p:spTgt>
                                        </p:tgtEl>
                                        <p:attrNameLst>
                                          <p:attrName>style.visibility</p:attrName>
                                        </p:attrNameLst>
                                      </p:cBhvr>
                                      <p:to>
                                        <p:strVal val="visible"/>
                                      </p:to>
                                    </p:set>
                                  </p:childTnLst>
                                </p:cTn>
                              </p:par>
                              <p:par>
                                <p:cTn id="22" presetID="1" presetClass="entr" presetSubtype="0" fill="hold" grpId="1" nodeType="withEffect">
                                  <p:stCondLst>
                                    <p:cond delay="0"/>
                                  </p:stCondLst>
                                  <p:iterate type="el">
                                    <p:tmAbs val="0"/>
                                  </p:iterate>
                                  <p:childTnLst>
                                    <p:set>
                                      <p:cBhvr>
                                        <p:cTn id="23" dur="indefinite" fill="hold"/>
                                        <p:tgtEl>
                                          <p:spTgt spid="27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type="el">
                                    <p:tmAbs val="0"/>
                                  </p:iterate>
                                  <p:childTnLst>
                                    <p:set>
                                      <p:cBhvr>
                                        <p:cTn id="27" dur="indefinite" fill="hold"/>
                                        <p:tgtEl>
                                          <p:spTgt spid="277">
                                            <p:txEl>
                                              <p:pRg st="7" end="7"/>
                                            </p:txEl>
                                          </p:spTgt>
                                        </p:tgtEl>
                                        <p:attrNameLst>
                                          <p:attrName>style.visibility</p:attrName>
                                        </p:attrNameLst>
                                      </p:cBhvr>
                                      <p:to>
                                        <p:strVal val="visible"/>
                                      </p:to>
                                    </p:set>
                                  </p:childTnLst>
                                </p:cTn>
                              </p:par>
                              <p:par>
                                <p:cTn id="28" presetID="1" presetClass="entr" presetSubtype="0" fill="hold" grpId="1" nodeType="withEffect">
                                  <p:stCondLst>
                                    <p:cond delay="0"/>
                                  </p:stCondLst>
                                  <p:iterate type="el">
                                    <p:tmAbs val="0"/>
                                  </p:iterate>
                                  <p:childTnLst>
                                    <p:set>
                                      <p:cBhvr>
                                        <p:cTn id="29" dur="indefinite" fill="hold"/>
                                        <p:tgtEl>
                                          <p:spTgt spid="277">
                                            <p:txEl>
                                              <p:pRg st="8" end="8"/>
                                            </p:txEl>
                                          </p:spTgt>
                                        </p:tgtEl>
                                        <p:attrNameLst>
                                          <p:attrName>style.visibility</p:attrName>
                                        </p:attrNameLst>
                                      </p:cBhvr>
                                      <p:to>
                                        <p:strVal val="visible"/>
                                      </p:to>
                                    </p:set>
                                  </p:childTnLst>
                                </p:cTn>
                              </p:par>
                              <p:par>
                                <p:cTn id="30" presetID="1" presetClass="entr" presetSubtype="0" fill="hold" grpId="1" nodeType="withEffect">
                                  <p:stCondLst>
                                    <p:cond delay="0"/>
                                  </p:stCondLst>
                                  <p:iterate type="el">
                                    <p:tmAbs val="0"/>
                                  </p:iterate>
                                  <p:childTnLst>
                                    <p:set>
                                      <p:cBhvr>
                                        <p:cTn id="31" dur="indefinite" fill="hold"/>
                                        <p:tgtEl>
                                          <p:spTgt spid="277">
                                            <p:txEl>
                                              <p:pRg st="9" end="9"/>
                                            </p:txEl>
                                          </p:spTgt>
                                        </p:tgtEl>
                                        <p:attrNameLst>
                                          <p:attrName>style.visibility</p:attrName>
                                        </p:attrNameLst>
                                      </p:cBhvr>
                                      <p:to>
                                        <p:strVal val="visible"/>
                                      </p:to>
                                    </p:set>
                                  </p:childTnLst>
                                </p:cTn>
                              </p:par>
                              <p:par>
                                <p:cTn id="32" presetID="1" presetClass="entr" presetSubtype="0" fill="hold" grpId="1" nodeType="withEffect">
                                  <p:stCondLst>
                                    <p:cond delay="0"/>
                                  </p:stCondLst>
                                  <p:iterate type="el">
                                    <p:tmAbs val="0"/>
                                  </p:iterate>
                                  <p:childTnLst>
                                    <p:set>
                                      <p:cBhvr>
                                        <p:cTn id="33" dur="indefinite" fill="hold"/>
                                        <p:tgtEl>
                                          <p:spTgt spid="277">
                                            <p:txEl>
                                              <p:pRg st="10" end="10"/>
                                            </p:txEl>
                                          </p:spTgt>
                                        </p:tgtEl>
                                        <p:attrNameLst>
                                          <p:attrName>style.visibility</p:attrName>
                                        </p:attrNameLst>
                                      </p:cBhvr>
                                      <p:to>
                                        <p:strVal val="visible"/>
                                      </p:to>
                                    </p:set>
                                  </p:childTnLst>
                                </p:cTn>
                              </p:par>
                              <p:par>
                                <p:cTn id="34" presetID="1" presetClass="entr" presetSubtype="0" fill="hold" grpId="1" nodeType="withEffect">
                                  <p:stCondLst>
                                    <p:cond delay="0"/>
                                  </p:stCondLst>
                                  <p:iterate type="el">
                                    <p:tmAbs val="0"/>
                                  </p:iterate>
                                  <p:childTnLst>
                                    <p:set>
                                      <p:cBhvr>
                                        <p:cTn id="35" dur="indefinite" fill="hold"/>
                                        <p:tgtEl>
                                          <p:spTgt spid="277">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77" grpId="1" animBg="1" advAuto="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80" name="Schema for Examples"/>
          <p:cNvSpPr txBox="1"/>
          <p:nvPr>
            <p:ph type="title" idx="4294967295"/>
          </p:nvPr>
        </p:nvSpPr>
        <p:spPr>
          <a:xfrm>
            <a:off x="552450" y="66675"/>
            <a:ext cx="8077200" cy="6096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Schema for Examples</a:t>
            </a:r>
          </a:p>
        </p:txBody>
      </p:sp>
      <p:sp>
        <p:nvSpPr>
          <p:cNvPr id="281" name="Reserves:…"/>
          <p:cNvSpPr txBox="1"/>
          <p:nvPr>
            <p:ph type="body" idx="4294967295"/>
          </p:nvPr>
        </p:nvSpPr>
        <p:spPr>
          <a:xfrm>
            <a:off x="0" y="2895600"/>
            <a:ext cx="9067800" cy="3810000"/>
          </a:xfrm>
          <a:prstGeom prst="rect">
            <a:avLst/>
          </a:prstGeom>
        </p:spPr>
        <p:txBody>
          <a:bodyPr lIns="44450" tIns="44450" rIns="44450" bIns="44450">
            <a:normAutofit/>
          </a:bodyPr>
          <a:lstStyle/>
          <a:p>
            <a:pPr marL="200660" indent="-200660">
              <a:buClrTx/>
              <a:buSzPct val="100000"/>
            </a:pPr>
            <a:r>
              <a:t>Reserves:</a:t>
            </a:r>
          </a:p>
          <a:p>
            <a:pPr marL="561340" lvl="1" indent="-180340">
              <a:spcBef>
                <a:spcPts val="0"/>
              </a:spcBef>
              <a:buClrTx/>
              <a:buChar char="•"/>
              <a:defRPr sz="1800"/>
            </a:pPr>
            <a:r>
              <a:t>Each tuple is 40 bytes long,  100 tuples per page, 1000 pages.  100 distinct bids.</a:t>
            </a:r>
          </a:p>
          <a:p>
            <a:pPr marL="200660" indent="-200660">
              <a:buClrTx/>
              <a:buSzPct val="100000"/>
            </a:pPr>
            <a:r>
              <a:t>Sailors:</a:t>
            </a:r>
          </a:p>
          <a:p>
            <a:pPr marL="561340" lvl="1" indent="-180340">
              <a:spcBef>
                <a:spcPts val="0"/>
              </a:spcBef>
              <a:buClrTx/>
              <a:buChar char="•"/>
              <a:defRPr sz="1800"/>
            </a:pPr>
            <a:r>
              <a:t>Each tuple is 50 bytes long,  80 tuples per page,  500 pages.  10 Ratings, 40,000 sids.</a:t>
            </a:r>
          </a:p>
        </p:txBody>
      </p:sp>
      <p:sp>
        <p:nvSpPr>
          <p:cNvPr id="282" name="Sailors (sid: integer, sname: string, rating: integer, age: real)…"/>
          <p:cNvSpPr txBox="1"/>
          <p:nvPr/>
        </p:nvSpPr>
        <p:spPr>
          <a:xfrm>
            <a:off x="787400" y="1809750"/>
            <a:ext cx="6277038" cy="647700"/>
          </a:xfrm>
          <a:prstGeom prst="rect">
            <a:avLst/>
          </a:prstGeom>
          <a:ln w="12700">
            <a:miter lim="400000"/>
          </a:ln>
        </p:spPr>
        <p:txBody>
          <a:bodyPr wrap="none" lIns="44450" tIns="44450" rIns="44450" bIns="44450">
            <a:spAutoFit/>
          </a:bodyPr>
          <a:lstStyle/>
          <a:p>
            <a:pPr defTabSz="457200">
              <a:defRPr sz="1800"/>
            </a:pPr>
            <a:r>
              <a:t>Sailors (</a:t>
            </a:r>
            <a:r>
              <a:rPr i="1" u="sng"/>
              <a:t>sid</a:t>
            </a:r>
            <a:r>
              <a:rPr u="sng"/>
              <a:t>: integer</a:t>
            </a:r>
            <a:r>
              <a:t>, </a:t>
            </a:r>
            <a:r>
              <a:rPr i="1"/>
              <a:t>sname</a:t>
            </a:r>
            <a:r>
              <a:t>: string, </a:t>
            </a:r>
            <a:r>
              <a:rPr i="1"/>
              <a:t>rating</a:t>
            </a:r>
            <a:r>
              <a:t>: integer, </a:t>
            </a:r>
            <a:r>
              <a:rPr i="1"/>
              <a:t>age</a:t>
            </a:r>
            <a:r>
              <a:t>: real)</a:t>
            </a:r>
          </a:p>
          <a:p>
            <a:pPr defTabSz="457200">
              <a:defRPr sz="1800"/>
            </a:pPr>
            <a:r>
              <a:t>Reserves (</a:t>
            </a:r>
            <a:r>
              <a:rPr i="1" u="sng"/>
              <a:t>sid</a:t>
            </a:r>
            <a:r>
              <a:rPr u="sng"/>
              <a:t>: integer, </a:t>
            </a:r>
            <a:r>
              <a:rPr i="1" u="sng"/>
              <a:t>bid</a:t>
            </a:r>
            <a:r>
              <a:rPr u="sng"/>
              <a:t>: integer, </a:t>
            </a:r>
            <a:r>
              <a:rPr i="1" u="sng"/>
              <a:t>day</a:t>
            </a:r>
            <a:r>
              <a:rPr u="sng"/>
              <a:t>: dates</a:t>
            </a:r>
            <a:r>
              <a:t>, </a:t>
            </a:r>
            <a:r>
              <a:rPr i="1"/>
              <a:t>rname</a:t>
            </a:r>
            <a:r>
              <a:t>: string)</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85" name="Example"/>
          <p:cNvSpPr txBox="1"/>
          <p:nvPr>
            <p:ph type="title" idx="4294967295"/>
          </p:nvPr>
        </p:nvSpPr>
        <p:spPr>
          <a:xfrm>
            <a:off x="-473075" y="0"/>
            <a:ext cx="5340350" cy="854075"/>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Example</a:t>
            </a:r>
          </a:p>
        </p:txBody>
      </p:sp>
      <p:sp>
        <p:nvSpPr>
          <p:cNvPr id="286" name="If we have an index on rating:…"/>
          <p:cNvSpPr txBox="1"/>
          <p:nvPr>
            <p:ph type="body" idx="4294967295"/>
          </p:nvPr>
        </p:nvSpPr>
        <p:spPr>
          <a:xfrm>
            <a:off x="0" y="1371600"/>
            <a:ext cx="9067800" cy="5486400"/>
          </a:xfrm>
          <a:prstGeom prst="rect">
            <a:avLst/>
          </a:prstGeom>
        </p:spPr>
        <p:txBody>
          <a:bodyPr lIns="44450" tIns="44450" rIns="44450" bIns="44450">
            <a:normAutofit/>
          </a:bodyPr>
          <a:lstStyle/>
          <a:p>
            <a:pPr marL="200660" indent="-200660">
              <a:lnSpc>
                <a:spcPct val="90000"/>
              </a:lnSpc>
              <a:buClrTx/>
              <a:buSzPct val="100000"/>
            </a:pPr>
            <a:r>
              <a:t>If we have an </a:t>
            </a:r>
            <a:r>
              <a:rPr>
                <a:solidFill>
                  <a:schemeClr val="accent2"/>
                </a:solidFill>
              </a:rPr>
              <a:t>index on </a:t>
            </a:r>
            <a:r>
              <a:rPr i="1">
                <a:solidFill>
                  <a:schemeClr val="accent2"/>
                </a:solidFill>
              </a:rPr>
              <a:t>rating</a:t>
            </a:r>
            <a:r>
              <a:t>:</a:t>
            </a:r>
          </a:p>
          <a:p>
            <a:pPr marL="561340" lvl="1" indent="-180340">
              <a:lnSpc>
                <a:spcPct val="90000"/>
              </a:lnSpc>
              <a:spcBef>
                <a:spcPts val="0"/>
              </a:spcBef>
              <a:buClrTx/>
              <a:buChar char="•"/>
              <a:defRPr sz="1800"/>
            </a:pPr>
            <a:r>
              <a:t>Cardinality: (1/NKeys(I)) * NTuples(S) = (1/10) * 40000 tuples retrieved.</a:t>
            </a:r>
          </a:p>
          <a:p>
            <a:pPr marL="561340" lvl="1" indent="-180340">
              <a:lnSpc>
                <a:spcPct val="90000"/>
              </a:lnSpc>
              <a:spcBef>
                <a:spcPts val="0"/>
              </a:spcBef>
              <a:buClrTx/>
              <a:buChar char="•"/>
              <a:defRPr sz="1800">
                <a:solidFill>
                  <a:schemeClr val="accent2"/>
                </a:solidFill>
              </a:defRPr>
            </a:pPr>
            <a:r>
              <a:t>Clustered index: </a:t>
            </a:r>
            <a:r>
              <a:rPr>
                <a:solidFill>
                  <a:srgbClr val="000000"/>
                </a:solidFill>
              </a:rPr>
              <a:t>(1/NKeys(I)) * (NPages(I)+NPages(S)) = </a:t>
            </a:r>
            <a:r>
              <a:t>(1/10) * (50+500) = 55 pages are retrieved. Another estimate is </a:t>
            </a:r>
            <a:r>
              <a:rPr>
                <a:solidFill>
                  <a:srgbClr val="000000"/>
                </a:solidFill>
              </a:rPr>
              <a:t>(1/NKeys(I)) * NPages(S) </a:t>
            </a:r>
            <a:endParaRPr>
              <a:solidFill>
                <a:srgbClr val="000000"/>
              </a:solidFill>
            </a:endParaRPr>
          </a:p>
          <a:p>
            <a:pPr marL="561340" lvl="1" indent="-180340">
              <a:lnSpc>
                <a:spcPct val="90000"/>
              </a:lnSpc>
              <a:spcBef>
                <a:spcPts val="0"/>
              </a:spcBef>
              <a:buClrTx/>
              <a:buChar char="•"/>
              <a:defRPr sz="1800">
                <a:solidFill>
                  <a:schemeClr val="accent2"/>
                </a:solidFill>
              </a:defRPr>
            </a:pPr>
            <a:r>
              <a:t>Unclustered index: </a:t>
            </a:r>
            <a:r>
              <a:rPr>
                <a:solidFill>
                  <a:srgbClr val="000000"/>
                </a:solidFill>
              </a:rPr>
              <a:t>(1/NKeys(I)) * (NPages(I)+NTuples(S)) = </a:t>
            </a:r>
            <a:r>
              <a:t>(1/10) * (50+40000) = 4005 pages are retrieved.  </a:t>
            </a:r>
          </a:p>
          <a:p>
            <a:pPr marL="561340" lvl="1" indent="-180340">
              <a:lnSpc>
                <a:spcPct val="90000"/>
              </a:lnSpc>
              <a:spcBef>
                <a:spcPts val="0"/>
              </a:spcBef>
              <a:buClrTx/>
              <a:buChar char="•"/>
              <a:defRPr sz="1800"/>
            </a:pPr>
            <a:r>
              <a:t>Plus of course </a:t>
            </a:r>
            <a:r>
              <a:rPr i="1">
                <a:solidFill>
                  <a:srgbClr val="666699"/>
                </a:solidFill>
              </a:rPr>
              <a:t>Height(I).  Usually, 2-4 pages.</a:t>
            </a:r>
            <a:r>
              <a:rPr lang="en-US" i="1">
                <a:solidFill>
                  <a:srgbClr val="666699"/>
                </a:solidFill>
              </a:rPr>
              <a:t> Total either 58 or 4008 i/os.</a:t>
            </a:r>
            <a:endParaRPr i="1">
              <a:solidFill>
                <a:srgbClr val="666699"/>
              </a:solidFill>
            </a:endParaRPr>
          </a:p>
          <a:p>
            <a:pPr marL="200660" indent="-200660">
              <a:lnSpc>
                <a:spcPct val="90000"/>
              </a:lnSpc>
              <a:buClrTx/>
              <a:buSzPct val="100000"/>
            </a:pPr>
            <a:r>
              <a:t>If we have an </a:t>
            </a:r>
            <a:r>
              <a:rPr>
                <a:solidFill>
                  <a:schemeClr val="accent2"/>
                </a:solidFill>
              </a:rPr>
              <a:t>index on </a:t>
            </a:r>
            <a:r>
              <a:rPr i="1">
                <a:solidFill>
                  <a:schemeClr val="accent2"/>
                </a:solidFill>
              </a:rPr>
              <a:t>sid</a:t>
            </a:r>
            <a:r>
              <a:t>:</a:t>
            </a:r>
          </a:p>
          <a:p>
            <a:pPr marL="561340" lvl="1" indent="-180340">
              <a:lnSpc>
                <a:spcPct val="90000"/>
              </a:lnSpc>
              <a:spcBef>
                <a:spcPts val="0"/>
              </a:spcBef>
              <a:buClrTx/>
              <a:buChar char="•"/>
              <a:defRPr sz="1800"/>
            </a:pPr>
            <a:r>
              <a:t>Would have to retrieve all tuples/pages.  With a </a:t>
            </a:r>
            <a:r>
              <a:rPr>
                <a:solidFill>
                  <a:schemeClr val="accent2"/>
                </a:solidFill>
              </a:rPr>
              <a:t>clustered</a:t>
            </a:r>
            <a:r>
              <a:t> index, the </a:t>
            </a:r>
            <a:r>
              <a:rPr>
                <a:solidFill>
                  <a:schemeClr val="accent2"/>
                </a:solidFill>
              </a:rPr>
              <a:t>cost is 50+500</a:t>
            </a:r>
            <a:r>
              <a:t>, with </a:t>
            </a:r>
            <a:r>
              <a:rPr>
                <a:solidFill>
                  <a:schemeClr val="accent2"/>
                </a:solidFill>
              </a:rPr>
              <a:t>unclustered</a:t>
            </a:r>
            <a:r>
              <a:t> index, </a:t>
            </a:r>
            <a:r>
              <a:rPr>
                <a:solidFill>
                  <a:schemeClr val="accent2"/>
                </a:solidFill>
              </a:rPr>
              <a:t>50+40000</a:t>
            </a:r>
            <a:r>
              <a:t>.   No reason to use this index! (see below)</a:t>
            </a:r>
          </a:p>
          <a:p>
            <a:pPr marL="200660" indent="-200660">
              <a:lnSpc>
                <a:spcPct val="90000"/>
              </a:lnSpc>
              <a:buClrTx/>
              <a:buSzPct val="100000"/>
            </a:pPr>
            <a:r>
              <a:t>Doing a </a:t>
            </a:r>
            <a:r>
              <a:rPr>
                <a:solidFill>
                  <a:schemeClr val="accent2"/>
                </a:solidFill>
              </a:rPr>
              <a:t>file scan</a:t>
            </a:r>
            <a:r>
              <a:t>:</a:t>
            </a:r>
          </a:p>
          <a:p>
            <a:pPr marL="561340" lvl="1" indent="-180340">
              <a:lnSpc>
                <a:spcPct val="90000"/>
              </a:lnSpc>
              <a:spcBef>
                <a:spcPts val="0"/>
              </a:spcBef>
              <a:buClrTx/>
              <a:buChar char="•"/>
              <a:defRPr sz="1800"/>
            </a:pPr>
            <a:r>
              <a:t>We retrieve all file pages</a:t>
            </a:r>
            <a:r>
              <a:rPr>
                <a:solidFill>
                  <a:schemeClr val="accent2"/>
                </a:solidFill>
              </a:rPr>
              <a:t> (500)</a:t>
            </a:r>
            <a:r>
              <a:rPr sz="2000"/>
              <a:t>.</a:t>
            </a:r>
            <a:endParaRPr sz="2000"/>
          </a:p>
        </p:txBody>
      </p:sp>
      <p:sp>
        <p:nvSpPr>
          <p:cNvPr id="287" name="SELECT  S.sid…"/>
          <p:cNvSpPr/>
          <p:nvPr/>
        </p:nvSpPr>
        <p:spPr>
          <a:xfrm>
            <a:off x="5810250" y="147637"/>
            <a:ext cx="2763838" cy="1016001"/>
          </a:xfrm>
          <a:prstGeom prst="rect">
            <a:avLst/>
          </a:prstGeom>
          <a:ln w="12700">
            <a:solidFill>
              <a:srgbClr val="000000"/>
            </a:solidFill>
          </a:ln>
        </p:spPr>
        <p:txBody>
          <a:bodyPr lIns="44450" tIns="44450" rIns="44450" bIns="44450">
            <a:spAutoFit/>
          </a:bodyPr>
          <a:lstStyle/>
          <a:p>
            <a:pPr defTabSz="457200">
              <a:defRPr sz="2000"/>
            </a:pPr>
            <a:r>
              <a:t>SELECT </a:t>
            </a:r>
            <a:r>
              <a:rPr sz="1800"/>
              <a:t> S.sid</a:t>
            </a:r>
            <a:endParaRPr sz="1800"/>
          </a:p>
          <a:p>
            <a:pPr defTabSz="457200">
              <a:defRPr sz="2000"/>
            </a:pPr>
            <a:r>
              <a:t>FROM </a:t>
            </a:r>
            <a:r>
              <a:rPr sz="1800"/>
              <a:t> Sailors S</a:t>
            </a:r>
            <a:endParaRPr sz="1800"/>
          </a:p>
          <a:p>
            <a:pPr defTabSz="457200">
              <a:defRPr sz="2000"/>
            </a:pPr>
            <a:r>
              <a:t>WHERE</a:t>
            </a:r>
            <a:r>
              <a:rPr sz="1800"/>
              <a:t>  S.rating=8</a:t>
            </a:r>
            <a:endParaRPr sz="18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86">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86">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86">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86">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286">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28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286">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2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286">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28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86" grpId="1" animBg="1" advAuto="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90" name="Cost-based Query Sub-System"/>
          <p:cNvSpPr txBox="1"/>
          <p:nvPr>
            <p:ph type="title" idx="4294967295"/>
          </p:nvPr>
        </p:nvSpPr>
        <p:spPr>
          <a:xfrm>
            <a:off x="1138237" y="0"/>
            <a:ext cx="7772401" cy="746125"/>
          </a:xfrm>
          <a:prstGeom prst="rect">
            <a:avLst/>
          </a:prstGeom>
        </p:spPr>
        <p:txBody>
          <a:bodyPr>
            <a:normAutofit/>
          </a:bodyPr>
          <a:lstStyle>
            <a:lvl1pPr>
              <a:defRPr>
                <a:effectLst>
                  <a:outerShdw blurRad="12700" dist="25400" dir="2700000" rotWithShape="0">
                    <a:srgbClr val="DDDDDD"/>
                  </a:outerShdw>
                </a:effectLst>
              </a:defRPr>
            </a:lvl1pPr>
          </a:lstStyle>
          <a:p>
            <a:r>
              <a:t>Cost-based Query Sub-System</a:t>
            </a:r>
          </a:p>
        </p:txBody>
      </p:sp>
      <p:sp>
        <p:nvSpPr>
          <p:cNvPr id="291" name="Double-click to edit"/>
          <p:cNvSpPr txBox="1"/>
          <p:nvPr>
            <p:ph type="body" idx="4294967295"/>
          </p:nvPr>
        </p:nvSpPr>
        <p:spPr>
          <a:xfrm>
            <a:off x="685800" y="2527300"/>
            <a:ext cx="7772400" cy="4114800"/>
          </a:xfrm>
          <a:prstGeom prst="rect">
            <a:avLst/>
          </a:prstGeom>
        </p:spPr>
        <p:txBody>
          <a:bodyPr>
            <a:normAutofit/>
          </a:bodyPr>
          <a:lstStyle>
            <a:lvl1pPr>
              <a:buSzTx/>
              <a:buFont typeface="Monotype Sorts"/>
              <a:buNone/>
            </a:lvl1pPr>
          </a:lstStyle>
          <a:p>
            <a:r>
              <a:t> </a:t>
            </a:r>
          </a:p>
        </p:txBody>
      </p:sp>
      <p:sp>
        <p:nvSpPr>
          <p:cNvPr id="292" name="Query Parser"/>
          <p:cNvSpPr txBox="1"/>
          <p:nvPr/>
        </p:nvSpPr>
        <p:spPr>
          <a:xfrm>
            <a:off x="2212657" y="2398712"/>
            <a:ext cx="1965961" cy="348430"/>
          </a:xfrm>
          <a:prstGeom prst="rect">
            <a:avLst/>
          </a:prstGeom>
          <a:ln w="12700">
            <a:miter lim="400000"/>
          </a:ln>
        </p:spPr>
        <p:txBody>
          <a:bodyPr lIns="45719" rIns="45719">
            <a:spAutoFit/>
          </a:bodyPr>
          <a:lstStyle>
            <a:lvl1pPr defTabSz="457200">
              <a:spcBef>
                <a:spcPts val="1000"/>
              </a:spcBef>
              <a:defRPr sz="1800">
                <a:latin typeface="+mj-lt"/>
                <a:ea typeface="+mj-ea"/>
                <a:cs typeface="+mj-cs"/>
                <a:sym typeface="Times New Roman" panose="02020603050405020304"/>
              </a:defRPr>
            </a:lvl1pPr>
          </a:lstStyle>
          <a:p>
            <a:r>
              <a:t>Query Parser</a:t>
            </a:r>
          </a:p>
        </p:txBody>
      </p:sp>
      <p:sp>
        <p:nvSpPr>
          <p:cNvPr id="293" name="Query Optimizer"/>
          <p:cNvSpPr txBox="1"/>
          <p:nvPr/>
        </p:nvSpPr>
        <p:spPr>
          <a:xfrm>
            <a:off x="1569719" y="3365500"/>
            <a:ext cx="6080762" cy="348429"/>
          </a:xfrm>
          <a:prstGeom prst="rect">
            <a:avLst/>
          </a:prstGeom>
          <a:ln w="12700">
            <a:miter lim="400000"/>
          </a:ln>
        </p:spPr>
        <p:txBody>
          <a:bodyPr lIns="45719" rIns="45719">
            <a:spAutoFit/>
          </a:bodyPr>
          <a:lstStyle>
            <a:lvl1pPr defTabSz="457200">
              <a:spcBef>
                <a:spcPts val="1000"/>
              </a:spcBef>
              <a:defRPr sz="1800">
                <a:latin typeface="+mj-lt"/>
                <a:ea typeface="+mj-ea"/>
                <a:cs typeface="+mj-cs"/>
                <a:sym typeface="Times New Roman" panose="02020603050405020304"/>
              </a:defRPr>
            </a:lvl1pPr>
          </a:lstStyle>
          <a:p>
            <a:r>
              <a:t>Query Optimizer</a:t>
            </a:r>
          </a:p>
        </p:txBody>
      </p:sp>
      <p:sp>
        <p:nvSpPr>
          <p:cNvPr id="294" name="Plan Generator"/>
          <p:cNvSpPr txBox="1"/>
          <p:nvPr/>
        </p:nvSpPr>
        <p:spPr>
          <a:xfrm>
            <a:off x="1722120" y="4203700"/>
            <a:ext cx="1584961" cy="348429"/>
          </a:xfrm>
          <a:prstGeom prst="rect">
            <a:avLst/>
          </a:prstGeom>
          <a:ln w="12700">
            <a:miter lim="400000"/>
          </a:ln>
        </p:spPr>
        <p:txBody>
          <a:bodyPr lIns="45719" rIns="45719">
            <a:spAutoFit/>
          </a:bodyPr>
          <a:lstStyle>
            <a:lvl1pPr defTabSz="457200">
              <a:spcBef>
                <a:spcPts val="1000"/>
              </a:spcBef>
              <a:defRPr sz="1800">
                <a:latin typeface="+mj-lt"/>
                <a:ea typeface="+mj-ea"/>
                <a:cs typeface="+mj-cs"/>
                <a:sym typeface="Times New Roman" panose="02020603050405020304"/>
              </a:defRPr>
            </a:lvl1pPr>
          </a:lstStyle>
          <a:p>
            <a:r>
              <a:t>Plan Generator</a:t>
            </a:r>
          </a:p>
        </p:txBody>
      </p:sp>
      <p:sp>
        <p:nvSpPr>
          <p:cNvPr id="295" name="Plan Cost Estimator"/>
          <p:cNvSpPr txBox="1"/>
          <p:nvPr/>
        </p:nvSpPr>
        <p:spPr>
          <a:xfrm>
            <a:off x="3398520" y="4203700"/>
            <a:ext cx="1965961" cy="348429"/>
          </a:xfrm>
          <a:prstGeom prst="rect">
            <a:avLst/>
          </a:prstGeom>
          <a:ln w="12700">
            <a:miter lim="400000"/>
          </a:ln>
        </p:spPr>
        <p:txBody>
          <a:bodyPr lIns="45719" rIns="45719">
            <a:spAutoFit/>
          </a:bodyPr>
          <a:lstStyle>
            <a:lvl1pPr defTabSz="457200">
              <a:spcBef>
                <a:spcPts val="1000"/>
              </a:spcBef>
              <a:defRPr sz="1800">
                <a:latin typeface="+mj-lt"/>
                <a:ea typeface="+mj-ea"/>
                <a:cs typeface="+mj-cs"/>
                <a:sym typeface="Times New Roman" panose="02020603050405020304"/>
              </a:defRPr>
            </a:lvl1pPr>
          </a:lstStyle>
          <a:p>
            <a:r>
              <a:t>Plan Cost Estimator</a:t>
            </a:r>
          </a:p>
        </p:txBody>
      </p:sp>
      <p:sp>
        <p:nvSpPr>
          <p:cNvPr id="296" name="Query Plan Evaluator"/>
          <p:cNvSpPr txBox="1"/>
          <p:nvPr/>
        </p:nvSpPr>
        <p:spPr>
          <a:xfrm>
            <a:off x="1722120" y="6032500"/>
            <a:ext cx="3870960" cy="348429"/>
          </a:xfrm>
          <a:prstGeom prst="rect">
            <a:avLst/>
          </a:prstGeom>
          <a:ln w="12700">
            <a:miter lim="400000"/>
          </a:ln>
        </p:spPr>
        <p:txBody>
          <a:bodyPr lIns="45719" rIns="45719">
            <a:spAutoFit/>
          </a:bodyPr>
          <a:lstStyle>
            <a:lvl1pPr defTabSz="457200">
              <a:spcBef>
                <a:spcPts val="1000"/>
              </a:spcBef>
              <a:defRPr sz="1800">
                <a:latin typeface="+mj-lt"/>
                <a:ea typeface="+mj-ea"/>
                <a:cs typeface="+mj-cs"/>
                <a:sym typeface="Times New Roman" panose="02020603050405020304"/>
              </a:defRPr>
            </a:lvl1pPr>
          </a:lstStyle>
          <a:p>
            <a:r>
              <a:t>Query Plan Evaluator</a:t>
            </a:r>
          </a:p>
        </p:txBody>
      </p:sp>
      <p:sp>
        <p:nvSpPr>
          <p:cNvPr id="297" name="Rectangle"/>
          <p:cNvSpPr/>
          <p:nvPr/>
        </p:nvSpPr>
        <p:spPr>
          <a:xfrm>
            <a:off x="1970087" y="2311400"/>
            <a:ext cx="2209801" cy="609600"/>
          </a:xfrm>
          <a:prstGeom prst="rect">
            <a:avLst/>
          </a:prstGeom>
          <a:ln w="12700">
            <a:solidFill>
              <a:srgbClr val="000000"/>
            </a:solidFill>
          </a:ln>
        </p:spPr>
        <p:txBody>
          <a:bodyPr lIns="45719" rIns="45719" anchor="ctr"/>
          <a:lstStyle/>
          <a:p>
            <a:pPr defTabSz="457200">
              <a:defRPr sz="1800"/>
            </a:pPr>
          </a:p>
        </p:txBody>
      </p:sp>
      <p:sp>
        <p:nvSpPr>
          <p:cNvPr id="298" name="Rectangle"/>
          <p:cNvSpPr/>
          <p:nvPr/>
        </p:nvSpPr>
        <p:spPr>
          <a:xfrm>
            <a:off x="1676400" y="4203700"/>
            <a:ext cx="1371600" cy="914400"/>
          </a:xfrm>
          <a:prstGeom prst="rect">
            <a:avLst/>
          </a:prstGeom>
          <a:ln w="12700">
            <a:solidFill>
              <a:srgbClr val="000000"/>
            </a:solidFill>
          </a:ln>
        </p:spPr>
        <p:txBody>
          <a:bodyPr lIns="45719" rIns="45719" anchor="ctr"/>
          <a:lstStyle/>
          <a:p>
            <a:pPr defTabSz="457200">
              <a:defRPr sz="1800"/>
            </a:pPr>
          </a:p>
        </p:txBody>
      </p:sp>
      <p:sp>
        <p:nvSpPr>
          <p:cNvPr id="299" name="Rectangle"/>
          <p:cNvSpPr/>
          <p:nvPr/>
        </p:nvSpPr>
        <p:spPr>
          <a:xfrm>
            <a:off x="3276600" y="4203700"/>
            <a:ext cx="1447800" cy="914400"/>
          </a:xfrm>
          <a:prstGeom prst="rect">
            <a:avLst/>
          </a:prstGeom>
          <a:ln w="12700">
            <a:solidFill>
              <a:srgbClr val="000000"/>
            </a:solidFill>
          </a:ln>
        </p:spPr>
        <p:txBody>
          <a:bodyPr lIns="45719" rIns="45719" anchor="ctr"/>
          <a:lstStyle/>
          <a:p>
            <a:pPr defTabSz="457200">
              <a:defRPr sz="1800"/>
            </a:pPr>
          </a:p>
        </p:txBody>
      </p:sp>
      <p:sp>
        <p:nvSpPr>
          <p:cNvPr id="300" name="Rectangle"/>
          <p:cNvSpPr/>
          <p:nvPr/>
        </p:nvSpPr>
        <p:spPr>
          <a:xfrm>
            <a:off x="1524000" y="3365500"/>
            <a:ext cx="3581400" cy="2133600"/>
          </a:xfrm>
          <a:prstGeom prst="rect">
            <a:avLst/>
          </a:prstGeom>
          <a:ln w="12700">
            <a:solidFill>
              <a:srgbClr val="000000"/>
            </a:solidFill>
          </a:ln>
        </p:spPr>
        <p:txBody>
          <a:bodyPr lIns="45719" rIns="45719" anchor="ctr"/>
          <a:lstStyle/>
          <a:p>
            <a:pPr defTabSz="457200">
              <a:defRPr sz="1800"/>
            </a:pPr>
          </a:p>
        </p:txBody>
      </p:sp>
      <p:grpSp>
        <p:nvGrpSpPr>
          <p:cNvPr id="303" name="Group"/>
          <p:cNvGrpSpPr/>
          <p:nvPr/>
        </p:nvGrpSpPr>
        <p:grpSpPr>
          <a:xfrm>
            <a:off x="5638799" y="4279899"/>
            <a:ext cx="2392682" cy="609601"/>
            <a:chOff x="0" y="0"/>
            <a:chExt cx="2392680" cy="609600"/>
          </a:xfrm>
        </p:grpSpPr>
        <p:sp>
          <p:nvSpPr>
            <p:cNvPr id="301" name="Catalog Manager"/>
            <p:cNvSpPr txBox="1"/>
            <p:nvPr/>
          </p:nvSpPr>
          <p:spPr>
            <a:xfrm>
              <a:off x="45719" y="0"/>
              <a:ext cx="2346962" cy="348429"/>
            </a:xfrm>
            <a:prstGeom prst="rect">
              <a:avLst/>
            </a:prstGeom>
            <a:noFill/>
            <a:ln w="12700" cap="flat">
              <a:noFill/>
              <a:miter lim="400000"/>
            </a:ln>
            <a:effectLst/>
          </p:spPr>
          <p:txBody>
            <a:bodyPr wrap="square" lIns="45719" tIns="45719" rIns="45719" bIns="45719" numCol="1" anchor="t">
              <a:spAutoFit/>
            </a:bodyPr>
            <a:lstStyle>
              <a:lvl1pPr defTabSz="457200">
                <a:spcBef>
                  <a:spcPts val="1000"/>
                </a:spcBef>
                <a:defRPr sz="1800">
                  <a:latin typeface="+mj-lt"/>
                  <a:ea typeface="+mj-ea"/>
                  <a:cs typeface="+mj-cs"/>
                  <a:sym typeface="Times New Roman" panose="02020603050405020304"/>
                </a:defRPr>
              </a:lvl1pPr>
            </a:lstStyle>
            <a:p>
              <a:r>
                <a:t>Catalog Manager</a:t>
              </a:r>
            </a:p>
          </p:txBody>
        </p:sp>
        <p:sp>
          <p:nvSpPr>
            <p:cNvPr id="302" name="Rectangle"/>
            <p:cNvSpPr/>
            <p:nvPr/>
          </p:nvSpPr>
          <p:spPr>
            <a:xfrm>
              <a:off x="0" y="0"/>
              <a:ext cx="2362200" cy="6096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304" name="Rectangle"/>
          <p:cNvSpPr/>
          <p:nvPr/>
        </p:nvSpPr>
        <p:spPr>
          <a:xfrm>
            <a:off x="1600200" y="6032500"/>
            <a:ext cx="3048000" cy="609600"/>
          </a:xfrm>
          <a:prstGeom prst="rect">
            <a:avLst/>
          </a:prstGeom>
          <a:ln w="12700">
            <a:solidFill>
              <a:srgbClr val="000000"/>
            </a:solidFill>
          </a:ln>
        </p:spPr>
        <p:txBody>
          <a:bodyPr lIns="45719" rIns="45719" anchor="ctr"/>
          <a:lstStyle/>
          <a:p>
            <a:pPr defTabSz="457200">
              <a:defRPr sz="1800"/>
            </a:pPr>
          </a:p>
        </p:txBody>
      </p:sp>
      <p:sp>
        <p:nvSpPr>
          <p:cNvPr id="305" name="Line"/>
          <p:cNvSpPr/>
          <p:nvPr/>
        </p:nvSpPr>
        <p:spPr>
          <a:xfrm>
            <a:off x="2971800" y="5499100"/>
            <a:ext cx="0" cy="533400"/>
          </a:xfrm>
          <a:prstGeom prst="line">
            <a:avLst/>
          </a:prstGeom>
          <a:ln w="12700">
            <a:solidFill>
              <a:srgbClr val="000000"/>
            </a:solidFill>
            <a:tailEnd type="triangle"/>
          </a:ln>
        </p:spPr>
        <p:txBody>
          <a:bodyPr lIns="45719" rIns="45719"/>
          <a:lstStyle/>
          <a:p/>
        </p:txBody>
      </p:sp>
      <p:sp>
        <p:nvSpPr>
          <p:cNvPr id="306" name="Line"/>
          <p:cNvSpPr/>
          <p:nvPr/>
        </p:nvSpPr>
        <p:spPr>
          <a:xfrm>
            <a:off x="5097462" y="4585970"/>
            <a:ext cx="541338" cy="1"/>
          </a:xfrm>
          <a:prstGeom prst="line">
            <a:avLst/>
          </a:prstGeom>
          <a:ln w="12700">
            <a:solidFill>
              <a:srgbClr val="000000"/>
            </a:solidFill>
            <a:headEnd type="triangle"/>
            <a:tailEnd type="triangle"/>
          </a:ln>
        </p:spPr>
        <p:txBody>
          <a:bodyPr lIns="45719" rIns="45719"/>
          <a:lstStyle/>
          <a:p/>
        </p:txBody>
      </p:sp>
      <p:sp>
        <p:nvSpPr>
          <p:cNvPr id="307" name="Line"/>
          <p:cNvSpPr/>
          <p:nvPr/>
        </p:nvSpPr>
        <p:spPr>
          <a:xfrm>
            <a:off x="3048000" y="2908300"/>
            <a:ext cx="0" cy="533400"/>
          </a:xfrm>
          <a:prstGeom prst="line">
            <a:avLst/>
          </a:prstGeom>
          <a:ln w="12700">
            <a:solidFill>
              <a:srgbClr val="000000"/>
            </a:solidFill>
            <a:tailEnd type="triangle"/>
          </a:ln>
        </p:spPr>
        <p:txBody>
          <a:bodyPr lIns="45719" rIns="45719"/>
          <a:lstStyle/>
          <a:p/>
        </p:txBody>
      </p:sp>
      <p:grpSp>
        <p:nvGrpSpPr>
          <p:cNvPr id="311" name="Group"/>
          <p:cNvGrpSpPr/>
          <p:nvPr/>
        </p:nvGrpSpPr>
        <p:grpSpPr>
          <a:xfrm>
            <a:off x="2362200" y="5118099"/>
            <a:ext cx="2016252" cy="304802"/>
            <a:chOff x="0" y="0"/>
            <a:chExt cx="2016251" cy="304800"/>
          </a:xfrm>
        </p:grpSpPr>
        <p:sp>
          <p:nvSpPr>
            <p:cNvPr id="308" name="Shape"/>
            <p:cNvSpPr/>
            <p:nvPr/>
          </p:nvSpPr>
          <p:spPr>
            <a:xfrm>
              <a:off x="0" y="0"/>
              <a:ext cx="2016252"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09" name="Shape"/>
            <p:cNvSpPr/>
            <p:nvPr/>
          </p:nvSpPr>
          <p:spPr>
            <a:xfrm>
              <a:off x="0" y="0"/>
              <a:ext cx="113157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27"/>
                <a:lumOff val="-17998"/>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310" name="Line"/>
            <p:cNvSpPr/>
            <p:nvPr/>
          </p:nvSpPr>
          <p:spPr>
            <a:xfrm>
              <a:off x="925833" y="292094"/>
              <a:ext cx="205737" cy="12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grpSp>
        <p:nvGrpSpPr>
          <p:cNvPr id="315" name="Group"/>
          <p:cNvGrpSpPr/>
          <p:nvPr/>
        </p:nvGrpSpPr>
        <p:grpSpPr>
          <a:xfrm>
            <a:off x="2176272" y="3973514"/>
            <a:ext cx="2090929" cy="230187"/>
            <a:chOff x="0" y="0"/>
            <a:chExt cx="2090928" cy="230185"/>
          </a:xfrm>
        </p:grpSpPr>
        <p:sp>
          <p:nvSpPr>
            <p:cNvPr id="312" name="Shape"/>
            <p:cNvSpPr/>
            <p:nvPr/>
          </p:nvSpPr>
          <p:spPr>
            <a:xfrm rot="10800000">
              <a:off x="0" y="1585"/>
              <a:ext cx="2090929"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13" name="Shape"/>
            <p:cNvSpPr/>
            <p:nvPr/>
          </p:nvSpPr>
          <p:spPr>
            <a:xfrm rot="10800000">
              <a:off x="917448" y="1585"/>
              <a:ext cx="1173481"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27"/>
                <a:lumOff val="-17998"/>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314" name="Line"/>
            <p:cNvSpPr/>
            <p:nvPr/>
          </p:nvSpPr>
          <p:spPr>
            <a:xfrm rot="10800000">
              <a:off x="917448" y="0"/>
              <a:ext cx="213357"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316" name="Usually there is a…"/>
          <p:cNvSpPr txBox="1"/>
          <p:nvPr/>
        </p:nvSpPr>
        <p:spPr>
          <a:xfrm>
            <a:off x="5473700" y="1546225"/>
            <a:ext cx="2289768" cy="1221740"/>
          </a:xfrm>
          <a:prstGeom prst="rect">
            <a:avLst/>
          </a:prstGeom>
          <a:ln w="12700">
            <a:solidFill>
              <a:srgbClr val="FF0000"/>
            </a:solidFill>
          </a:ln>
        </p:spPr>
        <p:txBody>
          <a:bodyPr wrap="none" lIns="45719" rIns="45719">
            <a:spAutoFit/>
          </a:bodyPr>
          <a:lstStyle/>
          <a:p>
            <a:pPr defTabSz="457200">
              <a:defRPr sz="1800"/>
            </a:pPr>
            <a:r>
              <a:t>Usually there is a</a:t>
            </a:r>
          </a:p>
          <a:p>
            <a:pPr defTabSz="457200">
              <a:defRPr sz="1800"/>
            </a:pPr>
            <a:r>
              <a:t>heuristics-based</a:t>
            </a:r>
          </a:p>
          <a:p>
            <a:pPr defTabSz="457200">
              <a:defRPr sz="1800" u="sng"/>
            </a:pPr>
            <a:r>
              <a:t>rewriting</a:t>
            </a:r>
            <a:r>
              <a:rPr u="none"/>
              <a:t> step before</a:t>
            </a:r>
            <a:endParaRPr u="none"/>
          </a:p>
          <a:p>
            <a:pPr defTabSz="457200">
              <a:defRPr sz="1800"/>
            </a:pPr>
            <a:r>
              <a:t>the cost-based steps.</a:t>
            </a:r>
          </a:p>
        </p:txBody>
      </p:sp>
      <p:grpSp>
        <p:nvGrpSpPr>
          <p:cNvPr id="320" name="Group"/>
          <p:cNvGrpSpPr/>
          <p:nvPr/>
        </p:nvGrpSpPr>
        <p:grpSpPr>
          <a:xfrm>
            <a:off x="5691187" y="5310187"/>
            <a:ext cx="1077913" cy="1025526"/>
            <a:chOff x="0" y="0"/>
            <a:chExt cx="1077912" cy="1025525"/>
          </a:xfrm>
        </p:grpSpPr>
        <p:sp>
          <p:nvSpPr>
            <p:cNvPr id="317"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18"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19"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321" name="Schema"/>
          <p:cNvSpPr txBox="1"/>
          <p:nvPr/>
        </p:nvSpPr>
        <p:spPr>
          <a:xfrm>
            <a:off x="5725795" y="5618162"/>
            <a:ext cx="1024573" cy="396241"/>
          </a:xfrm>
          <a:prstGeom prst="rect">
            <a:avLst/>
          </a:prstGeom>
          <a:ln w="12700">
            <a:miter lim="400000"/>
          </a:ln>
        </p:spPr>
        <p:txBody>
          <a:bodyPr lIns="45719" rIns="45719">
            <a:spAutoFit/>
          </a:bodyPr>
          <a:lstStyle>
            <a:lvl1pPr defTabSz="457200">
              <a:defRPr sz="2000"/>
            </a:lvl1pPr>
          </a:lstStyle>
          <a:p>
            <a:r>
              <a:t>Schema</a:t>
            </a:r>
          </a:p>
        </p:txBody>
      </p:sp>
      <p:grpSp>
        <p:nvGrpSpPr>
          <p:cNvPr id="325" name="Group"/>
          <p:cNvGrpSpPr/>
          <p:nvPr/>
        </p:nvGrpSpPr>
        <p:grpSpPr>
          <a:xfrm>
            <a:off x="7019925" y="5324475"/>
            <a:ext cx="1077913" cy="1025525"/>
            <a:chOff x="0" y="0"/>
            <a:chExt cx="1077912" cy="1025525"/>
          </a:xfrm>
        </p:grpSpPr>
        <p:sp>
          <p:nvSpPr>
            <p:cNvPr id="322"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23"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324"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326" name="Statistics"/>
          <p:cNvSpPr txBox="1"/>
          <p:nvPr/>
        </p:nvSpPr>
        <p:spPr>
          <a:xfrm>
            <a:off x="7025957" y="5632450"/>
            <a:ext cx="1157923" cy="396240"/>
          </a:xfrm>
          <a:prstGeom prst="rect">
            <a:avLst/>
          </a:prstGeom>
          <a:ln w="12700">
            <a:miter lim="400000"/>
          </a:ln>
        </p:spPr>
        <p:txBody>
          <a:bodyPr lIns="45719" rIns="45719">
            <a:spAutoFit/>
          </a:bodyPr>
          <a:lstStyle>
            <a:lvl1pPr defTabSz="457200">
              <a:defRPr sz="2000"/>
            </a:lvl1pPr>
          </a:lstStyle>
          <a:p>
            <a:r>
              <a:t>Statistics</a:t>
            </a:r>
          </a:p>
        </p:txBody>
      </p:sp>
      <p:sp>
        <p:nvSpPr>
          <p:cNvPr id="327" name="Line"/>
          <p:cNvSpPr/>
          <p:nvPr/>
        </p:nvSpPr>
        <p:spPr>
          <a:xfrm>
            <a:off x="6197600" y="4902199"/>
            <a:ext cx="1" cy="368302"/>
          </a:xfrm>
          <a:prstGeom prst="line">
            <a:avLst/>
          </a:prstGeom>
          <a:ln w="12700">
            <a:solidFill>
              <a:srgbClr val="000000"/>
            </a:solidFill>
          </a:ln>
        </p:spPr>
        <p:txBody>
          <a:bodyPr lIns="45719" rIns="45719"/>
          <a:lstStyle/>
          <a:p/>
        </p:txBody>
      </p:sp>
      <p:sp>
        <p:nvSpPr>
          <p:cNvPr id="328" name="Line"/>
          <p:cNvSpPr/>
          <p:nvPr/>
        </p:nvSpPr>
        <p:spPr>
          <a:xfrm>
            <a:off x="7493000" y="4889500"/>
            <a:ext cx="0" cy="444500"/>
          </a:xfrm>
          <a:prstGeom prst="line">
            <a:avLst/>
          </a:prstGeom>
          <a:ln w="12700">
            <a:solidFill>
              <a:srgbClr val="000000"/>
            </a:solidFill>
          </a:ln>
        </p:spPr>
        <p:txBody>
          <a:bodyPr lIns="45719" rIns="45719"/>
          <a:lstStyle/>
          <a:p/>
        </p:txBody>
      </p:sp>
      <p:sp>
        <p:nvSpPr>
          <p:cNvPr id="329" name="Line"/>
          <p:cNvSpPr/>
          <p:nvPr/>
        </p:nvSpPr>
        <p:spPr>
          <a:xfrm>
            <a:off x="4221162" y="2717799"/>
            <a:ext cx="2789238" cy="1549402"/>
          </a:xfrm>
          <a:prstGeom prst="line">
            <a:avLst/>
          </a:prstGeom>
          <a:ln w="12700">
            <a:solidFill>
              <a:srgbClr val="000000"/>
            </a:solidFill>
            <a:headEnd type="triangle"/>
            <a:tailEnd type="triangle"/>
          </a:ln>
        </p:spPr>
        <p:txBody>
          <a:bodyPr lIns="45719" rIns="45719"/>
          <a:lstStyle/>
          <a:p/>
        </p:txBody>
      </p:sp>
      <p:sp>
        <p:nvSpPr>
          <p:cNvPr id="330" name="Select *…"/>
          <p:cNvSpPr txBox="1"/>
          <p:nvPr/>
        </p:nvSpPr>
        <p:spPr>
          <a:xfrm>
            <a:off x="1851025" y="915987"/>
            <a:ext cx="2723305" cy="866141"/>
          </a:xfrm>
          <a:prstGeom prst="rect">
            <a:avLst/>
          </a:prstGeom>
          <a:ln w="12700">
            <a:solidFill>
              <a:srgbClr val="000000"/>
            </a:solidFill>
            <a:prstDash val="sysDot"/>
          </a:ln>
        </p:spPr>
        <p:txBody>
          <a:bodyPr wrap="none" lIns="45719" rIns="45719">
            <a:spAutoFit/>
          </a:bodyPr>
          <a:lstStyle/>
          <a:p>
            <a:pPr defTabSz="457200">
              <a:defRPr sz="1800">
                <a:latin typeface="Courier New" panose="02070309020205020404"/>
                <a:ea typeface="Courier New" panose="02070309020205020404"/>
                <a:cs typeface="Courier New" panose="02070309020205020404"/>
                <a:sym typeface="Courier New" panose="02070309020205020404"/>
              </a:defRPr>
            </a:pPr>
            <a:r>
              <a:t>Select *</a:t>
            </a:r>
          </a:p>
          <a:p>
            <a:pPr defTabSz="457200">
              <a:defRPr sz="1800">
                <a:latin typeface="Courier New" panose="02070309020205020404"/>
                <a:ea typeface="Courier New" panose="02070309020205020404"/>
                <a:cs typeface="Courier New" panose="02070309020205020404"/>
                <a:sym typeface="Courier New" panose="02070309020205020404"/>
              </a:defRPr>
            </a:pPr>
            <a:r>
              <a:t>From Blah B</a:t>
            </a:r>
          </a:p>
          <a:p>
            <a:pPr defTabSz="457200">
              <a:defRPr sz="1800">
                <a:latin typeface="Courier New" panose="02070309020205020404"/>
                <a:ea typeface="Courier New" panose="02070309020205020404"/>
                <a:cs typeface="Courier New" panose="02070309020205020404"/>
                <a:sym typeface="Courier New" panose="02070309020205020404"/>
              </a:defRPr>
            </a:pPr>
            <a:r>
              <a:t>Where B.blah = blah</a:t>
            </a:r>
          </a:p>
        </p:txBody>
      </p:sp>
      <p:sp>
        <p:nvSpPr>
          <p:cNvPr id="331" name="Queries"/>
          <p:cNvSpPr txBox="1"/>
          <p:nvPr/>
        </p:nvSpPr>
        <p:spPr>
          <a:xfrm>
            <a:off x="639444" y="1106487"/>
            <a:ext cx="904576" cy="370841"/>
          </a:xfrm>
          <a:prstGeom prst="rect">
            <a:avLst/>
          </a:prstGeom>
          <a:ln w="12700">
            <a:miter lim="400000"/>
          </a:ln>
        </p:spPr>
        <p:txBody>
          <a:bodyPr wrap="none" lIns="45719" rIns="45719">
            <a:spAutoFit/>
          </a:bodyPr>
          <a:lstStyle>
            <a:lvl1pPr defTabSz="457200">
              <a:defRPr sz="1800"/>
            </a:lvl1pPr>
          </a:lstStyle>
          <a:p>
            <a:r>
              <a:t>Queries</a:t>
            </a:r>
          </a:p>
        </p:txBody>
      </p:sp>
      <p:sp>
        <p:nvSpPr>
          <p:cNvPr id="332" name="Line"/>
          <p:cNvSpPr/>
          <p:nvPr/>
        </p:nvSpPr>
        <p:spPr>
          <a:xfrm>
            <a:off x="2233554" y="1778000"/>
            <a:ext cx="674746" cy="520700"/>
          </a:xfrm>
          <a:custGeom>
            <a:avLst/>
            <a:gdLst/>
            <a:ahLst/>
            <a:cxnLst>
              <a:cxn ang="0">
                <a:pos x="wd2" y="hd2"/>
              </a:cxn>
              <a:cxn ang="5400000">
                <a:pos x="wd2" y="hd2"/>
              </a:cxn>
              <a:cxn ang="10800000">
                <a:pos x="wd2" y="hd2"/>
              </a:cxn>
              <a:cxn ang="16200000">
                <a:pos x="wd2" y="hd2"/>
              </a:cxn>
            </a:cxnLst>
            <a:rect l="0" t="0" r="r" b="b"/>
            <a:pathLst>
              <a:path w="20865" h="21600" extrusionOk="0">
                <a:moveTo>
                  <a:pt x="16152" y="0"/>
                </a:moveTo>
                <a:cubicBezTo>
                  <a:pt x="7709" y="2371"/>
                  <a:pt x="-735" y="4807"/>
                  <a:pt x="50" y="8429"/>
                </a:cubicBezTo>
                <a:cubicBezTo>
                  <a:pt x="836" y="12051"/>
                  <a:pt x="10850" y="16793"/>
                  <a:pt x="20865" y="21600"/>
                </a:cubicBezTo>
              </a:path>
            </a:pathLst>
          </a:custGeom>
          <a:ln w="12700">
            <a:solidFill>
              <a:srgbClr val="000000"/>
            </a:solidFill>
            <a:tailEnd type="stealth"/>
          </a:ln>
        </p:spPr>
        <p:txBody>
          <a:bodyPr lIns="45719" rIns="45719"/>
          <a:lstStyle/>
          <a:p/>
        </p:txBody>
      </p:sp>
      <p:sp>
        <p:nvSpPr>
          <p:cNvPr id="333" name="Arrow"/>
          <p:cNvSpPr/>
          <p:nvPr/>
        </p:nvSpPr>
        <p:spPr>
          <a:xfrm>
            <a:off x="228600" y="4191000"/>
            <a:ext cx="1168400" cy="495300"/>
          </a:xfrm>
          <a:prstGeom prst="rightArrow">
            <a:avLst>
              <a:gd name="adj1" fmla="val 50000"/>
              <a:gd name="adj2" fmla="val 58974"/>
            </a:avLst>
          </a:prstGeom>
          <a:solidFill>
            <a:schemeClr val="accent1"/>
          </a:solidFill>
          <a:ln w="12700">
            <a:solidFill>
              <a:srgbClr val="000000"/>
            </a:solidFill>
          </a:ln>
        </p:spPr>
        <p:txBody>
          <a:bodyPr lIns="45719" rIns="45719" anchor="ctr"/>
          <a:lstStyle/>
          <a:p>
            <a:pPr defTabSz="457200">
              <a:defRPr sz="1800"/>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333"/>
                                        </p:tgtEl>
                                        <p:attrNameLst>
                                          <p:attrName>style.visibility</p:attrName>
                                        </p:attrNameLst>
                                      </p:cBhvr>
                                      <p:to>
                                        <p:strVal val="visible"/>
                                      </p:to>
                                    </p:set>
                                    <p:anim calcmode="lin" valueType="num">
                                      <p:cBhvr>
                                        <p:cTn id="7" dur="500" fill="hold"/>
                                        <p:tgtEl>
                                          <p:spTgt spid="333"/>
                                        </p:tgtEl>
                                        <p:attrNameLst>
                                          <p:attrName>ppt_x</p:attrName>
                                        </p:attrNameLst>
                                      </p:cBhvr>
                                      <p:tavLst>
                                        <p:tav tm="0">
                                          <p:val>
                                            <p:strVal val="0-#ppt_w/2"/>
                                          </p:val>
                                        </p:tav>
                                        <p:tav tm="100000">
                                          <p:val>
                                            <p:strVal val="#ppt_x"/>
                                          </p:val>
                                        </p:tav>
                                      </p:tavLst>
                                    </p:anim>
                                    <p:anim calcmode="lin" valueType="num">
                                      <p:cBhvr>
                                        <p:cTn id="8" dur="500" fill="hold"/>
                                        <p:tgtEl>
                                          <p:spTgt spid="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33"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36" name="System R - Plans to Consider"/>
          <p:cNvSpPr txBox="1"/>
          <p:nvPr>
            <p:ph type="title" idx="4294967295"/>
          </p:nvPr>
        </p:nvSpPr>
        <p:spPr>
          <a:xfrm>
            <a:off x="779462" y="134937"/>
            <a:ext cx="7772401" cy="755651"/>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  System R - Plans to Consider</a:t>
            </a:r>
          </a:p>
        </p:txBody>
      </p:sp>
      <p:grpSp>
        <p:nvGrpSpPr>
          <p:cNvPr id="397" name="Group"/>
          <p:cNvGrpSpPr/>
          <p:nvPr/>
        </p:nvGrpSpPr>
        <p:grpSpPr>
          <a:xfrm>
            <a:off x="350837" y="1600199"/>
            <a:ext cx="8061326" cy="4030618"/>
            <a:chOff x="0" y="0"/>
            <a:chExt cx="8061323" cy="4030616"/>
          </a:xfrm>
        </p:grpSpPr>
        <p:sp>
          <p:nvSpPr>
            <p:cNvPr id="337" name="For each block, plans considered are:…"/>
            <p:cNvSpPr txBox="1"/>
            <p:nvPr/>
          </p:nvSpPr>
          <p:spPr>
            <a:xfrm>
              <a:off x="0" y="0"/>
              <a:ext cx="6156324" cy="3856229"/>
            </a:xfrm>
            <a:prstGeom prst="rect">
              <a:avLst/>
            </a:prstGeom>
            <a:noFill/>
            <a:ln w="12700" cap="flat">
              <a:noFill/>
              <a:miter lim="400000"/>
            </a:ln>
            <a:effectLst/>
          </p:spPr>
          <p:txBody>
            <a:bodyPr wrap="square" lIns="44450" tIns="44450" rIns="44450" bIns="44450" numCol="1" anchor="t">
              <a:spAutoFit/>
            </a:bodyPr>
            <a:lstStyle/>
            <a:p>
              <a:pPr defTabSz="457200">
                <a:spcBef>
                  <a:spcPts val="400"/>
                </a:spcBef>
                <a:defRPr sz="2000">
                  <a:latin typeface="Tahoma" panose="020B0604030504040204"/>
                  <a:ea typeface="Tahoma" panose="020B0604030504040204"/>
                  <a:cs typeface="Tahoma" panose="020B0604030504040204"/>
                  <a:sym typeface="Tahoma" panose="020B0604030504040204"/>
                </a:defRPr>
              </a:pPr>
              <a:r>
                <a:t>For each block, plans considered are:</a:t>
              </a:r>
            </a:p>
            <a:p>
              <a:pPr defTabSz="457200">
                <a:spcBef>
                  <a:spcPts val="400"/>
                </a:spcBef>
                <a:defRPr sz="2000">
                  <a:latin typeface="Tahoma" panose="020B0604030504040204"/>
                  <a:ea typeface="Tahoma" panose="020B0604030504040204"/>
                  <a:cs typeface="Tahoma" panose="020B0604030504040204"/>
                  <a:sym typeface="Tahoma" panose="020B0604030504040204"/>
                </a:defRPr>
              </a:pPr>
            </a:p>
            <a:p>
              <a:pPr defTabSz="457200">
                <a:spcBef>
                  <a:spcPts val="400"/>
                </a:spcBef>
                <a:buClr>
                  <a:srgbClr val="000000"/>
                </a:buClr>
                <a:buSzPct val="100000"/>
                <a:buFont typeface="Arial" panose="020B0604020202020204"/>
                <a:buChar char="•"/>
                <a:defRPr sz="2000">
                  <a:latin typeface="Tahoma" panose="020B0604030504040204"/>
                  <a:ea typeface="Tahoma" panose="020B0604030504040204"/>
                  <a:cs typeface="Tahoma" panose="020B0604030504040204"/>
                  <a:sym typeface="Tahoma" panose="020B0604030504040204"/>
                </a:defRPr>
              </a:pPr>
              <a:r>
                <a:t>  All available access methods, for each relation in FROM clause.</a:t>
              </a:r>
            </a:p>
            <a:p>
              <a:pPr defTabSz="457200">
                <a:spcBef>
                  <a:spcPts val="400"/>
                </a:spcBef>
                <a:defRPr sz="2000">
                  <a:latin typeface="Tahoma" panose="020B0604030504040204"/>
                  <a:ea typeface="Tahoma" panose="020B0604030504040204"/>
                  <a:cs typeface="Tahoma" panose="020B0604030504040204"/>
                  <a:sym typeface="Tahoma" panose="020B0604030504040204"/>
                </a:defRPr>
              </a:pPr>
            </a:p>
            <a:p>
              <a:pPr defTabSz="457200">
                <a:spcBef>
                  <a:spcPts val="400"/>
                </a:spcBef>
                <a:buClr>
                  <a:srgbClr val="000000"/>
                </a:buClr>
                <a:buSzPct val="100000"/>
                <a:buFont typeface="Arial" panose="020B0604020202020204"/>
                <a:buChar char="•"/>
                <a:defRPr sz="2000">
                  <a:latin typeface="Tahoma" panose="020B0604030504040204"/>
                  <a:ea typeface="Tahoma" panose="020B0604030504040204"/>
                  <a:cs typeface="Tahoma" panose="020B0604030504040204"/>
                  <a:sym typeface="Tahoma" panose="020B0604030504040204"/>
                </a:defRPr>
              </a:pPr>
              <a:r>
                <a:t>  All </a:t>
              </a:r>
              <a:r>
                <a:rPr>
                  <a:solidFill>
                    <a:srgbClr val="5D5D00"/>
                  </a:solidFill>
                </a:rPr>
                <a:t>left-deep join trees </a:t>
              </a:r>
              <a:endParaRPr>
                <a:solidFill>
                  <a:srgbClr val="5D5D00"/>
                </a:solidFill>
              </a:endParaRPr>
            </a:p>
            <a:p>
              <a:pPr marL="457200" lvl="1" indent="0" defTabSz="457200">
                <a:spcBef>
                  <a:spcPts val="400"/>
                </a:spcBef>
                <a:buClr>
                  <a:srgbClr val="000000"/>
                </a:buClr>
                <a:buSzPct val="100000"/>
                <a:buFont typeface="Arial" panose="020B0604020202020204"/>
                <a:buChar char="•"/>
                <a:defRPr sz="2000">
                  <a:latin typeface="Tahoma" panose="020B0604030504040204"/>
                  <a:ea typeface="Tahoma" panose="020B0604030504040204"/>
                  <a:cs typeface="Tahoma" panose="020B0604030504040204"/>
                  <a:sym typeface="Tahoma" panose="020B0604030504040204"/>
                </a:defRPr>
              </a:pPr>
              <a:r>
                <a:t> i.e., all ways to join the relations one-at-a-time, considering all relation </a:t>
              </a:r>
              <a:r>
                <a:rPr>
                  <a:solidFill>
                    <a:srgbClr val="FF0000"/>
                  </a:solidFill>
                </a:rPr>
                <a:t>permutations </a:t>
              </a:r>
              <a:r>
                <a:t>and </a:t>
              </a:r>
              <a:r>
                <a:rPr>
                  <a:solidFill>
                    <a:srgbClr val="FF0000"/>
                  </a:solidFill>
                </a:rPr>
                <a:t>join methods</a:t>
              </a:r>
              <a:r>
                <a:t>.</a:t>
              </a:r>
            </a:p>
            <a:p>
              <a:pPr lvl="1" defTabSz="457200">
                <a:spcBef>
                  <a:spcPts val="400"/>
                </a:spcBef>
                <a:defRPr sz="2000">
                  <a:latin typeface="Tahoma" panose="020B0604030504040204"/>
                  <a:ea typeface="Tahoma" panose="020B0604030504040204"/>
                  <a:cs typeface="Tahoma" panose="020B0604030504040204"/>
                  <a:sym typeface="Tahoma" panose="020B0604030504040204"/>
                </a:defRPr>
              </a:pPr>
              <a:r>
                <a:t>(note: system R originally only</a:t>
              </a:r>
            </a:p>
            <a:p>
              <a:pPr lvl="1" defTabSz="457200">
                <a:spcBef>
                  <a:spcPts val="400"/>
                </a:spcBef>
                <a:defRPr sz="2000">
                  <a:latin typeface="Tahoma" panose="020B0604030504040204"/>
                  <a:ea typeface="Tahoma" panose="020B0604030504040204"/>
                  <a:cs typeface="Tahoma" panose="020B0604030504040204"/>
                  <a:sym typeface="Tahoma" panose="020B0604030504040204"/>
                </a:defRPr>
              </a:pPr>
              <a:r>
                <a:t>had NL and Sort Merge)</a:t>
              </a:r>
            </a:p>
          </p:txBody>
        </p:sp>
        <p:grpSp>
          <p:nvGrpSpPr>
            <p:cNvPr id="340" name="Group"/>
            <p:cNvGrpSpPr/>
            <p:nvPr/>
          </p:nvGrpSpPr>
          <p:grpSpPr>
            <a:xfrm>
              <a:off x="6303962" y="2872248"/>
              <a:ext cx="1" cy="171913"/>
              <a:chOff x="0" y="0"/>
              <a:chExt cx="0" cy="171911"/>
            </a:xfrm>
          </p:grpSpPr>
          <p:sp>
            <p:nvSpPr>
              <p:cNvPr id="338" name="Line"/>
              <p:cNvSpPr/>
              <p:nvPr/>
            </p:nvSpPr>
            <p:spPr>
              <a:xfrm flipH="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39" name="Line"/>
              <p:cNvSpPr/>
              <p:nvPr/>
            </p:nvSpPr>
            <p:spPr>
              <a:xfrm flipV="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3" name="Group"/>
            <p:cNvGrpSpPr/>
            <p:nvPr/>
          </p:nvGrpSpPr>
          <p:grpSpPr>
            <a:xfrm>
              <a:off x="6564311" y="2872248"/>
              <a:ext cx="1" cy="171913"/>
              <a:chOff x="0" y="0"/>
              <a:chExt cx="0" cy="171911"/>
            </a:xfrm>
          </p:grpSpPr>
          <p:sp>
            <p:nvSpPr>
              <p:cNvPr id="341" name="Line"/>
              <p:cNvSpPr/>
              <p:nvPr/>
            </p:nvSpPr>
            <p:spPr>
              <a:xfrm flipH="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2" name="Line"/>
              <p:cNvSpPr/>
              <p:nvPr/>
            </p:nvSpPr>
            <p:spPr>
              <a:xfrm flipV="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6" name="Group"/>
            <p:cNvGrpSpPr/>
            <p:nvPr/>
          </p:nvGrpSpPr>
          <p:grpSpPr>
            <a:xfrm>
              <a:off x="6303962" y="2872248"/>
              <a:ext cx="260351" cy="171913"/>
              <a:chOff x="0" y="0"/>
              <a:chExt cx="260350" cy="171911"/>
            </a:xfrm>
          </p:grpSpPr>
          <p:sp>
            <p:nvSpPr>
              <p:cNvPr id="344" name="Line"/>
              <p:cNvSpPr/>
              <p:nvPr/>
            </p:nvSpPr>
            <p:spPr>
              <a:xfrm>
                <a:off x="0" y="-1"/>
                <a:ext cx="260350" cy="1719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5" name="Line"/>
              <p:cNvSpPr/>
              <p:nvPr/>
            </p:nvSpPr>
            <p:spPr>
              <a:xfrm flipH="1" flipV="1">
                <a:off x="-1" y="0"/>
                <a:ext cx="26035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9" name="Group"/>
            <p:cNvGrpSpPr/>
            <p:nvPr/>
          </p:nvGrpSpPr>
          <p:grpSpPr>
            <a:xfrm>
              <a:off x="6303962" y="2872248"/>
              <a:ext cx="260351" cy="171913"/>
              <a:chOff x="0" y="0"/>
              <a:chExt cx="260350" cy="171911"/>
            </a:xfrm>
          </p:grpSpPr>
          <p:sp>
            <p:nvSpPr>
              <p:cNvPr id="347" name="Line"/>
              <p:cNvSpPr/>
              <p:nvPr/>
            </p:nvSpPr>
            <p:spPr>
              <a:xfrm flipV="1">
                <a:off x="-1" y="0"/>
                <a:ext cx="260351"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8" name="Line"/>
              <p:cNvSpPr/>
              <p:nvPr/>
            </p:nvSpPr>
            <p:spPr>
              <a:xfrm flipH="1">
                <a:off x="-1" y="0"/>
                <a:ext cx="26035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2" name="Group"/>
            <p:cNvGrpSpPr/>
            <p:nvPr/>
          </p:nvGrpSpPr>
          <p:grpSpPr>
            <a:xfrm>
              <a:off x="6789736" y="2025913"/>
              <a:ext cx="1" cy="169268"/>
              <a:chOff x="0" y="0"/>
              <a:chExt cx="0" cy="169266"/>
            </a:xfrm>
          </p:grpSpPr>
          <p:sp>
            <p:nvSpPr>
              <p:cNvPr id="350" name="Line"/>
              <p:cNvSpPr/>
              <p:nvPr/>
            </p:nvSpPr>
            <p:spPr>
              <a:xfrm flipH="1">
                <a:off x="-1" y="0"/>
                <a:ext cx="2" cy="1692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1" name="Line"/>
              <p:cNvSpPr/>
              <p:nvPr/>
            </p:nvSpPr>
            <p:spPr>
              <a:xfrm flipV="1">
                <a:off x="-1" y="0"/>
                <a:ext cx="2" cy="1692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5" name="Group"/>
            <p:cNvGrpSpPr/>
            <p:nvPr/>
          </p:nvGrpSpPr>
          <p:grpSpPr>
            <a:xfrm>
              <a:off x="7051674" y="2025913"/>
              <a:ext cx="1" cy="169268"/>
              <a:chOff x="0" y="0"/>
              <a:chExt cx="0" cy="169266"/>
            </a:xfrm>
          </p:grpSpPr>
          <p:sp>
            <p:nvSpPr>
              <p:cNvPr id="353" name="Line"/>
              <p:cNvSpPr/>
              <p:nvPr/>
            </p:nvSpPr>
            <p:spPr>
              <a:xfrm flipH="1">
                <a:off x="-1" y="0"/>
                <a:ext cx="2" cy="1692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4" name="Line"/>
              <p:cNvSpPr/>
              <p:nvPr/>
            </p:nvSpPr>
            <p:spPr>
              <a:xfrm flipV="1">
                <a:off x="-1" y="0"/>
                <a:ext cx="2" cy="1692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8" name="Group"/>
            <p:cNvGrpSpPr/>
            <p:nvPr/>
          </p:nvGrpSpPr>
          <p:grpSpPr>
            <a:xfrm>
              <a:off x="6789736" y="2025913"/>
              <a:ext cx="261939" cy="169268"/>
              <a:chOff x="0" y="0"/>
              <a:chExt cx="261937" cy="169266"/>
            </a:xfrm>
          </p:grpSpPr>
          <p:sp>
            <p:nvSpPr>
              <p:cNvPr id="356" name="Line"/>
              <p:cNvSpPr/>
              <p:nvPr/>
            </p:nvSpPr>
            <p:spPr>
              <a:xfrm>
                <a:off x="0" y="-1"/>
                <a:ext cx="261938" cy="1692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7" name="Line"/>
              <p:cNvSpPr/>
              <p:nvPr/>
            </p:nvSpPr>
            <p:spPr>
              <a:xfrm flipH="1" flipV="1">
                <a:off x="0" y="-1"/>
                <a:ext cx="261938" cy="1692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61" name="Group"/>
            <p:cNvGrpSpPr/>
            <p:nvPr/>
          </p:nvGrpSpPr>
          <p:grpSpPr>
            <a:xfrm>
              <a:off x="6789736" y="2025913"/>
              <a:ext cx="261939" cy="169268"/>
              <a:chOff x="0" y="0"/>
              <a:chExt cx="261937" cy="169266"/>
            </a:xfrm>
          </p:grpSpPr>
          <p:sp>
            <p:nvSpPr>
              <p:cNvPr id="359" name="Line"/>
              <p:cNvSpPr/>
              <p:nvPr/>
            </p:nvSpPr>
            <p:spPr>
              <a:xfrm flipV="1">
                <a:off x="-1" y="0"/>
                <a:ext cx="261939" cy="1692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0" name="Line"/>
              <p:cNvSpPr/>
              <p:nvPr/>
            </p:nvSpPr>
            <p:spPr>
              <a:xfrm flipH="1">
                <a:off x="0" y="-1"/>
                <a:ext cx="261938" cy="1692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74" name="Group"/>
            <p:cNvGrpSpPr/>
            <p:nvPr/>
          </p:nvGrpSpPr>
          <p:grpSpPr>
            <a:xfrm>
              <a:off x="7296149" y="1068497"/>
              <a:ext cx="260351" cy="171913"/>
              <a:chOff x="0" y="0"/>
              <a:chExt cx="260350" cy="171911"/>
            </a:xfrm>
          </p:grpSpPr>
          <p:grpSp>
            <p:nvGrpSpPr>
              <p:cNvPr id="364" name="Group"/>
              <p:cNvGrpSpPr/>
              <p:nvPr/>
            </p:nvGrpSpPr>
            <p:grpSpPr>
              <a:xfrm>
                <a:off x="-1" y="0"/>
                <a:ext cx="1" cy="171912"/>
                <a:chOff x="0" y="0"/>
                <a:chExt cx="0" cy="171911"/>
              </a:xfrm>
            </p:grpSpPr>
            <p:sp>
              <p:nvSpPr>
                <p:cNvPr id="362" name="Line"/>
                <p:cNvSpPr/>
                <p:nvPr/>
              </p:nvSpPr>
              <p:spPr>
                <a:xfrm flipH="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3" name="Line"/>
                <p:cNvSpPr/>
                <p:nvPr/>
              </p:nvSpPr>
              <p:spPr>
                <a:xfrm flipV="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67" name="Group"/>
              <p:cNvGrpSpPr/>
              <p:nvPr/>
            </p:nvGrpSpPr>
            <p:grpSpPr>
              <a:xfrm>
                <a:off x="260350" y="0"/>
                <a:ext cx="1" cy="171912"/>
                <a:chOff x="0" y="0"/>
                <a:chExt cx="0" cy="171911"/>
              </a:xfrm>
            </p:grpSpPr>
            <p:sp>
              <p:nvSpPr>
                <p:cNvPr id="365" name="Line"/>
                <p:cNvSpPr/>
                <p:nvPr/>
              </p:nvSpPr>
              <p:spPr>
                <a:xfrm flipH="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6" name="Line"/>
                <p:cNvSpPr/>
                <p:nvPr/>
              </p:nvSpPr>
              <p:spPr>
                <a:xfrm flipV="1">
                  <a:off x="-1" y="0"/>
                  <a:ext cx="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70" name="Group"/>
              <p:cNvGrpSpPr/>
              <p:nvPr/>
            </p:nvGrpSpPr>
            <p:grpSpPr>
              <a:xfrm>
                <a:off x="-1" y="-1"/>
                <a:ext cx="260351" cy="171913"/>
                <a:chOff x="0" y="0"/>
                <a:chExt cx="260350" cy="171911"/>
              </a:xfrm>
            </p:grpSpPr>
            <p:sp>
              <p:nvSpPr>
                <p:cNvPr id="368" name="Line"/>
                <p:cNvSpPr/>
                <p:nvPr/>
              </p:nvSpPr>
              <p:spPr>
                <a:xfrm>
                  <a:off x="0" y="-1"/>
                  <a:ext cx="260350" cy="1719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9" name="Line"/>
                <p:cNvSpPr/>
                <p:nvPr/>
              </p:nvSpPr>
              <p:spPr>
                <a:xfrm flipH="1" flipV="1">
                  <a:off x="-1" y="0"/>
                  <a:ext cx="26035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73" name="Group"/>
              <p:cNvGrpSpPr/>
              <p:nvPr/>
            </p:nvGrpSpPr>
            <p:grpSpPr>
              <a:xfrm>
                <a:off x="-1" y="0"/>
                <a:ext cx="260351" cy="171912"/>
                <a:chOff x="0" y="0"/>
                <a:chExt cx="260350" cy="171911"/>
              </a:xfrm>
            </p:grpSpPr>
            <p:sp>
              <p:nvSpPr>
                <p:cNvPr id="371" name="Line"/>
                <p:cNvSpPr/>
                <p:nvPr/>
              </p:nvSpPr>
              <p:spPr>
                <a:xfrm flipV="1">
                  <a:off x="-1" y="0"/>
                  <a:ext cx="260351"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72" name="Line"/>
                <p:cNvSpPr/>
                <p:nvPr/>
              </p:nvSpPr>
              <p:spPr>
                <a:xfrm flipH="1">
                  <a:off x="-1" y="0"/>
                  <a:ext cx="260352" cy="17191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377" name="Group"/>
            <p:cNvGrpSpPr/>
            <p:nvPr/>
          </p:nvGrpSpPr>
          <p:grpSpPr>
            <a:xfrm>
              <a:off x="6931024" y="1295949"/>
              <a:ext cx="481013" cy="661200"/>
              <a:chOff x="0" y="0"/>
              <a:chExt cx="481012" cy="661198"/>
            </a:xfrm>
          </p:grpSpPr>
          <p:sp>
            <p:nvSpPr>
              <p:cNvPr id="375" name="Line"/>
              <p:cNvSpPr/>
              <p:nvPr/>
            </p:nvSpPr>
            <p:spPr>
              <a:xfrm flipV="1">
                <a:off x="0" y="0"/>
                <a:ext cx="481013" cy="66119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76" name="Line"/>
              <p:cNvSpPr/>
              <p:nvPr/>
            </p:nvSpPr>
            <p:spPr>
              <a:xfrm flipH="1">
                <a:off x="0" y="0"/>
                <a:ext cx="481013" cy="66119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80" name="Group"/>
            <p:cNvGrpSpPr/>
            <p:nvPr/>
          </p:nvGrpSpPr>
          <p:grpSpPr>
            <a:xfrm>
              <a:off x="7419974" y="1311818"/>
              <a:ext cx="400051" cy="555408"/>
              <a:chOff x="0" y="0"/>
              <a:chExt cx="400050" cy="555407"/>
            </a:xfrm>
          </p:grpSpPr>
          <p:sp>
            <p:nvSpPr>
              <p:cNvPr id="378" name="Line"/>
              <p:cNvSpPr/>
              <p:nvPr/>
            </p:nvSpPr>
            <p:spPr>
              <a:xfrm>
                <a:off x="-1" y="0"/>
                <a:ext cx="400052" cy="55540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79" name="Line"/>
              <p:cNvSpPr/>
              <p:nvPr/>
            </p:nvSpPr>
            <p:spPr>
              <a:xfrm flipH="1" flipV="1">
                <a:off x="0" y="-1"/>
                <a:ext cx="400050" cy="55540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83" name="Group"/>
            <p:cNvGrpSpPr/>
            <p:nvPr/>
          </p:nvGrpSpPr>
          <p:grpSpPr>
            <a:xfrm>
              <a:off x="6435724" y="2195180"/>
              <a:ext cx="482601" cy="661200"/>
              <a:chOff x="0" y="0"/>
              <a:chExt cx="482600" cy="661198"/>
            </a:xfrm>
          </p:grpSpPr>
          <p:sp>
            <p:nvSpPr>
              <p:cNvPr id="381" name="Line"/>
              <p:cNvSpPr/>
              <p:nvPr/>
            </p:nvSpPr>
            <p:spPr>
              <a:xfrm flipV="1">
                <a:off x="0" y="-1"/>
                <a:ext cx="482601" cy="6612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82" name="Line"/>
              <p:cNvSpPr/>
              <p:nvPr/>
            </p:nvSpPr>
            <p:spPr>
              <a:xfrm flipH="1">
                <a:off x="-1" y="0"/>
                <a:ext cx="482602" cy="66119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86" name="Group"/>
            <p:cNvGrpSpPr/>
            <p:nvPr/>
          </p:nvGrpSpPr>
          <p:grpSpPr>
            <a:xfrm>
              <a:off x="6926261" y="2211049"/>
              <a:ext cx="400051" cy="555408"/>
              <a:chOff x="0" y="0"/>
              <a:chExt cx="400050" cy="555407"/>
            </a:xfrm>
          </p:grpSpPr>
          <p:sp>
            <p:nvSpPr>
              <p:cNvPr id="384" name="Line"/>
              <p:cNvSpPr/>
              <p:nvPr/>
            </p:nvSpPr>
            <p:spPr>
              <a:xfrm>
                <a:off x="-1" y="0"/>
                <a:ext cx="400052" cy="55540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85" name="Line"/>
              <p:cNvSpPr/>
              <p:nvPr/>
            </p:nvSpPr>
            <p:spPr>
              <a:xfrm flipH="1" flipV="1">
                <a:off x="0" y="-1"/>
                <a:ext cx="400050" cy="55540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89" name="Group"/>
            <p:cNvGrpSpPr/>
            <p:nvPr/>
          </p:nvGrpSpPr>
          <p:grpSpPr>
            <a:xfrm>
              <a:off x="5949949" y="3078542"/>
              <a:ext cx="482601" cy="658555"/>
              <a:chOff x="0" y="0"/>
              <a:chExt cx="482600" cy="658554"/>
            </a:xfrm>
          </p:grpSpPr>
          <p:sp>
            <p:nvSpPr>
              <p:cNvPr id="387" name="Line"/>
              <p:cNvSpPr/>
              <p:nvPr/>
            </p:nvSpPr>
            <p:spPr>
              <a:xfrm flipV="1">
                <a:off x="-1" y="0"/>
                <a:ext cx="482601" cy="65855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88" name="Line"/>
              <p:cNvSpPr/>
              <p:nvPr/>
            </p:nvSpPr>
            <p:spPr>
              <a:xfrm flipH="1">
                <a:off x="-1" y="0"/>
                <a:ext cx="482602" cy="65855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92" name="Group"/>
            <p:cNvGrpSpPr/>
            <p:nvPr/>
          </p:nvGrpSpPr>
          <p:grpSpPr>
            <a:xfrm>
              <a:off x="6440487" y="3094411"/>
              <a:ext cx="401638" cy="555408"/>
              <a:chOff x="0" y="0"/>
              <a:chExt cx="401637" cy="555407"/>
            </a:xfrm>
          </p:grpSpPr>
          <p:sp>
            <p:nvSpPr>
              <p:cNvPr id="390" name="Line"/>
              <p:cNvSpPr/>
              <p:nvPr/>
            </p:nvSpPr>
            <p:spPr>
              <a:xfrm>
                <a:off x="-1" y="0"/>
                <a:ext cx="401639" cy="55540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91" name="Line"/>
              <p:cNvSpPr/>
              <p:nvPr/>
            </p:nvSpPr>
            <p:spPr>
              <a:xfrm flipH="1" flipV="1">
                <a:off x="-1" y="0"/>
                <a:ext cx="401639" cy="55540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393" name="B"/>
            <p:cNvSpPr txBox="1"/>
            <p:nvPr/>
          </p:nvSpPr>
          <p:spPr>
            <a:xfrm>
              <a:off x="6765925" y="3678911"/>
              <a:ext cx="244474" cy="335837"/>
            </a:xfrm>
            <a:prstGeom prst="rect">
              <a:avLst/>
            </a:prstGeom>
            <a:noFill/>
            <a:ln w="12700" cap="flat">
              <a:noFill/>
              <a:miter lim="400000"/>
            </a:ln>
            <a:effectLst/>
          </p:spPr>
          <p:txBody>
            <a:bodyPr wrap="squar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B</a:t>
              </a:r>
            </a:p>
          </p:txBody>
        </p:sp>
        <p:sp>
          <p:nvSpPr>
            <p:cNvPr id="394" name="A"/>
            <p:cNvSpPr txBox="1"/>
            <p:nvPr/>
          </p:nvSpPr>
          <p:spPr>
            <a:xfrm>
              <a:off x="5795962" y="3694779"/>
              <a:ext cx="244475" cy="335838"/>
            </a:xfrm>
            <a:prstGeom prst="rect">
              <a:avLst/>
            </a:prstGeom>
            <a:noFill/>
            <a:ln w="12700" cap="flat">
              <a:noFill/>
              <a:miter lim="400000"/>
            </a:ln>
            <a:effectLst/>
          </p:spPr>
          <p:txBody>
            <a:bodyPr wrap="squar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A</a:t>
              </a:r>
            </a:p>
          </p:txBody>
        </p:sp>
        <p:sp>
          <p:nvSpPr>
            <p:cNvPr id="395" name="C"/>
            <p:cNvSpPr txBox="1"/>
            <p:nvPr/>
          </p:nvSpPr>
          <p:spPr>
            <a:xfrm>
              <a:off x="7261225" y="2750587"/>
              <a:ext cx="244474" cy="335838"/>
            </a:xfrm>
            <a:prstGeom prst="rect">
              <a:avLst/>
            </a:prstGeom>
            <a:noFill/>
            <a:ln w="12700" cap="flat">
              <a:noFill/>
              <a:miter lim="400000"/>
            </a:ln>
            <a:effectLst/>
          </p:spPr>
          <p:txBody>
            <a:bodyPr wrap="squar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C</a:t>
              </a:r>
            </a:p>
          </p:txBody>
        </p:sp>
        <p:sp>
          <p:nvSpPr>
            <p:cNvPr id="396" name="D"/>
            <p:cNvSpPr txBox="1"/>
            <p:nvPr/>
          </p:nvSpPr>
          <p:spPr>
            <a:xfrm>
              <a:off x="7816850" y="1872515"/>
              <a:ext cx="244474" cy="335838"/>
            </a:xfrm>
            <a:prstGeom prst="rect">
              <a:avLst/>
            </a:prstGeom>
            <a:noFill/>
            <a:ln w="12700" cap="flat">
              <a:noFill/>
              <a:miter lim="400000"/>
            </a:ln>
            <a:effectLst/>
          </p:spPr>
          <p:txBody>
            <a:bodyPr wrap="squar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D</a:t>
              </a: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397"/>
                                        </p:tgtEl>
                                        <p:attrNameLst>
                                          <p:attrName>style.visibility</p:attrName>
                                        </p:attrNameLst>
                                      </p:cBhvr>
                                      <p:to>
                                        <p:strVal val="visible"/>
                                      </p:to>
                                    </p:set>
                                    <p:animEffect transition="in" filter="fade">
                                      <p:cBhvr>
                                        <p:cTn id="7" dur="5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97"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0" name="Highlights of System R Optimizer"/>
          <p:cNvSpPr txBox="1"/>
          <p:nvPr>
            <p:ph type="title" idx="4294967295"/>
          </p:nvPr>
        </p:nvSpPr>
        <p:spPr>
          <a:xfrm>
            <a:off x="1143000" y="-1"/>
            <a:ext cx="7772400" cy="1143002"/>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Highlights of System R Optimizer</a:t>
            </a:r>
          </a:p>
        </p:txBody>
      </p:sp>
      <p:sp>
        <p:nvSpPr>
          <p:cNvPr id="401" name="Impact:…"/>
          <p:cNvSpPr txBox="1"/>
          <p:nvPr>
            <p:ph type="body" idx="4294967295"/>
          </p:nvPr>
        </p:nvSpPr>
        <p:spPr>
          <a:xfrm>
            <a:off x="152400" y="1142999"/>
            <a:ext cx="8991600" cy="4572002"/>
          </a:xfrm>
          <a:prstGeom prst="rect">
            <a:avLst/>
          </a:prstGeom>
        </p:spPr>
        <p:txBody>
          <a:bodyPr lIns="44450" tIns="44450" rIns="44450" bIns="44450">
            <a:normAutofit/>
          </a:bodyPr>
          <a:lstStyle/>
          <a:p>
            <a:pPr marL="200660" indent="-200660">
              <a:lnSpc>
                <a:spcPct val="90000"/>
              </a:lnSpc>
              <a:buClrTx/>
              <a:buSzPct val="100000"/>
            </a:pPr>
            <a:r>
              <a:t>Impact:</a:t>
            </a:r>
          </a:p>
          <a:p>
            <a:pPr marL="561340" lvl="1" indent="-180340">
              <a:lnSpc>
                <a:spcPct val="90000"/>
              </a:lnSpc>
              <a:spcBef>
                <a:spcPts val="0"/>
              </a:spcBef>
              <a:buClrTx/>
              <a:buChar char="•"/>
              <a:defRPr sz="1800"/>
            </a:pPr>
            <a:r>
              <a:t>Most widely used currently; works well for &lt; 10 joins.</a:t>
            </a:r>
          </a:p>
          <a:p>
            <a:pPr marL="561340" lvl="1" indent="-180340">
              <a:lnSpc>
                <a:spcPct val="90000"/>
              </a:lnSpc>
              <a:spcBef>
                <a:spcPts val="0"/>
              </a:spcBef>
              <a:buClrTx/>
              <a:buChar char="•"/>
              <a:defRPr sz="1800"/>
            </a:pPr>
          </a:p>
          <a:p>
            <a:pPr marL="200660" indent="-200660">
              <a:lnSpc>
                <a:spcPct val="90000"/>
              </a:lnSpc>
              <a:buClrTx/>
              <a:buSzPct val="100000"/>
              <a:defRPr>
                <a:solidFill>
                  <a:schemeClr val="accent2"/>
                </a:solidFill>
              </a:defRPr>
            </a:pPr>
            <a:r>
              <a:t>Cost estimation:</a:t>
            </a:r>
          </a:p>
          <a:p>
            <a:pPr marL="561340" lvl="1" indent="-180340">
              <a:lnSpc>
                <a:spcPct val="90000"/>
              </a:lnSpc>
              <a:spcBef>
                <a:spcPts val="0"/>
              </a:spcBef>
              <a:buClrTx/>
              <a:buChar char="•"/>
              <a:defRPr sz="1800"/>
            </a:pPr>
            <a:r>
              <a:t>Very inexact, but works ok in practice.</a:t>
            </a:r>
          </a:p>
          <a:p>
            <a:pPr marL="561340" lvl="1" indent="-180340">
              <a:lnSpc>
                <a:spcPct val="90000"/>
              </a:lnSpc>
              <a:spcBef>
                <a:spcPts val="0"/>
              </a:spcBef>
              <a:buClrTx/>
              <a:buChar char="•"/>
              <a:defRPr sz="1800"/>
            </a:pPr>
            <a:r>
              <a:t>Statistics, maintained in system catalogs, used to estimate cost of operations and result sizes.</a:t>
            </a:r>
          </a:p>
          <a:p>
            <a:pPr marL="561340" lvl="1" indent="-180340">
              <a:lnSpc>
                <a:spcPct val="90000"/>
              </a:lnSpc>
              <a:spcBef>
                <a:spcPts val="0"/>
              </a:spcBef>
              <a:buClrTx/>
              <a:buChar char="•"/>
              <a:defRPr sz="1800"/>
            </a:pPr>
            <a:r>
              <a:t>Considers combination of CPU and I/O costs.</a:t>
            </a:r>
          </a:p>
          <a:p>
            <a:pPr marL="942340" lvl="2" indent="-180340">
              <a:lnSpc>
                <a:spcPct val="90000"/>
              </a:lnSpc>
              <a:spcBef>
                <a:spcPts val="0"/>
              </a:spcBef>
              <a:buClrTx/>
              <a:buChar char="•"/>
              <a:defRPr sz="1800">
                <a:solidFill>
                  <a:srgbClr val="FF0000"/>
                </a:solidFill>
              </a:defRPr>
            </a:pPr>
            <a:r>
              <a:t>For simplicity we ignore CPU costs in this discussion</a:t>
            </a:r>
          </a:p>
          <a:p>
            <a:pPr marL="561340" lvl="1" indent="-180340">
              <a:lnSpc>
                <a:spcPct val="90000"/>
              </a:lnSpc>
              <a:spcBef>
                <a:spcPts val="0"/>
              </a:spcBef>
              <a:buClrTx/>
              <a:buChar char="•"/>
              <a:defRPr sz="1800"/>
            </a:pPr>
            <a:r>
              <a:t>More sophisticated techniques known now.</a:t>
            </a:r>
          </a:p>
          <a:p>
            <a:pPr marL="561340" lvl="1" indent="-180340">
              <a:lnSpc>
                <a:spcPct val="90000"/>
              </a:lnSpc>
              <a:spcBef>
                <a:spcPts val="0"/>
              </a:spcBef>
              <a:buClrTx/>
              <a:buChar char="•"/>
              <a:defRPr sz="1800"/>
            </a:pPr>
          </a:p>
          <a:p>
            <a:pPr marL="200660" indent="-200660">
              <a:lnSpc>
                <a:spcPct val="90000"/>
              </a:lnSpc>
              <a:buClrTx/>
              <a:buSzPct val="100000"/>
              <a:defRPr>
                <a:solidFill>
                  <a:schemeClr val="accent2"/>
                </a:solidFill>
              </a:defRPr>
            </a:pPr>
            <a:r>
              <a:t>Plan Space:  </a:t>
            </a:r>
            <a:r>
              <a:rPr>
                <a:solidFill>
                  <a:srgbClr val="000000"/>
                </a:solidFill>
              </a:rPr>
              <a:t>Too large, must be pruned.</a:t>
            </a:r>
            <a:endParaRPr>
              <a:solidFill>
                <a:srgbClr val="000000"/>
              </a:solidFill>
            </a:endParaRPr>
          </a:p>
          <a:p>
            <a:pPr marL="561340" lvl="1" indent="-180340">
              <a:lnSpc>
                <a:spcPct val="90000"/>
              </a:lnSpc>
              <a:spcBef>
                <a:spcPts val="0"/>
              </a:spcBef>
              <a:buClrTx/>
              <a:buChar char="•"/>
              <a:defRPr sz="1800"/>
            </a:pPr>
            <a:r>
              <a:t>Only the space of </a:t>
            </a:r>
            <a:r>
              <a:rPr i="1">
                <a:solidFill>
                  <a:schemeClr val="accent2"/>
                </a:solidFill>
              </a:rPr>
              <a:t>left-deep plans </a:t>
            </a:r>
            <a:r>
              <a:t>is considered.</a:t>
            </a:r>
          </a:p>
          <a:p>
            <a:pPr marL="561340" lvl="1" indent="-180340">
              <a:lnSpc>
                <a:spcPct val="90000"/>
              </a:lnSpc>
              <a:spcBef>
                <a:spcPts val="0"/>
              </a:spcBef>
              <a:buClrTx/>
              <a:buChar char="•"/>
              <a:defRPr sz="1800"/>
            </a:pPr>
            <a:r>
              <a:t>Cartesian products avoided. </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01">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01">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401">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40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401">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401">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401">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401">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401">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401">
                                            <p:txEl>
                                              <p:pRg st="8" end="8"/>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401">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401">
                                            <p:txEl>
                                              <p:pRg st="10" end="10"/>
                                            </p:txEl>
                                          </p:spTgt>
                                        </p:tgtEl>
                                        <p:attrNameLst>
                                          <p:attrName>style.visibility</p:attrName>
                                        </p:attrNameLst>
                                      </p:cBhvr>
                                      <p:to>
                                        <p:strVal val="visible"/>
                                      </p:to>
                                    </p:set>
                                  </p:childTnLst>
                                </p:cTn>
                              </p:par>
                              <p:par>
                                <p:cTn id="33" presetID="1" presetClass="entr" presetSubtype="0" fill="hold" grpId="1" nodeType="withEffect">
                                  <p:stCondLst>
                                    <p:cond delay="0"/>
                                  </p:stCondLst>
                                  <p:iterate type="el">
                                    <p:tmAbs val="0"/>
                                  </p:iterate>
                                  <p:childTnLst>
                                    <p:set>
                                      <p:cBhvr>
                                        <p:cTn id="34" dur="indefinite" fill="hold"/>
                                        <p:tgtEl>
                                          <p:spTgt spid="401">
                                            <p:txEl>
                                              <p:pRg st="11" end="11"/>
                                            </p:txEl>
                                          </p:spTgt>
                                        </p:tgtEl>
                                        <p:attrNameLst>
                                          <p:attrName>style.visibility</p:attrName>
                                        </p:attrNameLst>
                                      </p:cBhvr>
                                      <p:to>
                                        <p:strVal val="visible"/>
                                      </p:to>
                                    </p:set>
                                  </p:childTnLst>
                                </p:cTn>
                              </p:par>
                              <p:par>
                                <p:cTn id="35" presetID="1" presetClass="entr" presetSubtype="0" fill="hold" grpId="1" nodeType="withEffect">
                                  <p:stCondLst>
                                    <p:cond delay="0"/>
                                  </p:stCondLst>
                                  <p:iterate type="el">
                                    <p:tmAbs val="0"/>
                                  </p:iterate>
                                  <p:childTnLst>
                                    <p:set>
                                      <p:cBhvr>
                                        <p:cTn id="36" dur="indefinite" fill="hold"/>
                                        <p:tgtEl>
                                          <p:spTgt spid="401">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01" grpId="1" animBg="1" advAuto="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3" name="Query Optimization Overview"/>
          <p:cNvSpPr txBox="1"/>
          <p:nvPr>
            <p:ph type="title" idx="4294967295"/>
          </p:nvPr>
        </p:nvSpPr>
        <p:spPr>
          <a:xfrm>
            <a:off x="990600" y="0"/>
            <a:ext cx="7772400" cy="11049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Query Optimization Overview</a:t>
            </a:r>
          </a:p>
        </p:txBody>
      </p:sp>
      <p:sp>
        <p:nvSpPr>
          <p:cNvPr id="44" name="SELECT  S.sname…"/>
          <p:cNvSpPr/>
          <p:nvPr/>
        </p:nvSpPr>
        <p:spPr>
          <a:xfrm>
            <a:off x="381000" y="3657600"/>
            <a:ext cx="4114800" cy="1320800"/>
          </a:xfrm>
          <a:prstGeom prst="rect">
            <a:avLst/>
          </a:prstGeom>
          <a:ln w="12700">
            <a:solidFill>
              <a:srgbClr val="000000"/>
            </a:solidFill>
          </a:ln>
        </p:spPr>
        <p:txBody>
          <a:bodyPr lIns="44450" tIns="44450" rIns="44450" bIns="44450">
            <a:spAutoFit/>
          </a:bodyPr>
          <a:lstStyle/>
          <a:p>
            <a:pPr defTabSz="457200">
              <a:defRPr sz="2000"/>
            </a:pPr>
            <a:r>
              <a:t>SELECT</a:t>
            </a:r>
            <a:r>
              <a:rPr sz="1800"/>
              <a:t>  S.sname</a:t>
            </a:r>
            <a:endParaRPr sz="1800"/>
          </a:p>
          <a:p>
            <a:pPr defTabSz="457200">
              <a:defRPr sz="2000"/>
            </a:pPr>
            <a:r>
              <a:t>FROM</a:t>
            </a:r>
            <a:r>
              <a:rPr sz="1800"/>
              <a:t>  Reserves R, Sailors S</a:t>
            </a:r>
            <a:endParaRPr sz="1800"/>
          </a:p>
          <a:p>
            <a:pPr defTabSz="457200">
              <a:defRPr sz="2000"/>
            </a:pPr>
            <a:r>
              <a:t>WHERE</a:t>
            </a:r>
            <a:r>
              <a:rPr sz="1800"/>
              <a:t>  R.sid=S.sid </a:t>
            </a:r>
            <a:r>
              <a:t>AND</a:t>
            </a:r>
            <a:r>
              <a:rPr sz="1800"/>
              <a:t> </a:t>
            </a:r>
            <a:endParaRPr sz="1800"/>
          </a:p>
          <a:p>
            <a:pPr defTabSz="457200">
              <a:defRPr sz="1800"/>
            </a:pPr>
            <a:r>
              <a:t>    R.bid=100 </a:t>
            </a:r>
            <a:r>
              <a:rPr sz="2000"/>
              <a:t>AND</a:t>
            </a:r>
            <a:r>
              <a:t> S.rating&gt;5</a:t>
            </a:r>
          </a:p>
        </p:txBody>
      </p:sp>
      <p:grpSp>
        <p:nvGrpSpPr>
          <p:cNvPr id="47" name="Group"/>
          <p:cNvGrpSpPr/>
          <p:nvPr/>
        </p:nvGrpSpPr>
        <p:grpSpPr>
          <a:xfrm>
            <a:off x="6000750" y="6381750"/>
            <a:ext cx="2512307" cy="350125"/>
            <a:chOff x="0" y="0"/>
            <a:chExt cx="2512305" cy="350124"/>
          </a:xfrm>
        </p:grpSpPr>
        <p:sp>
          <p:nvSpPr>
            <p:cNvPr id="45" name="Reserves"/>
            <p:cNvSpPr txBox="1"/>
            <p:nvPr/>
          </p:nvSpPr>
          <p:spPr>
            <a:xfrm>
              <a:off x="0" y="14287"/>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Reserves</a:t>
              </a:r>
            </a:p>
          </p:txBody>
        </p:sp>
        <p:sp>
          <p:nvSpPr>
            <p:cNvPr id="46" name="Sailors"/>
            <p:cNvSpPr txBox="1"/>
            <p:nvPr/>
          </p:nvSpPr>
          <p:spPr>
            <a:xfrm>
              <a:off x="1690687" y="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Sailors</a:t>
              </a:r>
            </a:p>
          </p:txBody>
        </p:sp>
      </p:grpSp>
      <p:grpSp>
        <p:nvGrpSpPr>
          <p:cNvPr id="69" name="Group"/>
          <p:cNvGrpSpPr/>
          <p:nvPr/>
        </p:nvGrpSpPr>
        <p:grpSpPr>
          <a:xfrm>
            <a:off x="6491287" y="5440362"/>
            <a:ext cx="1817763" cy="838542"/>
            <a:chOff x="0" y="0"/>
            <a:chExt cx="1817761" cy="838541"/>
          </a:xfrm>
        </p:grpSpPr>
        <p:grpSp>
          <p:nvGrpSpPr>
            <p:cNvPr id="50" name="Group"/>
            <p:cNvGrpSpPr/>
            <p:nvPr/>
          </p:nvGrpSpPr>
          <p:grpSpPr>
            <a:xfrm>
              <a:off x="-1" y="274637"/>
              <a:ext cx="669831" cy="563905"/>
              <a:chOff x="0" y="0"/>
              <a:chExt cx="669829" cy="563904"/>
            </a:xfrm>
          </p:grpSpPr>
          <p:sp>
            <p:nvSpPr>
              <p:cNvPr id="48" name="Line"/>
              <p:cNvSpPr/>
              <p:nvPr/>
            </p:nvSpPr>
            <p:spPr>
              <a:xfrm flipV="1">
                <a:off x="-1" y="0"/>
                <a:ext cx="669831"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 name="Line"/>
              <p:cNvSpPr/>
              <p:nvPr/>
            </p:nvSpPr>
            <p:spPr>
              <a:xfrm flipH="1">
                <a:off x="0" y="-1"/>
                <a:ext cx="669830" cy="563906"/>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 name="Group"/>
            <p:cNvGrpSpPr/>
            <p:nvPr/>
          </p:nvGrpSpPr>
          <p:grpSpPr>
            <a:xfrm>
              <a:off x="823912" y="274637"/>
              <a:ext cx="687288" cy="563905"/>
              <a:chOff x="0" y="0"/>
              <a:chExt cx="687287" cy="563904"/>
            </a:xfrm>
          </p:grpSpPr>
          <p:sp>
            <p:nvSpPr>
              <p:cNvPr id="51" name="Line"/>
              <p:cNvSpPr/>
              <p:nvPr/>
            </p:nvSpPr>
            <p:spPr>
              <a:xfrm>
                <a:off x="-1" y="0"/>
                <a:ext cx="687289"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 name="Line"/>
              <p:cNvSpPr/>
              <p:nvPr/>
            </p:nvSpPr>
            <p:spPr>
              <a:xfrm flipH="1" flipV="1">
                <a:off x="-1" y="0"/>
                <a:ext cx="687289"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8" name="Group"/>
            <p:cNvGrpSpPr/>
            <p:nvPr/>
          </p:nvGrpSpPr>
          <p:grpSpPr>
            <a:xfrm>
              <a:off x="442912" y="-1"/>
              <a:ext cx="1374850" cy="411697"/>
              <a:chOff x="0" y="0"/>
              <a:chExt cx="1374849" cy="411695"/>
            </a:xfrm>
          </p:grpSpPr>
          <p:grpSp>
            <p:nvGrpSpPr>
              <p:cNvPr id="66" name="Group"/>
              <p:cNvGrpSpPr/>
              <p:nvPr/>
            </p:nvGrpSpPr>
            <p:grpSpPr>
              <a:xfrm>
                <a:off x="-1" y="-1"/>
                <a:ext cx="609601" cy="273845"/>
                <a:chOff x="0" y="0"/>
                <a:chExt cx="609600" cy="273843"/>
              </a:xfrm>
            </p:grpSpPr>
            <p:grpSp>
              <p:nvGrpSpPr>
                <p:cNvPr id="56" name="Group"/>
                <p:cNvGrpSpPr/>
                <p:nvPr/>
              </p:nvGrpSpPr>
              <p:grpSpPr>
                <a:xfrm>
                  <a:off x="-1" y="0"/>
                  <a:ext cx="1" cy="273844"/>
                  <a:chOff x="0" y="0"/>
                  <a:chExt cx="0" cy="273843"/>
                </a:xfrm>
              </p:grpSpPr>
              <p:sp>
                <p:nvSpPr>
                  <p:cNvPr id="54" name="Line"/>
                  <p:cNvSpPr/>
                  <p:nvPr/>
                </p:nvSpPr>
                <p:spPr>
                  <a:xfrm flipH="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5" name="Line"/>
                  <p:cNvSpPr/>
                  <p:nvPr/>
                </p:nvSpPr>
                <p:spPr>
                  <a:xfrm flipV="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9" name="Group"/>
                <p:cNvGrpSpPr/>
                <p:nvPr/>
              </p:nvGrpSpPr>
              <p:grpSpPr>
                <a:xfrm>
                  <a:off x="609600" y="0"/>
                  <a:ext cx="0" cy="273844"/>
                  <a:chOff x="0" y="0"/>
                  <a:chExt cx="0" cy="273843"/>
                </a:xfrm>
              </p:grpSpPr>
              <p:sp>
                <p:nvSpPr>
                  <p:cNvPr id="57" name="Line"/>
                  <p:cNvSpPr/>
                  <p:nvPr/>
                </p:nvSpPr>
                <p:spPr>
                  <a:xfrm flipH="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8" name="Line"/>
                  <p:cNvSpPr/>
                  <p:nvPr/>
                </p:nvSpPr>
                <p:spPr>
                  <a:xfrm flipV="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2" name="Group"/>
                <p:cNvGrpSpPr/>
                <p:nvPr/>
              </p:nvGrpSpPr>
              <p:grpSpPr>
                <a:xfrm>
                  <a:off x="-1" y="-1"/>
                  <a:ext cx="600352" cy="273845"/>
                  <a:chOff x="0" y="0"/>
                  <a:chExt cx="600350" cy="273843"/>
                </a:xfrm>
              </p:grpSpPr>
              <p:sp>
                <p:nvSpPr>
                  <p:cNvPr id="60" name="Line"/>
                  <p:cNvSpPr/>
                  <p:nvPr/>
                </p:nvSpPr>
                <p:spPr>
                  <a:xfrm>
                    <a:off x="-1" y="0"/>
                    <a:ext cx="60035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1" name="Line"/>
                  <p:cNvSpPr/>
                  <p:nvPr/>
                </p:nvSpPr>
                <p:spPr>
                  <a:xfrm flipH="1" flipV="1">
                    <a:off x="0" y="-1"/>
                    <a:ext cx="600351" cy="27384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 name="Group"/>
                <p:cNvGrpSpPr/>
                <p:nvPr/>
              </p:nvGrpSpPr>
              <p:grpSpPr>
                <a:xfrm>
                  <a:off x="-1" y="-1"/>
                  <a:ext cx="600352" cy="273845"/>
                  <a:chOff x="0" y="0"/>
                  <a:chExt cx="600350" cy="273843"/>
                </a:xfrm>
              </p:grpSpPr>
              <p:sp>
                <p:nvSpPr>
                  <p:cNvPr id="63" name="Line"/>
                  <p:cNvSpPr/>
                  <p:nvPr/>
                </p:nvSpPr>
                <p:spPr>
                  <a:xfrm flipV="1">
                    <a:off x="-1" y="0"/>
                    <a:ext cx="60035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 name="Line"/>
                  <p:cNvSpPr/>
                  <p:nvPr/>
                </p:nvSpPr>
                <p:spPr>
                  <a:xfrm flipH="1">
                    <a:off x="0" y="-1"/>
                    <a:ext cx="600351" cy="27384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67" name="sid=sid"/>
              <p:cNvSpPr txBox="1"/>
              <p:nvPr/>
            </p:nvSpPr>
            <p:spPr>
              <a:xfrm>
                <a:off x="655637" y="125412"/>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sid=sid</a:t>
                </a:r>
              </a:p>
            </p:txBody>
          </p:sp>
        </p:grpSp>
      </p:grpSp>
      <p:grpSp>
        <p:nvGrpSpPr>
          <p:cNvPr id="85" name="Group"/>
          <p:cNvGrpSpPr/>
          <p:nvPr/>
        </p:nvGrpSpPr>
        <p:grpSpPr>
          <a:xfrm>
            <a:off x="6340475" y="4554537"/>
            <a:ext cx="1932062" cy="822326"/>
            <a:chOff x="0" y="0"/>
            <a:chExt cx="1932061" cy="822324"/>
          </a:xfrm>
        </p:grpSpPr>
        <p:sp>
          <p:nvSpPr>
            <p:cNvPr id="70" name="Shape"/>
            <p:cNvSpPr/>
            <p:nvPr/>
          </p:nvSpPr>
          <p:spPr>
            <a:xfrm>
              <a:off x="0" y="0"/>
              <a:ext cx="106363" cy="138113"/>
            </a:xfrm>
            <a:custGeom>
              <a:avLst/>
              <a:gdLst/>
              <a:ahLst/>
              <a:cxnLst>
                <a:cxn ang="0">
                  <a:pos x="wd2" y="hd2"/>
                </a:cxn>
                <a:cxn ang="5400000">
                  <a:pos x="wd2" y="hd2"/>
                </a:cxn>
                <a:cxn ang="10800000">
                  <a:pos x="wd2" y="hd2"/>
                </a:cxn>
                <a:cxn ang="16200000">
                  <a:pos x="wd2" y="hd2"/>
                </a:cxn>
              </a:cxnLst>
              <a:rect l="0" t="0" r="r" b="b"/>
              <a:pathLst>
                <a:path w="21600" h="21600" extrusionOk="0">
                  <a:moveTo>
                    <a:pt x="21600" y="10676"/>
                  </a:moveTo>
                  <a:lnTo>
                    <a:pt x="18699" y="3228"/>
                  </a:lnTo>
                  <a:lnTo>
                    <a:pt x="10961" y="0"/>
                  </a:lnTo>
                  <a:lnTo>
                    <a:pt x="3224" y="3228"/>
                  </a:lnTo>
                  <a:lnTo>
                    <a:pt x="0" y="10676"/>
                  </a:lnTo>
                  <a:lnTo>
                    <a:pt x="3224" y="18372"/>
                  </a:lnTo>
                  <a:lnTo>
                    <a:pt x="10961" y="21600"/>
                  </a:lnTo>
                  <a:lnTo>
                    <a:pt x="18699" y="18372"/>
                  </a:lnTo>
                  <a:lnTo>
                    <a:pt x="21600" y="10676"/>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3" name="Group"/>
            <p:cNvGrpSpPr/>
            <p:nvPr/>
          </p:nvGrpSpPr>
          <p:grpSpPr>
            <a:xfrm>
              <a:off x="53975" y="14287"/>
              <a:ext cx="96838" cy="1"/>
              <a:chOff x="0" y="0"/>
              <a:chExt cx="96837" cy="0"/>
            </a:xfrm>
          </p:grpSpPr>
          <p:sp>
            <p:nvSpPr>
              <p:cNvPr id="71" name="Line"/>
              <p:cNvSpPr/>
              <p:nvPr/>
            </p:nvSpPr>
            <p:spPr>
              <a:xfrm>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2" name="Line"/>
              <p:cNvSpPr/>
              <p:nvPr/>
            </p:nvSpPr>
            <p:spPr>
              <a:xfrm flipH="1" flipV="1">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6" name="Group"/>
            <p:cNvGrpSpPr/>
            <p:nvPr/>
          </p:nvGrpSpPr>
          <p:grpSpPr>
            <a:xfrm>
              <a:off x="881062" y="328612"/>
              <a:ext cx="1" cy="493713"/>
              <a:chOff x="0" y="0"/>
              <a:chExt cx="0" cy="493712"/>
            </a:xfrm>
          </p:grpSpPr>
          <p:sp>
            <p:nvSpPr>
              <p:cNvPr id="74" name="Line"/>
              <p:cNvSpPr/>
              <p:nvPr/>
            </p:nvSpPr>
            <p:spPr>
              <a:xfrm flipH="1">
                <a:off x="-1" y="0"/>
                <a:ext cx="2" cy="4937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5" name="Line"/>
              <p:cNvSpPr/>
              <p:nvPr/>
            </p:nvSpPr>
            <p:spPr>
              <a:xfrm flipV="1">
                <a:off x="-1" y="0"/>
                <a:ext cx="2" cy="4937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9" name="Group"/>
            <p:cNvGrpSpPr/>
            <p:nvPr/>
          </p:nvGrpSpPr>
          <p:grpSpPr>
            <a:xfrm>
              <a:off x="850899" y="52387"/>
              <a:ext cx="69852" cy="146051"/>
              <a:chOff x="0" y="0"/>
              <a:chExt cx="69850" cy="146050"/>
            </a:xfrm>
          </p:grpSpPr>
          <p:sp>
            <p:nvSpPr>
              <p:cNvPr id="77" name="Line"/>
              <p:cNvSpPr/>
              <p:nvPr/>
            </p:nvSpPr>
            <p:spPr>
              <a:xfrm flipV="1">
                <a:off x="-1" y="-1"/>
                <a:ext cx="69852"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8" name="Line"/>
              <p:cNvSpPr/>
              <p:nvPr/>
            </p:nvSpPr>
            <p:spPr>
              <a:xfrm flipH="1">
                <a:off x="0" y="-1"/>
                <a:ext cx="69851"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2" name="Group"/>
            <p:cNvGrpSpPr/>
            <p:nvPr/>
          </p:nvGrpSpPr>
          <p:grpSpPr>
            <a:xfrm>
              <a:off x="920749" y="63500"/>
              <a:ext cx="66677" cy="134938"/>
              <a:chOff x="0" y="0"/>
              <a:chExt cx="66675" cy="134937"/>
            </a:xfrm>
          </p:grpSpPr>
          <p:sp>
            <p:nvSpPr>
              <p:cNvPr id="80" name="Line"/>
              <p:cNvSpPr/>
              <p:nvPr/>
            </p:nvSpPr>
            <p:spPr>
              <a:xfrm>
                <a:off x="-1" y="0"/>
                <a:ext cx="66677" cy="134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1" name="Line"/>
              <p:cNvSpPr/>
              <p:nvPr/>
            </p:nvSpPr>
            <p:spPr>
              <a:xfrm flipH="1" flipV="1">
                <a:off x="0" y="-1"/>
                <a:ext cx="66676" cy="1349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3" name="bid=100"/>
            <p:cNvSpPr txBox="1"/>
            <p:nvPr/>
          </p:nvSpPr>
          <p:spPr>
            <a:xfrm>
              <a:off x="128588" y="92075"/>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bid=100 </a:t>
              </a:r>
            </a:p>
          </p:txBody>
        </p:sp>
        <p:sp>
          <p:nvSpPr>
            <p:cNvPr id="84" name="rating &gt; 5"/>
            <p:cNvSpPr txBox="1"/>
            <p:nvPr/>
          </p:nvSpPr>
          <p:spPr>
            <a:xfrm>
              <a:off x="1035050" y="65087"/>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rating &gt; 5</a:t>
              </a:r>
            </a:p>
          </p:txBody>
        </p:sp>
      </p:grpSp>
      <p:grpSp>
        <p:nvGrpSpPr>
          <p:cNvPr id="99" name="Group"/>
          <p:cNvGrpSpPr/>
          <p:nvPr/>
        </p:nvGrpSpPr>
        <p:grpSpPr>
          <a:xfrm>
            <a:off x="6905625" y="3733800"/>
            <a:ext cx="791952" cy="781050"/>
            <a:chOff x="0" y="0"/>
            <a:chExt cx="791951" cy="781050"/>
          </a:xfrm>
        </p:grpSpPr>
        <p:grpSp>
          <p:nvGrpSpPr>
            <p:cNvPr id="88" name="Group"/>
            <p:cNvGrpSpPr/>
            <p:nvPr/>
          </p:nvGrpSpPr>
          <p:grpSpPr>
            <a:xfrm>
              <a:off x="39686" y="12699"/>
              <a:ext cx="1" cy="152402"/>
              <a:chOff x="0" y="0"/>
              <a:chExt cx="0" cy="152400"/>
            </a:xfrm>
          </p:grpSpPr>
          <p:sp>
            <p:nvSpPr>
              <p:cNvPr id="86" name="Line"/>
              <p:cNvSpPr/>
              <p:nvPr/>
            </p:nvSpPr>
            <p:spPr>
              <a:xfrm flipH="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7" name="Line"/>
              <p:cNvSpPr/>
              <p:nvPr/>
            </p:nvSpPr>
            <p:spPr>
              <a:xfrm flipV="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1" name="Group"/>
            <p:cNvGrpSpPr/>
            <p:nvPr/>
          </p:nvGrpSpPr>
          <p:grpSpPr>
            <a:xfrm>
              <a:off x="122236" y="12699"/>
              <a:ext cx="1" cy="152402"/>
              <a:chOff x="0" y="0"/>
              <a:chExt cx="0" cy="152400"/>
            </a:xfrm>
          </p:grpSpPr>
          <p:sp>
            <p:nvSpPr>
              <p:cNvPr id="89" name="Line"/>
              <p:cNvSpPr/>
              <p:nvPr/>
            </p:nvSpPr>
            <p:spPr>
              <a:xfrm flipH="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0" name="Line"/>
              <p:cNvSpPr/>
              <p:nvPr/>
            </p:nvSpPr>
            <p:spPr>
              <a:xfrm flipV="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4" name="Group"/>
            <p:cNvGrpSpPr/>
            <p:nvPr/>
          </p:nvGrpSpPr>
          <p:grpSpPr>
            <a:xfrm>
              <a:off x="0" y="-1"/>
              <a:ext cx="161926" cy="2"/>
              <a:chOff x="0" y="0"/>
              <a:chExt cx="161925" cy="0"/>
            </a:xfrm>
          </p:grpSpPr>
          <p:sp>
            <p:nvSpPr>
              <p:cNvPr id="92" name="Line"/>
              <p:cNvSpPr/>
              <p:nvPr/>
            </p:nvSpPr>
            <p:spPr>
              <a:xfrm>
                <a:off x="0" y="0"/>
                <a:ext cx="161926"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3" name="Line"/>
              <p:cNvSpPr/>
              <p:nvPr/>
            </p:nvSpPr>
            <p:spPr>
              <a:xfrm flipH="1" flipV="1">
                <a:off x="0" y="0"/>
                <a:ext cx="161926"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7" name="Group"/>
            <p:cNvGrpSpPr/>
            <p:nvPr/>
          </p:nvGrpSpPr>
          <p:grpSpPr>
            <a:xfrm>
              <a:off x="315911" y="328612"/>
              <a:ext cx="1" cy="452438"/>
              <a:chOff x="0" y="0"/>
              <a:chExt cx="0" cy="452437"/>
            </a:xfrm>
          </p:grpSpPr>
          <p:sp>
            <p:nvSpPr>
              <p:cNvPr id="95" name="Line"/>
              <p:cNvSpPr/>
              <p:nvPr/>
            </p:nvSpPr>
            <p:spPr>
              <a:xfrm flipH="1">
                <a:off x="-1" y="0"/>
                <a:ext cx="2" cy="4524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6" name="Line"/>
              <p:cNvSpPr/>
              <p:nvPr/>
            </p:nvSpPr>
            <p:spPr>
              <a:xfrm flipV="1">
                <a:off x="-1" y="0"/>
                <a:ext cx="2" cy="4524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8" name="sname"/>
            <p:cNvSpPr txBox="1"/>
            <p:nvPr/>
          </p:nvSpPr>
          <p:spPr>
            <a:xfrm>
              <a:off x="126999" y="104774"/>
              <a:ext cx="664953" cy="286285"/>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sname</a:t>
              </a:r>
            </a:p>
          </p:txBody>
        </p:sp>
      </p:grpSp>
      <p:sp>
        <p:nvSpPr>
          <p:cNvPr id="100" name="Query can be converted to relational algebra…"/>
          <p:cNvSpPr txBox="1"/>
          <p:nvPr>
            <p:ph type="body" sz="half" idx="4294967295"/>
          </p:nvPr>
        </p:nvSpPr>
        <p:spPr>
          <a:xfrm>
            <a:off x="381000" y="1524000"/>
            <a:ext cx="8305800" cy="1752600"/>
          </a:xfrm>
          <a:prstGeom prst="rect">
            <a:avLst/>
          </a:prstGeom>
        </p:spPr>
        <p:txBody>
          <a:bodyPr>
            <a:normAutofit/>
          </a:bodyPr>
          <a:lstStyle/>
          <a:p>
            <a:pPr marL="200660" indent="-200660">
              <a:buClrTx/>
              <a:buSzPct val="100000"/>
            </a:pPr>
            <a:r>
              <a:t>Query can be converted to relational algebra</a:t>
            </a:r>
          </a:p>
          <a:p>
            <a:pPr marL="200660" indent="-200660">
              <a:buClrTx/>
              <a:buSzPct val="100000"/>
            </a:pPr>
            <a:r>
              <a:t>Rel. Algebra converted to tree, joins as branches</a:t>
            </a:r>
          </a:p>
          <a:p>
            <a:pPr marL="200660" indent="-200660">
              <a:buClrTx/>
              <a:buSzPct val="100000"/>
              <a:defRPr>
                <a:solidFill>
                  <a:srgbClr val="FF0000"/>
                </a:solidFill>
              </a:defRPr>
            </a:pPr>
            <a:r>
              <a:t>Each operator has implementation choices</a:t>
            </a:r>
          </a:p>
          <a:p>
            <a:pPr marL="200660" indent="-200660">
              <a:buClrTx/>
              <a:buSzPct val="100000"/>
              <a:defRPr>
                <a:solidFill>
                  <a:srgbClr val="0000FF"/>
                </a:solidFill>
              </a:defRPr>
            </a:pPr>
            <a:r>
              <a:t>Operators can also be applied in different order!</a:t>
            </a:r>
          </a:p>
        </p:txBody>
      </p:sp>
      <p:sp>
        <p:nvSpPr>
          <p:cNvPr id="101" name="π(sname)(σ(bid=100 ∧ rating &gt; 5) (Reserves ⋈ Sailors))"/>
          <p:cNvSpPr txBox="1"/>
          <p:nvPr/>
        </p:nvSpPr>
        <p:spPr>
          <a:xfrm>
            <a:off x="350520" y="5791200"/>
            <a:ext cx="5775960" cy="410727"/>
          </a:xfrm>
          <a:prstGeom prst="rect">
            <a:avLst/>
          </a:prstGeom>
          <a:ln w="12700">
            <a:miter lim="400000"/>
          </a:ln>
        </p:spPr>
        <p:txBody>
          <a:bodyPr lIns="45719" rIns="45719">
            <a:spAutoFit/>
          </a:bodyPr>
          <a:lstStyle/>
          <a:p>
            <a:pPr defTabSz="457200">
              <a:spcBef>
                <a:spcPts val="1000"/>
              </a:spcBef>
              <a:defRPr sz="1800">
                <a:latin typeface="+mj-lt"/>
                <a:ea typeface="+mj-ea"/>
                <a:cs typeface="+mj-cs"/>
                <a:sym typeface="Times New Roman" panose="02020603050405020304"/>
              </a:defRPr>
            </a:pPr>
            <a:r>
              <a:rPr>
                <a:latin typeface="Symbol" panose="05050102010706020507"/>
                <a:ea typeface="Symbol" panose="05050102010706020507"/>
                <a:cs typeface="Symbol" panose="05050102010706020507"/>
                <a:sym typeface="Symbol" panose="05050102010706020507"/>
              </a:rPr>
              <a:t>p</a:t>
            </a:r>
            <a:r>
              <a:rPr baseline="-25000"/>
              <a:t>(sname)(</a:t>
            </a:r>
            <a:r>
              <a:rPr>
                <a:latin typeface="Symbol" panose="05050102010706020507"/>
                <a:ea typeface="Symbol" panose="05050102010706020507"/>
                <a:cs typeface="Symbol" panose="05050102010706020507"/>
                <a:sym typeface="Symbol" panose="05050102010706020507"/>
              </a:rPr>
              <a:t>s</a:t>
            </a:r>
            <a:r>
              <a:rPr baseline="-25000"/>
              <a:t>(bid=100 </a:t>
            </a:r>
            <a:r>
              <a:rPr baseline="-25000">
                <a:latin typeface="Symbol" panose="05050102010706020507"/>
                <a:ea typeface="Symbol" panose="05050102010706020507"/>
                <a:cs typeface="Symbol" panose="05050102010706020507"/>
                <a:sym typeface="Symbol" panose="05050102010706020507"/>
              </a:rPr>
              <a:t>Ù </a:t>
            </a:r>
            <a:r>
              <a:rPr baseline="-25000"/>
              <a:t>rating &gt; 5)</a:t>
            </a:r>
            <a:r>
              <a:t> (Reserves ⋈ Sailors))</a:t>
            </a:r>
          </a:p>
        </p:txBody>
      </p:sp>
      <p:sp>
        <p:nvSpPr>
          <p:cNvPr id="102" name="Line"/>
          <p:cNvSpPr/>
          <p:nvPr/>
        </p:nvSpPr>
        <p:spPr>
          <a:xfrm>
            <a:off x="2133600" y="5334000"/>
            <a:ext cx="0" cy="533400"/>
          </a:xfrm>
          <a:prstGeom prst="line">
            <a:avLst/>
          </a:prstGeom>
          <a:ln w="76200">
            <a:solidFill>
              <a:schemeClr val="accent2"/>
            </a:solidFill>
            <a:tailEnd type="triangle"/>
          </a:ln>
        </p:spPr>
        <p:txBody>
          <a:bodyPr lIns="45719" rIns="45719"/>
          <a:lstStyle/>
          <a:p/>
        </p:txBody>
      </p:sp>
      <p:sp>
        <p:nvSpPr>
          <p:cNvPr id="103" name="Line"/>
          <p:cNvSpPr/>
          <p:nvPr/>
        </p:nvSpPr>
        <p:spPr>
          <a:xfrm flipV="1">
            <a:off x="4572000" y="5181599"/>
            <a:ext cx="1295401" cy="609602"/>
          </a:xfrm>
          <a:prstGeom prst="line">
            <a:avLst/>
          </a:prstGeom>
          <a:ln w="76200">
            <a:solidFill>
              <a:schemeClr val="accent2"/>
            </a:solidFill>
            <a:tailEnd type="triangle"/>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4" nodeType="clickEffect">
                                  <p:stCondLst>
                                    <p:cond delay="0"/>
                                  </p:stCondLst>
                                  <p:iterate type="el">
                                    <p:tmAbs val="0"/>
                                  </p:iterate>
                                  <p:childTnLst>
                                    <p:set>
                                      <p:cBhvr>
                                        <p:cTn id="18" dur="indefinite" fill="hold"/>
                                        <p:tgtEl>
                                          <p:spTgt spid="47"/>
                                        </p:tgtEl>
                                        <p:attrNameLst>
                                          <p:attrName>style.visibility</p:attrName>
                                        </p:attrNameLst>
                                      </p:cBhvr>
                                      <p:to>
                                        <p:strVal val="visible"/>
                                      </p:to>
                                    </p:set>
                                    <p:animEffect transition="in" filter="fade">
                                      <p:cBhvr>
                                        <p:cTn id="19"/>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5" nodeType="clickEffect">
                                  <p:stCondLst>
                                    <p:cond delay="0"/>
                                  </p:stCondLst>
                                  <p:iterate type="el">
                                    <p:tmAbs val="0"/>
                                  </p:iterate>
                                  <p:childTnLst>
                                    <p:set>
                                      <p:cBhvr>
                                        <p:cTn id="23" dur="indefinite" fill="hold"/>
                                        <p:tgtEl>
                                          <p:spTgt spid="69"/>
                                        </p:tgtEl>
                                        <p:attrNameLst>
                                          <p:attrName>style.visibility</p:attrName>
                                        </p:attrNameLst>
                                      </p:cBhvr>
                                      <p:to>
                                        <p:strVal val="visible"/>
                                      </p:to>
                                    </p:set>
                                    <p:animEffect transition="in" filter="fade">
                                      <p:cBhvr>
                                        <p:cTn id="24"/>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6" nodeType="clickEffect">
                                  <p:stCondLst>
                                    <p:cond delay="0"/>
                                  </p:stCondLst>
                                  <p:iterate type="el">
                                    <p:tmAbs val="0"/>
                                  </p:iterate>
                                  <p:childTnLst>
                                    <p:set>
                                      <p:cBhvr>
                                        <p:cTn id="28" dur="indefinite" fill="hold"/>
                                        <p:tgtEl>
                                          <p:spTgt spid="85"/>
                                        </p:tgtEl>
                                        <p:attrNameLst>
                                          <p:attrName>style.visibility</p:attrName>
                                        </p:attrNameLst>
                                      </p:cBhvr>
                                      <p:to>
                                        <p:strVal val="visible"/>
                                      </p:to>
                                    </p:set>
                                    <p:animEffect transition="in" filter="fade">
                                      <p:cBhvr>
                                        <p:cTn id="29"/>
                                        <p:tgtEl>
                                          <p:spTgt spid="8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7" nodeType="clickEffect">
                                  <p:stCondLst>
                                    <p:cond delay="0"/>
                                  </p:stCondLst>
                                  <p:iterate type="el">
                                    <p:tmAbs val="0"/>
                                  </p:iterate>
                                  <p:childTnLst>
                                    <p:set>
                                      <p:cBhvr>
                                        <p:cTn id="33" dur="indefinite" fill="hold"/>
                                        <p:tgtEl>
                                          <p:spTgt spid="99"/>
                                        </p:tgtEl>
                                        <p:attrNameLst>
                                          <p:attrName>style.visibility</p:attrName>
                                        </p:attrNameLst>
                                      </p:cBhvr>
                                      <p:to>
                                        <p:strVal val="visible"/>
                                      </p:to>
                                    </p:set>
                                    <p:animEffect transition="in" filter="fade">
                                      <p:cBhvr>
                                        <p:cTn id="34"/>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5" grpId="6" animBg="1" advAuto="0"/>
      <p:bldP spid="103" grpId="3" animBg="1" advAuto="0"/>
      <p:bldP spid="69" grpId="5" animBg="1" advAuto="0"/>
      <p:bldP spid="99" grpId="7" animBg="1" advAuto="0"/>
      <p:bldP spid="102" grpId="1" animBg="1" advAuto="0"/>
      <p:bldP spid="101" grpId="2" animBg="1" advAuto="0"/>
      <p:bldP spid="47" grpId="4"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4" name="Queries Over Multiple Relations"/>
          <p:cNvSpPr txBox="1"/>
          <p:nvPr>
            <p:ph type="title" idx="4294967295"/>
          </p:nvPr>
        </p:nvSpPr>
        <p:spPr>
          <a:xfrm>
            <a:off x="990600" y="288925"/>
            <a:ext cx="7772400" cy="62388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Queries Over Multiple Relations</a:t>
            </a:r>
          </a:p>
        </p:txBody>
      </p:sp>
      <p:sp>
        <p:nvSpPr>
          <p:cNvPr id="405" name="Fundamental decision in System R:  only left-deep join trees are considered.…"/>
          <p:cNvSpPr txBox="1"/>
          <p:nvPr>
            <p:ph type="body" idx="4294967295"/>
          </p:nvPr>
        </p:nvSpPr>
        <p:spPr>
          <a:xfrm>
            <a:off x="152400" y="1143000"/>
            <a:ext cx="8991600" cy="3352800"/>
          </a:xfrm>
          <a:prstGeom prst="rect">
            <a:avLst/>
          </a:prstGeom>
        </p:spPr>
        <p:txBody>
          <a:bodyPr lIns="44450" tIns="44450" rIns="44450" bIns="44450">
            <a:normAutofit/>
          </a:bodyPr>
          <a:lstStyle/>
          <a:p>
            <a:pPr marL="200660" indent="-200660">
              <a:lnSpc>
                <a:spcPct val="105000"/>
              </a:lnSpc>
              <a:buClrTx/>
              <a:buSzPct val="100000"/>
            </a:pPr>
            <a:r>
              <a:t>Fundamental decision in System R:  </a:t>
            </a:r>
            <a:r>
              <a:rPr i="1" u="sng">
                <a:solidFill>
                  <a:schemeClr val="accent2"/>
                </a:solidFill>
              </a:rPr>
              <a:t>only left-deep join trees</a:t>
            </a:r>
            <a:r>
              <a:rPr i="1"/>
              <a:t> </a:t>
            </a:r>
            <a:r>
              <a:t>are considered.</a:t>
            </a:r>
          </a:p>
          <a:p>
            <a:pPr marL="561340" lvl="1" indent="-180340">
              <a:lnSpc>
                <a:spcPct val="90000"/>
              </a:lnSpc>
              <a:spcBef>
                <a:spcPts val="0"/>
              </a:spcBef>
              <a:buClrTx/>
              <a:buChar char="•"/>
              <a:defRPr sz="1800"/>
            </a:pPr>
            <a:r>
              <a:t>As the number of joins increases, the number of alternative plans grows rapidly; </a:t>
            </a:r>
            <a:r>
              <a:rPr i="1"/>
              <a:t>we need to restrict the search space.</a:t>
            </a:r>
            <a:endParaRPr i="1"/>
          </a:p>
          <a:p>
            <a:pPr marL="561340" lvl="1" indent="-180340">
              <a:lnSpc>
                <a:spcPct val="90000"/>
              </a:lnSpc>
              <a:spcBef>
                <a:spcPts val="0"/>
              </a:spcBef>
              <a:buClrTx/>
              <a:buChar char="•"/>
            </a:pPr>
            <a:r>
              <a:t>Left-deep trees allow us to generate all </a:t>
            </a:r>
            <a:r>
              <a:rPr i="1">
                <a:solidFill>
                  <a:schemeClr val="accent2"/>
                </a:solidFill>
              </a:rPr>
              <a:t>fully pipelined </a:t>
            </a:r>
            <a:r>
              <a:rPr>
                <a:solidFill>
                  <a:schemeClr val="accent2"/>
                </a:solidFill>
              </a:rPr>
              <a:t>plans</a:t>
            </a:r>
            <a:r>
              <a:t>.</a:t>
            </a:r>
          </a:p>
          <a:p>
            <a:pPr marL="1002665" lvl="2" indent="-240665">
              <a:lnSpc>
                <a:spcPct val="90000"/>
              </a:lnSpc>
              <a:spcBef>
                <a:spcPts val="0"/>
              </a:spcBef>
              <a:buClrTx/>
              <a:buChar char="•"/>
              <a:defRPr sz="1800"/>
            </a:pPr>
            <a:r>
              <a:t>Intermediate results not written to temporary files, if possible.</a:t>
            </a:r>
          </a:p>
          <a:p>
            <a:pPr marL="1002665" lvl="2" indent="-240665">
              <a:lnSpc>
                <a:spcPct val="90000"/>
              </a:lnSpc>
              <a:spcBef>
                <a:spcPts val="0"/>
              </a:spcBef>
              <a:buClrTx/>
              <a:buChar char="•"/>
              <a:defRPr sz="1800"/>
            </a:pPr>
            <a:r>
              <a:t>Not all left-deep trees are fully pipelined (e.g., SM join).</a:t>
            </a:r>
          </a:p>
        </p:txBody>
      </p:sp>
      <p:grpSp>
        <p:nvGrpSpPr>
          <p:cNvPr id="523" name="Group"/>
          <p:cNvGrpSpPr/>
          <p:nvPr/>
        </p:nvGrpSpPr>
        <p:grpSpPr>
          <a:xfrm>
            <a:off x="274638" y="4571999"/>
            <a:ext cx="4318342" cy="1945563"/>
            <a:chOff x="0" y="0"/>
            <a:chExt cx="4318341" cy="1945561"/>
          </a:xfrm>
        </p:grpSpPr>
        <p:grpSp>
          <p:nvGrpSpPr>
            <p:cNvPr id="408" name="Group"/>
            <p:cNvGrpSpPr/>
            <p:nvPr/>
          </p:nvGrpSpPr>
          <p:grpSpPr>
            <a:xfrm>
              <a:off x="507999" y="1100137"/>
              <a:ext cx="1" cy="103188"/>
              <a:chOff x="0" y="0"/>
              <a:chExt cx="0" cy="103187"/>
            </a:xfrm>
          </p:grpSpPr>
          <p:sp>
            <p:nvSpPr>
              <p:cNvPr id="406"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07"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1" name="Group"/>
            <p:cNvGrpSpPr/>
            <p:nvPr/>
          </p:nvGrpSpPr>
          <p:grpSpPr>
            <a:xfrm>
              <a:off x="768349" y="1100137"/>
              <a:ext cx="1" cy="103188"/>
              <a:chOff x="0" y="0"/>
              <a:chExt cx="0" cy="103187"/>
            </a:xfrm>
          </p:grpSpPr>
          <p:sp>
            <p:nvSpPr>
              <p:cNvPr id="409"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0"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4" name="Group"/>
            <p:cNvGrpSpPr/>
            <p:nvPr/>
          </p:nvGrpSpPr>
          <p:grpSpPr>
            <a:xfrm>
              <a:off x="507999" y="1100137"/>
              <a:ext cx="260351" cy="103189"/>
              <a:chOff x="0" y="0"/>
              <a:chExt cx="260350" cy="103187"/>
            </a:xfrm>
          </p:grpSpPr>
          <p:sp>
            <p:nvSpPr>
              <p:cNvPr id="412" name="Line"/>
              <p:cNvSpPr/>
              <p:nvPr/>
            </p:nvSpPr>
            <p:spPr>
              <a:xfrm>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3" name="Line"/>
              <p:cNvSpPr/>
              <p:nvPr/>
            </p:nvSpPr>
            <p:spPr>
              <a:xfrm flipH="1" flipV="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7" name="Group"/>
            <p:cNvGrpSpPr/>
            <p:nvPr/>
          </p:nvGrpSpPr>
          <p:grpSpPr>
            <a:xfrm>
              <a:off x="993774" y="592137"/>
              <a:ext cx="1" cy="101601"/>
              <a:chOff x="0" y="0"/>
              <a:chExt cx="0" cy="101600"/>
            </a:xfrm>
          </p:grpSpPr>
          <p:sp>
            <p:nvSpPr>
              <p:cNvPr id="415" name="Line"/>
              <p:cNvSpPr/>
              <p:nvPr/>
            </p:nvSpPr>
            <p:spPr>
              <a:xfrm flipH="1">
                <a:off x="-1" y="0"/>
                <a:ext cx="2"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6" name="Line"/>
              <p:cNvSpPr/>
              <p:nvPr/>
            </p:nvSpPr>
            <p:spPr>
              <a:xfrm flipV="1">
                <a:off x="-1" y="0"/>
                <a:ext cx="2"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0" name="Group"/>
            <p:cNvGrpSpPr/>
            <p:nvPr/>
          </p:nvGrpSpPr>
          <p:grpSpPr>
            <a:xfrm>
              <a:off x="1255712" y="592137"/>
              <a:ext cx="1" cy="101601"/>
              <a:chOff x="0" y="0"/>
              <a:chExt cx="0" cy="101600"/>
            </a:xfrm>
          </p:grpSpPr>
          <p:sp>
            <p:nvSpPr>
              <p:cNvPr id="418" name="Line"/>
              <p:cNvSpPr/>
              <p:nvPr/>
            </p:nvSpPr>
            <p:spPr>
              <a:xfrm flipH="1">
                <a:off x="-1" y="0"/>
                <a:ext cx="2"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9" name="Line"/>
              <p:cNvSpPr/>
              <p:nvPr/>
            </p:nvSpPr>
            <p:spPr>
              <a:xfrm flipV="1">
                <a:off x="-1" y="0"/>
                <a:ext cx="2"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3" name="Group"/>
            <p:cNvGrpSpPr/>
            <p:nvPr/>
          </p:nvGrpSpPr>
          <p:grpSpPr>
            <a:xfrm>
              <a:off x="993774" y="592137"/>
              <a:ext cx="261939" cy="101601"/>
              <a:chOff x="0" y="0"/>
              <a:chExt cx="261937" cy="101600"/>
            </a:xfrm>
          </p:grpSpPr>
          <p:sp>
            <p:nvSpPr>
              <p:cNvPr id="421" name="Line"/>
              <p:cNvSpPr/>
              <p:nvPr/>
            </p:nvSpPr>
            <p:spPr>
              <a:xfrm>
                <a:off x="0" y="-1"/>
                <a:ext cx="261938" cy="101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2" name="Line"/>
              <p:cNvSpPr/>
              <p:nvPr/>
            </p:nvSpPr>
            <p:spPr>
              <a:xfrm flipH="1" flipV="1">
                <a:off x="-1" y="0"/>
                <a:ext cx="261939"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6" name="Group"/>
            <p:cNvGrpSpPr/>
            <p:nvPr/>
          </p:nvGrpSpPr>
          <p:grpSpPr>
            <a:xfrm>
              <a:off x="1500187" y="17462"/>
              <a:ext cx="1" cy="103188"/>
              <a:chOff x="0" y="0"/>
              <a:chExt cx="0" cy="103187"/>
            </a:xfrm>
          </p:grpSpPr>
          <p:sp>
            <p:nvSpPr>
              <p:cNvPr id="424"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5"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9" name="Group"/>
            <p:cNvGrpSpPr/>
            <p:nvPr/>
          </p:nvGrpSpPr>
          <p:grpSpPr>
            <a:xfrm>
              <a:off x="1760536" y="17462"/>
              <a:ext cx="1" cy="103188"/>
              <a:chOff x="0" y="0"/>
              <a:chExt cx="0" cy="103187"/>
            </a:xfrm>
          </p:grpSpPr>
          <p:sp>
            <p:nvSpPr>
              <p:cNvPr id="427"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8"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32" name="Group"/>
            <p:cNvGrpSpPr/>
            <p:nvPr/>
          </p:nvGrpSpPr>
          <p:grpSpPr>
            <a:xfrm>
              <a:off x="1500187" y="17462"/>
              <a:ext cx="260351" cy="103189"/>
              <a:chOff x="0" y="0"/>
              <a:chExt cx="260350" cy="103187"/>
            </a:xfrm>
          </p:grpSpPr>
          <p:sp>
            <p:nvSpPr>
              <p:cNvPr id="430" name="Line"/>
              <p:cNvSpPr/>
              <p:nvPr/>
            </p:nvSpPr>
            <p:spPr>
              <a:xfrm flipV="1">
                <a:off x="0" y="-1"/>
                <a:ext cx="260351"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31" name="Line"/>
              <p:cNvSpPr/>
              <p:nvPr/>
            </p:nvSpPr>
            <p:spPr>
              <a:xfrm flipH="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35" name="Group"/>
            <p:cNvGrpSpPr/>
            <p:nvPr/>
          </p:nvGrpSpPr>
          <p:grpSpPr>
            <a:xfrm>
              <a:off x="3465512" y="1116012"/>
              <a:ext cx="1" cy="104776"/>
              <a:chOff x="0" y="0"/>
              <a:chExt cx="0" cy="104775"/>
            </a:xfrm>
          </p:grpSpPr>
          <p:sp>
            <p:nvSpPr>
              <p:cNvPr id="433" name="Line"/>
              <p:cNvSpPr/>
              <p:nvPr/>
            </p:nvSpPr>
            <p:spPr>
              <a:xfrm flipH="1">
                <a:off x="-1" y="0"/>
                <a:ext cx="2" cy="1047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34" name="Line"/>
              <p:cNvSpPr/>
              <p:nvPr/>
            </p:nvSpPr>
            <p:spPr>
              <a:xfrm flipV="1">
                <a:off x="-1" y="0"/>
                <a:ext cx="2" cy="1047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38" name="Group"/>
            <p:cNvGrpSpPr/>
            <p:nvPr/>
          </p:nvGrpSpPr>
          <p:grpSpPr>
            <a:xfrm>
              <a:off x="3725862" y="1116012"/>
              <a:ext cx="1" cy="104776"/>
              <a:chOff x="0" y="0"/>
              <a:chExt cx="0" cy="104775"/>
            </a:xfrm>
          </p:grpSpPr>
          <p:sp>
            <p:nvSpPr>
              <p:cNvPr id="436" name="Line"/>
              <p:cNvSpPr/>
              <p:nvPr/>
            </p:nvSpPr>
            <p:spPr>
              <a:xfrm flipH="1">
                <a:off x="-1" y="0"/>
                <a:ext cx="2" cy="1047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37" name="Line"/>
              <p:cNvSpPr/>
              <p:nvPr/>
            </p:nvSpPr>
            <p:spPr>
              <a:xfrm flipV="1">
                <a:off x="-1" y="0"/>
                <a:ext cx="2" cy="1047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41" name="Group"/>
            <p:cNvGrpSpPr/>
            <p:nvPr/>
          </p:nvGrpSpPr>
          <p:grpSpPr>
            <a:xfrm>
              <a:off x="3465512" y="1116012"/>
              <a:ext cx="260351" cy="104776"/>
              <a:chOff x="0" y="0"/>
              <a:chExt cx="260349" cy="104775"/>
            </a:xfrm>
          </p:grpSpPr>
          <p:sp>
            <p:nvSpPr>
              <p:cNvPr id="439" name="Line"/>
              <p:cNvSpPr/>
              <p:nvPr/>
            </p:nvSpPr>
            <p:spPr>
              <a:xfrm>
                <a:off x="0" y="-1"/>
                <a:ext cx="260350" cy="1047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0" name="Line"/>
              <p:cNvSpPr/>
              <p:nvPr/>
            </p:nvSpPr>
            <p:spPr>
              <a:xfrm flipH="1" flipV="1">
                <a:off x="0" y="-1"/>
                <a:ext cx="260350" cy="1047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44" name="Group"/>
            <p:cNvGrpSpPr/>
            <p:nvPr/>
          </p:nvGrpSpPr>
          <p:grpSpPr>
            <a:xfrm>
              <a:off x="3465512" y="1116012"/>
              <a:ext cx="260351" cy="104776"/>
              <a:chOff x="0" y="0"/>
              <a:chExt cx="260350" cy="104775"/>
            </a:xfrm>
          </p:grpSpPr>
          <p:sp>
            <p:nvSpPr>
              <p:cNvPr id="442" name="Line"/>
              <p:cNvSpPr/>
              <p:nvPr/>
            </p:nvSpPr>
            <p:spPr>
              <a:xfrm flipV="1">
                <a:off x="-1" y="0"/>
                <a:ext cx="260351" cy="1047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3" name="Line"/>
              <p:cNvSpPr/>
              <p:nvPr/>
            </p:nvSpPr>
            <p:spPr>
              <a:xfrm flipH="1">
                <a:off x="0" y="-1"/>
                <a:ext cx="260350" cy="1047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47" name="Group"/>
            <p:cNvGrpSpPr/>
            <p:nvPr/>
          </p:nvGrpSpPr>
          <p:grpSpPr>
            <a:xfrm>
              <a:off x="3035299" y="574675"/>
              <a:ext cx="1" cy="103188"/>
              <a:chOff x="0" y="0"/>
              <a:chExt cx="0" cy="103187"/>
            </a:xfrm>
          </p:grpSpPr>
          <p:sp>
            <p:nvSpPr>
              <p:cNvPr id="445"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6"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50" name="Group"/>
            <p:cNvGrpSpPr/>
            <p:nvPr/>
          </p:nvGrpSpPr>
          <p:grpSpPr>
            <a:xfrm>
              <a:off x="3295649" y="574675"/>
              <a:ext cx="1" cy="103188"/>
              <a:chOff x="0" y="0"/>
              <a:chExt cx="0" cy="103187"/>
            </a:xfrm>
          </p:grpSpPr>
          <p:sp>
            <p:nvSpPr>
              <p:cNvPr id="448"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9"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53" name="Group"/>
            <p:cNvGrpSpPr/>
            <p:nvPr/>
          </p:nvGrpSpPr>
          <p:grpSpPr>
            <a:xfrm>
              <a:off x="3035299" y="574674"/>
              <a:ext cx="260351" cy="103189"/>
              <a:chOff x="0" y="0"/>
              <a:chExt cx="260350" cy="103187"/>
            </a:xfrm>
          </p:grpSpPr>
          <p:sp>
            <p:nvSpPr>
              <p:cNvPr id="451" name="Line"/>
              <p:cNvSpPr/>
              <p:nvPr/>
            </p:nvSpPr>
            <p:spPr>
              <a:xfrm>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52" name="Line"/>
              <p:cNvSpPr/>
              <p:nvPr/>
            </p:nvSpPr>
            <p:spPr>
              <a:xfrm flipH="1" flipV="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56" name="Group"/>
            <p:cNvGrpSpPr/>
            <p:nvPr/>
          </p:nvGrpSpPr>
          <p:grpSpPr>
            <a:xfrm>
              <a:off x="3035299" y="574674"/>
              <a:ext cx="260351" cy="103189"/>
              <a:chOff x="0" y="0"/>
              <a:chExt cx="260350" cy="103187"/>
            </a:xfrm>
          </p:grpSpPr>
          <p:sp>
            <p:nvSpPr>
              <p:cNvPr id="454" name="Line"/>
              <p:cNvSpPr/>
              <p:nvPr/>
            </p:nvSpPr>
            <p:spPr>
              <a:xfrm flipV="1">
                <a:off x="0" y="-1"/>
                <a:ext cx="260351"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55" name="Line"/>
              <p:cNvSpPr/>
              <p:nvPr/>
            </p:nvSpPr>
            <p:spPr>
              <a:xfrm flipH="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59" name="Group"/>
            <p:cNvGrpSpPr/>
            <p:nvPr/>
          </p:nvGrpSpPr>
          <p:grpSpPr>
            <a:xfrm>
              <a:off x="3540124" y="0"/>
              <a:ext cx="1" cy="103188"/>
              <a:chOff x="0" y="0"/>
              <a:chExt cx="0" cy="103187"/>
            </a:xfrm>
          </p:grpSpPr>
          <p:sp>
            <p:nvSpPr>
              <p:cNvPr id="457"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58"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2" name="Group"/>
            <p:cNvGrpSpPr/>
            <p:nvPr/>
          </p:nvGrpSpPr>
          <p:grpSpPr>
            <a:xfrm>
              <a:off x="3802062" y="0"/>
              <a:ext cx="1" cy="103188"/>
              <a:chOff x="0" y="0"/>
              <a:chExt cx="0" cy="103187"/>
            </a:xfrm>
          </p:grpSpPr>
          <p:sp>
            <p:nvSpPr>
              <p:cNvPr id="460" name="Line"/>
              <p:cNvSpPr/>
              <p:nvPr/>
            </p:nvSpPr>
            <p:spPr>
              <a:xfrm flipH="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1" name="Line"/>
              <p:cNvSpPr/>
              <p:nvPr/>
            </p:nvSpPr>
            <p:spPr>
              <a:xfrm flipV="1">
                <a:off x="-1" y="0"/>
                <a:ext cx="2"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5" name="Group"/>
            <p:cNvGrpSpPr/>
            <p:nvPr/>
          </p:nvGrpSpPr>
          <p:grpSpPr>
            <a:xfrm>
              <a:off x="3540124" y="-1"/>
              <a:ext cx="261939" cy="103189"/>
              <a:chOff x="0" y="0"/>
              <a:chExt cx="261937" cy="103187"/>
            </a:xfrm>
          </p:grpSpPr>
          <p:sp>
            <p:nvSpPr>
              <p:cNvPr id="463" name="Line"/>
              <p:cNvSpPr/>
              <p:nvPr/>
            </p:nvSpPr>
            <p:spPr>
              <a:xfrm>
                <a:off x="0" y="0"/>
                <a:ext cx="261938"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4" name="Line"/>
              <p:cNvSpPr/>
              <p:nvPr/>
            </p:nvSpPr>
            <p:spPr>
              <a:xfrm flipH="1" flipV="1">
                <a:off x="0" y="0"/>
                <a:ext cx="261938"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8" name="Group"/>
            <p:cNvGrpSpPr/>
            <p:nvPr/>
          </p:nvGrpSpPr>
          <p:grpSpPr>
            <a:xfrm>
              <a:off x="3540124" y="-1"/>
              <a:ext cx="261939" cy="103189"/>
              <a:chOff x="0" y="0"/>
              <a:chExt cx="261937" cy="103187"/>
            </a:xfrm>
          </p:grpSpPr>
          <p:sp>
            <p:nvSpPr>
              <p:cNvPr id="466" name="Line"/>
              <p:cNvSpPr/>
              <p:nvPr/>
            </p:nvSpPr>
            <p:spPr>
              <a:xfrm flipV="1">
                <a:off x="0" y="0"/>
                <a:ext cx="261938"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7" name="Line"/>
              <p:cNvSpPr/>
              <p:nvPr/>
            </p:nvSpPr>
            <p:spPr>
              <a:xfrm flipH="1">
                <a:off x="0" y="0"/>
                <a:ext cx="261938" cy="103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1" name="Group"/>
            <p:cNvGrpSpPr/>
            <p:nvPr/>
          </p:nvGrpSpPr>
          <p:grpSpPr>
            <a:xfrm>
              <a:off x="3173411" y="136525"/>
              <a:ext cx="482601" cy="396875"/>
              <a:chOff x="0" y="0"/>
              <a:chExt cx="482600" cy="396875"/>
            </a:xfrm>
          </p:grpSpPr>
          <p:sp>
            <p:nvSpPr>
              <p:cNvPr id="469" name="Line"/>
              <p:cNvSpPr/>
              <p:nvPr/>
            </p:nvSpPr>
            <p:spPr>
              <a:xfrm flipV="1">
                <a:off x="0" y="0"/>
                <a:ext cx="482600"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0" name="Line"/>
              <p:cNvSpPr/>
              <p:nvPr/>
            </p:nvSpPr>
            <p:spPr>
              <a:xfrm flipH="1">
                <a:off x="0" y="0"/>
                <a:ext cx="482600"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4" name="Group"/>
            <p:cNvGrpSpPr/>
            <p:nvPr/>
          </p:nvGrpSpPr>
          <p:grpSpPr>
            <a:xfrm>
              <a:off x="3665537" y="146050"/>
              <a:ext cx="400051" cy="333375"/>
              <a:chOff x="0" y="0"/>
              <a:chExt cx="400050" cy="333375"/>
            </a:xfrm>
          </p:grpSpPr>
          <p:sp>
            <p:nvSpPr>
              <p:cNvPr id="472" name="Line"/>
              <p:cNvSpPr/>
              <p:nvPr/>
            </p:nvSpPr>
            <p:spPr>
              <a:xfrm>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3" name="Line"/>
              <p:cNvSpPr/>
              <p:nvPr/>
            </p:nvSpPr>
            <p:spPr>
              <a:xfrm flipH="1" flipV="1">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7" name="Group"/>
            <p:cNvGrpSpPr/>
            <p:nvPr/>
          </p:nvGrpSpPr>
          <p:grpSpPr>
            <a:xfrm>
              <a:off x="2689224" y="698500"/>
              <a:ext cx="481013" cy="396875"/>
              <a:chOff x="0" y="0"/>
              <a:chExt cx="481012" cy="396875"/>
            </a:xfrm>
          </p:grpSpPr>
          <p:sp>
            <p:nvSpPr>
              <p:cNvPr id="475" name="Line"/>
              <p:cNvSpPr/>
              <p:nvPr/>
            </p:nvSpPr>
            <p:spPr>
              <a:xfrm flipV="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6" name="Line"/>
              <p:cNvSpPr/>
              <p:nvPr/>
            </p:nvSpPr>
            <p:spPr>
              <a:xfrm flipH="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80" name="Group"/>
            <p:cNvGrpSpPr/>
            <p:nvPr/>
          </p:nvGrpSpPr>
          <p:grpSpPr>
            <a:xfrm>
              <a:off x="3179761" y="709612"/>
              <a:ext cx="400051" cy="331788"/>
              <a:chOff x="0" y="0"/>
              <a:chExt cx="400050" cy="331787"/>
            </a:xfrm>
          </p:grpSpPr>
          <p:sp>
            <p:nvSpPr>
              <p:cNvPr id="478" name="Line"/>
              <p:cNvSpPr/>
              <p:nvPr/>
            </p:nvSpPr>
            <p:spPr>
              <a:xfrm>
                <a:off x="-1" y="0"/>
                <a:ext cx="400052" cy="3317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9" name="Line"/>
              <p:cNvSpPr/>
              <p:nvPr/>
            </p:nvSpPr>
            <p:spPr>
              <a:xfrm flipH="1" flipV="1">
                <a:off x="0" y="-1"/>
                <a:ext cx="400050" cy="3317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83" name="Group"/>
            <p:cNvGrpSpPr/>
            <p:nvPr/>
          </p:nvGrpSpPr>
          <p:grpSpPr>
            <a:xfrm>
              <a:off x="3113086" y="1238250"/>
              <a:ext cx="481014" cy="396875"/>
              <a:chOff x="0" y="0"/>
              <a:chExt cx="481012" cy="396875"/>
            </a:xfrm>
          </p:grpSpPr>
          <p:sp>
            <p:nvSpPr>
              <p:cNvPr id="481" name="Line"/>
              <p:cNvSpPr/>
              <p:nvPr/>
            </p:nvSpPr>
            <p:spPr>
              <a:xfrm flipV="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82" name="Line"/>
              <p:cNvSpPr/>
              <p:nvPr/>
            </p:nvSpPr>
            <p:spPr>
              <a:xfrm flipH="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86" name="Group"/>
            <p:cNvGrpSpPr/>
            <p:nvPr/>
          </p:nvGrpSpPr>
          <p:grpSpPr>
            <a:xfrm>
              <a:off x="3603624" y="1247775"/>
              <a:ext cx="400051" cy="333375"/>
              <a:chOff x="0" y="0"/>
              <a:chExt cx="400050" cy="333375"/>
            </a:xfrm>
          </p:grpSpPr>
          <p:sp>
            <p:nvSpPr>
              <p:cNvPr id="484" name="Line"/>
              <p:cNvSpPr/>
              <p:nvPr/>
            </p:nvSpPr>
            <p:spPr>
              <a:xfrm>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85" name="Line"/>
              <p:cNvSpPr/>
              <p:nvPr/>
            </p:nvSpPr>
            <p:spPr>
              <a:xfrm flipH="1" flipV="1">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18" name="Group"/>
            <p:cNvGrpSpPr/>
            <p:nvPr/>
          </p:nvGrpSpPr>
          <p:grpSpPr>
            <a:xfrm>
              <a:off x="0" y="17462"/>
              <a:ext cx="2278404" cy="1912225"/>
              <a:chOff x="0" y="0"/>
              <a:chExt cx="2278403" cy="1912224"/>
            </a:xfrm>
          </p:grpSpPr>
          <p:grpSp>
            <p:nvGrpSpPr>
              <p:cNvPr id="489" name="Group"/>
              <p:cNvGrpSpPr/>
              <p:nvPr/>
            </p:nvGrpSpPr>
            <p:grpSpPr>
              <a:xfrm>
                <a:off x="507999" y="1082674"/>
                <a:ext cx="260351" cy="103189"/>
                <a:chOff x="0" y="0"/>
                <a:chExt cx="260350" cy="103187"/>
              </a:xfrm>
            </p:grpSpPr>
            <p:sp>
              <p:nvSpPr>
                <p:cNvPr id="487" name="Line"/>
                <p:cNvSpPr/>
                <p:nvPr/>
              </p:nvSpPr>
              <p:spPr>
                <a:xfrm flipV="1">
                  <a:off x="0" y="-1"/>
                  <a:ext cx="260351"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88" name="Line"/>
                <p:cNvSpPr/>
                <p:nvPr/>
              </p:nvSpPr>
              <p:spPr>
                <a:xfrm flipH="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92" name="Group"/>
              <p:cNvGrpSpPr/>
              <p:nvPr/>
            </p:nvGrpSpPr>
            <p:grpSpPr>
              <a:xfrm>
                <a:off x="993774" y="574675"/>
                <a:ext cx="261939" cy="101600"/>
                <a:chOff x="0" y="0"/>
                <a:chExt cx="261937" cy="101600"/>
              </a:xfrm>
            </p:grpSpPr>
            <p:sp>
              <p:nvSpPr>
                <p:cNvPr id="490" name="Line"/>
                <p:cNvSpPr/>
                <p:nvPr/>
              </p:nvSpPr>
              <p:spPr>
                <a:xfrm flipV="1">
                  <a:off x="-1" y="0"/>
                  <a:ext cx="261939"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1" name="Line"/>
                <p:cNvSpPr/>
                <p:nvPr/>
              </p:nvSpPr>
              <p:spPr>
                <a:xfrm flipH="1">
                  <a:off x="-1" y="0"/>
                  <a:ext cx="261939" cy="101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95" name="Group"/>
              <p:cNvGrpSpPr/>
              <p:nvPr/>
            </p:nvGrpSpPr>
            <p:grpSpPr>
              <a:xfrm>
                <a:off x="1500187" y="-1"/>
                <a:ext cx="260351" cy="103189"/>
                <a:chOff x="0" y="0"/>
                <a:chExt cx="260350" cy="103187"/>
              </a:xfrm>
            </p:grpSpPr>
            <p:sp>
              <p:nvSpPr>
                <p:cNvPr id="493" name="Line"/>
                <p:cNvSpPr/>
                <p:nvPr/>
              </p:nvSpPr>
              <p:spPr>
                <a:xfrm>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4" name="Line"/>
                <p:cNvSpPr/>
                <p:nvPr/>
              </p:nvSpPr>
              <p:spPr>
                <a:xfrm flipH="1" flipV="1">
                  <a:off x="0" y="-1"/>
                  <a:ext cx="260350" cy="1031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98" name="Group"/>
              <p:cNvGrpSpPr/>
              <p:nvPr/>
            </p:nvGrpSpPr>
            <p:grpSpPr>
              <a:xfrm>
                <a:off x="1135061" y="136525"/>
                <a:ext cx="481014" cy="396876"/>
                <a:chOff x="0" y="0"/>
                <a:chExt cx="481012" cy="396875"/>
              </a:xfrm>
            </p:grpSpPr>
            <p:sp>
              <p:nvSpPr>
                <p:cNvPr id="496" name="Line"/>
                <p:cNvSpPr/>
                <p:nvPr/>
              </p:nvSpPr>
              <p:spPr>
                <a:xfrm flipV="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7" name="Line"/>
                <p:cNvSpPr/>
                <p:nvPr/>
              </p:nvSpPr>
              <p:spPr>
                <a:xfrm flipH="1">
                  <a:off x="-1" y="0"/>
                  <a:ext cx="481014"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01" name="Group"/>
              <p:cNvGrpSpPr/>
              <p:nvPr/>
            </p:nvGrpSpPr>
            <p:grpSpPr>
              <a:xfrm>
                <a:off x="1624012" y="146050"/>
                <a:ext cx="400051" cy="333376"/>
                <a:chOff x="0" y="0"/>
                <a:chExt cx="400050" cy="333375"/>
              </a:xfrm>
            </p:grpSpPr>
            <p:sp>
              <p:nvSpPr>
                <p:cNvPr id="499" name="Line"/>
                <p:cNvSpPr/>
                <p:nvPr/>
              </p:nvSpPr>
              <p:spPr>
                <a:xfrm>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0" name="Line"/>
                <p:cNvSpPr/>
                <p:nvPr/>
              </p:nvSpPr>
              <p:spPr>
                <a:xfrm flipH="1" flipV="1">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04" name="Group"/>
              <p:cNvGrpSpPr/>
              <p:nvPr/>
            </p:nvGrpSpPr>
            <p:grpSpPr>
              <a:xfrm>
                <a:off x="639762" y="676275"/>
                <a:ext cx="482601" cy="396875"/>
                <a:chOff x="0" y="0"/>
                <a:chExt cx="482600" cy="396875"/>
              </a:xfrm>
            </p:grpSpPr>
            <p:sp>
              <p:nvSpPr>
                <p:cNvPr id="502" name="Line"/>
                <p:cNvSpPr/>
                <p:nvPr/>
              </p:nvSpPr>
              <p:spPr>
                <a:xfrm flipV="1">
                  <a:off x="0" y="0"/>
                  <a:ext cx="482600"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3" name="Line"/>
                <p:cNvSpPr/>
                <p:nvPr/>
              </p:nvSpPr>
              <p:spPr>
                <a:xfrm flipH="1">
                  <a:off x="0" y="0"/>
                  <a:ext cx="482600" cy="3968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07" name="Group"/>
              <p:cNvGrpSpPr/>
              <p:nvPr/>
            </p:nvGrpSpPr>
            <p:grpSpPr>
              <a:xfrm>
                <a:off x="1130299" y="685800"/>
                <a:ext cx="400051" cy="333375"/>
                <a:chOff x="0" y="0"/>
                <a:chExt cx="400050" cy="333375"/>
              </a:xfrm>
            </p:grpSpPr>
            <p:sp>
              <p:nvSpPr>
                <p:cNvPr id="505" name="Line"/>
                <p:cNvSpPr/>
                <p:nvPr/>
              </p:nvSpPr>
              <p:spPr>
                <a:xfrm>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6" name="Line"/>
                <p:cNvSpPr/>
                <p:nvPr/>
              </p:nvSpPr>
              <p:spPr>
                <a:xfrm flipH="1" flipV="1">
                  <a:off x="0" y="-1"/>
                  <a:ext cx="400050" cy="33337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10" name="Group"/>
              <p:cNvGrpSpPr/>
              <p:nvPr/>
            </p:nvGrpSpPr>
            <p:grpSpPr>
              <a:xfrm>
                <a:off x="153986" y="1206499"/>
                <a:ext cx="482601" cy="395289"/>
                <a:chOff x="0" y="0"/>
                <a:chExt cx="482600" cy="395287"/>
              </a:xfrm>
            </p:grpSpPr>
            <p:sp>
              <p:nvSpPr>
                <p:cNvPr id="508" name="Line"/>
                <p:cNvSpPr/>
                <p:nvPr/>
              </p:nvSpPr>
              <p:spPr>
                <a:xfrm flipV="1">
                  <a:off x="0" y="0"/>
                  <a:ext cx="482601" cy="3952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9" name="Line"/>
                <p:cNvSpPr/>
                <p:nvPr/>
              </p:nvSpPr>
              <p:spPr>
                <a:xfrm flipH="1">
                  <a:off x="0" y="-1"/>
                  <a:ext cx="482600" cy="3952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13" name="Group"/>
              <p:cNvGrpSpPr/>
              <p:nvPr/>
            </p:nvGrpSpPr>
            <p:grpSpPr>
              <a:xfrm>
                <a:off x="644524" y="1216025"/>
                <a:ext cx="401639" cy="333375"/>
                <a:chOff x="0" y="0"/>
                <a:chExt cx="401637" cy="333375"/>
              </a:xfrm>
            </p:grpSpPr>
            <p:sp>
              <p:nvSpPr>
                <p:cNvPr id="511" name="Line"/>
                <p:cNvSpPr/>
                <p:nvPr/>
              </p:nvSpPr>
              <p:spPr>
                <a:xfrm>
                  <a:off x="-1" y="0"/>
                  <a:ext cx="401639" cy="3333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12" name="Line"/>
                <p:cNvSpPr/>
                <p:nvPr/>
              </p:nvSpPr>
              <p:spPr>
                <a:xfrm flipH="1" flipV="1">
                  <a:off x="0" y="0"/>
                  <a:ext cx="401638" cy="3333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14" name="B"/>
              <p:cNvSpPr txBox="1"/>
              <p:nvPr/>
            </p:nvSpPr>
            <p:spPr>
              <a:xfrm>
                <a:off x="969962" y="1566862"/>
                <a:ext cx="257517"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B</a:t>
                </a:r>
              </a:p>
            </p:txBody>
          </p:sp>
          <p:sp>
            <p:nvSpPr>
              <p:cNvPr id="515" name="A"/>
              <p:cNvSpPr txBox="1"/>
              <p:nvPr/>
            </p:nvSpPr>
            <p:spPr>
              <a:xfrm>
                <a:off x="0" y="1576387"/>
                <a:ext cx="257517"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A</a:t>
                </a:r>
              </a:p>
            </p:txBody>
          </p:sp>
          <p:sp>
            <p:nvSpPr>
              <p:cNvPr id="516" name="C"/>
              <p:cNvSpPr txBox="1"/>
              <p:nvPr/>
            </p:nvSpPr>
            <p:spPr>
              <a:xfrm>
                <a:off x="1465262" y="1009650"/>
                <a:ext cx="257517"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C</a:t>
                </a:r>
              </a:p>
            </p:txBody>
          </p:sp>
          <p:sp>
            <p:nvSpPr>
              <p:cNvPr id="517" name="D"/>
              <p:cNvSpPr txBox="1"/>
              <p:nvPr/>
            </p:nvSpPr>
            <p:spPr>
              <a:xfrm>
                <a:off x="2020887" y="482600"/>
                <a:ext cx="257517"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D</a:t>
                </a:r>
              </a:p>
            </p:txBody>
          </p:sp>
        </p:grpSp>
        <p:sp>
          <p:nvSpPr>
            <p:cNvPr id="519" name="B"/>
            <p:cNvSpPr txBox="1"/>
            <p:nvPr/>
          </p:nvSpPr>
          <p:spPr>
            <a:xfrm>
              <a:off x="3929062" y="1598612"/>
              <a:ext cx="257517"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B</a:t>
              </a:r>
            </a:p>
          </p:txBody>
        </p:sp>
        <p:sp>
          <p:nvSpPr>
            <p:cNvPr id="520" name="A"/>
            <p:cNvSpPr txBox="1"/>
            <p:nvPr/>
          </p:nvSpPr>
          <p:spPr>
            <a:xfrm>
              <a:off x="2959100" y="1609725"/>
              <a:ext cx="257517"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A</a:t>
              </a:r>
            </a:p>
          </p:txBody>
        </p:sp>
        <p:sp>
          <p:nvSpPr>
            <p:cNvPr id="521" name="C"/>
            <p:cNvSpPr txBox="1"/>
            <p:nvPr/>
          </p:nvSpPr>
          <p:spPr>
            <a:xfrm>
              <a:off x="2570162" y="1084262"/>
              <a:ext cx="257517"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C</a:t>
              </a:r>
            </a:p>
          </p:txBody>
        </p:sp>
        <p:sp>
          <p:nvSpPr>
            <p:cNvPr id="522" name="D"/>
            <p:cNvSpPr txBox="1"/>
            <p:nvPr/>
          </p:nvSpPr>
          <p:spPr>
            <a:xfrm>
              <a:off x="4060825" y="484187"/>
              <a:ext cx="257517"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D</a:t>
              </a:r>
            </a:p>
          </p:txBody>
        </p:sp>
      </p:grpSp>
      <p:grpSp>
        <p:nvGrpSpPr>
          <p:cNvPr id="582" name="Group"/>
          <p:cNvGrpSpPr/>
          <p:nvPr/>
        </p:nvGrpSpPr>
        <p:grpSpPr>
          <a:xfrm>
            <a:off x="4770437" y="4571999"/>
            <a:ext cx="4090976" cy="1895935"/>
            <a:chOff x="0" y="0"/>
            <a:chExt cx="4090975" cy="1895933"/>
          </a:xfrm>
        </p:grpSpPr>
        <p:grpSp>
          <p:nvGrpSpPr>
            <p:cNvPr id="526" name="Group"/>
            <p:cNvGrpSpPr/>
            <p:nvPr/>
          </p:nvGrpSpPr>
          <p:grpSpPr>
            <a:xfrm>
              <a:off x="3059111" y="811212"/>
              <a:ext cx="1" cy="138113"/>
              <a:chOff x="0" y="0"/>
              <a:chExt cx="0" cy="138112"/>
            </a:xfrm>
          </p:grpSpPr>
          <p:sp>
            <p:nvSpPr>
              <p:cNvPr id="524" name="Line"/>
              <p:cNvSpPr/>
              <p:nvPr/>
            </p:nvSpPr>
            <p:spPr>
              <a:xfrm flipH="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5" name="Line"/>
              <p:cNvSpPr/>
              <p:nvPr/>
            </p:nvSpPr>
            <p:spPr>
              <a:xfrm flipV="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29" name="Group"/>
            <p:cNvGrpSpPr/>
            <p:nvPr/>
          </p:nvGrpSpPr>
          <p:grpSpPr>
            <a:xfrm>
              <a:off x="3497262" y="811212"/>
              <a:ext cx="1" cy="138113"/>
              <a:chOff x="0" y="0"/>
              <a:chExt cx="0" cy="138112"/>
            </a:xfrm>
          </p:grpSpPr>
          <p:sp>
            <p:nvSpPr>
              <p:cNvPr id="527" name="Line"/>
              <p:cNvSpPr/>
              <p:nvPr/>
            </p:nvSpPr>
            <p:spPr>
              <a:xfrm flipH="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8" name="Line"/>
              <p:cNvSpPr/>
              <p:nvPr/>
            </p:nvSpPr>
            <p:spPr>
              <a:xfrm flipV="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2" name="Group"/>
            <p:cNvGrpSpPr/>
            <p:nvPr/>
          </p:nvGrpSpPr>
          <p:grpSpPr>
            <a:xfrm>
              <a:off x="3059111" y="811212"/>
              <a:ext cx="438151" cy="138114"/>
              <a:chOff x="0" y="0"/>
              <a:chExt cx="438150" cy="138112"/>
            </a:xfrm>
          </p:grpSpPr>
          <p:sp>
            <p:nvSpPr>
              <p:cNvPr id="530" name="Line"/>
              <p:cNvSpPr/>
              <p:nvPr/>
            </p:nvSpPr>
            <p:spPr>
              <a:xfrm>
                <a:off x="0" y="-1"/>
                <a:ext cx="438151"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1" name="Line"/>
              <p:cNvSpPr/>
              <p:nvPr/>
            </p:nvSpPr>
            <p:spPr>
              <a:xfrm flipH="1" flipV="1">
                <a:off x="0" y="-1"/>
                <a:ext cx="438151"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5" name="Group"/>
            <p:cNvGrpSpPr/>
            <p:nvPr/>
          </p:nvGrpSpPr>
          <p:grpSpPr>
            <a:xfrm>
              <a:off x="3059111" y="811212"/>
              <a:ext cx="438151" cy="138114"/>
              <a:chOff x="0" y="0"/>
              <a:chExt cx="438150" cy="138112"/>
            </a:xfrm>
          </p:grpSpPr>
          <p:sp>
            <p:nvSpPr>
              <p:cNvPr id="533" name="Line"/>
              <p:cNvSpPr/>
              <p:nvPr/>
            </p:nvSpPr>
            <p:spPr>
              <a:xfrm flipV="1">
                <a:off x="0" y="-1"/>
                <a:ext cx="438151"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4" name="Line"/>
              <p:cNvSpPr/>
              <p:nvPr/>
            </p:nvSpPr>
            <p:spPr>
              <a:xfrm flipH="1">
                <a:off x="0" y="-1"/>
                <a:ext cx="438151"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8" name="Group"/>
            <p:cNvGrpSpPr/>
            <p:nvPr/>
          </p:nvGrpSpPr>
          <p:grpSpPr>
            <a:xfrm>
              <a:off x="1987549" y="0"/>
              <a:ext cx="1" cy="139701"/>
              <a:chOff x="0" y="0"/>
              <a:chExt cx="0" cy="139700"/>
            </a:xfrm>
          </p:grpSpPr>
          <p:sp>
            <p:nvSpPr>
              <p:cNvPr id="536" name="Line"/>
              <p:cNvSpPr/>
              <p:nvPr/>
            </p:nvSpPr>
            <p:spPr>
              <a:xfrm flipH="1">
                <a:off x="-1" y="0"/>
                <a:ext cx="2"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7" name="Line"/>
              <p:cNvSpPr/>
              <p:nvPr/>
            </p:nvSpPr>
            <p:spPr>
              <a:xfrm flipV="1">
                <a:off x="-1" y="0"/>
                <a:ext cx="2"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1" name="Group"/>
            <p:cNvGrpSpPr/>
            <p:nvPr/>
          </p:nvGrpSpPr>
          <p:grpSpPr>
            <a:xfrm>
              <a:off x="2425699" y="0"/>
              <a:ext cx="1" cy="139701"/>
              <a:chOff x="0" y="0"/>
              <a:chExt cx="0" cy="139700"/>
            </a:xfrm>
          </p:grpSpPr>
          <p:sp>
            <p:nvSpPr>
              <p:cNvPr id="539" name="Line"/>
              <p:cNvSpPr/>
              <p:nvPr/>
            </p:nvSpPr>
            <p:spPr>
              <a:xfrm flipH="1">
                <a:off x="-1" y="0"/>
                <a:ext cx="2"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0" name="Line"/>
              <p:cNvSpPr/>
              <p:nvPr/>
            </p:nvSpPr>
            <p:spPr>
              <a:xfrm flipV="1">
                <a:off x="-1" y="0"/>
                <a:ext cx="2"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4" name="Group"/>
            <p:cNvGrpSpPr/>
            <p:nvPr/>
          </p:nvGrpSpPr>
          <p:grpSpPr>
            <a:xfrm>
              <a:off x="1987549" y="0"/>
              <a:ext cx="438151" cy="139700"/>
              <a:chOff x="0" y="0"/>
              <a:chExt cx="438150" cy="139699"/>
            </a:xfrm>
          </p:grpSpPr>
          <p:sp>
            <p:nvSpPr>
              <p:cNvPr id="542" name="Line"/>
              <p:cNvSpPr/>
              <p:nvPr/>
            </p:nvSpPr>
            <p:spPr>
              <a:xfrm>
                <a:off x="-1" y="0"/>
                <a:ext cx="438151"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3" name="Line"/>
              <p:cNvSpPr/>
              <p:nvPr/>
            </p:nvSpPr>
            <p:spPr>
              <a:xfrm flipH="1" flipV="1">
                <a:off x="-1" y="0"/>
                <a:ext cx="438151"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7" name="Group"/>
            <p:cNvGrpSpPr/>
            <p:nvPr/>
          </p:nvGrpSpPr>
          <p:grpSpPr>
            <a:xfrm>
              <a:off x="1987549" y="-1"/>
              <a:ext cx="438151" cy="139701"/>
              <a:chOff x="0" y="0"/>
              <a:chExt cx="438150" cy="139700"/>
            </a:xfrm>
          </p:grpSpPr>
          <p:sp>
            <p:nvSpPr>
              <p:cNvPr id="545" name="Line"/>
              <p:cNvSpPr/>
              <p:nvPr/>
            </p:nvSpPr>
            <p:spPr>
              <a:xfrm flipV="1">
                <a:off x="0" y="-1"/>
                <a:ext cx="438150" cy="1397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6" name="Line"/>
              <p:cNvSpPr/>
              <p:nvPr/>
            </p:nvSpPr>
            <p:spPr>
              <a:xfrm flipH="1">
                <a:off x="-1" y="0"/>
                <a:ext cx="438151" cy="1397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50" name="Group"/>
            <p:cNvGrpSpPr/>
            <p:nvPr/>
          </p:nvGrpSpPr>
          <p:grpSpPr>
            <a:xfrm>
              <a:off x="2466974" y="935037"/>
              <a:ext cx="804863" cy="530226"/>
              <a:chOff x="0" y="0"/>
              <a:chExt cx="804862" cy="530225"/>
            </a:xfrm>
          </p:grpSpPr>
          <p:sp>
            <p:nvSpPr>
              <p:cNvPr id="548" name="Line"/>
              <p:cNvSpPr/>
              <p:nvPr/>
            </p:nvSpPr>
            <p:spPr>
              <a:xfrm flipV="1">
                <a:off x="-1" y="0"/>
                <a:ext cx="804864" cy="5302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9" name="Line"/>
              <p:cNvSpPr/>
              <p:nvPr/>
            </p:nvSpPr>
            <p:spPr>
              <a:xfrm flipH="1">
                <a:off x="-1" y="0"/>
                <a:ext cx="804864" cy="5302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53" name="Group"/>
            <p:cNvGrpSpPr/>
            <p:nvPr/>
          </p:nvGrpSpPr>
          <p:grpSpPr>
            <a:xfrm>
              <a:off x="3287712" y="949324"/>
              <a:ext cx="668338" cy="444502"/>
              <a:chOff x="0" y="0"/>
              <a:chExt cx="668337" cy="444500"/>
            </a:xfrm>
          </p:grpSpPr>
          <p:sp>
            <p:nvSpPr>
              <p:cNvPr id="551" name="Line"/>
              <p:cNvSpPr/>
              <p:nvPr/>
            </p:nvSpPr>
            <p:spPr>
              <a:xfrm>
                <a:off x="-1" y="0"/>
                <a:ext cx="668339" cy="4445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52" name="Line"/>
              <p:cNvSpPr/>
              <p:nvPr/>
            </p:nvSpPr>
            <p:spPr>
              <a:xfrm flipH="1" flipV="1">
                <a:off x="0" y="-1"/>
                <a:ext cx="668338" cy="4445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56" name="Group"/>
            <p:cNvGrpSpPr/>
            <p:nvPr/>
          </p:nvGrpSpPr>
          <p:grpSpPr>
            <a:xfrm>
              <a:off x="812799" y="792162"/>
              <a:ext cx="1" cy="138113"/>
              <a:chOff x="0" y="0"/>
              <a:chExt cx="0" cy="138112"/>
            </a:xfrm>
          </p:grpSpPr>
          <p:sp>
            <p:nvSpPr>
              <p:cNvPr id="554" name="Line"/>
              <p:cNvSpPr/>
              <p:nvPr/>
            </p:nvSpPr>
            <p:spPr>
              <a:xfrm flipH="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55" name="Line"/>
              <p:cNvSpPr/>
              <p:nvPr/>
            </p:nvSpPr>
            <p:spPr>
              <a:xfrm flipV="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59" name="Group"/>
            <p:cNvGrpSpPr/>
            <p:nvPr/>
          </p:nvGrpSpPr>
          <p:grpSpPr>
            <a:xfrm>
              <a:off x="1252537" y="792162"/>
              <a:ext cx="1" cy="138113"/>
              <a:chOff x="0" y="0"/>
              <a:chExt cx="0" cy="138112"/>
            </a:xfrm>
          </p:grpSpPr>
          <p:sp>
            <p:nvSpPr>
              <p:cNvPr id="557" name="Line"/>
              <p:cNvSpPr/>
              <p:nvPr/>
            </p:nvSpPr>
            <p:spPr>
              <a:xfrm flipH="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58" name="Line"/>
              <p:cNvSpPr/>
              <p:nvPr/>
            </p:nvSpPr>
            <p:spPr>
              <a:xfrm flipV="1">
                <a:off x="-1" y="0"/>
                <a:ext cx="2"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62" name="Group"/>
            <p:cNvGrpSpPr/>
            <p:nvPr/>
          </p:nvGrpSpPr>
          <p:grpSpPr>
            <a:xfrm>
              <a:off x="812799" y="792162"/>
              <a:ext cx="439739" cy="138114"/>
              <a:chOff x="0" y="0"/>
              <a:chExt cx="439737" cy="138112"/>
            </a:xfrm>
          </p:grpSpPr>
          <p:sp>
            <p:nvSpPr>
              <p:cNvPr id="560" name="Line"/>
              <p:cNvSpPr/>
              <p:nvPr/>
            </p:nvSpPr>
            <p:spPr>
              <a:xfrm>
                <a:off x="0" y="-1"/>
                <a:ext cx="439738"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1" name="Line"/>
              <p:cNvSpPr/>
              <p:nvPr/>
            </p:nvSpPr>
            <p:spPr>
              <a:xfrm flipH="1" flipV="1">
                <a:off x="0" y="-1"/>
                <a:ext cx="439738"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65" name="Group"/>
            <p:cNvGrpSpPr/>
            <p:nvPr/>
          </p:nvGrpSpPr>
          <p:grpSpPr>
            <a:xfrm>
              <a:off x="812799" y="792162"/>
              <a:ext cx="439739" cy="138114"/>
              <a:chOff x="0" y="0"/>
              <a:chExt cx="439737" cy="138112"/>
            </a:xfrm>
          </p:grpSpPr>
          <p:sp>
            <p:nvSpPr>
              <p:cNvPr id="563" name="Line"/>
              <p:cNvSpPr/>
              <p:nvPr/>
            </p:nvSpPr>
            <p:spPr>
              <a:xfrm flipV="1">
                <a:off x="-1" y="0"/>
                <a:ext cx="439739" cy="138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4" name="Line"/>
              <p:cNvSpPr/>
              <p:nvPr/>
            </p:nvSpPr>
            <p:spPr>
              <a:xfrm flipH="1">
                <a:off x="0" y="-1"/>
                <a:ext cx="439738" cy="138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68" name="Group"/>
            <p:cNvGrpSpPr/>
            <p:nvPr/>
          </p:nvGrpSpPr>
          <p:grpSpPr>
            <a:xfrm>
              <a:off x="223837" y="955674"/>
              <a:ext cx="806451" cy="528639"/>
              <a:chOff x="0" y="0"/>
              <a:chExt cx="806450" cy="528637"/>
            </a:xfrm>
          </p:grpSpPr>
          <p:sp>
            <p:nvSpPr>
              <p:cNvPr id="566" name="Line"/>
              <p:cNvSpPr/>
              <p:nvPr/>
            </p:nvSpPr>
            <p:spPr>
              <a:xfrm flipV="1">
                <a:off x="0" y="-1"/>
                <a:ext cx="806451" cy="5286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7" name="Line"/>
              <p:cNvSpPr/>
              <p:nvPr/>
            </p:nvSpPr>
            <p:spPr>
              <a:xfrm flipH="1">
                <a:off x="0" y="-1"/>
                <a:ext cx="806451" cy="5286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71" name="Group"/>
            <p:cNvGrpSpPr/>
            <p:nvPr/>
          </p:nvGrpSpPr>
          <p:grpSpPr>
            <a:xfrm>
              <a:off x="1044574" y="968374"/>
              <a:ext cx="668338" cy="446089"/>
              <a:chOff x="0" y="0"/>
              <a:chExt cx="668337" cy="446087"/>
            </a:xfrm>
          </p:grpSpPr>
          <p:sp>
            <p:nvSpPr>
              <p:cNvPr id="569" name="Line"/>
              <p:cNvSpPr/>
              <p:nvPr/>
            </p:nvSpPr>
            <p:spPr>
              <a:xfrm>
                <a:off x="0" y="-1"/>
                <a:ext cx="668338" cy="4460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0" name="Line"/>
              <p:cNvSpPr/>
              <p:nvPr/>
            </p:nvSpPr>
            <p:spPr>
              <a:xfrm flipH="1" flipV="1">
                <a:off x="0" y="-1"/>
                <a:ext cx="668338" cy="44608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74" name="Group"/>
            <p:cNvGrpSpPr/>
            <p:nvPr/>
          </p:nvGrpSpPr>
          <p:grpSpPr>
            <a:xfrm>
              <a:off x="1047749" y="204787"/>
              <a:ext cx="1157289" cy="519114"/>
              <a:chOff x="0" y="0"/>
              <a:chExt cx="1157287" cy="519112"/>
            </a:xfrm>
          </p:grpSpPr>
          <p:sp>
            <p:nvSpPr>
              <p:cNvPr id="572" name="Line"/>
              <p:cNvSpPr/>
              <p:nvPr/>
            </p:nvSpPr>
            <p:spPr>
              <a:xfrm flipV="1">
                <a:off x="0" y="0"/>
                <a:ext cx="1157288" cy="519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3" name="Line"/>
              <p:cNvSpPr/>
              <p:nvPr/>
            </p:nvSpPr>
            <p:spPr>
              <a:xfrm flipH="1">
                <a:off x="0" y="-1"/>
                <a:ext cx="1157288" cy="519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77" name="Group"/>
            <p:cNvGrpSpPr/>
            <p:nvPr/>
          </p:nvGrpSpPr>
          <p:grpSpPr>
            <a:xfrm>
              <a:off x="2219324" y="204787"/>
              <a:ext cx="1036638" cy="519114"/>
              <a:chOff x="0" y="0"/>
              <a:chExt cx="1036637" cy="519112"/>
            </a:xfrm>
          </p:grpSpPr>
          <p:sp>
            <p:nvSpPr>
              <p:cNvPr id="575" name="Line"/>
              <p:cNvSpPr/>
              <p:nvPr/>
            </p:nvSpPr>
            <p:spPr>
              <a:xfrm>
                <a:off x="-1" y="0"/>
                <a:ext cx="1036639" cy="5191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6" name="Line"/>
              <p:cNvSpPr/>
              <p:nvPr/>
            </p:nvSpPr>
            <p:spPr>
              <a:xfrm flipH="1" flipV="1">
                <a:off x="0" y="-1"/>
                <a:ext cx="1036638" cy="5191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78" name="C"/>
            <p:cNvSpPr txBox="1"/>
            <p:nvPr/>
          </p:nvSpPr>
          <p:spPr>
            <a:xfrm>
              <a:off x="2301875" y="1547812"/>
              <a:ext cx="266688" cy="348122"/>
            </a:xfrm>
            <a:prstGeom prst="rect">
              <a:avLst/>
            </a:prstGeom>
            <a:noFill/>
            <a:ln w="12700" cap="flat">
              <a:noFill/>
              <a:miter lim="400000"/>
            </a:ln>
            <a:effectLst/>
          </p:spPr>
          <p:txBody>
            <a:bodyPr wrap="none" lIns="44450" tIns="44450" rIns="44450" bIns="44450" numCol="1" anchor="t">
              <a:spAutoFit/>
            </a:bodyPr>
            <a:lstStyle>
              <a:lvl1pPr defTabSz="457200">
                <a:defRPr sz="1800" b="1">
                  <a:latin typeface="Arial" panose="020B0604020202020204"/>
                  <a:ea typeface="Arial" panose="020B0604020202020204"/>
                  <a:cs typeface="Arial" panose="020B0604020202020204"/>
                  <a:sym typeface="Arial" panose="020B0604020202020204"/>
                </a:defRPr>
              </a:lvl1pPr>
            </a:lstStyle>
            <a:p>
              <a:r>
                <a:t>C</a:t>
              </a:r>
            </a:p>
          </p:txBody>
        </p:sp>
        <p:sp>
          <p:nvSpPr>
            <p:cNvPr id="579" name="D"/>
            <p:cNvSpPr txBox="1"/>
            <p:nvPr/>
          </p:nvSpPr>
          <p:spPr>
            <a:xfrm>
              <a:off x="3824287" y="1516062"/>
              <a:ext cx="266689" cy="348122"/>
            </a:xfrm>
            <a:prstGeom prst="rect">
              <a:avLst/>
            </a:prstGeom>
            <a:noFill/>
            <a:ln w="12700" cap="flat">
              <a:noFill/>
              <a:miter lim="400000"/>
            </a:ln>
            <a:effectLst/>
          </p:spPr>
          <p:txBody>
            <a:bodyPr wrap="none" lIns="44450" tIns="44450" rIns="44450" bIns="44450" numCol="1" anchor="t">
              <a:spAutoFit/>
            </a:bodyPr>
            <a:lstStyle>
              <a:lvl1pPr defTabSz="457200">
                <a:defRPr sz="1800" b="1">
                  <a:latin typeface="Arial" panose="020B0604020202020204"/>
                  <a:ea typeface="Arial" panose="020B0604020202020204"/>
                  <a:cs typeface="Arial" panose="020B0604020202020204"/>
                  <a:sym typeface="Arial" panose="020B0604020202020204"/>
                </a:defRPr>
              </a:lvl1pPr>
            </a:lstStyle>
            <a:p>
              <a:r>
                <a:t>D</a:t>
              </a:r>
            </a:p>
          </p:txBody>
        </p:sp>
        <p:sp>
          <p:nvSpPr>
            <p:cNvPr id="580" name="B"/>
            <p:cNvSpPr txBox="1"/>
            <p:nvPr/>
          </p:nvSpPr>
          <p:spPr>
            <a:xfrm>
              <a:off x="1624012" y="1519237"/>
              <a:ext cx="266689" cy="348122"/>
            </a:xfrm>
            <a:prstGeom prst="rect">
              <a:avLst/>
            </a:prstGeom>
            <a:noFill/>
            <a:ln w="12700" cap="flat">
              <a:noFill/>
              <a:miter lim="400000"/>
            </a:ln>
            <a:effectLst/>
          </p:spPr>
          <p:txBody>
            <a:bodyPr wrap="none" lIns="44450" tIns="44450" rIns="44450" bIns="44450" numCol="1" anchor="t">
              <a:spAutoFit/>
            </a:bodyPr>
            <a:lstStyle>
              <a:lvl1pPr defTabSz="457200">
                <a:defRPr sz="1800" b="1">
                  <a:latin typeface="Arial" panose="020B0604020202020204"/>
                  <a:ea typeface="Arial" panose="020B0604020202020204"/>
                  <a:cs typeface="Arial" panose="020B0604020202020204"/>
                  <a:sym typeface="Arial" panose="020B0604020202020204"/>
                </a:defRPr>
              </a:lvl1pPr>
            </a:lstStyle>
            <a:p>
              <a:r>
                <a:t>B</a:t>
              </a:r>
            </a:p>
          </p:txBody>
        </p:sp>
        <p:sp>
          <p:nvSpPr>
            <p:cNvPr id="581" name="A"/>
            <p:cNvSpPr txBox="1"/>
            <p:nvPr/>
          </p:nvSpPr>
          <p:spPr>
            <a:xfrm>
              <a:off x="0" y="1533525"/>
              <a:ext cx="266688" cy="348122"/>
            </a:xfrm>
            <a:prstGeom prst="rect">
              <a:avLst/>
            </a:prstGeom>
            <a:noFill/>
            <a:ln w="12700" cap="flat">
              <a:noFill/>
              <a:miter lim="400000"/>
            </a:ln>
            <a:effectLst/>
          </p:spPr>
          <p:txBody>
            <a:bodyPr wrap="none" lIns="44450" tIns="44450" rIns="44450" bIns="44450" numCol="1" anchor="t">
              <a:spAutoFit/>
            </a:bodyPr>
            <a:lstStyle>
              <a:lvl1pPr defTabSz="457200">
                <a:defRPr sz="1800" b="1">
                  <a:latin typeface="Arial" panose="020B0604020202020204"/>
                  <a:ea typeface="Arial" panose="020B0604020202020204"/>
                  <a:cs typeface="Arial" panose="020B0604020202020204"/>
                  <a:sym typeface="Arial" panose="020B0604020202020204"/>
                </a:defRPr>
              </a:lvl1pPr>
            </a:lstStyle>
            <a:p>
              <a:r>
                <a:t>A</a:t>
              </a:r>
            </a:p>
          </p:txBody>
        </p:sp>
      </p:grpSp>
      <p:grpSp>
        <p:nvGrpSpPr>
          <p:cNvPr id="585" name="Group"/>
          <p:cNvGrpSpPr/>
          <p:nvPr/>
        </p:nvGrpSpPr>
        <p:grpSpPr>
          <a:xfrm>
            <a:off x="2456769" y="4572000"/>
            <a:ext cx="6458631" cy="1745784"/>
            <a:chOff x="0" y="0"/>
            <a:chExt cx="6458630" cy="1745783"/>
          </a:xfrm>
        </p:grpSpPr>
        <p:sp>
          <p:nvSpPr>
            <p:cNvPr id="583" name="Line"/>
            <p:cNvSpPr/>
            <p:nvPr/>
          </p:nvSpPr>
          <p:spPr>
            <a:xfrm>
              <a:off x="134030" y="0"/>
              <a:ext cx="6324601" cy="1600200"/>
            </a:xfrm>
            <a:prstGeom prst="line">
              <a:avLst/>
            </a:prstGeom>
            <a:noFill/>
            <a:ln w="38100" cap="flat">
              <a:solidFill>
                <a:srgbClr val="FF0000"/>
              </a:solidFill>
              <a:prstDash val="solid"/>
              <a:round/>
            </a:ln>
            <a:effectLst/>
          </p:spPr>
          <p:txBody>
            <a:bodyPr wrap="square" lIns="45719" tIns="45719" rIns="45719" bIns="45719" numCol="1" anchor="t">
              <a:noAutofit/>
            </a:bodyPr>
            <a:lstStyle/>
            <a:p/>
          </p:txBody>
        </p:sp>
        <p:sp>
          <p:nvSpPr>
            <p:cNvPr id="584" name="Line"/>
            <p:cNvSpPr/>
            <p:nvPr/>
          </p:nvSpPr>
          <p:spPr>
            <a:xfrm flipV="1">
              <a:off x="0" y="6816"/>
              <a:ext cx="6287862" cy="1738968"/>
            </a:xfrm>
            <a:prstGeom prst="line">
              <a:avLst/>
            </a:prstGeom>
            <a:noFill/>
            <a:ln w="38100" cap="flat">
              <a:solidFill>
                <a:srgbClr val="FF0000"/>
              </a:solidFill>
              <a:prstDash val="solid"/>
              <a:round/>
            </a:ln>
            <a:effectLst/>
          </p:spPr>
          <p:txBody>
            <a:bodyPr wrap="square" lIns="45719" tIns="45719" rIns="45719" bIns="45719" numCol="1" anchor="t">
              <a:noAutofit/>
            </a:bodyPr>
            <a:lstStyle/>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85"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88" name="Enumeration: Dynamic Programming"/>
          <p:cNvSpPr txBox="1"/>
          <p:nvPr>
            <p:ph type="title" idx="4294967295"/>
          </p:nvPr>
        </p:nvSpPr>
        <p:spPr>
          <a:xfrm>
            <a:off x="1066800" y="0"/>
            <a:ext cx="8077200" cy="11049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Enumeration: Dynamic Programming</a:t>
            </a:r>
          </a:p>
        </p:txBody>
      </p:sp>
      <p:sp>
        <p:nvSpPr>
          <p:cNvPr id="589" name="Plans differ by: order of the N relations, access method for each relation, and the join method for each join.…"/>
          <p:cNvSpPr txBox="1"/>
          <p:nvPr>
            <p:ph type="body" idx="4294967295"/>
          </p:nvPr>
        </p:nvSpPr>
        <p:spPr>
          <a:xfrm>
            <a:off x="0" y="1895475"/>
            <a:ext cx="8991600" cy="3416300"/>
          </a:xfrm>
          <a:prstGeom prst="rect">
            <a:avLst/>
          </a:prstGeom>
        </p:spPr>
        <p:txBody>
          <a:bodyPr lIns="44450" tIns="44450" rIns="44450" bIns="44450">
            <a:normAutofit/>
          </a:bodyPr>
          <a:lstStyle/>
          <a:p>
            <a:pPr marL="200660" indent="-200660">
              <a:lnSpc>
                <a:spcPct val="90000"/>
              </a:lnSpc>
              <a:buClrTx/>
              <a:buSzPct val="100000"/>
            </a:pPr>
            <a:r>
              <a:t>Plans differ by: order of the N relations, access method for each relation, and the join method for each join.</a:t>
            </a:r>
          </a:p>
          <a:p>
            <a:pPr marL="561340" lvl="1" indent="-180340">
              <a:lnSpc>
                <a:spcPct val="90000"/>
              </a:lnSpc>
              <a:spcBef>
                <a:spcPts val="0"/>
              </a:spcBef>
              <a:buClrTx/>
              <a:buChar char="•"/>
              <a:defRPr sz="1800"/>
            </a:pPr>
            <a:r>
              <a:t>maximum possible orderings = N! (but delay X-products)</a:t>
            </a:r>
          </a:p>
          <a:p>
            <a:pPr marL="200660" indent="-200660">
              <a:lnSpc>
                <a:spcPct val="90000"/>
              </a:lnSpc>
              <a:buClrTx/>
              <a:buSzPct val="100000"/>
            </a:pPr>
            <a:endParaRPr sz="1800"/>
          </a:p>
          <a:p>
            <a:pPr marL="200660" indent="-200660">
              <a:lnSpc>
                <a:spcPct val="90000"/>
              </a:lnSpc>
              <a:buClrTx/>
              <a:buSzPct val="100000"/>
            </a:pPr>
            <a:r>
              <a:t>Enumerated using N passes</a:t>
            </a:r>
          </a:p>
          <a:p>
            <a:pPr marL="200660" indent="-200660">
              <a:lnSpc>
                <a:spcPct val="90000"/>
              </a:lnSpc>
              <a:buClrTx/>
              <a:buSzPct val="100000"/>
            </a:pPr>
          </a:p>
          <a:p>
            <a:pPr marL="200660" indent="-200660">
              <a:lnSpc>
                <a:spcPct val="90000"/>
              </a:lnSpc>
              <a:buClrTx/>
              <a:buSzPct val="100000"/>
            </a:pPr>
            <a:r>
              <a:t>For each subset of relations, retain only:</a:t>
            </a:r>
          </a:p>
          <a:p>
            <a:pPr marL="561340" lvl="1" indent="-180340">
              <a:lnSpc>
                <a:spcPct val="90000"/>
              </a:lnSpc>
              <a:spcBef>
                <a:spcPts val="0"/>
              </a:spcBef>
              <a:buClrTx/>
              <a:buChar char="•"/>
              <a:defRPr sz="1800"/>
            </a:pPr>
            <a:r>
              <a:t>Cheapest plan overall (possibly unordered), plus</a:t>
            </a:r>
          </a:p>
          <a:p>
            <a:pPr marL="561340" lvl="1" indent="-180340">
              <a:lnSpc>
                <a:spcPct val="90000"/>
              </a:lnSpc>
              <a:spcBef>
                <a:spcPts val="0"/>
              </a:spcBef>
              <a:buClrTx/>
              <a:buChar char="•"/>
              <a:defRPr sz="1800"/>
            </a:pPr>
            <a:r>
              <a:t>Cheapest plan for each </a:t>
            </a:r>
            <a:r>
              <a:rPr i="1">
                <a:solidFill>
                  <a:schemeClr val="accent2"/>
                </a:solidFill>
              </a:rPr>
              <a:t>interesting order</a:t>
            </a:r>
            <a:r>
              <a:rPr lang="en-US" i="1">
                <a:solidFill>
                  <a:schemeClr val="accent2"/>
                </a:solidFill>
              </a:rPr>
              <a:t>(sorted output)</a:t>
            </a:r>
            <a:r>
              <a:rPr i="1">
                <a:solidFill>
                  <a:schemeClr val="accent2"/>
                </a:solidFill>
              </a:rPr>
              <a:t> </a:t>
            </a:r>
            <a:r>
              <a:t>of the tuples.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9">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89">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589">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type="el">
                                    <p:tmAbs val="0"/>
                                  </p:iterate>
                                  <p:childTnLst>
                                    <p:set>
                                      <p:cBhvr>
                                        <p:cTn id="17" dur="indefinite" fill="hold"/>
                                        <p:tgtEl>
                                          <p:spTgt spid="58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type="el">
                                    <p:tmAbs val="0"/>
                                  </p:iterate>
                                  <p:childTnLst>
                                    <p:set>
                                      <p:cBhvr>
                                        <p:cTn id="21" dur="indefinite" fill="hold"/>
                                        <p:tgtEl>
                                          <p:spTgt spid="58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type="el">
                                    <p:tmAbs val="0"/>
                                  </p:iterate>
                                  <p:childTnLst>
                                    <p:set>
                                      <p:cBhvr>
                                        <p:cTn id="25" dur="indefinite" fill="hold"/>
                                        <p:tgtEl>
                                          <p:spTgt spid="589">
                                            <p:txEl>
                                              <p:pRg st="5" end="5"/>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589">
                                            <p:txEl>
                                              <p:pRg st="6" end="6"/>
                                            </p:txEl>
                                          </p:spTgt>
                                        </p:tgtEl>
                                        <p:attrNameLst>
                                          <p:attrName>style.visibility</p:attrName>
                                        </p:attrNameLst>
                                      </p:cBhvr>
                                      <p:to>
                                        <p:strVal val="visible"/>
                                      </p:to>
                                    </p:set>
                                  </p:childTnLst>
                                </p:cTn>
                              </p:par>
                              <p:par>
                                <p:cTn id="28" presetID="1" presetClass="entr" presetSubtype="0" fill="hold" grpId="1" nodeType="withEffect">
                                  <p:stCondLst>
                                    <p:cond delay="0"/>
                                  </p:stCondLst>
                                  <p:iterate type="el">
                                    <p:tmAbs val="0"/>
                                  </p:iterate>
                                  <p:childTnLst>
                                    <p:set>
                                      <p:cBhvr>
                                        <p:cTn id="29" dur="indefinite" fill="hold"/>
                                        <p:tgtEl>
                                          <p:spTgt spid="58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89" grpId="1" animBg="1" advAuto="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92" name="Enumeration: Dynamic Programming"/>
          <p:cNvSpPr txBox="1"/>
          <p:nvPr>
            <p:ph type="title" idx="4294967295"/>
          </p:nvPr>
        </p:nvSpPr>
        <p:spPr>
          <a:xfrm>
            <a:off x="1066800" y="0"/>
            <a:ext cx="8077200" cy="11049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Enumeration: Dynamic Programming</a:t>
            </a:r>
          </a:p>
        </p:txBody>
      </p:sp>
      <p:sp>
        <p:nvSpPr>
          <p:cNvPr id="593" name="Pass 1:  Find best 1-relation plans for each relation.…"/>
          <p:cNvSpPr txBox="1"/>
          <p:nvPr>
            <p:ph type="body" idx="4294967295"/>
          </p:nvPr>
        </p:nvSpPr>
        <p:spPr>
          <a:xfrm>
            <a:off x="0" y="1600200"/>
            <a:ext cx="8991600" cy="5105400"/>
          </a:xfrm>
          <a:prstGeom prst="rect">
            <a:avLst/>
          </a:prstGeom>
        </p:spPr>
        <p:txBody>
          <a:bodyPr lIns="44450" tIns="44450" rIns="44450" bIns="44450">
            <a:normAutofit/>
          </a:bodyPr>
          <a:lstStyle/>
          <a:p>
            <a:pPr marL="200660" indent="-200660">
              <a:lnSpc>
                <a:spcPct val="90000"/>
              </a:lnSpc>
              <a:buClrTx/>
              <a:buSzPct val="100000"/>
              <a:defRPr>
                <a:solidFill>
                  <a:schemeClr val="accent2"/>
                </a:solidFill>
              </a:defRPr>
            </a:pPr>
            <a:r>
              <a:t>Pass 1:  </a:t>
            </a:r>
            <a:r>
              <a:rPr>
                <a:solidFill>
                  <a:srgbClr val="000000"/>
                </a:solidFill>
              </a:rPr>
              <a:t>Find best 1-relation plans for each relation.</a:t>
            </a:r>
            <a:endParaRPr>
              <a:solidFill>
                <a:srgbClr val="000000"/>
              </a:solidFill>
            </a:endParaRPr>
          </a:p>
          <a:p>
            <a:pPr marL="200660" indent="-200660">
              <a:lnSpc>
                <a:spcPct val="90000"/>
              </a:lnSpc>
              <a:buClrTx/>
              <a:buSzPct val="100000"/>
              <a:defRPr>
                <a:solidFill>
                  <a:schemeClr val="accent2"/>
                </a:solidFill>
              </a:defRPr>
            </a:pPr>
          </a:p>
          <a:p>
            <a:pPr marL="200660" indent="-200660">
              <a:lnSpc>
                <a:spcPct val="90000"/>
              </a:lnSpc>
              <a:buClrTx/>
              <a:buSzPct val="100000"/>
              <a:defRPr>
                <a:solidFill>
                  <a:schemeClr val="accent2"/>
                </a:solidFill>
              </a:defRPr>
            </a:pPr>
            <a:r>
              <a:t>Pass 2:  </a:t>
            </a:r>
            <a:r>
              <a:rPr>
                <a:solidFill>
                  <a:srgbClr val="000000"/>
                </a:solidFill>
              </a:rPr>
              <a:t>Find best ways to join result of each 1-relation plan </a:t>
            </a:r>
            <a:r>
              <a:rPr u="sng">
                <a:solidFill>
                  <a:srgbClr val="FF0000"/>
                </a:solidFill>
              </a:rPr>
              <a:t>as outer</a:t>
            </a:r>
            <a:r>
              <a:rPr>
                <a:solidFill>
                  <a:srgbClr val="000000"/>
                </a:solidFill>
              </a:rPr>
              <a:t> to another relation.  </a:t>
            </a:r>
            <a:r>
              <a:rPr i="1"/>
              <a:t>(All 2-relation plans.)</a:t>
            </a:r>
            <a:endParaRPr i="1"/>
          </a:p>
          <a:p>
            <a:pPr marL="0" lvl="1" indent="457200">
              <a:lnSpc>
                <a:spcPct val="90000"/>
              </a:lnSpc>
              <a:spcBef>
                <a:spcPts val="0"/>
              </a:spcBef>
              <a:buSzTx/>
              <a:buFont typeface="Monotype Sorts"/>
              <a:buNone/>
              <a:defRPr sz="1800" i="1">
                <a:solidFill>
                  <a:schemeClr val="accent2"/>
                </a:solidFill>
              </a:defRPr>
            </a:pPr>
            <a:r>
              <a:t>	consider all possible join methods &amp; inner access paths  </a:t>
            </a:r>
          </a:p>
          <a:p>
            <a:pPr>
              <a:lnSpc>
                <a:spcPct val="90000"/>
              </a:lnSpc>
              <a:buSzPct val="75000"/>
              <a:buChar char=""/>
              <a:defRPr>
                <a:solidFill>
                  <a:schemeClr val="accent2"/>
                </a:solidFill>
              </a:defRPr>
            </a:pPr>
          </a:p>
          <a:p>
            <a:pPr marL="200660" indent="-200660">
              <a:lnSpc>
                <a:spcPct val="90000"/>
              </a:lnSpc>
              <a:buClrTx/>
              <a:buSzPct val="100000"/>
              <a:defRPr>
                <a:solidFill>
                  <a:schemeClr val="accent2"/>
                </a:solidFill>
              </a:defRPr>
            </a:pPr>
            <a:r>
              <a:t>Pass N:  </a:t>
            </a:r>
            <a:r>
              <a:rPr>
                <a:solidFill>
                  <a:srgbClr val="000000"/>
                </a:solidFill>
              </a:rPr>
              <a:t>Find best ways to join result of a (N-1)-rel</a:t>
            </a:r>
            <a:r>
              <a:rPr>
                <a:solidFill>
                  <a:srgbClr val="000000"/>
                </a:solidFill>
              </a:rPr>
              <a:t>’</a:t>
            </a:r>
            <a:r>
              <a:rPr>
                <a:solidFill>
                  <a:srgbClr val="000000"/>
                </a:solidFill>
              </a:rPr>
              <a:t>n plan </a:t>
            </a:r>
            <a:r>
              <a:rPr u="sng">
                <a:solidFill>
                  <a:srgbClr val="FF0000"/>
                </a:solidFill>
              </a:rPr>
              <a:t>as outer</a:t>
            </a:r>
            <a:r>
              <a:rPr>
                <a:solidFill>
                  <a:srgbClr val="000000"/>
                </a:solidFill>
              </a:rPr>
              <a:t> to the N</a:t>
            </a:r>
            <a:r>
              <a:rPr>
                <a:solidFill>
                  <a:srgbClr val="000000"/>
                </a:solidFill>
              </a:rPr>
              <a:t>’</a:t>
            </a:r>
            <a:r>
              <a:rPr>
                <a:solidFill>
                  <a:srgbClr val="000000"/>
                </a:solidFill>
              </a:rPr>
              <a:t>th   relation.  </a:t>
            </a:r>
            <a:r>
              <a:rPr i="1"/>
              <a:t>(All N-relation plans.)</a:t>
            </a:r>
            <a:endParaRPr i="1"/>
          </a:p>
          <a:p>
            <a:pPr marL="0" lvl="2" indent="914400">
              <a:lnSpc>
                <a:spcPct val="90000"/>
              </a:lnSpc>
              <a:spcBef>
                <a:spcPts val="0"/>
              </a:spcBef>
              <a:buSzTx/>
              <a:buFont typeface="Monotype Sorts"/>
              <a:buNone/>
              <a:defRPr sz="2400" i="1">
                <a:solidFill>
                  <a:schemeClr val="accent2"/>
                </a:solidFill>
              </a:defRPr>
            </a:pPr>
            <a:r>
              <a:t>consider all possible join methods &amp; inner access paths  </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93">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93">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59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593">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59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type="el">
                                    <p:tmAbs val="0"/>
                                  </p:iterate>
                                  <p:childTnLst>
                                    <p:set>
                                      <p:cBhvr>
                                        <p:cTn id="21" dur="indefinite" fill="hold"/>
                                        <p:tgtEl>
                                          <p:spTgt spid="59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type="el">
                                    <p:tmAbs val="0"/>
                                  </p:iterate>
                                  <p:childTnLst>
                                    <p:set>
                                      <p:cBhvr>
                                        <p:cTn id="25" dur="indefinite" fill="hold"/>
                                        <p:tgtEl>
                                          <p:spTgt spid="593">
                                            <p:txEl>
                                              <p:pRg st="5" end="5"/>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59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93" grpId="1" animBg="1" advAuto="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96" name="Interesting Orders"/>
          <p:cNvSpPr txBox="1"/>
          <p:nvPr>
            <p:ph type="title" idx="4294967295"/>
          </p:nvPr>
        </p:nvSpPr>
        <p:spPr>
          <a:xfrm>
            <a:off x="1066800" y="228600"/>
            <a:ext cx="7772400" cy="685800"/>
          </a:xfrm>
          <a:prstGeom prst="rect">
            <a:avLst/>
          </a:prstGeom>
        </p:spPr>
        <p:txBody>
          <a:bodyPr>
            <a:normAutofit/>
          </a:bodyPr>
          <a:lstStyle>
            <a:lvl1pPr>
              <a:defRPr>
                <a:effectLst>
                  <a:outerShdw blurRad="12700" dist="25400" dir="2700000" rotWithShape="0">
                    <a:srgbClr val="DDDDDD"/>
                  </a:outerShdw>
                </a:effectLst>
              </a:defRPr>
            </a:lvl1pPr>
          </a:lstStyle>
          <a:p>
            <a:r>
              <a:t> Interesting Orders</a:t>
            </a:r>
          </a:p>
        </p:txBody>
      </p:sp>
      <p:sp>
        <p:nvSpPr>
          <p:cNvPr id="597" name="An intermediate result has an “interesting order” if it is returned in order of any of:…"/>
          <p:cNvSpPr txBox="1"/>
          <p:nvPr>
            <p:ph type="body" idx="4294967295"/>
          </p:nvPr>
        </p:nvSpPr>
        <p:spPr>
          <a:xfrm>
            <a:off x="609600" y="1524000"/>
            <a:ext cx="8382000" cy="4114800"/>
          </a:xfrm>
          <a:prstGeom prst="rect">
            <a:avLst/>
          </a:prstGeom>
        </p:spPr>
        <p:txBody>
          <a:bodyPr>
            <a:normAutofit/>
          </a:bodyPr>
          <a:lstStyle/>
          <a:p>
            <a:pPr marL="280670" indent="-280670">
              <a:spcBef>
                <a:spcPts val="1100"/>
              </a:spcBef>
              <a:buClrTx/>
              <a:buSzPct val="100000"/>
              <a:defRPr sz="2800"/>
            </a:pPr>
            <a:r>
              <a:t>An intermediate result has an </a:t>
            </a:r>
            <a:r>
              <a:t>“</a:t>
            </a:r>
            <a:r>
              <a:t>interesting order</a:t>
            </a:r>
            <a:r>
              <a:t>”</a:t>
            </a:r>
            <a:r>
              <a:t> if it is returned in order of any of:</a:t>
            </a:r>
          </a:p>
          <a:p>
            <a:pPr>
              <a:buChar char=""/>
              <a:defRPr sz="2800"/>
            </a:pPr>
          </a:p>
          <a:p>
            <a:pPr marL="742950" lvl="1" indent="-285750">
              <a:spcBef>
                <a:spcPts val="0"/>
              </a:spcBef>
              <a:buClr>
                <a:srgbClr val="CC6600"/>
              </a:buClr>
              <a:buChar char="◆"/>
              <a:defRPr sz="2400"/>
            </a:pPr>
            <a:r>
              <a:t>ORDER BY attributes</a:t>
            </a:r>
          </a:p>
          <a:p>
            <a:pPr marL="742950" lvl="1" indent="-285750">
              <a:spcBef>
                <a:spcPts val="0"/>
              </a:spcBef>
              <a:buClr>
                <a:srgbClr val="CC6600"/>
              </a:buClr>
              <a:buChar char="◆"/>
              <a:defRPr sz="2400"/>
            </a:pPr>
            <a:r>
              <a:t>GROUP BY attributes</a:t>
            </a:r>
          </a:p>
          <a:p>
            <a:pPr marL="742950" lvl="1" indent="-285750">
              <a:spcBef>
                <a:spcPts val="0"/>
              </a:spcBef>
              <a:buClr>
                <a:srgbClr val="CC6600"/>
              </a:buClr>
              <a:buChar char="◆"/>
              <a:defRPr sz="2400"/>
            </a:pPr>
            <a:r>
              <a:t>Join attributes of other joins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00" name="System R Plan Enumeration (Contd.)"/>
          <p:cNvSpPr txBox="1"/>
          <p:nvPr>
            <p:ph type="title" idx="4294967295"/>
          </p:nvPr>
        </p:nvSpPr>
        <p:spPr>
          <a:xfrm>
            <a:off x="1009650" y="-173038"/>
            <a:ext cx="7772400" cy="1104901"/>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System R Plan Enumeration (Contd.)</a:t>
            </a:r>
          </a:p>
        </p:txBody>
      </p:sp>
      <p:sp>
        <p:nvSpPr>
          <p:cNvPr id="601" name="An N-1 way plan is not combined with an additional relation unless there is a join condition between them, unless all predicates in WHERE have been used up.…"/>
          <p:cNvSpPr txBox="1"/>
          <p:nvPr>
            <p:ph type="body" idx="4294967295"/>
          </p:nvPr>
        </p:nvSpPr>
        <p:spPr>
          <a:xfrm>
            <a:off x="228600" y="1219200"/>
            <a:ext cx="8610600" cy="5638800"/>
          </a:xfrm>
          <a:prstGeom prst="rect">
            <a:avLst/>
          </a:prstGeom>
        </p:spPr>
        <p:txBody>
          <a:bodyPr lIns="44450" tIns="44450" rIns="44450" bIns="44450">
            <a:normAutofit/>
          </a:bodyPr>
          <a:lstStyle/>
          <a:p>
            <a:pPr marL="280670" indent="-280670">
              <a:lnSpc>
                <a:spcPct val="90000"/>
              </a:lnSpc>
              <a:spcBef>
                <a:spcPts val="1100"/>
              </a:spcBef>
              <a:buClrTx/>
              <a:buSzPct val="100000"/>
              <a:defRPr sz="2800"/>
            </a:pPr>
            <a:r>
              <a:t>An N-1 way plan is not combined with an additional relation unless there is a join condition between them, unless all predicates in WHERE have been used up.</a:t>
            </a:r>
          </a:p>
          <a:p>
            <a:pPr marL="661670" lvl="1" indent="-280670">
              <a:lnSpc>
                <a:spcPct val="90000"/>
              </a:lnSpc>
              <a:spcBef>
                <a:spcPts val="0"/>
              </a:spcBef>
              <a:buClrTx/>
              <a:buChar char="•"/>
              <a:defRPr sz="2800"/>
            </a:pPr>
            <a:r>
              <a:t>i.e., </a:t>
            </a:r>
            <a:r>
              <a:rPr>
                <a:solidFill>
                  <a:schemeClr val="accent2"/>
                </a:solidFill>
              </a:rPr>
              <a:t>avoid Cartesian products if possible.</a:t>
            </a:r>
            <a:endParaRPr>
              <a:solidFill>
                <a:schemeClr val="accent2"/>
              </a:solidFill>
            </a:endParaRPr>
          </a:p>
          <a:p>
            <a:pPr marL="280670" indent="-280670">
              <a:lnSpc>
                <a:spcPct val="90000"/>
              </a:lnSpc>
              <a:spcBef>
                <a:spcPts val="1100"/>
              </a:spcBef>
              <a:buClrTx/>
              <a:buSzPct val="100000"/>
              <a:defRPr sz="2800">
                <a:solidFill>
                  <a:schemeClr val="accent2"/>
                </a:solidFill>
              </a:defRPr>
            </a:pPr>
            <a:r>
              <a:t>ORDER BY, GROUP BY, aggregates </a:t>
            </a:r>
            <a:r>
              <a:rPr>
                <a:solidFill>
                  <a:srgbClr val="000000"/>
                </a:solidFill>
              </a:rPr>
              <a:t>etc. handled as a final step, using either an `</a:t>
            </a:r>
            <a:r>
              <a:rPr u="sng">
                <a:solidFill>
                  <a:srgbClr val="000000"/>
                </a:solidFill>
              </a:rPr>
              <a:t>interestingly ordered</a:t>
            </a:r>
            <a:r>
              <a:rPr>
                <a:solidFill>
                  <a:srgbClr val="000000"/>
                </a:solidFill>
              </a:rPr>
              <a:t>’</a:t>
            </a:r>
            <a:r>
              <a:rPr>
                <a:solidFill>
                  <a:srgbClr val="000000"/>
                </a:solidFill>
              </a:rPr>
              <a:t> plan or an additional sorting operator.</a:t>
            </a:r>
            <a:endParaRPr>
              <a:solidFill>
                <a:srgbClr val="000000"/>
              </a:solidFill>
            </a:endParaRPr>
          </a:p>
          <a:p>
            <a:pPr marL="280670" indent="-280670">
              <a:lnSpc>
                <a:spcPct val="90000"/>
              </a:lnSpc>
              <a:spcBef>
                <a:spcPts val="1100"/>
              </a:spcBef>
              <a:buClrTx/>
              <a:buSzPct val="100000"/>
              <a:defRPr sz="2800"/>
            </a:pPr>
            <a:r>
              <a:t>In spite of pruning plan space, this approach is </a:t>
            </a:r>
            <a:r>
              <a:rPr>
                <a:solidFill>
                  <a:schemeClr val="accent2"/>
                </a:solidFill>
              </a:rPr>
              <a:t>still exponential</a:t>
            </a:r>
            <a:r>
              <a:t> in the # of tables.</a:t>
            </a:r>
          </a:p>
          <a:p>
            <a:pPr marL="280670" indent="-280670">
              <a:lnSpc>
                <a:spcPct val="90000"/>
              </a:lnSpc>
              <a:spcBef>
                <a:spcPts val="1100"/>
              </a:spcBef>
              <a:buClrTx/>
              <a:buSzPct val="100000"/>
              <a:defRPr sz="2800"/>
            </a:pPr>
            <a:r>
              <a:t>COST = </a:t>
            </a:r>
            <a:r>
              <a:rPr>
                <a:solidFill>
                  <a:srgbClr val="FF0000"/>
                </a:solidFill>
              </a:rPr>
              <a:t>#IOs + (weight_inst_to_IO</a:t>
            </a:r>
            <a:r>
              <a:rPr i="1">
                <a:solidFill>
                  <a:srgbClr val="FF0000"/>
                </a:solidFill>
              </a:rPr>
              <a:t> * CPU Inst)</a:t>
            </a:r>
            <a:endParaRPr i="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01">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601">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6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6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6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60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601" grpId="1" animBg="1" advAuto="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04" name="Pass1:…"/>
          <p:cNvSpPr txBox="1"/>
          <p:nvPr>
            <p:ph type="body" sz="half" idx="4294967295"/>
          </p:nvPr>
        </p:nvSpPr>
        <p:spPr>
          <a:xfrm>
            <a:off x="6350" y="2709862"/>
            <a:ext cx="8839200" cy="2286001"/>
          </a:xfrm>
          <a:prstGeom prst="rect">
            <a:avLst/>
          </a:prstGeom>
        </p:spPr>
        <p:txBody>
          <a:bodyPr lIns="44450" tIns="44450" rIns="44450" bIns="44450">
            <a:normAutofit/>
          </a:bodyPr>
          <a:lstStyle/>
          <a:p>
            <a:pPr marL="0" indent="0">
              <a:lnSpc>
                <a:spcPct val="90000"/>
              </a:lnSpc>
              <a:buSzTx/>
              <a:buFont typeface="Monotype Sorts"/>
              <a:buNone/>
              <a:defRPr>
                <a:solidFill>
                  <a:schemeClr val="accent2"/>
                </a:solidFill>
              </a:defRPr>
            </a:pPr>
            <a:r>
              <a:t>   Pass1:</a:t>
            </a:r>
          </a:p>
          <a:p>
            <a:pPr marL="285750" lvl="1" indent="171450">
              <a:lnSpc>
                <a:spcPct val="90000"/>
              </a:lnSpc>
              <a:spcBef>
                <a:spcPts val="0"/>
              </a:spcBef>
              <a:buSzTx/>
              <a:buFont typeface="Monotype Sorts"/>
              <a:buNone/>
              <a:defRPr sz="1800" i="1">
                <a:solidFill>
                  <a:schemeClr val="accent2"/>
                </a:solidFill>
              </a:defRPr>
            </a:pPr>
            <a:r>
              <a:t>Reserves</a:t>
            </a:r>
            <a:r>
              <a:rPr i="0"/>
              <a:t>:  </a:t>
            </a:r>
            <a:r>
              <a:rPr i="0">
                <a:solidFill>
                  <a:srgbClr val="000000"/>
                </a:solidFill>
              </a:rPr>
              <a:t>Clustered B+ tree on </a:t>
            </a:r>
            <a:r>
              <a:rPr>
                <a:solidFill>
                  <a:srgbClr val="000000"/>
                </a:solidFill>
              </a:rPr>
              <a:t>bid</a:t>
            </a:r>
            <a:r>
              <a:rPr i="0">
                <a:solidFill>
                  <a:srgbClr val="000000"/>
                </a:solidFill>
              </a:rPr>
              <a:t> matches </a:t>
            </a:r>
            <a:r>
              <a:rPr>
                <a:solidFill>
                  <a:srgbClr val="000000"/>
                </a:solidFill>
              </a:rPr>
              <a:t>bid=100</a:t>
            </a:r>
            <a:r>
              <a:rPr i="0">
                <a:solidFill>
                  <a:srgbClr val="000000"/>
                </a:solidFill>
              </a:rPr>
              <a:t>, and is cheaper than file scan</a:t>
            </a:r>
            <a:endParaRPr b="1"/>
          </a:p>
          <a:p>
            <a:pPr marL="285750" lvl="1" indent="171450">
              <a:lnSpc>
                <a:spcPct val="90000"/>
              </a:lnSpc>
              <a:spcBef>
                <a:spcPts val="0"/>
              </a:spcBef>
              <a:buSzTx/>
              <a:buFont typeface="Monotype Sorts"/>
              <a:buNone/>
              <a:defRPr sz="1800" i="1">
                <a:solidFill>
                  <a:schemeClr val="accent2"/>
                </a:solidFill>
              </a:defRPr>
            </a:pPr>
            <a:r>
              <a:t>Sailors</a:t>
            </a:r>
            <a:r>
              <a:rPr i="0"/>
              <a:t>:</a:t>
            </a:r>
            <a:r>
              <a:rPr sz="2000" i="0"/>
              <a:t> </a:t>
            </a:r>
            <a:r>
              <a:rPr i="0"/>
              <a:t> </a:t>
            </a:r>
            <a:r>
              <a:rPr i="0">
                <a:solidFill>
                  <a:srgbClr val="000000"/>
                </a:solidFill>
              </a:rPr>
              <a:t>B+ tree matches </a:t>
            </a:r>
            <a:r>
              <a:rPr>
                <a:solidFill>
                  <a:srgbClr val="000000"/>
                </a:solidFill>
              </a:rPr>
              <a:t>rating&gt;5</a:t>
            </a:r>
            <a:r>
              <a:rPr i="0">
                <a:solidFill>
                  <a:srgbClr val="000000"/>
                </a:solidFill>
              </a:rPr>
              <a:t>,  not very selective, and index is unclustered, so </a:t>
            </a:r>
            <a:r>
              <a:rPr i="0" u="sng">
                <a:solidFill>
                  <a:srgbClr val="000000"/>
                </a:solidFill>
              </a:rPr>
              <a:t>file scan w/ select is likely cheaper</a:t>
            </a:r>
            <a:r>
              <a:rPr i="0">
                <a:solidFill>
                  <a:srgbClr val="000000"/>
                </a:solidFill>
              </a:rPr>
              <a:t>. Also, Sailors.rating is not an interesting order.</a:t>
            </a:r>
            <a:endParaRPr i="0">
              <a:solidFill>
                <a:srgbClr val="000000"/>
              </a:solidFill>
            </a:endParaRPr>
          </a:p>
          <a:p>
            <a:pPr marL="285750" lvl="1" indent="171450">
              <a:lnSpc>
                <a:spcPct val="90000"/>
              </a:lnSpc>
              <a:spcBef>
                <a:spcPts val="0"/>
              </a:spcBef>
              <a:buSzTx/>
              <a:buFont typeface="Monotype Sorts"/>
              <a:buNone/>
              <a:defRPr sz="1800" i="1">
                <a:solidFill>
                  <a:schemeClr val="accent2"/>
                </a:solidFill>
              </a:defRPr>
            </a:pPr>
            <a:r>
              <a:rPr lang="en-US" i="0">
                <a:solidFill>
                  <a:srgbClr val="000000"/>
                </a:solidFill>
              </a:rPr>
              <a:t>best way is linear scan.</a:t>
            </a:r>
            <a:endParaRPr i="0">
              <a:solidFill>
                <a:srgbClr val="000000"/>
              </a:solidFill>
            </a:endParaRPr>
          </a:p>
          <a:p>
            <a:pPr marL="285750" lvl="1" indent="171450">
              <a:lnSpc>
                <a:spcPct val="90000"/>
              </a:lnSpc>
              <a:spcBef>
                <a:spcPts val="0"/>
              </a:spcBef>
              <a:buSzTx/>
              <a:buFont typeface="Monotype Sorts"/>
              <a:buNone/>
              <a:defRPr sz="1800"/>
            </a:pPr>
            <a:r>
              <a:t> </a:t>
            </a:r>
          </a:p>
        </p:txBody>
      </p:sp>
      <p:sp>
        <p:nvSpPr>
          <p:cNvPr id="605" name="Indexes…"/>
          <p:cNvSpPr/>
          <p:nvPr/>
        </p:nvSpPr>
        <p:spPr>
          <a:xfrm>
            <a:off x="4965700" y="1155700"/>
            <a:ext cx="3749675" cy="1625600"/>
          </a:xfrm>
          <a:prstGeom prst="rect">
            <a:avLst/>
          </a:prstGeom>
          <a:ln w="12700">
            <a:solidFill>
              <a:srgbClr val="000000"/>
            </a:solidFill>
          </a:ln>
        </p:spPr>
        <p:txBody>
          <a:bodyPr lIns="44450" tIns="44450" rIns="44450" bIns="44450">
            <a:spAutoFit/>
          </a:bodyPr>
          <a:lstStyle/>
          <a:p>
            <a:pPr algn="ctr" defTabSz="457200">
              <a:defRPr sz="2000"/>
            </a:pPr>
            <a:r>
              <a:t>Indexes</a:t>
            </a:r>
          </a:p>
          <a:p>
            <a:pPr defTabSz="457200">
              <a:defRPr sz="2000" u="sng"/>
            </a:pPr>
            <a:r>
              <a:t>Reserves:</a:t>
            </a:r>
          </a:p>
          <a:p>
            <a:pPr defTabSz="457200">
              <a:defRPr sz="2000"/>
            </a:pPr>
            <a:r>
              <a:t> Clustered B+ tree on </a:t>
            </a:r>
            <a:r>
              <a:rPr i="1"/>
              <a:t>bid</a:t>
            </a:r>
            <a:endParaRPr i="1"/>
          </a:p>
          <a:p>
            <a:pPr defTabSz="457200">
              <a:defRPr sz="2000" u="sng"/>
            </a:pPr>
            <a:r>
              <a:t>Sailors:</a:t>
            </a:r>
            <a:endParaRPr i="1"/>
          </a:p>
          <a:p>
            <a:pPr defTabSz="457200">
              <a:defRPr sz="2000"/>
            </a:pPr>
            <a:r>
              <a:t> Unclust B+ tree on </a:t>
            </a:r>
            <a:r>
              <a:rPr i="1"/>
              <a:t>rating</a:t>
            </a:r>
            <a:endParaRPr i="1"/>
          </a:p>
        </p:txBody>
      </p:sp>
      <p:sp>
        <p:nvSpPr>
          <p:cNvPr id="606" name="Pass 2:We consider each Pass 1 plan as the outer:…"/>
          <p:cNvSpPr txBox="1"/>
          <p:nvPr/>
        </p:nvSpPr>
        <p:spPr>
          <a:xfrm>
            <a:off x="350838" y="4725987"/>
            <a:ext cx="8747125" cy="2039621"/>
          </a:xfrm>
          <a:prstGeom prst="rect">
            <a:avLst/>
          </a:prstGeom>
          <a:ln w="12700">
            <a:miter lim="400000"/>
          </a:ln>
        </p:spPr>
        <p:txBody>
          <a:bodyPr lIns="44450" tIns="44450" rIns="44450" bIns="44450">
            <a:spAutoFit/>
          </a:bodyPr>
          <a:lstStyle/>
          <a:p>
            <a:pPr defTabSz="457200">
              <a:spcBef>
                <a:spcPts val="400"/>
              </a:spcBef>
              <a:defRPr sz="1800">
                <a:solidFill>
                  <a:schemeClr val="accent2"/>
                </a:solidFill>
                <a:latin typeface="Tahoma" panose="020B0604030504040204"/>
                <a:ea typeface="Tahoma" panose="020B0604030504040204"/>
                <a:cs typeface="Tahoma" panose="020B0604030504040204"/>
                <a:sym typeface="Tahoma" panose="020B0604030504040204"/>
              </a:defRPr>
            </a:pPr>
            <a:r>
              <a:t>Pass 2:</a:t>
            </a:r>
            <a:r>
              <a:rPr>
                <a:solidFill>
                  <a:srgbClr val="000000"/>
                </a:solidFill>
              </a:rPr>
              <a:t>We consider each Pass 1 plan </a:t>
            </a:r>
            <a:r>
              <a:rPr>
                <a:solidFill>
                  <a:srgbClr val="FF0000"/>
                </a:solidFill>
              </a:rPr>
              <a:t>as the outer</a:t>
            </a:r>
            <a:r>
              <a:rPr>
                <a:solidFill>
                  <a:srgbClr val="000000"/>
                </a:solidFill>
              </a:rPr>
              <a:t>:</a:t>
            </a:r>
            <a:endParaRPr>
              <a:solidFill>
                <a:srgbClr val="000000"/>
              </a:solidFill>
            </a:endParaRPr>
          </a:p>
          <a:p>
            <a:pPr defTabSz="457200">
              <a:spcBef>
                <a:spcPts val="400"/>
              </a:spcBef>
              <a:defRPr sz="1800">
                <a:latin typeface="Tahoma" panose="020B0604030504040204"/>
                <a:ea typeface="Tahoma" panose="020B0604030504040204"/>
                <a:cs typeface="Tahoma" panose="020B0604030504040204"/>
                <a:sym typeface="Tahoma" panose="020B0604030504040204"/>
              </a:defRPr>
            </a:pPr>
            <a:r>
              <a:t>    </a:t>
            </a:r>
            <a:r>
              <a:rPr>
                <a:solidFill>
                  <a:schemeClr val="accent2"/>
                </a:solidFill>
              </a:rPr>
              <a:t>Reserves as outer (B+Tree selection on bid): </a:t>
            </a:r>
            <a:endParaRPr>
              <a:solidFill>
                <a:schemeClr val="accent2"/>
              </a:solidFill>
            </a:endParaRPr>
          </a:p>
          <a:p>
            <a:pPr lvl="2" defTabSz="457200">
              <a:spcBef>
                <a:spcPts val="400"/>
              </a:spcBef>
              <a:defRPr sz="1800">
                <a:latin typeface="Tahoma" panose="020B0604030504040204"/>
                <a:ea typeface="Tahoma" panose="020B0604030504040204"/>
                <a:cs typeface="Tahoma" panose="020B0604030504040204"/>
                <a:sym typeface="Tahoma" panose="020B0604030504040204"/>
              </a:defRPr>
            </a:pPr>
            <a:r>
              <a:t>Use Sort Merge to join with Sailors as inner </a:t>
            </a:r>
          </a:p>
          <a:p>
            <a:pPr defTabSz="457200">
              <a:spcBef>
                <a:spcPts val="400"/>
              </a:spcBef>
              <a:defRPr sz="1800">
                <a:latin typeface="Tahoma" panose="020B0604030504040204"/>
                <a:ea typeface="Tahoma" panose="020B0604030504040204"/>
                <a:cs typeface="Tahoma" panose="020B0604030504040204"/>
                <a:sym typeface="Tahoma" panose="020B0604030504040204"/>
              </a:defRPr>
            </a:pPr>
            <a:r>
              <a:t>    </a:t>
            </a:r>
            <a:r>
              <a:rPr>
                <a:solidFill>
                  <a:schemeClr val="accent2"/>
                </a:solidFill>
              </a:rPr>
              <a:t>Sailors as outer (File Scan w/select on rating): </a:t>
            </a:r>
            <a:endParaRPr>
              <a:solidFill>
                <a:schemeClr val="accent2"/>
              </a:solidFill>
            </a:endParaRPr>
          </a:p>
          <a:p>
            <a:pPr lvl="2" defTabSz="457200">
              <a:spcBef>
                <a:spcPts val="400"/>
              </a:spcBef>
              <a:defRPr sz="1800">
                <a:latin typeface="Tahoma" panose="020B0604030504040204"/>
                <a:ea typeface="Tahoma" panose="020B0604030504040204"/>
                <a:cs typeface="Tahoma" panose="020B0604030504040204"/>
                <a:sym typeface="Tahoma" panose="020B0604030504040204"/>
              </a:defRPr>
            </a:pPr>
            <a:r>
              <a:t>Use BNL on result of selection on Reserves.bid </a:t>
            </a:r>
          </a:p>
        </p:txBody>
      </p:sp>
      <p:sp>
        <p:nvSpPr>
          <p:cNvPr id="607" name="Select S.sname…"/>
          <p:cNvSpPr txBox="1"/>
          <p:nvPr/>
        </p:nvSpPr>
        <p:spPr>
          <a:xfrm>
            <a:off x="1123632" y="1184275"/>
            <a:ext cx="3402648" cy="1488440"/>
          </a:xfrm>
          <a:prstGeom prst="rect">
            <a:avLst/>
          </a:prstGeom>
          <a:ln w="12700">
            <a:miter lim="400000"/>
          </a:ln>
        </p:spPr>
        <p:txBody>
          <a:bodyPr lIns="45719" rIns="45719">
            <a:spAutoFit/>
          </a:bodyPr>
          <a:lstStyle/>
          <a:p>
            <a:pPr defTabSz="457200">
              <a:defRPr sz="1800">
                <a:solidFill>
                  <a:srgbClr val="CC3300"/>
                </a:solidFill>
              </a:defRPr>
            </a:pPr>
            <a:r>
              <a:t>Select S.sname</a:t>
            </a:r>
          </a:p>
          <a:p>
            <a:pPr defTabSz="457200">
              <a:defRPr sz="1800">
                <a:solidFill>
                  <a:srgbClr val="CC3300"/>
                </a:solidFill>
              </a:defRPr>
            </a:pPr>
            <a:r>
              <a:t>FROM  Sailors S, Reserves R</a:t>
            </a:r>
          </a:p>
          <a:p>
            <a:pPr defTabSz="457200">
              <a:defRPr sz="1800">
                <a:solidFill>
                  <a:srgbClr val="CC3300"/>
                </a:solidFill>
              </a:defRPr>
            </a:pPr>
            <a:r>
              <a:t>WHERE  S.sid = R.sid</a:t>
            </a:r>
          </a:p>
          <a:p>
            <a:pPr defTabSz="457200">
              <a:defRPr sz="1800">
                <a:solidFill>
                  <a:srgbClr val="CC3300"/>
                </a:solidFill>
              </a:defRPr>
            </a:pPr>
            <a:r>
              <a:t>   AND S.Rating &gt; 5</a:t>
            </a:r>
          </a:p>
          <a:p>
            <a:pPr defTabSz="457200">
              <a:defRPr sz="1800">
                <a:solidFill>
                  <a:srgbClr val="CC3300"/>
                </a:solidFill>
              </a:defRPr>
            </a:pPr>
            <a:r>
              <a:t>   AND R.bid = 100</a:t>
            </a:r>
          </a:p>
        </p:txBody>
      </p:sp>
      <p:sp>
        <p:nvSpPr>
          <p:cNvPr id="608" name="Example (modified from book ch 15)"/>
          <p:cNvSpPr txBox="1"/>
          <p:nvPr/>
        </p:nvSpPr>
        <p:spPr>
          <a:xfrm>
            <a:off x="960437" y="253999"/>
            <a:ext cx="7680326" cy="635001"/>
          </a:xfrm>
          <a:prstGeom prst="rect">
            <a:avLst/>
          </a:prstGeom>
          <a:ln w="12700">
            <a:miter lim="400000"/>
          </a:ln>
        </p:spPr>
        <p:txBody>
          <a:bodyPr lIns="44450" tIns="44450" rIns="44450" bIns="44450" anchor="ctr">
            <a:spAutoFit/>
          </a:bodyPr>
          <a:lstStyle/>
          <a:p>
            <a:pPr defTabSz="457200">
              <a:defRPr sz="3600">
                <a:solidFill>
                  <a:srgbClr val="0000CC"/>
                </a:solidFill>
              </a:defRPr>
            </a:pPr>
            <a:r>
              <a:t>Example </a:t>
            </a:r>
            <a:r>
              <a:rPr sz="2000"/>
              <a:t>(modified from book ch 15)</a:t>
            </a:r>
            <a:endParaRPr sz="20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604">
                                            <p:bg/>
                                          </p:spTgt>
                                        </p:tgtEl>
                                        <p:attrNameLst>
                                          <p:attrName>style.visibility</p:attrName>
                                        </p:attrNameLst>
                                      </p:cBhvr>
                                      <p:to>
                                        <p:strVal val="visible"/>
                                      </p:to>
                                    </p:set>
                                    <p:animEffect transition="in" filter="fade">
                                      <p:cBhvr>
                                        <p:cTn id="7" dur="500"/>
                                        <p:tgtEl>
                                          <p:spTgt spid="604">
                                            <p:bg/>
                                          </p:spTgt>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604">
                                            <p:txEl>
                                              <p:pRg st="0" end="0"/>
                                            </p:txEl>
                                          </p:spTgt>
                                        </p:tgtEl>
                                        <p:attrNameLst>
                                          <p:attrName>style.visibility</p:attrName>
                                        </p:attrNameLst>
                                      </p:cBhvr>
                                      <p:to>
                                        <p:strVal val="visible"/>
                                      </p:to>
                                    </p:set>
                                    <p:animEffect transition="in" filter="fade">
                                      <p:cBhvr>
                                        <p:cTn id="10" dur="500"/>
                                        <p:tgtEl>
                                          <p:spTgt spid="604">
                                            <p:txEl>
                                              <p:pRg st="0" end="0"/>
                                            </p:txEl>
                                          </p:spTgt>
                                        </p:tgtEl>
                                      </p:cBhvr>
                                    </p:animEffect>
                                  </p:childTnLst>
                                </p:cTn>
                              </p:par>
                              <p:par>
                                <p:cTn id="11" presetID="10" presetClass="entr" presetSubtype="0" fill="hold" grpId="1" nodeType="withEffect">
                                  <p:stCondLst>
                                    <p:cond delay="0"/>
                                  </p:stCondLst>
                                  <p:iterate type="el">
                                    <p:tmAbs val="0"/>
                                  </p:iterate>
                                  <p:childTnLst>
                                    <p:set>
                                      <p:cBhvr>
                                        <p:cTn id="12" dur="indefinite" fill="hold"/>
                                        <p:tgtEl>
                                          <p:spTgt spid="604">
                                            <p:txEl>
                                              <p:pRg st="1" end="1"/>
                                            </p:txEl>
                                          </p:spTgt>
                                        </p:tgtEl>
                                        <p:attrNameLst>
                                          <p:attrName>style.visibility</p:attrName>
                                        </p:attrNameLst>
                                      </p:cBhvr>
                                      <p:to>
                                        <p:strVal val="visible"/>
                                      </p:to>
                                    </p:set>
                                    <p:animEffect transition="in" filter="fade">
                                      <p:cBhvr>
                                        <p:cTn id="13" dur="500"/>
                                        <p:tgtEl>
                                          <p:spTgt spid="604">
                                            <p:txEl>
                                              <p:pRg st="1" end="1"/>
                                            </p:txEl>
                                          </p:spTgt>
                                        </p:tgtEl>
                                      </p:cBhvr>
                                    </p:animEffect>
                                  </p:childTnLst>
                                </p:cTn>
                              </p:par>
                              <p:par>
                                <p:cTn id="14" presetID="10" presetClass="entr" presetSubtype="0" fill="hold" grpId="1" nodeType="withEffect">
                                  <p:stCondLst>
                                    <p:cond delay="0"/>
                                  </p:stCondLst>
                                  <p:iterate type="el">
                                    <p:tmAbs val="0"/>
                                  </p:iterate>
                                  <p:childTnLst>
                                    <p:set>
                                      <p:cBhvr>
                                        <p:cTn id="15" dur="indefinite" fill="hold"/>
                                        <p:tgtEl>
                                          <p:spTgt spid="604">
                                            <p:txEl>
                                              <p:pRg st="2" end="2"/>
                                            </p:txEl>
                                          </p:spTgt>
                                        </p:tgtEl>
                                        <p:attrNameLst>
                                          <p:attrName>style.visibility</p:attrName>
                                        </p:attrNameLst>
                                      </p:cBhvr>
                                      <p:to>
                                        <p:strVal val="visible"/>
                                      </p:to>
                                    </p:set>
                                    <p:animEffect transition="in" filter="fade">
                                      <p:cBhvr>
                                        <p:cTn id="16" dur="500"/>
                                        <p:tgtEl>
                                          <p:spTgt spid="604">
                                            <p:txEl>
                                              <p:pRg st="2" end="2"/>
                                            </p:txEl>
                                          </p:spTgt>
                                        </p:tgtEl>
                                      </p:cBhvr>
                                    </p:animEffect>
                                  </p:childTnLst>
                                </p:cTn>
                              </p:par>
                              <p:par>
                                <p:cTn id="17" presetID="10" presetClass="entr" presetSubtype="0" fill="hold" grpId="1" nodeType="withEffect">
                                  <p:stCondLst>
                                    <p:cond delay="0"/>
                                  </p:stCondLst>
                                  <p:iterate type="el">
                                    <p:tmAbs val="0"/>
                                  </p:iterate>
                                  <p:childTnLst>
                                    <p:set>
                                      <p:cBhvr>
                                        <p:cTn id="18" dur="indefinite" fill="hold"/>
                                        <p:tgtEl>
                                          <p:spTgt spid="604">
                                            <p:txEl>
                                              <p:pRg st="3" end="3"/>
                                            </p:txEl>
                                          </p:spTgt>
                                        </p:tgtEl>
                                        <p:attrNameLst>
                                          <p:attrName>style.visibility</p:attrName>
                                        </p:attrNameLst>
                                      </p:cBhvr>
                                      <p:to>
                                        <p:strVal val="visible"/>
                                      </p:to>
                                    </p:set>
                                    <p:animEffect transition="in" filter="fade">
                                      <p:cBhvr>
                                        <p:cTn id="19" dur="500"/>
                                        <p:tgtEl>
                                          <p:spTgt spid="604">
                                            <p:txEl>
                                              <p:pRg st="3" end="3"/>
                                            </p:txEl>
                                          </p:spTgt>
                                        </p:tgtEl>
                                      </p:cBhvr>
                                    </p:animEffect>
                                  </p:childTnLst>
                                </p:cTn>
                              </p:par>
                              <p:par>
                                <p:cTn id="20" presetID="10" presetClass="entr" presetSubtype="0" fill="hold" grpId="1" nodeType="withEffect">
                                  <p:stCondLst>
                                    <p:cond delay="0"/>
                                  </p:stCondLst>
                                  <p:iterate type="el">
                                    <p:tmAbs val="0"/>
                                  </p:iterate>
                                  <p:childTnLst>
                                    <p:set>
                                      <p:cBhvr>
                                        <p:cTn id="21" dur="indefinite" fill="hold"/>
                                        <p:tgtEl>
                                          <p:spTgt spid="604">
                                            <p:txEl>
                                              <p:pRg st="4" end="4"/>
                                            </p:txEl>
                                          </p:spTgt>
                                        </p:tgtEl>
                                        <p:attrNameLst>
                                          <p:attrName>style.visibility</p:attrName>
                                        </p:attrNameLst>
                                      </p:cBhvr>
                                      <p:to>
                                        <p:strVal val="visible"/>
                                      </p:to>
                                    </p:set>
                                    <p:animEffect transition="in" filter="fade">
                                      <p:cBhvr>
                                        <p:cTn id="22" dur="500"/>
                                        <p:tgtEl>
                                          <p:spTgt spid="60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iterate type="el">
                                    <p:tmAbs val="0"/>
                                  </p:iterate>
                                  <p:childTnLst>
                                    <p:set>
                                      <p:cBhvr>
                                        <p:cTn id="26" dur="indefinite" fill="hold"/>
                                        <p:tgtEl>
                                          <p:spTgt spid="606"/>
                                        </p:tgtEl>
                                        <p:attrNameLst>
                                          <p:attrName>style.visibility</p:attrName>
                                        </p:attrNameLst>
                                      </p:cBhvr>
                                      <p:to>
                                        <p:strVal val="visible"/>
                                      </p:to>
                                    </p:set>
                                    <p:animEffect transition="in" filter="fade">
                                      <p:cBhvr>
                                        <p:cTn id="27" dur="50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04" grpId="1" animBg="1" advAuto="0" build="p"/>
      <p:bldP spid="606" grpId="2"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11" name="Example (modified from book ch 15)"/>
          <p:cNvSpPr txBox="1"/>
          <p:nvPr>
            <p:ph type="title" idx="4294967295"/>
          </p:nvPr>
        </p:nvSpPr>
        <p:spPr>
          <a:xfrm>
            <a:off x="760412" y="173037"/>
            <a:ext cx="7772401" cy="700088"/>
          </a:xfrm>
          <a:prstGeom prst="rect">
            <a:avLst/>
          </a:prstGeom>
        </p:spPr>
        <p:txBody>
          <a:bodyPr lIns="44450" tIns="44450" rIns="44450" bIns="44450">
            <a:normAutofit/>
          </a:bodyPr>
          <a:lstStyle/>
          <a:p>
            <a:pPr>
              <a:defRPr>
                <a:effectLst>
                  <a:outerShdw blurRad="12700" dist="25400" dir="2700000" rotWithShape="0">
                    <a:srgbClr val="DDDDDD"/>
                  </a:outerShdw>
                </a:effectLst>
              </a:defRPr>
            </a:pPr>
            <a:r>
              <a:t>Example </a:t>
            </a:r>
            <a:r>
              <a:rPr sz="2000"/>
              <a:t>(modified from book ch 15)</a:t>
            </a:r>
            <a:endParaRPr sz="2000"/>
          </a:p>
        </p:txBody>
      </p:sp>
      <p:sp>
        <p:nvSpPr>
          <p:cNvPr id="612" name="Sailors:…"/>
          <p:cNvSpPr/>
          <p:nvPr/>
        </p:nvSpPr>
        <p:spPr>
          <a:xfrm>
            <a:off x="5486400" y="1201737"/>
            <a:ext cx="3219450" cy="2235201"/>
          </a:xfrm>
          <a:prstGeom prst="rect">
            <a:avLst/>
          </a:prstGeom>
          <a:ln w="12700">
            <a:solidFill>
              <a:srgbClr val="000000"/>
            </a:solidFill>
          </a:ln>
        </p:spPr>
        <p:txBody>
          <a:bodyPr lIns="44450" tIns="44450" rIns="44450" bIns="44450">
            <a:spAutoFit/>
          </a:bodyPr>
          <a:lstStyle/>
          <a:p>
            <a:pPr defTabSz="457200">
              <a:defRPr sz="2000" u="sng"/>
            </a:pPr>
            <a:r>
              <a:t>Sailors:</a:t>
            </a:r>
          </a:p>
          <a:p>
            <a:pPr defTabSz="457200">
              <a:defRPr sz="2000"/>
            </a:pPr>
            <a:r>
              <a:t>  B+ on </a:t>
            </a:r>
            <a:r>
              <a:rPr i="1"/>
              <a:t>sid</a:t>
            </a:r>
            <a:endParaRPr i="1"/>
          </a:p>
          <a:p>
            <a:pPr defTabSz="457200">
              <a:defRPr sz="2000" u="sng"/>
            </a:pPr>
            <a:r>
              <a:t>Reserves:</a:t>
            </a:r>
          </a:p>
          <a:p>
            <a:pPr defTabSz="457200">
              <a:defRPr sz="2000"/>
            </a:pPr>
            <a:r>
              <a:t>  Clustered B+ tree on </a:t>
            </a:r>
            <a:r>
              <a:rPr i="1"/>
              <a:t>bid</a:t>
            </a:r>
            <a:endParaRPr i="1"/>
          </a:p>
          <a:p>
            <a:pPr defTabSz="457200">
              <a:defRPr sz="2000"/>
            </a:pPr>
            <a:r>
              <a:t>  B+ on</a:t>
            </a:r>
            <a:r>
              <a:rPr i="1"/>
              <a:t> sid</a:t>
            </a:r>
            <a:endParaRPr i="1"/>
          </a:p>
          <a:p>
            <a:pPr defTabSz="457200">
              <a:defRPr sz="2000" u="sng"/>
            </a:pPr>
            <a:r>
              <a:t>Boats</a:t>
            </a:r>
          </a:p>
          <a:p>
            <a:pPr defTabSz="457200">
              <a:defRPr sz="2000"/>
            </a:pPr>
            <a:r>
              <a:t>   Clustered Hash on</a:t>
            </a:r>
            <a:r>
              <a:rPr i="1"/>
              <a:t> color</a:t>
            </a:r>
            <a:endParaRPr i="1"/>
          </a:p>
        </p:txBody>
      </p:sp>
      <p:sp>
        <p:nvSpPr>
          <p:cNvPr id="613" name="Select S.sid, COUNT(*) AS numredres…"/>
          <p:cNvSpPr txBox="1"/>
          <p:nvPr>
            <p:ph type="body" idx="4294967295"/>
          </p:nvPr>
        </p:nvSpPr>
        <p:spPr>
          <a:xfrm>
            <a:off x="380999" y="1371600"/>
            <a:ext cx="8763002" cy="4076700"/>
          </a:xfrm>
          <a:prstGeom prst="rect">
            <a:avLst/>
          </a:prstGeom>
        </p:spPr>
        <p:txBody>
          <a:bodyPr>
            <a:normAutofit/>
          </a:bodyPr>
          <a:lstStyle/>
          <a:p>
            <a:pPr>
              <a:spcBef>
                <a:spcPts val="700"/>
              </a:spcBef>
              <a:buSzTx/>
              <a:buFont typeface="Monotype Sorts"/>
              <a:buNone/>
              <a:defRPr sz="1800">
                <a:solidFill>
                  <a:srgbClr val="CC3300"/>
                </a:solidFill>
              </a:defRPr>
            </a:pPr>
            <a:r>
              <a:t>Select S.sid, COUNT(*) AS numredres</a:t>
            </a:r>
          </a:p>
          <a:p>
            <a:pPr>
              <a:spcBef>
                <a:spcPts val="700"/>
              </a:spcBef>
              <a:buSzTx/>
              <a:buFont typeface="Monotype Sorts"/>
              <a:buNone/>
              <a:defRPr sz="1800">
                <a:solidFill>
                  <a:srgbClr val="CC3300"/>
                </a:solidFill>
              </a:defRPr>
            </a:pPr>
            <a:r>
              <a:t>FROM  Sailors S, Reserves R, Boats B</a:t>
            </a:r>
          </a:p>
          <a:p>
            <a:pPr>
              <a:spcBef>
                <a:spcPts val="700"/>
              </a:spcBef>
              <a:buSzTx/>
              <a:buFont typeface="Monotype Sorts"/>
              <a:buNone/>
              <a:defRPr sz="1800">
                <a:solidFill>
                  <a:srgbClr val="CC3300"/>
                </a:solidFill>
              </a:defRPr>
            </a:pPr>
            <a:r>
              <a:t>WHERE  S.sid = R.sid AND R.bid = B.bid</a:t>
            </a:r>
          </a:p>
          <a:p>
            <a:pPr>
              <a:spcBef>
                <a:spcPts val="700"/>
              </a:spcBef>
              <a:buSzTx/>
              <a:buFont typeface="Monotype Sorts"/>
              <a:buNone/>
              <a:defRPr sz="1800">
                <a:solidFill>
                  <a:srgbClr val="CC3300"/>
                </a:solidFill>
              </a:defRPr>
            </a:pPr>
            <a:r>
              <a:t>   AND B.color = </a:t>
            </a:r>
            <a:r>
              <a:t>“</a:t>
            </a:r>
            <a:r>
              <a:t>red</a:t>
            </a:r>
            <a:r>
              <a:t>”</a:t>
            </a:r>
            <a:r>
              <a:t> </a:t>
            </a:r>
          </a:p>
          <a:p>
            <a:pPr>
              <a:spcBef>
                <a:spcPts val="700"/>
              </a:spcBef>
              <a:buSzTx/>
              <a:buFont typeface="Monotype Sorts"/>
              <a:buNone/>
              <a:defRPr sz="1800">
                <a:solidFill>
                  <a:srgbClr val="CC3300"/>
                </a:solidFill>
              </a:defRPr>
            </a:pPr>
            <a:r>
              <a:t>GROUP BY S.sid</a:t>
            </a:r>
          </a:p>
        </p:txBody>
      </p:sp>
      <p:sp>
        <p:nvSpPr>
          <p:cNvPr id="614" name="Pass1: Best plan(s) for accessing each relation…"/>
          <p:cNvSpPr txBox="1"/>
          <p:nvPr/>
        </p:nvSpPr>
        <p:spPr>
          <a:xfrm>
            <a:off x="350836" y="3505200"/>
            <a:ext cx="8366127" cy="1987933"/>
          </a:xfrm>
          <a:prstGeom prst="rect">
            <a:avLst/>
          </a:prstGeom>
          <a:ln w="12700">
            <a:miter lim="400000"/>
          </a:ln>
        </p:spPr>
        <p:txBody>
          <a:bodyPr lIns="46037" tIns="46037" rIns="46037" bIns="46037">
            <a:spAutoFit/>
          </a:bodyPr>
          <a:lstStyle/>
          <a:p>
            <a:pPr marL="342900" indent="-342900" defTabSz="457200">
              <a:spcBef>
                <a:spcPts val="400"/>
              </a:spcBef>
              <a:buSzPct val="100000"/>
              <a:buChar char="•"/>
              <a:defRPr sz="1800">
                <a:latin typeface="Tahoma Bold"/>
                <a:ea typeface="Tahoma Bold"/>
                <a:cs typeface="Tahoma Bold"/>
                <a:sym typeface="Tahoma Bold"/>
              </a:defRPr>
            </a:pPr>
            <a:r>
              <a:t>Pass1: Best plan(s) for accessing each relation</a:t>
            </a:r>
          </a:p>
          <a:p>
            <a:pPr marL="742950" lvl="1" indent="-285750" defTabSz="457200">
              <a:spcBef>
                <a:spcPts val="400"/>
              </a:spcBef>
              <a:buSzPct val="100000"/>
              <a:buChar char="–"/>
              <a:defRPr sz="1800">
                <a:latin typeface="Tahoma" panose="020B0604030504040204"/>
                <a:ea typeface="Tahoma" panose="020B0604030504040204"/>
                <a:cs typeface="Tahoma" panose="020B0604030504040204"/>
                <a:sym typeface="Tahoma" panose="020B0604030504040204"/>
              </a:defRPr>
            </a:pPr>
            <a:r>
              <a:t>Sailors: File Scan; B+ on sid</a:t>
            </a:r>
          </a:p>
          <a:p>
            <a:pPr marL="742950" lvl="1" indent="-285750" defTabSz="457200">
              <a:spcBef>
                <a:spcPts val="400"/>
              </a:spcBef>
              <a:buSzPct val="100000"/>
              <a:buChar char="–"/>
              <a:defRPr sz="1800">
                <a:latin typeface="Tahoma" panose="020B0604030504040204"/>
                <a:ea typeface="Tahoma" panose="020B0604030504040204"/>
                <a:cs typeface="Tahoma" panose="020B0604030504040204"/>
                <a:sym typeface="Tahoma" panose="020B0604030504040204"/>
              </a:defRPr>
            </a:pPr>
            <a:r>
              <a:t>Reserves: File Scan; B+ on bid, B+ on sid</a:t>
            </a:r>
          </a:p>
          <a:p>
            <a:pPr marL="742950" lvl="1" indent="-285750" defTabSz="457200">
              <a:spcBef>
                <a:spcPts val="400"/>
              </a:spcBef>
              <a:buSzPct val="100000"/>
              <a:buChar char="–"/>
              <a:defRPr sz="1800">
                <a:latin typeface="Tahoma" panose="020B0604030504040204"/>
                <a:ea typeface="Tahoma" panose="020B0604030504040204"/>
                <a:cs typeface="Tahoma" panose="020B0604030504040204"/>
                <a:sym typeface="Tahoma" panose="020B0604030504040204"/>
              </a:defRPr>
            </a:pPr>
            <a:r>
              <a:t>Boats: Hash on color</a:t>
            </a:r>
          </a:p>
          <a:p>
            <a:pPr marL="285750" lvl="2" indent="628650" defTabSz="457200">
              <a:spcBef>
                <a:spcPts val="400"/>
              </a:spcBef>
              <a:defRPr sz="1800">
                <a:latin typeface="Tahoma" panose="020B0604030504040204"/>
                <a:ea typeface="Tahoma" panose="020B0604030504040204"/>
                <a:cs typeface="Tahoma" panose="020B0604030504040204"/>
                <a:sym typeface="Tahoma" panose="020B0604030504040204"/>
              </a:defRPr>
            </a:pPr>
            <a:r>
              <a:t>(note: given selection on color, clustered Hash is likely to be cheaper than file scan, so only it is retained)</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614">
                                            <p:bg/>
                                          </p:spTgt>
                                        </p:tgtEl>
                                        <p:attrNameLst>
                                          <p:attrName>style.visibility</p:attrName>
                                        </p:attrNameLst>
                                      </p:cBhvr>
                                      <p:to>
                                        <p:strVal val="visible"/>
                                      </p:to>
                                    </p:set>
                                    <p:animEffect transition="in" filter="fade">
                                      <p:cBhvr>
                                        <p:cTn id="7" dur="500"/>
                                        <p:tgtEl>
                                          <p:spTgt spid="614">
                                            <p:bg/>
                                          </p:spTgt>
                                        </p:tgtEl>
                                      </p:cBhvr>
                                    </p:animEffect>
                                  </p:childTnLst>
                                </p:cTn>
                              </p:par>
                              <p:par>
                                <p:cTn id="8" presetID="10" presetClass="entr" presetSubtype="0" fill="hold" grpId="1" nodeType="withEffect">
                                  <p:stCondLst>
                                    <p:cond delay="0"/>
                                  </p:stCondLst>
                                  <p:iterate type="el">
                                    <p:tmAbs val="0"/>
                                  </p:iterate>
                                  <p:childTnLst>
                                    <p:set>
                                      <p:cBhvr>
                                        <p:cTn id="9" dur="indefinite" fill="hold"/>
                                        <p:tgtEl>
                                          <p:spTgt spid="614">
                                            <p:txEl>
                                              <p:pRg st="0" end="0"/>
                                            </p:txEl>
                                          </p:spTgt>
                                        </p:tgtEl>
                                        <p:attrNameLst>
                                          <p:attrName>style.visibility</p:attrName>
                                        </p:attrNameLst>
                                      </p:cBhvr>
                                      <p:to>
                                        <p:strVal val="visible"/>
                                      </p:to>
                                    </p:set>
                                    <p:animEffect transition="in" filter="fade">
                                      <p:cBhvr>
                                        <p:cTn id="10" dur="500"/>
                                        <p:tgtEl>
                                          <p:spTgt spid="614">
                                            <p:txEl>
                                              <p:pRg st="0" end="0"/>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iterate type="el">
                                    <p:tmAbs val="0"/>
                                  </p:iterate>
                                  <p:childTnLst>
                                    <p:set>
                                      <p:cBhvr>
                                        <p:cTn id="13" dur="indefinite" fill="hold"/>
                                        <p:tgtEl>
                                          <p:spTgt spid="614">
                                            <p:txEl>
                                              <p:pRg st="1" end="1"/>
                                            </p:txEl>
                                          </p:spTgt>
                                        </p:tgtEl>
                                        <p:attrNameLst>
                                          <p:attrName>style.visibility</p:attrName>
                                        </p:attrNameLst>
                                      </p:cBhvr>
                                      <p:to>
                                        <p:strVal val="visible"/>
                                      </p:to>
                                    </p:set>
                                    <p:animEffect transition="in" filter="fade">
                                      <p:cBhvr>
                                        <p:cTn id="14" dur="500"/>
                                        <p:tgtEl>
                                          <p:spTgt spid="614">
                                            <p:txEl>
                                              <p:pRg st="1" end="1"/>
                                            </p:txEl>
                                          </p:spTgt>
                                        </p:tgtEl>
                                      </p:cBhvr>
                                    </p:animEffect>
                                  </p:childTnLst>
                                </p:cTn>
                              </p:par>
                            </p:childTnLst>
                          </p:cTn>
                        </p:par>
                        <p:par>
                          <p:cTn id="15" fill="hold">
                            <p:stCondLst>
                              <p:cond delay="1000"/>
                            </p:stCondLst>
                            <p:childTnLst>
                              <p:par>
                                <p:cTn id="16" presetID="10" presetClass="entr" presetSubtype="0" fill="hold" grpId="1" nodeType="afterEffect">
                                  <p:stCondLst>
                                    <p:cond delay="0"/>
                                  </p:stCondLst>
                                  <p:iterate type="el">
                                    <p:tmAbs val="0"/>
                                  </p:iterate>
                                  <p:childTnLst>
                                    <p:set>
                                      <p:cBhvr>
                                        <p:cTn id="17" dur="indefinite" fill="hold"/>
                                        <p:tgtEl>
                                          <p:spTgt spid="614">
                                            <p:txEl>
                                              <p:pRg st="2" end="2"/>
                                            </p:txEl>
                                          </p:spTgt>
                                        </p:tgtEl>
                                        <p:attrNameLst>
                                          <p:attrName>style.visibility</p:attrName>
                                        </p:attrNameLst>
                                      </p:cBhvr>
                                      <p:to>
                                        <p:strVal val="visible"/>
                                      </p:to>
                                    </p:set>
                                    <p:animEffect transition="in" filter="fade">
                                      <p:cBhvr>
                                        <p:cTn id="18" dur="500"/>
                                        <p:tgtEl>
                                          <p:spTgt spid="614">
                                            <p:txEl>
                                              <p:pRg st="2" end="2"/>
                                            </p:txEl>
                                          </p:spTgt>
                                        </p:tgtEl>
                                      </p:cBhvr>
                                    </p:animEffect>
                                  </p:childTnLst>
                                </p:cTn>
                              </p:par>
                            </p:childTnLst>
                          </p:cTn>
                        </p:par>
                        <p:par>
                          <p:cTn id="19" fill="hold">
                            <p:stCondLst>
                              <p:cond delay="1500"/>
                            </p:stCondLst>
                            <p:childTnLst>
                              <p:par>
                                <p:cTn id="20" presetID="10" presetClass="entr" presetSubtype="0" fill="hold" grpId="1" nodeType="afterEffect">
                                  <p:stCondLst>
                                    <p:cond delay="0"/>
                                  </p:stCondLst>
                                  <p:iterate type="el">
                                    <p:tmAbs val="0"/>
                                  </p:iterate>
                                  <p:childTnLst>
                                    <p:set>
                                      <p:cBhvr>
                                        <p:cTn id="21" dur="indefinite" fill="hold"/>
                                        <p:tgtEl>
                                          <p:spTgt spid="614">
                                            <p:txEl>
                                              <p:pRg st="3" end="3"/>
                                            </p:txEl>
                                          </p:spTgt>
                                        </p:tgtEl>
                                        <p:attrNameLst>
                                          <p:attrName>style.visibility</p:attrName>
                                        </p:attrNameLst>
                                      </p:cBhvr>
                                      <p:to>
                                        <p:strVal val="visible"/>
                                      </p:to>
                                    </p:set>
                                    <p:animEffect transition="in" filter="fade">
                                      <p:cBhvr>
                                        <p:cTn id="22" dur="500"/>
                                        <p:tgtEl>
                                          <p:spTgt spid="614">
                                            <p:txEl>
                                              <p:pRg st="3" end="3"/>
                                            </p:txEl>
                                          </p:spTgt>
                                        </p:tgtEl>
                                      </p:cBhvr>
                                    </p:animEffect>
                                  </p:childTnLst>
                                </p:cTn>
                              </p:par>
                            </p:childTnLst>
                          </p:cTn>
                        </p:par>
                        <p:par>
                          <p:cTn id="23" fill="hold">
                            <p:stCondLst>
                              <p:cond delay="2000"/>
                            </p:stCondLst>
                            <p:childTnLst>
                              <p:par>
                                <p:cTn id="24" presetID="10" presetClass="entr" presetSubtype="0" fill="hold" grpId="1" nodeType="afterEffect">
                                  <p:stCondLst>
                                    <p:cond delay="0"/>
                                  </p:stCondLst>
                                  <p:iterate type="el">
                                    <p:tmAbs val="0"/>
                                  </p:iterate>
                                  <p:childTnLst>
                                    <p:set>
                                      <p:cBhvr>
                                        <p:cTn id="25" dur="indefinite" fill="hold"/>
                                        <p:tgtEl>
                                          <p:spTgt spid="614">
                                            <p:txEl>
                                              <p:pRg st="4" end="4"/>
                                            </p:txEl>
                                          </p:spTgt>
                                        </p:tgtEl>
                                        <p:attrNameLst>
                                          <p:attrName>style.visibility</p:attrName>
                                        </p:attrNameLst>
                                      </p:cBhvr>
                                      <p:to>
                                        <p:strVal val="visible"/>
                                      </p:to>
                                    </p:set>
                                    <p:animEffect transition="in" filter="fade">
                                      <p:cBhvr>
                                        <p:cTn id="26" dur="500"/>
                                        <p:tgtEl>
                                          <p:spTgt spid="61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14" grpId="1" bldLvl="5" animBg="1" advAuto="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17" name="Pass 2"/>
          <p:cNvSpPr txBox="1"/>
          <p:nvPr>
            <p:ph type="title" idx="4294967295"/>
          </p:nvPr>
        </p:nvSpPr>
        <p:spPr>
          <a:xfrm>
            <a:off x="815975" y="230187"/>
            <a:ext cx="7772400" cy="547689"/>
          </a:xfrm>
          <a:prstGeom prst="rect">
            <a:avLst/>
          </a:prstGeom>
        </p:spPr>
        <p:txBody>
          <a:bodyPr>
            <a:normAutofit/>
          </a:bodyPr>
          <a:lstStyle>
            <a:lvl1pPr>
              <a:defRPr sz="2800">
                <a:effectLst>
                  <a:outerShdw blurRad="12700" dist="25400" dir="2700000" rotWithShape="0">
                    <a:srgbClr val="DDDDDD"/>
                  </a:outerShdw>
                </a:effectLst>
              </a:defRPr>
            </a:lvl1pPr>
          </a:lstStyle>
          <a:p>
            <a:r>
              <a:t>Pass 2</a:t>
            </a:r>
          </a:p>
        </p:txBody>
      </p:sp>
      <p:sp>
        <p:nvSpPr>
          <p:cNvPr id="618" name="For each of the plans in pass 1, generate plans joining another relation as the inner (avoiding cross products).…"/>
          <p:cNvSpPr txBox="1"/>
          <p:nvPr>
            <p:ph type="body" idx="4294967295"/>
          </p:nvPr>
        </p:nvSpPr>
        <p:spPr>
          <a:xfrm>
            <a:off x="533400" y="1220787"/>
            <a:ext cx="8077200" cy="4076701"/>
          </a:xfrm>
          <a:prstGeom prst="rect">
            <a:avLst/>
          </a:prstGeom>
        </p:spPr>
        <p:txBody>
          <a:bodyPr>
            <a:normAutofit lnSpcReduction="10000"/>
          </a:bodyPr>
          <a:lstStyle/>
          <a:p>
            <a:pPr marL="180340" indent="-180340" defTabSz="822960">
              <a:lnSpc>
                <a:spcPct val="90000"/>
              </a:lnSpc>
              <a:spcBef>
                <a:spcPts val="700"/>
              </a:spcBef>
              <a:buClrTx/>
              <a:buSzPct val="100000"/>
              <a:defRPr sz="1800"/>
            </a:pPr>
            <a:r>
              <a:t>For each of the plans in pass 1, generate plans joining another relation as the inner (avoiding cross products).</a:t>
            </a:r>
          </a:p>
          <a:p>
            <a:pPr marL="308610" indent="-308610" defTabSz="822960">
              <a:lnSpc>
                <a:spcPct val="90000"/>
              </a:lnSpc>
              <a:spcBef>
                <a:spcPts val="600"/>
              </a:spcBef>
              <a:buChar char=""/>
              <a:defRPr sz="1800"/>
            </a:pPr>
          </a:p>
          <a:p>
            <a:pPr marL="180340" indent="-180340" defTabSz="822960">
              <a:lnSpc>
                <a:spcPct val="90000"/>
              </a:lnSpc>
              <a:spcBef>
                <a:spcPts val="700"/>
              </a:spcBef>
              <a:buClrTx/>
              <a:buSzPct val="100000"/>
              <a:defRPr sz="1800"/>
            </a:pPr>
            <a:r>
              <a:t>Consider all join methods and every access path for the inner.</a:t>
            </a:r>
          </a:p>
          <a:p>
            <a:pPr marL="505460" lvl="1" indent="-162560" defTabSz="822960">
              <a:lnSpc>
                <a:spcPct val="90000"/>
              </a:lnSpc>
              <a:spcBef>
                <a:spcPts val="0"/>
              </a:spcBef>
              <a:buClrTx/>
              <a:buChar char="•"/>
              <a:defRPr sz="1620"/>
            </a:pPr>
            <a:r>
              <a:t>File Scan Reserves (outer) with Boats (inner)</a:t>
            </a:r>
          </a:p>
          <a:p>
            <a:pPr marL="505460" lvl="1" indent="-162560" defTabSz="822960">
              <a:lnSpc>
                <a:spcPct val="90000"/>
              </a:lnSpc>
              <a:spcBef>
                <a:spcPts val="0"/>
              </a:spcBef>
              <a:buClrTx/>
              <a:buChar char="•"/>
              <a:defRPr sz="1620"/>
            </a:pPr>
            <a:r>
              <a:t>File Scan Reserves (outer) with Sailors (inner)</a:t>
            </a:r>
          </a:p>
          <a:p>
            <a:pPr marL="505460" lvl="1" indent="-162560" defTabSz="822960">
              <a:lnSpc>
                <a:spcPct val="90000"/>
              </a:lnSpc>
              <a:spcBef>
                <a:spcPts val="0"/>
              </a:spcBef>
              <a:buClrTx/>
              <a:buChar char="•"/>
              <a:defRPr sz="1620"/>
            </a:pPr>
            <a:r>
              <a:t>B+ on Reserves.bid (outer) with Boats (inner)</a:t>
            </a:r>
          </a:p>
          <a:p>
            <a:pPr marL="505460" lvl="1" indent="-162560" defTabSz="822960">
              <a:lnSpc>
                <a:spcPct val="90000"/>
              </a:lnSpc>
              <a:spcBef>
                <a:spcPts val="0"/>
              </a:spcBef>
              <a:buClrTx/>
              <a:buChar char="•"/>
              <a:defRPr sz="1620"/>
            </a:pPr>
            <a:r>
              <a:t>B+ on Reserves.bid  (outer) with Sailors (inner)</a:t>
            </a:r>
          </a:p>
          <a:p>
            <a:pPr marL="505460" lvl="1" indent="-162560" defTabSz="822960">
              <a:lnSpc>
                <a:spcPct val="90000"/>
              </a:lnSpc>
              <a:spcBef>
                <a:spcPts val="0"/>
              </a:spcBef>
              <a:buClrTx/>
              <a:buChar char="•"/>
              <a:defRPr sz="1620"/>
            </a:pPr>
            <a:r>
              <a:t>B+ on Reserves.sid (outer) with Boats (inner)</a:t>
            </a:r>
          </a:p>
          <a:p>
            <a:pPr marL="505460" lvl="1" indent="-162560" defTabSz="822960">
              <a:lnSpc>
                <a:spcPct val="90000"/>
              </a:lnSpc>
              <a:spcBef>
                <a:spcPts val="0"/>
              </a:spcBef>
              <a:buClrTx/>
              <a:buChar char="•"/>
              <a:defRPr sz="1620"/>
            </a:pPr>
            <a:r>
              <a:t>B+ on Reserves.sid  (outer) with Sailors (inner)</a:t>
            </a:r>
          </a:p>
          <a:p>
            <a:pPr marL="505460" lvl="1" indent="-162560" defTabSz="822960">
              <a:lnSpc>
                <a:spcPct val="90000"/>
              </a:lnSpc>
              <a:spcBef>
                <a:spcPts val="0"/>
              </a:spcBef>
              <a:buClrTx/>
              <a:buChar char="•"/>
              <a:defRPr sz="1620"/>
            </a:pPr>
            <a:r>
              <a:t>File Scan Sailors (outer) with Reserves (inner)</a:t>
            </a:r>
          </a:p>
          <a:p>
            <a:pPr marL="505460" lvl="1" indent="-162560" defTabSz="822960">
              <a:lnSpc>
                <a:spcPct val="90000"/>
              </a:lnSpc>
              <a:spcBef>
                <a:spcPts val="0"/>
              </a:spcBef>
              <a:buClrTx/>
              <a:buChar char="•"/>
              <a:defRPr sz="1620"/>
            </a:pPr>
            <a:r>
              <a:t>B+Tree Sailors.sid (outer) with Reserves (inner)</a:t>
            </a:r>
          </a:p>
          <a:p>
            <a:pPr marL="505460" lvl="1" indent="-162560" defTabSz="822960">
              <a:lnSpc>
                <a:spcPct val="90000"/>
              </a:lnSpc>
              <a:spcBef>
                <a:spcPts val="0"/>
              </a:spcBef>
              <a:buClrTx/>
              <a:buChar char="•"/>
              <a:defRPr sz="1620"/>
            </a:pPr>
            <a:r>
              <a:t>Hash on Boats.color (outer) with Reserves (inner)</a:t>
            </a:r>
          </a:p>
          <a:p>
            <a:pPr marL="505460" lvl="1" indent="-162560" defTabSz="822960">
              <a:lnSpc>
                <a:spcPct val="90000"/>
              </a:lnSpc>
              <a:spcBef>
                <a:spcPts val="0"/>
              </a:spcBef>
              <a:buClrTx/>
              <a:buChar char="•"/>
              <a:defRPr sz="1620"/>
            </a:pPr>
            <a:r>
              <a:rPr lang="en-US"/>
              <a:t>.... </a:t>
            </a:r>
          </a:p>
          <a:p>
            <a:pPr marL="257175" lvl="1" indent="154305" defTabSz="822960">
              <a:lnSpc>
                <a:spcPct val="90000"/>
              </a:lnSpc>
              <a:spcBef>
                <a:spcPts val="0"/>
              </a:spcBef>
              <a:buSzTx/>
              <a:buFont typeface="Monotype Sorts"/>
              <a:buNone/>
              <a:defRPr sz="1620"/>
            </a:pPr>
          </a:p>
          <a:p>
            <a:pPr marL="162560" indent="-162560" defTabSz="822960">
              <a:lnSpc>
                <a:spcPct val="90000"/>
              </a:lnSpc>
              <a:spcBef>
                <a:spcPts val="600"/>
              </a:spcBef>
              <a:buClrTx/>
              <a:buSzPct val="100000"/>
              <a:defRPr sz="1620"/>
            </a:pPr>
            <a:r>
              <a:t>Retain cheapest plan for each pair of relations plus cheapest plan for each interesting order.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21" name="Pass 3"/>
          <p:cNvSpPr txBox="1"/>
          <p:nvPr>
            <p:ph type="title" idx="4294967295"/>
          </p:nvPr>
        </p:nvSpPr>
        <p:spPr>
          <a:xfrm>
            <a:off x="642937" y="346075"/>
            <a:ext cx="7772401" cy="508000"/>
          </a:xfrm>
          <a:prstGeom prst="rect">
            <a:avLst/>
          </a:prstGeom>
        </p:spPr>
        <p:txBody>
          <a:bodyPr>
            <a:normAutofit/>
          </a:bodyPr>
          <a:lstStyle>
            <a:lvl1pPr defTabSz="905510">
              <a:defRPr sz="2770">
                <a:effectLst>
                  <a:outerShdw blurRad="12573" dist="25146" dir="2700000" rotWithShape="0">
                    <a:srgbClr val="DDDDDD"/>
                  </a:outerShdw>
                </a:effectLst>
              </a:defRPr>
            </a:lvl1pPr>
          </a:lstStyle>
          <a:p>
            <a:r>
              <a:t>Pass 3</a:t>
            </a:r>
          </a:p>
        </p:txBody>
      </p:sp>
      <p:sp>
        <p:nvSpPr>
          <p:cNvPr id="622" name="For each of the plans retained from Pass 2, taken as the outer, generate plans for the remaining join…"/>
          <p:cNvSpPr txBox="1"/>
          <p:nvPr>
            <p:ph type="body" idx="4294967295"/>
          </p:nvPr>
        </p:nvSpPr>
        <p:spPr>
          <a:xfrm>
            <a:off x="152400" y="1219200"/>
            <a:ext cx="6324600" cy="4076700"/>
          </a:xfrm>
          <a:prstGeom prst="rect">
            <a:avLst/>
          </a:prstGeom>
        </p:spPr>
        <p:txBody>
          <a:bodyPr>
            <a:normAutofit/>
          </a:bodyPr>
          <a:lstStyle/>
          <a:p>
            <a:pPr marL="200660" indent="-200660">
              <a:lnSpc>
                <a:spcPct val="90000"/>
              </a:lnSpc>
              <a:buClrTx/>
              <a:buSzPct val="100000"/>
            </a:pPr>
            <a:r>
              <a:t>For each of the plans retained from Pass 2, taken as the outer, generate plans for the remaining join</a:t>
            </a:r>
          </a:p>
          <a:p>
            <a:pPr marL="561340" lvl="1" indent="-180340">
              <a:lnSpc>
                <a:spcPct val="90000"/>
              </a:lnSpc>
              <a:spcBef>
                <a:spcPts val="0"/>
              </a:spcBef>
              <a:buClrTx/>
              <a:buChar char="•"/>
              <a:defRPr sz="1800"/>
            </a:pPr>
            <a:r>
              <a:t>e.g. </a:t>
            </a:r>
          </a:p>
          <a:p>
            <a:pPr marL="285750" lvl="1" indent="171450">
              <a:lnSpc>
                <a:spcPct val="90000"/>
              </a:lnSpc>
              <a:spcBef>
                <a:spcPts val="0"/>
              </a:spcBef>
              <a:buSzTx/>
              <a:buFont typeface="Monotype Sorts"/>
              <a:buNone/>
              <a:defRPr sz="1800"/>
            </a:pPr>
            <a:r>
              <a:t>	Outer= Hash on Boats.color JOIN Reserves</a:t>
            </a:r>
          </a:p>
          <a:p>
            <a:pPr marL="285750" lvl="1" indent="171450">
              <a:lnSpc>
                <a:spcPct val="90000"/>
              </a:lnSpc>
              <a:spcBef>
                <a:spcPts val="0"/>
              </a:spcBef>
              <a:buSzTx/>
              <a:buFont typeface="Monotype Sorts"/>
              <a:buNone/>
              <a:defRPr sz="1800"/>
            </a:pPr>
            <a:r>
              <a:t>	Inner = Sailors</a:t>
            </a:r>
          </a:p>
          <a:p>
            <a:pPr marL="285750" lvl="1" indent="171450">
              <a:lnSpc>
                <a:spcPct val="90000"/>
              </a:lnSpc>
              <a:spcBef>
                <a:spcPts val="0"/>
              </a:spcBef>
              <a:buSzTx/>
              <a:buFont typeface="Monotype Sorts"/>
              <a:buNone/>
              <a:defRPr sz="1800"/>
            </a:pPr>
            <a:r>
              <a:t>	Join Method = Index NL using Sailors.sid B+Tree</a:t>
            </a:r>
          </a:p>
          <a:p>
            <a:pPr marL="285750" lvl="1" indent="171450">
              <a:lnSpc>
                <a:spcPct val="90000"/>
              </a:lnSpc>
              <a:spcBef>
                <a:spcPts val="0"/>
              </a:spcBef>
              <a:buSzTx/>
              <a:buFont typeface="Monotype Sorts"/>
              <a:buNone/>
              <a:defRPr sz="1800"/>
            </a:pPr>
          </a:p>
          <a:p>
            <a:pPr marL="200660" indent="-200660">
              <a:lnSpc>
                <a:spcPct val="90000"/>
              </a:lnSpc>
              <a:buClrTx/>
              <a:buSzPct val="100000"/>
            </a:pPr>
            <a:r>
              <a:t>Then, add the cost for doing the group by and aggregate:</a:t>
            </a:r>
          </a:p>
          <a:p>
            <a:pPr marL="581660" lvl="1" indent="-200660">
              <a:lnSpc>
                <a:spcPct val="90000"/>
              </a:lnSpc>
              <a:spcBef>
                <a:spcPts val="0"/>
              </a:spcBef>
              <a:buClrTx/>
              <a:buChar char="•"/>
            </a:pPr>
            <a:r>
              <a:t>This is the cost to sort the result by sid,           </a:t>
            </a:r>
            <a:r>
              <a:rPr i="1"/>
              <a:t>unless it has  already been sorted by a  previous operator.</a:t>
            </a:r>
            <a:endParaRPr i="1"/>
          </a:p>
          <a:p>
            <a:pPr marL="742950" lvl="1" indent="-285750">
              <a:lnSpc>
                <a:spcPct val="90000"/>
              </a:lnSpc>
              <a:spcBef>
                <a:spcPts val="0"/>
              </a:spcBef>
              <a:buClr>
                <a:srgbClr val="CC6600"/>
              </a:buClr>
              <a:defRPr i="1"/>
            </a:pPr>
          </a:p>
          <a:p>
            <a:pPr marL="200660" indent="-200660">
              <a:lnSpc>
                <a:spcPct val="90000"/>
              </a:lnSpc>
              <a:buClrTx/>
              <a:buSzPct val="100000"/>
            </a:pPr>
            <a:r>
              <a:t>Then, choose the cheapest plan overall</a:t>
            </a:r>
          </a:p>
        </p:txBody>
      </p:sp>
      <p:grpSp>
        <p:nvGrpSpPr>
          <p:cNvPr id="686" name="Group"/>
          <p:cNvGrpSpPr/>
          <p:nvPr/>
        </p:nvGrpSpPr>
        <p:grpSpPr>
          <a:xfrm>
            <a:off x="5924550" y="1295400"/>
            <a:ext cx="2650419" cy="4374437"/>
            <a:chOff x="0" y="0"/>
            <a:chExt cx="2650418" cy="4374436"/>
          </a:xfrm>
        </p:grpSpPr>
        <p:grpSp>
          <p:nvGrpSpPr>
            <p:cNvPr id="625" name="Group"/>
            <p:cNvGrpSpPr/>
            <p:nvPr/>
          </p:nvGrpSpPr>
          <p:grpSpPr>
            <a:xfrm>
              <a:off x="1193799" y="17462"/>
              <a:ext cx="1" cy="179388"/>
              <a:chOff x="0" y="0"/>
              <a:chExt cx="0" cy="179387"/>
            </a:xfrm>
          </p:grpSpPr>
          <p:sp>
            <p:nvSpPr>
              <p:cNvPr id="623" name="Line"/>
              <p:cNvSpPr/>
              <p:nvPr/>
            </p:nvSpPr>
            <p:spPr>
              <a:xfrm flipH="1">
                <a:off x="-1" y="0"/>
                <a:ext cx="2" cy="1793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24" name="Line"/>
              <p:cNvSpPr/>
              <p:nvPr/>
            </p:nvSpPr>
            <p:spPr>
              <a:xfrm flipV="1">
                <a:off x="-1" y="0"/>
                <a:ext cx="2" cy="1793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28" name="Group"/>
            <p:cNvGrpSpPr/>
            <p:nvPr/>
          </p:nvGrpSpPr>
          <p:grpSpPr>
            <a:xfrm>
              <a:off x="1247774" y="17462"/>
              <a:ext cx="1" cy="179388"/>
              <a:chOff x="0" y="0"/>
              <a:chExt cx="0" cy="179387"/>
            </a:xfrm>
          </p:grpSpPr>
          <p:sp>
            <p:nvSpPr>
              <p:cNvPr id="626" name="Line"/>
              <p:cNvSpPr/>
              <p:nvPr/>
            </p:nvSpPr>
            <p:spPr>
              <a:xfrm flipH="1">
                <a:off x="-1" y="0"/>
                <a:ext cx="2" cy="1793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27" name="Line"/>
              <p:cNvSpPr/>
              <p:nvPr/>
            </p:nvSpPr>
            <p:spPr>
              <a:xfrm flipV="1">
                <a:off x="-1" y="0"/>
                <a:ext cx="2" cy="1793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31" name="Group"/>
            <p:cNvGrpSpPr/>
            <p:nvPr/>
          </p:nvGrpSpPr>
          <p:grpSpPr>
            <a:xfrm>
              <a:off x="1165224" y="-1"/>
              <a:ext cx="107951" cy="1"/>
              <a:chOff x="0" y="0"/>
              <a:chExt cx="107950" cy="0"/>
            </a:xfrm>
          </p:grpSpPr>
          <p:sp>
            <p:nvSpPr>
              <p:cNvPr id="629" name="Line"/>
              <p:cNvSpPr/>
              <p:nvPr/>
            </p:nvSpPr>
            <p:spPr>
              <a:xfrm>
                <a:off x="0" y="0"/>
                <a:ext cx="10795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0" name="Line"/>
              <p:cNvSpPr/>
              <p:nvPr/>
            </p:nvSpPr>
            <p:spPr>
              <a:xfrm flipH="1" flipV="1">
                <a:off x="0" y="0"/>
                <a:ext cx="10795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4" name="Group"/>
            <p:cNvGrpSpPr/>
            <p:nvPr/>
          </p:nvGrpSpPr>
          <p:grpSpPr>
            <a:xfrm>
              <a:off x="1325562" y="1447799"/>
              <a:ext cx="219076" cy="131764"/>
              <a:chOff x="0" y="0"/>
              <a:chExt cx="219075" cy="131762"/>
            </a:xfrm>
          </p:grpSpPr>
          <p:grpSp>
            <p:nvGrpSpPr>
              <p:cNvPr id="634" name="Group"/>
              <p:cNvGrpSpPr/>
              <p:nvPr/>
            </p:nvGrpSpPr>
            <p:grpSpPr>
              <a:xfrm>
                <a:off x="-1" y="0"/>
                <a:ext cx="1" cy="131763"/>
                <a:chOff x="0" y="0"/>
                <a:chExt cx="0" cy="131762"/>
              </a:xfrm>
            </p:grpSpPr>
            <p:sp>
              <p:nvSpPr>
                <p:cNvPr id="632"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3"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37" name="Group"/>
              <p:cNvGrpSpPr/>
              <p:nvPr/>
            </p:nvGrpSpPr>
            <p:grpSpPr>
              <a:xfrm>
                <a:off x="219075" y="0"/>
                <a:ext cx="1" cy="131763"/>
                <a:chOff x="0" y="0"/>
                <a:chExt cx="0" cy="131762"/>
              </a:xfrm>
            </p:grpSpPr>
            <p:sp>
              <p:nvSpPr>
                <p:cNvPr id="635"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6"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0" name="Group"/>
              <p:cNvGrpSpPr/>
              <p:nvPr/>
            </p:nvGrpSpPr>
            <p:grpSpPr>
              <a:xfrm>
                <a:off x="0" y="-1"/>
                <a:ext cx="219075" cy="131764"/>
                <a:chOff x="0" y="0"/>
                <a:chExt cx="219074" cy="131762"/>
              </a:xfrm>
            </p:grpSpPr>
            <p:sp>
              <p:nvSpPr>
                <p:cNvPr id="638" name="Line"/>
                <p:cNvSpPr/>
                <p:nvPr/>
              </p:nvSpPr>
              <p:spPr>
                <a:xfrm>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9" name="Line"/>
                <p:cNvSpPr/>
                <p:nvPr/>
              </p:nvSpPr>
              <p:spPr>
                <a:xfrm flipH="1" flipV="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3" name="Group"/>
              <p:cNvGrpSpPr/>
              <p:nvPr/>
            </p:nvGrpSpPr>
            <p:grpSpPr>
              <a:xfrm>
                <a:off x="-1" y="-1"/>
                <a:ext cx="219076" cy="131764"/>
                <a:chOff x="0" y="0"/>
                <a:chExt cx="219075" cy="131762"/>
              </a:xfrm>
            </p:grpSpPr>
            <p:sp>
              <p:nvSpPr>
                <p:cNvPr id="641" name="Line"/>
                <p:cNvSpPr/>
                <p:nvPr/>
              </p:nvSpPr>
              <p:spPr>
                <a:xfrm flipV="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2" name="Line"/>
                <p:cNvSpPr/>
                <p:nvPr/>
              </p:nvSpPr>
              <p:spPr>
                <a:xfrm flipH="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647" name="Group"/>
            <p:cNvGrpSpPr/>
            <p:nvPr/>
          </p:nvGrpSpPr>
          <p:grpSpPr>
            <a:xfrm>
              <a:off x="868362" y="1981200"/>
              <a:ext cx="420688" cy="376238"/>
              <a:chOff x="0" y="0"/>
              <a:chExt cx="420687" cy="376237"/>
            </a:xfrm>
          </p:grpSpPr>
          <p:sp>
            <p:nvSpPr>
              <p:cNvPr id="645" name="Line"/>
              <p:cNvSpPr/>
              <p:nvPr/>
            </p:nvSpPr>
            <p:spPr>
              <a:xfrm flipV="1">
                <a:off x="-1" y="0"/>
                <a:ext cx="420689" cy="376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6" name="Line"/>
              <p:cNvSpPr/>
              <p:nvPr/>
            </p:nvSpPr>
            <p:spPr>
              <a:xfrm flipH="1">
                <a:off x="-1" y="0"/>
                <a:ext cx="420689" cy="376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0" name="Group"/>
            <p:cNvGrpSpPr/>
            <p:nvPr/>
          </p:nvGrpSpPr>
          <p:grpSpPr>
            <a:xfrm>
              <a:off x="1630361" y="1981199"/>
              <a:ext cx="427039" cy="376239"/>
              <a:chOff x="0" y="0"/>
              <a:chExt cx="427037" cy="376237"/>
            </a:xfrm>
          </p:grpSpPr>
          <p:sp>
            <p:nvSpPr>
              <p:cNvPr id="648" name="Line"/>
              <p:cNvSpPr/>
              <p:nvPr/>
            </p:nvSpPr>
            <p:spPr>
              <a:xfrm>
                <a:off x="0" y="-1"/>
                <a:ext cx="427038" cy="376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9" name="Line"/>
              <p:cNvSpPr/>
              <p:nvPr/>
            </p:nvSpPr>
            <p:spPr>
              <a:xfrm flipH="1" flipV="1">
                <a:off x="-1" y="0"/>
                <a:ext cx="427039" cy="376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3" name="Group"/>
            <p:cNvGrpSpPr/>
            <p:nvPr/>
          </p:nvGrpSpPr>
          <p:grpSpPr>
            <a:xfrm>
              <a:off x="1368106" y="406400"/>
              <a:ext cx="1" cy="430646"/>
              <a:chOff x="0" y="0"/>
              <a:chExt cx="0" cy="430645"/>
            </a:xfrm>
          </p:grpSpPr>
          <p:sp>
            <p:nvSpPr>
              <p:cNvPr id="651" name="Line"/>
              <p:cNvSpPr/>
              <p:nvPr/>
            </p:nvSpPr>
            <p:spPr>
              <a:xfrm flipH="1">
                <a:off x="-1" y="0"/>
                <a:ext cx="2" cy="430646"/>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2" name="Line"/>
              <p:cNvSpPr/>
              <p:nvPr/>
            </p:nvSpPr>
            <p:spPr>
              <a:xfrm flipV="1">
                <a:off x="-1" y="0"/>
                <a:ext cx="2" cy="430646"/>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6" name="Group"/>
            <p:cNvGrpSpPr/>
            <p:nvPr/>
          </p:nvGrpSpPr>
          <p:grpSpPr>
            <a:xfrm>
              <a:off x="411162" y="3352800"/>
              <a:ext cx="1" cy="541338"/>
              <a:chOff x="0" y="0"/>
              <a:chExt cx="0" cy="541337"/>
            </a:xfrm>
          </p:grpSpPr>
          <p:sp>
            <p:nvSpPr>
              <p:cNvPr id="654" name="Line"/>
              <p:cNvSpPr/>
              <p:nvPr/>
            </p:nvSpPr>
            <p:spPr>
              <a:xfrm flipH="1">
                <a:off x="-1" y="0"/>
                <a:ext cx="2" cy="5413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5" name="Line"/>
              <p:cNvSpPr/>
              <p:nvPr/>
            </p:nvSpPr>
            <p:spPr>
              <a:xfrm flipV="1">
                <a:off x="-1" y="0"/>
                <a:ext cx="2" cy="5413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57" name="Reserves"/>
            <p:cNvSpPr txBox="1"/>
            <p:nvPr/>
          </p:nvSpPr>
          <p:spPr>
            <a:xfrm>
              <a:off x="1066800" y="28956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Reserves</a:t>
              </a:r>
            </a:p>
          </p:txBody>
        </p:sp>
        <p:sp>
          <p:nvSpPr>
            <p:cNvPr id="658" name="Sailors"/>
            <p:cNvSpPr txBox="1"/>
            <p:nvPr/>
          </p:nvSpPr>
          <p:spPr>
            <a:xfrm>
              <a:off x="1828800" y="23622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Sailors</a:t>
              </a:r>
            </a:p>
          </p:txBody>
        </p:sp>
        <p:sp>
          <p:nvSpPr>
            <p:cNvPr id="659" name="sid=sid"/>
            <p:cNvSpPr txBox="1"/>
            <p:nvPr/>
          </p:nvSpPr>
          <p:spPr>
            <a:xfrm>
              <a:off x="1143000" y="1600200"/>
              <a:ext cx="7192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sid=sid</a:t>
              </a:r>
            </a:p>
          </p:txBody>
        </p:sp>
        <p:sp>
          <p:nvSpPr>
            <p:cNvPr id="660" name="Boats"/>
            <p:cNvSpPr txBox="1"/>
            <p:nvPr/>
          </p:nvSpPr>
          <p:spPr>
            <a:xfrm>
              <a:off x="76200" y="4038600"/>
              <a:ext cx="761424"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panose="020B0604020202020204"/>
                  <a:ea typeface="Arial" panose="020B0604020202020204"/>
                  <a:cs typeface="Arial" panose="020B0604020202020204"/>
                  <a:sym typeface="Arial" panose="020B0604020202020204"/>
                </a:defRPr>
              </a:lvl1pPr>
            </a:lstStyle>
            <a:p>
              <a:r>
                <a:t>Boats </a:t>
              </a:r>
            </a:p>
          </p:txBody>
        </p:sp>
        <p:sp>
          <p:nvSpPr>
            <p:cNvPr id="661" name="Sid, COUNT(*)"/>
            <p:cNvSpPr txBox="1"/>
            <p:nvPr/>
          </p:nvSpPr>
          <p:spPr>
            <a:xfrm>
              <a:off x="1233487" y="123825"/>
              <a:ext cx="129671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Sid, COUNT(*)</a:t>
              </a:r>
            </a:p>
          </p:txBody>
        </p:sp>
        <p:sp>
          <p:nvSpPr>
            <p:cNvPr id="662" name="GROUPBY sid"/>
            <p:cNvSpPr txBox="1"/>
            <p:nvPr/>
          </p:nvSpPr>
          <p:spPr>
            <a:xfrm>
              <a:off x="1203006" y="800100"/>
              <a:ext cx="1442855" cy="421010"/>
            </a:xfrm>
            <a:prstGeom prst="rect">
              <a:avLst/>
            </a:prstGeom>
            <a:noFill/>
            <a:ln w="12700" cap="flat">
              <a:noFill/>
              <a:miter lim="400000"/>
            </a:ln>
            <a:effectLst/>
          </p:spPr>
          <p:txBody>
            <a:bodyPr wrap="none" lIns="45719" tIns="45719" rIns="45719" bIns="45719" numCol="1" anchor="t">
              <a:spAutoFit/>
            </a:bodyPr>
            <a:lstStyle/>
            <a:p>
              <a:pPr defTabSz="457200">
                <a:defRPr sz="1800">
                  <a:solidFill>
                    <a:srgbClr val="CC3300"/>
                  </a:solidFill>
                  <a:latin typeface="+mj-lt"/>
                  <a:ea typeface="+mj-ea"/>
                  <a:cs typeface="+mj-cs"/>
                  <a:sym typeface="Times New Roman" panose="02020603050405020304"/>
                </a:defRPr>
              </a:pPr>
              <a:r>
                <a:t>GROUPBY</a:t>
              </a:r>
              <a:r>
                <a:rPr>
                  <a:solidFill>
                    <a:srgbClr val="000000"/>
                  </a:solidFill>
                </a:rPr>
                <a:t> </a:t>
              </a:r>
              <a:r>
                <a:rPr sz="2000" baseline="-25000"/>
                <a:t>sid</a:t>
              </a:r>
              <a:endParaRPr sz="2000" baseline="-25000"/>
            </a:p>
          </p:txBody>
        </p:sp>
        <p:grpSp>
          <p:nvGrpSpPr>
            <p:cNvPr id="667" name="Group"/>
            <p:cNvGrpSpPr/>
            <p:nvPr/>
          </p:nvGrpSpPr>
          <p:grpSpPr>
            <a:xfrm>
              <a:off x="334961" y="2971800"/>
              <a:ext cx="100014" cy="161925"/>
              <a:chOff x="0" y="0"/>
              <a:chExt cx="100012" cy="161925"/>
            </a:xfrm>
          </p:grpSpPr>
          <p:sp>
            <p:nvSpPr>
              <p:cNvPr id="663" name="Shape"/>
              <p:cNvSpPr/>
              <p:nvPr/>
            </p:nvSpPr>
            <p:spPr>
              <a:xfrm>
                <a:off x="0" y="0"/>
                <a:ext cx="71438" cy="16192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8240" y="2965"/>
                    </a:lnTo>
                    <a:lnTo>
                      <a:pt x="11040" y="0"/>
                    </a:lnTo>
                    <a:lnTo>
                      <a:pt x="3360" y="2965"/>
                    </a:lnTo>
                    <a:lnTo>
                      <a:pt x="0" y="10800"/>
                    </a:lnTo>
                    <a:lnTo>
                      <a:pt x="3360" y="18424"/>
                    </a:lnTo>
                    <a:lnTo>
                      <a:pt x="11040" y="21600"/>
                    </a:lnTo>
                    <a:lnTo>
                      <a:pt x="18240" y="18424"/>
                    </a:lnTo>
                    <a:lnTo>
                      <a:pt x="21600" y="10800"/>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666" name="Group"/>
              <p:cNvGrpSpPr/>
              <p:nvPr/>
            </p:nvGrpSpPr>
            <p:grpSpPr>
              <a:xfrm>
                <a:off x="34925" y="14287"/>
                <a:ext cx="65088" cy="1"/>
                <a:chOff x="0" y="0"/>
                <a:chExt cx="65087" cy="0"/>
              </a:xfrm>
            </p:grpSpPr>
            <p:sp>
              <p:nvSpPr>
                <p:cNvPr id="664" name="Line"/>
                <p:cNvSpPr/>
                <p:nvPr/>
              </p:nvSpPr>
              <p:spPr>
                <a:xfrm>
                  <a:off x="0" y="0"/>
                  <a:ext cx="6508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65" name="Line"/>
                <p:cNvSpPr/>
                <p:nvPr/>
              </p:nvSpPr>
              <p:spPr>
                <a:xfrm flipH="1" flipV="1">
                  <a:off x="0" y="0"/>
                  <a:ext cx="6508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680" name="Group"/>
            <p:cNvGrpSpPr/>
            <p:nvPr/>
          </p:nvGrpSpPr>
          <p:grpSpPr>
            <a:xfrm>
              <a:off x="715962" y="2362199"/>
              <a:ext cx="219076" cy="131764"/>
              <a:chOff x="0" y="0"/>
              <a:chExt cx="219075" cy="131762"/>
            </a:xfrm>
          </p:grpSpPr>
          <p:grpSp>
            <p:nvGrpSpPr>
              <p:cNvPr id="670" name="Group"/>
              <p:cNvGrpSpPr/>
              <p:nvPr/>
            </p:nvGrpSpPr>
            <p:grpSpPr>
              <a:xfrm>
                <a:off x="-1" y="0"/>
                <a:ext cx="1" cy="131763"/>
                <a:chOff x="0" y="0"/>
                <a:chExt cx="0" cy="131762"/>
              </a:xfrm>
            </p:grpSpPr>
            <p:sp>
              <p:nvSpPr>
                <p:cNvPr id="668"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69"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73" name="Group"/>
              <p:cNvGrpSpPr/>
              <p:nvPr/>
            </p:nvGrpSpPr>
            <p:grpSpPr>
              <a:xfrm>
                <a:off x="219075" y="0"/>
                <a:ext cx="1" cy="131763"/>
                <a:chOff x="0" y="0"/>
                <a:chExt cx="0" cy="131762"/>
              </a:xfrm>
            </p:grpSpPr>
            <p:sp>
              <p:nvSpPr>
                <p:cNvPr id="671"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72"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76" name="Group"/>
              <p:cNvGrpSpPr/>
              <p:nvPr/>
            </p:nvGrpSpPr>
            <p:grpSpPr>
              <a:xfrm>
                <a:off x="0" y="-1"/>
                <a:ext cx="219075" cy="131764"/>
                <a:chOff x="0" y="0"/>
                <a:chExt cx="219074" cy="131762"/>
              </a:xfrm>
            </p:grpSpPr>
            <p:sp>
              <p:nvSpPr>
                <p:cNvPr id="674" name="Line"/>
                <p:cNvSpPr/>
                <p:nvPr/>
              </p:nvSpPr>
              <p:spPr>
                <a:xfrm>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75" name="Line"/>
                <p:cNvSpPr/>
                <p:nvPr/>
              </p:nvSpPr>
              <p:spPr>
                <a:xfrm flipH="1" flipV="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79" name="Group"/>
              <p:cNvGrpSpPr/>
              <p:nvPr/>
            </p:nvGrpSpPr>
            <p:grpSpPr>
              <a:xfrm>
                <a:off x="-1" y="-1"/>
                <a:ext cx="219076" cy="131764"/>
                <a:chOff x="0" y="0"/>
                <a:chExt cx="219075" cy="131762"/>
              </a:xfrm>
            </p:grpSpPr>
            <p:sp>
              <p:nvSpPr>
                <p:cNvPr id="677" name="Line"/>
                <p:cNvSpPr/>
                <p:nvPr/>
              </p:nvSpPr>
              <p:spPr>
                <a:xfrm flipV="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78" name="Line"/>
                <p:cNvSpPr/>
                <p:nvPr/>
              </p:nvSpPr>
              <p:spPr>
                <a:xfrm flipH="1">
                  <a:off x="0" y="-1"/>
                  <a:ext cx="219075" cy="1317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681" name="Line"/>
            <p:cNvSpPr/>
            <p:nvPr/>
          </p:nvSpPr>
          <p:spPr>
            <a:xfrm>
              <a:off x="1401762" y="1143000"/>
              <a:ext cx="1" cy="304800"/>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682" name="bid=bid"/>
            <p:cNvSpPr txBox="1"/>
            <p:nvPr/>
          </p:nvSpPr>
          <p:spPr>
            <a:xfrm>
              <a:off x="533400" y="2438400"/>
              <a:ext cx="738659"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bid=bid</a:t>
              </a:r>
            </a:p>
          </p:txBody>
        </p:sp>
        <p:sp>
          <p:nvSpPr>
            <p:cNvPr id="683" name="Line"/>
            <p:cNvSpPr/>
            <p:nvPr/>
          </p:nvSpPr>
          <p:spPr>
            <a:xfrm>
              <a:off x="1096961" y="2666999"/>
              <a:ext cx="304802" cy="304802"/>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684" name="Color=red"/>
            <p:cNvSpPr txBox="1"/>
            <p:nvPr/>
          </p:nvSpPr>
          <p:spPr>
            <a:xfrm>
              <a:off x="0" y="3124200"/>
              <a:ext cx="946324"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panose="020B0604020202020204"/>
                  <a:ea typeface="Arial" panose="020B0604020202020204"/>
                  <a:cs typeface="Arial" panose="020B0604020202020204"/>
                  <a:sym typeface="Arial" panose="020B0604020202020204"/>
                </a:defRPr>
              </a:lvl1pPr>
            </a:lstStyle>
            <a:p>
              <a:r>
                <a:t>Color=red</a:t>
              </a:r>
            </a:p>
          </p:txBody>
        </p:sp>
        <p:sp>
          <p:nvSpPr>
            <p:cNvPr id="685" name="Line"/>
            <p:cNvSpPr/>
            <p:nvPr/>
          </p:nvSpPr>
          <p:spPr>
            <a:xfrm flipH="1">
              <a:off x="334961" y="2666999"/>
              <a:ext cx="152401" cy="228602"/>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89" name="Nested Queries"/>
          <p:cNvSpPr txBox="1"/>
          <p:nvPr>
            <p:ph type="title" idx="4294967295"/>
          </p:nvPr>
        </p:nvSpPr>
        <p:spPr>
          <a:xfrm>
            <a:off x="609600" y="192087"/>
            <a:ext cx="4719638" cy="67468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Nested Queries</a:t>
            </a:r>
          </a:p>
        </p:txBody>
      </p:sp>
      <p:sp>
        <p:nvSpPr>
          <p:cNvPr id="690" name="Nested block is optimized independently, with the outer tuple considered as providing a selection condition.…"/>
          <p:cNvSpPr txBox="1"/>
          <p:nvPr>
            <p:ph type="body" sz="half" idx="4294967295"/>
          </p:nvPr>
        </p:nvSpPr>
        <p:spPr>
          <a:xfrm>
            <a:off x="0" y="1752600"/>
            <a:ext cx="5029200" cy="4724400"/>
          </a:xfrm>
          <a:prstGeom prst="rect">
            <a:avLst/>
          </a:prstGeom>
        </p:spPr>
        <p:txBody>
          <a:bodyPr lIns="44450" tIns="44450" rIns="44450" bIns="44450">
            <a:normAutofit/>
          </a:bodyPr>
          <a:lstStyle/>
          <a:p>
            <a:pPr marL="180340" indent="-180340">
              <a:spcBef>
                <a:spcPts val="700"/>
              </a:spcBef>
              <a:buClrTx/>
              <a:buSzPct val="100000"/>
              <a:defRPr sz="1800"/>
            </a:pPr>
            <a:r>
              <a:t>Nested block is optimized independently, with the outer tuple considered as providing a selection condition.</a:t>
            </a:r>
          </a:p>
          <a:p>
            <a:pPr marL="180340" indent="-180340">
              <a:spcBef>
                <a:spcPts val="700"/>
              </a:spcBef>
              <a:buClrTx/>
              <a:buSzPct val="100000"/>
              <a:defRPr sz="1800"/>
            </a:pPr>
          </a:p>
          <a:p>
            <a:pPr marL="180340" indent="-180340">
              <a:spcBef>
                <a:spcPts val="700"/>
              </a:spcBef>
              <a:buClrTx/>
              <a:buSzPct val="100000"/>
              <a:defRPr sz="1800"/>
            </a:pPr>
            <a:r>
              <a:t>Outer block is optimized with the cost of `calling</a:t>
            </a:r>
            <a:r>
              <a:t>’</a:t>
            </a:r>
            <a:r>
              <a:t> nested block computation taken into account.</a:t>
            </a:r>
          </a:p>
          <a:p>
            <a:pPr marL="180340" indent="-180340">
              <a:spcBef>
                <a:spcPts val="700"/>
              </a:spcBef>
              <a:buClrTx/>
              <a:buSzPct val="100000"/>
              <a:defRPr sz="1800"/>
            </a:pPr>
          </a:p>
          <a:p>
            <a:pPr marL="180340" indent="-180340">
              <a:spcBef>
                <a:spcPts val="700"/>
              </a:spcBef>
              <a:buClrTx/>
              <a:buSzPct val="100000"/>
              <a:defRPr sz="1800"/>
            </a:pPr>
            <a:r>
              <a:t>Implicit ordering of these blocks means that some good strategies are not considered.  </a:t>
            </a:r>
            <a:r>
              <a:rPr i="1">
                <a:solidFill>
                  <a:schemeClr val="accent2"/>
                </a:solidFill>
              </a:rPr>
              <a:t>The non-nested version of the query is typically optimized better.</a:t>
            </a:r>
            <a:endParaRPr i="1">
              <a:solidFill>
                <a:schemeClr val="accent2"/>
              </a:solidFill>
            </a:endParaRPr>
          </a:p>
        </p:txBody>
      </p:sp>
      <p:sp>
        <p:nvSpPr>
          <p:cNvPr id="691" name="SELECT  S.sname…"/>
          <p:cNvSpPr/>
          <p:nvPr/>
        </p:nvSpPr>
        <p:spPr>
          <a:xfrm>
            <a:off x="5715000" y="55562"/>
            <a:ext cx="3341688" cy="2235201"/>
          </a:xfrm>
          <a:prstGeom prst="rect">
            <a:avLst/>
          </a:prstGeom>
          <a:ln w="12700">
            <a:solidFill>
              <a:srgbClr val="000000"/>
            </a:solidFill>
          </a:ln>
        </p:spPr>
        <p:txBody>
          <a:bodyPr lIns="44450" tIns="44450" rIns="44450" bIns="44450">
            <a:spAutoFit/>
          </a:bodyPr>
          <a:lstStyle/>
          <a:p>
            <a:pPr defTabSz="457200">
              <a:defRPr sz="2000"/>
            </a:pPr>
            <a:r>
              <a:t>SELECT</a:t>
            </a:r>
            <a:r>
              <a:rPr sz="1800"/>
              <a:t>  S.sname</a:t>
            </a:r>
            <a:endParaRPr sz="1800"/>
          </a:p>
          <a:p>
            <a:pPr defTabSz="457200">
              <a:defRPr sz="2000"/>
            </a:pPr>
            <a:r>
              <a:t>FROM</a:t>
            </a:r>
            <a:r>
              <a:rPr sz="1800"/>
              <a:t>  </a:t>
            </a:r>
            <a:r>
              <a:rPr sz="1800">
                <a:solidFill>
                  <a:srgbClr val="FF0000"/>
                </a:solidFill>
              </a:rPr>
              <a:t>Sailors S</a:t>
            </a:r>
            <a:endParaRPr sz="1800">
              <a:solidFill>
                <a:srgbClr val="FF0000"/>
              </a:solidFill>
            </a:endParaRPr>
          </a:p>
          <a:p>
            <a:pPr defTabSz="457200">
              <a:defRPr sz="2000"/>
            </a:pPr>
            <a:r>
              <a:t>WHERE EXISTS </a:t>
            </a:r>
          </a:p>
          <a:p>
            <a:pPr defTabSz="457200">
              <a:defRPr sz="1800"/>
            </a:pPr>
            <a:r>
              <a:t>   </a:t>
            </a:r>
            <a:r>
              <a:rPr i="1"/>
              <a:t>(</a:t>
            </a:r>
            <a:r>
              <a:rPr sz="2000" i="1"/>
              <a:t>SELECT  </a:t>
            </a:r>
            <a:r>
              <a:rPr i="1"/>
              <a:t>*</a:t>
            </a:r>
            <a:endParaRPr i="1"/>
          </a:p>
          <a:p>
            <a:pPr defTabSz="457200">
              <a:defRPr sz="1800" i="1"/>
            </a:pPr>
            <a:r>
              <a:t>    </a:t>
            </a:r>
            <a:r>
              <a:rPr sz="2000"/>
              <a:t>FROM </a:t>
            </a:r>
            <a:r>
              <a:t> Reserves R</a:t>
            </a:r>
          </a:p>
          <a:p>
            <a:pPr defTabSz="457200">
              <a:defRPr sz="1800" i="1"/>
            </a:pPr>
            <a:r>
              <a:t>    </a:t>
            </a:r>
            <a:r>
              <a:rPr sz="2000"/>
              <a:t>WHERE</a:t>
            </a:r>
            <a:r>
              <a:t>  R.bid=103 </a:t>
            </a:r>
          </a:p>
          <a:p>
            <a:pPr defTabSz="457200">
              <a:defRPr sz="2000" i="1"/>
            </a:pPr>
            <a:r>
              <a:t>     AND</a:t>
            </a:r>
            <a:r>
              <a:rPr sz="1800"/>
              <a:t>  R.sid=</a:t>
            </a:r>
            <a:r>
              <a:rPr sz="1800">
                <a:solidFill>
                  <a:srgbClr val="FF0000"/>
                </a:solidFill>
              </a:rPr>
              <a:t>S.sid</a:t>
            </a:r>
            <a:r>
              <a:rPr sz="1800"/>
              <a:t>)</a:t>
            </a:r>
            <a:endParaRPr sz="1800"/>
          </a:p>
        </p:txBody>
      </p:sp>
      <p:sp>
        <p:nvSpPr>
          <p:cNvPr id="692" name="Nested block to optimize:…"/>
          <p:cNvSpPr/>
          <p:nvPr/>
        </p:nvSpPr>
        <p:spPr>
          <a:xfrm>
            <a:off x="5029200" y="2819400"/>
            <a:ext cx="3875088" cy="1625600"/>
          </a:xfrm>
          <a:prstGeom prst="rect">
            <a:avLst/>
          </a:prstGeom>
          <a:ln w="12700">
            <a:solidFill>
              <a:srgbClr val="000000"/>
            </a:solidFill>
          </a:ln>
        </p:spPr>
        <p:txBody>
          <a:bodyPr lIns="44450" tIns="44450" rIns="44450" bIns="44450">
            <a:spAutoFit/>
          </a:bodyPr>
          <a:lstStyle/>
          <a:p>
            <a:pPr defTabSz="457200">
              <a:defRPr sz="2000"/>
            </a:pPr>
            <a:r>
              <a:t> </a:t>
            </a:r>
            <a:r>
              <a:rPr u="sng"/>
              <a:t>Nested block to optimize:</a:t>
            </a:r>
            <a:endParaRPr u="sng"/>
          </a:p>
          <a:p>
            <a:pPr defTabSz="457200">
              <a:defRPr sz="2000"/>
            </a:pPr>
            <a:r>
              <a:t> SELECT  </a:t>
            </a:r>
            <a:r>
              <a:rPr sz="1800"/>
              <a:t>*</a:t>
            </a:r>
            <a:endParaRPr sz="1800"/>
          </a:p>
          <a:p>
            <a:pPr defTabSz="457200">
              <a:defRPr sz="1800"/>
            </a:pPr>
            <a:r>
              <a:t> </a:t>
            </a:r>
            <a:r>
              <a:rPr sz="2000"/>
              <a:t>FROM </a:t>
            </a:r>
            <a:r>
              <a:t> Reserves R</a:t>
            </a:r>
          </a:p>
          <a:p>
            <a:pPr defTabSz="457200">
              <a:defRPr sz="1800"/>
            </a:pPr>
            <a:r>
              <a:t> </a:t>
            </a:r>
            <a:r>
              <a:rPr sz="2000"/>
              <a:t>WHERE</a:t>
            </a:r>
            <a:r>
              <a:t>  R.bid=103 </a:t>
            </a:r>
          </a:p>
          <a:p>
            <a:pPr defTabSz="457200">
              <a:defRPr sz="2000"/>
            </a:pPr>
            <a:r>
              <a:t>     AND</a:t>
            </a:r>
            <a:r>
              <a:rPr sz="1800"/>
              <a:t>  R.sid= </a:t>
            </a:r>
            <a:r>
              <a:rPr sz="1800" i="1"/>
              <a:t>outer value</a:t>
            </a:r>
            <a:endParaRPr sz="1800" i="1"/>
          </a:p>
        </p:txBody>
      </p:sp>
      <p:sp>
        <p:nvSpPr>
          <p:cNvPr id="693" name="Equivalent non-nested query:…"/>
          <p:cNvSpPr txBox="1"/>
          <p:nvPr/>
        </p:nvSpPr>
        <p:spPr>
          <a:xfrm>
            <a:off x="5151437" y="4724400"/>
            <a:ext cx="3946525" cy="1612900"/>
          </a:xfrm>
          <a:prstGeom prst="rect">
            <a:avLst/>
          </a:prstGeom>
          <a:ln w="12700">
            <a:miter lim="400000"/>
          </a:ln>
        </p:spPr>
        <p:txBody>
          <a:bodyPr lIns="44450" tIns="44450" rIns="44450" bIns="44450">
            <a:spAutoFit/>
          </a:bodyPr>
          <a:lstStyle/>
          <a:p>
            <a:pPr defTabSz="457200">
              <a:defRPr sz="2000" u="sng"/>
            </a:pPr>
            <a:r>
              <a:t>Equivalent non-nested query:</a:t>
            </a:r>
          </a:p>
          <a:p>
            <a:pPr defTabSz="457200">
              <a:defRPr sz="2000"/>
            </a:pPr>
            <a:r>
              <a:t>SELECT</a:t>
            </a:r>
            <a:r>
              <a:rPr sz="1800"/>
              <a:t>  S.sname</a:t>
            </a:r>
            <a:endParaRPr sz="1800"/>
          </a:p>
          <a:p>
            <a:pPr defTabSz="457200">
              <a:defRPr sz="2000"/>
            </a:pPr>
            <a:r>
              <a:t>FROM</a:t>
            </a:r>
            <a:r>
              <a:rPr sz="1800"/>
              <a:t> Sailors S, Reserves R</a:t>
            </a:r>
            <a:endParaRPr sz="1800"/>
          </a:p>
          <a:p>
            <a:pPr defTabSz="457200">
              <a:defRPr sz="2000"/>
            </a:pPr>
            <a:r>
              <a:t>WHERE</a:t>
            </a:r>
            <a:r>
              <a:rPr sz="1800"/>
              <a:t>  S.sid=R.sid </a:t>
            </a:r>
            <a:endParaRPr sz="1800"/>
          </a:p>
          <a:p>
            <a:pPr defTabSz="457200">
              <a:defRPr sz="2000"/>
            </a:pPr>
            <a:r>
              <a:t>   AND</a:t>
            </a:r>
            <a:r>
              <a:rPr sz="1800"/>
              <a:t> R.bid=103</a:t>
            </a:r>
            <a:endParaRPr sz="1800"/>
          </a:p>
        </p:txBody>
      </p:sp>
      <p:sp>
        <p:nvSpPr>
          <p:cNvPr id="694" name="Oval"/>
          <p:cNvSpPr/>
          <p:nvPr/>
        </p:nvSpPr>
        <p:spPr>
          <a:xfrm>
            <a:off x="5181600" y="874712"/>
            <a:ext cx="3505200" cy="1828801"/>
          </a:xfrm>
          <a:prstGeom prst="ellipse">
            <a:avLst/>
          </a:prstGeom>
          <a:ln w="12700">
            <a:solidFill>
              <a:srgbClr val="FF0000"/>
            </a:solidFill>
          </a:ln>
        </p:spPr>
        <p:txBody>
          <a:bodyPr lIns="45719" rIns="45719" anchor="ctr"/>
          <a:lstStyle/>
          <a:p>
            <a:pPr defTabSz="457200">
              <a:defRPr sz="1800"/>
            </a:p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9" presetClass="entr" presetSubtype="10" fill="hold" grpId="1" nodeType="clickEffect">
                                  <p:stCondLst>
                                    <p:cond delay="0"/>
                                  </p:stCondLst>
                                  <p:iterate type="el">
                                    <p:tmAbs val="0"/>
                                  </p:iterate>
                                  <p:childTnLst>
                                    <p:set>
                                      <p:cBhvr>
                                        <p:cTn id="6" dur="indefinite" fill="hold"/>
                                        <p:tgtEl>
                                          <p:spTgt spid="694"/>
                                        </p:tgtEl>
                                        <p:attrNameLst>
                                          <p:attrName>style.visibility</p:attrName>
                                        </p:attrNameLst>
                                      </p:cBhvr>
                                      <p:to>
                                        <p:strVal val="visible"/>
                                      </p:to>
                                    </p:set>
                                    <p:anim calcmode="lin" valueType="num">
                                      <p:cBhvr>
                                        <p:cTn id="7" dur="500" fill="hold"/>
                                        <p:tgtEl>
                                          <p:spTgt spid="694"/>
                                        </p:tgtEl>
                                        <p:attrNameLst>
                                          <p:attrName>ppt_w</p:attrName>
                                        </p:attrNameLst>
                                      </p:cBhvr>
                                      <p:tavLst>
                                        <p:tav tm="0" fmla="#ppt_w*sin(2.5*pi*$)">
                                          <p:val>
                                            <p:fltVal val="0"/>
                                          </p:val>
                                        </p:tav>
                                        <p:tav tm="100000">
                                          <p:val>
                                            <p:fltVal val="1"/>
                                          </p:val>
                                        </p:tav>
                                      </p:tavLst>
                                    </p:anim>
                                    <p:anim calcmode="lin" valueType="num">
                                      <p:cBhvr>
                                        <p:cTn id="8" dur="500" fill="hold"/>
                                        <p:tgtEl>
                                          <p:spTgt spid="69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2" nodeType="clickEffect">
                                  <p:stCondLst>
                                    <p:cond delay="0"/>
                                  </p:stCondLst>
                                  <p:iterate type="el">
                                    <p:tmAbs val="0"/>
                                  </p:iterate>
                                  <p:childTnLst>
                                    <p:set>
                                      <p:cBhvr>
                                        <p:cTn id="12" dur="indefinite" fill="hold"/>
                                        <p:tgtEl>
                                          <p:spTgt spid="692"/>
                                        </p:tgtEl>
                                        <p:attrNameLst>
                                          <p:attrName>style.visibility</p:attrName>
                                        </p:attrNameLst>
                                      </p:cBhvr>
                                      <p:to>
                                        <p:strVal val="visible"/>
                                      </p:to>
                                    </p:set>
                                    <p:animEffect transition="in" filter="fade">
                                      <p:cBhvr>
                                        <p:cTn id="13" dur="500"/>
                                        <p:tgtEl>
                                          <p:spTgt spid="6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3" nodeType="clickEffect">
                                  <p:stCondLst>
                                    <p:cond delay="0"/>
                                  </p:stCondLst>
                                  <p:iterate type="el">
                                    <p:tmAbs val="0"/>
                                  </p:iterate>
                                  <p:childTnLst>
                                    <p:set>
                                      <p:cBhvr>
                                        <p:cTn id="17" dur="indefinite" fill="hold"/>
                                        <p:tgtEl>
                                          <p:spTgt spid="693"/>
                                        </p:tgtEl>
                                        <p:attrNameLst>
                                          <p:attrName>style.visibility</p:attrName>
                                        </p:attrNameLst>
                                      </p:cBhvr>
                                      <p:to>
                                        <p:strVal val="visible"/>
                                      </p:to>
                                    </p:set>
                                    <p:animEffect transition="in" filter="fade">
                                      <p:cBhvr>
                                        <p:cTn id="18" dur="5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93" grpId="3" animBg="1" advAuto="0"/>
      <p:bldP spid="694" grpId="1" animBg="1" advAuto="0"/>
      <p:bldP spid="692"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6" name="Relational Algebra Equivalences"/>
          <p:cNvSpPr txBox="1"/>
          <p:nvPr>
            <p:ph type="title" idx="4294967295"/>
          </p:nvPr>
        </p:nvSpPr>
        <p:spPr>
          <a:xfrm>
            <a:off x="741362" y="250825"/>
            <a:ext cx="7772401" cy="527050"/>
          </a:xfrm>
          <a:prstGeom prst="rect">
            <a:avLst/>
          </a:prstGeom>
        </p:spPr>
        <p:txBody>
          <a:bodyPr lIns="44450" tIns="44450" rIns="44450" bIns="44450">
            <a:normAutofit/>
          </a:bodyPr>
          <a:lstStyle>
            <a:lvl1pPr defTabSz="831850">
              <a:defRPr sz="2910">
                <a:effectLst>
                  <a:outerShdw blurRad="11557" dist="23114" dir="2700000" rotWithShape="0">
                    <a:srgbClr val="DDDDDD"/>
                  </a:outerShdw>
                </a:effectLst>
              </a:defRPr>
            </a:lvl1pPr>
          </a:lstStyle>
          <a:p>
            <a:r>
              <a:t>Relational Algebra Equivalences</a:t>
            </a:r>
          </a:p>
        </p:txBody>
      </p:sp>
      <p:sp>
        <p:nvSpPr>
          <p:cNvPr id="107" name="Allow us to choose different operator orders and to `push’ selections and projections ahead of joins.…"/>
          <p:cNvSpPr txBox="1"/>
          <p:nvPr>
            <p:ph type="body" sz="half" idx="4294967295"/>
          </p:nvPr>
        </p:nvSpPr>
        <p:spPr>
          <a:xfrm>
            <a:off x="0" y="1154112"/>
            <a:ext cx="8915400" cy="1654176"/>
          </a:xfrm>
          <a:prstGeom prst="rect">
            <a:avLst/>
          </a:prstGeom>
        </p:spPr>
        <p:txBody>
          <a:bodyPr lIns="44450" tIns="44450" rIns="44450" bIns="44450">
            <a:normAutofit/>
          </a:bodyPr>
          <a:lstStyle/>
          <a:p>
            <a:pPr marL="200660" indent="-200660">
              <a:lnSpc>
                <a:spcPct val="90000"/>
              </a:lnSpc>
              <a:buClrTx/>
              <a:buSzPct val="100000"/>
            </a:pPr>
            <a:r>
              <a:t>Allow us to choose different operator orders and to `push</a:t>
            </a:r>
            <a:r>
              <a:t>’</a:t>
            </a:r>
            <a:r>
              <a:t> selections and projections ahead of joins.</a:t>
            </a:r>
          </a:p>
          <a:p>
            <a:pPr marL="200660" indent="-200660">
              <a:lnSpc>
                <a:spcPct val="90000"/>
              </a:lnSpc>
              <a:buClrTx/>
              <a:buSzPct val="100000"/>
              <a:defRPr i="1" u="sng">
                <a:solidFill>
                  <a:srgbClr val="8B8B00"/>
                </a:solidFill>
              </a:defRPr>
            </a:pPr>
            <a:r>
              <a:t>Selections</a:t>
            </a:r>
            <a:r>
              <a:rPr i="0" u="none">
                <a:solidFill>
                  <a:schemeClr val="accent2"/>
                </a:solidFill>
              </a:rPr>
              <a:t>:                                                         		 </a:t>
            </a:r>
            <a:endParaRPr>
              <a:solidFill>
                <a:schemeClr val="accent2"/>
              </a:solidFill>
            </a:endParaRPr>
          </a:p>
          <a:p>
            <a:pPr marL="200660" indent="-200660">
              <a:lnSpc>
                <a:spcPct val="90000"/>
              </a:lnSpc>
              <a:buClrTx/>
              <a:buSzPct val="100000"/>
            </a:pPr>
            <a:r>
              <a:t>									(</a:t>
            </a:r>
            <a:r>
              <a:rPr i="1"/>
              <a:t>Cascade</a:t>
            </a:r>
            <a:r>
              <a:t>)</a:t>
            </a:r>
          </a:p>
        </p:txBody>
      </p:sp>
      <p:grpSp>
        <p:nvGrpSpPr>
          <p:cNvPr id="136" name="Group"/>
          <p:cNvGrpSpPr/>
          <p:nvPr/>
        </p:nvGrpSpPr>
        <p:grpSpPr>
          <a:xfrm>
            <a:off x="2317749" y="1828800"/>
            <a:ext cx="6750226" cy="1377950"/>
            <a:chOff x="0" y="0"/>
            <a:chExt cx="6750224" cy="1377950"/>
          </a:xfrm>
        </p:grpSpPr>
        <p:sp>
          <p:nvSpPr>
            <p:cNvPr id="108" name="("/>
            <p:cNvSpPr txBox="1"/>
            <p:nvPr/>
          </p:nvSpPr>
          <p:spPr>
            <a:xfrm>
              <a:off x="1165225" y="57150"/>
              <a:ext cx="148035"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panose="05050102010706020507"/>
                  <a:ea typeface="Symbol" panose="05050102010706020507"/>
                  <a:cs typeface="Symbol" panose="05050102010706020507"/>
                  <a:sym typeface="Symbol" panose="05050102010706020507"/>
                </a:defRPr>
              </a:lvl1pPr>
            </a:lstStyle>
            <a:p>
              <a:r>
                <a:t>(</a:t>
              </a:r>
            </a:p>
          </p:txBody>
        </p:sp>
        <p:sp>
          <p:nvSpPr>
            <p:cNvPr id="109" name=")"/>
            <p:cNvSpPr txBox="1"/>
            <p:nvPr/>
          </p:nvSpPr>
          <p:spPr>
            <a:xfrm>
              <a:off x="1538287" y="57150"/>
              <a:ext cx="148036"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panose="05050102010706020507"/>
                  <a:ea typeface="Symbol" panose="05050102010706020507"/>
                  <a:cs typeface="Symbol" panose="05050102010706020507"/>
                  <a:sym typeface="Symbol" panose="05050102010706020507"/>
                </a:defRPr>
              </a:lvl1pPr>
            </a:lstStyle>
            <a:p>
              <a:r>
                <a:t>)</a:t>
              </a:r>
            </a:p>
          </p:txBody>
        </p:sp>
        <p:sp>
          <p:nvSpPr>
            <p:cNvPr id="110" name="("/>
            <p:cNvSpPr txBox="1"/>
            <p:nvPr/>
          </p:nvSpPr>
          <p:spPr>
            <a:xfrm>
              <a:off x="3883025" y="57150"/>
              <a:ext cx="148035"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panose="05050102010706020507"/>
                  <a:ea typeface="Symbol" panose="05050102010706020507"/>
                  <a:cs typeface="Symbol" panose="05050102010706020507"/>
                  <a:sym typeface="Symbol" panose="05050102010706020507"/>
                </a:defRPr>
              </a:lvl1pPr>
            </a:lstStyle>
            <a:p>
              <a:r>
                <a:t>(</a:t>
              </a:r>
            </a:p>
          </p:txBody>
        </p:sp>
        <p:sp>
          <p:nvSpPr>
            <p:cNvPr id="111" name=")"/>
            <p:cNvSpPr txBox="1"/>
            <p:nvPr/>
          </p:nvSpPr>
          <p:spPr>
            <a:xfrm>
              <a:off x="4256087" y="57150"/>
              <a:ext cx="148036"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panose="05050102010706020507"/>
                  <a:ea typeface="Symbol" panose="05050102010706020507"/>
                  <a:cs typeface="Symbol" panose="05050102010706020507"/>
                  <a:sym typeface="Symbol" panose="05050102010706020507"/>
                </a:defRPr>
              </a:lvl1pPr>
            </a:lstStyle>
            <a:p>
              <a:r>
                <a:t>)</a:t>
              </a:r>
            </a:p>
          </p:txBody>
        </p:sp>
        <p:sp>
          <p:nvSpPr>
            <p:cNvPr id="112" name="("/>
            <p:cNvSpPr txBox="1"/>
            <p:nvPr/>
          </p:nvSpPr>
          <p:spPr>
            <a:xfrm>
              <a:off x="2671763" y="0"/>
              <a:ext cx="173410" cy="482600"/>
            </a:xfrm>
            <a:prstGeom prst="rect">
              <a:avLst/>
            </a:prstGeom>
            <a:noFill/>
            <a:ln w="12700" cap="flat">
              <a:noFill/>
              <a:miter lim="400000"/>
            </a:ln>
            <a:effectLst/>
          </p:spPr>
          <p:txBody>
            <a:bodyPr wrap="none" lIns="0" tIns="0" rIns="0" bIns="0" numCol="1" anchor="t">
              <a:spAutoFit/>
            </a:bodyPr>
            <a:lstStyle>
              <a:lvl1pPr defTabSz="457200">
                <a:defRPr sz="3800">
                  <a:latin typeface="Symbol" panose="05050102010706020507"/>
                  <a:ea typeface="Symbol" panose="05050102010706020507"/>
                  <a:cs typeface="Symbol" panose="05050102010706020507"/>
                  <a:sym typeface="Symbol" panose="05050102010706020507"/>
                </a:defRPr>
              </a:lvl1pPr>
            </a:lstStyle>
            <a:p>
              <a:r>
                <a:t>(</a:t>
              </a:r>
            </a:p>
          </p:txBody>
        </p:sp>
        <p:sp>
          <p:nvSpPr>
            <p:cNvPr id="113" name=")"/>
            <p:cNvSpPr txBox="1"/>
            <p:nvPr/>
          </p:nvSpPr>
          <p:spPr>
            <a:xfrm>
              <a:off x="4375150" y="0"/>
              <a:ext cx="173410" cy="482600"/>
            </a:xfrm>
            <a:prstGeom prst="rect">
              <a:avLst/>
            </a:prstGeom>
            <a:noFill/>
            <a:ln w="12700" cap="flat">
              <a:noFill/>
              <a:miter lim="400000"/>
            </a:ln>
            <a:effectLst/>
          </p:spPr>
          <p:txBody>
            <a:bodyPr wrap="none" lIns="0" tIns="0" rIns="0" bIns="0" numCol="1" anchor="t">
              <a:spAutoFit/>
            </a:bodyPr>
            <a:lstStyle>
              <a:lvl1pPr defTabSz="457200">
                <a:defRPr sz="3800">
                  <a:latin typeface="Symbol" panose="05050102010706020507"/>
                  <a:ea typeface="Symbol" panose="05050102010706020507"/>
                  <a:cs typeface="Symbol" panose="05050102010706020507"/>
                  <a:sym typeface="Symbol" panose="05050102010706020507"/>
                </a:defRPr>
              </a:lvl1pPr>
            </a:lstStyle>
            <a:p>
              <a:r>
                <a:t>)</a:t>
              </a:r>
            </a:p>
          </p:txBody>
        </p:sp>
        <p:sp>
          <p:nvSpPr>
            <p:cNvPr id="114" name="σ"/>
            <p:cNvSpPr txBox="1"/>
            <p:nvPr/>
          </p:nvSpPr>
          <p:spPr>
            <a:xfrm>
              <a:off x="0" y="107950"/>
              <a:ext cx="227137"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panose="05050102010706020507"/>
                  <a:ea typeface="Symbol" panose="05050102010706020507"/>
                  <a:cs typeface="Symbol" panose="05050102010706020507"/>
                  <a:sym typeface="Symbol" panose="05050102010706020507"/>
                </a:defRPr>
              </a:lvl1pPr>
            </a:lstStyle>
            <a:p>
              <a:r>
                <a:t>s</a:t>
              </a:r>
            </a:p>
          </p:txBody>
        </p:sp>
        <p:sp>
          <p:nvSpPr>
            <p:cNvPr id="115" name="σ"/>
            <p:cNvSpPr txBox="1"/>
            <p:nvPr/>
          </p:nvSpPr>
          <p:spPr>
            <a:xfrm>
              <a:off x="2174875" y="107950"/>
              <a:ext cx="227137"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panose="05050102010706020507"/>
                  <a:ea typeface="Symbol" panose="05050102010706020507"/>
                  <a:cs typeface="Symbol" panose="05050102010706020507"/>
                  <a:sym typeface="Symbol" panose="05050102010706020507"/>
                </a:defRPr>
              </a:lvl1pPr>
            </a:lstStyle>
            <a:p>
              <a:r>
                <a:t>s</a:t>
              </a:r>
            </a:p>
          </p:txBody>
        </p:sp>
        <p:sp>
          <p:nvSpPr>
            <p:cNvPr id="116" name="σ"/>
            <p:cNvSpPr txBox="1"/>
            <p:nvPr/>
          </p:nvSpPr>
          <p:spPr>
            <a:xfrm>
              <a:off x="3373437" y="107950"/>
              <a:ext cx="227138"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panose="05050102010706020507"/>
                  <a:ea typeface="Symbol" panose="05050102010706020507"/>
                  <a:cs typeface="Symbol" panose="05050102010706020507"/>
                  <a:sym typeface="Symbol" panose="05050102010706020507"/>
                </a:defRPr>
              </a:lvl1pPr>
            </a:lstStyle>
            <a:p>
              <a:r>
                <a:t>s</a:t>
              </a:r>
            </a:p>
          </p:txBody>
        </p:sp>
        <p:sp>
          <p:nvSpPr>
            <p:cNvPr id="117" name="c"/>
            <p:cNvSpPr txBox="1"/>
            <p:nvPr/>
          </p:nvSpPr>
          <p:spPr>
            <a:xfrm>
              <a:off x="277813"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i="1">
                  <a:latin typeface="+mj-lt"/>
                  <a:ea typeface="+mj-ea"/>
                  <a:cs typeface="+mj-cs"/>
                  <a:sym typeface="Times New Roman" panose="02020603050405020304"/>
                </a:defRPr>
              </a:lvl1pPr>
            </a:lstStyle>
            <a:p>
              <a:r>
                <a:t>c</a:t>
              </a:r>
            </a:p>
          </p:txBody>
        </p:sp>
        <p:sp>
          <p:nvSpPr>
            <p:cNvPr id="118" name="cn"/>
            <p:cNvSpPr txBox="1"/>
            <p:nvPr/>
          </p:nvSpPr>
          <p:spPr>
            <a:xfrm>
              <a:off x="933450" y="365125"/>
              <a:ext cx="228464" cy="256989"/>
            </a:xfrm>
            <a:prstGeom prst="rect">
              <a:avLst/>
            </a:prstGeom>
            <a:noFill/>
            <a:ln w="12700" cap="flat">
              <a:noFill/>
              <a:miter lim="400000"/>
            </a:ln>
            <a:effectLst/>
          </p:spPr>
          <p:txBody>
            <a:bodyPr wrap="none" lIns="0" tIns="0" rIns="0" bIns="0" numCol="1" anchor="t">
              <a:spAutoFit/>
            </a:bodyPr>
            <a:lstStyle>
              <a:lvl1pPr defTabSz="457200">
                <a:defRPr sz="1800" i="1">
                  <a:latin typeface="+mj-lt"/>
                  <a:ea typeface="+mj-ea"/>
                  <a:cs typeface="+mj-cs"/>
                  <a:sym typeface="Times New Roman" panose="02020603050405020304"/>
                </a:defRPr>
              </a:lvl1pPr>
            </a:lstStyle>
            <a:p>
              <a:r>
                <a:t>cn</a:t>
              </a:r>
            </a:p>
          </p:txBody>
        </p:sp>
        <p:sp>
          <p:nvSpPr>
            <p:cNvPr id="119" name="c"/>
            <p:cNvSpPr txBox="1"/>
            <p:nvPr/>
          </p:nvSpPr>
          <p:spPr>
            <a:xfrm>
              <a:off x="2452688"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i="1">
                  <a:latin typeface="+mj-lt"/>
                  <a:ea typeface="+mj-ea"/>
                  <a:cs typeface="+mj-cs"/>
                  <a:sym typeface="Times New Roman" panose="02020603050405020304"/>
                </a:defRPr>
              </a:lvl1pPr>
            </a:lstStyle>
            <a:p>
              <a:r>
                <a:t>c</a:t>
              </a:r>
            </a:p>
          </p:txBody>
        </p:sp>
        <p:sp>
          <p:nvSpPr>
            <p:cNvPr id="120" name="cn"/>
            <p:cNvSpPr txBox="1"/>
            <p:nvPr/>
          </p:nvSpPr>
          <p:spPr>
            <a:xfrm>
              <a:off x="3651250" y="365125"/>
              <a:ext cx="228464" cy="256989"/>
            </a:xfrm>
            <a:prstGeom prst="rect">
              <a:avLst/>
            </a:prstGeom>
            <a:noFill/>
            <a:ln w="12700" cap="flat">
              <a:noFill/>
              <a:miter lim="400000"/>
            </a:ln>
            <a:effectLst/>
          </p:spPr>
          <p:txBody>
            <a:bodyPr wrap="none" lIns="0" tIns="0" rIns="0" bIns="0" numCol="1" anchor="t">
              <a:spAutoFit/>
            </a:bodyPr>
            <a:lstStyle>
              <a:lvl1pPr defTabSz="457200">
                <a:defRPr sz="1800" i="1">
                  <a:latin typeface="+mj-lt"/>
                  <a:ea typeface="+mj-ea"/>
                  <a:cs typeface="+mj-cs"/>
                  <a:sym typeface="Times New Roman" panose="02020603050405020304"/>
                </a:defRPr>
              </a:lvl1pPr>
            </a:lstStyle>
            <a:p>
              <a:r>
                <a:t>cn</a:t>
              </a:r>
            </a:p>
          </p:txBody>
        </p:sp>
        <p:sp>
          <p:nvSpPr>
            <p:cNvPr id="121" name="R"/>
            <p:cNvSpPr txBox="1"/>
            <p:nvPr/>
          </p:nvSpPr>
          <p:spPr>
            <a:xfrm>
              <a:off x="1314450" y="149225"/>
              <a:ext cx="229915" cy="391294"/>
            </a:xfrm>
            <a:prstGeom prst="rect">
              <a:avLst/>
            </a:prstGeom>
            <a:noFill/>
            <a:ln w="12700" cap="flat">
              <a:noFill/>
              <a:miter lim="400000"/>
            </a:ln>
            <a:effectLst/>
          </p:spPr>
          <p:txBody>
            <a:bodyPr wrap="none" lIns="0" tIns="0" rIns="0" bIns="0" numCol="1" anchor="t">
              <a:spAutoFit/>
            </a:bodyPr>
            <a:lstStyle>
              <a:lvl1pPr defTabSz="457200">
                <a:defRPr sz="2800" i="1">
                  <a:latin typeface="+mj-lt"/>
                  <a:ea typeface="+mj-ea"/>
                  <a:cs typeface="+mj-cs"/>
                  <a:sym typeface="Times New Roman" panose="02020603050405020304"/>
                </a:defRPr>
              </a:lvl1pPr>
            </a:lstStyle>
            <a:p>
              <a:r>
                <a:t>R</a:t>
              </a:r>
            </a:p>
          </p:txBody>
        </p:sp>
        <p:sp>
          <p:nvSpPr>
            <p:cNvPr id="122" name="R"/>
            <p:cNvSpPr txBox="1"/>
            <p:nvPr/>
          </p:nvSpPr>
          <p:spPr>
            <a:xfrm>
              <a:off x="4032250" y="149225"/>
              <a:ext cx="229915" cy="391294"/>
            </a:xfrm>
            <a:prstGeom prst="rect">
              <a:avLst/>
            </a:prstGeom>
            <a:noFill/>
            <a:ln w="12700" cap="flat">
              <a:noFill/>
              <a:miter lim="400000"/>
            </a:ln>
            <a:effectLst/>
          </p:spPr>
          <p:txBody>
            <a:bodyPr wrap="none" lIns="0" tIns="0" rIns="0" bIns="0" numCol="1" anchor="t">
              <a:spAutoFit/>
            </a:bodyPr>
            <a:lstStyle>
              <a:lvl1pPr defTabSz="457200">
                <a:defRPr sz="2800" i="1">
                  <a:latin typeface="+mj-lt"/>
                  <a:ea typeface="+mj-ea"/>
                  <a:cs typeface="+mj-cs"/>
                  <a:sym typeface="Times New Roman" panose="02020603050405020304"/>
                </a:defRPr>
              </a:lvl1pPr>
            </a:lstStyle>
            <a:p>
              <a:r>
                <a:t>R</a:t>
              </a:r>
            </a:p>
          </p:txBody>
        </p:sp>
        <p:sp>
          <p:nvSpPr>
            <p:cNvPr id="123" name="1"/>
            <p:cNvSpPr txBox="1"/>
            <p:nvPr/>
          </p:nvSpPr>
          <p:spPr>
            <a:xfrm>
              <a:off x="371475"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j-lt"/>
                  <a:ea typeface="+mj-ea"/>
                  <a:cs typeface="+mj-cs"/>
                  <a:sym typeface="Times New Roman" panose="02020603050405020304"/>
                </a:defRPr>
              </a:lvl1pPr>
            </a:lstStyle>
            <a:p>
              <a:r>
                <a:t>1</a:t>
              </a:r>
            </a:p>
          </p:txBody>
        </p:sp>
        <p:sp>
          <p:nvSpPr>
            <p:cNvPr id="124" name="1"/>
            <p:cNvSpPr txBox="1"/>
            <p:nvPr/>
          </p:nvSpPr>
          <p:spPr>
            <a:xfrm>
              <a:off x="2546350"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j-lt"/>
                  <a:ea typeface="+mj-ea"/>
                  <a:cs typeface="+mj-cs"/>
                  <a:sym typeface="Times New Roman" panose="02020603050405020304"/>
                </a:defRPr>
              </a:lvl1pPr>
            </a:lstStyle>
            <a:p>
              <a:r>
                <a:t>1</a:t>
              </a:r>
            </a:p>
          </p:txBody>
        </p:sp>
        <p:sp>
          <p:nvSpPr>
            <p:cNvPr id="125" name="∧"/>
            <p:cNvSpPr txBox="1"/>
            <p:nvPr/>
          </p:nvSpPr>
          <p:spPr>
            <a:xfrm>
              <a:off x="479425" y="342900"/>
              <a:ext cx="150553" cy="228600"/>
            </a:xfrm>
            <a:prstGeom prst="rect">
              <a:avLst/>
            </a:prstGeom>
            <a:noFill/>
            <a:ln w="12700" cap="flat">
              <a:noFill/>
              <a:miter lim="400000"/>
            </a:ln>
            <a:effectLst/>
          </p:spPr>
          <p:txBody>
            <a:bodyPr wrap="none" lIns="0" tIns="0" rIns="0" bIns="0"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Ù</a:t>
              </a:r>
            </a:p>
          </p:txBody>
        </p:sp>
        <p:sp>
          <p:nvSpPr>
            <p:cNvPr id="126" name="∧"/>
            <p:cNvSpPr txBox="1"/>
            <p:nvPr/>
          </p:nvSpPr>
          <p:spPr>
            <a:xfrm>
              <a:off x="787400" y="342900"/>
              <a:ext cx="150553" cy="228600"/>
            </a:xfrm>
            <a:prstGeom prst="rect">
              <a:avLst/>
            </a:prstGeom>
            <a:noFill/>
            <a:ln w="12700" cap="flat">
              <a:noFill/>
              <a:miter lim="400000"/>
            </a:ln>
            <a:effectLst/>
          </p:spPr>
          <p:txBody>
            <a:bodyPr wrap="none" lIns="0" tIns="0" rIns="0" bIns="0" numCol="1" anchor="t">
              <a:spAutoFit/>
            </a:bodyPr>
            <a:lstStyle>
              <a:lvl1pPr defTabSz="457200">
                <a:defRPr sz="1800">
                  <a:latin typeface="Symbol" panose="05050102010706020507"/>
                  <a:ea typeface="Symbol" panose="05050102010706020507"/>
                  <a:cs typeface="Symbol" panose="05050102010706020507"/>
                  <a:sym typeface="Symbol" panose="05050102010706020507"/>
                </a:defRPr>
              </a:lvl1pPr>
            </a:lstStyle>
            <a:p>
              <a:r>
                <a:t>Ù</a:t>
              </a:r>
            </a:p>
          </p:txBody>
        </p:sp>
        <p:sp>
          <p:nvSpPr>
            <p:cNvPr id="127" name="≡"/>
            <p:cNvSpPr txBox="1"/>
            <p:nvPr/>
          </p:nvSpPr>
          <p:spPr>
            <a:xfrm>
              <a:off x="1820863" y="107950"/>
              <a:ext cx="207864"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panose="05050102010706020507"/>
                  <a:ea typeface="Symbol" panose="05050102010706020507"/>
                  <a:cs typeface="Symbol" panose="05050102010706020507"/>
                  <a:sym typeface="Symbol" panose="05050102010706020507"/>
                </a:defRPr>
              </a:lvl1pPr>
            </a:lstStyle>
            <a:p>
              <a:r>
                <a:t>º</a:t>
              </a:r>
            </a:p>
          </p:txBody>
        </p:sp>
        <p:sp>
          <p:nvSpPr>
            <p:cNvPr id="128" name="."/>
            <p:cNvSpPr txBox="1"/>
            <p:nvPr/>
          </p:nvSpPr>
          <p:spPr>
            <a:xfrm>
              <a:off x="615950"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j-lt"/>
                  <a:ea typeface="+mj-ea"/>
                  <a:cs typeface="+mj-cs"/>
                  <a:sym typeface="Times New Roman" panose="02020603050405020304"/>
                </a:defRPr>
              </a:lvl1pPr>
            </a:lstStyle>
            <a:p>
              <a:r>
                <a:t>.</a:t>
              </a:r>
            </a:p>
          </p:txBody>
        </p:sp>
        <p:sp>
          <p:nvSpPr>
            <p:cNvPr id="129" name="."/>
            <p:cNvSpPr txBox="1"/>
            <p:nvPr/>
          </p:nvSpPr>
          <p:spPr>
            <a:xfrm>
              <a:off x="671513"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a:latin typeface="+mj-lt"/>
                  <a:ea typeface="+mj-ea"/>
                  <a:cs typeface="+mj-cs"/>
                  <a:sym typeface="Times New Roman" panose="02020603050405020304"/>
                </a:defRPr>
              </a:lvl1pPr>
            </a:lstStyle>
            <a:p>
              <a:r>
                <a:t>.</a:t>
              </a:r>
            </a:p>
          </p:txBody>
        </p:sp>
        <p:sp>
          <p:nvSpPr>
            <p:cNvPr id="130" name="."/>
            <p:cNvSpPr txBox="1"/>
            <p:nvPr/>
          </p:nvSpPr>
          <p:spPr>
            <a:xfrm>
              <a:off x="725488"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a:latin typeface="+mj-lt"/>
                  <a:ea typeface="+mj-ea"/>
                  <a:cs typeface="+mj-cs"/>
                  <a:sym typeface="Times New Roman" panose="02020603050405020304"/>
                </a:defRPr>
              </a:lvl1pPr>
            </a:lstStyle>
            <a:p>
              <a:r>
                <a:t>.</a:t>
              </a:r>
            </a:p>
          </p:txBody>
        </p:sp>
        <p:sp>
          <p:nvSpPr>
            <p:cNvPr id="131" name="."/>
            <p:cNvSpPr txBox="1"/>
            <p:nvPr/>
          </p:nvSpPr>
          <p:spPr>
            <a:xfrm>
              <a:off x="2878138" y="149225"/>
              <a:ext cx="127001" cy="391294"/>
            </a:xfrm>
            <a:prstGeom prst="rect">
              <a:avLst/>
            </a:prstGeom>
            <a:noFill/>
            <a:ln w="12700" cap="flat">
              <a:noFill/>
              <a:miter lim="400000"/>
            </a:ln>
            <a:effectLst/>
          </p:spPr>
          <p:txBody>
            <a:bodyPr wrap="none" lIns="0" tIns="0" rIns="0" bIns="0" numCol="1" anchor="t">
              <a:spAutoFit/>
            </a:bodyPr>
            <a:lstStyle>
              <a:lvl1pPr defTabSz="457200">
                <a:defRPr sz="2800">
                  <a:latin typeface="+mj-lt"/>
                  <a:ea typeface="+mj-ea"/>
                  <a:cs typeface="+mj-cs"/>
                  <a:sym typeface="Times New Roman" panose="02020603050405020304"/>
                </a:defRPr>
              </a:lvl1pPr>
            </a:lstStyle>
            <a:p>
              <a:r>
                <a:t>.</a:t>
              </a:r>
            </a:p>
          </p:txBody>
        </p:sp>
        <p:sp>
          <p:nvSpPr>
            <p:cNvPr id="132" name="."/>
            <p:cNvSpPr txBox="1"/>
            <p:nvPr/>
          </p:nvSpPr>
          <p:spPr>
            <a:xfrm>
              <a:off x="3013075" y="149225"/>
              <a:ext cx="127000" cy="391294"/>
            </a:xfrm>
            <a:prstGeom prst="rect">
              <a:avLst/>
            </a:prstGeom>
            <a:noFill/>
            <a:ln w="12700" cap="flat">
              <a:noFill/>
              <a:miter lim="400000"/>
            </a:ln>
            <a:effectLst/>
          </p:spPr>
          <p:txBody>
            <a:bodyPr wrap="none" lIns="0" tIns="0" rIns="0" bIns="0" numCol="1" anchor="t">
              <a:spAutoFit/>
            </a:bodyPr>
            <a:lstStyle>
              <a:lvl1pPr defTabSz="457200">
                <a:defRPr sz="2800">
                  <a:latin typeface="+mj-lt"/>
                  <a:ea typeface="+mj-ea"/>
                  <a:cs typeface="+mj-cs"/>
                  <a:sym typeface="Times New Roman" panose="02020603050405020304"/>
                </a:defRPr>
              </a:lvl1pPr>
            </a:lstStyle>
            <a:p>
              <a:r>
                <a:t>.</a:t>
              </a:r>
            </a:p>
          </p:txBody>
        </p:sp>
        <p:sp>
          <p:nvSpPr>
            <p:cNvPr id="133" name="."/>
            <p:cNvSpPr txBox="1"/>
            <p:nvPr/>
          </p:nvSpPr>
          <p:spPr>
            <a:xfrm>
              <a:off x="3148013" y="149225"/>
              <a:ext cx="127001" cy="391294"/>
            </a:xfrm>
            <a:prstGeom prst="rect">
              <a:avLst/>
            </a:prstGeom>
            <a:noFill/>
            <a:ln w="12700" cap="flat">
              <a:noFill/>
              <a:miter lim="400000"/>
            </a:ln>
            <a:effectLst/>
          </p:spPr>
          <p:txBody>
            <a:bodyPr wrap="none" lIns="0" tIns="0" rIns="0" bIns="0" numCol="1" anchor="t">
              <a:spAutoFit/>
            </a:bodyPr>
            <a:lstStyle>
              <a:lvl1pPr defTabSz="457200">
                <a:defRPr sz="2800">
                  <a:latin typeface="+mj-lt"/>
                  <a:ea typeface="+mj-ea"/>
                  <a:cs typeface="+mj-cs"/>
                  <a:sym typeface="Times New Roman" panose="02020603050405020304"/>
                </a:defRPr>
              </a:lvl1pPr>
            </a:lstStyle>
            <a:p>
              <a:r>
                <a:t>.</a:t>
              </a:r>
            </a:p>
          </p:txBody>
        </p:sp>
        <p:pic>
          <p:nvPicPr>
            <p:cNvPr id="134" name="image.pdf" descr="image.pdf"/>
            <p:cNvPicPr>
              <a:picLocks noChangeAspect="1"/>
            </p:cNvPicPr>
            <p:nvPr/>
          </p:nvPicPr>
          <p:blipFill>
            <a:blip r:embed="rId1"/>
            <a:stretch>
              <a:fillRect/>
            </a:stretch>
          </p:blipFill>
          <p:spPr>
            <a:xfrm>
              <a:off x="349250" y="746125"/>
              <a:ext cx="3810001" cy="631825"/>
            </a:xfrm>
            <a:prstGeom prst="rect">
              <a:avLst/>
            </a:prstGeom>
            <a:ln w="12700" cap="flat">
              <a:noFill/>
              <a:miter lim="400000"/>
              <a:headEnd/>
              <a:tailEnd/>
            </a:ln>
            <a:effectLst/>
          </p:spPr>
        </p:pic>
        <p:sp>
          <p:nvSpPr>
            <p:cNvPr id="135" name="(Commute)"/>
            <p:cNvSpPr txBox="1"/>
            <p:nvPr/>
          </p:nvSpPr>
          <p:spPr>
            <a:xfrm>
              <a:off x="4870451" y="681037"/>
              <a:ext cx="1879774" cy="520701"/>
            </a:xfrm>
            <a:prstGeom prst="rect">
              <a:avLst/>
            </a:prstGeom>
            <a:noFill/>
            <a:ln w="12700" cap="flat">
              <a:noFill/>
              <a:miter lim="400000"/>
            </a:ln>
            <a:effectLst/>
          </p:spPr>
          <p:txBody>
            <a:bodyPr wrap="none" lIns="44450" tIns="44450" rIns="44450" bIns="44450" numCol="1" anchor="t">
              <a:spAutoFit/>
            </a:bodyPr>
            <a:lstStyle/>
            <a:p>
              <a:pPr defTabSz="457200">
                <a:defRPr sz="2800"/>
              </a:pPr>
              <a:r>
                <a:t>(</a:t>
              </a:r>
              <a:r>
                <a:rPr i="1"/>
                <a:t>Commute</a:t>
              </a:r>
              <a:r>
                <a:t>)</a:t>
              </a:r>
            </a:p>
          </p:txBody>
        </p:sp>
      </p:grpSp>
      <p:grpSp>
        <p:nvGrpSpPr>
          <p:cNvPr id="140" name="Group"/>
          <p:cNvGrpSpPr/>
          <p:nvPr/>
        </p:nvGrpSpPr>
        <p:grpSpPr>
          <a:xfrm>
            <a:off x="46037" y="3314700"/>
            <a:ext cx="8979324" cy="738188"/>
            <a:chOff x="0" y="0"/>
            <a:chExt cx="8979322" cy="738187"/>
          </a:xfrm>
        </p:grpSpPr>
        <p:sp>
          <p:nvSpPr>
            <p:cNvPr id="137" name="Projections:"/>
            <p:cNvSpPr txBox="1"/>
            <p:nvPr/>
          </p:nvSpPr>
          <p:spPr>
            <a:xfrm>
              <a:off x="0" y="48012"/>
              <a:ext cx="2437803" cy="520701"/>
            </a:xfrm>
            <a:prstGeom prst="rect">
              <a:avLst/>
            </a:prstGeom>
            <a:noFill/>
            <a:ln w="12700" cap="flat">
              <a:noFill/>
              <a:miter lim="400000"/>
            </a:ln>
            <a:effectLst/>
          </p:spPr>
          <p:txBody>
            <a:bodyPr wrap="none" lIns="44450" tIns="44450" rIns="44450" bIns="44450" numCol="1" anchor="t">
              <a:spAutoFit/>
            </a:bodyPr>
            <a:lstStyle/>
            <a:p>
              <a:pPr marL="280670" indent="-280670" defTabSz="457200">
                <a:spcBef>
                  <a:spcPts val="600"/>
                </a:spcBef>
                <a:buSzPct val="100000"/>
                <a:buChar char="•"/>
                <a:defRPr sz="2800">
                  <a:solidFill>
                    <a:schemeClr val="accent2"/>
                  </a:solidFill>
                </a:defRPr>
              </a:pPr>
              <a:r>
                <a:t>  </a:t>
              </a:r>
              <a:r>
                <a:rPr i="1" u="sng">
                  <a:solidFill>
                    <a:srgbClr val="8B8B00"/>
                  </a:solidFill>
                </a:rPr>
                <a:t>Projections</a:t>
              </a:r>
              <a:r>
                <a:rPr i="1"/>
                <a:t>:</a:t>
              </a:r>
              <a:endParaRPr i="1"/>
            </a:p>
          </p:txBody>
        </p:sp>
        <p:pic>
          <p:nvPicPr>
            <p:cNvPr id="138" name="image.pdf" descr="image.pdf"/>
            <p:cNvPicPr>
              <a:picLocks noChangeAspect="1"/>
            </p:cNvPicPr>
            <p:nvPr/>
          </p:nvPicPr>
          <p:blipFill>
            <a:blip r:embed="rId2"/>
            <a:stretch>
              <a:fillRect/>
            </a:stretch>
          </p:blipFill>
          <p:spPr>
            <a:xfrm>
              <a:off x="2619248" y="0"/>
              <a:ext cx="3895691" cy="738188"/>
            </a:xfrm>
            <a:prstGeom prst="rect">
              <a:avLst/>
            </a:prstGeom>
            <a:ln w="12700" cap="flat">
              <a:noFill/>
              <a:miter lim="400000"/>
              <a:headEnd/>
              <a:tailEnd/>
            </a:ln>
            <a:effectLst/>
          </p:spPr>
        </p:pic>
        <p:sp>
          <p:nvSpPr>
            <p:cNvPr id="139" name="(Cascade)"/>
            <p:cNvSpPr txBox="1"/>
            <p:nvPr/>
          </p:nvSpPr>
          <p:spPr>
            <a:xfrm>
              <a:off x="7237413" y="48012"/>
              <a:ext cx="1741910"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(Cascade)</a:t>
              </a:r>
            </a:p>
          </p:txBody>
        </p:sp>
      </p:grpSp>
      <p:sp>
        <p:nvSpPr>
          <p:cNvPr id="141" name="These two mean we can do joins in any order."/>
          <p:cNvSpPr txBox="1"/>
          <p:nvPr/>
        </p:nvSpPr>
        <p:spPr>
          <a:xfrm>
            <a:off x="883919" y="6046787"/>
            <a:ext cx="8823961" cy="370841"/>
          </a:xfrm>
          <a:prstGeom prst="rect">
            <a:avLst/>
          </a:prstGeom>
          <a:ln w="12700">
            <a:miter lim="400000"/>
          </a:ln>
        </p:spPr>
        <p:txBody>
          <a:bodyPr lIns="45719" rIns="45719">
            <a:spAutoFit/>
          </a:bodyPr>
          <a:lstStyle/>
          <a:p>
            <a:pPr lvl="2" defTabSz="457200">
              <a:lnSpc>
                <a:spcPct val="90000"/>
              </a:lnSpc>
              <a:defRPr sz="1800"/>
            </a:pPr>
            <a:r>
              <a:t>These two mean we can do joins in any order.</a:t>
            </a:r>
          </a:p>
        </p:txBody>
      </p:sp>
      <p:grpSp>
        <p:nvGrpSpPr>
          <p:cNvPr id="228" name="Group"/>
          <p:cNvGrpSpPr/>
          <p:nvPr/>
        </p:nvGrpSpPr>
        <p:grpSpPr>
          <a:xfrm>
            <a:off x="-23812" y="4578349"/>
            <a:ext cx="9061496" cy="1293675"/>
            <a:chOff x="0" y="0"/>
            <a:chExt cx="9061494" cy="1293673"/>
          </a:xfrm>
        </p:grpSpPr>
        <p:grpSp>
          <p:nvGrpSpPr>
            <p:cNvPr id="225" name="Group"/>
            <p:cNvGrpSpPr/>
            <p:nvPr/>
          </p:nvGrpSpPr>
          <p:grpSpPr>
            <a:xfrm>
              <a:off x="0" y="-1"/>
              <a:ext cx="9061495" cy="1293675"/>
              <a:chOff x="0" y="0"/>
              <a:chExt cx="9061494" cy="1293673"/>
            </a:xfrm>
          </p:grpSpPr>
          <p:sp>
            <p:nvSpPr>
              <p:cNvPr id="142" name="Joins:"/>
              <p:cNvSpPr txBox="1"/>
              <p:nvPr/>
            </p:nvSpPr>
            <p:spPr>
              <a:xfrm>
                <a:off x="0" y="0"/>
                <a:ext cx="1508867" cy="520700"/>
              </a:xfrm>
              <a:prstGeom prst="rect">
                <a:avLst/>
              </a:prstGeom>
              <a:noFill/>
              <a:ln w="12700" cap="flat">
                <a:noFill/>
                <a:miter lim="400000"/>
              </a:ln>
              <a:effectLst/>
            </p:spPr>
            <p:txBody>
              <a:bodyPr wrap="none" lIns="44450" tIns="44450" rIns="44450" bIns="44450" numCol="1" anchor="t">
                <a:spAutoFit/>
              </a:bodyPr>
              <a:lstStyle/>
              <a:p>
                <a:pPr marL="280670" indent="-280670" defTabSz="457200">
                  <a:spcBef>
                    <a:spcPts val="600"/>
                  </a:spcBef>
                  <a:buSzPct val="100000"/>
                  <a:buChar char="•"/>
                  <a:defRPr sz="2800" i="1"/>
                </a:pPr>
                <a:r>
                  <a:t>  </a:t>
                </a:r>
                <a:r>
                  <a:rPr u="sng">
                    <a:solidFill>
                      <a:srgbClr val="8B8B00"/>
                    </a:solidFill>
                  </a:rPr>
                  <a:t>Joins</a:t>
                </a:r>
                <a:r>
                  <a:rPr>
                    <a:solidFill>
                      <a:schemeClr val="accent2"/>
                    </a:solidFill>
                  </a:rPr>
                  <a:t>:</a:t>
                </a:r>
                <a:endParaRPr>
                  <a:solidFill>
                    <a:schemeClr val="accent2"/>
                  </a:solidFill>
                </a:endParaRPr>
              </a:p>
            </p:txBody>
          </p:sp>
          <p:sp>
            <p:nvSpPr>
              <p:cNvPr id="143" name="R     (S     T)    (R     S)      T"/>
              <p:cNvSpPr txBox="1"/>
              <p:nvPr/>
            </p:nvSpPr>
            <p:spPr>
              <a:xfrm>
                <a:off x="1543159" y="125134"/>
                <a:ext cx="4518608" cy="520701"/>
              </a:xfrm>
              <a:prstGeom prst="rect">
                <a:avLst/>
              </a:prstGeom>
              <a:noFill/>
              <a:ln w="12700" cap="flat">
                <a:noFill/>
                <a:miter lim="400000"/>
              </a:ln>
              <a:effectLst/>
            </p:spPr>
            <p:txBody>
              <a:bodyPr wrap="none" lIns="44450" tIns="44450" rIns="44450" bIns="44450" numCol="1" anchor="t">
                <a:spAutoFit/>
              </a:bodyPr>
              <a:lstStyle/>
              <a:p>
                <a:pPr defTabSz="457200">
                  <a:defRPr sz="2800" i="1"/>
                </a:pPr>
                <a:r>
                  <a:t>R     (S     T)    (R     S)      T</a:t>
                </a:r>
                <a:r>
                  <a:rPr sz="1800" i="0"/>
                  <a:t> </a:t>
                </a:r>
                <a:endParaRPr sz="1800" i="0"/>
              </a:p>
            </p:txBody>
          </p:sp>
          <p:sp>
            <p:nvSpPr>
              <p:cNvPr id="144" name="(Associative)"/>
              <p:cNvSpPr txBox="1"/>
              <p:nvPr/>
            </p:nvSpPr>
            <p:spPr>
              <a:xfrm>
                <a:off x="6876899" y="135431"/>
                <a:ext cx="2136925"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(Associative)</a:t>
                </a:r>
              </a:p>
            </p:txBody>
          </p:sp>
          <p:sp>
            <p:nvSpPr>
              <p:cNvPr id="145" name="(R      S)    (S      R)"/>
              <p:cNvSpPr txBox="1"/>
              <p:nvPr/>
            </p:nvSpPr>
            <p:spPr>
              <a:xfrm>
                <a:off x="1256819" y="772973"/>
                <a:ext cx="3242792"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(R      S)    (S      R) </a:t>
                </a:r>
              </a:p>
            </p:txBody>
          </p:sp>
          <p:sp>
            <p:nvSpPr>
              <p:cNvPr id="146" name="(Commute)"/>
              <p:cNvSpPr txBox="1"/>
              <p:nvPr/>
            </p:nvSpPr>
            <p:spPr>
              <a:xfrm>
                <a:off x="7181721" y="744797"/>
                <a:ext cx="1879774"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(Commute)</a:t>
                </a:r>
              </a:p>
            </p:txBody>
          </p:sp>
          <p:grpSp>
            <p:nvGrpSpPr>
              <p:cNvPr id="159" name="Group"/>
              <p:cNvGrpSpPr/>
              <p:nvPr/>
            </p:nvGrpSpPr>
            <p:grpSpPr>
              <a:xfrm>
                <a:off x="1821506" y="887617"/>
                <a:ext cx="378704" cy="300068"/>
                <a:chOff x="0" y="0"/>
                <a:chExt cx="378702" cy="300066"/>
              </a:xfrm>
            </p:grpSpPr>
            <p:grpSp>
              <p:nvGrpSpPr>
                <p:cNvPr id="149" name="Group"/>
                <p:cNvGrpSpPr/>
                <p:nvPr/>
              </p:nvGrpSpPr>
              <p:grpSpPr>
                <a:xfrm>
                  <a:off x="-1" y="0"/>
                  <a:ext cx="1" cy="300067"/>
                  <a:chOff x="0" y="0"/>
                  <a:chExt cx="0" cy="300066"/>
                </a:xfrm>
              </p:grpSpPr>
              <p:sp>
                <p:nvSpPr>
                  <p:cNvPr id="147"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48"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2" name="Group"/>
                <p:cNvGrpSpPr/>
                <p:nvPr/>
              </p:nvGrpSpPr>
              <p:grpSpPr>
                <a:xfrm>
                  <a:off x="378702" y="0"/>
                  <a:ext cx="1" cy="300067"/>
                  <a:chOff x="0" y="0"/>
                  <a:chExt cx="0" cy="300066"/>
                </a:xfrm>
              </p:grpSpPr>
              <p:sp>
                <p:nvSpPr>
                  <p:cNvPr id="150"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1"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5" name="Group"/>
                <p:cNvGrpSpPr/>
                <p:nvPr/>
              </p:nvGrpSpPr>
              <p:grpSpPr>
                <a:xfrm>
                  <a:off x="0" y="-1"/>
                  <a:ext cx="378703" cy="300068"/>
                  <a:chOff x="0" y="0"/>
                  <a:chExt cx="378702" cy="300066"/>
                </a:xfrm>
              </p:grpSpPr>
              <p:sp>
                <p:nvSpPr>
                  <p:cNvPr id="153"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4"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8" name="Group"/>
                <p:cNvGrpSpPr/>
                <p:nvPr/>
              </p:nvGrpSpPr>
              <p:grpSpPr>
                <a:xfrm>
                  <a:off x="0" y="-1"/>
                  <a:ext cx="378703" cy="300068"/>
                  <a:chOff x="0" y="0"/>
                  <a:chExt cx="378702" cy="300066"/>
                </a:xfrm>
              </p:grpSpPr>
              <p:sp>
                <p:nvSpPr>
                  <p:cNvPr id="156"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7"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72" name="Group"/>
              <p:cNvGrpSpPr/>
              <p:nvPr/>
            </p:nvGrpSpPr>
            <p:grpSpPr>
              <a:xfrm>
                <a:off x="1973916" y="278251"/>
                <a:ext cx="378704" cy="300068"/>
                <a:chOff x="0" y="0"/>
                <a:chExt cx="378702" cy="300066"/>
              </a:xfrm>
            </p:grpSpPr>
            <p:grpSp>
              <p:nvGrpSpPr>
                <p:cNvPr id="162" name="Group"/>
                <p:cNvGrpSpPr/>
                <p:nvPr/>
              </p:nvGrpSpPr>
              <p:grpSpPr>
                <a:xfrm>
                  <a:off x="-1" y="0"/>
                  <a:ext cx="1" cy="300067"/>
                  <a:chOff x="0" y="0"/>
                  <a:chExt cx="0" cy="300066"/>
                </a:xfrm>
              </p:grpSpPr>
              <p:sp>
                <p:nvSpPr>
                  <p:cNvPr id="160"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61"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65" name="Group"/>
                <p:cNvGrpSpPr/>
                <p:nvPr/>
              </p:nvGrpSpPr>
              <p:grpSpPr>
                <a:xfrm>
                  <a:off x="378702" y="0"/>
                  <a:ext cx="1" cy="300067"/>
                  <a:chOff x="0" y="0"/>
                  <a:chExt cx="0" cy="300066"/>
                </a:xfrm>
              </p:grpSpPr>
              <p:sp>
                <p:nvSpPr>
                  <p:cNvPr id="163"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64"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68" name="Group"/>
                <p:cNvGrpSpPr/>
                <p:nvPr/>
              </p:nvGrpSpPr>
              <p:grpSpPr>
                <a:xfrm>
                  <a:off x="0" y="-1"/>
                  <a:ext cx="378703" cy="300068"/>
                  <a:chOff x="0" y="0"/>
                  <a:chExt cx="378702" cy="300066"/>
                </a:xfrm>
              </p:grpSpPr>
              <p:sp>
                <p:nvSpPr>
                  <p:cNvPr id="166"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67"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71" name="Group"/>
                <p:cNvGrpSpPr/>
                <p:nvPr/>
              </p:nvGrpSpPr>
              <p:grpSpPr>
                <a:xfrm>
                  <a:off x="0" y="-1"/>
                  <a:ext cx="378703" cy="300068"/>
                  <a:chOff x="0" y="0"/>
                  <a:chExt cx="378702" cy="300066"/>
                </a:xfrm>
              </p:grpSpPr>
              <p:sp>
                <p:nvSpPr>
                  <p:cNvPr id="169"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70"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85" name="Group"/>
              <p:cNvGrpSpPr/>
              <p:nvPr/>
            </p:nvGrpSpPr>
            <p:grpSpPr>
              <a:xfrm>
                <a:off x="2735970" y="278251"/>
                <a:ext cx="378704" cy="300068"/>
                <a:chOff x="0" y="0"/>
                <a:chExt cx="378702" cy="300066"/>
              </a:xfrm>
            </p:grpSpPr>
            <p:grpSp>
              <p:nvGrpSpPr>
                <p:cNvPr id="175" name="Group"/>
                <p:cNvGrpSpPr/>
                <p:nvPr/>
              </p:nvGrpSpPr>
              <p:grpSpPr>
                <a:xfrm>
                  <a:off x="-1" y="0"/>
                  <a:ext cx="1" cy="300067"/>
                  <a:chOff x="0" y="0"/>
                  <a:chExt cx="0" cy="300066"/>
                </a:xfrm>
              </p:grpSpPr>
              <p:sp>
                <p:nvSpPr>
                  <p:cNvPr id="173"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74"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78" name="Group"/>
                <p:cNvGrpSpPr/>
                <p:nvPr/>
              </p:nvGrpSpPr>
              <p:grpSpPr>
                <a:xfrm>
                  <a:off x="378702" y="0"/>
                  <a:ext cx="1" cy="300067"/>
                  <a:chOff x="0" y="0"/>
                  <a:chExt cx="0" cy="300066"/>
                </a:xfrm>
              </p:grpSpPr>
              <p:sp>
                <p:nvSpPr>
                  <p:cNvPr id="176"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77"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81" name="Group"/>
                <p:cNvGrpSpPr/>
                <p:nvPr/>
              </p:nvGrpSpPr>
              <p:grpSpPr>
                <a:xfrm>
                  <a:off x="0" y="-1"/>
                  <a:ext cx="378703" cy="300068"/>
                  <a:chOff x="0" y="0"/>
                  <a:chExt cx="378702" cy="300066"/>
                </a:xfrm>
              </p:grpSpPr>
              <p:sp>
                <p:nvSpPr>
                  <p:cNvPr id="179"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80"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84" name="Group"/>
                <p:cNvGrpSpPr/>
                <p:nvPr/>
              </p:nvGrpSpPr>
              <p:grpSpPr>
                <a:xfrm>
                  <a:off x="0" y="-1"/>
                  <a:ext cx="378703" cy="300068"/>
                  <a:chOff x="0" y="0"/>
                  <a:chExt cx="378702" cy="300066"/>
                </a:xfrm>
              </p:grpSpPr>
              <p:sp>
                <p:nvSpPr>
                  <p:cNvPr id="182"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83"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98" name="Group"/>
              <p:cNvGrpSpPr/>
              <p:nvPr/>
            </p:nvGrpSpPr>
            <p:grpSpPr>
              <a:xfrm>
                <a:off x="4412489" y="278251"/>
                <a:ext cx="378704" cy="300068"/>
                <a:chOff x="0" y="0"/>
                <a:chExt cx="378702" cy="300066"/>
              </a:xfrm>
            </p:grpSpPr>
            <p:grpSp>
              <p:nvGrpSpPr>
                <p:cNvPr id="188" name="Group"/>
                <p:cNvGrpSpPr/>
                <p:nvPr/>
              </p:nvGrpSpPr>
              <p:grpSpPr>
                <a:xfrm>
                  <a:off x="-1" y="0"/>
                  <a:ext cx="1" cy="300067"/>
                  <a:chOff x="0" y="0"/>
                  <a:chExt cx="0" cy="300066"/>
                </a:xfrm>
              </p:grpSpPr>
              <p:sp>
                <p:nvSpPr>
                  <p:cNvPr id="186"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87"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91" name="Group"/>
                <p:cNvGrpSpPr/>
                <p:nvPr/>
              </p:nvGrpSpPr>
              <p:grpSpPr>
                <a:xfrm>
                  <a:off x="378702" y="0"/>
                  <a:ext cx="1" cy="300067"/>
                  <a:chOff x="0" y="0"/>
                  <a:chExt cx="0" cy="300066"/>
                </a:xfrm>
              </p:grpSpPr>
              <p:sp>
                <p:nvSpPr>
                  <p:cNvPr id="189"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90"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94" name="Group"/>
                <p:cNvGrpSpPr/>
                <p:nvPr/>
              </p:nvGrpSpPr>
              <p:grpSpPr>
                <a:xfrm>
                  <a:off x="0" y="-1"/>
                  <a:ext cx="378703" cy="300068"/>
                  <a:chOff x="0" y="0"/>
                  <a:chExt cx="378702" cy="300066"/>
                </a:xfrm>
              </p:grpSpPr>
              <p:sp>
                <p:nvSpPr>
                  <p:cNvPr id="192"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93"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97" name="Group"/>
                <p:cNvGrpSpPr/>
                <p:nvPr/>
              </p:nvGrpSpPr>
              <p:grpSpPr>
                <a:xfrm>
                  <a:off x="0" y="-1"/>
                  <a:ext cx="378703" cy="300068"/>
                  <a:chOff x="0" y="0"/>
                  <a:chExt cx="378702" cy="300066"/>
                </a:xfrm>
              </p:grpSpPr>
              <p:sp>
                <p:nvSpPr>
                  <p:cNvPr id="195"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96"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211" name="Group"/>
              <p:cNvGrpSpPr/>
              <p:nvPr/>
            </p:nvGrpSpPr>
            <p:grpSpPr>
              <a:xfrm>
                <a:off x="5174543" y="278251"/>
                <a:ext cx="378704" cy="300068"/>
                <a:chOff x="0" y="0"/>
                <a:chExt cx="378702" cy="300066"/>
              </a:xfrm>
            </p:grpSpPr>
            <p:grpSp>
              <p:nvGrpSpPr>
                <p:cNvPr id="201" name="Group"/>
                <p:cNvGrpSpPr/>
                <p:nvPr/>
              </p:nvGrpSpPr>
              <p:grpSpPr>
                <a:xfrm>
                  <a:off x="-1" y="0"/>
                  <a:ext cx="1" cy="300067"/>
                  <a:chOff x="0" y="0"/>
                  <a:chExt cx="0" cy="300066"/>
                </a:xfrm>
              </p:grpSpPr>
              <p:sp>
                <p:nvSpPr>
                  <p:cNvPr id="199"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00"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04" name="Group"/>
                <p:cNvGrpSpPr/>
                <p:nvPr/>
              </p:nvGrpSpPr>
              <p:grpSpPr>
                <a:xfrm>
                  <a:off x="378702" y="0"/>
                  <a:ext cx="1" cy="300067"/>
                  <a:chOff x="0" y="0"/>
                  <a:chExt cx="0" cy="300066"/>
                </a:xfrm>
              </p:grpSpPr>
              <p:sp>
                <p:nvSpPr>
                  <p:cNvPr id="202"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03"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07" name="Group"/>
                <p:cNvGrpSpPr/>
                <p:nvPr/>
              </p:nvGrpSpPr>
              <p:grpSpPr>
                <a:xfrm>
                  <a:off x="0" y="-1"/>
                  <a:ext cx="378703" cy="300068"/>
                  <a:chOff x="0" y="0"/>
                  <a:chExt cx="378702" cy="300066"/>
                </a:xfrm>
              </p:grpSpPr>
              <p:sp>
                <p:nvSpPr>
                  <p:cNvPr id="205"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06"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10" name="Group"/>
                <p:cNvGrpSpPr/>
                <p:nvPr/>
              </p:nvGrpSpPr>
              <p:grpSpPr>
                <a:xfrm>
                  <a:off x="0" y="-1"/>
                  <a:ext cx="378703" cy="300068"/>
                  <a:chOff x="0" y="0"/>
                  <a:chExt cx="378702" cy="300066"/>
                </a:xfrm>
              </p:grpSpPr>
              <p:sp>
                <p:nvSpPr>
                  <p:cNvPr id="208"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09"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224" name="Group"/>
              <p:cNvGrpSpPr/>
              <p:nvPr/>
            </p:nvGrpSpPr>
            <p:grpSpPr>
              <a:xfrm>
                <a:off x="3498024" y="887617"/>
                <a:ext cx="378704" cy="300068"/>
                <a:chOff x="0" y="0"/>
                <a:chExt cx="378702" cy="300066"/>
              </a:xfrm>
            </p:grpSpPr>
            <p:grpSp>
              <p:nvGrpSpPr>
                <p:cNvPr id="214" name="Group"/>
                <p:cNvGrpSpPr/>
                <p:nvPr/>
              </p:nvGrpSpPr>
              <p:grpSpPr>
                <a:xfrm>
                  <a:off x="-1" y="0"/>
                  <a:ext cx="1" cy="300067"/>
                  <a:chOff x="0" y="0"/>
                  <a:chExt cx="0" cy="300066"/>
                </a:xfrm>
              </p:grpSpPr>
              <p:sp>
                <p:nvSpPr>
                  <p:cNvPr id="212"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13"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17" name="Group"/>
                <p:cNvGrpSpPr/>
                <p:nvPr/>
              </p:nvGrpSpPr>
              <p:grpSpPr>
                <a:xfrm>
                  <a:off x="378702" y="0"/>
                  <a:ext cx="1" cy="300067"/>
                  <a:chOff x="0" y="0"/>
                  <a:chExt cx="0" cy="300066"/>
                </a:xfrm>
              </p:grpSpPr>
              <p:sp>
                <p:nvSpPr>
                  <p:cNvPr id="215"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16"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20" name="Group"/>
                <p:cNvGrpSpPr/>
                <p:nvPr/>
              </p:nvGrpSpPr>
              <p:grpSpPr>
                <a:xfrm>
                  <a:off x="0" y="-1"/>
                  <a:ext cx="378703" cy="300068"/>
                  <a:chOff x="0" y="0"/>
                  <a:chExt cx="378702" cy="300066"/>
                </a:xfrm>
              </p:grpSpPr>
              <p:sp>
                <p:nvSpPr>
                  <p:cNvPr id="218"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19"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23" name="Group"/>
                <p:cNvGrpSpPr/>
                <p:nvPr/>
              </p:nvGrpSpPr>
              <p:grpSpPr>
                <a:xfrm>
                  <a:off x="0" y="-1"/>
                  <a:ext cx="378703" cy="300068"/>
                  <a:chOff x="0" y="0"/>
                  <a:chExt cx="378702" cy="300066"/>
                </a:xfrm>
              </p:grpSpPr>
              <p:sp>
                <p:nvSpPr>
                  <p:cNvPr id="221"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22"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pic>
          <p:nvPicPr>
            <p:cNvPr id="226" name="equiv.jpg" descr="equiv.jpg"/>
            <p:cNvPicPr>
              <a:picLocks noChangeAspect="1"/>
            </p:cNvPicPr>
            <p:nvPr/>
          </p:nvPicPr>
          <p:blipFill>
            <a:blip r:embed="rId3"/>
            <a:srcRect r="84088" b="90708"/>
            <a:stretch>
              <a:fillRect/>
            </a:stretch>
          </p:blipFill>
          <p:spPr>
            <a:xfrm>
              <a:off x="2707832" y="867605"/>
              <a:ext cx="276883" cy="299571"/>
            </a:xfrm>
            <a:prstGeom prst="rect">
              <a:avLst/>
            </a:prstGeom>
            <a:ln w="12700" cap="flat">
              <a:noFill/>
              <a:miter lim="400000"/>
              <a:headEnd/>
              <a:tailEnd/>
            </a:ln>
            <a:effectLst/>
          </p:spPr>
        </p:pic>
        <p:pic>
          <p:nvPicPr>
            <p:cNvPr id="227" name="equiv.jpg" descr="equiv.jpg"/>
            <p:cNvPicPr>
              <a:picLocks noChangeAspect="1"/>
            </p:cNvPicPr>
            <p:nvPr/>
          </p:nvPicPr>
          <p:blipFill>
            <a:blip r:embed="rId3"/>
            <a:srcRect r="84088" b="90708"/>
            <a:stretch>
              <a:fillRect/>
            </a:stretch>
          </p:blipFill>
          <p:spPr>
            <a:xfrm>
              <a:off x="3642298" y="277476"/>
              <a:ext cx="276883" cy="299571"/>
            </a:xfrm>
            <a:prstGeom prst="rect">
              <a:avLst/>
            </a:prstGeom>
            <a:ln w="12700" cap="flat">
              <a:noFill/>
              <a:miter lim="400000"/>
              <a:headEnd/>
              <a:tailEnd/>
            </a:ln>
            <a:effectLst/>
          </p:spPr>
        </p:pic>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28" grpId="3" animBg="1" advAuto="0"/>
      <p:bldP spid="140" grpId="2" animBg="1" advAuto="0"/>
      <p:bldP spid="136" grpId="1" animBg="1" advAuto="0"/>
      <p:bldP spid="141" grpId="4"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97" name="Points to Remember"/>
          <p:cNvSpPr txBox="1"/>
          <p:nvPr>
            <p:ph type="title" idx="4294967295"/>
          </p:nvPr>
        </p:nvSpPr>
        <p:spPr>
          <a:xfrm>
            <a:off x="552450" y="336550"/>
            <a:ext cx="8077200" cy="6096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Points to Remember</a:t>
            </a:r>
          </a:p>
        </p:txBody>
      </p:sp>
      <p:sp>
        <p:nvSpPr>
          <p:cNvPr id="698" name="Must understand optimization in order to understand the performance impact of a given database design (relations, indexes) on a workload (set of queries).…"/>
          <p:cNvSpPr txBox="1"/>
          <p:nvPr>
            <p:ph type="body" idx="4294967295"/>
          </p:nvPr>
        </p:nvSpPr>
        <p:spPr>
          <a:xfrm>
            <a:off x="0" y="1062037"/>
            <a:ext cx="9067800" cy="5105401"/>
          </a:xfrm>
          <a:prstGeom prst="rect">
            <a:avLst/>
          </a:prstGeom>
        </p:spPr>
        <p:txBody>
          <a:bodyPr lIns="44450" tIns="44450" rIns="44450" bIns="44450">
            <a:normAutofit/>
          </a:bodyPr>
          <a:lstStyle/>
          <a:p>
            <a:pPr>
              <a:buSzTx/>
              <a:buFont typeface="Monotype Sorts"/>
              <a:buNone/>
            </a:pPr>
          </a:p>
          <a:p>
            <a:pPr marL="280670" indent="-280670">
              <a:spcBef>
                <a:spcPts val="1100"/>
              </a:spcBef>
              <a:buClrTx/>
              <a:buSzPct val="100000"/>
              <a:defRPr sz="2800"/>
            </a:pPr>
            <a:r>
              <a:t>Must understand optimization in order to understand the performance impact of a given database design (relations, indexes) on a workload (set of queries).</a:t>
            </a:r>
          </a:p>
          <a:p>
            <a:pPr marL="280670" indent="-280670">
              <a:spcBef>
                <a:spcPts val="1100"/>
              </a:spcBef>
              <a:buClrTx/>
              <a:buSzPct val="100000"/>
              <a:defRPr sz="2800"/>
            </a:pPr>
            <a:r>
              <a:t>Two parts to optimizing a query:</a:t>
            </a:r>
          </a:p>
          <a:p>
            <a:pPr marL="742950" lvl="1" indent="-285750">
              <a:spcBef>
                <a:spcPts val="0"/>
              </a:spcBef>
              <a:buClr>
                <a:srgbClr val="CC6600"/>
              </a:buClr>
              <a:buSzPct val="75000"/>
              <a:buChar char="❑"/>
              <a:defRPr sz="2400"/>
            </a:pPr>
            <a:r>
              <a:t>Consider a set of alternative plans.</a:t>
            </a:r>
          </a:p>
          <a:p>
            <a:pPr marL="1085850" lvl="2" indent="-228600">
              <a:spcBef>
                <a:spcPts val="0"/>
              </a:spcBef>
              <a:buClr>
                <a:srgbClr val="000099"/>
              </a:buClr>
              <a:defRPr sz="2400"/>
            </a:pPr>
            <a:r>
              <a:t>Must prune search space; typically, left-deep plans only.</a:t>
            </a:r>
          </a:p>
          <a:p>
            <a:pPr marL="742950" lvl="1" indent="-285750">
              <a:spcBef>
                <a:spcPts val="0"/>
              </a:spcBef>
              <a:buClr>
                <a:srgbClr val="CC6600"/>
              </a:buClr>
              <a:buSzPct val="75000"/>
              <a:buChar char="❑"/>
              <a:defRPr sz="2400"/>
            </a:pPr>
            <a:r>
              <a:t>Must estimate cost of each plan that is considered.</a:t>
            </a:r>
          </a:p>
          <a:p>
            <a:pPr marL="1085850" lvl="2" indent="-228600">
              <a:spcBef>
                <a:spcPts val="0"/>
              </a:spcBef>
              <a:buClr>
                <a:srgbClr val="000099"/>
              </a:buClr>
              <a:defRPr sz="2400"/>
            </a:pPr>
            <a:r>
              <a:t>Must estimate size of result and cost for each plan node.</a:t>
            </a:r>
          </a:p>
          <a:p>
            <a:pPr marL="1085850" lvl="2" indent="-228600">
              <a:spcBef>
                <a:spcPts val="0"/>
              </a:spcBef>
              <a:buClr>
                <a:srgbClr val="000099"/>
              </a:buClr>
              <a:defRPr sz="2400" i="1"/>
            </a:pPr>
            <a:r>
              <a:t>Key issues</a:t>
            </a:r>
            <a:r>
              <a:rPr i="0"/>
              <a:t>: Statistics, indexes, operator implementations.</a:t>
            </a:r>
            <a:endParaRPr i="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1" name="Points to Remember"/>
          <p:cNvSpPr txBox="1"/>
          <p:nvPr>
            <p:ph type="title" idx="4294967295"/>
          </p:nvPr>
        </p:nvSpPr>
        <p:spPr>
          <a:xfrm>
            <a:off x="552450" y="66675"/>
            <a:ext cx="8077200" cy="6096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Points to Remember</a:t>
            </a:r>
          </a:p>
        </p:txBody>
      </p:sp>
      <p:sp>
        <p:nvSpPr>
          <p:cNvPr id="702" name="Single-relation queries:…"/>
          <p:cNvSpPr txBox="1"/>
          <p:nvPr>
            <p:ph type="body" sz="half" idx="4294967295"/>
          </p:nvPr>
        </p:nvSpPr>
        <p:spPr>
          <a:xfrm>
            <a:off x="0" y="1839912"/>
            <a:ext cx="8991600" cy="2362201"/>
          </a:xfrm>
          <a:prstGeom prst="rect">
            <a:avLst/>
          </a:prstGeom>
        </p:spPr>
        <p:txBody>
          <a:bodyPr lIns="44450" tIns="44450" rIns="44450" bIns="44450">
            <a:normAutofit/>
          </a:bodyPr>
          <a:lstStyle/>
          <a:p>
            <a:pPr marL="240665" indent="-240665">
              <a:spcBef>
                <a:spcPts val="1000"/>
              </a:spcBef>
              <a:buClrTx/>
              <a:buSzPct val="100000"/>
              <a:defRPr sz="2400"/>
            </a:pPr>
            <a:r>
              <a:t>Single-relation queries:</a:t>
            </a:r>
          </a:p>
          <a:p>
            <a:pPr marL="621665" lvl="1" indent="-240665">
              <a:spcBef>
                <a:spcPts val="0"/>
              </a:spcBef>
              <a:buClrTx/>
              <a:buChar char="•"/>
              <a:defRPr sz="2400"/>
            </a:pPr>
            <a:r>
              <a:t>All access paths considered, cheapest is chosen.</a:t>
            </a:r>
          </a:p>
          <a:p>
            <a:pPr marL="621665" lvl="1" indent="-240665">
              <a:spcBef>
                <a:spcPts val="0"/>
              </a:spcBef>
              <a:buClrTx/>
              <a:buChar char="•"/>
              <a:defRPr sz="2400" i="1"/>
            </a:pPr>
            <a:r>
              <a:t>Issues</a:t>
            </a:r>
            <a:r>
              <a:rPr i="0"/>
              <a:t>:  Selections that </a:t>
            </a:r>
            <a:r>
              <a:t>match</a:t>
            </a:r>
            <a:r>
              <a:rPr i="0"/>
              <a:t> index, whether index key has all needed fields and/or provides tuples in a desired order.</a:t>
            </a:r>
            <a:endParaRPr i="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5" name="More Points to Remember"/>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defRPr>
            </a:lvl1pPr>
          </a:lstStyle>
          <a:p>
            <a:r>
              <a:t>More Points to Remember</a:t>
            </a:r>
          </a:p>
        </p:txBody>
      </p:sp>
      <p:sp>
        <p:nvSpPr>
          <p:cNvPr id="706" name="Multiple-relation queries:…"/>
          <p:cNvSpPr txBox="1"/>
          <p:nvPr>
            <p:ph type="body" idx="4294967295"/>
          </p:nvPr>
        </p:nvSpPr>
        <p:spPr>
          <a:xfrm>
            <a:off x="152400" y="1462087"/>
            <a:ext cx="8991600" cy="4076701"/>
          </a:xfrm>
          <a:prstGeom prst="rect">
            <a:avLst/>
          </a:prstGeom>
        </p:spPr>
        <p:txBody>
          <a:bodyPr>
            <a:normAutofit/>
          </a:bodyPr>
          <a:lstStyle/>
          <a:p>
            <a:pPr marL="240665" indent="-240665">
              <a:spcBef>
                <a:spcPts val="1000"/>
              </a:spcBef>
              <a:buClrTx/>
              <a:buSzPct val="100000"/>
              <a:defRPr sz="2400"/>
            </a:pPr>
            <a:r>
              <a:t>Multiple-relation queries:</a:t>
            </a:r>
          </a:p>
          <a:p>
            <a:pPr marL="621665" lvl="1" indent="-240665">
              <a:spcBef>
                <a:spcPts val="0"/>
              </a:spcBef>
              <a:buClrTx/>
              <a:buChar char="•"/>
              <a:defRPr sz="2400"/>
            </a:pPr>
            <a:r>
              <a:t>All single-relation plans are first enumerated.</a:t>
            </a:r>
          </a:p>
          <a:p>
            <a:pPr marL="1002665" lvl="2" indent="-240665">
              <a:spcBef>
                <a:spcPts val="0"/>
              </a:spcBef>
              <a:buClrTx/>
              <a:buChar char="•"/>
              <a:defRPr sz="2400"/>
            </a:pPr>
            <a:r>
              <a:t>Selections/projections considered as early as possible.</a:t>
            </a:r>
          </a:p>
          <a:p>
            <a:pPr marL="621665" lvl="1" indent="-240665">
              <a:spcBef>
                <a:spcPts val="0"/>
              </a:spcBef>
              <a:buClrTx/>
              <a:buChar char="•"/>
              <a:defRPr sz="2400"/>
            </a:pPr>
            <a:r>
              <a:t>Next, for each 1-relation plan, all ways of joining another relation (as inner) are considered.</a:t>
            </a:r>
          </a:p>
          <a:p>
            <a:pPr marL="621665" lvl="1" indent="-240665">
              <a:spcBef>
                <a:spcPts val="0"/>
              </a:spcBef>
              <a:buClrTx/>
              <a:buChar char="•"/>
              <a:defRPr sz="2400"/>
            </a:pPr>
            <a:r>
              <a:t>Next, for each 2-relation plan that is `retained</a:t>
            </a:r>
            <a:r>
              <a:t>’</a:t>
            </a:r>
            <a:r>
              <a:t>, all ways of joining another relation (as inner) are considered, etc.</a:t>
            </a:r>
          </a:p>
          <a:p>
            <a:pPr marL="621665" lvl="1" indent="-240665">
              <a:spcBef>
                <a:spcPts val="0"/>
              </a:spcBef>
              <a:buClrTx/>
              <a:buChar char="•"/>
              <a:defRPr sz="2400"/>
            </a:pPr>
            <a:r>
              <a:t>At each level, for each subset of relations, only best plan for each interesting order of tuples is `retained</a:t>
            </a:r>
            <a:r>
              <a:t>’</a:t>
            </a:r>
            <a: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9" name="Summary"/>
          <p:cNvSpPr txBox="1"/>
          <p:nvPr>
            <p:ph type="title" idx="4294967295"/>
          </p:nvPr>
        </p:nvSpPr>
        <p:spPr>
          <a:xfrm>
            <a:off x="1450975" y="250825"/>
            <a:ext cx="5534025" cy="527050"/>
          </a:xfrm>
          <a:prstGeom prst="rect">
            <a:avLst/>
          </a:prstGeom>
        </p:spPr>
        <p:txBody>
          <a:bodyPr>
            <a:normAutofit/>
          </a:bodyPr>
          <a:lstStyle>
            <a:lvl1pPr defTabSz="831850">
              <a:defRPr sz="2910">
                <a:effectLst>
                  <a:outerShdw blurRad="11557" dist="23114" dir="2700000" rotWithShape="0">
                    <a:srgbClr val="DDDDDD"/>
                  </a:outerShdw>
                </a:effectLst>
              </a:defRPr>
            </a:lvl1pPr>
          </a:lstStyle>
          <a:p>
            <a:r>
              <a:t>Summary</a:t>
            </a:r>
          </a:p>
        </p:txBody>
      </p:sp>
      <p:sp>
        <p:nvSpPr>
          <p:cNvPr id="710" name="Performance can be dramatically improved by changing access methods, order of operators.…"/>
          <p:cNvSpPr txBox="1"/>
          <p:nvPr>
            <p:ph type="body" idx="4294967295"/>
          </p:nvPr>
        </p:nvSpPr>
        <p:spPr>
          <a:xfrm>
            <a:off x="762000" y="1241425"/>
            <a:ext cx="7772400" cy="4878388"/>
          </a:xfrm>
          <a:prstGeom prst="rect">
            <a:avLst/>
          </a:prstGeom>
        </p:spPr>
        <p:txBody>
          <a:bodyPr>
            <a:normAutofit/>
          </a:bodyPr>
          <a:lstStyle/>
          <a:p>
            <a:pPr marL="200660" indent="-200660">
              <a:buClrTx/>
              <a:buSzPct val="100000"/>
            </a:pPr>
            <a:r>
              <a:t>Performance can be dramatically improved by changing access methods, order of operators.</a:t>
            </a:r>
          </a:p>
          <a:p>
            <a:pPr marL="200660" indent="-200660">
              <a:buClrTx/>
              <a:buSzPct val="100000"/>
            </a:pPr>
            <a:r>
              <a:t>Iterator interface</a:t>
            </a:r>
          </a:p>
          <a:p>
            <a:pPr marL="200660" indent="-200660">
              <a:buClrTx/>
              <a:buSzPct val="100000"/>
            </a:pPr>
            <a:r>
              <a:t>Cost estimation</a:t>
            </a:r>
          </a:p>
          <a:p>
            <a:pPr marL="561340" lvl="1" indent="-180340">
              <a:spcBef>
                <a:spcPts val="0"/>
              </a:spcBef>
              <a:buClrTx/>
              <a:buChar char="•"/>
              <a:defRPr sz="1800"/>
            </a:pPr>
            <a:r>
              <a:t>Size estimation and reduction factors</a:t>
            </a:r>
          </a:p>
          <a:p>
            <a:pPr marL="200660" indent="-200660">
              <a:buClrTx/>
              <a:buSzPct val="100000"/>
            </a:pPr>
            <a:r>
              <a:t>Statistics and Catalogs</a:t>
            </a:r>
          </a:p>
          <a:p>
            <a:pPr marL="200660" indent="-200660">
              <a:buClrTx/>
              <a:buSzPct val="100000"/>
            </a:pPr>
            <a:r>
              <a:t>Relational Algebra Equivalences</a:t>
            </a:r>
          </a:p>
          <a:p>
            <a:pPr marL="200660" indent="-200660">
              <a:buClrTx/>
              <a:buSzPct val="100000"/>
            </a:pPr>
            <a:r>
              <a:t>Choosing alternate plans</a:t>
            </a:r>
          </a:p>
          <a:p>
            <a:pPr marL="200660" indent="-200660">
              <a:buClrTx/>
              <a:buSzPct val="100000"/>
            </a:pPr>
            <a:r>
              <a:t>Multiple relation queries</a:t>
            </a:r>
          </a:p>
          <a:p>
            <a:pPr marL="200660" indent="-200660">
              <a:buClrTx/>
              <a:buSzPct val="100000"/>
            </a:pPr>
            <a:r>
              <a:t>We focused on </a:t>
            </a:r>
            <a:r>
              <a:t>“</a:t>
            </a:r>
            <a:r>
              <a:t>System R</a:t>
            </a:r>
            <a:r>
              <a:t>”</a:t>
            </a:r>
            <a:r>
              <a:t>-style optimizers</a:t>
            </a:r>
          </a:p>
          <a:p>
            <a:pPr marL="561340" lvl="1" indent="-180340">
              <a:spcBef>
                <a:spcPts val="0"/>
              </a:spcBef>
              <a:buClrTx/>
              <a:buChar char="•"/>
              <a:defRPr sz="1800"/>
            </a:pPr>
            <a:r>
              <a:t>New areas: Rule-based optimizers, random statistical approaches (</a:t>
            </a:r>
            <a:r>
              <a:rPr i="1"/>
              <a:t>eg</a:t>
            </a:r>
            <a:r>
              <a:t> </a:t>
            </a:r>
            <a:r>
              <a:rPr i="1"/>
              <a:t>simulated annealing), adaptive/dynamic optimization.</a:t>
            </a:r>
            <a:endParaRPr i="1"/>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10">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710">
                                            <p:txEl>
                                              <p:pRg st="2" end="2"/>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7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7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7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7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el">
                                    <p:tmAbs val="0"/>
                                  </p:iterate>
                                  <p:childTnLst>
                                    <p:set>
                                      <p:cBhvr>
                                        <p:cTn id="34" dur="indefinite" fill="hold"/>
                                        <p:tgtEl>
                                          <p:spTgt spid="7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el">
                                    <p:tmAbs val="0"/>
                                  </p:iterate>
                                  <p:childTnLst>
                                    <p:set>
                                      <p:cBhvr>
                                        <p:cTn id="38" dur="indefinite" fill="hold"/>
                                        <p:tgtEl>
                                          <p:spTgt spid="710">
                                            <p:txEl>
                                              <p:pRg st="8" end="8"/>
                                            </p:txEl>
                                          </p:spTgt>
                                        </p:tgtEl>
                                        <p:attrNameLst>
                                          <p:attrName>style.visibility</p:attrName>
                                        </p:attrNameLst>
                                      </p:cBhvr>
                                      <p:to>
                                        <p:strVal val="visible"/>
                                      </p:to>
                                    </p:set>
                                  </p:childTnLst>
                                </p:cTn>
                              </p:par>
                              <p:par>
                                <p:cTn id="39" presetID="1" presetClass="entr" presetSubtype="0" fill="hold" grpId="1" nodeType="withEffect">
                                  <p:stCondLst>
                                    <p:cond delay="0"/>
                                  </p:stCondLst>
                                  <p:iterate type="el">
                                    <p:tmAbs val="0"/>
                                  </p:iterate>
                                  <p:childTnLst>
                                    <p:set>
                                      <p:cBhvr>
                                        <p:cTn id="40" dur="indefinite" fill="hold"/>
                                        <p:tgtEl>
                                          <p:spTgt spid="71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10" grpId="1" animBg="1" advAuto="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31" name="More Equivalences"/>
          <p:cNvSpPr txBox="1"/>
          <p:nvPr>
            <p:ph type="title" idx="4294967295"/>
          </p:nvPr>
        </p:nvSpPr>
        <p:spPr>
          <a:xfrm>
            <a:off x="701675" y="0"/>
            <a:ext cx="7772400" cy="68103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More Equivalences</a:t>
            </a:r>
          </a:p>
        </p:txBody>
      </p:sp>
      <p:sp>
        <p:nvSpPr>
          <p:cNvPr id="232" name="A projection commutes with a selection that only uses attributes retained by the projection.…"/>
          <p:cNvSpPr txBox="1"/>
          <p:nvPr>
            <p:ph type="body" idx="4294967295"/>
          </p:nvPr>
        </p:nvSpPr>
        <p:spPr>
          <a:xfrm>
            <a:off x="173037" y="1317625"/>
            <a:ext cx="8839201" cy="5638800"/>
          </a:xfrm>
          <a:prstGeom prst="rect">
            <a:avLst/>
          </a:prstGeom>
        </p:spPr>
        <p:txBody>
          <a:bodyPr lIns="44450" tIns="44450" rIns="44450" bIns="44450">
            <a:normAutofit/>
          </a:bodyPr>
          <a:lstStyle/>
          <a:p>
            <a:pPr marL="200660" indent="-200660">
              <a:buClrTx/>
              <a:buSzPct val="100000"/>
            </a:pPr>
            <a:r>
              <a:t>A projection commutes with a selection that only uses attributes retained by the projection.</a:t>
            </a:r>
          </a:p>
          <a:p>
            <a:pPr marL="200660" indent="-200660">
              <a:buClrTx/>
              <a:buSzPct val="100000"/>
            </a:pPr>
          </a:p>
          <a:p>
            <a:pPr marL="200660" indent="-200660">
              <a:buClrTx/>
              <a:buSzPct val="100000"/>
            </a:pPr>
            <a:r>
              <a:t>Selection between attributes of the two arguments of a cross-product converts cross-product to a join.</a:t>
            </a:r>
          </a:p>
          <a:p>
            <a:pPr marL="200660" indent="-200660">
              <a:buClrTx/>
              <a:buSzPct val="100000"/>
            </a:pPr>
          </a:p>
          <a:p>
            <a:pPr marL="200660" indent="-200660">
              <a:buClrTx/>
              <a:buSzPct val="100000"/>
              <a:defRPr u="sng">
                <a:solidFill>
                  <a:schemeClr val="accent2"/>
                </a:solidFill>
              </a:defRPr>
            </a:pPr>
            <a:r>
              <a:t>Selection Push</a:t>
            </a:r>
            <a:r>
              <a:rPr u="none"/>
              <a:t>: selection on R attrs commutes with          </a:t>
            </a:r>
            <a:endParaRPr u="none"/>
          </a:p>
          <a:p>
            <a:pPr>
              <a:spcBef>
                <a:spcPts val="1000"/>
              </a:spcBef>
              <a:buClrTx/>
              <a:buSzTx/>
              <a:buNone/>
              <a:defRPr>
                <a:solidFill>
                  <a:schemeClr val="accent2"/>
                </a:solidFill>
              </a:defRPr>
            </a:pPr>
            <a:r>
              <a:t>                     </a:t>
            </a:r>
            <a:r>
              <a:rPr sz="2400"/>
              <a:t>R ⋈ S:      </a:t>
            </a:r>
            <a:r>
              <a:rPr sz="2400">
                <a:latin typeface="Symbol" panose="05050102010706020507"/>
                <a:ea typeface="Symbol" panose="05050102010706020507"/>
                <a:cs typeface="Symbol" panose="05050102010706020507"/>
                <a:sym typeface="Symbol" panose="05050102010706020507"/>
              </a:rPr>
              <a:t>s</a:t>
            </a:r>
            <a:r>
              <a:rPr sz="2400"/>
              <a:t>(R</a:t>
            </a:r>
            <a:r>
              <a:t> </a:t>
            </a:r>
            <a:r>
              <a:rPr sz="2400"/>
              <a:t>⋈ S)   </a:t>
            </a:r>
            <a:r>
              <a:rPr sz="2400">
                <a:latin typeface="Symbol" panose="05050102010706020507"/>
                <a:ea typeface="Symbol" panose="05050102010706020507"/>
                <a:cs typeface="Symbol" panose="05050102010706020507"/>
                <a:sym typeface="Symbol" panose="05050102010706020507"/>
              </a:rPr>
              <a:t>º </a:t>
            </a:r>
            <a:r>
              <a:rPr sz="2400"/>
              <a:t> </a:t>
            </a:r>
            <a:r>
              <a:rPr sz="2400">
                <a:latin typeface="Symbol" panose="05050102010706020507"/>
                <a:ea typeface="Symbol" panose="05050102010706020507"/>
                <a:cs typeface="Symbol" panose="05050102010706020507"/>
                <a:sym typeface="Symbol" panose="05050102010706020507"/>
              </a:rPr>
              <a:t>s</a:t>
            </a:r>
            <a:r>
              <a:rPr sz="2400"/>
              <a:t>(R) ⋈ S</a:t>
            </a:r>
            <a:endParaRPr sz="2400"/>
          </a:p>
          <a:p>
            <a:pPr marL="200660" indent="-200660">
              <a:buClrTx/>
              <a:buSzPct val="100000"/>
              <a:defRPr>
                <a:solidFill>
                  <a:schemeClr val="accent2"/>
                </a:solidFill>
              </a:defRPr>
            </a:pPr>
          </a:p>
          <a:p>
            <a:pPr marL="200660" indent="-200660">
              <a:buClrTx/>
              <a:buSzPct val="100000"/>
              <a:defRPr u="sng"/>
            </a:pPr>
            <a:r>
              <a:t>Projection Push</a:t>
            </a:r>
            <a:r>
              <a:rPr u="none"/>
              <a:t>: A projection applied to R </a:t>
            </a:r>
            <a:r>
              <a:rPr sz="2400" u="none"/>
              <a:t>⋈ </a:t>
            </a:r>
            <a:r>
              <a:rPr u="none"/>
              <a:t>S can be pushed before the join by retaining only attributes of R (and S) that are needed for the join or are kept by the projection.</a:t>
            </a:r>
            <a:endParaRPr u="none"/>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32">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32">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23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232">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type="el">
                                    <p:tmAbs val="0"/>
                                  </p:iterate>
                                  <p:childTnLst>
                                    <p:set>
                                      <p:cBhvr>
                                        <p:cTn id="18" dur="indefinite" fill="hold"/>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2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232">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type="el">
                                    <p:tmAbs val="0"/>
                                  </p:iterate>
                                  <p:childTnLst>
                                    <p:set>
                                      <p:cBhvr>
                                        <p:cTn id="29" dur="indefinite" fill="hold"/>
                                        <p:tgtEl>
                                          <p:spTgt spid="232">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iterate type="el">
                                    <p:tmAbs val="0"/>
                                  </p:iterate>
                                  <p:childTnLst>
                                    <p:set>
                                      <p:cBhvr>
                                        <p:cTn id="33" dur="indefinite" fill="hold"/>
                                        <p:tgtEl>
                                          <p:spTgt spid="2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32" grpId="1" animBg="1" advAuto="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35" name="The “System R” Query Optimizer"/>
          <p:cNvSpPr txBox="1"/>
          <p:nvPr>
            <p:ph type="title" idx="4294967295"/>
          </p:nvPr>
        </p:nvSpPr>
        <p:spPr>
          <a:xfrm>
            <a:off x="990600" y="-1"/>
            <a:ext cx="7772400" cy="1143002"/>
          </a:xfrm>
          <a:prstGeom prst="rect">
            <a:avLst/>
          </a:prstGeom>
        </p:spPr>
        <p:txBody>
          <a:bodyPr lIns="44450" tIns="44450" rIns="44450" bIns="44450">
            <a:normAutofit/>
          </a:bodyPr>
          <a:lstStyle/>
          <a:p>
            <a:pPr>
              <a:defRPr>
                <a:effectLst>
                  <a:outerShdw blurRad="12700" dist="25400" dir="2700000" rotWithShape="0">
                    <a:srgbClr val="DDDDDD"/>
                  </a:outerShdw>
                </a:effectLst>
              </a:defRPr>
            </a:pPr>
            <a:r>
              <a:t>The </a:t>
            </a:r>
            <a:r>
              <a:t>“</a:t>
            </a:r>
            <a:r>
              <a:t>System R</a:t>
            </a:r>
            <a:r>
              <a:t>”</a:t>
            </a:r>
            <a:r>
              <a:t> Query Optimizer</a:t>
            </a:r>
          </a:p>
        </p:txBody>
      </p:sp>
      <p:sp>
        <p:nvSpPr>
          <p:cNvPr id="236" name="Impact:…"/>
          <p:cNvSpPr txBox="1"/>
          <p:nvPr>
            <p:ph type="body" idx="4294967295"/>
          </p:nvPr>
        </p:nvSpPr>
        <p:spPr>
          <a:xfrm>
            <a:off x="76200" y="1600199"/>
            <a:ext cx="8991600" cy="4572002"/>
          </a:xfrm>
          <a:prstGeom prst="rect">
            <a:avLst/>
          </a:prstGeom>
        </p:spPr>
        <p:txBody>
          <a:bodyPr lIns="44450" tIns="44450" rIns="44450" bIns="44450">
            <a:normAutofit/>
          </a:bodyPr>
          <a:lstStyle/>
          <a:p>
            <a:pPr marL="200660" indent="-200660">
              <a:lnSpc>
                <a:spcPct val="90000"/>
              </a:lnSpc>
              <a:buClrTx/>
              <a:buSzPct val="100000"/>
            </a:pPr>
            <a:r>
              <a:t>Impact:</a:t>
            </a:r>
          </a:p>
          <a:p>
            <a:pPr marL="561340" lvl="1" indent="-180340">
              <a:lnSpc>
                <a:spcPct val="90000"/>
              </a:lnSpc>
              <a:spcBef>
                <a:spcPts val="0"/>
              </a:spcBef>
              <a:buClrTx/>
              <a:buChar char="•"/>
              <a:defRPr sz="1800"/>
            </a:pPr>
            <a:r>
              <a:t>Inspired most optimizers in use today</a:t>
            </a:r>
          </a:p>
          <a:p>
            <a:pPr marL="561340" lvl="1" indent="-180340">
              <a:lnSpc>
                <a:spcPct val="90000"/>
              </a:lnSpc>
              <a:spcBef>
                <a:spcPts val="0"/>
              </a:spcBef>
              <a:buClrTx/>
              <a:buChar char="•"/>
              <a:defRPr sz="1800"/>
            </a:pPr>
            <a:r>
              <a:t>Works well for small-med complexity queries (&lt; 10 joins)</a:t>
            </a:r>
          </a:p>
          <a:p>
            <a:pPr marL="200660" indent="-200660">
              <a:lnSpc>
                <a:spcPct val="90000"/>
              </a:lnSpc>
              <a:buClrTx/>
              <a:buSzPct val="100000"/>
              <a:defRPr>
                <a:solidFill>
                  <a:srgbClr val="666699"/>
                </a:solidFill>
              </a:defRPr>
            </a:pPr>
            <a:r>
              <a:t>Cost estimation:</a:t>
            </a:r>
          </a:p>
          <a:p>
            <a:pPr marL="561340" lvl="1" indent="-180340">
              <a:lnSpc>
                <a:spcPct val="90000"/>
              </a:lnSpc>
              <a:spcBef>
                <a:spcPts val="0"/>
              </a:spcBef>
              <a:buClrTx/>
              <a:buChar char="•"/>
              <a:defRPr sz="1800"/>
            </a:pPr>
            <a:r>
              <a:t>Very inexact, but works ok in practice.</a:t>
            </a:r>
          </a:p>
          <a:p>
            <a:pPr marL="561340" lvl="1" indent="-180340">
              <a:lnSpc>
                <a:spcPct val="90000"/>
              </a:lnSpc>
              <a:spcBef>
                <a:spcPts val="0"/>
              </a:spcBef>
              <a:buClrTx/>
              <a:buChar char="•"/>
              <a:defRPr sz="1800"/>
            </a:pPr>
            <a:r>
              <a:t>Statistics, maintained in system catalogs, used to estimate cost of operations and result sizes.</a:t>
            </a:r>
          </a:p>
          <a:p>
            <a:pPr marL="561340" lvl="1" indent="-180340">
              <a:lnSpc>
                <a:spcPct val="90000"/>
              </a:lnSpc>
              <a:spcBef>
                <a:spcPts val="0"/>
              </a:spcBef>
              <a:buClrTx/>
              <a:buChar char="•"/>
              <a:defRPr sz="1800"/>
            </a:pPr>
            <a:r>
              <a:t>Considers a simple combination of CPU and I/O costs.</a:t>
            </a:r>
          </a:p>
          <a:p>
            <a:pPr marL="561340" lvl="1" indent="-180340">
              <a:lnSpc>
                <a:spcPct val="90000"/>
              </a:lnSpc>
              <a:spcBef>
                <a:spcPts val="0"/>
              </a:spcBef>
              <a:buClrTx/>
              <a:buChar char="•"/>
              <a:defRPr sz="1800"/>
            </a:pPr>
            <a:r>
              <a:t>More sophisticated techniques known now.</a:t>
            </a:r>
          </a:p>
          <a:p>
            <a:pPr marL="200660" indent="-200660">
              <a:lnSpc>
                <a:spcPct val="90000"/>
              </a:lnSpc>
              <a:buClrTx/>
              <a:buSzPct val="100000"/>
              <a:defRPr>
                <a:solidFill>
                  <a:srgbClr val="666699"/>
                </a:solidFill>
              </a:defRPr>
            </a:pPr>
            <a:r>
              <a:t>Plan Space</a:t>
            </a:r>
            <a:r>
              <a:rPr>
                <a:solidFill>
                  <a:schemeClr val="accent2"/>
                </a:solidFill>
              </a:rPr>
              <a:t>:  </a:t>
            </a:r>
            <a:r>
              <a:rPr>
                <a:solidFill>
                  <a:srgbClr val="000000"/>
                </a:solidFill>
              </a:rPr>
              <a:t>Too large, must be pruned.</a:t>
            </a:r>
            <a:endParaRPr>
              <a:solidFill>
                <a:srgbClr val="000000"/>
              </a:solidFill>
            </a:endParaRPr>
          </a:p>
          <a:p>
            <a:pPr marL="561340" lvl="1" indent="-180340">
              <a:lnSpc>
                <a:spcPct val="90000"/>
              </a:lnSpc>
              <a:spcBef>
                <a:spcPts val="0"/>
              </a:spcBef>
              <a:buClrTx/>
              <a:buChar char="•"/>
              <a:defRPr sz="1800"/>
            </a:pPr>
            <a:r>
              <a:t>Only the space of </a:t>
            </a:r>
            <a:r>
              <a:rPr i="1">
                <a:solidFill>
                  <a:srgbClr val="666699"/>
                </a:solidFill>
              </a:rPr>
              <a:t>left-deep plans </a:t>
            </a:r>
            <a:r>
              <a:t>is considered.</a:t>
            </a:r>
          </a:p>
          <a:p>
            <a:pPr marL="561340" lvl="1" indent="-180340">
              <a:lnSpc>
                <a:spcPct val="90000"/>
              </a:lnSpc>
              <a:spcBef>
                <a:spcPts val="0"/>
              </a:spcBef>
              <a:buClrTx/>
              <a:buChar char="•"/>
              <a:defRPr sz="1800"/>
            </a:pPr>
            <a:r>
              <a:t>Cartesian products avoided. </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36">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36">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236">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23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36">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36">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36">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236">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23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236">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236">
                                            <p:txEl>
                                              <p:pRg st="9" end="9"/>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23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36" grpId="1" animBg="1" advAuto="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39" name="Cost Estimation"/>
          <p:cNvSpPr txBox="1"/>
          <p:nvPr>
            <p:ph type="title" idx="4294967295"/>
          </p:nvPr>
        </p:nvSpPr>
        <p:spPr>
          <a:xfrm>
            <a:off x="739775" y="192087"/>
            <a:ext cx="7772400" cy="56673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Cost Estimation</a:t>
            </a:r>
          </a:p>
        </p:txBody>
      </p:sp>
      <p:sp>
        <p:nvSpPr>
          <p:cNvPr id="240" name="To estimate cost of a plan:…"/>
          <p:cNvSpPr txBox="1"/>
          <p:nvPr>
            <p:ph type="body" idx="4294967295"/>
          </p:nvPr>
        </p:nvSpPr>
        <p:spPr>
          <a:xfrm>
            <a:off x="228600" y="1219200"/>
            <a:ext cx="8915400" cy="5410200"/>
          </a:xfrm>
          <a:prstGeom prst="rect">
            <a:avLst/>
          </a:prstGeom>
        </p:spPr>
        <p:txBody>
          <a:bodyPr lIns="44450" tIns="44450" rIns="44450" bIns="44450">
            <a:normAutofit/>
          </a:bodyPr>
          <a:lstStyle/>
          <a:p>
            <a:pPr marL="200660" indent="-200660">
              <a:buClrTx/>
              <a:buSzPct val="100000"/>
            </a:pPr>
            <a:r>
              <a:t>To estimate cost of a plan:</a:t>
            </a:r>
          </a:p>
          <a:p>
            <a:pPr marL="561340" lvl="1" indent="-180340">
              <a:spcBef>
                <a:spcPts val="0"/>
              </a:spcBef>
              <a:buClrTx/>
              <a:buChar char="•"/>
              <a:defRPr sz="1800"/>
            </a:pPr>
            <a:r>
              <a:t>Must </a:t>
            </a:r>
            <a:r>
              <a:rPr>
                <a:solidFill>
                  <a:srgbClr val="666699"/>
                </a:solidFill>
              </a:rPr>
              <a:t>estimate </a:t>
            </a:r>
            <a:r>
              <a:rPr i="1">
                <a:solidFill>
                  <a:srgbClr val="666699"/>
                </a:solidFill>
              </a:rPr>
              <a:t>cost</a:t>
            </a:r>
            <a:r>
              <a:rPr>
                <a:solidFill>
                  <a:schemeClr val="accent2"/>
                </a:solidFill>
              </a:rPr>
              <a:t> </a:t>
            </a:r>
            <a:r>
              <a:t>of each operation in plan tree and sum them up.</a:t>
            </a:r>
          </a:p>
          <a:p>
            <a:pPr marL="1085850" lvl="2" indent="-228600">
              <a:spcBef>
                <a:spcPts val="0"/>
              </a:spcBef>
              <a:buClr>
                <a:srgbClr val="000099"/>
              </a:buClr>
            </a:pPr>
            <a:r>
              <a:t>Depends on </a:t>
            </a:r>
            <a:r>
              <a:rPr u="sng"/>
              <a:t>input cardinalities</a:t>
            </a:r>
            <a:r>
              <a:t>.</a:t>
            </a:r>
          </a:p>
          <a:p>
            <a:pPr marL="742950" lvl="1" indent="-285750">
              <a:spcBef>
                <a:spcPts val="0"/>
              </a:spcBef>
              <a:buClr>
                <a:srgbClr val="CC6600"/>
              </a:buClr>
              <a:buSzPct val="75000"/>
              <a:defRPr sz="1800"/>
            </a:pPr>
          </a:p>
          <a:p>
            <a:pPr marL="581660" lvl="1" indent="-200660">
              <a:spcBef>
                <a:spcPts val="0"/>
              </a:spcBef>
              <a:buClrTx/>
              <a:buChar char="•"/>
            </a:pPr>
            <a:r>
              <a:t>So, must </a:t>
            </a:r>
            <a:r>
              <a:rPr>
                <a:solidFill>
                  <a:srgbClr val="666699"/>
                </a:solidFill>
              </a:rPr>
              <a:t>estimate </a:t>
            </a:r>
            <a:r>
              <a:rPr i="1">
                <a:solidFill>
                  <a:srgbClr val="666699"/>
                </a:solidFill>
              </a:rPr>
              <a:t>size of result</a:t>
            </a:r>
            <a:r>
              <a:rPr i="1">
                <a:solidFill>
                  <a:schemeClr val="accent2"/>
                </a:solidFill>
              </a:rPr>
              <a:t> </a:t>
            </a:r>
            <a:r>
              <a:t>for each operation in tree!</a:t>
            </a:r>
          </a:p>
          <a:p>
            <a:pPr marL="1085850" lvl="2" indent="-228600">
              <a:spcBef>
                <a:spcPts val="0"/>
              </a:spcBef>
              <a:buClr>
                <a:srgbClr val="000099"/>
              </a:buClr>
            </a:pPr>
            <a:r>
              <a:t>Use information about the input relations.</a:t>
            </a:r>
          </a:p>
          <a:p>
            <a:pPr marL="1085850" lvl="2" indent="-228600">
              <a:spcBef>
                <a:spcPts val="0"/>
              </a:spcBef>
              <a:buClr>
                <a:srgbClr val="000099"/>
              </a:buClr>
            </a:pPr>
            <a:r>
              <a:t>For selections and joins, assume independence of predicates.</a:t>
            </a:r>
          </a:p>
          <a:p>
            <a:pPr marL="228600" lvl="2" indent="628650">
              <a:spcBef>
                <a:spcPts val="0"/>
              </a:spcBef>
              <a:buSzTx/>
              <a:buFont typeface="Monotype Sorts"/>
              <a:buNone/>
              <a:defRPr sz="2400"/>
            </a:pPr>
          </a:p>
          <a:p>
            <a:pPr marL="200660" indent="-200660">
              <a:buClrTx/>
              <a:buSzPct val="100000"/>
            </a:pPr>
            <a:r>
              <a:t>In System R, cost is boiled down to a single number consisting of </a:t>
            </a:r>
          </a:p>
          <a:p>
            <a:pPr>
              <a:buSzTx/>
              <a:buFont typeface="Monotype Sorts"/>
              <a:buNone/>
            </a:pPr>
            <a:r>
              <a:t>                     #I/O ops + </a:t>
            </a:r>
            <a:r>
              <a:rPr i="1">
                <a:solidFill>
                  <a:srgbClr val="666699"/>
                </a:solidFill>
              </a:rPr>
              <a:t>factor</a:t>
            </a:r>
            <a:r>
              <a:rPr>
                <a:solidFill>
                  <a:srgbClr val="666699"/>
                </a:solidFill>
              </a:rPr>
              <a:t> </a:t>
            </a:r>
            <a:r>
              <a:t>* #CPU instructions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40">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40">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24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type="el">
                                    <p:tmAbs val="0"/>
                                  </p:iterate>
                                  <p:childTnLst>
                                    <p:set>
                                      <p:cBhvr>
                                        <p:cTn id="18" dur="indefinite" fill="hold"/>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240">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1" nodeType="afterEffect">
                                  <p:stCondLst>
                                    <p:cond delay="0"/>
                                  </p:stCondLst>
                                  <p:iterate type="el">
                                    <p:tmAbs val="0"/>
                                  </p:iterate>
                                  <p:childTnLst>
                                    <p:set>
                                      <p:cBhvr>
                                        <p:cTn id="25" dur="indefinite" fill="hold"/>
                                        <p:tgtEl>
                                          <p:spTgt spid="240">
                                            <p:txEl>
                                              <p:pRg st="5" end="5"/>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iterate type="el">
                                    <p:tmAbs val="0"/>
                                  </p:iterate>
                                  <p:childTnLst>
                                    <p:set>
                                      <p:cBhvr>
                                        <p:cTn id="28" dur="indefinite" fill="hold"/>
                                        <p:tgtEl>
                                          <p:spTgt spid="240">
                                            <p:txEl>
                                              <p:pRg st="6" end="6"/>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1" nodeType="afterEffect">
                                  <p:stCondLst>
                                    <p:cond delay="0"/>
                                  </p:stCondLst>
                                  <p:iterate type="el">
                                    <p:tmAbs val="0"/>
                                  </p:iterate>
                                  <p:childTnLst>
                                    <p:set>
                                      <p:cBhvr>
                                        <p:cTn id="31" dur="indefinite" fill="hold"/>
                                        <p:tgtEl>
                                          <p:spTgt spid="240">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iterate type="el">
                                    <p:tmAbs val="0"/>
                                  </p:iterate>
                                  <p:childTnLst>
                                    <p:set>
                                      <p:cBhvr>
                                        <p:cTn id="35" dur="indefinite" fill="hold"/>
                                        <p:tgtEl>
                                          <p:spTgt spid="240">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iterate type="el">
                                    <p:tmAbs val="0"/>
                                  </p:iterate>
                                  <p:childTnLst>
                                    <p:set>
                                      <p:cBhvr>
                                        <p:cTn id="39" dur="indefinite" fill="hold"/>
                                        <p:tgtEl>
                                          <p:spTgt spid="24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40" grpId="1" bldLvl="5" animBg="1" advAuto="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43" name="Statistics and Catalogs"/>
          <p:cNvSpPr txBox="1"/>
          <p:nvPr>
            <p:ph type="title" idx="4294967295"/>
          </p:nvPr>
        </p:nvSpPr>
        <p:spPr>
          <a:xfrm>
            <a:off x="684212" y="153987"/>
            <a:ext cx="7772401" cy="68103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Statistics and Catalogs</a:t>
            </a:r>
          </a:p>
        </p:txBody>
      </p:sp>
      <p:sp>
        <p:nvSpPr>
          <p:cNvPr id="244" name="Need information about the relations and indexes involved.…"/>
          <p:cNvSpPr txBox="1"/>
          <p:nvPr>
            <p:ph type="body" idx="4294967295"/>
          </p:nvPr>
        </p:nvSpPr>
        <p:spPr>
          <a:xfrm>
            <a:off x="228600" y="1104900"/>
            <a:ext cx="8534400" cy="5562600"/>
          </a:xfrm>
          <a:prstGeom prst="rect">
            <a:avLst/>
          </a:prstGeom>
        </p:spPr>
        <p:txBody>
          <a:bodyPr lIns="44450" tIns="44450" rIns="44450" bIns="44450">
            <a:normAutofit/>
          </a:bodyPr>
          <a:lstStyle/>
          <a:p>
            <a:pPr marL="200660" indent="-200660">
              <a:buClrTx/>
              <a:buSzPct val="100000"/>
            </a:pPr>
            <a:r>
              <a:t>Need information about the relations and indexes involved.  </a:t>
            </a:r>
          </a:p>
          <a:p>
            <a:pPr>
              <a:buSzTx/>
              <a:buFont typeface="Monotype Sorts"/>
              <a:buNone/>
              <a:defRPr i="1">
                <a:solidFill>
                  <a:schemeClr val="accent2"/>
                </a:solidFill>
              </a:defRPr>
            </a:pPr>
            <a:r>
              <a:t>       </a:t>
            </a:r>
            <a:r>
              <a:rPr>
                <a:solidFill>
                  <a:srgbClr val="666699"/>
                </a:solidFill>
              </a:rPr>
              <a:t>Catalogs</a:t>
            </a:r>
            <a:r>
              <a:rPr i="0">
                <a:solidFill>
                  <a:srgbClr val="666699"/>
                </a:solidFill>
              </a:rPr>
              <a:t> </a:t>
            </a:r>
            <a:r>
              <a:rPr i="0">
                <a:solidFill>
                  <a:srgbClr val="000000"/>
                </a:solidFill>
              </a:rPr>
              <a:t>typically contain at least:</a:t>
            </a:r>
            <a:endParaRPr i="0">
              <a:solidFill>
                <a:srgbClr val="000000"/>
              </a:solidFill>
            </a:endParaRPr>
          </a:p>
          <a:p>
            <a:pPr marL="581660" lvl="1" indent="-200660">
              <a:spcBef>
                <a:spcPts val="0"/>
              </a:spcBef>
              <a:buClrTx/>
              <a:buChar char="•"/>
              <a:defRPr>
                <a:solidFill>
                  <a:srgbClr val="666699"/>
                </a:solidFill>
              </a:defRPr>
            </a:pPr>
            <a:r>
              <a:t># tuples (</a:t>
            </a:r>
            <a:r>
              <a:rPr b="1" u="sng"/>
              <a:t>NTuples</a:t>
            </a:r>
            <a:r>
              <a:t>) </a:t>
            </a:r>
            <a:r>
              <a:rPr>
                <a:solidFill>
                  <a:srgbClr val="000000"/>
                </a:solidFill>
              </a:rPr>
              <a:t>and </a:t>
            </a:r>
            <a:r>
              <a:t># pages (</a:t>
            </a:r>
            <a:r>
              <a:rPr b="1" u="sng"/>
              <a:t>NPages</a:t>
            </a:r>
            <a:r>
              <a:t>) </a:t>
            </a:r>
            <a:r>
              <a:rPr>
                <a:solidFill>
                  <a:srgbClr val="000000"/>
                </a:solidFill>
              </a:rPr>
              <a:t>per </a:t>
            </a:r>
            <a:r>
              <a:rPr>
                <a:solidFill>
                  <a:srgbClr val="FF0000"/>
                </a:solidFill>
              </a:rPr>
              <a:t>rel</a:t>
            </a:r>
            <a:r>
              <a:rPr>
                <a:solidFill>
                  <a:srgbClr val="FF0000"/>
                </a:solidFill>
              </a:rPr>
              <a:t>’</a:t>
            </a:r>
            <a:r>
              <a:rPr>
                <a:solidFill>
                  <a:srgbClr val="FF0000"/>
                </a:solidFill>
              </a:rPr>
              <a:t>n</a:t>
            </a:r>
            <a:r>
              <a:rPr>
                <a:solidFill>
                  <a:srgbClr val="000000"/>
                </a:solidFill>
              </a:rPr>
              <a:t>.</a:t>
            </a:r>
            <a:endParaRPr>
              <a:solidFill>
                <a:srgbClr val="000000"/>
              </a:solidFill>
            </a:endParaRPr>
          </a:p>
          <a:p>
            <a:pPr marL="581660" lvl="1" indent="-200660">
              <a:spcBef>
                <a:spcPts val="0"/>
              </a:spcBef>
              <a:buClrTx/>
              <a:buChar char="•"/>
              <a:defRPr>
                <a:solidFill>
                  <a:srgbClr val="666699"/>
                </a:solidFill>
              </a:defRPr>
            </a:pPr>
            <a:r>
              <a:t># distinct key values (</a:t>
            </a:r>
            <a:r>
              <a:rPr b="1" u="sng"/>
              <a:t>NValues</a:t>
            </a:r>
            <a:r>
              <a:t>) for </a:t>
            </a:r>
            <a:r>
              <a:rPr>
                <a:solidFill>
                  <a:srgbClr val="000000"/>
                </a:solidFill>
              </a:rPr>
              <a:t>each</a:t>
            </a:r>
            <a:r>
              <a:rPr>
                <a:solidFill>
                  <a:srgbClr val="FF0000"/>
                </a:solidFill>
              </a:rPr>
              <a:t> index</a:t>
            </a:r>
            <a:r>
              <a:rPr>
                <a:solidFill>
                  <a:srgbClr val="000000"/>
                </a:solidFill>
              </a:rPr>
              <a:t>.</a:t>
            </a:r>
            <a:endParaRPr>
              <a:solidFill>
                <a:srgbClr val="000000"/>
              </a:solidFill>
            </a:endParaRPr>
          </a:p>
          <a:p>
            <a:pPr marL="581660" lvl="1" indent="-200660">
              <a:spcBef>
                <a:spcPts val="0"/>
              </a:spcBef>
              <a:buClrTx/>
              <a:buChar char="•"/>
              <a:defRPr>
                <a:solidFill>
                  <a:srgbClr val="666699"/>
                </a:solidFill>
              </a:defRPr>
            </a:pPr>
            <a:r>
              <a:t>low/high key values (</a:t>
            </a:r>
            <a:r>
              <a:rPr b="1" u="sng"/>
              <a:t>Low/High</a:t>
            </a:r>
            <a:r>
              <a:t>) </a:t>
            </a:r>
            <a:r>
              <a:rPr>
                <a:solidFill>
                  <a:srgbClr val="000000"/>
                </a:solidFill>
              </a:rPr>
              <a:t>for each </a:t>
            </a:r>
            <a:r>
              <a:rPr>
                <a:solidFill>
                  <a:srgbClr val="FF0000"/>
                </a:solidFill>
              </a:rPr>
              <a:t>index</a:t>
            </a:r>
            <a:r>
              <a:rPr>
                <a:solidFill>
                  <a:srgbClr val="000000"/>
                </a:solidFill>
              </a:rPr>
              <a:t>.</a:t>
            </a:r>
            <a:endParaRPr>
              <a:solidFill>
                <a:srgbClr val="000000"/>
              </a:solidFill>
            </a:endParaRPr>
          </a:p>
          <a:p>
            <a:pPr marL="581660" lvl="1" indent="-200660">
              <a:spcBef>
                <a:spcPts val="0"/>
              </a:spcBef>
              <a:buClrTx/>
              <a:buChar char="•"/>
              <a:defRPr>
                <a:solidFill>
                  <a:srgbClr val="666699"/>
                </a:solidFill>
              </a:defRPr>
            </a:pPr>
            <a:r>
              <a:t>Index height (</a:t>
            </a:r>
            <a:r>
              <a:rPr b="1" u="sng"/>
              <a:t>IHeight</a:t>
            </a:r>
            <a:r>
              <a:t>)  </a:t>
            </a:r>
            <a:r>
              <a:rPr>
                <a:solidFill>
                  <a:srgbClr val="000000"/>
                </a:solidFill>
              </a:rPr>
              <a:t>for each </a:t>
            </a:r>
            <a:r>
              <a:rPr>
                <a:solidFill>
                  <a:srgbClr val="FF0000"/>
                </a:solidFill>
              </a:rPr>
              <a:t>tree</a:t>
            </a:r>
            <a:r>
              <a:rPr>
                <a:solidFill>
                  <a:srgbClr val="000000"/>
                </a:solidFill>
              </a:rPr>
              <a:t> </a:t>
            </a:r>
            <a:r>
              <a:rPr>
                <a:solidFill>
                  <a:srgbClr val="FF0000"/>
                </a:solidFill>
              </a:rPr>
              <a:t>index</a:t>
            </a:r>
            <a:r>
              <a:rPr>
                <a:solidFill>
                  <a:srgbClr val="000000"/>
                </a:solidFill>
              </a:rPr>
              <a:t>.</a:t>
            </a:r>
            <a:endParaRPr>
              <a:solidFill>
                <a:srgbClr val="000000"/>
              </a:solidFill>
            </a:endParaRPr>
          </a:p>
          <a:p>
            <a:pPr marL="581660" lvl="1" indent="-200660">
              <a:spcBef>
                <a:spcPts val="0"/>
              </a:spcBef>
              <a:buClrTx/>
              <a:buChar char="•"/>
              <a:defRPr>
                <a:solidFill>
                  <a:srgbClr val="666699"/>
                </a:solidFill>
              </a:defRPr>
            </a:pPr>
            <a:r>
              <a:t># index pages (</a:t>
            </a:r>
            <a:r>
              <a:rPr b="1" u="sng"/>
              <a:t>INPages</a:t>
            </a:r>
            <a:r>
              <a:t>) </a:t>
            </a:r>
            <a:r>
              <a:rPr>
                <a:solidFill>
                  <a:srgbClr val="000000"/>
                </a:solidFill>
              </a:rPr>
              <a:t>for each </a:t>
            </a:r>
            <a:r>
              <a:rPr>
                <a:solidFill>
                  <a:srgbClr val="FF0000"/>
                </a:solidFill>
              </a:rPr>
              <a:t>index</a:t>
            </a:r>
            <a:r>
              <a:rPr>
                <a:solidFill>
                  <a:srgbClr val="000000"/>
                </a:solidFill>
              </a:rPr>
              <a:t>.</a:t>
            </a:r>
            <a:endParaRPr>
              <a:solidFill>
                <a:srgbClr val="000000"/>
              </a:solidFill>
            </a:endParaRPr>
          </a:p>
          <a:p>
            <a:pPr marL="742950" lvl="1" indent="-285750">
              <a:spcBef>
                <a:spcPts val="0"/>
              </a:spcBef>
              <a:buClr>
                <a:srgbClr val="CC6600"/>
              </a:buClr>
              <a:buSzPct val="75000"/>
              <a:defRPr>
                <a:solidFill>
                  <a:schemeClr val="accent2"/>
                </a:solidFill>
              </a:defRPr>
            </a:pPr>
          </a:p>
          <a:p>
            <a:pPr marL="200660" indent="-200660">
              <a:buClrTx/>
              <a:buSzPct val="100000"/>
            </a:pPr>
            <a:r>
              <a:t>Stats in catalogs updated periodically.</a:t>
            </a:r>
          </a:p>
          <a:p>
            <a:pPr marL="581660" lvl="1" indent="-200660">
              <a:spcBef>
                <a:spcPts val="0"/>
              </a:spcBef>
              <a:buClrTx/>
              <a:buChar char="•"/>
            </a:pPr>
            <a:r>
              <a:t>Updating whenever data changes is too expensive; lots of approximation anyway, so slight inconsistency ok.</a:t>
            </a:r>
          </a:p>
          <a:p>
            <a:pPr marL="742950" lvl="1" indent="-285750">
              <a:spcBef>
                <a:spcPts val="0"/>
              </a:spcBef>
              <a:buClr>
                <a:srgbClr val="CC6600"/>
              </a:buClr>
              <a:buSzPct val="75000"/>
            </a:pPr>
          </a:p>
          <a:p>
            <a:pPr marL="200660" indent="-200660">
              <a:buClrTx/>
              <a:buSzPct val="100000"/>
            </a:pPr>
            <a:r>
              <a:t>More detailed information (e.g., histograms of the values in some field) are sometimes stored.</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44">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44">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244">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244">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44">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44">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244">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24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244">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244">
                                            <p:txEl>
                                              <p:pRg st="9" end="9"/>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24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type="el">
                                    <p:tmAbs val="0"/>
                                  </p:iterate>
                                  <p:childTnLst>
                                    <p:set>
                                      <p:cBhvr>
                                        <p:cTn id="36" dur="indefinite" fill="hold"/>
                                        <p:tgtEl>
                                          <p:spTgt spid="24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44" grpId="1" animBg="1" advAuto="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47" name="Size Estimation and Reduction Factors"/>
          <p:cNvSpPr txBox="1"/>
          <p:nvPr>
            <p:ph type="title" idx="4294967295"/>
          </p:nvPr>
        </p:nvSpPr>
        <p:spPr>
          <a:xfrm>
            <a:off x="644525" y="192087"/>
            <a:ext cx="8229600" cy="682626"/>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Size Estimation and Reduction Factors</a:t>
            </a:r>
          </a:p>
        </p:txBody>
      </p:sp>
      <p:sp>
        <p:nvSpPr>
          <p:cNvPr id="248" name="Consider a query block:…"/>
          <p:cNvSpPr txBox="1"/>
          <p:nvPr>
            <p:ph type="body" idx="4294967295"/>
          </p:nvPr>
        </p:nvSpPr>
        <p:spPr>
          <a:xfrm>
            <a:off x="-19050" y="1312862"/>
            <a:ext cx="8991600" cy="5410201"/>
          </a:xfrm>
          <a:prstGeom prst="rect">
            <a:avLst/>
          </a:prstGeom>
        </p:spPr>
        <p:txBody>
          <a:bodyPr lIns="44450" tIns="44450" rIns="44450" bIns="44450">
            <a:normAutofit/>
          </a:bodyPr>
          <a:lstStyle/>
          <a:p>
            <a:pPr marL="280670" indent="-280670">
              <a:spcBef>
                <a:spcPts val="1100"/>
              </a:spcBef>
              <a:buClrTx/>
              <a:buSzPct val="100000"/>
              <a:defRPr sz="2800"/>
            </a:pPr>
            <a:r>
              <a:t>Consider a query block:</a:t>
            </a:r>
          </a:p>
          <a:p>
            <a:pPr marL="280670" indent="-280670">
              <a:buClrTx/>
              <a:buSzPct val="100000"/>
              <a:defRPr sz="2800"/>
            </a:pPr>
          </a:p>
          <a:p>
            <a:pPr marL="280670" indent="-280670">
              <a:spcBef>
                <a:spcPts val="1100"/>
              </a:spcBef>
              <a:buClrTx/>
              <a:buSzPct val="100000"/>
              <a:defRPr sz="2800" i="1">
                <a:solidFill>
                  <a:srgbClr val="CC3300"/>
                </a:solidFill>
              </a:defRPr>
            </a:pPr>
            <a:r>
              <a:t>Reduction factor (RF) </a:t>
            </a:r>
            <a:r>
              <a:rPr i="0">
                <a:solidFill>
                  <a:srgbClr val="000000"/>
                </a:solidFill>
              </a:rPr>
              <a:t>associated with each</a:t>
            </a:r>
            <a:r>
              <a:rPr i="0">
                <a:solidFill>
                  <a:srgbClr val="3365FB"/>
                </a:solidFill>
              </a:rPr>
              <a:t> </a:t>
            </a:r>
            <a:r>
              <a:rPr>
                <a:solidFill>
                  <a:srgbClr val="3365FB"/>
                </a:solidFill>
              </a:rPr>
              <a:t>term</a:t>
            </a:r>
            <a:r>
              <a:rPr i="0">
                <a:solidFill>
                  <a:srgbClr val="3365FB"/>
                </a:solidFill>
              </a:rPr>
              <a:t> </a:t>
            </a:r>
            <a:r>
              <a:rPr i="0">
                <a:solidFill>
                  <a:srgbClr val="000000"/>
                </a:solidFill>
              </a:rPr>
              <a:t>reflects the impact of the </a:t>
            </a:r>
            <a:r>
              <a:rPr>
                <a:solidFill>
                  <a:srgbClr val="000000"/>
                </a:solidFill>
              </a:rPr>
              <a:t>term</a:t>
            </a:r>
            <a:r>
              <a:rPr i="0">
                <a:solidFill>
                  <a:srgbClr val="000000"/>
                </a:solidFill>
              </a:rPr>
              <a:t> in reducing result size. </a:t>
            </a:r>
            <a:endParaRPr i="0">
              <a:solidFill>
                <a:srgbClr val="000000"/>
              </a:solidFill>
            </a:endParaRPr>
          </a:p>
          <a:p>
            <a:pPr marL="280670" indent="-280670">
              <a:spcBef>
                <a:spcPts val="1100"/>
              </a:spcBef>
              <a:buClrTx/>
              <a:buSzPct val="100000"/>
              <a:defRPr sz="2800" i="1"/>
            </a:pPr>
            <a:r>
              <a:t>RF is usually called </a:t>
            </a:r>
            <a:r>
              <a:t>“</a:t>
            </a:r>
            <a:r>
              <a:t>selectivity</a:t>
            </a:r>
            <a:r>
              <a:t>”.</a:t>
            </a:r>
          </a:p>
          <a:p>
            <a:pPr marL="280670" indent="-280670">
              <a:spcBef>
                <a:spcPts val="1100"/>
              </a:spcBef>
              <a:buClrTx/>
              <a:buSzPct val="100000"/>
              <a:defRPr sz="2800"/>
            </a:pPr>
            <a:r>
              <a:t>How to predict size of output?</a:t>
            </a:r>
          </a:p>
          <a:p>
            <a:pPr marL="661670" lvl="1" indent="-280670">
              <a:spcBef>
                <a:spcPts val="0"/>
              </a:spcBef>
              <a:buClrTx/>
              <a:buChar char="•"/>
              <a:defRPr sz="2800"/>
            </a:pPr>
            <a:r>
              <a:t>Need to know/estimate input size</a:t>
            </a:r>
          </a:p>
          <a:p>
            <a:pPr marL="661670" lvl="1" indent="-280670">
              <a:spcBef>
                <a:spcPts val="0"/>
              </a:spcBef>
              <a:buClrTx/>
              <a:buChar char="•"/>
              <a:defRPr sz="2800"/>
            </a:pPr>
            <a:r>
              <a:t>Need to know/estimate RFs</a:t>
            </a:r>
          </a:p>
          <a:p>
            <a:pPr marL="661670" lvl="1" indent="-280670">
              <a:spcBef>
                <a:spcPts val="0"/>
              </a:spcBef>
              <a:buClrTx/>
              <a:buChar char="•"/>
              <a:defRPr sz="2800"/>
            </a:pPr>
            <a:r>
              <a:t>Need to know/assume how terms are related</a:t>
            </a:r>
          </a:p>
        </p:txBody>
      </p:sp>
      <p:sp>
        <p:nvSpPr>
          <p:cNvPr id="249" name="SELECT  attribute list…"/>
          <p:cNvSpPr/>
          <p:nvPr/>
        </p:nvSpPr>
        <p:spPr>
          <a:xfrm>
            <a:off x="4325937" y="1200150"/>
            <a:ext cx="3859734" cy="1016000"/>
          </a:xfrm>
          <a:prstGeom prst="rect">
            <a:avLst/>
          </a:prstGeom>
          <a:ln w="12700">
            <a:solidFill>
              <a:srgbClr val="000000"/>
            </a:solidFill>
          </a:ln>
        </p:spPr>
        <p:txBody>
          <a:bodyPr wrap="none" lIns="44450" tIns="44450" rIns="44450" bIns="44450">
            <a:spAutoFit/>
          </a:bodyPr>
          <a:lstStyle/>
          <a:p>
            <a:pPr defTabSz="457200">
              <a:defRPr sz="2000"/>
            </a:pPr>
            <a:r>
              <a:t>SELECT</a:t>
            </a:r>
            <a:r>
              <a:rPr sz="1800"/>
              <a:t>  attribute list</a:t>
            </a:r>
            <a:endParaRPr sz="1800"/>
          </a:p>
          <a:p>
            <a:pPr defTabSz="457200">
              <a:defRPr sz="2000"/>
            </a:pPr>
            <a:r>
              <a:t>FROM</a:t>
            </a:r>
            <a:r>
              <a:rPr sz="1800"/>
              <a:t>  relation list</a:t>
            </a:r>
            <a:endParaRPr sz="1800"/>
          </a:p>
          <a:p>
            <a:pPr defTabSz="457200">
              <a:defRPr sz="2000"/>
            </a:pPr>
            <a:r>
              <a:t>WHERE</a:t>
            </a:r>
            <a:r>
              <a:rPr sz="1800">
                <a:solidFill>
                  <a:srgbClr val="3365FB"/>
                </a:solidFill>
              </a:rPr>
              <a:t>  term1 </a:t>
            </a:r>
            <a:r>
              <a:t>AND</a:t>
            </a:r>
            <a:r>
              <a:rPr sz="1800"/>
              <a:t> ... </a:t>
            </a:r>
            <a:r>
              <a:t>AND</a:t>
            </a:r>
            <a:r>
              <a:rPr sz="1800"/>
              <a:t> </a:t>
            </a:r>
            <a:r>
              <a:rPr sz="1800">
                <a:solidFill>
                  <a:srgbClr val="3365FB"/>
                </a:solidFill>
              </a:rPr>
              <a:t>termk</a:t>
            </a:r>
            <a:endParaRPr sz="1800">
              <a:solidFill>
                <a:srgbClr val="3365FB"/>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4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type="el">
                                    <p:tmAbs val="0"/>
                                  </p:iterate>
                                  <p:childTnLst>
                                    <p:set>
                                      <p:cBhvr>
                                        <p:cTn id="10" dur="indefinite" fill="hold"/>
                                        <p:tgtEl>
                                          <p:spTgt spid="24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248">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type="el">
                                    <p:tmAbs val="0"/>
                                  </p:iterate>
                                  <p:childTnLst>
                                    <p:set>
                                      <p:cBhvr>
                                        <p:cTn id="17" dur="indefinite" fill="hold"/>
                                        <p:tgtEl>
                                          <p:spTgt spid="248">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type="el">
                                    <p:tmAbs val="0"/>
                                  </p:iterate>
                                  <p:childTnLst>
                                    <p:set>
                                      <p:cBhvr>
                                        <p:cTn id="20" dur="indefinite" fill="hold"/>
                                        <p:tgtEl>
                                          <p:spTgt spid="248">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type="el">
                                    <p:tmAbs val="0"/>
                                  </p:iterate>
                                  <p:childTnLst>
                                    <p:set>
                                      <p:cBhvr>
                                        <p:cTn id="23" dur="indefinite" fill="hold"/>
                                        <p:tgtEl>
                                          <p:spTgt spid="248">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48" grpId="1" bldLvl="5" animBg="1" advAuto="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52" name="Result Size Estimation for Selections"/>
          <p:cNvSpPr txBox="1"/>
          <p:nvPr>
            <p:ph type="title" idx="4294967295"/>
          </p:nvPr>
        </p:nvSpPr>
        <p:spPr>
          <a:xfrm>
            <a:off x="1046162" y="-173038"/>
            <a:ext cx="8001001" cy="1104901"/>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Result Size Estimation for Selections</a:t>
            </a:r>
          </a:p>
        </p:txBody>
      </p:sp>
      <p:sp>
        <p:nvSpPr>
          <p:cNvPr id="253" name="Result cardinality (for conjunctive terms) =…"/>
          <p:cNvSpPr txBox="1"/>
          <p:nvPr>
            <p:ph type="body" idx="4294967295"/>
          </p:nvPr>
        </p:nvSpPr>
        <p:spPr>
          <a:xfrm>
            <a:off x="153987" y="1106487"/>
            <a:ext cx="9144001" cy="4953001"/>
          </a:xfrm>
          <a:prstGeom prst="rect">
            <a:avLst/>
          </a:prstGeom>
        </p:spPr>
        <p:txBody>
          <a:bodyPr lIns="44450" tIns="44450" rIns="44450" bIns="44450">
            <a:normAutofit/>
          </a:bodyPr>
          <a:lstStyle/>
          <a:p>
            <a:pPr marL="188595" indent="-188595" defTabSz="859790">
              <a:lnSpc>
                <a:spcPct val="90000"/>
              </a:lnSpc>
              <a:spcBef>
                <a:spcPts val="700"/>
              </a:spcBef>
              <a:buClrTx/>
              <a:buSzPct val="100000"/>
              <a:defRPr sz="1880"/>
            </a:pPr>
            <a:r>
              <a:t> </a:t>
            </a:r>
            <a:r>
              <a:rPr i="1"/>
              <a:t>Result</a:t>
            </a:r>
            <a:r>
              <a:t> </a:t>
            </a:r>
            <a:r>
              <a:rPr i="1"/>
              <a:t>cardinality (for conjunctive terms)</a:t>
            </a:r>
            <a:r>
              <a:t> = </a:t>
            </a:r>
            <a:r>
              <a:rPr>
                <a:solidFill>
                  <a:schemeClr val="accent2"/>
                </a:solidFill>
              </a:rPr>
              <a:t>   </a:t>
            </a:r>
            <a:endParaRPr>
              <a:solidFill>
                <a:schemeClr val="accent2"/>
              </a:solidFill>
            </a:endParaRPr>
          </a:p>
          <a:p>
            <a:pPr marL="0" indent="0" defTabSz="859790">
              <a:lnSpc>
                <a:spcPct val="90000"/>
              </a:lnSpc>
              <a:spcBef>
                <a:spcPts val="700"/>
              </a:spcBef>
              <a:buClrTx/>
              <a:buSzTx/>
              <a:buNone/>
              <a:defRPr sz="1880"/>
            </a:pPr>
            <a:r>
              <a:rPr>
                <a:solidFill>
                  <a:schemeClr val="accent2"/>
                </a:solidFill>
              </a:rPr>
              <a:t>                                             </a:t>
            </a:r>
            <a:r>
              <a:t># input tuples  *  product of all RF</a:t>
            </a:r>
            <a:r>
              <a:t>’</a:t>
            </a:r>
            <a:r>
              <a:t>s.</a:t>
            </a:r>
          </a:p>
          <a:p>
            <a:pPr marL="268605" lvl="1" indent="161290" defTabSz="859790">
              <a:lnSpc>
                <a:spcPct val="90000"/>
              </a:lnSpc>
              <a:spcBef>
                <a:spcPts val="0"/>
              </a:spcBef>
              <a:buSzTx/>
              <a:buFont typeface="Monotype Sorts"/>
              <a:buNone/>
              <a:defRPr sz="1880"/>
            </a:pPr>
            <a:r>
              <a:t>Assumptions: </a:t>
            </a:r>
          </a:p>
          <a:p>
            <a:pPr marL="268605" lvl="1" indent="161290" defTabSz="859790">
              <a:lnSpc>
                <a:spcPct val="90000"/>
              </a:lnSpc>
              <a:spcBef>
                <a:spcPts val="0"/>
              </a:spcBef>
              <a:buSzTx/>
              <a:buFont typeface="Monotype Sorts"/>
              <a:buNone/>
              <a:defRPr sz="1880"/>
            </a:pPr>
            <a:r>
              <a:t>	1. </a:t>
            </a:r>
            <a:r>
              <a:rPr>
                <a:solidFill>
                  <a:srgbClr val="FF0000"/>
                </a:solidFill>
              </a:rPr>
              <a:t>Values are uniformly distributed  and </a:t>
            </a:r>
            <a:r>
              <a:rPr i="1">
                <a:solidFill>
                  <a:srgbClr val="CC3300"/>
                </a:solidFill>
              </a:rPr>
              <a:t>terms</a:t>
            </a:r>
            <a:r>
              <a:rPr>
                <a:solidFill>
                  <a:srgbClr val="CC3300"/>
                </a:solidFill>
              </a:rPr>
              <a:t> are independent!</a:t>
            </a:r>
            <a:endParaRPr>
              <a:solidFill>
                <a:srgbClr val="CC3300"/>
              </a:solidFill>
            </a:endParaRPr>
          </a:p>
          <a:p>
            <a:pPr marL="268605" lvl="1" indent="161290" defTabSz="859790">
              <a:lnSpc>
                <a:spcPct val="90000"/>
              </a:lnSpc>
              <a:spcBef>
                <a:spcPts val="0"/>
              </a:spcBef>
              <a:buSzTx/>
              <a:buFont typeface="Monotype Sorts"/>
              <a:buNone/>
              <a:defRPr sz="1880"/>
            </a:pPr>
            <a:r>
              <a:t>	2. In System R, stats only tracked for indexed columns</a:t>
            </a:r>
          </a:p>
          <a:p>
            <a:pPr marL="268605" lvl="1" indent="161290" defTabSz="859790">
              <a:lnSpc>
                <a:spcPct val="90000"/>
              </a:lnSpc>
              <a:spcBef>
                <a:spcPts val="0"/>
              </a:spcBef>
              <a:buSzTx/>
              <a:buFont typeface="Monotype Sorts"/>
              <a:buNone/>
              <a:defRPr sz="1880"/>
            </a:pPr>
            <a:r>
              <a:t>		(modern systems have removed this restriction)</a:t>
            </a:r>
          </a:p>
          <a:p>
            <a:pPr marL="188595" indent="-188595" defTabSz="859790">
              <a:lnSpc>
                <a:spcPct val="90000"/>
              </a:lnSpc>
              <a:spcBef>
                <a:spcPts val="700"/>
              </a:spcBef>
              <a:buClrTx/>
              <a:buSzPct val="100000"/>
              <a:defRPr sz="1880"/>
            </a:pPr>
            <a:r>
              <a:t>Term </a:t>
            </a:r>
            <a:r>
              <a:rPr i="1"/>
              <a:t>col=value</a:t>
            </a:r>
            <a:endParaRPr i="1"/>
          </a:p>
          <a:p>
            <a:pPr marL="322580" indent="-322580" defTabSz="859790">
              <a:lnSpc>
                <a:spcPct val="90000"/>
              </a:lnSpc>
              <a:spcBef>
                <a:spcPts val="700"/>
              </a:spcBef>
              <a:buSzTx/>
              <a:buFont typeface="Monotype Sorts"/>
              <a:buNone/>
              <a:defRPr sz="1880"/>
            </a:pPr>
            <a:r>
              <a:t>		RF = </a:t>
            </a:r>
            <a:r>
              <a:rPr i="1"/>
              <a:t>1/NValues(I)  </a:t>
            </a:r>
            <a:r>
              <a:rPr sz="1690" i="1"/>
              <a:t>(e.g. rating=5,  RF = 1/10 (assume rating:[1,10])</a:t>
            </a:r>
            <a:endParaRPr sz="1690" i="1"/>
          </a:p>
          <a:p>
            <a:pPr marL="188595" indent="-188595" defTabSz="859790">
              <a:lnSpc>
                <a:spcPct val="90000"/>
              </a:lnSpc>
              <a:spcBef>
                <a:spcPts val="700"/>
              </a:spcBef>
              <a:buClrTx/>
              <a:buSzPct val="100000"/>
              <a:defRPr sz="1880"/>
            </a:pPr>
            <a:r>
              <a:t>Term </a:t>
            </a:r>
            <a:r>
              <a:rPr i="1"/>
              <a:t>col1=col2 </a:t>
            </a:r>
            <a:r>
              <a:rPr>
                <a:solidFill>
                  <a:schemeClr val="accent2"/>
                </a:solidFill>
              </a:rPr>
              <a:t>(This is handy for joins too…)</a:t>
            </a:r>
            <a:endParaRPr>
              <a:solidFill>
                <a:schemeClr val="accent2"/>
              </a:solidFill>
            </a:endParaRPr>
          </a:p>
          <a:p>
            <a:pPr marL="322580" indent="-322580" defTabSz="859790">
              <a:lnSpc>
                <a:spcPct val="90000"/>
              </a:lnSpc>
              <a:spcBef>
                <a:spcPts val="700"/>
              </a:spcBef>
              <a:buSzTx/>
              <a:buFont typeface="Monotype Sorts"/>
              <a:buNone/>
              <a:defRPr sz="1880"/>
            </a:pPr>
            <a:r>
              <a:t>		RF  = </a:t>
            </a:r>
            <a:r>
              <a:rPr i="1"/>
              <a:t>1/MAX(NValues(I1), NValues(I2))</a:t>
            </a:r>
            <a:endParaRPr i="1"/>
          </a:p>
          <a:p>
            <a:pPr marL="188595" indent="-188595" defTabSz="859790">
              <a:lnSpc>
                <a:spcPct val="90000"/>
              </a:lnSpc>
              <a:spcBef>
                <a:spcPts val="700"/>
              </a:spcBef>
              <a:buClrTx/>
              <a:buSzPct val="100000"/>
              <a:defRPr sz="1880"/>
            </a:pPr>
            <a:r>
              <a:t>Term</a:t>
            </a:r>
            <a:r>
              <a:rPr i="1"/>
              <a:t> col&gt;value</a:t>
            </a:r>
            <a:endParaRPr i="1"/>
          </a:p>
          <a:p>
            <a:pPr marL="322580" indent="-322580" defTabSz="859790">
              <a:lnSpc>
                <a:spcPct val="90000"/>
              </a:lnSpc>
              <a:spcBef>
                <a:spcPts val="700"/>
              </a:spcBef>
              <a:buSzTx/>
              <a:buFont typeface="Monotype Sorts"/>
              <a:buNone/>
              <a:defRPr sz="1880"/>
            </a:pPr>
            <a:r>
              <a:t>		RF = </a:t>
            </a:r>
            <a:r>
              <a:rPr i="1"/>
              <a:t>(High(I)-value)/(High(I)-Low(I)) </a:t>
            </a:r>
            <a:endParaRPr i="1"/>
          </a:p>
          <a:p>
            <a:pPr marL="322580" lvl="5" indent="1796415" defTabSz="859790">
              <a:lnSpc>
                <a:spcPct val="90000"/>
              </a:lnSpc>
              <a:spcBef>
                <a:spcPts val="700"/>
              </a:spcBef>
              <a:buSzTx/>
              <a:buNone/>
              <a:defRPr sz="1880"/>
            </a:pPr>
            <a:r>
              <a:rPr sz="1690" i="1"/>
              <a:t>(e.g. rating&gt;5,  RF = 10-5/10 = 1/2 (assume rating:[1,10])</a:t>
            </a:r>
            <a:endParaRPr sz="1690" i="1"/>
          </a:p>
          <a:p>
            <a:pPr marL="322580" indent="-322580" defTabSz="859790">
              <a:lnSpc>
                <a:spcPct val="90000"/>
              </a:lnSpc>
              <a:spcBef>
                <a:spcPts val="700"/>
              </a:spcBef>
              <a:buSzTx/>
              <a:buFont typeface="Monotype Sorts"/>
              <a:buNone/>
              <a:defRPr sz="1880" i="1"/>
            </a:pPr>
          </a:p>
          <a:p>
            <a:pPr marL="188595" indent="-188595" defTabSz="859790">
              <a:lnSpc>
                <a:spcPct val="90000"/>
              </a:lnSpc>
              <a:spcBef>
                <a:spcPts val="700"/>
              </a:spcBef>
              <a:buClrTx/>
              <a:buSzPct val="100000"/>
              <a:defRPr sz="1880" i="1"/>
            </a:pPr>
            <a:r>
              <a:t>Note, In System R, if missing indexes, assume 1/10!!!</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53">
                                            <p:bg/>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53">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253">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253">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25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25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25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25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type="el">
                                    <p:tmAbs val="0"/>
                                  </p:iterate>
                                  <p:childTnLst>
                                    <p:set>
                                      <p:cBhvr>
                                        <p:cTn id="36" dur="indefinite" fill="hold"/>
                                        <p:tgtEl>
                                          <p:spTgt spid="25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type="el">
                                    <p:tmAbs val="0"/>
                                  </p:iterate>
                                  <p:childTnLst>
                                    <p:set>
                                      <p:cBhvr>
                                        <p:cTn id="40" dur="indefinite" fill="hold"/>
                                        <p:tgtEl>
                                          <p:spTgt spid="25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type="el">
                                    <p:tmAbs val="0"/>
                                  </p:iterate>
                                  <p:childTnLst>
                                    <p:set>
                                      <p:cBhvr>
                                        <p:cTn id="44" dur="indefinite" fill="hold"/>
                                        <p:tgtEl>
                                          <p:spTgt spid="253">
                                            <p:txEl>
                                              <p:pRg st="11" end="11"/>
                                            </p:txEl>
                                          </p:spTgt>
                                        </p:tgtEl>
                                        <p:attrNameLst>
                                          <p:attrName>style.visibility</p:attrName>
                                        </p:attrNameLst>
                                      </p:cBhvr>
                                      <p:to>
                                        <p:strVal val="visible"/>
                                      </p:to>
                                    </p:set>
                                  </p:childTnLst>
                                </p:cTn>
                              </p:par>
                              <p:par>
                                <p:cTn id="45" presetID="1" presetClass="entr" presetSubtype="0" fill="hold" grpId="1" nodeType="withEffect">
                                  <p:stCondLst>
                                    <p:cond delay="0"/>
                                  </p:stCondLst>
                                  <p:iterate type="el">
                                    <p:tmAbs val="0"/>
                                  </p:iterate>
                                  <p:childTnLst>
                                    <p:set>
                                      <p:cBhvr>
                                        <p:cTn id="46" dur="indefinite" fill="hold"/>
                                        <p:tgtEl>
                                          <p:spTgt spid="25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iterate type="el">
                                    <p:tmAbs val="0"/>
                                  </p:iterate>
                                  <p:childTnLst>
                                    <p:set>
                                      <p:cBhvr>
                                        <p:cTn id="50" dur="indefinite" fill="hold"/>
                                        <p:tgtEl>
                                          <p:spTgt spid="25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iterate type="el">
                                    <p:tmAbs val="0"/>
                                  </p:iterate>
                                  <p:childTnLst>
                                    <p:set>
                                      <p:cBhvr>
                                        <p:cTn id="54" dur="indefinite" fill="hold"/>
                                        <p:tgtEl>
                                          <p:spTgt spid="253">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53" grpId="1" animBg="1" advAuto="0" build="p"/>
    </p:bldLst>
  </p:timing>
</p:sld>
</file>

<file path=ppt/theme/theme1.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14824</Words>
  <Application>WPS 演示</Application>
  <PresentationFormat/>
  <Paragraphs>642</Paragraphs>
  <Slides>33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33</vt:i4>
      </vt:variant>
    </vt:vector>
  </HeadingPairs>
  <TitlesOfParts>
    <vt:vector size="51" baseType="lpstr">
      <vt:lpstr>Arial</vt:lpstr>
      <vt:lpstr>SimSun</vt:lpstr>
      <vt:lpstr>Wingdings</vt:lpstr>
      <vt:lpstr>Helvetica</vt:lpstr>
      <vt:lpstr>Monotype Sorts</vt:lpstr>
      <vt:lpstr>Wingdings</vt:lpstr>
      <vt:lpstr>Times New Roman</vt:lpstr>
      <vt:lpstr>Arial</vt:lpstr>
      <vt:lpstr>Symbol</vt:lpstr>
      <vt:lpstr>Microsoft YaHei</vt:lpstr>
      <vt:lpstr>Arial Unicode MS</vt:lpstr>
      <vt:lpstr>Courier New</vt:lpstr>
      <vt:lpstr>Tahoma</vt:lpstr>
      <vt:lpstr>Tahoma Bold</vt:lpstr>
      <vt:lpstr>Tahoma</vt:lpstr>
      <vt:lpstr>Times New Roman</vt:lpstr>
      <vt:lpstr>Helvetica</vt:lpstr>
      <vt:lpstr>db-book</vt:lpstr>
      <vt:lpstr>PowerPoint 演示文稿</vt:lpstr>
      <vt:lpstr>Query Optimization Overview</vt:lpstr>
      <vt:lpstr>Relational Algebra Equivalences</vt:lpstr>
      <vt:lpstr>More Equivalences</vt:lpstr>
      <vt:lpstr>The “System R” Query Optimizer</vt:lpstr>
      <vt:lpstr>Cost Estimation</vt:lpstr>
      <vt:lpstr>Statistics and Catalogs</vt:lpstr>
      <vt:lpstr>Size Estimation and Reduction Factors</vt:lpstr>
      <vt:lpstr>Result Size Estimation for Selections</vt:lpstr>
      <vt:lpstr>Reduction Factors &amp; Histograms</vt:lpstr>
      <vt:lpstr>Result Size estimation for joins</vt:lpstr>
      <vt:lpstr>Result Size estimation for joins</vt:lpstr>
      <vt:lpstr>Enumeration of Alternative Plans</vt:lpstr>
      <vt:lpstr> I/O Cost Estimates for Single-Relation Plans</vt:lpstr>
      <vt:lpstr>Schema for Examples</vt:lpstr>
      <vt:lpstr>Example</vt:lpstr>
      <vt:lpstr>Cost-based Query Sub-System</vt:lpstr>
      <vt:lpstr>  System R - Plans to Consider</vt:lpstr>
      <vt:lpstr>Highlights of System R Optimizer</vt:lpstr>
      <vt:lpstr>Queries Over Multiple Relations</vt:lpstr>
      <vt:lpstr>Enumeration: Dynamic Programming</vt:lpstr>
      <vt:lpstr>Enumeration: Dynamic Programming</vt:lpstr>
      <vt:lpstr> Interesting Orders</vt:lpstr>
      <vt:lpstr>System R Plan Enumeration (Contd.)</vt:lpstr>
      <vt:lpstr>PowerPoint 演示文稿</vt:lpstr>
      <vt:lpstr>Example (modified from book ch 15)</vt:lpstr>
      <vt:lpstr>Pass 2</vt:lpstr>
      <vt:lpstr>Pass 3</vt:lpstr>
      <vt:lpstr>Nested Queries</vt:lpstr>
      <vt:lpstr>Points to Remember</vt:lpstr>
      <vt:lpstr>Points to Remember</vt:lpstr>
      <vt:lpstr>More Points to Remember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仇嘉盛</cp:lastModifiedBy>
  <cp:revision>5</cp:revision>
  <dcterms:created xsi:type="dcterms:W3CDTF">2022-04-14T18:19:29Z</dcterms:created>
  <dcterms:modified xsi:type="dcterms:W3CDTF">2022-04-14T19:08:52Z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1449A1C57BE541D9BE82A5451EFB4331</vt:lpwstr>
  </property>
  <property fmtid="{D5CDD505-2E9C-101B-9397-08002B2CF9AE}" pid="3" name="KSOProductBuildVer">
    <vt:lpwstr>2052-11.1.0.11365</vt:lpwstr>
  </property>
</Properties>
</file>